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67638" y="1170648"/>
            <a:ext cx="3238500" cy="4064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15022" y="1642313"/>
            <a:ext cx="3340100" cy="3048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430847" y="485088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FF"/>
                </a:solidFill>
                <a:ea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624523" y="485088"/>
            <a:ext cx="29718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FF"/>
                </a:solidFill>
                <a:ea typeface="MicrosoftYaHei"/>
              </a:rPr>
              <a:t>调查的社会意义及研究价值：</a:t>
            </a:r>
          </a:p>
        </p:txBody>
      </p:sp>
      <p:sp>
        <p:nvSpPr>
          <p:cNvPr id="7" name="New shape"/>
          <p:cNvSpPr/>
          <p:nvPr/>
        </p:nvSpPr>
        <p:spPr>
          <a:xfrm>
            <a:off x="1034098" y="833008"/>
            <a:ext cx="324104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关心蚁族就是关心我们国家的未来。</a:t>
            </a:r>
          </a:p>
        </p:txBody>
      </p:sp>
      <p:sp>
        <p:nvSpPr>
          <p:cNvPr id="8" name="New shape"/>
          <p:cNvSpPr/>
          <p:nvPr/>
        </p:nvSpPr>
        <p:spPr>
          <a:xfrm>
            <a:off x="4733608" y="1117943"/>
            <a:ext cx="74214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——廉思</a:t>
            </a:r>
          </a:p>
        </p:txBody>
      </p:sp>
      <p:sp>
        <p:nvSpPr>
          <p:cNvPr id="9" name="New shape"/>
          <p:cNvSpPr/>
          <p:nvPr/>
        </p:nvSpPr>
        <p:spPr>
          <a:xfrm>
            <a:off x="1034098" y="1386728"/>
            <a:ext cx="425386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希望能做殷勤的守望者，希望能通过我们的努力</a:t>
            </a:r>
          </a:p>
        </p:txBody>
      </p:sp>
      <p:sp>
        <p:nvSpPr>
          <p:cNvPr id="10" name="New shape"/>
          <p:cNvSpPr/>
          <p:nvPr/>
        </p:nvSpPr>
        <p:spPr>
          <a:xfrm>
            <a:off x="624523" y="1630568"/>
            <a:ext cx="46589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和研究，探寻这些同龄人的行为特征。也许我们没有</a:t>
            </a:r>
          </a:p>
        </p:txBody>
      </p:sp>
      <p:sp>
        <p:nvSpPr>
          <p:cNvPr id="11" name="New shape"/>
          <p:cNvSpPr/>
          <p:nvPr/>
        </p:nvSpPr>
        <p:spPr>
          <a:xfrm>
            <a:off x="624523" y="1874408"/>
            <a:ext cx="46589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能力解决‘蚁族’存在的种种问题，但我们可以用我</a:t>
            </a:r>
          </a:p>
        </p:txBody>
      </p:sp>
      <p:sp>
        <p:nvSpPr>
          <p:cNvPr id="12" name="New shape"/>
          <p:cNvSpPr/>
          <p:nvPr/>
        </p:nvSpPr>
        <p:spPr>
          <a:xfrm>
            <a:off x="624523" y="2118248"/>
            <a:ext cx="46589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们的方式记录下‘蚁族’的需求、声音、文化、梦想</a:t>
            </a:r>
          </a:p>
        </p:txBody>
      </p:sp>
      <p:sp>
        <p:nvSpPr>
          <p:cNvPr id="13" name="New shape"/>
          <p:cNvSpPr/>
          <p:nvPr/>
        </p:nvSpPr>
        <p:spPr>
          <a:xfrm>
            <a:off x="624523" y="2362088"/>
            <a:ext cx="34436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，这是我们的责任，也是我们的使命！</a:t>
            </a:r>
          </a:p>
        </p:txBody>
      </p:sp>
      <p:sp>
        <p:nvSpPr>
          <p:cNvPr id="14" name="New shape"/>
          <p:cNvSpPr/>
          <p:nvPr/>
        </p:nvSpPr>
        <p:spPr>
          <a:xfrm>
            <a:off x="4733608" y="2671788"/>
            <a:ext cx="74214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MicrosoftYaHei"/>
              </a:rPr>
              <a:t>——廉思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67638" y="1170648"/>
            <a:ext cx="3238500" cy="4064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15022" y="1642313"/>
            <a:ext cx="3340100" cy="3048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09588" y="1247496"/>
            <a:ext cx="311150" cy="168199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3" y="342213"/>
            <a:ext cx="2286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263334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latin typeface="MicrosoftYaHei"/>
              </a:rPr>
              <a:t>深化研究成果，完善调查报告</a:t>
            </a:r>
          </a:p>
        </p:txBody>
      </p:sp>
      <p:sp>
        <p:nvSpPr>
          <p:cNvPr id="9" name="New shape"/>
          <p:cNvSpPr/>
          <p:nvPr/>
        </p:nvSpPr>
        <p:spPr>
          <a:xfrm>
            <a:off x="580073" y="951118"/>
            <a:ext cx="384873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“凡是没有办法的时候，就去调查研究。”</a:t>
            </a:r>
          </a:p>
        </p:txBody>
      </p:sp>
      <p:sp>
        <p:nvSpPr>
          <p:cNvPr id="10" name="New shape"/>
          <p:cNvSpPr/>
          <p:nvPr/>
        </p:nvSpPr>
        <p:spPr>
          <a:xfrm>
            <a:off x="1062673" y="1243218"/>
            <a:ext cx="405130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调查的目的和价值，在于帮助解决实际问题。</a:t>
            </a:r>
          </a:p>
        </p:txBody>
      </p:sp>
      <p:sp>
        <p:nvSpPr>
          <p:cNvPr id="11" name="New shape"/>
          <p:cNvSpPr/>
          <p:nvPr/>
        </p:nvSpPr>
        <p:spPr>
          <a:xfrm>
            <a:off x="942023" y="1845018"/>
            <a:ext cx="446087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一篇优秀的调查报告常常被作为制定新的政策、确定工作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2064093"/>
            <a:ext cx="4817744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方向、设计工作思路的重要依据或参考，因此，真正负责任的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8" y="2277453"/>
            <a:ext cx="4817744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调查研究者应不断将现有的调查结果加以深化，进一步深入调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2490813"/>
            <a:ext cx="89217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查和研究。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953256" y="688467"/>
            <a:ext cx="1612900" cy="23622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178242" y="263851"/>
            <a:ext cx="331025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FF0000"/>
                </a:solidFill>
                <a:latin typeface="MicrosoftYaHei"/>
              </a:rPr>
              <a:t>深化研究成果，完善调查报告</a:t>
            </a:r>
          </a:p>
        </p:txBody>
      </p:sp>
      <p:sp>
        <p:nvSpPr>
          <p:cNvPr id="7" name="New shape"/>
          <p:cNvSpPr/>
          <p:nvPr/>
        </p:nvSpPr>
        <p:spPr>
          <a:xfrm>
            <a:off x="287972" y="752123"/>
            <a:ext cx="5328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481647" y="752123"/>
            <a:ext cx="45720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latin typeface="MicrosoftYaHei"/>
              </a:rPr>
              <a:t>案例：</a:t>
            </a:r>
          </a:p>
        </p:txBody>
      </p:sp>
      <p:sp>
        <p:nvSpPr>
          <p:cNvPr id="9" name="New shape"/>
          <p:cNvSpPr/>
          <p:nvPr/>
        </p:nvSpPr>
        <p:spPr>
          <a:xfrm>
            <a:off x="287972" y="971198"/>
            <a:ext cx="320040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latin typeface="MicrosoftYaHei"/>
              </a:rPr>
              <a:t>“蚁族”一词的诞生：源于好奇的专项社会调查</a:t>
            </a:r>
          </a:p>
        </p:txBody>
      </p:sp>
      <p:sp>
        <p:nvSpPr>
          <p:cNvPr id="10" name="New shape"/>
          <p:cNvSpPr/>
          <p:nvPr/>
        </p:nvSpPr>
        <p:spPr>
          <a:xfrm>
            <a:off x="874077" y="1421473"/>
            <a:ext cx="2663979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2009年9月，由广西师范大学出版</a:t>
            </a:r>
          </a:p>
        </p:txBody>
      </p:sp>
      <p:sp>
        <p:nvSpPr>
          <p:cNvPr id="11" name="New shape"/>
          <p:cNvSpPr/>
          <p:nvPr/>
        </p:nvSpPr>
        <p:spPr>
          <a:xfrm>
            <a:off x="481647" y="1634833"/>
            <a:ext cx="3061799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社出版的《蚁族——大学毕业生聚居村</a:t>
            </a:r>
          </a:p>
        </p:txBody>
      </p:sp>
      <p:sp>
        <p:nvSpPr>
          <p:cNvPr id="12" name="New shape"/>
          <p:cNvSpPr/>
          <p:nvPr/>
        </p:nvSpPr>
        <p:spPr>
          <a:xfrm>
            <a:off x="481648" y="1848193"/>
            <a:ext cx="303339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实录》，引起了全社会的强烈反响，“</a:t>
            </a:r>
          </a:p>
        </p:txBody>
      </p:sp>
      <p:sp>
        <p:nvSpPr>
          <p:cNvPr id="13" name="New shape"/>
          <p:cNvSpPr/>
          <p:nvPr/>
        </p:nvSpPr>
        <p:spPr>
          <a:xfrm>
            <a:off x="481647" y="2061553"/>
            <a:ext cx="2916297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MicrosoftYaHei"/>
              </a:rPr>
              <a:t>蚁族”一词也成为2010年度热门词。</a:t>
            </a:r>
          </a:p>
        </p:txBody>
      </p:sp>
      <p:sp>
        <p:nvSpPr>
          <p:cNvPr id="14" name="New shape"/>
          <p:cNvSpPr/>
          <p:nvPr/>
        </p:nvSpPr>
        <p:spPr>
          <a:xfrm>
            <a:off x="5347653" y="3091403"/>
            <a:ext cx="74042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MicrosoftYaHei"/>
              </a:rPr>
              <a:t>4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87972" y="35548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FF"/>
                </a:solidFill>
                <a:ea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481648" y="355488"/>
            <a:ext cx="3678414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FF"/>
                </a:solidFill>
                <a:ea typeface="MicrosoftYaHei"/>
              </a:rPr>
              <a:t>调查的背景和契机（触发—思考—行动）</a:t>
            </a:r>
          </a:p>
        </p:txBody>
      </p:sp>
      <p:sp>
        <p:nvSpPr>
          <p:cNvPr id="7" name="New shape"/>
          <p:cNvSpPr/>
          <p:nvPr/>
        </p:nvSpPr>
        <p:spPr>
          <a:xfrm>
            <a:off x="891223" y="647588"/>
            <a:ext cx="4550196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那是2007年的夏天，一个偶然的机会，我看到了《</a:t>
            </a:r>
          </a:p>
        </p:txBody>
      </p:sp>
      <p:sp>
        <p:nvSpPr>
          <p:cNvPr id="8" name="New shape"/>
          <p:cNvSpPr/>
          <p:nvPr/>
        </p:nvSpPr>
        <p:spPr>
          <a:xfrm>
            <a:off x="481648" y="891428"/>
            <a:ext cx="48938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中国新闻周刊》上的一篇报道——《向下的青春》。文</a:t>
            </a:r>
          </a:p>
        </p:txBody>
      </p:sp>
      <p:sp>
        <p:nvSpPr>
          <p:cNvPr id="9" name="New shape"/>
          <p:cNvSpPr/>
          <p:nvPr/>
        </p:nvSpPr>
        <p:spPr>
          <a:xfrm>
            <a:off x="481648" y="1135268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中讲述一个名叫李竟的大学毕业生在北京生活工作的真</a:t>
            </a:r>
          </a:p>
        </p:txBody>
      </p:sp>
      <p:sp>
        <p:nvSpPr>
          <p:cNvPr id="10" name="New shape"/>
          <p:cNvSpPr/>
          <p:nvPr/>
        </p:nvSpPr>
        <p:spPr>
          <a:xfrm>
            <a:off x="481648" y="1379108"/>
            <a:ext cx="484613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实经历。……他们真的存在吗？他们的生活到底是什么</a:t>
            </a:r>
          </a:p>
        </p:txBody>
      </p:sp>
      <p:sp>
        <p:nvSpPr>
          <p:cNvPr id="11" name="New shape"/>
          <p:cNvSpPr/>
          <p:nvPr/>
        </p:nvSpPr>
        <p:spPr>
          <a:xfrm>
            <a:off x="481648" y="1622948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样子？一个个疑问在脑海中涌现。我努力使自己平静下</a:t>
            </a:r>
          </a:p>
        </p:txBody>
      </p:sp>
      <p:sp>
        <p:nvSpPr>
          <p:cNvPr id="12" name="New shape"/>
          <p:cNvSpPr/>
          <p:nvPr/>
        </p:nvSpPr>
        <p:spPr>
          <a:xfrm>
            <a:off x="481648" y="1866787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来，长期学术训练的敏感性告诉我，这是一个需要被关</a:t>
            </a:r>
          </a:p>
        </p:txBody>
      </p:sp>
      <p:sp>
        <p:nvSpPr>
          <p:cNvPr id="13" name="New shape"/>
          <p:cNvSpPr/>
          <p:nvPr/>
        </p:nvSpPr>
        <p:spPr>
          <a:xfrm>
            <a:off x="481648" y="2110628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注和关心的群体，这是一个亟须研究的重大社会问题！</a:t>
            </a:r>
          </a:p>
        </p:txBody>
      </p:sp>
      <p:sp>
        <p:nvSpPr>
          <p:cNvPr id="14" name="New shape"/>
          <p:cNvSpPr/>
          <p:nvPr/>
        </p:nvSpPr>
        <p:spPr>
          <a:xfrm>
            <a:off x="1324927" y="2596798"/>
            <a:ext cx="3259931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latin typeface="MicrosoftYaHei"/>
              </a:rPr>
              <a:t>廉思：蚁族——大学毕业生聚居村实录，第18页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538412" y="1396530"/>
            <a:ext cx="150965" cy="62578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1688" y="1106538"/>
            <a:ext cx="519570" cy="124676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801938" y="2469680"/>
            <a:ext cx="150965" cy="624192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087438" y="2179765"/>
            <a:ext cx="519735" cy="122936"/>
          </a:xfrm>
          <a:prstGeom prst="rect">
            <a:avLst/>
          </a:prstGeom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915035" y="279605"/>
            <a:ext cx="243078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已具备的条件：丰富的经验</a:t>
            </a:r>
          </a:p>
        </p:txBody>
      </p:sp>
      <p:sp>
        <p:nvSpPr>
          <p:cNvPr id="10" name="New shape"/>
          <p:cNvSpPr/>
          <p:nvPr/>
        </p:nvSpPr>
        <p:spPr>
          <a:xfrm>
            <a:off x="2664460" y="546940"/>
            <a:ext cx="101282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政府的支持</a:t>
            </a:r>
          </a:p>
        </p:txBody>
      </p:sp>
      <p:sp>
        <p:nvSpPr>
          <p:cNvPr id="11" name="New shape"/>
          <p:cNvSpPr/>
          <p:nvPr/>
        </p:nvSpPr>
        <p:spPr>
          <a:xfrm>
            <a:off x="2664460" y="814275"/>
            <a:ext cx="121539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招募参与人员</a:t>
            </a:r>
          </a:p>
        </p:txBody>
      </p:sp>
      <p:sp>
        <p:nvSpPr>
          <p:cNvPr id="12" name="New shape"/>
          <p:cNvSpPr/>
          <p:nvPr/>
        </p:nvSpPr>
        <p:spPr>
          <a:xfrm>
            <a:off x="1457960" y="1081610"/>
            <a:ext cx="232198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第一次调研（2008年初）</a:t>
            </a:r>
          </a:p>
        </p:txBody>
      </p:sp>
      <p:sp>
        <p:nvSpPr>
          <p:cNvPr id="13" name="New shape"/>
          <p:cNvSpPr/>
          <p:nvPr/>
        </p:nvSpPr>
        <p:spPr>
          <a:xfrm>
            <a:off x="915035" y="1348945"/>
            <a:ext cx="6076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结论：</a:t>
            </a:r>
          </a:p>
        </p:txBody>
      </p:sp>
      <p:sp>
        <p:nvSpPr>
          <p:cNvPr id="14" name="New shape"/>
          <p:cNvSpPr/>
          <p:nvPr/>
        </p:nvSpPr>
        <p:spPr>
          <a:xfrm>
            <a:off x="2791460" y="1348945"/>
            <a:ext cx="81026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大学毕业</a:t>
            </a:r>
          </a:p>
        </p:txBody>
      </p:sp>
      <p:sp>
        <p:nvSpPr>
          <p:cNvPr id="15" name="New shape"/>
          <p:cNvSpPr/>
          <p:nvPr/>
        </p:nvSpPr>
        <p:spPr>
          <a:xfrm>
            <a:off x="1638935" y="1616280"/>
            <a:ext cx="81026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群体特点</a:t>
            </a:r>
          </a:p>
        </p:txBody>
      </p:sp>
      <p:sp>
        <p:nvSpPr>
          <p:cNvPr id="16" name="New shape"/>
          <p:cNvSpPr/>
          <p:nvPr/>
        </p:nvSpPr>
        <p:spPr>
          <a:xfrm>
            <a:off x="2753360" y="1616280"/>
            <a:ext cx="6076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低收入</a:t>
            </a:r>
          </a:p>
        </p:txBody>
      </p:sp>
      <p:sp>
        <p:nvSpPr>
          <p:cNvPr id="17" name="New shape"/>
          <p:cNvSpPr/>
          <p:nvPr/>
        </p:nvSpPr>
        <p:spPr>
          <a:xfrm>
            <a:off x="2905760" y="1883615"/>
            <a:ext cx="141795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聚居的生活状态</a:t>
            </a:r>
          </a:p>
        </p:txBody>
      </p:sp>
      <p:sp>
        <p:nvSpPr>
          <p:cNvPr id="18" name="New shape"/>
          <p:cNvSpPr/>
          <p:nvPr/>
        </p:nvSpPr>
        <p:spPr>
          <a:xfrm>
            <a:off x="1819910" y="2150950"/>
            <a:ext cx="34436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命名：“大学毕业生低收入聚居群体”</a:t>
            </a:r>
          </a:p>
        </p:txBody>
      </p:sp>
      <p:sp>
        <p:nvSpPr>
          <p:cNvPr id="19" name="New shape"/>
          <p:cNvSpPr/>
          <p:nvPr/>
        </p:nvSpPr>
        <p:spPr>
          <a:xfrm>
            <a:off x="3448685" y="2418285"/>
            <a:ext cx="40513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现状</a:t>
            </a:r>
          </a:p>
        </p:txBody>
      </p:sp>
      <p:sp>
        <p:nvSpPr>
          <p:cNvPr id="20" name="New shape"/>
          <p:cNvSpPr/>
          <p:nvPr/>
        </p:nvSpPr>
        <p:spPr>
          <a:xfrm>
            <a:off x="915035" y="2685620"/>
            <a:ext cx="182308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调研报告内容结构：</a:t>
            </a:r>
          </a:p>
        </p:txBody>
      </p:sp>
      <p:sp>
        <p:nvSpPr>
          <p:cNvPr id="21" name="New shape"/>
          <p:cNvSpPr/>
          <p:nvPr/>
        </p:nvSpPr>
        <p:spPr>
          <a:xfrm>
            <a:off x="3045460" y="2685620"/>
            <a:ext cx="81026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突出问题</a:t>
            </a:r>
          </a:p>
        </p:txBody>
      </p:sp>
      <p:sp>
        <p:nvSpPr>
          <p:cNvPr id="22" name="New shape"/>
          <p:cNvSpPr/>
          <p:nvPr/>
        </p:nvSpPr>
        <p:spPr>
          <a:xfrm>
            <a:off x="3448685" y="2952955"/>
            <a:ext cx="81026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形成原因</a:t>
            </a:r>
          </a:p>
        </p:txBody>
      </p:sp>
      <p:sp>
        <p:nvSpPr>
          <p:cNvPr id="2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517726" y="1398270"/>
            <a:ext cx="147600" cy="582612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502285" y="244680"/>
            <a:ext cx="2446704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第二次调研（2008年8月）</a:t>
            </a:r>
          </a:p>
        </p:txBody>
      </p:sp>
      <p:sp>
        <p:nvSpPr>
          <p:cNvPr id="7" name="New shape"/>
          <p:cNvSpPr/>
          <p:nvPr/>
        </p:nvSpPr>
        <p:spPr>
          <a:xfrm>
            <a:off x="502285" y="51201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695960" y="512015"/>
            <a:ext cx="222821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广度：五个地区五大城市</a:t>
            </a:r>
          </a:p>
        </p:txBody>
      </p:sp>
      <p:sp>
        <p:nvSpPr>
          <p:cNvPr id="9" name="New shape"/>
          <p:cNvSpPr/>
          <p:nvPr/>
        </p:nvSpPr>
        <p:spPr>
          <a:xfrm>
            <a:off x="502285" y="779350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695960" y="779350"/>
            <a:ext cx="243078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深度：学术研究、问题意识</a:t>
            </a:r>
          </a:p>
        </p:txBody>
      </p:sp>
      <p:sp>
        <p:nvSpPr>
          <p:cNvPr id="11" name="New shape"/>
          <p:cNvSpPr/>
          <p:nvPr/>
        </p:nvSpPr>
        <p:spPr>
          <a:xfrm>
            <a:off x="502285" y="104668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695960" y="1046685"/>
            <a:ext cx="263334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研究方法：定量与定性相结合</a:t>
            </a:r>
          </a:p>
        </p:txBody>
      </p:sp>
      <p:sp>
        <p:nvSpPr>
          <p:cNvPr id="13" name="New shape"/>
          <p:cNvSpPr/>
          <p:nvPr/>
        </p:nvSpPr>
        <p:spPr>
          <a:xfrm>
            <a:off x="1950085" y="1314020"/>
            <a:ext cx="243078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定量：社会学的结构性问卷</a:t>
            </a:r>
          </a:p>
        </p:txBody>
      </p:sp>
      <p:sp>
        <p:nvSpPr>
          <p:cNvPr id="14" name="New shape"/>
          <p:cNvSpPr/>
          <p:nvPr/>
        </p:nvSpPr>
        <p:spPr>
          <a:xfrm>
            <a:off x="2673985" y="1581355"/>
            <a:ext cx="162052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心理学的自评量表</a:t>
            </a:r>
          </a:p>
        </p:txBody>
      </p:sp>
      <p:sp>
        <p:nvSpPr>
          <p:cNvPr id="15" name="New shape"/>
          <p:cNvSpPr/>
          <p:nvPr/>
        </p:nvSpPr>
        <p:spPr>
          <a:xfrm>
            <a:off x="1950085" y="1848690"/>
            <a:ext cx="299000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定性：个案访谈+人类学田野方法</a:t>
            </a:r>
          </a:p>
        </p:txBody>
      </p:sp>
      <p:sp>
        <p:nvSpPr>
          <p:cNvPr id="16" name="New shape"/>
          <p:cNvSpPr/>
          <p:nvPr/>
        </p:nvSpPr>
        <p:spPr>
          <a:xfrm>
            <a:off x="502285" y="211602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695960" y="2116025"/>
            <a:ext cx="445643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研究重点：生存状态、身份认同、关系网络、文化</a:t>
            </a:r>
          </a:p>
        </p:txBody>
      </p:sp>
      <p:sp>
        <p:nvSpPr>
          <p:cNvPr id="18" name="New shape"/>
          <p:cNvSpPr/>
          <p:nvPr/>
        </p:nvSpPr>
        <p:spPr>
          <a:xfrm>
            <a:off x="924560" y="2383360"/>
            <a:ext cx="445643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体验、社会适应、社会支持、救助保障、呼声意见</a:t>
            </a:r>
          </a:p>
        </p:txBody>
      </p:sp>
      <p:sp>
        <p:nvSpPr>
          <p:cNvPr id="19" name="New shape"/>
          <p:cNvSpPr/>
          <p:nvPr/>
        </p:nvSpPr>
        <p:spPr>
          <a:xfrm>
            <a:off x="502285" y="265069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695960" y="2650695"/>
            <a:ext cx="141795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结论：“蚁族”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435735" y="176418"/>
            <a:ext cx="202565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FF"/>
                </a:solidFill>
                <a:ea typeface="MicrosoftYaHei"/>
              </a:rPr>
              <a:t>“蚁族”调研报告节选</a:t>
            </a:r>
          </a:p>
        </p:txBody>
      </p:sp>
      <p:sp>
        <p:nvSpPr>
          <p:cNvPr id="6" name="New shape"/>
          <p:cNvSpPr/>
          <p:nvPr/>
        </p:nvSpPr>
        <p:spPr>
          <a:xfrm>
            <a:off x="1629410" y="440883"/>
            <a:ext cx="982345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一、人口学特征</a:t>
            </a:r>
          </a:p>
        </p:txBody>
      </p:sp>
      <p:sp>
        <p:nvSpPr>
          <p:cNvPr id="7" name="New shape"/>
          <p:cNvSpPr/>
          <p:nvPr/>
        </p:nvSpPr>
        <p:spPr>
          <a:xfrm>
            <a:off x="1719580" y="604078"/>
            <a:ext cx="928417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1、年龄与性别</a:t>
            </a:r>
          </a:p>
        </p:txBody>
      </p:sp>
      <p:sp>
        <p:nvSpPr>
          <p:cNvPr id="8" name="New shape"/>
          <p:cNvSpPr/>
          <p:nvPr/>
        </p:nvSpPr>
        <p:spPr>
          <a:xfrm>
            <a:off x="1735455" y="787593"/>
            <a:ext cx="1630093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2、民族、籍贯及户口情况</a:t>
            </a:r>
          </a:p>
        </p:txBody>
      </p:sp>
      <p:sp>
        <p:nvSpPr>
          <p:cNvPr id="9" name="New shape"/>
          <p:cNvSpPr/>
          <p:nvPr/>
        </p:nvSpPr>
        <p:spPr>
          <a:xfrm>
            <a:off x="1735456" y="971108"/>
            <a:ext cx="788082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3、居住情况</a:t>
            </a:r>
          </a:p>
        </p:txBody>
      </p:sp>
      <p:sp>
        <p:nvSpPr>
          <p:cNvPr id="10" name="New shape"/>
          <p:cNvSpPr/>
          <p:nvPr/>
        </p:nvSpPr>
        <p:spPr>
          <a:xfrm>
            <a:off x="1735456" y="1154623"/>
            <a:ext cx="1489758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4、政治面貌与宗教信仰</a:t>
            </a:r>
          </a:p>
        </p:txBody>
      </p:sp>
      <p:sp>
        <p:nvSpPr>
          <p:cNvPr id="11" name="New shape"/>
          <p:cNvSpPr/>
          <p:nvPr/>
        </p:nvSpPr>
        <p:spPr>
          <a:xfrm>
            <a:off x="1735455" y="1338138"/>
            <a:ext cx="788082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ea typeface="MicrosoftYaHei"/>
              </a:rPr>
              <a:t>5、婚姻状况</a:t>
            </a:r>
          </a:p>
        </p:txBody>
      </p:sp>
      <p:sp>
        <p:nvSpPr>
          <p:cNvPr id="12" name="New shape"/>
          <p:cNvSpPr/>
          <p:nvPr/>
        </p:nvSpPr>
        <p:spPr>
          <a:xfrm>
            <a:off x="1679575" y="1521653"/>
            <a:ext cx="982345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二、社会学特征</a:t>
            </a:r>
          </a:p>
        </p:txBody>
      </p:sp>
      <p:sp>
        <p:nvSpPr>
          <p:cNvPr id="13" name="New shape"/>
          <p:cNvSpPr/>
          <p:nvPr/>
        </p:nvSpPr>
        <p:spPr>
          <a:xfrm>
            <a:off x="1803400" y="1672148"/>
            <a:ext cx="1770428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1、对实用化教育的强烈需求</a:t>
            </a:r>
          </a:p>
        </p:txBody>
      </p:sp>
      <p:sp>
        <p:nvSpPr>
          <p:cNvPr id="14" name="New shape"/>
          <p:cNvSpPr/>
          <p:nvPr/>
        </p:nvSpPr>
        <p:spPr>
          <a:xfrm>
            <a:off x="1735456" y="1855663"/>
            <a:ext cx="2612438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2、艰难的求职过程与不容乐观的劳动保障</a:t>
            </a:r>
          </a:p>
        </p:txBody>
      </p:sp>
      <p:sp>
        <p:nvSpPr>
          <p:cNvPr id="15" name="New shape"/>
          <p:cNvSpPr/>
          <p:nvPr/>
        </p:nvSpPr>
        <p:spPr>
          <a:xfrm>
            <a:off x="1735456" y="2039178"/>
            <a:ext cx="1209087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ea typeface="MicrosoftYaHei"/>
              </a:rPr>
              <a:t>3、拮据的生活状况</a:t>
            </a:r>
          </a:p>
        </p:txBody>
      </p:sp>
      <p:sp>
        <p:nvSpPr>
          <p:cNvPr id="16" name="New shape"/>
          <p:cNvSpPr/>
          <p:nvPr/>
        </p:nvSpPr>
        <p:spPr>
          <a:xfrm>
            <a:off x="1679575" y="2222693"/>
            <a:ext cx="2245360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三、网络、利益表达方式及社会交往</a:t>
            </a:r>
          </a:p>
        </p:txBody>
      </p:sp>
      <p:sp>
        <p:nvSpPr>
          <p:cNvPr id="17" name="New shape"/>
          <p:cNvSpPr/>
          <p:nvPr/>
        </p:nvSpPr>
        <p:spPr>
          <a:xfrm>
            <a:off x="1803400" y="2373188"/>
            <a:ext cx="1630093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1、网络对生存状况的影响</a:t>
            </a:r>
          </a:p>
        </p:txBody>
      </p:sp>
      <p:sp>
        <p:nvSpPr>
          <p:cNvPr id="18" name="New shape"/>
          <p:cNvSpPr/>
          <p:nvPr/>
        </p:nvSpPr>
        <p:spPr>
          <a:xfrm>
            <a:off x="1735456" y="2556703"/>
            <a:ext cx="1489758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2、利益与利益表达方式</a:t>
            </a:r>
          </a:p>
        </p:txBody>
      </p:sp>
      <p:sp>
        <p:nvSpPr>
          <p:cNvPr id="19" name="New shape"/>
          <p:cNvSpPr/>
          <p:nvPr/>
        </p:nvSpPr>
        <p:spPr>
          <a:xfrm>
            <a:off x="1735456" y="2740218"/>
            <a:ext cx="788082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3、社会交往</a:t>
            </a:r>
          </a:p>
        </p:txBody>
      </p:sp>
      <p:sp>
        <p:nvSpPr>
          <p:cNvPr id="20" name="New shape"/>
          <p:cNvSpPr/>
          <p:nvPr/>
        </p:nvSpPr>
        <p:spPr>
          <a:xfrm>
            <a:off x="1735456" y="2923733"/>
            <a:ext cx="928417" cy="1462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5" b="1">
                <a:solidFill>
                  <a:srgbClr val="000000"/>
                </a:solidFill>
                <a:latin typeface="MicrosoftYaHei"/>
              </a:rPr>
              <a:t>4、群体性事件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168396" y="322707"/>
            <a:ext cx="2362200" cy="22733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451803" y="340068"/>
            <a:ext cx="214122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调查结论：“蚁族”的存在</a:t>
            </a:r>
          </a:p>
        </p:txBody>
      </p:sp>
      <p:sp>
        <p:nvSpPr>
          <p:cNvPr id="7" name="New shape"/>
          <p:cNvSpPr/>
          <p:nvPr/>
        </p:nvSpPr>
        <p:spPr>
          <a:xfrm>
            <a:off x="768033" y="553428"/>
            <a:ext cx="53530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蚁族：</a:t>
            </a:r>
          </a:p>
        </p:txBody>
      </p:sp>
      <p:sp>
        <p:nvSpPr>
          <p:cNvPr id="8" name="New shape"/>
          <p:cNvSpPr/>
          <p:nvPr/>
        </p:nvSpPr>
        <p:spPr>
          <a:xfrm>
            <a:off x="1301432" y="553428"/>
            <a:ext cx="142748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指“高校毕业生低</a:t>
            </a:r>
          </a:p>
        </p:txBody>
      </p:sp>
      <p:sp>
        <p:nvSpPr>
          <p:cNvPr id="9" name="New shape"/>
          <p:cNvSpPr/>
          <p:nvPr/>
        </p:nvSpPr>
        <p:spPr>
          <a:xfrm>
            <a:off x="451803" y="766788"/>
            <a:ext cx="249809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收入聚居群体”。该群体高知、</a:t>
            </a:r>
          </a:p>
        </p:txBody>
      </p:sp>
      <p:sp>
        <p:nvSpPr>
          <p:cNvPr id="10" name="New shape"/>
          <p:cNvSpPr/>
          <p:nvPr/>
        </p:nvSpPr>
        <p:spPr>
          <a:xfrm>
            <a:off x="451802" y="980148"/>
            <a:ext cx="231965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弱小、聚居。他们受过高等教</a:t>
            </a:r>
          </a:p>
        </p:txBody>
      </p:sp>
      <p:sp>
        <p:nvSpPr>
          <p:cNvPr id="11" name="New shape"/>
          <p:cNvSpPr/>
          <p:nvPr/>
        </p:nvSpPr>
        <p:spPr>
          <a:xfrm>
            <a:off x="451802" y="1193508"/>
            <a:ext cx="231965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育，平均月收入低于两千元，</a:t>
            </a:r>
          </a:p>
        </p:txBody>
      </p:sp>
      <p:sp>
        <p:nvSpPr>
          <p:cNvPr id="12" name="New shape"/>
          <p:cNvSpPr/>
          <p:nvPr/>
        </p:nvSpPr>
        <p:spPr>
          <a:xfrm>
            <a:off x="451802" y="1406868"/>
            <a:ext cx="231965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绝大多数没有“三险”和劳动</a:t>
            </a:r>
          </a:p>
        </p:txBody>
      </p:sp>
      <p:sp>
        <p:nvSpPr>
          <p:cNvPr id="13" name="New shape"/>
          <p:cNvSpPr/>
          <p:nvPr/>
        </p:nvSpPr>
        <p:spPr>
          <a:xfrm>
            <a:off x="451803" y="1620228"/>
            <a:ext cx="214122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MicrosoftYaHei"/>
              </a:rPr>
              <a:t>合同；他们平均年龄集中在</a:t>
            </a:r>
          </a:p>
        </p:txBody>
      </p:sp>
      <p:sp>
        <p:nvSpPr>
          <p:cNvPr id="14" name="New shape"/>
          <p:cNvSpPr/>
          <p:nvPr/>
        </p:nvSpPr>
        <p:spPr>
          <a:xfrm>
            <a:off x="451803" y="1833588"/>
            <a:ext cx="2038324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MicrosoftYaHei"/>
              </a:rPr>
              <a:t>22—29岁之间，九成属于</a:t>
            </a:r>
          </a:p>
        </p:txBody>
      </p:sp>
      <p:sp>
        <p:nvSpPr>
          <p:cNvPr id="15" name="New shape"/>
          <p:cNvSpPr/>
          <p:nvPr/>
        </p:nvSpPr>
        <p:spPr>
          <a:xfrm>
            <a:off x="451803" y="2046948"/>
            <a:ext cx="2350324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“80后”一代；他们主要聚居</a:t>
            </a:r>
          </a:p>
        </p:txBody>
      </p:sp>
      <p:sp>
        <p:nvSpPr>
          <p:cNvPr id="16" name="New shape"/>
          <p:cNvSpPr/>
          <p:nvPr/>
        </p:nvSpPr>
        <p:spPr>
          <a:xfrm>
            <a:off x="451802" y="2260308"/>
            <a:ext cx="231965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MicrosoftYaHei"/>
              </a:rPr>
              <a:t>于城乡结合部或近郊农村，形</a:t>
            </a:r>
          </a:p>
        </p:txBody>
      </p:sp>
      <p:sp>
        <p:nvSpPr>
          <p:cNvPr id="17" name="New shape"/>
          <p:cNvSpPr/>
          <p:nvPr/>
        </p:nvSpPr>
        <p:spPr>
          <a:xfrm>
            <a:off x="451803" y="2473668"/>
            <a:ext cx="178435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MicrosoftYaHei"/>
              </a:rPr>
              <a:t>成独特的“聚居村”。</a:t>
            </a:r>
          </a:p>
        </p:txBody>
      </p:sp>
      <p:sp>
        <p:nvSpPr>
          <p:cNvPr id="18" name="New shape"/>
          <p:cNvSpPr/>
          <p:nvPr/>
        </p:nvSpPr>
        <p:spPr>
          <a:xfrm>
            <a:off x="3068638" y="2836193"/>
            <a:ext cx="243840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latin typeface="MicrosoftYaHei"/>
              </a:rPr>
              <a:t>“蚁族”的特点：高知、弱小、聚居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ans" typeface="Euphemia"/>
        <a:font script="Guru" typeface="Raavi"/>
        <a:font script="Khmr" typeface="MoolBoran"/>
        <a:font script="Laoo" typeface="DokChampa"/>
        <a:font script="Sinh" typeface="Iskoola Pota"/>
        <a:font script="Mlym" typeface="Kartika"/>
        <a:font script="Yiii" typeface="Microsoft Yi Baiti"/>
        <a:font script="Telu" typeface="Gautami"/>
        <a:font script="Hant" typeface="新細明體"/>
        <a:font script="Ethi" typeface="Nyala"/>
        <a:font script="Jpan" typeface="ＭＳ Ｐゴシック"/>
        <a:font script="Tibt" typeface="Microsoft Himalaya"/>
        <a:font script="Gujr" typeface="Shruti"/>
        <a:font script="Deva" typeface="Mangal"/>
        <a:font script="Thai" typeface="Angsana New"/>
        <a:font script="Thaa" typeface="MV Boli"/>
        <a:font script="Cher" typeface="Plantagenet Cherokee"/>
        <a:font script="Beng" typeface="Vrinda"/>
        <a:font script="Orya" typeface="Kalinga"/>
        <a:font script="Taml" typeface="Latha"/>
        <a:font script="Arab" typeface="Times New Roman"/>
        <a:font script="Viet" typeface="Times New Roman"/>
        <a:font script="Hang" typeface="맑은 고딕"/>
        <a:font script="Knda" typeface="Tunga"/>
        <a:font script="Hans" typeface="宋体"/>
        <a:font script="Hebr" typeface="Times New Roman"/>
        <a:font script="Syrc" typeface="Estrangelo Edessa"/>
        <a:font script="Geor" typeface="Sylfaen"/>
        <a:font script="Uigh" typeface="Microsoft Uighur"/>
        <a:font script="Mong" typeface="Mongolian Baiti"/>
      </a:majorFont>
      <a:minorFont>
        <a:latin typeface="Calibri"/>
        <a:ea typeface=""/>
        <a:cs typeface=""/>
        <a:font script="Cans" typeface="Euphemia"/>
        <a:font script="Guru" typeface="Raavi"/>
        <a:font script="Khmr" typeface="DaunPenh"/>
        <a:font script="Laoo" typeface="DokChampa"/>
        <a:font script="Sinh" typeface="Iskoola Pota"/>
        <a:font script="Mlym" typeface="Kartika"/>
        <a:font script="Yiii" typeface="Microsoft Yi Baiti"/>
        <a:font script="Telu" typeface="Gautami"/>
        <a:font script="Hant" typeface="新細明體"/>
        <a:font script="Ethi" typeface="Nyala"/>
        <a:font script="Jpan" typeface="ＭＳ Ｐゴシック"/>
        <a:font script="Tibt" typeface="Microsoft Himalaya"/>
        <a:font script="Gujr" typeface="Shruti"/>
        <a:font script="Deva" typeface="Mangal"/>
        <a:font script="Thai" typeface="Cordia New"/>
        <a:font script="Thaa" typeface="MV Boli"/>
        <a:font script="Cher" typeface="Plantagenet Cherokee"/>
        <a:font script="Beng" typeface="Vrinda"/>
        <a:font script="Orya" typeface="Kalinga"/>
        <a:font script="Taml" typeface="Latha"/>
        <a:font script="Arab" typeface="Arial"/>
        <a:font script="Viet" typeface="Arial"/>
        <a:font script="Hang" typeface="맑은 고딕"/>
        <a:font script="Knda" typeface="Tunga"/>
        <a:font script="Hans" typeface="宋体"/>
        <a:font script="Hebr" typeface="Arial"/>
        <a:font script="Syrc" typeface="Estrangelo Edessa"/>
        <a:font script="Geor" typeface="Sylfaen"/>
        <a:font script="Uigh" typeface="Microsoft Uighur"/>
        <a:font script="Mong" typeface="Mongolian Bai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516</Words>
  <Application>Microsoft Office PowerPoint</Application>
  <PresentationFormat>自定义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MicrosoftYaHei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2024-09-24T01:49:35Z</dcterms:created>
  <dcterms:modified xsi:type="dcterms:W3CDTF">2024-09-24T01:58:12Z</dcterms:modified>
</cp:coreProperties>
</file>