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552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defPPr/>
            <a:lvl1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  <a:lvl1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defPPr/>
            <a:lvl1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defPPr/>
            <a:lvl1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rtlCol="0" anchor="ctr">
            <a:normAutofit/>
          </a:bodyPr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40" tIns="45720" rIns="91440" bIns="45720" rtlCol="0">
            <a:normAutofit/>
          </a:bodyPr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rtlCol="0" anchor="ctr"/>
          <a:lstStyle>
            <a:defPPr/>
            <a:lvl1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rtlCol="0" anchor="ctr"/>
          <a:lstStyle>
            <a:defPPr/>
            <a:lvl1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rtlCol="0" anchor="ctr"/>
          <a:lstStyle>
            <a:defPPr/>
            <a:lvl1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092325" y="193675"/>
            <a:ext cx="3759200" cy="492125"/>
          </a:xfrm>
          <a:prstGeom prst="rect">
            <a:avLst/>
          </a:prstGeom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3260725" y="267506"/>
            <a:ext cx="1419860" cy="3698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795" b="1">
                <a:solidFill>
                  <a:srgbClr val="000000"/>
                </a:solidFill>
                <a:ea typeface="MicrosoftYaHei"/>
              </a:rPr>
              <a:t>规章制度</a:t>
            </a:r>
          </a:p>
        </p:txBody>
      </p:sp>
      <p:sp>
        <p:nvSpPr>
          <p:cNvPr id="5" name="New shape"/>
          <p:cNvSpPr/>
          <p:nvPr/>
        </p:nvSpPr>
        <p:spPr>
          <a:xfrm>
            <a:off x="3069590" y="2458016"/>
            <a:ext cx="2133600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ea typeface="MicrosoftYaHei"/>
              </a:rPr>
              <a:t>规章制度的概述</a:t>
            </a:r>
          </a:p>
        </p:txBody>
      </p:sp>
      <p:sp>
        <p:nvSpPr>
          <p:cNvPr id="6" name="New shape"/>
          <p:cNvSpPr/>
          <p:nvPr/>
        </p:nvSpPr>
        <p:spPr>
          <a:xfrm>
            <a:off x="3069590" y="2823776"/>
            <a:ext cx="2133600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latin typeface="MicrosoftYaHei"/>
              </a:rPr>
              <a:t>规章制度的写作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ew shape"/>
          <p:cNvSpPr/>
          <p:nvPr/>
        </p:nvSpPr>
        <p:spPr>
          <a:xfrm>
            <a:off x="1589088" y="1363911"/>
            <a:ext cx="4150072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CC"/>
                </a:solidFill>
                <a:ea typeface="MicrosoftYaHei"/>
              </a:rPr>
              <a:t>（3）法规与规章的主要区别：</a:t>
            </a:r>
          </a:p>
        </p:txBody>
      </p:sp>
      <p:sp>
        <p:nvSpPr>
          <p:cNvPr id="4" name="New shape"/>
          <p:cNvSpPr/>
          <p:nvPr/>
        </p:nvSpPr>
        <p:spPr>
          <a:xfrm>
            <a:off x="1589088" y="1846511"/>
            <a:ext cx="6400800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ea typeface="MicrosoftYaHei"/>
              </a:rPr>
              <a:t>制定主体不同：法规的主体是国务院，规章则是</a:t>
            </a:r>
          </a:p>
        </p:txBody>
      </p:sp>
      <p:sp>
        <p:nvSpPr>
          <p:cNvPr id="5" name="New shape"/>
          <p:cNvSpPr/>
          <p:nvPr/>
        </p:nvSpPr>
        <p:spPr>
          <a:xfrm>
            <a:off x="953452" y="2252911"/>
            <a:ext cx="5181600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ea typeface="MicrosoftYaHei"/>
              </a:rPr>
              <a:t>国务院各部门，省以及大市人民政府。</a:t>
            </a:r>
          </a:p>
        </p:txBody>
      </p:sp>
      <p:sp>
        <p:nvSpPr>
          <p:cNvPr id="6" name="New shape"/>
          <p:cNvSpPr/>
          <p:nvPr/>
        </p:nvSpPr>
        <p:spPr>
          <a:xfrm>
            <a:off x="1589088" y="2735511"/>
            <a:ext cx="5791200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ea typeface="MicrosoftYaHei"/>
              </a:rPr>
              <a:t>效力不同：法规是上位法，规章是下位法。</a:t>
            </a:r>
          </a:p>
        </p:txBody>
      </p:sp>
      <p:sp>
        <p:nvSpPr>
          <p:cNvPr id="7" name="New shape"/>
          <p:cNvSpPr/>
          <p:nvPr/>
        </p:nvSpPr>
        <p:spPr>
          <a:xfrm>
            <a:off x="1589088" y="3218111"/>
            <a:ext cx="6400800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ea typeface="MicrosoftYaHei"/>
              </a:rPr>
              <a:t>文种差异：法规中的“条例”用得多，“细则”</a:t>
            </a:r>
          </a:p>
        </p:txBody>
      </p:sp>
      <p:sp>
        <p:nvSpPr>
          <p:cNvPr id="8" name="New shape"/>
          <p:cNvSpPr/>
          <p:nvPr/>
        </p:nvSpPr>
        <p:spPr>
          <a:xfrm>
            <a:off x="953452" y="3624511"/>
            <a:ext cx="7010399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latin typeface="MicrosoftYaHei"/>
              </a:rPr>
              <a:t>用得少；规章中的“细则”常见，却不能用“条例”</a:t>
            </a:r>
          </a:p>
        </p:txBody>
      </p:sp>
      <p:sp>
        <p:nvSpPr>
          <p:cNvPr id="9" name="New shape"/>
          <p:cNvSpPr/>
          <p:nvPr/>
        </p:nvSpPr>
        <p:spPr>
          <a:xfrm>
            <a:off x="953452" y="4030911"/>
            <a:ext cx="304800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latin typeface="MicrosoftYaHei"/>
              </a:rPr>
              <a:t>。</a:t>
            </a:r>
          </a:p>
        </p:txBody>
      </p:sp>
      <p:sp>
        <p:nvSpPr>
          <p:cNvPr id="10" name="New shape"/>
          <p:cNvSpPr/>
          <p:nvPr/>
        </p:nvSpPr>
        <p:spPr>
          <a:xfrm>
            <a:off x="2653665" y="343070"/>
            <a:ext cx="3549650" cy="3698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795" b="1">
                <a:solidFill>
                  <a:srgbClr val="000000"/>
                </a:solidFill>
                <a:latin typeface="MicrosoftYaHei"/>
              </a:rPr>
              <a:t>（二）规章制度的分类</a:t>
            </a:r>
          </a:p>
        </p:txBody>
      </p:sp>
      <p:sp>
        <p:nvSpPr>
          <p:cNvPr id="11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ew shape"/>
          <p:cNvSpPr/>
          <p:nvPr/>
        </p:nvSpPr>
        <p:spPr>
          <a:xfrm>
            <a:off x="2891790" y="2238546"/>
            <a:ext cx="2129790" cy="3698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795" b="1">
                <a:solidFill>
                  <a:srgbClr val="000000"/>
                </a:solidFill>
                <a:latin typeface="MicrosoftYaHei"/>
              </a:rPr>
              <a:t>规章制度概论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ew shape"/>
          <p:cNvSpPr/>
          <p:nvPr/>
        </p:nvSpPr>
        <p:spPr>
          <a:xfrm>
            <a:off x="1555750" y="1749673"/>
            <a:ext cx="6400800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ea typeface="MicrosoftYaHei"/>
              </a:rPr>
              <a:t>如果你是某大学的一位学生，请为你所在的大学</a:t>
            </a:r>
          </a:p>
        </p:txBody>
      </p:sp>
      <p:sp>
        <p:nvSpPr>
          <p:cNvPr id="4" name="New shape"/>
          <p:cNvSpPr/>
          <p:nvPr/>
        </p:nvSpPr>
        <p:spPr>
          <a:xfrm>
            <a:off x="920115" y="2156073"/>
            <a:ext cx="7102970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ea typeface="MicrosoftYaHei"/>
              </a:rPr>
              <a:t>拟写一份《□□大学学生课堂规则》。（建议采用简约</a:t>
            </a:r>
          </a:p>
        </p:txBody>
      </p:sp>
      <p:sp>
        <p:nvSpPr>
          <p:cNvPr id="5" name="New shape"/>
          <p:cNvSpPr/>
          <p:nvPr/>
        </p:nvSpPr>
        <p:spPr>
          <a:xfrm>
            <a:off x="920115" y="2562473"/>
            <a:ext cx="609600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ea typeface="MicrosoftYaHei"/>
              </a:rPr>
              <a:t>式）</a:t>
            </a:r>
          </a:p>
        </p:txBody>
      </p:sp>
      <p:sp>
        <p:nvSpPr>
          <p:cNvPr id="6" name="New shape"/>
          <p:cNvSpPr/>
          <p:nvPr/>
        </p:nvSpPr>
        <p:spPr>
          <a:xfrm>
            <a:off x="3807778" y="280523"/>
            <a:ext cx="1419860" cy="3698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795" b="1">
                <a:solidFill>
                  <a:srgbClr val="000000"/>
                </a:solidFill>
                <a:latin typeface="MicrosoftYaHei"/>
              </a:rPr>
              <a:t>情景设计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143000" y="182880"/>
            <a:ext cx="5989320" cy="594360"/>
          </a:xfrm>
          <a:prstGeom prst="rect">
            <a:avLst/>
          </a:prstGeom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1251903" y="358945"/>
            <a:ext cx="5679441" cy="3698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795" b="1">
                <a:solidFill>
                  <a:srgbClr val="000000"/>
                </a:solidFill>
                <a:latin typeface="MicrosoftYaHei"/>
              </a:rPr>
              <a:t>（一）规章制度的概念、特点及作用</a:t>
            </a:r>
          </a:p>
        </p:txBody>
      </p:sp>
      <p:sp>
        <p:nvSpPr>
          <p:cNvPr id="5" name="New shape"/>
          <p:cNvSpPr/>
          <p:nvPr/>
        </p:nvSpPr>
        <p:spPr>
          <a:xfrm>
            <a:off x="1132840" y="1382961"/>
            <a:ext cx="2408039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ea typeface="MicrosoftYaHei"/>
              </a:rPr>
              <a:t>1.规章制度的概念</a:t>
            </a:r>
          </a:p>
        </p:txBody>
      </p:sp>
      <p:sp>
        <p:nvSpPr>
          <p:cNvPr id="6" name="New shape"/>
          <p:cNvSpPr/>
          <p:nvPr/>
        </p:nvSpPr>
        <p:spPr>
          <a:xfrm>
            <a:off x="1768475" y="1865561"/>
            <a:ext cx="6096000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ea typeface="MicrosoftYaHei"/>
              </a:rPr>
              <a:t>规章制度是国家机关、企事业单位和社会团体</a:t>
            </a:r>
          </a:p>
        </p:txBody>
      </p:sp>
      <p:sp>
        <p:nvSpPr>
          <p:cNvPr id="7" name="New shape"/>
          <p:cNvSpPr/>
          <p:nvPr/>
        </p:nvSpPr>
        <p:spPr>
          <a:xfrm>
            <a:off x="1132840" y="2271961"/>
            <a:ext cx="6705599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ea typeface="MicrosoftYaHei"/>
              </a:rPr>
              <a:t>为了管理的需要，依照国家的法律、法规、政策和</a:t>
            </a:r>
          </a:p>
        </p:txBody>
      </p:sp>
      <p:sp>
        <p:nvSpPr>
          <p:cNvPr id="8" name="New shape"/>
          <p:cNvSpPr/>
          <p:nvPr/>
        </p:nvSpPr>
        <p:spPr>
          <a:xfrm>
            <a:off x="1132840" y="2678361"/>
            <a:ext cx="6792366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ea typeface="MicrosoftYaHei"/>
              </a:rPr>
              <a:t>自身的职权范围而制定的,在一定范围内规范和约束</a:t>
            </a:r>
          </a:p>
        </p:txBody>
      </p:sp>
      <p:sp>
        <p:nvSpPr>
          <p:cNvPr id="9" name="New shape"/>
          <p:cNvSpPr/>
          <p:nvPr/>
        </p:nvSpPr>
        <p:spPr>
          <a:xfrm>
            <a:off x="1132840" y="3084761"/>
            <a:ext cx="2438400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latin typeface="MicrosoftYaHei"/>
              </a:rPr>
              <a:t>人们行为的文书。</a:t>
            </a:r>
          </a:p>
        </p:txBody>
      </p:sp>
      <p:sp>
        <p:nvSpPr>
          <p:cNvPr id="10" name="New shape"/>
          <p:cNvSpPr/>
          <p:nvPr/>
        </p:nvSpPr>
        <p:spPr>
          <a:xfrm>
            <a:off x="1132840" y="3536874"/>
            <a:ext cx="7040881" cy="34754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ea typeface="KaiTi"/>
              </a:rPr>
              <a:t>（为了讲述的方便，我们这里主要是讲行政性的规</a:t>
            </a:r>
          </a:p>
        </p:txBody>
      </p:sp>
      <p:sp>
        <p:nvSpPr>
          <p:cNvPr id="11" name="New shape"/>
          <p:cNvSpPr/>
          <p:nvPr/>
        </p:nvSpPr>
        <p:spPr>
          <a:xfrm>
            <a:off x="1132840" y="3943274"/>
            <a:ext cx="1280160" cy="34754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latin typeface="KaiTi"/>
              </a:rPr>
              <a:t>章制度）</a:t>
            </a:r>
          </a:p>
        </p:txBody>
      </p:sp>
      <p:sp>
        <p:nvSpPr>
          <p:cNvPr id="12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058668" y="1653540"/>
            <a:ext cx="3528060" cy="2753868"/>
          </a:xfrm>
          <a:prstGeom prst="rect">
            <a:avLst/>
          </a:prstGeom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188720" y="1143000"/>
            <a:ext cx="2730500" cy="546100"/>
          </a:xfrm>
          <a:prstGeom prst="rect">
            <a:avLst/>
          </a:prstGeom>
          <a:ln w="0">
            <a:noFill/>
          </a:ln>
        </p:spPr>
      </p:pic>
      <p:pic>
        <p:nvPicPr>
          <p:cNvPr id="5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822960" y="182880"/>
            <a:ext cx="6032500" cy="584200"/>
          </a:xfrm>
          <a:prstGeom prst="rect">
            <a:avLst/>
          </a:prstGeom>
          <a:ln w="0">
            <a:noFill/>
          </a:ln>
        </p:spPr>
      </p:pic>
      <p:sp>
        <p:nvSpPr>
          <p:cNvPr id="6" name="New shape"/>
          <p:cNvSpPr/>
          <p:nvPr/>
        </p:nvSpPr>
        <p:spPr>
          <a:xfrm>
            <a:off x="4373562" y="2370386"/>
            <a:ext cx="914400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ea typeface="MicrosoftYaHei"/>
              </a:rPr>
              <a:t>法规性</a:t>
            </a:r>
          </a:p>
        </p:txBody>
      </p:sp>
      <p:sp>
        <p:nvSpPr>
          <p:cNvPr id="7" name="New shape"/>
          <p:cNvSpPr/>
          <p:nvPr/>
        </p:nvSpPr>
        <p:spPr>
          <a:xfrm>
            <a:off x="4343717" y="2848541"/>
            <a:ext cx="914400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ea typeface="MicrosoftYaHei"/>
              </a:rPr>
              <a:t>严肃性</a:t>
            </a:r>
          </a:p>
        </p:txBody>
      </p:sp>
      <p:sp>
        <p:nvSpPr>
          <p:cNvPr id="8" name="New shape"/>
          <p:cNvSpPr/>
          <p:nvPr/>
        </p:nvSpPr>
        <p:spPr>
          <a:xfrm>
            <a:off x="4343717" y="3268276"/>
            <a:ext cx="914400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latin typeface="MicrosoftYaHei"/>
              </a:rPr>
              <a:t>严密性</a:t>
            </a:r>
          </a:p>
        </p:txBody>
      </p:sp>
      <p:sp>
        <p:nvSpPr>
          <p:cNvPr id="9" name="New shape"/>
          <p:cNvSpPr/>
          <p:nvPr/>
        </p:nvSpPr>
        <p:spPr>
          <a:xfrm>
            <a:off x="1315402" y="1320731"/>
            <a:ext cx="2408039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latin typeface="MicrosoftYaHei"/>
              </a:rPr>
              <a:t>2.规章制度的特点</a:t>
            </a:r>
          </a:p>
        </p:txBody>
      </p:sp>
      <p:sp>
        <p:nvSpPr>
          <p:cNvPr id="10" name="New shape"/>
          <p:cNvSpPr/>
          <p:nvPr/>
        </p:nvSpPr>
        <p:spPr>
          <a:xfrm>
            <a:off x="969328" y="339895"/>
            <a:ext cx="5679441" cy="3698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795" b="1">
                <a:solidFill>
                  <a:srgbClr val="000000"/>
                </a:solidFill>
                <a:latin typeface="MicrosoftYaHei"/>
              </a:rPr>
              <a:t>（一）规章制度的概念、特点及作用</a:t>
            </a:r>
          </a:p>
        </p:txBody>
      </p:sp>
      <p:sp>
        <p:nvSpPr>
          <p:cNvPr id="11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960120" y="182880"/>
            <a:ext cx="6035041" cy="594360"/>
          </a:xfrm>
          <a:prstGeom prst="rect">
            <a:avLst/>
          </a:prstGeom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1556702" y="1431538"/>
            <a:ext cx="2408039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ea typeface="MicrosoftYaHei"/>
              </a:rPr>
              <a:t>3.规章制度的作用</a:t>
            </a:r>
          </a:p>
        </p:txBody>
      </p:sp>
      <p:sp>
        <p:nvSpPr>
          <p:cNvPr id="5" name="New shape"/>
          <p:cNvSpPr/>
          <p:nvPr/>
        </p:nvSpPr>
        <p:spPr>
          <a:xfrm>
            <a:off x="2192338" y="1915408"/>
            <a:ext cx="3048000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ea typeface="MicrosoftYaHei"/>
              </a:rPr>
              <a:t>保障各行各业规范有效</a:t>
            </a:r>
          </a:p>
        </p:txBody>
      </p:sp>
      <p:sp>
        <p:nvSpPr>
          <p:cNvPr id="6" name="New shape"/>
          <p:cNvSpPr/>
          <p:nvPr/>
        </p:nvSpPr>
        <p:spPr>
          <a:xfrm>
            <a:off x="2192338" y="2412613"/>
            <a:ext cx="3048000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ea typeface="MicrosoftYaHei"/>
              </a:rPr>
              <a:t>保障社会生活秩序井然</a:t>
            </a:r>
          </a:p>
        </p:txBody>
      </p:sp>
      <p:sp>
        <p:nvSpPr>
          <p:cNvPr id="7" name="New shape"/>
          <p:cNvSpPr/>
          <p:nvPr/>
        </p:nvSpPr>
        <p:spPr>
          <a:xfrm>
            <a:off x="2192338" y="2909818"/>
            <a:ext cx="2743200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latin typeface="MicrosoftYaHei"/>
              </a:rPr>
              <a:t>保障个人的公平发展</a:t>
            </a:r>
          </a:p>
        </p:txBody>
      </p:sp>
      <p:sp>
        <p:nvSpPr>
          <p:cNvPr id="8" name="New shape"/>
          <p:cNvSpPr/>
          <p:nvPr/>
        </p:nvSpPr>
        <p:spPr>
          <a:xfrm>
            <a:off x="1083628" y="358945"/>
            <a:ext cx="5679441" cy="3698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795" b="1">
                <a:solidFill>
                  <a:srgbClr val="000000"/>
                </a:solidFill>
                <a:latin typeface="MicrosoftYaHei"/>
              </a:rPr>
              <a:t>（一）规章制度的概念、特点及作用</a:t>
            </a:r>
          </a:p>
        </p:txBody>
      </p:sp>
      <p:sp>
        <p:nvSpPr>
          <p:cNvPr id="9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ew shape"/>
          <p:cNvSpPr/>
          <p:nvPr/>
        </p:nvSpPr>
        <p:spPr>
          <a:xfrm>
            <a:off x="2625725" y="1632198"/>
            <a:ext cx="2133600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latin typeface="MicrosoftYaHei"/>
              </a:rPr>
              <a:t>规章制度包括：</a:t>
            </a:r>
          </a:p>
        </p:txBody>
      </p:sp>
      <p:sp>
        <p:nvSpPr>
          <p:cNvPr id="4" name="New shape"/>
          <p:cNvSpPr/>
          <p:nvPr/>
        </p:nvSpPr>
        <p:spPr>
          <a:xfrm>
            <a:off x="3261360" y="2129403"/>
            <a:ext cx="2193727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latin typeface="MicrosoftYaHei"/>
              </a:rPr>
              <a:t>1. 法规、规章类</a:t>
            </a:r>
          </a:p>
        </p:txBody>
      </p:sp>
      <p:sp>
        <p:nvSpPr>
          <p:cNvPr id="5" name="New shape"/>
          <p:cNvSpPr/>
          <p:nvPr/>
        </p:nvSpPr>
        <p:spPr>
          <a:xfrm>
            <a:off x="3261360" y="2626608"/>
            <a:ext cx="1279327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latin typeface="MicrosoftYaHei"/>
              </a:rPr>
              <a:t>2. 制度类</a:t>
            </a:r>
          </a:p>
        </p:txBody>
      </p:sp>
      <p:sp>
        <p:nvSpPr>
          <p:cNvPr id="6" name="New shape"/>
          <p:cNvSpPr/>
          <p:nvPr/>
        </p:nvSpPr>
        <p:spPr>
          <a:xfrm>
            <a:off x="3261360" y="3123813"/>
            <a:ext cx="1279327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latin typeface="MicrosoftYaHei"/>
              </a:rPr>
              <a:t>3. 章程类</a:t>
            </a:r>
          </a:p>
        </p:txBody>
      </p:sp>
      <p:sp>
        <p:nvSpPr>
          <p:cNvPr id="7" name="New shape"/>
          <p:cNvSpPr/>
          <p:nvPr/>
        </p:nvSpPr>
        <p:spPr>
          <a:xfrm>
            <a:off x="3261360" y="3621018"/>
            <a:ext cx="1279327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latin typeface="MicrosoftYaHei"/>
              </a:rPr>
              <a:t>4. 公约类</a:t>
            </a:r>
          </a:p>
        </p:txBody>
      </p:sp>
      <p:sp>
        <p:nvSpPr>
          <p:cNvPr id="8" name="New shape"/>
          <p:cNvSpPr/>
          <p:nvPr/>
        </p:nvSpPr>
        <p:spPr>
          <a:xfrm>
            <a:off x="2653665" y="343070"/>
            <a:ext cx="3549650" cy="3698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795" b="1">
                <a:solidFill>
                  <a:srgbClr val="000000"/>
                </a:solidFill>
                <a:latin typeface="MicrosoftYaHei"/>
              </a:rPr>
              <a:t>（二）规章制度的分类</a:t>
            </a:r>
          </a:p>
        </p:txBody>
      </p:sp>
      <p:sp>
        <p:nvSpPr>
          <p:cNvPr id="9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ew shape"/>
          <p:cNvSpPr/>
          <p:nvPr/>
        </p:nvSpPr>
        <p:spPr>
          <a:xfrm>
            <a:off x="1636712" y="1116261"/>
            <a:ext cx="2103239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ea typeface="MicrosoftYaHei"/>
              </a:rPr>
              <a:t>1.法规、规章类</a:t>
            </a:r>
          </a:p>
        </p:txBody>
      </p:sp>
      <p:sp>
        <p:nvSpPr>
          <p:cNvPr id="4" name="New shape"/>
          <p:cNvSpPr/>
          <p:nvPr/>
        </p:nvSpPr>
        <p:spPr>
          <a:xfrm>
            <a:off x="1636712" y="1613465"/>
            <a:ext cx="6705599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ea typeface="MicrosoftYaHei"/>
              </a:rPr>
              <a:t>据国务院颁布的《行政法规制定程序条例》、《规</a:t>
            </a:r>
          </a:p>
        </p:txBody>
      </p:sp>
      <p:sp>
        <p:nvSpPr>
          <p:cNvPr id="5" name="New shape"/>
          <p:cNvSpPr/>
          <p:nvPr/>
        </p:nvSpPr>
        <p:spPr>
          <a:xfrm>
            <a:off x="1001077" y="2019865"/>
            <a:ext cx="6400800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latin typeface="MicrosoftYaHei"/>
              </a:rPr>
              <a:t>章制定程序条例》、《法规规章备案条例》知：</a:t>
            </a:r>
          </a:p>
        </p:txBody>
      </p:sp>
      <p:sp>
        <p:nvSpPr>
          <p:cNvPr id="6" name="New shape"/>
          <p:cNvSpPr/>
          <p:nvPr/>
        </p:nvSpPr>
        <p:spPr>
          <a:xfrm>
            <a:off x="1636713" y="2502466"/>
            <a:ext cx="5674072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ea typeface="MicrosoftYaHei"/>
              </a:rPr>
              <a:t>（1）法规，指国务院制定的规范性文件。</a:t>
            </a:r>
          </a:p>
        </p:txBody>
      </p:sp>
      <p:sp>
        <p:nvSpPr>
          <p:cNvPr id="7" name="New shape"/>
          <p:cNvSpPr/>
          <p:nvPr/>
        </p:nvSpPr>
        <p:spPr>
          <a:xfrm>
            <a:off x="1636713" y="2985066"/>
            <a:ext cx="6400800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latin typeface="MicrosoftYaHei"/>
              </a:rPr>
              <a:t>文种名称：“条例”、“规定”、“办法”等。</a:t>
            </a:r>
          </a:p>
        </p:txBody>
      </p:sp>
      <p:sp>
        <p:nvSpPr>
          <p:cNvPr id="8" name="New shape"/>
          <p:cNvSpPr/>
          <p:nvPr/>
        </p:nvSpPr>
        <p:spPr>
          <a:xfrm>
            <a:off x="2653665" y="343070"/>
            <a:ext cx="3549650" cy="3698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795" b="1">
                <a:solidFill>
                  <a:srgbClr val="000000"/>
                </a:solidFill>
                <a:latin typeface="MicrosoftYaHei"/>
              </a:rPr>
              <a:t>（二）规章制度的分类</a:t>
            </a:r>
          </a:p>
        </p:txBody>
      </p:sp>
      <p:sp>
        <p:nvSpPr>
          <p:cNvPr id="9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ew shape"/>
          <p:cNvSpPr/>
          <p:nvPr/>
        </p:nvSpPr>
        <p:spPr>
          <a:xfrm>
            <a:off x="1589088" y="1363911"/>
            <a:ext cx="6588471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CC"/>
                </a:solidFill>
                <a:ea typeface="MicrosoftYaHei"/>
              </a:rPr>
              <a:t>（2）规章，指国务院各部门，省、自治区、直辖</a:t>
            </a:r>
          </a:p>
        </p:txBody>
      </p:sp>
      <p:sp>
        <p:nvSpPr>
          <p:cNvPr id="4" name="New shape"/>
          <p:cNvSpPr/>
          <p:nvPr/>
        </p:nvSpPr>
        <p:spPr>
          <a:xfrm>
            <a:off x="953452" y="1770311"/>
            <a:ext cx="7010399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CC"/>
                </a:solidFill>
                <a:ea typeface="MicrosoftYaHei"/>
              </a:rPr>
              <a:t>市人民政府，省、自治区政府所在地的市，经国务院</a:t>
            </a:r>
          </a:p>
        </p:txBody>
      </p:sp>
      <p:sp>
        <p:nvSpPr>
          <p:cNvPr id="5" name="New shape"/>
          <p:cNvSpPr/>
          <p:nvPr/>
        </p:nvSpPr>
        <p:spPr>
          <a:xfrm>
            <a:off x="953452" y="2176711"/>
            <a:ext cx="6400800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ea typeface="MicrosoftYaHei"/>
              </a:rPr>
              <a:t>批准的较大的市人民政府，制定的规范性文件。</a:t>
            </a:r>
          </a:p>
        </p:txBody>
      </p:sp>
      <p:sp>
        <p:nvSpPr>
          <p:cNvPr id="6" name="New shape"/>
          <p:cNvSpPr/>
          <p:nvPr/>
        </p:nvSpPr>
        <p:spPr>
          <a:xfrm>
            <a:off x="1589088" y="2659311"/>
            <a:ext cx="6096000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latin typeface="MicrosoftYaHei"/>
              </a:rPr>
              <a:t>文种名称：“规定”、“办法”、“细则”。</a:t>
            </a:r>
          </a:p>
        </p:txBody>
      </p:sp>
      <p:sp>
        <p:nvSpPr>
          <p:cNvPr id="7" name="New shape"/>
          <p:cNvSpPr/>
          <p:nvPr/>
        </p:nvSpPr>
        <p:spPr>
          <a:xfrm>
            <a:off x="2653665" y="343070"/>
            <a:ext cx="3549650" cy="3698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795" b="1">
                <a:solidFill>
                  <a:srgbClr val="000000"/>
                </a:solidFill>
                <a:latin typeface="MicrosoftYaHei"/>
              </a:rPr>
              <a:t>（二）规章制度的分类</a:t>
            </a:r>
          </a:p>
        </p:txBody>
      </p:sp>
      <p:sp>
        <p:nvSpPr>
          <p:cNvPr id="8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Hans" typeface="宋体"/>
        <a:font script="Jpan" typeface="ＭＳ Ｐゴシック"/>
        <a:font script="Yiii" typeface="Microsoft Yi Baiti"/>
        <a:font script="Telu" typeface="Gautami"/>
        <a:font script="Ethi" typeface="Nyala"/>
        <a:font script="Arab" typeface="Times New Roman"/>
        <a:font script="Guru" typeface="Raavi"/>
        <a:font script="Uigh" typeface="Microsoft Uighur"/>
        <a:font script="Thaa" typeface="MV Boli"/>
        <a:font script="Mong" typeface="Mongolian Baiti"/>
        <a:font script="Cher" typeface="Plantagenet Cherokee"/>
        <a:font script="Hebr" typeface="Times New Roman"/>
        <a:font script="Thai" typeface="Angsana New"/>
        <a:font script="Knda" typeface="Tunga"/>
        <a:font script="Orya" typeface="Kalinga"/>
        <a:font script="Geor" typeface="Sylfaen"/>
        <a:font script="Viet" typeface="Times New Roman"/>
        <a:font script="Laoo" typeface="DokChampa"/>
        <a:font script="Hang" typeface="맑은 고딕"/>
        <a:font script="Deva" typeface="Mangal"/>
        <a:font script="Beng" typeface="Vrinda"/>
        <a:font script="Gujr" typeface="Shruti"/>
        <a:font script="Hant" typeface="新細明體"/>
        <a:font script="Cans" typeface="Euphemia"/>
        <a:font script="Sinh" typeface="Iskoola Pota"/>
        <a:font script="Taml" typeface="Latha"/>
        <a:font script="Tibt" typeface="Microsoft Himalaya"/>
        <a:font script="Mlym" typeface="Kartika"/>
        <a:font script="Syrc" typeface="Estrangelo Edessa"/>
        <a:font script="Khmr" typeface="MoolBoran"/>
      </a:majorFont>
      <a:minorFont>
        <a:latin typeface="Calibri"/>
        <a:ea typeface=""/>
        <a:cs typeface=""/>
        <a:font script="Hans" typeface="宋体"/>
        <a:font script="Jpan" typeface="ＭＳ Ｐゴシック"/>
        <a:font script="Yiii" typeface="Microsoft Yi Baiti"/>
        <a:font script="Telu" typeface="Gautami"/>
        <a:font script="Ethi" typeface="Nyala"/>
        <a:font script="Arab" typeface="Arial"/>
        <a:font script="Guru" typeface="Raavi"/>
        <a:font script="Uigh" typeface="Microsoft Uighur"/>
        <a:font script="Thaa" typeface="MV Boli"/>
        <a:font script="Mong" typeface="Mongolian Baiti"/>
        <a:font script="Cher" typeface="Plantagenet Cherokee"/>
        <a:font script="Hebr" typeface="Arial"/>
        <a:font script="Thai" typeface="Cordia New"/>
        <a:font script="Knda" typeface="Tunga"/>
        <a:font script="Orya" typeface="Kalinga"/>
        <a:font script="Geor" typeface="Sylfaen"/>
        <a:font script="Viet" typeface="Arial"/>
        <a:font script="Laoo" typeface="DokChampa"/>
        <a:font script="Hang" typeface="맑은 고딕"/>
        <a:font script="Deva" typeface="Mangal"/>
        <a:font script="Beng" typeface="Vrinda"/>
        <a:font script="Gujr" typeface="Shruti"/>
        <a:font script="Hant" typeface="新細明體"/>
        <a:font script="Cans" typeface="Euphemia"/>
        <a:font script="Sinh" typeface="Iskoola Pota"/>
        <a:font script="Taml" typeface="Latha"/>
        <a:font script="Tibt" typeface="Microsoft Himalaya"/>
        <a:font script="Mlym" typeface="Kartika"/>
        <a:font script="Syrc" typeface="Estrangelo Edessa"/>
        <a:font script="Khmr" typeface="DaunPenh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349</Words>
  <Application>Microsoft Office PowerPoint</Application>
  <PresentationFormat>全屏显示(16:9)</PresentationFormat>
  <Paragraphs>61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MicrosoftYaHei</vt:lpstr>
      <vt:lpstr>KaiTi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>堂瑞 邹</cp:lastModifiedBy>
  <cp:revision>2</cp:revision>
  <dcterms:created xsi:type="dcterms:W3CDTF">2024-09-24T01:49:43Z</dcterms:created>
  <dcterms:modified xsi:type="dcterms:W3CDTF">2024-09-24T01:58:36Z</dcterms:modified>
</cp:coreProperties>
</file>