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359150" y="2008796"/>
            <a:ext cx="244221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演讲与演讲稿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88608" y="2458212"/>
            <a:ext cx="2336800" cy="21844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146493" y="361963"/>
            <a:ext cx="3865880" cy="52476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05">
                <a:solidFill>
                  <a:srgbClr val="FF0000"/>
                </a:solidFill>
                <a:ea typeface="SimHei"/>
              </a:rPr>
              <a:t>演讲与演讲稿——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1794192" y="979322"/>
            <a:ext cx="4884419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SimHei"/>
              </a:rPr>
              <a:t>演讲稿水平的高低直接影响</a:t>
            </a:r>
          </a:p>
        </p:txBody>
      </p:sp>
      <p:sp>
        <p:nvSpPr>
          <p:cNvPr id="7" name="New shape"/>
          <p:cNvSpPr/>
          <p:nvPr/>
        </p:nvSpPr>
        <p:spPr>
          <a:xfrm>
            <a:off x="942023" y="1418107"/>
            <a:ext cx="3256280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SimHei"/>
              </a:rPr>
              <a:t>到演讲的成功与否</a:t>
            </a:r>
          </a:p>
        </p:txBody>
      </p:sp>
      <p:sp>
        <p:nvSpPr>
          <p:cNvPr id="8" name="New shape"/>
          <p:cNvSpPr/>
          <p:nvPr/>
        </p:nvSpPr>
        <p:spPr>
          <a:xfrm>
            <a:off x="778193" y="2571903"/>
            <a:ext cx="3256280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FF0000"/>
                </a:solidFill>
                <a:ea typeface="SimHei"/>
              </a:rPr>
              <a:t>演讲成功的要素：</a:t>
            </a:r>
          </a:p>
        </p:txBody>
      </p:sp>
      <p:sp>
        <p:nvSpPr>
          <p:cNvPr id="9" name="New shape"/>
          <p:cNvSpPr/>
          <p:nvPr/>
        </p:nvSpPr>
        <p:spPr>
          <a:xfrm>
            <a:off x="778192" y="3107543"/>
            <a:ext cx="461454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FF0000"/>
                </a:solidFill>
                <a:ea typeface="MicrosoftYaHei"/>
              </a:rPr>
              <a:t>符合语境、内容深刻的演讲稿</a:t>
            </a:r>
          </a:p>
        </p:txBody>
      </p:sp>
      <p:sp>
        <p:nvSpPr>
          <p:cNvPr id="10" name="New shape"/>
          <p:cNvSpPr/>
          <p:nvPr/>
        </p:nvSpPr>
        <p:spPr>
          <a:xfrm>
            <a:off x="778192" y="3581888"/>
            <a:ext cx="496951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表达准确、生动流畅的有声语言</a:t>
            </a:r>
          </a:p>
        </p:txBody>
      </p:sp>
      <p:sp>
        <p:nvSpPr>
          <p:cNvPr id="11" name="New shape"/>
          <p:cNvSpPr/>
          <p:nvPr/>
        </p:nvSpPr>
        <p:spPr>
          <a:xfrm>
            <a:off x="778192" y="4056233"/>
            <a:ext cx="461454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仪表端庄、情态自然的态势语</a:t>
            </a:r>
          </a:p>
        </p:txBody>
      </p:sp>
      <p:sp>
        <p:nvSpPr>
          <p:cNvPr id="12" name="New shape"/>
          <p:cNvSpPr/>
          <p:nvPr/>
        </p:nvSpPr>
        <p:spPr>
          <a:xfrm>
            <a:off x="778193" y="4530578"/>
            <a:ext cx="57716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……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30461"/>
            <a:ext cx="177380" cy="52867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778193" y="1314853"/>
            <a:ext cx="3551555" cy="55096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latin typeface="SimSun"/>
              </a:rPr>
              <a:t>一、什么是演讲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969906"/>
            <a:ext cx="177380" cy="52867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778193" y="1954299"/>
            <a:ext cx="4058920" cy="55096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latin typeface="SimSun"/>
              </a:rPr>
              <a:t>二、什么是演讲稿</a:t>
            </a:r>
          </a:p>
        </p:txBody>
      </p:sp>
      <p:sp>
        <p:nvSpPr>
          <p:cNvPr id="8" name="New shape"/>
          <p:cNvSpPr/>
          <p:nvPr/>
        </p:nvSpPr>
        <p:spPr>
          <a:xfrm>
            <a:off x="600393" y="2609351"/>
            <a:ext cx="177380" cy="52867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778192" y="2593744"/>
            <a:ext cx="6595745" cy="55096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latin typeface="SimSun"/>
              </a:rPr>
              <a:t>三、演讲与演讲稿之间的关系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17820" y="914400"/>
            <a:ext cx="3546348" cy="4073652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800542" y="1444803"/>
            <a:ext cx="1398984" cy="6351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4800">
                <a:solidFill>
                  <a:srgbClr val="000000"/>
                </a:solidFill>
                <a:ea typeface="MicrosoftYaHei"/>
              </a:rPr>
              <a:t>演 讲</a:t>
            </a:r>
          </a:p>
        </p:txBody>
      </p:sp>
      <p:sp>
        <p:nvSpPr>
          <p:cNvPr id="5" name="New shape"/>
          <p:cNvSpPr/>
          <p:nvPr/>
        </p:nvSpPr>
        <p:spPr>
          <a:xfrm>
            <a:off x="2289492" y="2161084"/>
            <a:ext cx="609600" cy="6351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4800">
                <a:solidFill>
                  <a:srgbClr val="000000"/>
                </a:solidFill>
                <a:ea typeface="MicrosoftYaHei"/>
              </a:rPr>
              <a:t>与</a:t>
            </a:r>
          </a:p>
        </p:txBody>
      </p:sp>
      <p:sp>
        <p:nvSpPr>
          <p:cNvPr id="6" name="New shape"/>
          <p:cNvSpPr/>
          <p:nvPr/>
        </p:nvSpPr>
        <p:spPr>
          <a:xfrm>
            <a:off x="1537652" y="3062784"/>
            <a:ext cx="1828800" cy="6351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4800">
                <a:solidFill>
                  <a:srgbClr val="FF0000"/>
                </a:solidFill>
                <a:ea typeface="MicrosoftYaHei"/>
              </a:rPr>
              <a:t>演讲稿</a:t>
            </a:r>
          </a:p>
        </p:txBody>
      </p:sp>
      <p:sp>
        <p:nvSpPr>
          <p:cNvPr id="7" name="New shape"/>
          <p:cNvSpPr/>
          <p:nvPr/>
        </p:nvSpPr>
        <p:spPr>
          <a:xfrm>
            <a:off x="2025333" y="4018253"/>
            <a:ext cx="407035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兰</a:t>
            </a:r>
          </a:p>
        </p:txBody>
      </p:sp>
      <p:sp>
        <p:nvSpPr>
          <p:cNvPr id="8" name="New shape"/>
          <p:cNvSpPr/>
          <p:nvPr/>
        </p:nvSpPr>
        <p:spPr>
          <a:xfrm>
            <a:off x="2911792" y="4018253"/>
            <a:ext cx="407035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latin typeface="MicrosoftYaHei"/>
              </a:rPr>
              <a:t>霞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94604" y="1664208"/>
            <a:ext cx="3543300" cy="32512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034983" y="345336"/>
            <a:ext cx="457200" cy="4763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600">
                <a:solidFill>
                  <a:srgbClr val="FF0000"/>
                </a:solidFill>
                <a:ea typeface="MicrosoftYaHei"/>
              </a:rPr>
              <a:t>演</a:t>
            </a:r>
          </a:p>
        </p:txBody>
      </p:sp>
      <p:sp>
        <p:nvSpPr>
          <p:cNvPr id="6" name="New shape"/>
          <p:cNvSpPr/>
          <p:nvPr/>
        </p:nvSpPr>
        <p:spPr>
          <a:xfrm>
            <a:off x="4168458" y="345336"/>
            <a:ext cx="457200" cy="4763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600">
                <a:solidFill>
                  <a:srgbClr val="FF0000"/>
                </a:solidFill>
                <a:ea typeface="MicrosoftYaHei"/>
              </a:rPr>
              <a:t>讲</a:t>
            </a:r>
          </a:p>
        </p:txBody>
      </p:sp>
      <p:sp>
        <p:nvSpPr>
          <p:cNvPr id="7" name="New shape"/>
          <p:cNvSpPr/>
          <p:nvPr/>
        </p:nvSpPr>
        <p:spPr>
          <a:xfrm>
            <a:off x="600393" y="1788206"/>
            <a:ext cx="1064895" cy="38547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FF0000"/>
                </a:solidFill>
                <a:ea typeface="SimHei"/>
              </a:rPr>
              <a:t>演讲：</a:t>
            </a:r>
          </a:p>
        </p:txBody>
      </p:sp>
      <p:sp>
        <p:nvSpPr>
          <p:cNvPr id="8" name="New shape"/>
          <p:cNvSpPr/>
          <p:nvPr/>
        </p:nvSpPr>
        <p:spPr>
          <a:xfrm>
            <a:off x="1667192" y="1799125"/>
            <a:ext cx="177482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演说；讲演</a:t>
            </a:r>
          </a:p>
        </p:txBody>
      </p:sp>
      <p:sp>
        <p:nvSpPr>
          <p:cNvPr id="9" name="New shape"/>
          <p:cNvSpPr/>
          <p:nvPr/>
        </p:nvSpPr>
        <p:spPr>
          <a:xfrm>
            <a:off x="1549083" y="2747816"/>
            <a:ext cx="354965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在公众场合，借助有声</a:t>
            </a:r>
          </a:p>
        </p:txBody>
      </p:sp>
      <p:sp>
        <p:nvSpPr>
          <p:cNvPr id="10" name="New shape"/>
          <p:cNvSpPr/>
          <p:nvPr/>
        </p:nvSpPr>
        <p:spPr>
          <a:xfrm>
            <a:off x="764223" y="3131356"/>
            <a:ext cx="461454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语言和肢体语言向听众发表见</a:t>
            </a:r>
          </a:p>
        </p:txBody>
      </p:sp>
      <p:sp>
        <p:nvSpPr>
          <p:cNvPr id="11" name="New shape"/>
          <p:cNvSpPr/>
          <p:nvPr/>
        </p:nvSpPr>
        <p:spPr>
          <a:xfrm>
            <a:off x="764223" y="3514896"/>
            <a:ext cx="425958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解、表达诉求的社会活动。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07380" y="1097280"/>
            <a:ext cx="3429000" cy="38100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00392" y="3300654"/>
            <a:ext cx="384048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例如：演讲比赛、典礼致辞</a:t>
            </a:r>
          </a:p>
        </p:txBody>
      </p:sp>
      <p:sp>
        <p:nvSpPr>
          <p:cNvPr id="6" name="New shape"/>
          <p:cNvSpPr/>
          <p:nvPr/>
        </p:nvSpPr>
        <p:spPr>
          <a:xfrm>
            <a:off x="1569402" y="3720389"/>
            <a:ext cx="288036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学术讲座、竞选演说</a:t>
            </a:r>
          </a:p>
        </p:txBody>
      </p:sp>
      <p:sp>
        <p:nvSpPr>
          <p:cNvPr id="7" name="New shape"/>
          <p:cNvSpPr/>
          <p:nvPr/>
        </p:nvSpPr>
        <p:spPr>
          <a:xfrm>
            <a:off x="1569402" y="4140124"/>
            <a:ext cx="288036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法庭陈述、科研报告</a:t>
            </a:r>
          </a:p>
        </p:txBody>
      </p:sp>
      <p:sp>
        <p:nvSpPr>
          <p:cNvPr id="8" name="New shape"/>
          <p:cNvSpPr/>
          <p:nvPr/>
        </p:nvSpPr>
        <p:spPr>
          <a:xfrm>
            <a:off x="1500188" y="4559860"/>
            <a:ext cx="16002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日常交流、</a:t>
            </a:r>
          </a:p>
        </p:txBody>
      </p:sp>
      <p:sp>
        <p:nvSpPr>
          <p:cNvPr id="9" name="New shape"/>
          <p:cNvSpPr/>
          <p:nvPr/>
        </p:nvSpPr>
        <p:spPr>
          <a:xfrm>
            <a:off x="3099752" y="4580821"/>
            <a:ext cx="433387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10" name="New shape"/>
          <p:cNvSpPr/>
          <p:nvPr/>
        </p:nvSpPr>
        <p:spPr>
          <a:xfrm>
            <a:off x="305117" y="1105774"/>
            <a:ext cx="5128640" cy="4641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ea typeface="KaiTi"/>
              </a:rPr>
              <a:t>广义：包含所有的言语活动</a:t>
            </a:r>
          </a:p>
        </p:txBody>
      </p:sp>
      <p:sp>
        <p:nvSpPr>
          <p:cNvPr id="11" name="New shape"/>
          <p:cNvSpPr/>
          <p:nvPr/>
        </p:nvSpPr>
        <p:spPr>
          <a:xfrm>
            <a:off x="1535748" y="1690609"/>
            <a:ext cx="2564320" cy="4641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KaiTi"/>
              </a:rPr>
              <a:t>以及表达方式</a:t>
            </a:r>
          </a:p>
        </p:txBody>
      </p:sp>
      <p:sp>
        <p:nvSpPr>
          <p:cNvPr id="12" name="New shape"/>
          <p:cNvSpPr/>
          <p:nvPr/>
        </p:nvSpPr>
        <p:spPr>
          <a:xfrm>
            <a:off x="1535748" y="2275444"/>
            <a:ext cx="2991707" cy="4641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ea typeface="KaiTi"/>
              </a:rPr>
              <a:t>（命题和即兴）</a:t>
            </a:r>
          </a:p>
        </p:txBody>
      </p:sp>
      <p:sp>
        <p:nvSpPr>
          <p:cNvPr id="13" name="New shape"/>
          <p:cNvSpPr/>
          <p:nvPr/>
        </p:nvSpPr>
        <p:spPr>
          <a:xfrm>
            <a:off x="1409065" y="372323"/>
            <a:ext cx="3273177" cy="4763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600">
                <a:solidFill>
                  <a:srgbClr val="FF0000"/>
                </a:solidFill>
                <a:latin typeface="MicrosoftYaHei"/>
              </a:rPr>
              <a:t>广义和狭义——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6300" y="2343912"/>
            <a:ext cx="3810000" cy="27940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98348" y="2343912"/>
            <a:ext cx="3759200" cy="27940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441642" y="1148637"/>
            <a:ext cx="6838187" cy="4641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ea typeface="KaiTi"/>
              </a:rPr>
              <a:t>狭义：就某个问题对听众（或观众）</a:t>
            </a:r>
          </a:p>
        </p:txBody>
      </p:sp>
      <p:sp>
        <p:nvSpPr>
          <p:cNvPr id="7" name="New shape"/>
          <p:cNvSpPr/>
          <p:nvPr/>
        </p:nvSpPr>
        <p:spPr>
          <a:xfrm>
            <a:off x="1672273" y="1678227"/>
            <a:ext cx="3846480" cy="4641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FF0000"/>
                </a:solidFill>
                <a:latin typeface="KaiTi"/>
              </a:rPr>
              <a:t>说明事理，发表见解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13130" y="1254015"/>
            <a:ext cx="3354419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FF0000"/>
                </a:solidFill>
                <a:ea typeface="SimSun"/>
              </a:rPr>
              <a:t>梁植《我的偶像》：</a:t>
            </a:r>
          </a:p>
        </p:txBody>
      </p:sp>
      <p:sp>
        <p:nvSpPr>
          <p:cNvPr id="5" name="New shape"/>
          <p:cNvSpPr/>
          <p:nvPr/>
        </p:nvSpPr>
        <p:spPr>
          <a:xfrm>
            <a:off x="913130" y="2201365"/>
            <a:ext cx="1996249" cy="361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ea typeface="SimSun"/>
              </a:rPr>
              <a:t>标题：概括式</a:t>
            </a:r>
          </a:p>
        </p:txBody>
      </p:sp>
      <p:sp>
        <p:nvSpPr>
          <p:cNvPr id="6" name="New shape"/>
          <p:cNvSpPr/>
          <p:nvPr/>
        </p:nvSpPr>
        <p:spPr>
          <a:xfrm>
            <a:off x="913130" y="2635070"/>
            <a:ext cx="4657916" cy="361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latin typeface="SimSun"/>
              </a:rPr>
              <a:t>开头：提出问题开场，开门见山</a:t>
            </a:r>
          </a:p>
        </p:txBody>
      </p:sp>
      <p:sp>
        <p:nvSpPr>
          <p:cNvPr id="7" name="New shape"/>
          <p:cNvSpPr/>
          <p:nvPr/>
        </p:nvSpPr>
        <p:spPr>
          <a:xfrm>
            <a:off x="1845945" y="3090565"/>
            <a:ext cx="573390" cy="3301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ea typeface="Calibri"/>
              </a:rPr>
              <a:t>——</a:t>
            </a:r>
          </a:p>
        </p:txBody>
      </p:sp>
      <p:sp>
        <p:nvSpPr>
          <p:cNvPr id="8" name="New shape"/>
          <p:cNvSpPr/>
          <p:nvPr/>
        </p:nvSpPr>
        <p:spPr>
          <a:xfrm>
            <a:off x="2421255" y="3068775"/>
            <a:ext cx="2661666" cy="361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ea typeface="SimSun"/>
              </a:rPr>
              <a:t>我的偶像是邓稼先</a:t>
            </a:r>
          </a:p>
        </p:txBody>
      </p:sp>
      <p:sp>
        <p:nvSpPr>
          <p:cNvPr id="9" name="New shape"/>
          <p:cNvSpPr/>
          <p:nvPr/>
        </p:nvSpPr>
        <p:spPr>
          <a:xfrm>
            <a:off x="913130" y="3502480"/>
            <a:ext cx="4657916" cy="361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ea typeface="SimSun"/>
              </a:rPr>
              <a:t>主体：邓稼先为什么是我的偶像</a:t>
            </a:r>
          </a:p>
        </p:txBody>
      </p:sp>
      <p:sp>
        <p:nvSpPr>
          <p:cNvPr id="10" name="New shape"/>
          <p:cNvSpPr/>
          <p:nvPr/>
        </p:nvSpPr>
        <p:spPr>
          <a:xfrm>
            <a:off x="913130" y="3936185"/>
            <a:ext cx="4990624" cy="361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ea typeface="SimSun"/>
              </a:rPr>
              <a:t>结尾：再次点题，并且展望未来、</a:t>
            </a:r>
          </a:p>
        </p:txBody>
      </p:sp>
      <p:sp>
        <p:nvSpPr>
          <p:cNvPr id="11" name="New shape"/>
          <p:cNvSpPr/>
          <p:nvPr/>
        </p:nvSpPr>
        <p:spPr>
          <a:xfrm>
            <a:off x="1845945" y="4369890"/>
            <a:ext cx="1330833" cy="361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latin typeface="SimSun"/>
              </a:rPr>
              <a:t>启发思考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80304" y="1776984"/>
            <a:ext cx="3543300" cy="30353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280477" y="1596848"/>
            <a:ext cx="3689350" cy="3844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905">
                <a:solidFill>
                  <a:srgbClr val="000000"/>
                </a:solidFill>
                <a:ea typeface="MicrosoftYaHei"/>
              </a:rPr>
              <a:t>演讲稿是一种实用性比</a:t>
            </a:r>
          </a:p>
        </p:txBody>
      </p:sp>
      <p:sp>
        <p:nvSpPr>
          <p:cNvPr id="6" name="New shape"/>
          <p:cNvSpPr/>
          <p:nvPr/>
        </p:nvSpPr>
        <p:spPr>
          <a:xfrm>
            <a:off x="570548" y="1994358"/>
            <a:ext cx="4427220" cy="3844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905">
                <a:solidFill>
                  <a:srgbClr val="000000"/>
                </a:solidFill>
                <a:ea typeface="MicrosoftYaHei"/>
              </a:rPr>
              <a:t>较强的主要供口头表达用的</a:t>
            </a:r>
          </a:p>
        </p:txBody>
      </p:sp>
      <p:sp>
        <p:nvSpPr>
          <p:cNvPr id="7" name="New shape"/>
          <p:cNvSpPr/>
          <p:nvPr/>
        </p:nvSpPr>
        <p:spPr>
          <a:xfrm>
            <a:off x="570548" y="2391868"/>
            <a:ext cx="4427220" cy="3844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905">
                <a:solidFill>
                  <a:srgbClr val="FF0000"/>
                </a:solidFill>
                <a:ea typeface="MicrosoftYaHei"/>
              </a:rPr>
              <a:t>文体。是为演讲准备的书面</a:t>
            </a:r>
          </a:p>
        </p:txBody>
      </p:sp>
      <p:sp>
        <p:nvSpPr>
          <p:cNvPr id="8" name="New shape"/>
          <p:cNvSpPr/>
          <p:nvPr/>
        </p:nvSpPr>
        <p:spPr>
          <a:xfrm>
            <a:off x="570547" y="2789378"/>
            <a:ext cx="1106805" cy="3844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905">
                <a:solidFill>
                  <a:srgbClr val="FF0000"/>
                </a:solidFill>
                <a:ea typeface="MicrosoftYaHei"/>
              </a:rPr>
              <a:t>材料。</a:t>
            </a:r>
          </a:p>
        </p:txBody>
      </p:sp>
      <p:sp>
        <p:nvSpPr>
          <p:cNvPr id="9" name="New shape"/>
          <p:cNvSpPr/>
          <p:nvPr/>
        </p:nvSpPr>
        <p:spPr>
          <a:xfrm>
            <a:off x="3099752" y="334024"/>
            <a:ext cx="1449705" cy="52476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05">
                <a:solidFill>
                  <a:srgbClr val="FF0000"/>
                </a:solidFill>
                <a:latin typeface="SimHei"/>
              </a:rPr>
              <a:t>演讲稿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692592" y="1364756"/>
            <a:ext cx="6640829" cy="3844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905">
                <a:solidFill>
                  <a:srgbClr val="000000"/>
                </a:solidFill>
                <a:ea typeface="MicrosoftYaHei"/>
              </a:rPr>
              <a:t>演讲稿是在较为隆重的仪式上和某些公众</a:t>
            </a:r>
          </a:p>
        </p:txBody>
      </p:sp>
      <p:sp>
        <p:nvSpPr>
          <p:cNvPr id="5" name="New shape"/>
          <p:cNvSpPr/>
          <p:nvPr/>
        </p:nvSpPr>
        <p:spPr>
          <a:xfrm>
            <a:off x="764222" y="1809256"/>
            <a:ext cx="7747633" cy="3844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905">
                <a:solidFill>
                  <a:srgbClr val="000000"/>
                </a:solidFill>
                <a:ea typeface="MicrosoftYaHei"/>
              </a:rPr>
              <a:t>场合发表的讲话文稿。它是进行演讲的依据，是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2" y="2253756"/>
            <a:ext cx="7747633" cy="3844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905">
                <a:solidFill>
                  <a:srgbClr val="000000"/>
                </a:solidFill>
                <a:ea typeface="MicrosoftYaHei"/>
              </a:rPr>
              <a:t>对演讲内容和形式的规范和提示，它体现着演讲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2698256"/>
            <a:ext cx="5902959" cy="3844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905">
                <a:solidFill>
                  <a:srgbClr val="000000"/>
                </a:solidFill>
                <a:latin typeface="MicrosoftYaHei"/>
              </a:rPr>
              <a:t>的目的和手段，演讲的内容和形式。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Yiii" typeface="Microsoft Yi Baiti"/>
        <a:font script="Cher" typeface="Plantagenet Cherokee"/>
        <a:font script="Tibt" typeface="Microsoft Himalaya"/>
        <a:font script="Guru" typeface="Raavi"/>
        <a:font script="Deva" typeface="Mangal"/>
        <a:font script="Laoo" typeface="DokChampa"/>
        <a:font script="Syrc" typeface="Estrangelo Edessa"/>
        <a:font script="Hang" typeface="맑은 고딕"/>
        <a:font script="Knda" typeface="Tunga"/>
        <a:font script="Arab" typeface="Times New Roman"/>
        <a:font script="Gujr" typeface="Shruti"/>
        <a:font script="Cans" typeface="Euphemia"/>
        <a:font script="Ethi" typeface="Nyala"/>
        <a:font script="Mong" typeface="Mongolian Baiti"/>
        <a:font script="Khmr" typeface="MoolBoran"/>
        <a:font script="Mlym" typeface="Kartika"/>
        <a:font script="Beng" typeface="Vrinda"/>
        <a:font script="Sinh" typeface="Iskoola Pota"/>
        <a:font script="Uigh" typeface="Microsoft Uighur"/>
        <a:font script="Hebr" typeface="Times New Roman"/>
        <a:font script="Telu" typeface="Gautami"/>
        <a:font script="Orya" typeface="Kalinga"/>
        <a:font script="Jpan" typeface="ＭＳ Ｐゴシック"/>
        <a:font script="Thaa" typeface="MV Boli"/>
        <a:font script="Viet" typeface="Times New Roman"/>
        <a:font script="Thai" typeface="Angsana New"/>
        <a:font script="Hans" typeface="宋体"/>
        <a:font script="Hant" typeface="新細明體"/>
        <a:font script="Geor" typeface="Sylfaen"/>
        <a:font script="Taml" typeface="Latha"/>
      </a:majorFont>
      <a:minorFont>
        <a:latin typeface="Calibri"/>
        <a:ea typeface=""/>
        <a:cs typeface=""/>
        <a:font script="Yiii" typeface="Microsoft Yi Baiti"/>
        <a:font script="Cher" typeface="Plantagenet Cherokee"/>
        <a:font script="Tibt" typeface="Microsoft Himalaya"/>
        <a:font script="Guru" typeface="Raavi"/>
        <a:font script="Deva" typeface="Mangal"/>
        <a:font script="Laoo" typeface="DokChampa"/>
        <a:font script="Syrc" typeface="Estrangelo Edessa"/>
        <a:font script="Hang" typeface="맑은 고딕"/>
        <a:font script="Knda" typeface="Tunga"/>
        <a:font script="Arab" typeface="Arial"/>
        <a:font script="Gujr" typeface="Shruti"/>
        <a:font script="Cans" typeface="Euphemia"/>
        <a:font script="Ethi" typeface="Nyala"/>
        <a:font script="Mong" typeface="Mongolian Baiti"/>
        <a:font script="Khmr" typeface="DaunPenh"/>
        <a:font script="Mlym" typeface="Kartika"/>
        <a:font script="Beng" typeface="Vrinda"/>
        <a:font script="Sinh" typeface="Iskoola Pota"/>
        <a:font script="Uigh" typeface="Microsoft Uighur"/>
        <a:font script="Hebr" typeface="Arial"/>
        <a:font script="Telu" typeface="Gautami"/>
        <a:font script="Orya" typeface="Kalinga"/>
        <a:font script="Jpan" typeface="ＭＳ Ｐゴシック"/>
        <a:font script="Thaa" typeface="MV Boli"/>
        <a:font script="Viet" typeface="Arial"/>
        <a:font script="Thai" typeface="Cordia New"/>
        <a:font script="Hans" typeface="宋体"/>
        <a:font script="Hant" typeface="新細明體"/>
        <a:font script="Geor" typeface="Sylfaen"/>
        <a:font script="Taml" typeface="Lath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Office PowerPoint</Application>
  <PresentationFormat>全屏显示(16:9)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MicrosoftYaHei</vt:lpstr>
      <vt:lpstr>SimHei</vt:lpstr>
      <vt:lpstr>KaiTi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2024-09-24T01:49:59Z</dcterms:created>
  <dcterms:modified xsi:type="dcterms:W3CDTF">2024-09-24T01:58:59Z</dcterms:modified>
</cp:coreProperties>
</file>