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952750" y="2008796"/>
            <a:ext cx="325628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演讲稿的突出特点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76667" y="345336"/>
            <a:ext cx="4706838" cy="4763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600">
                <a:solidFill>
                  <a:srgbClr val="FF0000"/>
                </a:solidFill>
                <a:ea typeface="MicrosoftYaHei"/>
              </a:rPr>
              <a:t>二、 演讲稿的突出特点</a:t>
            </a:r>
          </a:p>
        </p:txBody>
      </p:sp>
      <p:sp>
        <p:nvSpPr>
          <p:cNvPr id="5" name="New shape"/>
          <p:cNvSpPr/>
          <p:nvPr/>
        </p:nvSpPr>
        <p:spPr>
          <a:xfrm>
            <a:off x="1032510" y="1185158"/>
            <a:ext cx="6096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针对性：针对某一件事或某一种现象展开记叙</a:t>
            </a:r>
          </a:p>
        </p:txBody>
      </p:sp>
      <p:sp>
        <p:nvSpPr>
          <p:cNvPr id="6" name="New shape"/>
          <p:cNvSpPr/>
          <p:nvPr/>
        </p:nvSpPr>
        <p:spPr>
          <a:xfrm>
            <a:off x="2261235" y="1604893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和议论，不空谈。</a:t>
            </a:r>
          </a:p>
        </p:txBody>
      </p:sp>
      <p:sp>
        <p:nvSpPr>
          <p:cNvPr id="7" name="New shape"/>
          <p:cNvSpPr/>
          <p:nvPr/>
        </p:nvSpPr>
        <p:spPr>
          <a:xfrm>
            <a:off x="998855" y="2024628"/>
            <a:ext cx="6096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鲜明性：演讲稿从本质上说应该属于议论文。</a:t>
            </a:r>
          </a:p>
        </p:txBody>
      </p:sp>
      <p:sp>
        <p:nvSpPr>
          <p:cNvPr id="8" name="New shape"/>
          <p:cNvSpPr/>
          <p:nvPr/>
        </p:nvSpPr>
        <p:spPr>
          <a:xfrm>
            <a:off x="2261235" y="2444363"/>
            <a:ext cx="5486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文中要充分体现作者鲜明的观点和态度。</a:t>
            </a:r>
          </a:p>
        </p:txBody>
      </p:sp>
      <p:sp>
        <p:nvSpPr>
          <p:cNvPr id="9" name="New shape"/>
          <p:cNvSpPr/>
          <p:nvPr/>
        </p:nvSpPr>
        <p:spPr>
          <a:xfrm>
            <a:off x="998855" y="2864098"/>
            <a:ext cx="67055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通俗性：演讲的范围很宽，方式灵活，受众面广，</a:t>
            </a:r>
          </a:p>
        </p:txBody>
      </p:sp>
      <p:sp>
        <p:nvSpPr>
          <p:cNvPr id="10" name="New shape"/>
          <p:cNvSpPr/>
          <p:nvPr/>
        </p:nvSpPr>
        <p:spPr>
          <a:xfrm>
            <a:off x="2261235" y="3283833"/>
            <a:ext cx="4876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语言要通俗易懂，做到沟通无障碍。</a:t>
            </a:r>
          </a:p>
        </p:txBody>
      </p:sp>
      <p:sp>
        <p:nvSpPr>
          <p:cNvPr id="11" name="New shape"/>
          <p:cNvSpPr/>
          <p:nvPr/>
        </p:nvSpPr>
        <p:spPr>
          <a:xfrm>
            <a:off x="998855" y="3703568"/>
            <a:ext cx="73151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鼓动性：演讲的目的是要鼓舞人、感染人，并让人产生</a:t>
            </a:r>
          </a:p>
        </p:txBody>
      </p:sp>
      <p:sp>
        <p:nvSpPr>
          <p:cNvPr id="12" name="New shape"/>
          <p:cNvSpPr/>
          <p:nvPr/>
        </p:nvSpPr>
        <p:spPr>
          <a:xfrm>
            <a:off x="2261235" y="4123303"/>
            <a:ext cx="1828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积极的行动。</a:t>
            </a:r>
          </a:p>
        </p:txBody>
      </p:sp>
      <p:sp>
        <p:nvSpPr>
          <p:cNvPr id="13" name="New shape"/>
          <p:cNvSpPr/>
          <p:nvPr/>
        </p:nvSpPr>
        <p:spPr>
          <a:xfrm>
            <a:off x="4876165" y="4543039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（梁植《约定》）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13350"/>
            <a:ext cx="124099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764223" y="1288940"/>
            <a:ext cx="3727133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SimSun"/>
              </a:rPr>
              <a:t>一、演讲稿的主要功能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87696"/>
            <a:ext cx="124099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3" y="1763285"/>
            <a:ext cx="3727133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SimSun"/>
              </a:rPr>
              <a:t>二、演讲稿的突出特点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17820" y="914400"/>
            <a:ext cx="3546348" cy="4073652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537652" y="1349553"/>
            <a:ext cx="2188369" cy="6351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4800">
                <a:solidFill>
                  <a:srgbClr val="000000"/>
                </a:solidFill>
                <a:ea typeface="MicrosoftYaHei"/>
              </a:rPr>
              <a:t>演 讲 稿</a:t>
            </a:r>
          </a:p>
        </p:txBody>
      </p:sp>
      <p:sp>
        <p:nvSpPr>
          <p:cNvPr id="5" name="New shape"/>
          <p:cNvSpPr/>
          <p:nvPr/>
        </p:nvSpPr>
        <p:spPr>
          <a:xfrm>
            <a:off x="2289492" y="2140403"/>
            <a:ext cx="507365" cy="52867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ea typeface="MicrosoftYaHei"/>
              </a:rPr>
              <a:t>的</a:t>
            </a:r>
          </a:p>
        </p:txBody>
      </p:sp>
      <p:sp>
        <p:nvSpPr>
          <p:cNvPr id="6" name="New shape"/>
          <p:cNvSpPr/>
          <p:nvPr/>
        </p:nvSpPr>
        <p:spPr>
          <a:xfrm>
            <a:off x="1387793" y="2723694"/>
            <a:ext cx="2438400" cy="6351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4800">
                <a:solidFill>
                  <a:srgbClr val="FF0000"/>
                </a:solidFill>
                <a:ea typeface="MicrosoftYaHei"/>
              </a:rPr>
              <a:t>突出特点</a:t>
            </a:r>
          </a:p>
        </p:txBody>
      </p:sp>
      <p:sp>
        <p:nvSpPr>
          <p:cNvPr id="7" name="New shape"/>
          <p:cNvSpPr/>
          <p:nvPr/>
        </p:nvSpPr>
        <p:spPr>
          <a:xfrm>
            <a:off x="1930083" y="4410366"/>
            <a:ext cx="407035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兰</a:t>
            </a:r>
          </a:p>
        </p:txBody>
      </p:sp>
      <p:sp>
        <p:nvSpPr>
          <p:cNvPr id="8" name="New shape"/>
          <p:cNvSpPr/>
          <p:nvPr/>
        </p:nvSpPr>
        <p:spPr>
          <a:xfrm>
            <a:off x="2816542" y="4410366"/>
            <a:ext cx="407035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latin typeface="MicrosoftYaHei"/>
              </a:rPr>
              <a:t>霞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15812" y="1664208"/>
            <a:ext cx="3022600" cy="32512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276667" y="345336"/>
            <a:ext cx="4706838" cy="4763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600">
                <a:solidFill>
                  <a:srgbClr val="FF0000"/>
                </a:solidFill>
                <a:ea typeface="MicrosoftYaHei"/>
              </a:rPr>
              <a:t>一、 演讲稿的主要功能</a:t>
            </a:r>
          </a:p>
        </p:txBody>
      </p:sp>
      <p:sp>
        <p:nvSpPr>
          <p:cNvPr id="6" name="New shape"/>
          <p:cNvSpPr/>
          <p:nvPr/>
        </p:nvSpPr>
        <p:spPr>
          <a:xfrm>
            <a:off x="1549083" y="1324781"/>
            <a:ext cx="461454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演讲：在公众场合，借助有声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1708321"/>
            <a:ext cx="5324476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语言和肢体语言向听众发表见解、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3" y="2091861"/>
            <a:ext cx="354965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表达诉求的社会活动。</a:t>
            </a:r>
          </a:p>
        </p:txBody>
      </p:sp>
      <p:sp>
        <p:nvSpPr>
          <p:cNvPr id="9" name="New shape"/>
          <p:cNvSpPr/>
          <p:nvPr/>
        </p:nvSpPr>
        <p:spPr>
          <a:xfrm>
            <a:off x="705802" y="2566205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FF0000"/>
                </a:solidFill>
                <a:ea typeface="MicrosoftYaHei"/>
              </a:rPr>
              <a:t>演讲稿的功能：</a:t>
            </a:r>
          </a:p>
        </p:txBody>
      </p:sp>
      <p:sp>
        <p:nvSpPr>
          <p:cNvPr id="10" name="New shape"/>
          <p:cNvSpPr/>
          <p:nvPr/>
        </p:nvSpPr>
        <p:spPr>
          <a:xfrm>
            <a:off x="1338262" y="3040550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使人信！</a:t>
            </a:r>
          </a:p>
        </p:txBody>
      </p:sp>
      <p:sp>
        <p:nvSpPr>
          <p:cNvPr id="11" name="New shape"/>
          <p:cNvSpPr/>
          <p:nvPr/>
        </p:nvSpPr>
        <p:spPr>
          <a:xfrm>
            <a:off x="1759903" y="3514896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使人知！</a:t>
            </a:r>
          </a:p>
        </p:txBody>
      </p:sp>
      <p:sp>
        <p:nvSpPr>
          <p:cNvPr id="12" name="New shape"/>
          <p:cNvSpPr/>
          <p:nvPr/>
        </p:nvSpPr>
        <p:spPr>
          <a:xfrm>
            <a:off x="1970723" y="3989241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使人行！</a:t>
            </a:r>
          </a:p>
        </p:txBody>
      </p:sp>
      <p:sp>
        <p:nvSpPr>
          <p:cNvPr id="13" name="New shape"/>
          <p:cNvSpPr/>
          <p:nvPr/>
        </p:nvSpPr>
        <p:spPr>
          <a:xfrm>
            <a:off x="6697980" y="4962551"/>
            <a:ext cx="9915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10590" y="1511470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FF0000"/>
                </a:solidFill>
                <a:ea typeface="MicrosoftYaHei"/>
              </a:rPr>
              <a:t>使人信：</a:t>
            </a:r>
          </a:p>
        </p:txBody>
      </p:sp>
      <p:sp>
        <p:nvSpPr>
          <p:cNvPr id="5" name="New shape"/>
          <p:cNvSpPr/>
          <p:nvPr/>
        </p:nvSpPr>
        <p:spPr>
          <a:xfrm>
            <a:off x="2332990" y="1548061"/>
            <a:ext cx="4876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运用记叙或描述的手法表达真人真事</a:t>
            </a:r>
          </a:p>
        </p:txBody>
      </p:sp>
      <p:sp>
        <p:nvSpPr>
          <p:cNvPr id="6" name="New shape"/>
          <p:cNvSpPr/>
          <p:nvPr/>
        </p:nvSpPr>
        <p:spPr>
          <a:xfrm>
            <a:off x="910590" y="1938191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FF0000"/>
                </a:solidFill>
                <a:ea typeface="MicrosoftYaHei"/>
              </a:rPr>
              <a:t>使人知：</a:t>
            </a:r>
          </a:p>
        </p:txBody>
      </p:sp>
      <p:sp>
        <p:nvSpPr>
          <p:cNvPr id="7" name="New shape"/>
          <p:cNvSpPr/>
          <p:nvPr/>
        </p:nvSpPr>
        <p:spPr>
          <a:xfrm>
            <a:off x="2332990" y="1974781"/>
            <a:ext cx="4876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运用修辞等手法表达真挚情感，并通</a:t>
            </a:r>
          </a:p>
        </p:txBody>
      </p:sp>
      <p:sp>
        <p:nvSpPr>
          <p:cNvPr id="8" name="New shape"/>
          <p:cNvSpPr/>
          <p:nvPr/>
        </p:nvSpPr>
        <p:spPr>
          <a:xfrm>
            <a:off x="2353310" y="2351971"/>
            <a:ext cx="5181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过演讲让人了解真实事件以及自己的主</a:t>
            </a:r>
          </a:p>
        </p:txBody>
      </p:sp>
      <p:sp>
        <p:nvSpPr>
          <p:cNvPr id="9" name="New shape"/>
          <p:cNvSpPr/>
          <p:nvPr/>
        </p:nvSpPr>
        <p:spPr>
          <a:xfrm>
            <a:off x="2353310" y="2717731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观态度</a:t>
            </a:r>
          </a:p>
        </p:txBody>
      </p:sp>
      <p:sp>
        <p:nvSpPr>
          <p:cNvPr id="10" name="New shape"/>
          <p:cNvSpPr/>
          <p:nvPr/>
        </p:nvSpPr>
        <p:spPr>
          <a:xfrm>
            <a:off x="910590" y="3096431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FF0000"/>
                </a:solidFill>
                <a:ea typeface="MicrosoftYaHei"/>
              </a:rPr>
              <a:t>使人行：</a:t>
            </a:r>
          </a:p>
        </p:txBody>
      </p:sp>
      <p:sp>
        <p:nvSpPr>
          <p:cNvPr id="11" name="New shape"/>
          <p:cNvSpPr/>
          <p:nvPr/>
        </p:nvSpPr>
        <p:spPr>
          <a:xfrm>
            <a:off x="2332990" y="3133021"/>
            <a:ext cx="4876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运用议论表达对此事件的深刻见解并</a:t>
            </a:r>
          </a:p>
        </p:txBody>
      </p:sp>
      <p:sp>
        <p:nvSpPr>
          <p:cNvPr id="12" name="New shape"/>
          <p:cNvSpPr/>
          <p:nvPr/>
        </p:nvSpPr>
        <p:spPr>
          <a:xfrm>
            <a:off x="2353310" y="3510211"/>
            <a:ext cx="2743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产生一定的行动欲望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01596" y="2508504"/>
            <a:ext cx="3860800" cy="22606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497647" y="1058158"/>
            <a:ext cx="616744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Calibri"/>
              </a:rPr>
              <a:t>2009</a:t>
            </a:r>
          </a:p>
        </p:txBody>
      </p:sp>
      <p:sp>
        <p:nvSpPr>
          <p:cNvPr id="6" name="New shape"/>
          <p:cNvSpPr/>
          <p:nvPr/>
        </p:nvSpPr>
        <p:spPr>
          <a:xfrm>
            <a:off x="2114867" y="1037197"/>
            <a:ext cx="32004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年</a:t>
            </a:r>
          </a:p>
        </p:txBody>
      </p:sp>
      <p:sp>
        <p:nvSpPr>
          <p:cNvPr id="7" name="New shape"/>
          <p:cNvSpPr/>
          <p:nvPr/>
        </p:nvSpPr>
        <p:spPr>
          <a:xfrm>
            <a:off x="2420938" y="1058158"/>
            <a:ext cx="154186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Calibri"/>
              </a:rPr>
              <a:t>8</a:t>
            </a:r>
          </a:p>
        </p:txBody>
      </p:sp>
      <p:sp>
        <p:nvSpPr>
          <p:cNvPr id="8" name="New shape"/>
          <p:cNvSpPr/>
          <p:nvPr/>
        </p:nvSpPr>
        <p:spPr>
          <a:xfrm>
            <a:off x="2575242" y="1037197"/>
            <a:ext cx="32004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月</a:t>
            </a:r>
          </a:p>
        </p:txBody>
      </p:sp>
      <p:sp>
        <p:nvSpPr>
          <p:cNvPr id="9" name="New shape"/>
          <p:cNvSpPr/>
          <p:nvPr/>
        </p:nvSpPr>
        <p:spPr>
          <a:xfrm>
            <a:off x="2881312" y="1058158"/>
            <a:ext cx="3083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Calibri"/>
              </a:rPr>
              <a:t>29</a:t>
            </a:r>
          </a:p>
        </p:txBody>
      </p:sp>
      <p:sp>
        <p:nvSpPr>
          <p:cNvPr id="10" name="New shape"/>
          <p:cNvSpPr/>
          <p:nvPr/>
        </p:nvSpPr>
        <p:spPr>
          <a:xfrm>
            <a:off x="3189922" y="1037197"/>
            <a:ext cx="48006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SimSun"/>
              </a:rPr>
              <a:t>日上午，“庆祝共和国六十华诞为</a:t>
            </a:r>
          </a:p>
        </p:txBody>
      </p:sp>
      <p:sp>
        <p:nvSpPr>
          <p:cNvPr id="11" name="New shape"/>
          <p:cNvSpPr/>
          <p:nvPr/>
        </p:nvSpPr>
        <p:spPr>
          <a:xfrm>
            <a:off x="830897" y="1366127"/>
            <a:ext cx="288036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SimSun"/>
              </a:rPr>
              <a:t>祖国骄傲为女性喝彩</a:t>
            </a:r>
          </a:p>
        </p:txBody>
      </p:sp>
      <p:sp>
        <p:nvSpPr>
          <p:cNvPr id="12" name="New shape"/>
          <p:cNvSpPr/>
          <p:nvPr/>
        </p:nvSpPr>
        <p:spPr>
          <a:xfrm>
            <a:off x="3654742" y="1387088"/>
            <a:ext cx="629841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Calibri"/>
              </a:rPr>
              <a:t>——‘</a:t>
            </a:r>
          </a:p>
        </p:txBody>
      </p:sp>
      <p:sp>
        <p:nvSpPr>
          <p:cNvPr id="13" name="New shape"/>
          <p:cNvSpPr/>
          <p:nvPr/>
        </p:nvSpPr>
        <p:spPr>
          <a:xfrm>
            <a:off x="4285933" y="1366127"/>
            <a:ext cx="3520439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更香杯’首都女记协演讲</a:t>
            </a:r>
          </a:p>
        </p:txBody>
      </p:sp>
      <p:sp>
        <p:nvSpPr>
          <p:cNvPr id="14" name="New shape"/>
          <p:cNvSpPr/>
          <p:nvPr/>
        </p:nvSpPr>
        <p:spPr>
          <a:xfrm>
            <a:off x="830897" y="1695057"/>
            <a:ext cx="736092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大赛”在人民网演播厅举行。中央电视台记者柴静以</a:t>
            </a:r>
          </a:p>
        </p:txBody>
      </p:sp>
      <p:sp>
        <p:nvSpPr>
          <p:cNvPr id="15" name="New shape"/>
          <p:cNvSpPr/>
          <p:nvPr/>
        </p:nvSpPr>
        <p:spPr>
          <a:xfrm>
            <a:off x="830897" y="2023987"/>
            <a:ext cx="672084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《认识的人，了解的事》主题演讲荣获特等奖。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19612" y="1925638"/>
            <a:ext cx="717588" cy="1362075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92467" y="337710"/>
            <a:ext cx="4845272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SimSun"/>
              </a:rPr>
              <a:t>柴静《认识的人，了解的事》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2" y="1331251"/>
            <a:ext cx="2914037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FF0000"/>
                </a:solidFill>
                <a:ea typeface="MicrosoftYaHei"/>
              </a:rPr>
              <a:t>分总的结构——</a:t>
            </a:r>
          </a:p>
        </p:txBody>
      </p:sp>
      <p:sp>
        <p:nvSpPr>
          <p:cNvPr id="7" name="New shape"/>
          <p:cNvSpPr/>
          <p:nvPr/>
        </p:nvSpPr>
        <p:spPr>
          <a:xfrm>
            <a:off x="5286692" y="1809040"/>
            <a:ext cx="96012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女教师</a:t>
            </a:r>
          </a:p>
        </p:txBody>
      </p:sp>
      <p:sp>
        <p:nvSpPr>
          <p:cNvPr id="8" name="New shape"/>
          <p:cNvSpPr/>
          <p:nvPr/>
        </p:nvSpPr>
        <p:spPr>
          <a:xfrm>
            <a:off x="946468" y="2266246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分：</a:t>
            </a:r>
          </a:p>
        </p:txBody>
      </p:sp>
      <p:sp>
        <p:nvSpPr>
          <p:cNvPr id="9" name="New shape"/>
          <p:cNvSpPr/>
          <p:nvPr/>
        </p:nvSpPr>
        <p:spPr>
          <a:xfrm>
            <a:off x="1556068" y="2245284"/>
            <a:ext cx="288036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认识的人、了解的事</a:t>
            </a:r>
          </a:p>
        </p:txBody>
      </p:sp>
      <p:sp>
        <p:nvSpPr>
          <p:cNvPr id="10" name="New shape"/>
          <p:cNvSpPr/>
          <p:nvPr/>
        </p:nvSpPr>
        <p:spPr>
          <a:xfrm>
            <a:off x="5348922" y="2245284"/>
            <a:ext cx="64008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律师</a:t>
            </a:r>
          </a:p>
        </p:txBody>
      </p:sp>
      <p:sp>
        <p:nvSpPr>
          <p:cNvPr id="11" name="New shape"/>
          <p:cNvSpPr/>
          <p:nvPr/>
        </p:nvSpPr>
        <p:spPr>
          <a:xfrm>
            <a:off x="5376228" y="2655495"/>
            <a:ext cx="16002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中央领导人</a:t>
            </a:r>
          </a:p>
        </p:txBody>
      </p:sp>
      <p:sp>
        <p:nvSpPr>
          <p:cNvPr id="12" name="New shape"/>
          <p:cNvSpPr/>
          <p:nvPr/>
        </p:nvSpPr>
        <p:spPr>
          <a:xfrm>
            <a:off x="5376228" y="3075230"/>
            <a:ext cx="16002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国务院总理</a:t>
            </a:r>
          </a:p>
        </p:txBody>
      </p:sp>
      <p:sp>
        <p:nvSpPr>
          <p:cNvPr id="13" name="New shape"/>
          <p:cNvSpPr/>
          <p:nvPr/>
        </p:nvSpPr>
        <p:spPr>
          <a:xfrm>
            <a:off x="963612" y="3525451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MicrosoftYaHei"/>
              </a:rPr>
              <a:t>总：</a:t>
            </a:r>
          </a:p>
        </p:txBody>
      </p:sp>
      <p:sp>
        <p:nvSpPr>
          <p:cNvPr id="14" name="New shape"/>
          <p:cNvSpPr/>
          <p:nvPr/>
        </p:nvSpPr>
        <p:spPr>
          <a:xfrm>
            <a:off x="1573212" y="3504489"/>
            <a:ext cx="7087553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归纳总结，概括观点  一个国家由不同的人构成。</a:t>
            </a:r>
          </a:p>
        </p:txBody>
      </p:sp>
      <p:sp>
        <p:nvSpPr>
          <p:cNvPr id="15" name="New shape"/>
          <p:cNvSpPr/>
          <p:nvPr/>
        </p:nvSpPr>
        <p:spPr>
          <a:xfrm>
            <a:off x="4753292" y="3914699"/>
            <a:ext cx="384048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拥有和珍重以上这样的人，</a:t>
            </a:r>
          </a:p>
        </p:txBody>
      </p:sp>
      <p:sp>
        <p:nvSpPr>
          <p:cNvPr id="16" name="New shape"/>
          <p:cNvSpPr/>
          <p:nvPr/>
        </p:nvSpPr>
        <p:spPr>
          <a:xfrm>
            <a:off x="4753292" y="4334435"/>
            <a:ext cx="288036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才能说：为祖国骄傲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91072" y="1080516"/>
            <a:ext cx="2806700" cy="37084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968692" y="337710"/>
            <a:ext cx="6336126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FF0000"/>
                </a:solidFill>
                <a:latin typeface="SimSun"/>
              </a:rPr>
              <a:t>柴静《认识的人，了解的事》（节选）</a:t>
            </a:r>
          </a:p>
        </p:txBody>
      </p:sp>
      <p:sp>
        <p:nvSpPr>
          <p:cNvPr id="6" name="New shape"/>
          <p:cNvSpPr/>
          <p:nvPr/>
        </p:nvSpPr>
        <p:spPr>
          <a:xfrm>
            <a:off x="452755" y="1301441"/>
            <a:ext cx="8902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616585" y="1283930"/>
            <a:ext cx="5614701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十年前，在从拉萨飞回北京的飞机上，我的身边</a:t>
            </a:r>
          </a:p>
        </p:txBody>
      </p:sp>
      <p:sp>
        <p:nvSpPr>
          <p:cNvPr id="8" name="New shape"/>
          <p:cNvSpPr/>
          <p:nvPr/>
        </p:nvSpPr>
        <p:spPr>
          <a:xfrm>
            <a:off x="616585" y="1558250"/>
            <a:ext cx="1069467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坐着一个</a:t>
            </a:r>
          </a:p>
        </p:txBody>
      </p:sp>
      <p:sp>
        <p:nvSpPr>
          <p:cNvPr id="9" name="New shape"/>
          <p:cNvSpPr/>
          <p:nvPr/>
        </p:nvSpPr>
        <p:spPr>
          <a:xfrm>
            <a:off x="1637665" y="1575761"/>
            <a:ext cx="25761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Calibri"/>
              </a:rPr>
              <a:t>50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475" y="1558250"/>
            <a:ext cx="160420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多岁的女人。</a:t>
            </a:r>
          </a:p>
        </p:txBody>
      </p:sp>
      <p:sp>
        <p:nvSpPr>
          <p:cNvPr id="11" name="New shape"/>
          <p:cNvSpPr/>
          <p:nvPr/>
        </p:nvSpPr>
        <p:spPr>
          <a:xfrm>
            <a:off x="3427095" y="1575761"/>
            <a:ext cx="36205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12" name="New shape"/>
          <p:cNvSpPr/>
          <p:nvPr/>
        </p:nvSpPr>
        <p:spPr>
          <a:xfrm>
            <a:off x="3789045" y="1558250"/>
            <a:ext cx="21389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这个人姓熊，拉萨</a:t>
            </a:r>
          </a:p>
        </p:txBody>
      </p:sp>
      <p:sp>
        <p:nvSpPr>
          <p:cNvPr id="13" name="New shape"/>
          <p:cNvSpPr/>
          <p:nvPr/>
        </p:nvSpPr>
        <p:spPr>
          <a:xfrm>
            <a:off x="616585" y="1832570"/>
            <a:ext cx="1871567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一中的女教师。</a:t>
            </a:r>
          </a:p>
        </p:txBody>
      </p:sp>
      <p:sp>
        <p:nvSpPr>
          <p:cNvPr id="14" name="New shape"/>
          <p:cNvSpPr/>
          <p:nvPr/>
        </p:nvSpPr>
        <p:spPr>
          <a:xfrm>
            <a:off x="452755" y="2215205"/>
            <a:ext cx="8902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616585" y="2197695"/>
            <a:ext cx="5614701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五年前我采访了一个人，这个人在火车上买了一</a:t>
            </a:r>
          </a:p>
        </p:txBody>
      </p:sp>
      <p:sp>
        <p:nvSpPr>
          <p:cNvPr id="16" name="New shape"/>
          <p:cNvSpPr/>
          <p:nvPr/>
        </p:nvSpPr>
        <p:spPr>
          <a:xfrm>
            <a:off x="616585" y="2472014"/>
            <a:ext cx="53473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瓶一块五毛钱的水，然后他问列车员要发票。</a:t>
            </a:r>
          </a:p>
        </p:txBody>
      </p:sp>
      <p:sp>
        <p:nvSpPr>
          <p:cNvPr id="17" name="New shape"/>
          <p:cNvSpPr/>
          <p:nvPr/>
        </p:nvSpPr>
        <p:spPr>
          <a:xfrm>
            <a:off x="616585" y="2763846"/>
            <a:ext cx="36205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18" name="New shape"/>
          <p:cNvSpPr/>
          <p:nvPr/>
        </p:nvSpPr>
        <p:spPr>
          <a:xfrm>
            <a:off x="978535" y="2746334"/>
            <a:ext cx="427786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这个人叫郝劲松，三十四岁的律师。</a:t>
            </a:r>
          </a:p>
        </p:txBody>
      </p:sp>
      <p:sp>
        <p:nvSpPr>
          <p:cNvPr id="19" name="New shape"/>
          <p:cNvSpPr/>
          <p:nvPr/>
        </p:nvSpPr>
        <p:spPr>
          <a:xfrm>
            <a:off x="452755" y="3128971"/>
            <a:ext cx="8902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616585" y="3111460"/>
            <a:ext cx="4545235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去年我认识一个人，我们在一起吃饭，</a:t>
            </a:r>
          </a:p>
        </p:txBody>
      </p:sp>
      <p:sp>
        <p:nvSpPr>
          <p:cNvPr id="21" name="New shape"/>
          <p:cNvSpPr/>
          <p:nvPr/>
        </p:nvSpPr>
        <p:spPr>
          <a:xfrm>
            <a:off x="4956175" y="3128971"/>
            <a:ext cx="36205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22" name="New shape"/>
          <p:cNvSpPr/>
          <p:nvPr/>
        </p:nvSpPr>
        <p:spPr>
          <a:xfrm>
            <a:off x="5318125" y="3111460"/>
            <a:ext cx="534733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这个</a:t>
            </a:r>
          </a:p>
        </p:txBody>
      </p:sp>
      <p:sp>
        <p:nvSpPr>
          <p:cNvPr id="23" name="New shape"/>
          <p:cNvSpPr/>
          <p:nvPr/>
        </p:nvSpPr>
        <p:spPr>
          <a:xfrm>
            <a:off x="616585" y="3385779"/>
            <a:ext cx="53473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人叫陈锡文，中央财经领导小组办公室主任。</a:t>
            </a:r>
          </a:p>
        </p:txBody>
      </p:sp>
      <p:sp>
        <p:nvSpPr>
          <p:cNvPr id="24" name="New shape"/>
          <p:cNvSpPr/>
          <p:nvPr/>
        </p:nvSpPr>
        <p:spPr>
          <a:xfrm>
            <a:off x="452755" y="3768416"/>
            <a:ext cx="8902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5" name="New shape"/>
          <p:cNvSpPr/>
          <p:nvPr/>
        </p:nvSpPr>
        <p:spPr>
          <a:xfrm>
            <a:off x="616585" y="3750904"/>
            <a:ext cx="3208401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七年前，我问过一个老人，</a:t>
            </a:r>
          </a:p>
        </p:txBody>
      </p:sp>
      <p:sp>
        <p:nvSpPr>
          <p:cNvPr id="26" name="New shape"/>
          <p:cNvSpPr/>
          <p:nvPr/>
        </p:nvSpPr>
        <p:spPr>
          <a:xfrm>
            <a:off x="3679825" y="3768416"/>
            <a:ext cx="36205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27" name="New shape"/>
          <p:cNvSpPr/>
          <p:nvPr/>
        </p:nvSpPr>
        <p:spPr>
          <a:xfrm>
            <a:off x="4041775" y="3750904"/>
            <a:ext cx="1871567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这个人叫温家宝</a:t>
            </a:r>
          </a:p>
        </p:txBody>
      </p:sp>
      <p:sp>
        <p:nvSpPr>
          <p:cNvPr id="28" name="New shape"/>
          <p:cNvSpPr/>
          <p:nvPr/>
        </p:nvSpPr>
        <p:spPr>
          <a:xfrm>
            <a:off x="616585" y="4025225"/>
            <a:ext cx="29410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，中华人民共和国总理。</a:t>
            </a:r>
          </a:p>
        </p:txBody>
      </p:sp>
      <p:sp>
        <p:nvSpPr>
          <p:cNvPr id="2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021398" y="4249103"/>
            <a:ext cx="7242810" cy="0"/>
          </a:xfrm>
          <a:prstGeom prst="rect">
            <a:avLst/>
          </a:prstGeom>
          <a:solidFill>
            <a:srgbClr val="000000">
              <a:alpha val="0"/>
            </a:srgbClr>
          </a:solidFill>
          <a:ln w="9144">
            <a:solidFill>
              <a:srgbClr val="056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21398" y="4440872"/>
            <a:ext cx="525780" cy="0"/>
          </a:xfrm>
          <a:prstGeom prst="rect">
            <a:avLst/>
          </a:prstGeom>
          <a:solidFill>
            <a:srgbClr val="000000">
              <a:alpha val="0"/>
            </a:srgbClr>
          </a:solidFill>
          <a:ln w="9144">
            <a:solidFill>
              <a:srgbClr val="056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021397" y="4632642"/>
            <a:ext cx="7237730" cy="0"/>
          </a:xfrm>
          <a:prstGeom prst="rect">
            <a:avLst/>
          </a:prstGeom>
          <a:solidFill>
            <a:srgbClr val="000000">
              <a:alpha val="0"/>
            </a:srgbClr>
          </a:solidFill>
          <a:ln w="9144">
            <a:solidFill>
              <a:srgbClr val="056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021398" y="4824412"/>
            <a:ext cx="3717290" cy="0"/>
          </a:xfrm>
          <a:prstGeom prst="rect">
            <a:avLst/>
          </a:prstGeom>
          <a:solidFill>
            <a:srgbClr val="000000">
              <a:alpha val="0"/>
            </a:srgbClr>
          </a:solidFill>
          <a:ln w="9144">
            <a:solidFill>
              <a:srgbClr val="056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8" name="New shape"/>
          <p:cNvSpPr/>
          <p:nvPr/>
        </p:nvSpPr>
        <p:spPr>
          <a:xfrm>
            <a:off x="857568" y="1058158"/>
            <a:ext cx="106561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713547" y="1037197"/>
            <a:ext cx="672084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一个国家是由一个个具体的人构成的，它由这些</a:t>
            </a:r>
          </a:p>
        </p:txBody>
      </p:sp>
      <p:sp>
        <p:nvSpPr>
          <p:cNvPr id="10" name="New shape"/>
          <p:cNvSpPr/>
          <p:nvPr/>
        </p:nvSpPr>
        <p:spPr>
          <a:xfrm>
            <a:off x="1021397" y="1366127"/>
            <a:ext cx="736092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人创造并且决定。只有一个国家能够拥有那些寻求真</a:t>
            </a:r>
          </a:p>
        </p:txBody>
      </p:sp>
      <p:sp>
        <p:nvSpPr>
          <p:cNvPr id="11" name="New shape"/>
          <p:cNvSpPr/>
          <p:nvPr/>
        </p:nvSpPr>
        <p:spPr>
          <a:xfrm>
            <a:off x="1021397" y="1695057"/>
            <a:ext cx="736092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理的人，能够独立思考的人，能够记录真实的人，能</a:t>
            </a:r>
          </a:p>
        </p:txBody>
      </p:sp>
      <p:sp>
        <p:nvSpPr>
          <p:cNvPr id="12" name="New shape"/>
          <p:cNvSpPr/>
          <p:nvPr/>
        </p:nvSpPr>
        <p:spPr>
          <a:xfrm>
            <a:off x="1021397" y="2023987"/>
            <a:ext cx="736092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够不计利害为这片土地付出的人，能够去捍卫自己宪</a:t>
            </a:r>
          </a:p>
        </p:txBody>
      </p:sp>
      <p:sp>
        <p:nvSpPr>
          <p:cNvPr id="13" name="New shape"/>
          <p:cNvSpPr/>
          <p:nvPr/>
        </p:nvSpPr>
        <p:spPr>
          <a:xfrm>
            <a:off x="1021397" y="2352917"/>
            <a:ext cx="736092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法权利的人，能够知道世界并不完美但仍然不言乏力</a:t>
            </a:r>
          </a:p>
        </p:txBody>
      </p:sp>
      <p:sp>
        <p:nvSpPr>
          <p:cNvPr id="14" name="New shape"/>
          <p:cNvSpPr/>
          <p:nvPr/>
        </p:nvSpPr>
        <p:spPr>
          <a:xfrm>
            <a:off x="1021397" y="2681847"/>
            <a:ext cx="736092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不言放弃的人，只有一个国家拥有这样的头脑和灵魂</a:t>
            </a:r>
          </a:p>
        </p:txBody>
      </p:sp>
      <p:sp>
        <p:nvSpPr>
          <p:cNvPr id="15" name="New shape"/>
          <p:cNvSpPr/>
          <p:nvPr/>
        </p:nvSpPr>
        <p:spPr>
          <a:xfrm>
            <a:off x="1021397" y="3010777"/>
            <a:ext cx="736092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，我们才能说，我们为祖国骄傲！只有一个国家能够</a:t>
            </a:r>
          </a:p>
        </p:txBody>
      </p:sp>
      <p:sp>
        <p:nvSpPr>
          <p:cNvPr id="16" name="New shape"/>
          <p:cNvSpPr/>
          <p:nvPr/>
        </p:nvSpPr>
        <p:spPr>
          <a:xfrm>
            <a:off x="1021397" y="3339707"/>
            <a:ext cx="7360921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珍重这样头脑和灵魂，我们才能说，我们有信心让明</a:t>
            </a:r>
          </a:p>
        </p:txBody>
      </p:sp>
      <p:sp>
        <p:nvSpPr>
          <p:cNvPr id="17" name="New shape"/>
          <p:cNvSpPr/>
          <p:nvPr/>
        </p:nvSpPr>
        <p:spPr>
          <a:xfrm>
            <a:off x="1021398" y="3668637"/>
            <a:ext cx="128016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天更好！</a:t>
            </a:r>
          </a:p>
        </p:txBody>
      </p:sp>
      <p:sp>
        <p:nvSpPr>
          <p:cNvPr id="18" name="New shape"/>
          <p:cNvSpPr/>
          <p:nvPr/>
        </p:nvSpPr>
        <p:spPr>
          <a:xfrm>
            <a:off x="857568" y="4094823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1021398" y="4094823"/>
            <a:ext cx="730102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562C1"/>
                </a:solidFill>
                <a:latin typeface="Calibri"/>
              </a:rPr>
              <a:t>http://mp.weixin.qq.com/s?src=3&amp;timestamp=1461205933&amp;ver=1&amp;signature=MGkoCsAFfo0B7ysq0</a:t>
            </a:r>
          </a:p>
        </p:txBody>
      </p:sp>
      <p:sp>
        <p:nvSpPr>
          <p:cNvPr id="20" name="New shape"/>
          <p:cNvSpPr/>
          <p:nvPr/>
        </p:nvSpPr>
        <p:spPr>
          <a:xfrm>
            <a:off x="1021398" y="4286593"/>
            <a:ext cx="526592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562C1"/>
                </a:solidFill>
                <a:latin typeface="Calibri"/>
              </a:rPr>
              <a:t>dyNK7-</a:t>
            </a:r>
          </a:p>
        </p:txBody>
      </p:sp>
      <p:sp>
        <p:nvSpPr>
          <p:cNvPr id="21" name="New shape"/>
          <p:cNvSpPr/>
          <p:nvPr/>
        </p:nvSpPr>
        <p:spPr>
          <a:xfrm>
            <a:off x="1021398" y="4478363"/>
            <a:ext cx="7302417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562C1"/>
                </a:solidFill>
                <a:latin typeface="Calibri"/>
              </a:rPr>
              <a:t>BED71u*i31JcuCDKFPmTap7*tfFExlG75lP1iJFKqiaanDFmjz3haugakL2Ok4De5JT2dL9ZyTqiFUHRAKJWJ</a:t>
            </a:r>
          </a:p>
        </p:txBody>
      </p:sp>
      <p:sp>
        <p:nvSpPr>
          <p:cNvPr id="22" name="New shape"/>
          <p:cNvSpPr/>
          <p:nvPr/>
        </p:nvSpPr>
        <p:spPr>
          <a:xfrm>
            <a:off x="1021398" y="4670134"/>
            <a:ext cx="3911107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Calibri"/>
              </a:rPr>
              <a:t>cxZTXiqfPb1wfAIVyuQb1HwxAxfxfDtFGMUhrxbKbQ==</a:t>
            </a:r>
          </a:p>
        </p:txBody>
      </p:sp>
      <p:sp>
        <p:nvSpPr>
          <p:cNvPr id="2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eor" typeface="Sylfaen"/>
        <a:font script="Deva" typeface="Mangal"/>
        <a:font script="Hebr" typeface="Times New Roman"/>
        <a:font script="Hant" typeface="新細明體"/>
        <a:font script="Hang" typeface="맑은 고딕"/>
        <a:font script="Thai" typeface="Angsana New"/>
        <a:font script="Telu" typeface="Gautami"/>
        <a:font script="Khmr" typeface="MoolBoran"/>
        <a:font script="Arab" typeface="Times New Roman"/>
        <a:font script="Ethi" typeface="Nyala"/>
        <a:font script="Uigh" typeface="Microsoft Uighur"/>
        <a:font script="Thaa" typeface="MV Boli"/>
        <a:font script="Beng" typeface="Vrinda"/>
        <a:font script="Viet" typeface="Times New Roman"/>
        <a:font script="Taml" typeface="Latha"/>
        <a:font script="Syrc" typeface="Estrangelo Edessa"/>
        <a:font script="Gujr" typeface="Shruti"/>
        <a:font script="Orya" typeface="Kalinga"/>
        <a:font script="Laoo" typeface="DokChampa"/>
        <a:font script="Cans" typeface="Euphemia"/>
        <a:font script="Tibt" typeface="Microsoft Himalaya"/>
        <a:font script="Hans" typeface="宋体"/>
        <a:font script="Guru" typeface="Raavi"/>
        <a:font script="Sinh" typeface="Iskoola Pota"/>
        <a:font script="Cher" typeface="Plantagenet Cherokee"/>
        <a:font script="Knda" typeface="Tunga"/>
        <a:font script="Mong" typeface="Mongolian Baiti"/>
        <a:font script="Jpan" typeface="ＭＳ Ｐゴシック"/>
        <a:font script="Yiii" typeface="Microsoft Yi Baiti"/>
        <a:font script="Mlym" typeface="Kartika"/>
      </a:majorFont>
      <a:minorFont>
        <a:latin typeface="Calibri"/>
        <a:ea typeface=""/>
        <a:cs typeface=""/>
        <a:font script="Geor" typeface="Sylfaen"/>
        <a:font script="Deva" typeface="Mangal"/>
        <a:font script="Hebr" typeface="Arial"/>
        <a:font script="Hant" typeface="新細明體"/>
        <a:font script="Hang" typeface="맑은 고딕"/>
        <a:font script="Thai" typeface="Cordia New"/>
        <a:font script="Telu" typeface="Gautami"/>
        <a:font script="Khmr" typeface="DaunPenh"/>
        <a:font script="Arab" typeface="Arial"/>
        <a:font script="Ethi" typeface="Nyala"/>
        <a:font script="Uigh" typeface="Microsoft Uighur"/>
        <a:font script="Thaa" typeface="MV Boli"/>
        <a:font script="Beng" typeface="Vrinda"/>
        <a:font script="Viet" typeface="Arial"/>
        <a:font script="Taml" typeface="Latha"/>
        <a:font script="Syrc" typeface="Estrangelo Edessa"/>
        <a:font script="Gujr" typeface="Shruti"/>
        <a:font script="Orya" typeface="Kalinga"/>
        <a:font script="Laoo" typeface="DokChampa"/>
        <a:font script="Cans" typeface="Euphemia"/>
        <a:font script="Tibt" typeface="Microsoft Himalaya"/>
        <a:font script="Hans" typeface="宋体"/>
        <a:font script="Guru" typeface="Raavi"/>
        <a:font script="Sinh" typeface="Iskoola Pota"/>
        <a:font script="Cher" typeface="Plantagenet Cherokee"/>
        <a:font script="Knda" typeface="Tunga"/>
        <a:font script="Mong" typeface="Mongolian Baiti"/>
        <a:font script="Jpan" typeface="ＭＳ Ｐゴシック"/>
        <a:font script="Yiii" typeface="Microsoft Yi Baiti"/>
        <a:font script="Mlym" typeface="Kartik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417</Words>
  <Application>Microsoft Office PowerPoint</Application>
  <PresentationFormat>全屏显示(16:9)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MicrosoftYaHei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2024-09-24T01:50:13Z</dcterms:created>
  <dcterms:modified xsi:type="dcterms:W3CDTF">2024-09-24T01:59:23Z</dcterms:modified>
</cp:coreProperties>
</file>