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952750" y="2008796"/>
            <a:ext cx="325628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演讲稿的写作要求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735647" y="345336"/>
            <a:ext cx="5164038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二、 演讲稿的写作和修改</a:t>
            </a:r>
          </a:p>
        </p:txBody>
      </p:sp>
      <p:sp>
        <p:nvSpPr>
          <p:cNvPr id="5" name="New shape"/>
          <p:cNvSpPr/>
          <p:nvPr/>
        </p:nvSpPr>
        <p:spPr>
          <a:xfrm>
            <a:off x="1502092" y="1347401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写作是人类所特有的以语言、文字为手段，把对客观</a:t>
            </a:r>
          </a:p>
        </p:txBody>
      </p:sp>
      <p:sp>
        <p:nvSpPr>
          <p:cNvPr id="6" name="New shape"/>
          <p:cNvSpPr/>
          <p:nvPr/>
        </p:nvSpPr>
        <p:spPr>
          <a:xfrm>
            <a:off x="943292" y="1713161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世界的思想感情和认识表现出来的一种传播活动。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02092" y="2151946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是用语言符号创造精神产品的劳动过程或思维活动过</a:t>
            </a:r>
          </a:p>
        </p:txBody>
      </p:sp>
      <p:sp>
        <p:nvSpPr>
          <p:cNvPr id="8" name="New shape"/>
          <p:cNvSpPr/>
          <p:nvPr/>
        </p:nvSpPr>
        <p:spPr>
          <a:xfrm>
            <a:off x="943293" y="2517706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程。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02092" y="2956491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是一种能力（包括感受能力、想象能力、谋篇布局能</a:t>
            </a:r>
          </a:p>
        </p:txBody>
      </p:sp>
      <p:sp>
        <p:nvSpPr>
          <p:cNvPr id="10" name="New shape"/>
          <p:cNvSpPr/>
          <p:nvPr/>
        </p:nvSpPr>
        <p:spPr>
          <a:xfrm>
            <a:off x="943293" y="3322251"/>
            <a:ext cx="2743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力、表达能力等等）</a:t>
            </a:r>
          </a:p>
        </p:txBody>
      </p:sp>
      <p:sp>
        <p:nvSpPr>
          <p:cNvPr id="11" name="New shape"/>
          <p:cNvSpPr/>
          <p:nvPr/>
        </p:nvSpPr>
        <p:spPr>
          <a:xfrm>
            <a:off x="1592263" y="3761036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演讲稿的写作也不例外</a:t>
            </a:r>
          </a:p>
        </p:txBody>
      </p:sp>
      <p:sp>
        <p:nvSpPr>
          <p:cNvPr id="12" name="New shape"/>
          <p:cNvSpPr/>
          <p:nvPr/>
        </p:nvSpPr>
        <p:spPr>
          <a:xfrm>
            <a:off x="4640262" y="3751659"/>
            <a:ext cx="3048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Hei"/>
              </a:rPr>
              <a:t>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290560"/>
            <a:ext cx="2136934" cy="4641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FF0000"/>
                </a:solidFill>
                <a:ea typeface="SimSun"/>
              </a:rPr>
              <a:t>好的演讲：</a:t>
            </a:r>
          </a:p>
        </p:txBody>
      </p:sp>
      <p:sp>
        <p:nvSpPr>
          <p:cNvPr id="5" name="New shape"/>
          <p:cNvSpPr/>
          <p:nvPr/>
        </p:nvSpPr>
        <p:spPr>
          <a:xfrm>
            <a:off x="1338262" y="2328716"/>
            <a:ext cx="709930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必要时要做到：因时而发、因事而发、因景而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2712255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发、因情而发。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32853" y="3186600"/>
            <a:ext cx="638937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“曾经触犯过国家法律的年轻的朋友们”</a:t>
            </a:r>
          </a:p>
        </p:txBody>
      </p:sp>
      <p:sp>
        <p:nvSpPr>
          <p:cNvPr id="8" name="New shape"/>
          <p:cNvSpPr/>
          <p:nvPr/>
        </p:nvSpPr>
        <p:spPr>
          <a:xfrm>
            <a:off x="1549082" y="4135291"/>
            <a:ext cx="400930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演讲稿的写作更是 如此。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3350"/>
            <a:ext cx="12409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3" y="1288940"/>
            <a:ext cx="372713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一、演讲稿的结构规范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87696"/>
            <a:ext cx="12409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3" y="1763285"/>
            <a:ext cx="4099846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二、演讲稿的写作和修改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37652" y="1349553"/>
            <a:ext cx="2188369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000000"/>
                </a:solidFill>
                <a:ea typeface="MicrosoftYaHei"/>
              </a:rPr>
              <a:t>演 讲 稿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40403"/>
            <a:ext cx="507365" cy="52867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>
                <a:solidFill>
                  <a:srgbClr val="000000"/>
                </a:solidFill>
                <a:ea typeface="MicrosoftYaHei"/>
              </a:rPr>
              <a:t>的</a:t>
            </a:r>
          </a:p>
        </p:txBody>
      </p:sp>
      <p:sp>
        <p:nvSpPr>
          <p:cNvPr id="6" name="New shape"/>
          <p:cNvSpPr/>
          <p:nvPr/>
        </p:nvSpPr>
        <p:spPr>
          <a:xfrm>
            <a:off x="1387793" y="2723694"/>
            <a:ext cx="2438400" cy="6351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4800">
                <a:solidFill>
                  <a:srgbClr val="FF0000"/>
                </a:solidFill>
                <a:ea typeface="MicrosoftYaHei"/>
              </a:rPr>
              <a:t>写作要求</a:t>
            </a:r>
          </a:p>
        </p:txBody>
      </p:sp>
      <p:sp>
        <p:nvSpPr>
          <p:cNvPr id="7" name="New shape"/>
          <p:cNvSpPr/>
          <p:nvPr/>
        </p:nvSpPr>
        <p:spPr>
          <a:xfrm>
            <a:off x="1930083" y="4410366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816542" y="4410366"/>
            <a:ext cx="407035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79464" y="1010412"/>
            <a:ext cx="2603500" cy="41275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76667" y="345336"/>
            <a:ext cx="4706838" cy="4763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600">
                <a:solidFill>
                  <a:srgbClr val="FF0000"/>
                </a:solidFill>
                <a:ea typeface="MicrosoftYaHei"/>
              </a:rPr>
              <a:t>一、 演讲稿的结构规范</a:t>
            </a:r>
          </a:p>
        </p:txBody>
      </p:sp>
      <p:sp>
        <p:nvSpPr>
          <p:cNvPr id="6" name="New shape"/>
          <p:cNvSpPr/>
          <p:nvPr/>
        </p:nvSpPr>
        <p:spPr>
          <a:xfrm>
            <a:off x="705803" y="1324781"/>
            <a:ext cx="2896223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演讲稿的结构——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338262" y="2273471"/>
            <a:ext cx="411398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标题：引人注目  提纲挈领</a:t>
            </a:r>
          </a:p>
        </p:txBody>
      </p:sp>
      <p:sp>
        <p:nvSpPr>
          <p:cNvPr id="8" name="New shape"/>
          <p:cNvSpPr/>
          <p:nvPr/>
        </p:nvSpPr>
        <p:spPr>
          <a:xfrm>
            <a:off x="1338262" y="2747816"/>
            <a:ext cx="411398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开头：新颖别致  引人入胜</a:t>
            </a:r>
          </a:p>
        </p:txBody>
      </p:sp>
      <p:sp>
        <p:nvSpPr>
          <p:cNvPr id="9" name="New shape"/>
          <p:cNvSpPr/>
          <p:nvPr/>
        </p:nvSpPr>
        <p:spPr>
          <a:xfrm>
            <a:off x="1338262" y="3222160"/>
            <a:ext cx="411398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主体：有序展开  夹叙夹议</a:t>
            </a:r>
          </a:p>
        </p:txBody>
      </p:sp>
      <p:sp>
        <p:nvSpPr>
          <p:cNvPr id="10" name="New shape"/>
          <p:cNvSpPr/>
          <p:nvPr/>
        </p:nvSpPr>
        <p:spPr>
          <a:xfrm>
            <a:off x="1338262" y="3696505"/>
            <a:ext cx="4113989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结尾：概括总结  升华主题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06312" y="986028"/>
            <a:ext cx="2832100" cy="41529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2" y="1324781"/>
            <a:ext cx="390461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演讲稿结构各要素类别：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91265"/>
            <a:ext cx="126771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标题——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231582" y="2211001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概括式：回家</a:t>
            </a:r>
          </a:p>
        </p:txBody>
      </p:sp>
      <p:sp>
        <p:nvSpPr>
          <p:cNvPr id="8" name="New shape"/>
          <p:cNvSpPr/>
          <p:nvPr/>
        </p:nvSpPr>
        <p:spPr>
          <a:xfrm>
            <a:off x="1231582" y="2630736"/>
            <a:ext cx="3962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设问式：人应当遵守诺言吗？</a:t>
            </a:r>
          </a:p>
        </p:txBody>
      </p:sp>
      <p:sp>
        <p:nvSpPr>
          <p:cNvPr id="9" name="New shape"/>
          <p:cNvSpPr/>
          <p:nvPr/>
        </p:nvSpPr>
        <p:spPr>
          <a:xfrm>
            <a:off x="1231582" y="3050471"/>
            <a:ext cx="2743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鼓动式：青春勇担当</a:t>
            </a:r>
          </a:p>
        </p:txBody>
      </p:sp>
      <p:sp>
        <p:nvSpPr>
          <p:cNvPr id="10" name="New shape"/>
          <p:cNvSpPr/>
          <p:nvPr/>
        </p:nvSpPr>
        <p:spPr>
          <a:xfrm>
            <a:off x="1231582" y="3470206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比喻式：清风“习”来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72072" y="1033272"/>
            <a:ext cx="2311400" cy="41021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3" y="1174046"/>
            <a:ext cx="279171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开头（开场白）——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593781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作用：说明主题和意义</a:t>
            </a:r>
          </a:p>
        </p:txBody>
      </p:sp>
      <p:sp>
        <p:nvSpPr>
          <p:cNvPr id="7" name="New shape"/>
          <p:cNvSpPr/>
          <p:nvPr/>
        </p:nvSpPr>
        <p:spPr>
          <a:xfrm>
            <a:off x="1502093" y="2013515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与听众建立友好关系，引起听众注意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3" y="2433251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类别：开门见山式</a:t>
            </a:r>
          </a:p>
        </p:txBody>
      </p:sp>
      <p:sp>
        <p:nvSpPr>
          <p:cNvPr id="9" name="New shape"/>
          <p:cNvSpPr/>
          <p:nvPr/>
        </p:nvSpPr>
        <p:spPr>
          <a:xfrm>
            <a:off x="1502092" y="2852986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提出问题式</a:t>
            </a:r>
          </a:p>
        </p:txBody>
      </p:sp>
      <p:sp>
        <p:nvSpPr>
          <p:cNvPr id="10" name="New shape"/>
          <p:cNvSpPr/>
          <p:nvPr/>
        </p:nvSpPr>
        <p:spPr>
          <a:xfrm>
            <a:off x="1502092" y="3272721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引用名句式</a:t>
            </a:r>
          </a:p>
        </p:txBody>
      </p:sp>
      <p:sp>
        <p:nvSpPr>
          <p:cNvPr id="11" name="New shape"/>
          <p:cNvSpPr/>
          <p:nvPr/>
        </p:nvSpPr>
        <p:spPr>
          <a:xfrm>
            <a:off x="1502092" y="3692456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实例导入式</a:t>
            </a:r>
          </a:p>
        </p:txBody>
      </p:sp>
      <p:sp>
        <p:nvSpPr>
          <p:cNvPr id="12" name="New shape"/>
          <p:cNvSpPr/>
          <p:nvPr/>
        </p:nvSpPr>
        <p:spPr>
          <a:xfrm>
            <a:off x="1502092" y="4112190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现场引入式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79464" y="1010412"/>
            <a:ext cx="2603500" cy="41275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00393" y="1316921"/>
            <a:ext cx="126771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主体——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229042" y="1736656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并列式</a:t>
            </a:r>
          </a:p>
        </p:txBody>
      </p:sp>
      <p:sp>
        <p:nvSpPr>
          <p:cNvPr id="7" name="New shape"/>
          <p:cNvSpPr/>
          <p:nvPr/>
        </p:nvSpPr>
        <p:spPr>
          <a:xfrm>
            <a:off x="1231582" y="2156391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递进式</a:t>
            </a:r>
          </a:p>
        </p:txBody>
      </p:sp>
      <p:sp>
        <p:nvSpPr>
          <p:cNvPr id="8" name="New shape"/>
          <p:cNvSpPr/>
          <p:nvPr/>
        </p:nvSpPr>
        <p:spPr>
          <a:xfrm>
            <a:off x="1231582" y="2576126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时间顺序式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97880" y="1068324"/>
            <a:ext cx="3086100" cy="38481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910590" y="1511470"/>
            <a:ext cx="1476363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FF0000"/>
                </a:solidFill>
                <a:ea typeface="MicrosoftYaHei"/>
              </a:rPr>
              <a:t>结尾——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648460" y="1938191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发出号召</a:t>
            </a:r>
          </a:p>
        </p:txBody>
      </p:sp>
      <p:sp>
        <p:nvSpPr>
          <p:cNvPr id="7" name="New shape"/>
          <p:cNvSpPr/>
          <p:nvPr/>
        </p:nvSpPr>
        <p:spPr>
          <a:xfrm>
            <a:off x="1648460" y="2364911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提出建议</a:t>
            </a:r>
          </a:p>
        </p:txBody>
      </p:sp>
      <p:sp>
        <p:nvSpPr>
          <p:cNvPr id="8" name="New shape"/>
          <p:cNvSpPr/>
          <p:nvPr/>
        </p:nvSpPr>
        <p:spPr>
          <a:xfrm>
            <a:off x="1648460" y="279163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ea typeface="MicrosoftYaHei"/>
              </a:rPr>
              <a:t>展望未来</a:t>
            </a:r>
          </a:p>
        </p:txBody>
      </p:sp>
      <p:sp>
        <p:nvSpPr>
          <p:cNvPr id="9" name="New shape"/>
          <p:cNvSpPr/>
          <p:nvPr/>
        </p:nvSpPr>
        <p:spPr>
          <a:xfrm>
            <a:off x="1648460" y="321835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>
                <a:solidFill>
                  <a:srgbClr val="000000"/>
                </a:solidFill>
                <a:latin typeface="MicrosoftYaHei"/>
              </a:rPr>
              <a:t>总结要点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hai" typeface="Angsana New"/>
        <a:font script="Cans" typeface="Euphemia"/>
        <a:font script="Mong" typeface="Mongolian Baiti"/>
        <a:font script="Taml" typeface="Latha"/>
        <a:font script="Hebr" typeface="Times New Roman"/>
        <a:font script="Hant" typeface="新細明體"/>
        <a:font script="Khmr" typeface="MoolBoran"/>
        <a:font script="Guru" typeface="Raavi"/>
        <a:font script="Cher" typeface="Plantagenet Cherokee"/>
        <a:font script="Hang" typeface="맑은 고딕"/>
        <a:font script="Tibt" typeface="Microsoft Himalaya"/>
        <a:font script="Sinh" typeface="Iskoola Pota"/>
        <a:font script="Syrc" typeface="Estrangelo Edessa"/>
        <a:font script="Uigh" typeface="Microsoft Uighur"/>
        <a:font script="Ethi" typeface="Nyala"/>
        <a:font script="Mlym" typeface="Kartika"/>
        <a:font script="Jpan" typeface="ＭＳ Ｐゴシック"/>
        <a:font script="Thaa" typeface="MV Boli"/>
        <a:font script="Arab" typeface="Times New Roman"/>
        <a:font script="Gujr" typeface="Shruti"/>
        <a:font script="Yiii" typeface="Microsoft Yi Baiti"/>
        <a:font script="Viet" typeface="Times New Roman"/>
        <a:font script="Hans" typeface="宋体"/>
        <a:font script="Orya" typeface="Kalinga"/>
        <a:font script="Laoo" typeface="DokChampa"/>
        <a:font script="Beng" typeface="Vrinda"/>
        <a:font script="Deva" typeface="Mangal"/>
        <a:font script="Telu" typeface="Gautami"/>
        <a:font script="Geor" typeface="Sylfaen"/>
        <a:font script="Knda" typeface="Tunga"/>
      </a:majorFont>
      <a:minorFont>
        <a:latin typeface="Calibri"/>
        <a:ea typeface=""/>
        <a:cs typeface=""/>
        <a:font script="Thai" typeface="Cordia New"/>
        <a:font script="Cans" typeface="Euphemia"/>
        <a:font script="Mong" typeface="Mongolian Baiti"/>
        <a:font script="Taml" typeface="Latha"/>
        <a:font script="Hebr" typeface="Arial"/>
        <a:font script="Hant" typeface="新細明體"/>
        <a:font script="Khmr" typeface="DaunPenh"/>
        <a:font script="Guru" typeface="Raavi"/>
        <a:font script="Cher" typeface="Plantagenet Cherokee"/>
        <a:font script="Hang" typeface="맑은 고딕"/>
        <a:font script="Tibt" typeface="Microsoft Himalaya"/>
        <a:font script="Sinh" typeface="Iskoola Pota"/>
        <a:font script="Syrc" typeface="Estrangelo Edessa"/>
        <a:font script="Uigh" typeface="Microsoft Uighur"/>
        <a:font script="Ethi" typeface="Nyala"/>
        <a:font script="Mlym" typeface="Kartika"/>
        <a:font script="Jpan" typeface="ＭＳ Ｐゴシック"/>
        <a:font script="Thaa" typeface="MV Boli"/>
        <a:font script="Arab" typeface="Arial"/>
        <a:font script="Gujr" typeface="Shruti"/>
        <a:font script="Yiii" typeface="Microsoft Yi Baiti"/>
        <a:font script="Viet" typeface="Arial"/>
        <a:font script="Hans" typeface="宋体"/>
        <a:font script="Orya" typeface="Kalinga"/>
        <a:font script="Laoo" typeface="DokChampa"/>
        <a:font script="Beng" typeface="Vrinda"/>
        <a:font script="Deva" typeface="Mangal"/>
        <a:font script="Telu" typeface="Gautami"/>
        <a:font script="Geor" typeface="Sylfaen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全屏显示(16:9)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SimHei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2024-09-24T01:50:27Z</dcterms:created>
  <dcterms:modified xsi:type="dcterms:W3CDTF">2024-09-24T01:59:45Z</dcterms:modified>
</cp:coreProperties>
</file>