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419475" y="2008796"/>
            <a:ext cx="244221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什么是求职信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4853"/>
            <a:ext cx="3044190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SimSun"/>
              </a:rPr>
              <a:t>一、招聘简介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954299"/>
            <a:ext cx="4566285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SimSun"/>
              </a:rPr>
              <a:t>二、求职信的重要性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2593744"/>
            <a:ext cx="4058920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latin typeface="SimSun"/>
              </a:rPr>
              <a:t>三、什么是求职信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5650" y="1384300"/>
            <a:ext cx="1584325" cy="701675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06650" y="1639913"/>
            <a:ext cx="660006" cy="352374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59112" y="1381125"/>
            <a:ext cx="1368425" cy="758825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39975" y="2895600"/>
            <a:ext cx="2014538" cy="703262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552431" y="2243138"/>
            <a:ext cx="383375" cy="551243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495800" y="3156585"/>
            <a:ext cx="878548" cy="233680"/>
          </a:xfrm>
          <a:prstGeom prst="rect">
            <a:avLst/>
          </a:prstGeom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508625" y="3003550"/>
            <a:ext cx="1366838" cy="649288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513638" y="2979738"/>
            <a:ext cx="1390650" cy="673100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6943725" y="3210547"/>
            <a:ext cx="661048" cy="179730"/>
          </a:xfrm>
          <a:prstGeom prst="rect">
            <a:avLst/>
          </a:prstGeom>
          <a:ln w="0">
            <a:noFill/>
          </a:ln>
        </p:spPr>
      </p:pic>
      <p:sp>
        <p:nvSpPr>
          <p:cNvPr id="12" name="New shape"/>
          <p:cNvSpPr/>
          <p:nvPr/>
        </p:nvSpPr>
        <p:spPr>
          <a:xfrm>
            <a:off x="1242060" y="338891"/>
            <a:ext cx="5486400" cy="496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0000FF"/>
                </a:solidFill>
                <a:latin typeface="SimHei"/>
              </a:rPr>
              <a:t>用人单位校园招聘传统模式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1560" y="1051560"/>
            <a:ext cx="1737360" cy="15544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3320" y="731520"/>
            <a:ext cx="1727200" cy="18669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55080" y="1051560"/>
            <a:ext cx="1778000" cy="15494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55080" y="2926080"/>
            <a:ext cx="1778000" cy="18669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703320" y="2926080"/>
            <a:ext cx="1727200" cy="1549400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051560" y="2926080"/>
            <a:ext cx="1727200" cy="1549400"/>
          </a:xfrm>
          <a:prstGeom prst="rect">
            <a:avLst/>
          </a:prstGeom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2670175" y="1542720"/>
            <a:ext cx="1079462" cy="248310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334000" y="1542720"/>
            <a:ext cx="1079462" cy="248310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030389" y="2478088"/>
            <a:ext cx="342609" cy="474942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5329365" y="3403206"/>
            <a:ext cx="1079373" cy="251613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2665540" y="3403206"/>
            <a:ext cx="1079373" cy="251613"/>
          </a:xfrm>
          <a:prstGeom prst="rect">
            <a:avLst/>
          </a:prstGeom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704327" y="2476221"/>
            <a:ext cx="342608" cy="474942"/>
          </a:xfrm>
          <a:prstGeom prst="rect">
            <a:avLst/>
          </a:prstGeom>
          <a:ln w="0">
            <a:noFill/>
          </a:ln>
        </p:spPr>
      </p:pic>
      <p:sp>
        <p:nvSpPr>
          <p:cNvPr id="15" name="New shape"/>
          <p:cNvSpPr/>
          <p:nvPr/>
        </p:nvSpPr>
        <p:spPr>
          <a:xfrm>
            <a:off x="1364932" y="1251063"/>
            <a:ext cx="1018540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SimHei"/>
              </a:rPr>
              <a:t>人力资源</a:t>
            </a:r>
          </a:p>
        </p:txBody>
      </p:sp>
      <p:sp>
        <p:nvSpPr>
          <p:cNvPr id="16" name="New shape"/>
          <p:cNvSpPr/>
          <p:nvPr/>
        </p:nvSpPr>
        <p:spPr>
          <a:xfrm>
            <a:off x="1618932" y="1555863"/>
            <a:ext cx="509270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SimHei"/>
              </a:rPr>
              <a:t>计划</a:t>
            </a:r>
          </a:p>
        </p:txBody>
      </p:sp>
      <p:sp>
        <p:nvSpPr>
          <p:cNvPr id="17" name="New shape"/>
          <p:cNvSpPr/>
          <p:nvPr/>
        </p:nvSpPr>
        <p:spPr>
          <a:xfrm>
            <a:off x="1237933" y="2165462"/>
            <a:ext cx="1273175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SimHei"/>
              </a:rPr>
              <a:t>职务说明书</a:t>
            </a:r>
          </a:p>
        </p:txBody>
      </p:sp>
      <p:sp>
        <p:nvSpPr>
          <p:cNvPr id="18" name="New shape"/>
          <p:cNvSpPr/>
          <p:nvPr/>
        </p:nvSpPr>
        <p:spPr>
          <a:xfrm>
            <a:off x="4028440" y="950872"/>
            <a:ext cx="1069467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招聘计划</a:t>
            </a:r>
          </a:p>
        </p:txBody>
      </p:sp>
      <p:sp>
        <p:nvSpPr>
          <p:cNvPr id="19" name="New shape"/>
          <p:cNvSpPr/>
          <p:nvPr/>
        </p:nvSpPr>
        <p:spPr>
          <a:xfrm>
            <a:off x="3831590" y="1311163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0" name="New shape"/>
          <p:cNvSpPr/>
          <p:nvPr/>
        </p:nvSpPr>
        <p:spPr>
          <a:xfrm>
            <a:off x="4119245" y="1305485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时间</a:t>
            </a:r>
          </a:p>
        </p:txBody>
      </p:sp>
      <p:sp>
        <p:nvSpPr>
          <p:cNvPr id="21" name="New shape"/>
          <p:cNvSpPr/>
          <p:nvPr/>
        </p:nvSpPr>
        <p:spPr>
          <a:xfrm>
            <a:off x="3831590" y="1603262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2" name="New shape"/>
          <p:cNvSpPr/>
          <p:nvPr/>
        </p:nvSpPr>
        <p:spPr>
          <a:xfrm>
            <a:off x="4119245" y="1597586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岗位</a:t>
            </a:r>
          </a:p>
        </p:txBody>
      </p:sp>
      <p:sp>
        <p:nvSpPr>
          <p:cNvPr id="23" name="New shape"/>
          <p:cNvSpPr/>
          <p:nvPr/>
        </p:nvSpPr>
        <p:spPr>
          <a:xfrm>
            <a:off x="3831590" y="1895362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4" name="New shape"/>
          <p:cNvSpPr/>
          <p:nvPr/>
        </p:nvSpPr>
        <p:spPr>
          <a:xfrm>
            <a:off x="4119245" y="1889686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人数</a:t>
            </a:r>
          </a:p>
        </p:txBody>
      </p:sp>
      <p:sp>
        <p:nvSpPr>
          <p:cNvPr id="25" name="New shape"/>
          <p:cNvSpPr/>
          <p:nvPr/>
        </p:nvSpPr>
        <p:spPr>
          <a:xfrm>
            <a:off x="3831590" y="2187463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6" name="New shape"/>
          <p:cNvSpPr/>
          <p:nvPr/>
        </p:nvSpPr>
        <p:spPr>
          <a:xfrm>
            <a:off x="4119245" y="2181785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YouYuan"/>
              </a:rPr>
              <a:t>任职资格</a:t>
            </a:r>
          </a:p>
        </p:txBody>
      </p:sp>
      <p:sp>
        <p:nvSpPr>
          <p:cNvPr id="27" name="New shape"/>
          <p:cNvSpPr/>
          <p:nvPr/>
        </p:nvSpPr>
        <p:spPr>
          <a:xfrm>
            <a:off x="6818630" y="1241384"/>
            <a:ext cx="53473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招募</a:t>
            </a:r>
          </a:p>
        </p:txBody>
      </p:sp>
      <p:sp>
        <p:nvSpPr>
          <p:cNvPr id="28" name="New shape"/>
          <p:cNvSpPr/>
          <p:nvPr/>
        </p:nvSpPr>
        <p:spPr>
          <a:xfrm>
            <a:off x="6495415" y="160167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9" name="New shape"/>
          <p:cNvSpPr/>
          <p:nvPr/>
        </p:nvSpPr>
        <p:spPr>
          <a:xfrm>
            <a:off x="6783070" y="159599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了解市场</a:t>
            </a:r>
          </a:p>
        </p:txBody>
      </p:sp>
      <p:sp>
        <p:nvSpPr>
          <p:cNvPr id="30" name="New shape"/>
          <p:cNvSpPr/>
          <p:nvPr/>
        </p:nvSpPr>
        <p:spPr>
          <a:xfrm>
            <a:off x="6495415" y="189377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1" name="New shape"/>
          <p:cNvSpPr/>
          <p:nvPr/>
        </p:nvSpPr>
        <p:spPr>
          <a:xfrm>
            <a:off x="6783070" y="188809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发布信息</a:t>
            </a:r>
          </a:p>
        </p:txBody>
      </p:sp>
      <p:sp>
        <p:nvSpPr>
          <p:cNvPr id="32" name="New shape"/>
          <p:cNvSpPr/>
          <p:nvPr/>
        </p:nvSpPr>
        <p:spPr>
          <a:xfrm>
            <a:off x="6495415" y="218587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3" name="New shape"/>
          <p:cNvSpPr/>
          <p:nvPr/>
        </p:nvSpPr>
        <p:spPr>
          <a:xfrm>
            <a:off x="6783070" y="218019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YouYuan"/>
              </a:rPr>
              <a:t>接受申请</a:t>
            </a:r>
          </a:p>
        </p:txBody>
      </p:sp>
      <p:sp>
        <p:nvSpPr>
          <p:cNvPr id="34" name="New shape"/>
          <p:cNvSpPr/>
          <p:nvPr/>
        </p:nvSpPr>
        <p:spPr>
          <a:xfrm>
            <a:off x="6818630" y="3101934"/>
            <a:ext cx="53473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选拔</a:t>
            </a:r>
          </a:p>
        </p:txBody>
      </p:sp>
      <p:sp>
        <p:nvSpPr>
          <p:cNvPr id="35" name="New shape"/>
          <p:cNvSpPr/>
          <p:nvPr/>
        </p:nvSpPr>
        <p:spPr>
          <a:xfrm>
            <a:off x="6495415" y="34622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6" name="New shape"/>
          <p:cNvSpPr/>
          <p:nvPr/>
        </p:nvSpPr>
        <p:spPr>
          <a:xfrm>
            <a:off x="6783070" y="345654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初步筛选</a:t>
            </a:r>
          </a:p>
        </p:txBody>
      </p:sp>
      <p:sp>
        <p:nvSpPr>
          <p:cNvPr id="37" name="New shape"/>
          <p:cNvSpPr/>
          <p:nvPr/>
        </p:nvSpPr>
        <p:spPr>
          <a:xfrm>
            <a:off x="6495415" y="37543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8" name="New shape"/>
          <p:cNvSpPr/>
          <p:nvPr/>
        </p:nvSpPr>
        <p:spPr>
          <a:xfrm>
            <a:off x="6783070" y="3748648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笔试</a:t>
            </a:r>
          </a:p>
        </p:txBody>
      </p:sp>
      <p:sp>
        <p:nvSpPr>
          <p:cNvPr id="39" name="New shape"/>
          <p:cNvSpPr/>
          <p:nvPr/>
        </p:nvSpPr>
        <p:spPr>
          <a:xfrm>
            <a:off x="6495415" y="40464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0" name="New shape"/>
          <p:cNvSpPr/>
          <p:nvPr/>
        </p:nvSpPr>
        <p:spPr>
          <a:xfrm>
            <a:off x="6783070" y="4040748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面试</a:t>
            </a:r>
          </a:p>
        </p:txBody>
      </p:sp>
      <p:sp>
        <p:nvSpPr>
          <p:cNvPr id="41" name="New shape"/>
          <p:cNvSpPr/>
          <p:nvPr/>
        </p:nvSpPr>
        <p:spPr>
          <a:xfrm>
            <a:off x="6495415" y="43385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2" name="New shape"/>
          <p:cNvSpPr/>
          <p:nvPr/>
        </p:nvSpPr>
        <p:spPr>
          <a:xfrm>
            <a:off x="6783070" y="433284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YouYuan"/>
              </a:rPr>
              <a:t>其他测试</a:t>
            </a:r>
          </a:p>
        </p:txBody>
      </p:sp>
      <p:sp>
        <p:nvSpPr>
          <p:cNvPr id="43" name="New shape"/>
          <p:cNvSpPr/>
          <p:nvPr/>
        </p:nvSpPr>
        <p:spPr>
          <a:xfrm>
            <a:off x="4155440" y="3101934"/>
            <a:ext cx="53473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录用</a:t>
            </a:r>
          </a:p>
        </p:txBody>
      </p:sp>
      <p:sp>
        <p:nvSpPr>
          <p:cNvPr id="44" name="New shape"/>
          <p:cNvSpPr/>
          <p:nvPr/>
        </p:nvSpPr>
        <p:spPr>
          <a:xfrm>
            <a:off x="3831590" y="34622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5" name="New shape"/>
          <p:cNvSpPr/>
          <p:nvPr/>
        </p:nvSpPr>
        <p:spPr>
          <a:xfrm>
            <a:off x="4119245" y="345654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作出决策</a:t>
            </a:r>
          </a:p>
        </p:txBody>
      </p:sp>
      <p:sp>
        <p:nvSpPr>
          <p:cNvPr id="46" name="New shape"/>
          <p:cNvSpPr/>
          <p:nvPr/>
        </p:nvSpPr>
        <p:spPr>
          <a:xfrm>
            <a:off x="3831590" y="37543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7" name="New shape"/>
          <p:cNvSpPr/>
          <p:nvPr/>
        </p:nvSpPr>
        <p:spPr>
          <a:xfrm>
            <a:off x="4119245" y="3748648"/>
            <a:ext cx="81026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YouYuan"/>
              </a:rPr>
              <a:t>发出通知</a:t>
            </a:r>
          </a:p>
        </p:txBody>
      </p:sp>
      <p:sp>
        <p:nvSpPr>
          <p:cNvPr id="48" name="New shape"/>
          <p:cNvSpPr/>
          <p:nvPr/>
        </p:nvSpPr>
        <p:spPr>
          <a:xfrm>
            <a:off x="1492568" y="3101934"/>
            <a:ext cx="53473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评价</a:t>
            </a:r>
          </a:p>
        </p:txBody>
      </p:sp>
      <p:sp>
        <p:nvSpPr>
          <p:cNvPr id="49" name="New shape"/>
          <p:cNvSpPr/>
          <p:nvPr/>
        </p:nvSpPr>
        <p:spPr>
          <a:xfrm>
            <a:off x="1169352" y="34622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0" name="New shape"/>
          <p:cNvSpPr/>
          <p:nvPr/>
        </p:nvSpPr>
        <p:spPr>
          <a:xfrm>
            <a:off x="1457008" y="3456548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程序</a:t>
            </a:r>
          </a:p>
        </p:txBody>
      </p:sp>
      <p:sp>
        <p:nvSpPr>
          <p:cNvPr id="51" name="New shape"/>
          <p:cNvSpPr/>
          <p:nvPr/>
        </p:nvSpPr>
        <p:spPr>
          <a:xfrm>
            <a:off x="1169352" y="37543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2" name="New shape"/>
          <p:cNvSpPr/>
          <p:nvPr/>
        </p:nvSpPr>
        <p:spPr>
          <a:xfrm>
            <a:off x="1457008" y="3748648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YouYuan"/>
              </a:rPr>
              <a:t>技能</a:t>
            </a:r>
          </a:p>
        </p:txBody>
      </p:sp>
      <p:sp>
        <p:nvSpPr>
          <p:cNvPr id="53" name="New shape"/>
          <p:cNvSpPr/>
          <p:nvPr/>
        </p:nvSpPr>
        <p:spPr>
          <a:xfrm>
            <a:off x="1169352" y="4046425"/>
            <a:ext cx="1804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4" name="New shape"/>
          <p:cNvSpPr/>
          <p:nvPr/>
        </p:nvSpPr>
        <p:spPr>
          <a:xfrm>
            <a:off x="1457008" y="4040748"/>
            <a:ext cx="405130" cy="21918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YouYuan"/>
              </a:rPr>
              <a:t>效率</a:t>
            </a:r>
          </a:p>
        </p:txBody>
      </p:sp>
      <p:sp>
        <p:nvSpPr>
          <p:cNvPr id="55" name="New shape"/>
          <p:cNvSpPr/>
          <p:nvPr/>
        </p:nvSpPr>
        <p:spPr>
          <a:xfrm>
            <a:off x="701040" y="390129"/>
            <a:ext cx="2136934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FF3300"/>
                </a:solidFill>
                <a:latin typeface="SimHei"/>
              </a:rPr>
              <a:t>招聘的程序</a:t>
            </a:r>
          </a:p>
        </p:txBody>
      </p:sp>
      <p:sp>
        <p:nvSpPr>
          <p:cNvPr id="5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311620"/>
            <a:ext cx="2849245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FF"/>
                </a:solidFill>
                <a:ea typeface="SimHei"/>
              </a:rPr>
              <a:t>求职材料的组成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265445"/>
            <a:ext cx="111814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FF0000"/>
                </a:solidFill>
                <a:ea typeface="FangSong"/>
              </a:rPr>
              <a:t>求职信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11850"/>
            <a:ext cx="372713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FangSong"/>
              </a:rPr>
              <a:t>学校推荐表（成绩单）</a:t>
            </a:r>
          </a:p>
        </p:txBody>
      </p:sp>
      <p:sp>
        <p:nvSpPr>
          <p:cNvPr id="7" name="New shape"/>
          <p:cNvSpPr/>
          <p:nvPr/>
        </p:nvSpPr>
        <p:spPr>
          <a:xfrm>
            <a:off x="600392" y="2158255"/>
            <a:ext cx="745426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FangSong"/>
              </a:rPr>
              <a:t>简历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2" y="2604660"/>
            <a:ext cx="745426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FangSong"/>
              </a:rPr>
              <a:t>附件</a:t>
            </a:r>
          </a:p>
        </p:txBody>
      </p:sp>
      <p:sp>
        <p:nvSpPr>
          <p:cNvPr id="9" name="New shape"/>
          <p:cNvSpPr/>
          <p:nvPr/>
        </p:nvSpPr>
        <p:spPr>
          <a:xfrm>
            <a:off x="600393" y="3051065"/>
            <a:ext cx="1863566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FangSong"/>
              </a:rPr>
              <a:t>单位应聘表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31251"/>
            <a:ext cx="325628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FF0000"/>
                </a:solidFill>
                <a:ea typeface="MicrosoftYaHei"/>
              </a:rPr>
              <a:t>求职信的重要性：</a:t>
            </a:r>
          </a:p>
        </p:txBody>
      </p:sp>
      <p:sp>
        <p:nvSpPr>
          <p:cNvPr id="5" name="New shape"/>
          <p:cNvSpPr/>
          <p:nvPr/>
        </p:nvSpPr>
        <p:spPr>
          <a:xfrm>
            <a:off x="1502092" y="2296726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对人事经理的调查：你对求职信的关注程度如何？</a:t>
            </a:r>
          </a:p>
        </p:txBody>
      </p:sp>
      <p:sp>
        <p:nvSpPr>
          <p:cNvPr id="6" name="New shape"/>
          <p:cNvSpPr/>
          <p:nvPr/>
        </p:nvSpPr>
        <p:spPr>
          <a:xfrm>
            <a:off x="1411923" y="2819331"/>
            <a:ext cx="7028854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结果表明，参与调查的人事经理中，34%表示非常重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3251131"/>
            <a:ext cx="765690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视求职信，54%表示将求职信作为重要参考；仅仅11%表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2" y="3682931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示不看求职信。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2" y="1316921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求职信：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736656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是一种日常事务类文体。</a:t>
            </a:r>
          </a:p>
        </p:txBody>
      </p:sp>
      <p:sp>
        <p:nvSpPr>
          <p:cNvPr id="6" name="New shape"/>
          <p:cNvSpPr/>
          <p:nvPr/>
        </p:nvSpPr>
        <p:spPr>
          <a:xfrm>
            <a:off x="1321752" y="2156391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在各种招聘中，通过这种文体介绍自己的基本情况，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485321"/>
            <a:ext cx="76199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陈述自己的特长和优势，给求职单位以良好的印象，从而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2" y="2814251"/>
            <a:ext cx="76199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赢得聘用或面试的机会。这种文体应用的范围非常广泛。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21752" y="3233986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根据求职者身份的不同，阐述问题角度的不同，求职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2" y="3562915"/>
            <a:ext cx="76199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信的内容、重点各异。可将求职信分为毕业生求职信、待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3" y="3891846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业人员求职信、从业人员求职信等。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24781"/>
            <a:ext cx="106489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思考：</a:t>
            </a:r>
          </a:p>
        </p:txBody>
      </p:sp>
      <p:sp>
        <p:nvSpPr>
          <p:cNvPr id="5" name="New shape"/>
          <p:cNvSpPr/>
          <p:nvPr/>
        </p:nvSpPr>
        <p:spPr>
          <a:xfrm>
            <a:off x="2181542" y="2273471"/>
            <a:ext cx="425958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求职信具有哪些结构规范？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329498" y="1949841"/>
            <a:ext cx="3934206" cy="111250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605">
                <a:solidFill>
                  <a:srgbClr val="FF3300"/>
                </a:solidFill>
                <a:latin typeface="STXingkai"/>
              </a:rPr>
              <a:t>谢 谢！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Deva" typeface="Mangal"/>
        <a:font script="Yiii" typeface="Microsoft Yi Baiti"/>
        <a:font script="Jpan" typeface="ＭＳ Ｐゴシック"/>
        <a:font script="Cher" typeface="Plantagenet Cherokee"/>
        <a:font script="Syrc" typeface="Estrangelo Edessa"/>
        <a:font script="Sinh" typeface="Iskoola Pota"/>
        <a:font script="Tibt" typeface="Microsoft Himalaya"/>
        <a:font script="Cans" typeface="Euphemia"/>
        <a:font script="Thaa" typeface="MV Boli"/>
        <a:font script="Uigh" typeface="Microsoft Uighur"/>
        <a:font script="Beng" typeface="Vrinda"/>
        <a:font script="Hans" typeface="宋体"/>
        <a:font script="Viet" typeface="Times New Roman"/>
        <a:font script="Telu" typeface="Gautami"/>
        <a:font script="Laoo" typeface="DokChampa"/>
        <a:font script="Hant" typeface="新細明體"/>
        <a:font script="Taml" typeface="Latha"/>
        <a:font script="Hang" typeface="맑은 고딕"/>
        <a:font script="Hebr" typeface="Times New Roman"/>
        <a:font script="Knda" typeface="Tunga"/>
        <a:font script="Arab" typeface="Times New Roman"/>
        <a:font script="Mong" typeface="Mongolian Baiti"/>
        <a:font script="Khmr" typeface="MoolBoran"/>
        <a:font script="Thai" typeface="Angsana New"/>
        <a:font script="Orya" typeface="Kalinga"/>
        <a:font script="Ethi" typeface="Nyala"/>
        <a:font script="Geor" typeface="Sylfaen"/>
        <a:font script="Mlym" typeface="Kartika"/>
        <a:font script="Guru" typeface="Raavi"/>
      </a:majorFont>
      <a:minorFont>
        <a:latin typeface="Calibri"/>
        <a:ea typeface=""/>
        <a:cs typeface=""/>
        <a:font script="Gujr" typeface="Shruti"/>
        <a:font script="Deva" typeface="Mangal"/>
        <a:font script="Yiii" typeface="Microsoft Yi Baiti"/>
        <a:font script="Jpan" typeface="ＭＳ Ｐゴシック"/>
        <a:font script="Cher" typeface="Plantagenet Cherokee"/>
        <a:font script="Syrc" typeface="Estrangelo Edessa"/>
        <a:font script="Sinh" typeface="Iskoola Pota"/>
        <a:font script="Tibt" typeface="Microsoft Himalaya"/>
        <a:font script="Cans" typeface="Euphemia"/>
        <a:font script="Thaa" typeface="MV Boli"/>
        <a:font script="Uigh" typeface="Microsoft Uighur"/>
        <a:font script="Beng" typeface="Vrinda"/>
        <a:font script="Hans" typeface="宋体"/>
        <a:font script="Viet" typeface="Arial"/>
        <a:font script="Telu" typeface="Gautami"/>
        <a:font script="Laoo" typeface="DokChampa"/>
        <a:font script="Hant" typeface="新細明體"/>
        <a:font script="Taml" typeface="Latha"/>
        <a:font script="Hang" typeface="맑은 고딕"/>
        <a:font script="Hebr" typeface="Arial"/>
        <a:font script="Knda" typeface="Tunga"/>
        <a:font script="Arab" typeface="Arial"/>
        <a:font script="Mong" typeface="Mongolian Baiti"/>
        <a:font script="Khmr" typeface="DaunPenh"/>
        <a:font script="Thai" typeface="Cordia New"/>
        <a:font script="Orya" typeface="Kalinga"/>
        <a:font script="Ethi" typeface="Nyala"/>
        <a:font script="Geor" typeface="Sylfaen"/>
        <a:font script="Mlym" typeface="Kartik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全屏显示(16:9)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MicrosoftYaHei</vt:lpstr>
      <vt:lpstr>FangSong</vt:lpstr>
      <vt:lpstr>SimHei</vt:lpstr>
      <vt:lpstr>STXingkai</vt:lpstr>
      <vt:lpstr>SimSun</vt:lpstr>
      <vt:lpstr>YouYuan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2024-09-24T01:50:40Z</dcterms:created>
  <dcterms:modified xsi:type="dcterms:W3CDTF">2024-09-24T02:00:07Z</dcterms:modified>
</cp:coreProperties>
</file>