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811905" y="2281408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计划与总结写作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4700905" y="3134848"/>
            <a:ext cx="70993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毕耕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47720" y="265990"/>
            <a:ext cx="24384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ea typeface="SimSun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639445" y="1290251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例二</a:t>
            </a:r>
          </a:p>
        </p:txBody>
      </p:sp>
      <p:sp>
        <p:nvSpPr>
          <p:cNvPr id="5" name="New shape"/>
          <p:cNvSpPr/>
          <p:nvPr/>
        </p:nvSpPr>
        <p:spPr>
          <a:xfrm>
            <a:off x="1002665" y="1709986"/>
            <a:ext cx="745628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沿着时间走过的足迹，2015的年轮在不知不觉间画上了</a:t>
            </a:r>
          </a:p>
        </p:txBody>
      </p:sp>
      <p:sp>
        <p:nvSpPr>
          <p:cNvPr id="6" name="New shape"/>
          <p:cNvSpPr/>
          <p:nvPr/>
        </p:nvSpPr>
        <p:spPr>
          <a:xfrm>
            <a:off x="548640" y="2038915"/>
            <a:ext cx="776108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句号，迎来了2016年明媚的春光。回首过去的一年，既有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367846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硕果累累的喜悦，也有困难、挫折与惆怅。为了发扬成绩、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696776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改正缺点，进一步提高学习成绩，实现获评“三好生”的重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025706"/>
            <a:ext cx="5486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要目标，特制定本年度的学习计划如下：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173730" y="2413291"/>
            <a:ext cx="162814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计划写作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970338" y="364738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问题导入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212349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1.《礼记·中庸》：</a:t>
            </a:r>
          </a:p>
        </p:txBody>
      </p:sp>
      <p:sp>
        <p:nvSpPr>
          <p:cNvPr id="5" name="New shape"/>
          <p:cNvSpPr/>
          <p:nvPr/>
        </p:nvSpPr>
        <p:spPr>
          <a:xfrm>
            <a:off x="640080" y="1647516"/>
            <a:ext cx="817840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凡事豫（亦作预）则立，不豫则废。言前定则不跲（jié/jiá 绊倒），事前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1921835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定则不困，行前定则不疚，道前定则不穷。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286960"/>
            <a:ext cx="314203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2.陈寿《三国志·隆中对》：</a:t>
            </a:r>
          </a:p>
        </p:txBody>
      </p:sp>
      <p:sp>
        <p:nvSpPr>
          <p:cNvPr id="8" name="New shape"/>
          <p:cNvSpPr/>
          <p:nvPr/>
        </p:nvSpPr>
        <p:spPr>
          <a:xfrm>
            <a:off x="640080" y="2652085"/>
            <a:ext cx="8148317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将军既帝室之胄，信义著于四海，总揽英雄，思贤如渴，若跨有荆益，保</a:t>
            </a:r>
          </a:p>
        </p:txBody>
      </p:sp>
      <p:sp>
        <p:nvSpPr>
          <p:cNvPr id="9" name="New shape"/>
          <p:cNvSpPr/>
          <p:nvPr/>
        </p:nvSpPr>
        <p:spPr>
          <a:xfrm>
            <a:off x="712470" y="2926405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其岩阻，西和诸戎，南抚夷越，外结好孙权，内修政理；天下有变，则</a:t>
            </a:r>
          </a:p>
        </p:txBody>
      </p:sp>
      <p:sp>
        <p:nvSpPr>
          <p:cNvPr id="10" name="New shape"/>
          <p:cNvSpPr/>
          <p:nvPr/>
        </p:nvSpPr>
        <p:spPr>
          <a:xfrm>
            <a:off x="712470" y="3200726"/>
            <a:ext cx="789368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命一上将将荆州之军以向宛洛，将军身率益州之众出于秦川，百姓孰敢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475046"/>
            <a:ext cx="738441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不箪食壶浆，以迎将军者乎？诚如是，则霸业可成，汉室可兴矣。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73854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640080" y="1647516"/>
            <a:ext cx="7969277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计划属于非法定公文，是机关、企事业单位和个人预先对今后一定时 期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1921835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的工作活动作出安排的常用文书。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286960"/>
            <a:ext cx="73854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2.文种</a:t>
            </a:r>
          </a:p>
        </p:txBody>
      </p:sp>
      <p:sp>
        <p:nvSpPr>
          <p:cNvPr id="8" name="New shape"/>
          <p:cNvSpPr/>
          <p:nvPr/>
        </p:nvSpPr>
        <p:spPr>
          <a:xfrm>
            <a:off x="624205" y="2652085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规划、纲要：比较宏大、长远的；</a:t>
            </a:r>
          </a:p>
        </p:txBody>
      </p:sp>
      <p:sp>
        <p:nvSpPr>
          <p:cNvPr id="9" name="New shape"/>
          <p:cNvSpPr/>
          <p:nvPr/>
        </p:nvSpPr>
        <p:spPr>
          <a:xfrm>
            <a:off x="624205" y="3017210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打算、设想：比较粗略、雏形的；</a:t>
            </a:r>
          </a:p>
        </p:txBody>
      </p:sp>
      <p:sp>
        <p:nvSpPr>
          <p:cNvPr id="10" name="New shape"/>
          <p:cNvSpPr/>
          <p:nvPr/>
        </p:nvSpPr>
        <p:spPr>
          <a:xfrm>
            <a:off x="624205" y="3382336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安排、方案：比较切近、具体的；</a:t>
            </a:r>
          </a:p>
        </p:txBody>
      </p:sp>
      <p:sp>
        <p:nvSpPr>
          <p:cNvPr id="11" name="New shape"/>
          <p:cNvSpPr/>
          <p:nvPr/>
        </p:nvSpPr>
        <p:spPr>
          <a:xfrm>
            <a:off x="624205" y="3747461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计划：比较深入、详细的；</a:t>
            </a:r>
          </a:p>
        </p:txBody>
      </p:sp>
      <p:sp>
        <p:nvSpPr>
          <p:cNvPr id="12" name="New shape"/>
          <p:cNvSpPr/>
          <p:nvPr/>
        </p:nvSpPr>
        <p:spPr>
          <a:xfrm>
            <a:off x="624205" y="4112586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要点：比较简明、概括的。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653790" y="265990"/>
            <a:ext cx="18288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SimSun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73854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3.分类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548640" y="1647516"/>
            <a:ext cx="39763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（1）按性质分为综合性、专题性；</a:t>
            </a:r>
          </a:p>
        </p:txBody>
      </p:sp>
      <p:sp>
        <p:nvSpPr>
          <p:cNvPr id="6" name="New shape"/>
          <p:cNvSpPr/>
          <p:nvPr/>
        </p:nvSpPr>
        <p:spPr>
          <a:xfrm>
            <a:off x="548640" y="2012641"/>
            <a:ext cx="677729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（2）按内容分为行政、党务、生产、教育、科研、学习等；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377766"/>
            <a:ext cx="575875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（3）按使用对象分为单位、组织、家庭、个人等；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742891"/>
            <a:ext cx="524948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（4）按范围分为国际、国家、部门、地区等；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108016"/>
            <a:ext cx="448557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（5）按时间分为长期、中期、短期等；</a:t>
            </a:r>
          </a:p>
        </p:txBody>
      </p:sp>
      <p:sp>
        <p:nvSpPr>
          <p:cNvPr id="10" name="New shape"/>
          <p:cNvSpPr/>
          <p:nvPr/>
        </p:nvSpPr>
        <p:spPr>
          <a:xfrm>
            <a:off x="548640" y="3473141"/>
            <a:ext cx="550411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（6）按表达方式分为条文式、表格式和综合式。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1080452" y="1153726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4.特点</a:t>
            </a:r>
          </a:p>
        </p:txBody>
      </p:sp>
      <p:sp>
        <p:nvSpPr>
          <p:cNvPr id="5" name="New shape"/>
          <p:cNvSpPr/>
          <p:nvPr/>
        </p:nvSpPr>
        <p:spPr>
          <a:xfrm>
            <a:off x="1352868" y="1573461"/>
            <a:ext cx="4876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针对性、约束性、预见性、可行性。</a:t>
            </a:r>
          </a:p>
        </p:txBody>
      </p:sp>
      <p:sp>
        <p:nvSpPr>
          <p:cNvPr id="6" name="New shape"/>
          <p:cNvSpPr/>
          <p:nvPr/>
        </p:nvSpPr>
        <p:spPr>
          <a:xfrm>
            <a:off x="1080452" y="1993196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5.功能</a:t>
            </a:r>
          </a:p>
        </p:txBody>
      </p:sp>
      <p:sp>
        <p:nvSpPr>
          <p:cNvPr id="7" name="New shape"/>
          <p:cNvSpPr/>
          <p:nvPr/>
        </p:nvSpPr>
        <p:spPr>
          <a:xfrm>
            <a:off x="1080452" y="2412931"/>
            <a:ext cx="719807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（1）行事功能：实施目标管理，发挥监督、检查、考</a:t>
            </a:r>
          </a:p>
        </p:txBody>
      </p:sp>
      <p:sp>
        <p:nvSpPr>
          <p:cNvPr id="8" name="New shape"/>
          <p:cNvSpPr/>
          <p:nvPr/>
        </p:nvSpPr>
        <p:spPr>
          <a:xfrm>
            <a:off x="1080452" y="2741861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评作用；</a:t>
            </a:r>
          </a:p>
        </p:txBody>
      </p:sp>
      <p:sp>
        <p:nvSpPr>
          <p:cNvPr id="9" name="New shape"/>
          <p:cNvSpPr/>
          <p:nvPr/>
        </p:nvSpPr>
        <p:spPr>
          <a:xfrm>
            <a:off x="1080452" y="3161596"/>
            <a:ext cx="658847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（2）认知功能：知晓目标、任务、意义、方法；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080452" y="3581331"/>
            <a:ext cx="719807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（3）人际功能：形成指导、协作、制约的人际关系；</a:t>
            </a:r>
          </a:p>
        </p:txBody>
      </p:sp>
      <p:sp>
        <p:nvSpPr>
          <p:cNvPr id="11" name="New shape"/>
          <p:cNvSpPr/>
          <p:nvPr/>
        </p:nvSpPr>
        <p:spPr>
          <a:xfrm>
            <a:off x="1080452" y="4001065"/>
            <a:ext cx="719807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（4）语篇功能：公文语体，叙述说明，采用条文、表</a:t>
            </a:r>
          </a:p>
        </p:txBody>
      </p:sp>
      <p:sp>
        <p:nvSpPr>
          <p:cNvPr id="12" name="New shape"/>
          <p:cNvSpPr/>
          <p:nvPr/>
        </p:nvSpPr>
        <p:spPr>
          <a:xfrm>
            <a:off x="1080452" y="4329996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格式。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686752" y="1290251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6.结构</a:t>
            </a:r>
          </a:p>
        </p:txBody>
      </p:sp>
      <p:sp>
        <p:nvSpPr>
          <p:cNvPr id="5" name="New shape"/>
          <p:cNvSpPr/>
          <p:nvPr/>
        </p:nvSpPr>
        <p:spPr>
          <a:xfrm>
            <a:off x="868362" y="1709986"/>
            <a:ext cx="76199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元代散曲家乔梦符：作乐府亦有法，凤头、猪肚、豹尾六</a:t>
            </a:r>
          </a:p>
        </p:txBody>
      </p:sp>
      <p:sp>
        <p:nvSpPr>
          <p:cNvPr id="6" name="New shape"/>
          <p:cNvSpPr/>
          <p:nvPr/>
        </p:nvSpPr>
        <p:spPr>
          <a:xfrm>
            <a:off x="686753" y="2038915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字是也，后被改称为：起凤头、壮猪肚、束豹尾。</a:t>
            </a:r>
          </a:p>
        </p:txBody>
      </p:sp>
      <p:sp>
        <p:nvSpPr>
          <p:cNvPr id="7" name="New shape"/>
          <p:cNvSpPr/>
          <p:nvPr/>
        </p:nvSpPr>
        <p:spPr>
          <a:xfrm>
            <a:off x="868362" y="245865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写作格式就是结构形式，</a:t>
            </a:r>
          </a:p>
        </p:txBody>
      </p:sp>
      <p:sp>
        <p:nvSpPr>
          <p:cNvPr id="8" name="New shape"/>
          <p:cNvSpPr/>
          <p:nvPr/>
        </p:nvSpPr>
        <p:spPr>
          <a:xfrm>
            <a:off x="868363" y="2878386"/>
            <a:ext cx="5181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包括标题、前言、主体、结尾、落款。</a:t>
            </a:r>
          </a:p>
        </p:txBody>
      </p:sp>
      <p:sp>
        <p:nvSpPr>
          <p:cNvPr id="9" name="New shape"/>
          <p:cNvSpPr/>
          <p:nvPr/>
        </p:nvSpPr>
        <p:spPr>
          <a:xfrm>
            <a:off x="868362" y="329812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其中，主体为核心部分。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52800" y="296476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4290695" y="1253348"/>
            <a:ext cx="628036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5" name="New shape"/>
          <p:cNvSpPr/>
          <p:nvPr/>
        </p:nvSpPr>
        <p:spPr>
          <a:xfrm>
            <a:off x="650240" y="1577198"/>
            <a:ext cx="3658998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ea typeface="MicrosoftYaHei"/>
              </a:rPr>
              <a:t>（1）全称式：单位+时限+事由+文种</a:t>
            </a:r>
          </a:p>
        </p:txBody>
      </p:sp>
      <p:sp>
        <p:nvSpPr>
          <p:cNvPr id="6" name="New shape"/>
          <p:cNvSpPr/>
          <p:nvPr/>
        </p:nvSpPr>
        <p:spPr>
          <a:xfrm>
            <a:off x="714375" y="1901048"/>
            <a:ext cx="4330700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ea typeface="MicrosoftYaHei"/>
              </a:rPr>
              <a:t>例如：华中农业大学“十三五”科研发展纲要</a:t>
            </a:r>
          </a:p>
        </p:txBody>
      </p:sp>
      <p:sp>
        <p:nvSpPr>
          <p:cNvPr id="7" name="New shape"/>
          <p:cNvSpPr/>
          <p:nvPr/>
        </p:nvSpPr>
        <p:spPr>
          <a:xfrm>
            <a:off x="1099185" y="2224898"/>
            <a:ext cx="3564792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latin typeface="MicrosoftYaHei"/>
              </a:rPr>
              <a:t>南湖渔场2016年鱼苗繁育与销售计划</a:t>
            </a:r>
          </a:p>
        </p:txBody>
      </p:sp>
      <p:sp>
        <p:nvSpPr>
          <p:cNvPr id="8" name="New shape"/>
          <p:cNvSpPr/>
          <p:nvPr/>
        </p:nvSpPr>
        <p:spPr>
          <a:xfrm>
            <a:off x="650240" y="2548748"/>
            <a:ext cx="3814421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latin typeface="MicrosoftYaHei"/>
              </a:rPr>
              <a:t>（2）简称式：除文种外，其他可以省略</a:t>
            </a:r>
          </a:p>
        </p:txBody>
      </p:sp>
      <p:sp>
        <p:nvSpPr>
          <p:cNvPr id="9" name="New shape"/>
          <p:cNvSpPr/>
          <p:nvPr/>
        </p:nvSpPr>
        <p:spPr>
          <a:xfrm>
            <a:off x="650240" y="2872598"/>
            <a:ext cx="5113630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ea typeface="MicrosoftYaHei"/>
              </a:rPr>
              <a:t>（3）文章式：概括对象、主题、意义，多用两行标题</a:t>
            </a:r>
          </a:p>
        </p:txBody>
      </p:sp>
      <p:sp>
        <p:nvSpPr>
          <p:cNvPr id="10" name="New shape"/>
          <p:cNvSpPr/>
          <p:nvPr/>
        </p:nvSpPr>
        <p:spPr>
          <a:xfrm>
            <a:off x="714375" y="3196448"/>
            <a:ext cx="7677475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ea typeface="MicrosoftYaHei"/>
              </a:rPr>
              <a:t>例如：团结一心，锐意改革，为实现我区经济腾飞而奋斗——某某区 “九五”经</a:t>
            </a:r>
          </a:p>
        </p:txBody>
      </p:sp>
      <p:sp>
        <p:nvSpPr>
          <p:cNvPr id="11" name="New shape"/>
          <p:cNvSpPr/>
          <p:nvPr/>
        </p:nvSpPr>
        <p:spPr>
          <a:xfrm>
            <a:off x="650240" y="3429493"/>
            <a:ext cx="1082675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latin typeface="MicrosoftYaHei"/>
              </a:rPr>
              <a:t>济发展规划</a:t>
            </a:r>
          </a:p>
        </p:txBody>
      </p:sp>
      <p:sp>
        <p:nvSpPr>
          <p:cNvPr id="12" name="New shape"/>
          <p:cNvSpPr/>
          <p:nvPr/>
        </p:nvSpPr>
        <p:spPr>
          <a:xfrm>
            <a:off x="650240" y="3753343"/>
            <a:ext cx="5113630" cy="2256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705" b="1">
                <a:solidFill>
                  <a:srgbClr val="000000"/>
                </a:solidFill>
                <a:latin typeface="MicrosoftYaHei"/>
              </a:rPr>
              <a:t>（4）未定稿包括讨论稿、草案、草稿等，用括号注明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352800" y="296476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FF0000"/>
                </a:solidFill>
                <a:latin typeface="MicrosoftYaHei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581977" y="1247388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2.前言</a:t>
            </a:r>
          </a:p>
        </p:txBody>
      </p:sp>
      <p:sp>
        <p:nvSpPr>
          <p:cNvPr id="5" name="New shape"/>
          <p:cNvSpPr/>
          <p:nvPr/>
        </p:nvSpPr>
        <p:spPr>
          <a:xfrm>
            <a:off x="763588" y="1667123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说明为何做：目的、依据、目标、意义，引出下文</a:t>
            </a:r>
          </a:p>
        </p:txBody>
      </p:sp>
      <p:sp>
        <p:nvSpPr>
          <p:cNvPr id="6" name="New shape"/>
          <p:cNvSpPr/>
          <p:nvPr/>
        </p:nvSpPr>
        <p:spPr>
          <a:xfrm>
            <a:off x="581977" y="2086858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例一</a:t>
            </a:r>
          </a:p>
        </p:txBody>
      </p:sp>
      <p:sp>
        <p:nvSpPr>
          <p:cNvPr id="7" name="New shape"/>
          <p:cNvSpPr/>
          <p:nvPr/>
        </p:nvSpPr>
        <p:spPr>
          <a:xfrm>
            <a:off x="1036002" y="2506593"/>
            <a:ext cx="745628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即将来临的2016年，既是个人转换工作岗位、实现转型</a:t>
            </a:r>
          </a:p>
        </p:txBody>
      </p:sp>
      <p:sp>
        <p:nvSpPr>
          <p:cNvPr id="8" name="New shape"/>
          <p:cNvSpPr/>
          <p:nvPr/>
        </p:nvSpPr>
        <p:spPr>
          <a:xfrm>
            <a:off x="581978" y="2835523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发展的起步之年，也是开始熟悉业务、积累经验的关键一年</a:t>
            </a:r>
          </a:p>
        </p:txBody>
      </p:sp>
      <p:sp>
        <p:nvSpPr>
          <p:cNvPr id="9" name="New shape"/>
          <p:cNvSpPr/>
          <p:nvPr/>
        </p:nvSpPr>
        <p:spPr>
          <a:xfrm>
            <a:off x="581978" y="3164453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。为了顺利完成各项工作任务，全民提升工作能力，在回顾</a:t>
            </a:r>
          </a:p>
        </p:txBody>
      </p:sp>
      <p:sp>
        <p:nvSpPr>
          <p:cNvPr id="10" name="New shape"/>
          <p:cNvSpPr/>
          <p:nvPr/>
        </p:nvSpPr>
        <p:spPr>
          <a:xfrm>
            <a:off x="581978" y="3493383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过去、总结经验、分析形势、展望未来的基础上，联系自己</a:t>
            </a:r>
          </a:p>
        </p:txBody>
      </p:sp>
      <p:sp>
        <p:nvSpPr>
          <p:cNvPr id="11" name="New shape"/>
          <p:cNvSpPr/>
          <p:nvPr/>
        </p:nvSpPr>
        <p:spPr>
          <a:xfrm>
            <a:off x="581977" y="3822313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的实际工作情况，特制定本年度的工作计划。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eor" typeface="Sylfaen"/>
        <a:font script="Sinh" typeface="Iskoola Pota"/>
        <a:font script="Orya" typeface="Kalinga"/>
        <a:font script="Knda" typeface="Tunga"/>
        <a:font script="Hebr" typeface="Times New Roman"/>
        <a:font script="Mlym" typeface="Kartika"/>
        <a:font script="Thai" typeface="Angsana New"/>
        <a:font script="Uigh" typeface="Microsoft Uighur"/>
        <a:font script="Syrc" typeface="Estrangelo Edessa"/>
        <a:font script="Viet" typeface="Times New Roman"/>
        <a:font script="Laoo" typeface="DokChampa"/>
        <a:font script="Mong" typeface="Mongolian Baiti"/>
        <a:font script="Thaa" typeface="MV Boli"/>
        <a:font script="Gujr" typeface="Shruti"/>
        <a:font script="Arab" typeface="Times New Roman"/>
        <a:font script="Taml" typeface="Latha"/>
        <a:font script="Hant" typeface="新細明體"/>
        <a:font script="Hans" typeface="宋体"/>
        <a:font script="Hang" typeface="맑은 고딕"/>
        <a:font script="Deva" typeface="Mangal"/>
        <a:font script="Beng" typeface="Vrinda"/>
        <a:font script="Guru" typeface="Raavi"/>
        <a:font script="Cans" typeface="Euphemia"/>
        <a:font script="Cher" typeface="Plantagenet Cherokee"/>
        <a:font script="Ethi" typeface="Nyala"/>
        <a:font script="Telu" typeface="Gautami"/>
        <a:font script="Jpan" typeface="ＭＳ Ｐゴシック"/>
        <a:font script="Yiii" typeface="Microsoft Yi Baiti"/>
        <a:font script="Tibt" typeface="Microsoft Himalaya"/>
        <a:font script="Khmr" typeface="MoolBoran"/>
      </a:majorFont>
      <a:minorFont>
        <a:latin typeface="Calibri"/>
        <a:ea typeface=""/>
        <a:cs typeface=""/>
        <a:font script="Geor" typeface="Sylfaen"/>
        <a:font script="Sinh" typeface="Iskoola Pota"/>
        <a:font script="Orya" typeface="Kalinga"/>
        <a:font script="Knda" typeface="Tunga"/>
        <a:font script="Hebr" typeface="Arial"/>
        <a:font script="Mlym" typeface="Kartika"/>
        <a:font script="Thai" typeface="Cordia New"/>
        <a:font script="Uigh" typeface="Microsoft Uighur"/>
        <a:font script="Syrc" typeface="Estrangelo Edessa"/>
        <a:font script="Viet" typeface="Arial"/>
        <a:font script="Laoo" typeface="DokChampa"/>
        <a:font script="Mong" typeface="Mongolian Baiti"/>
        <a:font script="Thaa" typeface="MV Boli"/>
        <a:font script="Gujr" typeface="Shruti"/>
        <a:font script="Arab" typeface="Arial"/>
        <a:font script="Taml" typeface="Latha"/>
        <a:font script="Hant" typeface="新細明體"/>
        <a:font script="Hans" typeface="宋体"/>
        <a:font script="Hang" typeface="맑은 고딕"/>
        <a:font script="Deva" typeface="Mangal"/>
        <a:font script="Beng" typeface="Vrinda"/>
        <a:font script="Guru" typeface="Raavi"/>
        <a:font script="Cans" typeface="Euphemia"/>
        <a:font script="Cher" typeface="Plantagenet Cherokee"/>
        <a:font script="Ethi" typeface="Nyala"/>
        <a:font script="Telu" typeface="Gautami"/>
        <a:font script="Jpan" typeface="ＭＳ Ｐゴシック"/>
        <a:font script="Yiii" typeface="Microsoft Yi Baiti"/>
        <a:font script="Tibt" typeface="Microsoft Himalaya"/>
        <a:font script="Khmr" typeface="DaunPenh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607</Words>
  <Application>Microsoft Office PowerPoint</Application>
  <PresentationFormat>全屏显示(16:9)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2024-09-24T01:51:28Z</dcterms:created>
  <dcterms:modified xsi:type="dcterms:W3CDTF">2024-09-24T02:01:23Z</dcterms:modified>
</cp:coreProperties>
</file>