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052445" y="3105441"/>
            <a:ext cx="244221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活动方案写作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4820" y="2717292"/>
            <a:ext cx="2842260" cy="295431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70704" y="2587752"/>
            <a:ext cx="3022600" cy="30099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970338" y="456279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问题导入</a:t>
            </a:r>
          </a:p>
        </p:txBody>
      </p:sp>
      <p:sp>
        <p:nvSpPr>
          <p:cNvPr id="6" name="New shape"/>
          <p:cNvSpPr/>
          <p:nvPr/>
        </p:nvSpPr>
        <p:spPr>
          <a:xfrm>
            <a:off x="556895" y="1682441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场景一：</a:t>
            </a:r>
          </a:p>
        </p:txBody>
      </p:sp>
      <p:sp>
        <p:nvSpPr>
          <p:cNvPr id="7" name="New shape"/>
          <p:cNvSpPr/>
          <p:nvPr/>
        </p:nvSpPr>
        <p:spPr>
          <a:xfrm>
            <a:off x="5336540" y="1617251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场景二：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352800" y="365271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一、活动方案概述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682441"/>
            <a:ext cx="73854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1.定义</a:t>
            </a:r>
          </a:p>
        </p:txBody>
      </p:sp>
      <p:sp>
        <p:nvSpPr>
          <p:cNvPr id="5" name="New shape"/>
          <p:cNvSpPr/>
          <p:nvPr/>
        </p:nvSpPr>
        <p:spPr>
          <a:xfrm>
            <a:off x="1228725" y="2047566"/>
            <a:ext cx="738441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活动方案，是指为某次活动所制定的书面计划，包括具体行动的实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232188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施办法、细则、步骤等。通过对每项具体事项进行详细分析、部署，以</a:t>
            </a:r>
          </a:p>
        </p:txBody>
      </p:sp>
      <p:sp>
        <p:nvSpPr>
          <p:cNvPr id="7" name="New shape"/>
          <p:cNvSpPr/>
          <p:nvPr/>
        </p:nvSpPr>
        <p:spPr>
          <a:xfrm>
            <a:off x="712470" y="2596205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保证活动顺利进行，取得预期的实施效果。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二、活动方案的基本结构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682441"/>
            <a:ext cx="8001107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1.标题。是活动方案的名称，”单位+活动名称+（活动）方案”，例如</a:t>
            </a:r>
          </a:p>
        </p:txBody>
      </p:sp>
      <p:sp>
        <p:nvSpPr>
          <p:cNvPr id="5" name="New shape"/>
          <p:cNvSpPr/>
          <p:nvPr/>
        </p:nvSpPr>
        <p:spPr>
          <a:xfrm>
            <a:off x="712470" y="1956761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：</a:t>
            </a:r>
          </a:p>
        </p:txBody>
      </p:sp>
      <p:sp>
        <p:nvSpPr>
          <p:cNvPr id="6" name="New shape"/>
          <p:cNvSpPr/>
          <p:nvPr/>
        </p:nvSpPr>
        <p:spPr>
          <a:xfrm>
            <a:off x="1145540" y="2340876"/>
            <a:ext cx="7315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ea typeface="MicrosoftYaHei"/>
              </a:rPr>
              <a:t>“华中农业大学‘中华杯’读书比赛活动方案”、“关于在大学生中开展</a:t>
            </a:r>
          </a:p>
        </p:txBody>
      </p:sp>
      <p:sp>
        <p:nvSpPr>
          <p:cNvPr id="7" name="New shape"/>
          <p:cNvSpPr/>
          <p:nvPr/>
        </p:nvSpPr>
        <p:spPr>
          <a:xfrm>
            <a:off x="712470" y="2593606"/>
            <a:ext cx="4343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latin typeface="MicrosoftYaHei"/>
              </a:rPr>
              <a:t>社会主义核心价值观主题教育的实施方案”</a:t>
            </a:r>
          </a:p>
        </p:txBody>
      </p:sp>
      <p:sp>
        <p:nvSpPr>
          <p:cNvPr id="8" name="New shape"/>
          <p:cNvSpPr/>
          <p:nvPr/>
        </p:nvSpPr>
        <p:spPr>
          <a:xfrm>
            <a:off x="548640" y="2933391"/>
            <a:ext cx="404879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2.正文。是方案的主体，一般包括：</a:t>
            </a:r>
          </a:p>
        </p:txBody>
      </p:sp>
      <p:sp>
        <p:nvSpPr>
          <p:cNvPr id="9" name="New shape"/>
          <p:cNvSpPr/>
          <p:nvPr/>
        </p:nvSpPr>
        <p:spPr>
          <a:xfrm>
            <a:off x="1228725" y="3317506"/>
            <a:ext cx="4800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ea typeface="MicrosoftYaHei"/>
              </a:rPr>
              <a:t>指导思想、活动主题、活动内容、实施步骤等。</a:t>
            </a:r>
          </a:p>
        </p:txBody>
      </p:sp>
      <p:sp>
        <p:nvSpPr>
          <p:cNvPr id="10" name="New shape"/>
          <p:cNvSpPr/>
          <p:nvPr/>
        </p:nvSpPr>
        <p:spPr>
          <a:xfrm>
            <a:off x="1228090" y="3661040"/>
            <a:ext cx="722233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latin typeface="MicrosoftYaHei"/>
              </a:rPr>
              <a:t>例如：活动主题：“弘扬社会主义核心价值观  引领大学生健康成长成才</a:t>
            </a:r>
          </a:p>
        </p:txBody>
      </p:sp>
      <p:sp>
        <p:nvSpPr>
          <p:cNvPr id="11" name="New shape"/>
          <p:cNvSpPr/>
          <p:nvPr/>
        </p:nvSpPr>
        <p:spPr>
          <a:xfrm>
            <a:off x="712470" y="3907420"/>
            <a:ext cx="228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latin typeface="MicrosoftYaHei"/>
              </a:rPr>
              <a:t>“</a:t>
            </a:r>
          </a:p>
        </p:txBody>
      </p:sp>
      <p:sp>
        <p:nvSpPr>
          <p:cNvPr id="12" name="New shape"/>
          <p:cNvSpPr/>
          <p:nvPr/>
        </p:nvSpPr>
        <p:spPr>
          <a:xfrm>
            <a:off x="548640" y="4247206"/>
            <a:ext cx="175708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3.结尾。包括：</a:t>
            </a:r>
          </a:p>
        </p:txBody>
      </p:sp>
      <p:sp>
        <p:nvSpPr>
          <p:cNvPr id="13" name="New shape"/>
          <p:cNvSpPr/>
          <p:nvPr/>
        </p:nvSpPr>
        <p:spPr>
          <a:xfrm>
            <a:off x="2301875" y="4266195"/>
            <a:ext cx="6172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C00000"/>
                </a:solidFill>
                <a:latin typeface="MicrosoftYaHei"/>
              </a:rPr>
              <a:t>实施要求、附件等。例如：活动安排日程表、竞赛考核表等。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682441"/>
            <a:ext cx="7639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案例：</a:t>
            </a:r>
          </a:p>
        </p:txBody>
      </p:sp>
      <p:sp>
        <p:nvSpPr>
          <p:cNvPr id="5" name="New shape"/>
          <p:cNvSpPr/>
          <p:nvPr/>
        </p:nvSpPr>
        <p:spPr>
          <a:xfrm>
            <a:off x="1228725" y="2047566"/>
            <a:ext cx="738441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诚信，即诚实守信，是中华民族的传统美德和传统文化的精神追求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232188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，是现代社会文明的基石和标志，也是人们为人谋事之本、创业兴邦之</a:t>
            </a:r>
          </a:p>
        </p:txBody>
      </p:sp>
      <p:sp>
        <p:nvSpPr>
          <p:cNvPr id="7" name="New shape"/>
          <p:cNvSpPr/>
          <p:nvPr/>
        </p:nvSpPr>
        <p:spPr>
          <a:xfrm>
            <a:off x="712470" y="2596205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基。然而，在肩负文化传承和人才培养重任的大学校园里，作为国家宝</a:t>
            </a:r>
          </a:p>
        </p:txBody>
      </p:sp>
      <p:sp>
        <p:nvSpPr>
          <p:cNvPr id="8" name="New shape"/>
          <p:cNvSpPr/>
          <p:nvPr/>
        </p:nvSpPr>
        <p:spPr>
          <a:xfrm>
            <a:off x="712470" y="287052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贵人才资源的大学生，从学习、科研、人际交往、经济生活到就业，不</a:t>
            </a:r>
          </a:p>
        </p:txBody>
      </p:sp>
      <p:sp>
        <p:nvSpPr>
          <p:cNvPr id="9" name="New shape"/>
          <p:cNvSpPr/>
          <p:nvPr/>
        </p:nvSpPr>
        <p:spPr>
          <a:xfrm>
            <a:off x="712470" y="314484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诚信行为时有发生，严重影响了高校人才培养质量，也制约了大学生成</a:t>
            </a:r>
          </a:p>
        </p:txBody>
      </p:sp>
      <p:sp>
        <p:nvSpPr>
          <p:cNvPr id="10" name="New shape"/>
          <p:cNvSpPr/>
          <p:nvPr/>
        </p:nvSpPr>
        <p:spPr>
          <a:xfrm>
            <a:off x="712470" y="341916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才质量。加强大学生诚信教育，提高大学生诚信意识已成为重要课题。</a:t>
            </a:r>
          </a:p>
        </p:txBody>
      </p:sp>
      <p:sp>
        <p:nvSpPr>
          <p:cNvPr id="11" name="New shape"/>
          <p:cNvSpPr/>
          <p:nvPr/>
        </p:nvSpPr>
        <p:spPr>
          <a:xfrm>
            <a:off x="712470" y="369348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，如果由校团委主办、学生会承办”大学生诚信文化节“，请以学生会</a:t>
            </a:r>
          </a:p>
        </p:txBody>
      </p:sp>
      <p:sp>
        <p:nvSpPr>
          <p:cNvPr id="12" name="New shape"/>
          <p:cNvSpPr/>
          <p:nvPr/>
        </p:nvSpPr>
        <p:spPr>
          <a:xfrm>
            <a:off x="712470" y="396780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干部身份，结合给定资料，写一份活动方案提纲。要求：内容合理，针</a:t>
            </a:r>
          </a:p>
        </p:txBody>
      </p:sp>
      <p:sp>
        <p:nvSpPr>
          <p:cNvPr id="13" name="New shape"/>
          <p:cNvSpPr/>
          <p:nvPr/>
        </p:nvSpPr>
        <p:spPr>
          <a:xfrm>
            <a:off x="712470" y="4242126"/>
            <a:ext cx="276206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对性强，不超过500字。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1650" y="2197836"/>
            <a:ext cx="1852612" cy="1222299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8497" y="2933802"/>
            <a:ext cx="1852625" cy="17272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10612" y="2342388"/>
            <a:ext cx="591312" cy="458724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457270" y="2197836"/>
            <a:ext cx="1852612" cy="1222299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866807" y="2915679"/>
            <a:ext cx="1852625" cy="1727200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5565648" y="2342388"/>
            <a:ext cx="591312" cy="458724"/>
          </a:xfrm>
          <a:prstGeom prst="rect">
            <a:avLst/>
          </a:prstGeom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6412878" y="2197836"/>
            <a:ext cx="1852626" cy="1222299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735229" y="2885287"/>
            <a:ext cx="1852625" cy="1727200"/>
          </a:xfrm>
          <a:prstGeom prst="rect">
            <a:avLst/>
          </a:prstGeom>
          <a:ln w="0">
            <a:noFill/>
          </a:ln>
        </p:spPr>
      </p:pic>
      <p:sp>
        <p:nvSpPr>
          <p:cNvPr id="11" name="New shape"/>
          <p:cNvSpPr/>
          <p:nvPr/>
        </p:nvSpPr>
        <p:spPr>
          <a:xfrm>
            <a:off x="2895600" y="36527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12" name="New shape"/>
          <p:cNvSpPr/>
          <p:nvPr/>
        </p:nvSpPr>
        <p:spPr>
          <a:xfrm>
            <a:off x="3185795" y="3819514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计划和方</a:t>
            </a:r>
          </a:p>
        </p:txBody>
      </p:sp>
      <p:sp>
        <p:nvSpPr>
          <p:cNvPr id="13" name="New shape"/>
          <p:cNvSpPr/>
          <p:nvPr/>
        </p:nvSpPr>
        <p:spPr>
          <a:xfrm>
            <a:off x="2648585" y="4307194"/>
            <a:ext cx="121539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容上，全面工</a:t>
            </a:r>
          </a:p>
        </p:txBody>
      </p:sp>
      <p:sp>
        <p:nvSpPr>
          <p:cNvPr id="14" name="New shape"/>
          <p:cNvSpPr/>
          <p:nvPr/>
        </p:nvSpPr>
        <p:spPr>
          <a:xfrm>
            <a:off x="2117090" y="4551035"/>
            <a:ext cx="356832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2、表述形式上，计划以条款、表格式居</a:t>
            </a:r>
          </a:p>
        </p:txBody>
      </p:sp>
      <p:sp>
        <p:nvSpPr>
          <p:cNvPr id="15" name="New shape"/>
          <p:cNvSpPr/>
          <p:nvPr/>
        </p:nvSpPr>
        <p:spPr>
          <a:xfrm>
            <a:off x="2117090" y="4794874"/>
            <a:ext cx="364617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多，表述相对原则和模糊，方案则多是条</a:t>
            </a:r>
          </a:p>
        </p:txBody>
      </p:sp>
      <p:sp>
        <p:nvSpPr>
          <p:cNvPr id="16" name="New shape"/>
          <p:cNvSpPr/>
          <p:nvPr/>
        </p:nvSpPr>
        <p:spPr>
          <a:xfrm>
            <a:off x="2117090" y="5038714"/>
            <a:ext cx="344360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文、纲目式，表述明确、具体而详尽；</a:t>
            </a:r>
          </a:p>
        </p:txBody>
      </p:sp>
      <p:sp>
        <p:nvSpPr>
          <p:cNvPr id="17" name="New shape"/>
          <p:cNvSpPr/>
          <p:nvPr/>
        </p:nvSpPr>
        <p:spPr>
          <a:xfrm>
            <a:off x="2117090" y="5282555"/>
            <a:ext cx="235293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3、数量上，一个、多个；</a:t>
            </a:r>
          </a:p>
        </p:txBody>
      </p:sp>
      <p:sp>
        <p:nvSpPr>
          <p:cNvPr id="18" name="New shape"/>
          <p:cNvSpPr/>
          <p:nvPr/>
        </p:nvSpPr>
        <p:spPr>
          <a:xfrm>
            <a:off x="2117090" y="5526394"/>
            <a:ext cx="275806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4、效用上，指导性、可行性。</a:t>
            </a:r>
          </a:p>
        </p:txBody>
      </p:sp>
      <p:sp>
        <p:nvSpPr>
          <p:cNvPr id="19" name="New shape"/>
          <p:cNvSpPr/>
          <p:nvPr/>
        </p:nvSpPr>
        <p:spPr>
          <a:xfrm>
            <a:off x="5056213" y="3160952"/>
            <a:ext cx="254635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SimSun"/>
              </a:rPr>
              <a:t>信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4" name="New shape"/>
          <p:cNvSpPr/>
          <p:nvPr/>
        </p:nvSpPr>
        <p:spPr>
          <a:xfrm>
            <a:off x="1250493" y="1693325"/>
            <a:ext cx="738441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为构建诚信校园文化，进一步强化我校大学生的诚信意识，引导大</a:t>
            </a:r>
          </a:p>
        </p:txBody>
      </p:sp>
      <p:sp>
        <p:nvSpPr>
          <p:cNvPr id="5" name="New shape"/>
          <p:cNvSpPr/>
          <p:nvPr/>
        </p:nvSpPr>
        <p:spPr>
          <a:xfrm>
            <a:off x="734238" y="1998125"/>
            <a:ext cx="774075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学生养成求真务实、言行一致的诚信美德，共青团XX大学委员会决定</a:t>
            </a:r>
          </a:p>
        </p:txBody>
      </p:sp>
      <p:sp>
        <p:nvSpPr>
          <p:cNvPr id="6" name="New shape"/>
          <p:cNvSpPr/>
          <p:nvPr/>
        </p:nvSpPr>
        <p:spPr>
          <a:xfrm>
            <a:off x="734238" y="2302925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在全校大学生中展开以“遵守诚信守则，打造校园诚信文化”为主题的</a:t>
            </a:r>
          </a:p>
        </p:txBody>
      </p:sp>
      <p:sp>
        <p:nvSpPr>
          <p:cNvPr id="7" name="New shape"/>
          <p:cNvSpPr/>
          <p:nvPr/>
        </p:nvSpPr>
        <p:spPr>
          <a:xfrm>
            <a:off x="734238" y="2607725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大学生诚信文化节活动。</a:t>
            </a:r>
          </a:p>
        </p:txBody>
      </p:sp>
      <p:sp>
        <p:nvSpPr>
          <p:cNvPr id="8" name="New shape"/>
          <p:cNvSpPr/>
          <p:nvPr/>
        </p:nvSpPr>
        <p:spPr>
          <a:xfrm>
            <a:off x="1250493" y="3003330"/>
            <a:ext cx="560196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一、活动主题：遵守诚信守则，打造校园诚信文化</a:t>
            </a:r>
          </a:p>
        </p:txBody>
      </p:sp>
      <p:sp>
        <p:nvSpPr>
          <p:cNvPr id="9" name="New shape"/>
          <p:cNvSpPr/>
          <p:nvPr/>
        </p:nvSpPr>
        <p:spPr>
          <a:xfrm>
            <a:off x="1250493" y="3398934"/>
            <a:ext cx="375474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二、活动时间：2017年9月-11月</a:t>
            </a:r>
          </a:p>
        </p:txBody>
      </p:sp>
      <p:sp>
        <p:nvSpPr>
          <p:cNvPr id="10" name="New shape"/>
          <p:cNvSpPr/>
          <p:nvPr/>
        </p:nvSpPr>
        <p:spPr>
          <a:xfrm>
            <a:off x="1250493" y="3794540"/>
            <a:ext cx="41758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三、活动主办：共青团XX大学委员会</a:t>
            </a:r>
          </a:p>
        </p:txBody>
      </p:sp>
      <p:sp>
        <p:nvSpPr>
          <p:cNvPr id="11" name="New shape"/>
          <p:cNvSpPr/>
          <p:nvPr/>
        </p:nvSpPr>
        <p:spPr>
          <a:xfrm>
            <a:off x="1779448" y="4190145"/>
            <a:ext cx="290269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活动承办：XX大学学生会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487921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四、活动内容：</a:t>
            </a:r>
          </a:p>
        </p:txBody>
      </p:sp>
      <p:sp>
        <p:nvSpPr>
          <p:cNvPr id="5" name="New shape"/>
          <p:cNvSpPr/>
          <p:nvPr/>
        </p:nvSpPr>
        <p:spPr>
          <a:xfrm>
            <a:off x="910590" y="1797801"/>
            <a:ext cx="336576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1、举办大学生诚信文化节启动仪式；</a:t>
            </a:r>
          </a:p>
        </p:txBody>
      </p:sp>
      <p:sp>
        <p:nvSpPr>
          <p:cNvPr id="6" name="New shape"/>
          <p:cNvSpPr/>
          <p:nvPr/>
        </p:nvSpPr>
        <p:spPr>
          <a:xfrm>
            <a:off x="910590" y="2107681"/>
            <a:ext cx="397345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2、开展校园媒体“诚信入我心”专题学习；</a:t>
            </a:r>
          </a:p>
        </p:txBody>
      </p:sp>
      <p:sp>
        <p:nvSpPr>
          <p:cNvPr id="7" name="New shape"/>
          <p:cNvSpPr/>
          <p:nvPr/>
        </p:nvSpPr>
        <p:spPr>
          <a:xfrm>
            <a:off x="910590" y="2417561"/>
            <a:ext cx="4581154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3、开展“反思：我不诚信的心路历程”主题征文；</a:t>
            </a:r>
          </a:p>
        </p:txBody>
      </p:sp>
      <p:sp>
        <p:nvSpPr>
          <p:cNvPr id="8" name="New shape"/>
          <p:cNvSpPr/>
          <p:nvPr/>
        </p:nvSpPr>
        <p:spPr>
          <a:xfrm>
            <a:off x="910590" y="2727441"/>
            <a:ext cx="640424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4、开展《大学生诚信守则》进团组织、进社团、进寝室“三进”活动；</a:t>
            </a:r>
          </a:p>
        </p:txBody>
      </p:sp>
      <p:sp>
        <p:nvSpPr>
          <p:cNvPr id="9" name="New shape"/>
          <p:cNvSpPr/>
          <p:nvPr/>
        </p:nvSpPr>
        <p:spPr>
          <a:xfrm>
            <a:off x="910590" y="3037321"/>
            <a:ext cx="2960633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5、举办诚信主题摄影摄像大赛；</a:t>
            </a:r>
          </a:p>
        </p:txBody>
      </p:sp>
      <p:sp>
        <p:nvSpPr>
          <p:cNvPr id="10" name="New shape"/>
          <p:cNvSpPr/>
          <p:nvPr/>
        </p:nvSpPr>
        <p:spPr>
          <a:xfrm>
            <a:off x="910590" y="3347201"/>
            <a:ext cx="2960633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6、开展大学诚信人物评选活动。</a:t>
            </a:r>
          </a:p>
        </p:txBody>
      </p:sp>
      <p:sp>
        <p:nvSpPr>
          <p:cNvPr id="11" name="New shape"/>
          <p:cNvSpPr/>
          <p:nvPr/>
        </p:nvSpPr>
        <p:spPr>
          <a:xfrm>
            <a:off x="548640" y="3657081"/>
            <a:ext cx="141795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五、实施步骤：</a:t>
            </a:r>
          </a:p>
        </p:txBody>
      </p:sp>
      <p:sp>
        <p:nvSpPr>
          <p:cNvPr id="12" name="New shape"/>
          <p:cNvSpPr/>
          <p:nvPr/>
        </p:nvSpPr>
        <p:spPr>
          <a:xfrm>
            <a:off x="910590" y="3966961"/>
            <a:ext cx="618664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1、宣传动员。时间为2017年9月1日至15日，制定方案，宣传动员。</a:t>
            </a:r>
          </a:p>
        </p:txBody>
      </p:sp>
      <p:sp>
        <p:nvSpPr>
          <p:cNvPr id="13" name="New shape"/>
          <p:cNvSpPr/>
          <p:nvPr/>
        </p:nvSpPr>
        <p:spPr>
          <a:xfrm>
            <a:off x="910590" y="4276842"/>
            <a:ext cx="757363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2、活动开展。时间为2017年9月16日至11月15日，开展大学生诚信文化节系列活动</a:t>
            </a:r>
          </a:p>
        </p:txBody>
      </p:sp>
      <p:sp>
        <p:nvSpPr>
          <p:cNvPr id="14" name="New shape"/>
          <p:cNvSpPr/>
          <p:nvPr/>
        </p:nvSpPr>
        <p:spPr>
          <a:xfrm>
            <a:off x="910590" y="4586722"/>
            <a:ext cx="765147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3、总结表彰。时间为2017年11月16日至30日，结合活动开展情况，深入分析，撰写</a:t>
            </a:r>
          </a:p>
        </p:txBody>
      </p:sp>
      <p:sp>
        <p:nvSpPr>
          <p:cNvPr id="15" name="New shape"/>
          <p:cNvSpPr/>
          <p:nvPr/>
        </p:nvSpPr>
        <p:spPr>
          <a:xfrm>
            <a:off x="712470" y="4805797"/>
            <a:ext cx="46589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调查报告和活动总结；表彰活动中优秀个人和组织。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Deva" typeface="Mangal"/>
        <a:font script="Gujr" typeface="Shruti"/>
        <a:font script="Thai" typeface="Angsana New"/>
        <a:font script="Ethi" typeface="Nyala"/>
        <a:font script="Sinh" typeface="Iskoola Pota"/>
        <a:font script="Mlym" typeface="Kartika"/>
        <a:font script="Mong" typeface="Mongolian Baiti"/>
        <a:font script="Cans" typeface="Euphemia"/>
        <a:font script="Hant" typeface="新細明體"/>
        <a:font script="Orya" typeface="Kalinga"/>
        <a:font script="Telu" typeface="Gautami"/>
        <a:font script="Syrc" typeface="Estrangelo Edessa"/>
        <a:font script="Jpan" typeface="ＭＳ Ｐゴシック"/>
        <a:font script="Hang" typeface="맑은 고딕"/>
        <a:font script="Cher" typeface="Plantagenet Cherokee"/>
        <a:font script="Guru" typeface="Raavi"/>
        <a:font script="Hans" typeface="宋体"/>
        <a:font script="Khmr" typeface="MoolBoran"/>
        <a:font script="Yiii" typeface="Microsoft Yi Baiti"/>
        <a:font script="Viet" typeface="Times New Roman"/>
        <a:font script="Taml" typeface="Latha"/>
        <a:font script="Thaa" typeface="MV Boli"/>
        <a:font script="Arab" typeface="Times New Roman"/>
        <a:font script="Knda" typeface="Tunga"/>
        <a:font script="Tibt" typeface="Microsoft Himalaya"/>
        <a:font script="Laoo" typeface="DokChampa"/>
        <a:font script="Beng" typeface="Vrinda"/>
        <a:font script="Uigh" typeface="Microsoft Uighur"/>
        <a:font script="Geor" typeface="Sylfaen"/>
        <a:font script="Hebr" typeface="Times New Roman"/>
      </a:majorFont>
      <a:minorFont>
        <a:latin typeface="Calibri"/>
        <a:ea typeface=""/>
        <a:cs typeface=""/>
        <a:font script="Deva" typeface="Mangal"/>
        <a:font script="Gujr" typeface="Shruti"/>
        <a:font script="Thai" typeface="Cordia New"/>
        <a:font script="Ethi" typeface="Nyala"/>
        <a:font script="Sinh" typeface="Iskoola Pota"/>
        <a:font script="Mlym" typeface="Kartika"/>
        <a:font script="Mong" typeface="Mongolian Baiti"/>
        <a:font script="Cans" typeface="Euphemia"/>
        <a:font script="Hant" typeface="新細明體"/>
        <a:font script="Orya" typeface="Kalinga"/>
        <a:font script="Telu" typeface="Gautami"/>
        <a:font script="Syrc" typeface="Estrangelo Edessa"/>
        <a:font script="Jpan" typeface="ＭＳ Ｐゴシック"/>
        <a:font script="Hang" typeface="맑은 고딕"/>
        <a:font script="Cher" typeface="Plantagenet Cherokee"/>
        <a:font script="Guru" typeface="Raavi"/>
        <a:font script="Hans" typeface="宋体"/>
        <a:font script="Khmr" typeface="DaunPenh"/>
        <a:font script="Yiii" typeface="Microsoft Yi Baiti"/>
        <a:font script="Viet" typeface="Arial"/>
        <a:font script="Taml" typeface="Latha"/>
        <a:font script="Thaa" typeface="MV Boli"/>
        <a:font script="Arab" typeface="Arial"/>
        <a:font script="Knda" typeface="Tunga"/>
        <a:font script="Tibt" typeface="Microsoft Himalaya"/>
        <a:font script="Laoo" typeface="DokChampa"/>
        <a:font script="Beng" typeface="Vrinda"/>
        <a:font script="Uigh" typeface="Microsoft Uighur"/>
        <a:font script="Geor" typeface="Sylfaen"/>
        <a:font script="Hebr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MicrosoftYaHei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2024-09-24T01:51:40Z</dcterms:created>
  <dcterms:modified xsi:type="dcterms:W3CDTF">2024-09-24T02:01:43Z</dcterms:modified>
</cp:coreProperties>
</file>