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172210" y="2551283"/>
            <a:ext cx="689218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8.1.1党政机关公文的概念、特点及应用范围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522730" y="1589096"/>
            <a:ext cx="557660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3.党政机关公文是权威高、规矩严的公文，对吗？</a:t>
            </a:r>
          </a:p>
        </p:txBody>
      </p:sp>
      <p:sp>
        <p:nvSpPr>
          <p:cNvPr id="4" name="New shape"/>
          <p:cNvSpPr/>
          <p:nvPr/>
        </p:nvSpPr>
        <p:spPr>
          <a:xfrm>
            <a:off x="1522730" y="2086301"/>
            <a:ext cx="127317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答：对的。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22730" y="2583505"/>
            <a:ext cx="455806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4.党政机关公文仅仅应用于党政机关吗？</a:t>
            </a:r>
          </a:p>
        </p:txBody>
      </p:sp>
      <p:sp>
        <p:nvSpPr>
          <p:cNvPr id="6" name="New shape"/>
          <p:cNvSpPr/>
          <p:nvPr/>
        </p:nvSpPr>
        <p:spPr>
          <a:xfrm>
            <a:off x="1522730" y="3066106"/>
            <a:ext cx="611123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答：不是的。党政军机关、企事业单位、社会团体等都</a:t>
            </a:r>
          </a:p>
        </p:txBody>
      </p:sp>
      <p:sp>
        <p:nvSpPr>
          <p:cNvPr id="7" name="New shape"/>
          <p:cNvSpPr/>
          <p:nvPr/>
        </p:nvSpPr>
        <p:spPr>
          <a:xfrm>
            <a:off x="1069340" y="3472506"/>
            <a:ext cx="662050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C00000"/>
                </a:solidFill>
                <a:ea typeface="MicrosoftYaHei"/>
              </a:rPr>
              <a:t>应按照《党政机关公文处理工作条例》的规定去办理公文。</a:t>
            </a:r>
          </a:p>
        </p:txBody>
      </p:sp>
      <p:sp>
        <p:nvSpPr>
          <p:cNvPr id="8" name="New shape"/>
          <p:cNvSpPr/>
          <p:nvPr/>
        </p:nvSpPr>
        <p:spPr>
          <a:xfrm>
            <a:off x="3380740" y="355213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问题解答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4916488"/>
            <a:ext cx="9144000" cy="227012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5926455" y="948938"/>
            <a:ext cx="2133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C00000"/>
                </a:solidFill>
                <a:ea typeface="MicrosoftYaHei"/>
              </a:rPr>
              <a:t>党政机关公文的</a:t>
            </a:r>
          </a:p>
        </p:txBody>
      </p:sp>
      <p:sp>
        <p:nvSpPr>
          <p:cNvPr id="6" name="New shape"/>
          <p:cNvSpPr/>
          <p:nvPr/>
        </p:nvSpPr>
        <p:spPr>
          <a:xfrm>
            <a:off x="5469255" y="1497578"/>
            <a:ext cx="3048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C00000"/>
                </a:solidFill>
                <a:latin typeface="MicrosoftYaHei"/>
              </a:rPr>
              <a:t>概念、特点及应用范围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228340" y="364738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问题引入</a:t>
            </a:r>
          </a:p>
        </p:txBody>
      </p:sp>
      <p:sp>
        <p:nvSpPr>
          <p:cNvPr id="4" name="New shape"/>
          <p:cNvSpPr/>
          <p:nvPr/>
        </p:nvSpPr>
        <p:spPr>
          <a:xfrm>
            <a:off x="1587183" y="1818888"/>
            <a:ext cx="42368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1.公文就是指党政机关公文吗？</a:t>
            </a:r>
          </a:p>
        </p:txBody>
      </p:sp>
      <p:sp>
        <p:nvSpPr>
          <p:cNvPr id="5" name="New shape"/>
          <p:cNvSpPr/>
          <p:nvPr/>
        </p:nvSpPr>
        <p:spPr>
          <a:xfrm>
            <a:off x="1587183" y="2238623"/>
            <a:ext cx="60656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2.党政机关公文为什么又被称作法定公文呢？</a:t>
            </a:r>
          </a:p>
        </p:txBody>
      </p:sp>
      <p:sp>
        <p:nvSpPr>
          <p:cNvPr id="6" name="New shape"/>
          <p:cNvSpPr/>
          <p:nvPr/>
        </p:nvSpPr>
        <p:spPr>
          <a:xfrm>
            <a:off x="1587183" y="2658358"/>
            <a:ext cx="57608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3.党政机关公文是权威高、规矩严的公文，</a:t>
            </a:r>
          </a:p>
        </p:txBody>
      </p:sp>
      <p:sp>
        <p:nvSpPr>
          <p:cNvPr id="7" name="New shape"/>
          <p:cNvSpPr/>
          <p:nvPr/>
        </p:nvSpPr>
        <p:spPr>
          <a:xfrm>
            <a:off x="1042352" y="3078093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对吗？</a:t>
            </a:r>
          </a:p>
        </p:txBody>
      </p:sp>
      <p:sp>
        <p:nvSpPr>
          <p:cNvPr id="8" name="New shape"/>
          <p:cNvSpPr/>
          <p:nvPr/>
        </p:nvSpPr>
        <p:spPr>
          <a:xfrm>
            <a:off x="1587183" y="3497828"/>
            <a:ext cx="5456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4.党政机关公文仅仅应用于党政机关吗？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681480" y="375851"/>
            <a:ext cx="4572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（一）党政机关公文的概念和特点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1549400" y="1667518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公文有广义和狭义之分。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49400" y="2048518"/>
            <a:ext cx="534733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广义的公文可分为专用公文和通用公文两大类。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49400" y="2429518"/>
            <a:ext cx="407416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专用公文如司法文书、外交文书等。</a:t>
            </a:r>
          </a:p>
        </p:txBody>
      </p:sp>
      <p:sp>
        <p:nvSpPr>
          <p:cNvPr id="7" name="New shape"/>
          <p:cNvSpPr/>
          <p:nvPr/>
        </p:nvSpPr>
        <p:spPr>
          <a:xfrm>
            <a:off x="1549400" y="2810518"/>
            <a:ext cx="381952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通用公文则是各行业通用的公文。</a:t>
            </a:r>
          </a:p>
        </p:txBody>
      </p:sp>
      <p:sp>
        <p:nvSpPr>
          <p:cNvPr id="8" name="New shape"/>
          <p:cNvSpPr/>
          <p:nvPr/>
        </p:nvSpPr>
        <p:spPr>
          <a:xfrm>
            <a:off x="1549400" y="3191518"/>
            <a:ext cx="509269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通用公文又可分为一般公文和法定公文两类。</a:t>
            </a:r>
          </a:p>
        </p:txBody>
      </p:sp>
      <p:sp>
        <p:nvSpPr>
          <p:cNvPr id="9" name="New shape"/>
          <p:cNvSpPr/>
          <p:nvPr/>
        </p:nvSpPr>
        <p:spPr>
          <a:xfrm>
            <a:off x="1579245" y="3572518"/>
            <a:ext cx="611123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其中的法定公文就是指党政机关公文，是狭义的公文。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7124" y="0"/>
            <a:ext cx="3971544" cy="514350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28491" y="2612390"/>
            <a:ext cx="122822" cy="10993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86815" y="2087219"/>
            <a:ext cx="1604200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TZhongsong"/>
              </a:rPr>
              <a:t>党政机关公文</a:t>
            </a:r>
          </a:p>
        </p:txBody>
      </p:sp>
      <p:sp>
        <p:nvSpPr>
          <p:cNvPr id="6" name="New shape"/>
          <p:cNvSpPr/>
          <p:nvPr/>
        </p:nvSpPr>
        <p:spPr>
          <a:xfrm>
            <a:off x="1186815" y="2392019"/>
            <a:ext cx="1604200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TZhongsong"/>
              </a:rPr>
              <a:t>处理工作条例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367280" y="1290251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1.概念</a:t>
            </a:r>
          </a:p>
        </p:txBody>
      </p:sp>
      <p:sp>
        <p:nvSpPr>
          <p:cNvPr id="4" name="New shape"/>
          <p:cNvSpPr/>
          <p:nvPr/>
        </p:nvSpPr>
        <p:spPr>
          <a:xfrm>
            <a:off x="2388870" y="1782710"/>
            <a:ext cx="1600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党政机关公文是</a:t>
            </a:r>
          </a:p>
        </p:txBody>
      </p:sp>
      <p:sp>
        <p:nvSpPr>
          <p:cNvPr id="5" name="New shape"/>
          <p:cNvSpPr/>
          <p:nvPr/>
        </p:nvSpPr>
        <p:spPr>
          <a:xfrm>
            <a:off x="1913255" y="2194190"/>
            <a:ext cx="4343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CC"/>
                </a:solidFill>
                <a:ea typeface="MicrosoftYaHei"/>
              </a:rPr>
              <a:t>党政机关实施领导、履行职能、处理公务的</a:t>
            </a:r>
          </a:p>
        </p:txBody>
      </p:sp>
      <p:sp>
        <p:nvSpPr>
          <p:cNvPr id="6" name="New shape"/>
          <p:cNvSpPr/>
          <p:nvPr/>
        </p:nvSpPr>
        <p:spPr>
          <a:xfrm>
            <a:off x="1913255" y="2605670"/>
            <a:ext cx="3429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具有特定效力和规范体式的文书，</a:t>
            </a:r>
          </a:p>
        </p:txBody>
      </p:sp>
      <p:sp>
        <p:nvSpPr>
          <p:cNvPr id="7" name="New shape"/>
          <p:cNvSpPr/>
          <p:nvPr/>
        </p:nvSpPr>
        <p:spPr>
          <a:xfrm>
            <a:off x="1913255" y="3017150"/>
            <a:ext cx="5257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CC"/>
                </a:solidFill>
                <a:ea typeface="MicrosoftYaHei"/>
              </a:rPr>
              <a:t>是传达贯彻党和国家的方针政策，公布法规和规章，</a:t>
            </a:r>
          </a:p>
        </p:txBody>
      </p:sp>
      <p:sp>
        <p:nvSpPr>
          <p:cNvPr id="8" name="New shape"/>
          <p:cNvSpPr/>
          <p:nvPr/>
        </p:nvSpPr>
        <p:spPr>
          <a:xfrm>
            <a:off x="1913255" y="3428631"/>
            <a:ext cx="5029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CC"/>
                </a:solidFill>
                <a:ea typeface="MicrosoftYaHei"/>
              </a:rPr>
              <a:t>指导、布置和商洽工作，请示和答复问题，报告、</a:t>
            </a:r>
          </a:p>
        </p:txBody>
      </p:sp>
      <p:sp>
        <p:nvSpPr>
          <p:cNvPr id="9" name="New shape"/>
          <p:cNvSpPr/>
          <p:nvPr/>
        </p:nvSpPr>
        <p:spPr>
          <a:xfrm>
            <a:off x="1913255" y="3840111"/>
            <a:ext cx="3200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通报和交流情况等的重要工具。</a:t>
            </a:r>
          </a:p>
        </p:txBody>
      </p:sp>
      <p:sp>
        <p:nvSpPr>
          <p:cNvPr id="10" name="New shape"/>
          <p:cNvSpPr/>
          <p:nvPr/>
        </p:nvSpPr>
        <p:spPr>
          <a:xfrm>
            <a:off x="1913255" y="4251590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MicrosoftYaHei"/>
              </a:rPr>
              <a:t>（《</a:t>
            </a:r>
          </a:p>
        </p:txBody>
      </p:sp>
      <p:sp>
        <p:nvSpPr>
          <p:cNvPr id="11" name="New shape"/>
          <p:cNvSpPr/>
          <p:nvPr/>
        </p:nvSpPr>
        <p:spPr>
          <a:xfrm>
            <a:off x="2370455" y="4251590"/>
            <a:ext cx="3763417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党政机关公文处理工作条例》2012）</a:t>
            </a:r>
          </a:p>
        </p:txBody>
      </p:sp>
      <p:sp>
        <p:nvSpPr>
          <p:cNvPr id="12" name="New shape"/>
          <p:cNvSpPr/>
          <p:nvPr/>
        </p:nvSpPr>
        <p:spPr>
          <a:xfrm>
            <a:off x="1681480" y="375851"/>
            <a:ext cx="4572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（一）党政机关公文的概念和特点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574607" y="1370578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2.特点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2756217" y="1919218"/>
            <a:ext cx="17116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（1）权威性</a:t>
            </a:r>
          </a:p>
        </p:txBody>
      </p:sp>
      <p:sp>
        <p:nvSpPr>
          <p:cNvPr id="5" name="New shape"/>
          <p:cNvSpPr/>
          <p:nvPr/>
        </p:nvSpPr>
        <p:spPr>
          <a:xfrm>
            <a:off x="2120582" y="2467858"/>
            <a:ext cx="3657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国家机关发声；治国理政；</a:t>
            </a:r>
          </a:p>
        </p:txBody>
      </p:sp>
      <p:sp>
        <p:nvSpPr>
          <p:cNvPr id="6" name="New shape"/>
          <p:cNvSpPr/>
          <p:nvPr/>
        </p:nvSpPr>
        <p:spPr>
          <a:xfrm>
            <a:off x="2120583" y="3016498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政策性；约束力。</a:t>
            </a:r>
          </a:p>
        </p:txBody>
      </p:sp>
      <p:sp>
        <p:nvSpPr>
          <p:cNvPr id="7" name="New shape"/>
          <p:cNvSpPr/>
          <p:nvPr/>
        </p:nvSpPr>
        <p:spPr>
          <a:xfrm>
            <a:off x="2756217" y="3565138"/>
            <a:ext cx="17116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（2）规范性</a:t>
            </a:r>
          </a:p>
        </p:txBody>
      </p:sp>
      <p:sp>
        <p:nvSpPr>
          <p:cNvPr id="8" name="New shape"/>
          <p:cNvSpPr/>
          <p:nvPr/>
        </p:nvSpPr>
        <p:spPr>
          <a:xfrm>
            <a:off x="2120583" y="4113778"/>
            <a:ext cx="1828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严格的规范。</a:t>
            </a:r>
          </a:p>
        </p:txBody>
      </p:sp>
      <p:sp>
        <p:nvSpPr>
          <p:cNvPr id="9" name="New shape"/>
          <p:cNvSpPr/>
          <p:nvPr/>
        </p:nvSpPr>
        <p:spPr>
          <a:xfrm>
            <a:off x="1368743" y="375851"/>
            <a:ext cx="4572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（一）党政机关公文的概念和特点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58049" y="1113854"/>
            <a:ext cx="2450973" cy="3238881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22005" y="1014412"/>
            <a:ext cx="6512382" cy="21590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844357" y="357753"/>
            <a:ext cx="4267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（二）党政机关公文的应用范围</a:t>
            </a:r>
          </a:p>
        </p:txBody>
      </p:sp>
      <p:sp>
        <p:nvSpPr>
          <p:cNvPr id="6" name="New shape"/>
          <p:cNvSpPr/>
          <p:nvPr/>
        </p:nvSpPr>
        <p:spPr>
          <a:xfrm>
            <a:off x="4352608" y="3409263"/>
            <a:ext cx="1371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不仅仅适用于</a:t>
            </a:r>
          </a:p>
        </p:txBody>
      </p:sp>
      <p:sp>
        <p:nvSpPr>
          <p:cNvPr id="7" name="New shape"/>
          <p:cNvSpPr/>
          <p:nvPr/>
        </p:nvSpPr>
        <p:spPr>
          <a:xfrm>
            <a:off x="4352608" y="3733113"/>
            <a:ext cx="2057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党政机关、军事机关</a:t>
            </a:r>
          </a:p>
        </p:txBody>
      </p:sp>
      <p:sp>
        <p:nvSpPr>
          <p:cNvPr id="8" name="New shape"/>
          <p:cNvSpPr/>
          <p:nvPr/>
        </p:nvSpPr>
        <p:spPr>
          <a:xfrm>
            <a:off x="4352608" y="4056963"/>
            <a:ext cx="2514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也广泛适用于企事业单位</a:t>
            </a:r>
          </a:p>
        </p:txBody>
      </p:sp>
      <p:sp>
        <p:nvSpPr>
          <p:cNvPr id="9" name="New shape"/>
          <p:cNvSpPr/>
          <p:nvPr/>
        </p:nvSpPr>
        <p:spPr>
          <a:xfrm>
            <a:off x="4352608" y="4380813"/>
            <a:ext cx="1371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和社会团体。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380740" y="355213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问题解答</a:t>
            </a:r>
          </a:p>
        </p:txBody>
      </p:sp>
      <p:sp>
        <p:nvSpPr>
          <p:cNvPr id="4" name="New shape"/>
          <p:cNvSpPr/>
          <p:nvPr/>
        </p:nvSpPr>
        <p:spPr>
          <a:xfrm>
            <a:off x="1289367" y="1203333"/>
            <a:ext cx="353952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1.公文就是指党政机关公文吗？</a:t>
            </a:r>
          </a:p>
        </p:txBody>
      </p:sp>
      <p:sp>
        <p:nvSpPr>
          <p:cNvPr id="5" name="New shape"/>
          <p:cNvSpPr/>
          <p:nvPr/>
        </p:nvSpPr>
        <p:spPr>
          <a:xfrm>
            <a:off x="1289367" y="1609733"/>
            <a:ext cx="662050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答：公文有广义和狭义之分。广义的公文可分为专用公文和</a:t>
            </a:r>
          </a:p>
        </p:txBody>
      </p:sp>
      <p:sp>
        <p:nvSpPr>
          <p:cNvPr id="6" name="New shape"/>
          <p:cNvSpPr/>
          <p:nvPr/>
        </p:nvSpPr>
        <p:spPr>
          <a:xfrm>
            <a:off x="835977" y="1939933"/>
            <a:ext cx="712977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通用公文两大类。专用公文如司法文书、外交文书等；通用公文</a:t>
            </a:r>
          </a:p>
        </p:txBody>
      </p:sp>
      <p:sp>
        <p:nvSpPr>
          <p:cNvPr id="7" name="New shape"/>
          <p:cNvSpPr/>
          <p:nvPr/>
        </p:nvSpPr>
        <p:spPr>
          <a:xfrm>
            <a:off x="835977" y="2270133"/>
            <a:ext cx="712977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则是各行业通用的公文，又可分为一般公文和法定公文两类。其</a:t>
            </a:r>
          </a:p>
        </p:txBody>
      </p:sp>
      <p:sp>
        <p:nvSpPr>
          <p:cNvPr id="8" name="New shape"/>
          <p:cNvSpPr/>
          <p:nvPr/>
        </p:nvSpPr>
        <p:spPr>
          <a:xfrm>
            <a:off x="835978" y="2600333"/>
            <a:ext cx="585660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中的法定公文就是指党政机关公文，是狭义的公文。</a:t>
            </a:r>
          </a:p>
        </p:txBody>
      </p:sp>
      <p:sp>
        <p:nvSpPr>
          <p:cNvPr id="9" name="New shape"/>
          <p:cNvSpPr/>
          <p:nvPr/>
        </p:nvSpPr>
        <p:spPr>
          <a:xfrm>
            <a:off x="1364932" y="3006733"/>
            <a:ext cx="481270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2.党政机关公文为什么又被称作法定公文？</a:t>
            </a:r>
          </a:p>
        </p:txBody>
      </p:sp>
      <p:sp>
        <p:nvSpPr>
          <p:cNvPr id="10" name="New shape"/>
          <p:cNvSpPr/>
          <p:nvPr/>
        </p:nvSpPr>
        <p:spPr>
          <a:xfrm>
            <a:off x="1364933" y="3413133"/>
            <a:ext cx="662050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答：新中国成立后，国家先后多次颁布法规对公文进行了调</a:t>
            </a:r>
          </a:p>
        </p:txBody>
      </p:sp>
      <p:sp>
        <p:nvSpPr>
          <p:cNvPr id="11" name="New shape"/>
          <p:cNvSpPr/>
          <p:nvPr/>
        </p:nvSpPr>
        <p:spPr>
          <a:xfrm>
            <a:off x="835978" y="3743333"/>
            <a:ext cx="714979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整。最新一次的调整法规是2012年4国家发布的《党政机关公文</a:t>
            </a:r>
          </a:p>
        </p:txBody>
      </p:sp>
      <p:sp>
        <p:nvSpPr>
          <p:cNvPr id="12" name="New shape"/>
          <p:cNvSpPr/>
          <p:nvPr/>
        </p:nvSpPr>
        <p:spPr>
          <a:xfrm>
            <a:off x="835977" y="4073533"/>
            <a:ext cx="203708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处理工作条例》。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Viet" typeface="Times New Roman"/>
        <a:font script="Jpan" typeface="ＭＳ Ｐゴシック"/>
        <a:font script="Gujr" typeface="Shruti"/>
        <a:font script="Guru" typeface="Raavi"/>
        <a:font script="Yiii" typeface="Microsoft Yi Baiti"/>
        <a:font script="Tibt" typeface="Microsoft Himalaya"/>
        <a:font script="Cans" typeface="Euphemia"/>
        <a:font script="Thaa" typeface="MV Boli"/>
        <a:font script="Mlym" typeface="Kartika"/>
        <a:font script="Beng" typeface="Vrinda"/>
        <a:font script="Arab" typeface="Times New Roman"/>
        <a:font script="Mong" typeface="Mongolian Baiti"/>
        <a:font script="Deva" typeface="Mangal"/>
        <a:font script="Thai" typeface="Angsana New"/>
        <a:font script="Hans" typeface="宋体"/>
        <a:font script="Hang" typeface="맑은 고딕"/>
        <a:font script="Orya" typeface="Kalinga"/>
        <a:font script="Uigh" typeface="Microsoft Uighur"/>
        <a:font script="Laoo" typeface="DokChampa"/>
        <a:font script="Hant" typeface="新細明體"/>
        <a:font script="Taml" typeface="Latha"/>
        <a:font script="Knda" typeface="Tunga"/>
        <a:font script="Hebr" typeface="Times New Roman"/>
        <a:font script="Telu" typeface="Gautami"/>
        <a:font script="Khmr" typeface="MoolBoran"/>
        <a:font script="Ethi" typeface="Nyala"/>
        <a:font script="Geor" typeface="Sylfaen"/>
        <a:font script="Syrc" typeface="Estrangelo Edessa"/>
        <a:font script="Sinh" typeface="Iskoola Pota"/>
      </a:majorFont>
      <a:minorFont>
        <a:latin typeface="Calibri"/>
        <a:ea typeface=""/>
        <a:cs typeface=""/>
        <a:font script="Cher" typeface="Plantagenet Cherokee"/>
        <a:font script="Viet" typeface="Arial"/>
        <a:font script="Jpan" typeface="ＭＳ Ｐゴシック"/>
        <a:font script="Gujr" typeface="Shruti"/>
        <a:font script="Guru" typeface="Raavi"/>
        <a:font script="Yiii" typeface="Microsoft Yi Baiti"/>
        <a:font script="Tibt" typeface="Microsoft Himalaya"/>
        <a:font script="Cans" typeface="Euphemia"/>
        <a:font script="Thaa" typeface="MV Boli"/>
        <a:font script="Mlym" typeface="Kartika"/>
        <a:font script="Beng" typeface="Vrinda"/>
        <a:font script="Arab" typeface="Arial"/>
        <a:font script="Mong" typeface="Mongolian Baiti"/>
        <a:font script="Deva" typeface="Mangal"/>
        <a:font script="Thai" typeface="Cordia New"/>
        <a:font script="Hans" typeface="宋体"/>
        <a:font script="Hang" typeface="맑은 고딕"/>
        <a:font script="Orya" typeface="Kalinga"/>
        <a:font script="Uigh" typeface="Microsoft Uighur"/>
        <a:font script="Laoo" typeface="DokChampa"/>
        <a:font script="Hant" typeface="新細明體"/>
        <a:font script="Taml" typeface="Latha"/>
        <a:font script="Knda" typeface="Tunga"/>
        <a:font script="Hebr" typeface="Arial"/>
        <a:font script="Telu" typeface="Gautami"/>
        <a:font script="Khmr" typeface="DaunPenh"/>
        <a:font script="Ethi" typeface="Nyala"/>
        <a:font script="Geor" typeface="Sylfaen"/>
        <a:font script="Syrc" typeface="Estrangelo Edessa"/>
        <a:font script="Sinh" typeface="Iskoola Pot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339</Words>
  <Application>Microsoft Office PowerPoint</Application>
  <PresentationFormat>全屏显示(16:9)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MicrosoftYaHei</vt:lpstr>
      <vt:lpstr>STZhongsong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2024-09-24T01:51:57Z</dcterms:created>
  <dcterms:modified xsi:type="dcterms:W3CDTF">2024-09-24T02:02:07Z</dcterms:modified>
</cp:coreProperties>
</file>