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5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1946592" y="2144566"/>
            <a:ext cx="461454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行文主要要素写作的一般要求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48749" y="0"/>
            <a:ext cx="3781425" cy="5143500"/>
          </a:xfrm>
          <a:prstGeom prst="rect">
            <a:avLst/>
          </a:prstGeom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2666365" y="525395"/>
            <a:ext cx="25463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上</a:t>
            </a:r>
          </a:p>
        </p:txBody>
      </p:sp>
      <p:sp>
        <p:nvSpPr>
          <p:cNvPr id="4" name="New shape"/>
          <p:cNvSpPr/>
          <p:nvPr/>
        </p:nvSpPr>
        <p:spPr>
          <a:xfrm>
            <a:off x="2666365" y="779395"/>
            <a:ext cx="25463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行</a:t>
            </a:r>
          </a:p>
        </p:txBody>
      </p:sp>
      <p:sp>
        <p:nvSpPr>
          <p:cNvPr id="5" name="New shape"/>
          <p:cNvSpPr/>
          <p:nvPr/>
        </p:nvSpPr>
        <p:spPr>
          <a:xfrm>
            <a:off x="2666365" y="1033395"/>
            <a:ext cx="25463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文</a:t>
            </a:r>
          </a:p>
        </p:txBody>
      </p:sp>
      <p:sp>
        <p:nvSpPr>
          <p:cNvPr id="6" name="New shape"/>
          <p:cNvSpPr/>
          <p:nvPr/>
        </p:nvSpPr>
        <p:spPr>
          <a:xfrm>
            <a:off x="2666365" y="1287395"/>
            <a:ext cx="25463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通</a:t>
            </a:r>
          </a:p>
        </p:txBody>
      </p:sp>
      <p:sp>
        <p:nvSpPr>
          <p:cNvPr id="7" name="New shape"/>
          <p:cNvSpPr/>
          <p:nvPr/>
        </p:nvSpPr>
        <p:spPr>
          <a:xfrm>
            <a:off x="2666365" y="1541395"/>
            <a:ext cx="25463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常</a:t>
            </a:r>
          </a:p>
        </p:txBody>
      </p:sp>
      <p:sp>
        <p:nvSpPr>
          <p:cNvPr id="8" name="New shape"/>
          <p:cNvSpPr/>
          <p:nvPr/>
        </p:nvSpPr>
        <p:spPr>
          <a:xfrm>
            <a:off x="2666365" y="1795394"/>
            <a:ext cx="25463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只</a:t>
            </a:r>
          </a:p>
        </p:txBody>
      </p:sp>
      <p:sp>
        <p:nvSpPr>
          <p:cNvPr id="9" name="New shape"/>
          <p:cNvSpPr/>
          <p:nvPr/>
        </p:nvSpPr>
        <p:spPr>
          <a:xfrm>
            <a:off x="2666365" y="2049394"/>
            <a:ext cx="25463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有</a:t>
            </a:r>
          </a:p>
        </p:txBody>
      </p:sp>
      <p:sp>
        <p:nvSpPr>
          <p:cNvPr id="10" name="New shape"/>
          <p:cNvSpPr/>
          <p:nvPr/>
        </p:nvSpPr>
        <p:spPr>
          <a:xfrm>
            <a:off x="2666365" y="2303394"/>
            <a:ext cx="25463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一</a:t>
            </a:r>
          </a:p>
        </p:txBody>
      </p:sp>
      <p:sp>
        <p:nvSpPr>
          <p:cNvPr id="11" name="New shape"/>
          <p:cNvSpPr/>
          <p:nvPr/>
        </p:nvSpPr>
        <p:spPr>
          <a:xfrm>
            <a:off x="2666365" y="2557394"/>
            <a:ext cx="25463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个</a:t>
            </a:r>
          </a:p>
        </p:txBody>
      </p:sp>
      <p:sp>
        <p:nvSpPr>
          <p:cNvPr id="12" name="New shape"/>
          <p:cNvSpPr/>
          <p:nvPr/>
        </p:nvSpPr>
        <p:spPr>
          <a:xfrm>
            <a:off x="2666365" y="2811394"/>
            <a:ext cx="25463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主</a:t>
            </a:r>
          </a:p>
        </p:txBody>
      </p:sp>
      <p:sp>
        <p:nvSpPr>
          <p:cNvPr id="13" name="New shape"/>
          <p:cNvSpPr/>
          <p:nvPr/>
        </p:nvSpPr>
        <p:spPr>
          <a:xfrm>
            <a:off x="2666365" y="3065394"/>
            <a:ext cx="25463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送</a:t>
            </a:r>
          </a:p>
        </p:txBody>
      </p:sp>
      <p:sp>
        <p:nvSpPr>
          <p:cNvPr id="14" name="New shape"/>
          <p:cNvSpPr/>
          <p:nvPr/>
        </p:nvSpPr>
        <p:spPr>
          <a:xfrm>
            <a:off x="2666365" y="3319395"/>
            <a:ext cx="25463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机</a:t>
            </a:r>
          </a:p>
        </p:txBody>
      </p:sp>
      <p:sp>
        <p:nvSpPr>
          <p:cNvPr id="15" name="New shape"/>
          <p:cNvSpPr/>
          <p:nvPr/>
        </p:nvSpPr>
        <p:spPr>
          <a:xfrm>
            <a:off x="2666365" y="3573395"/>
            <a:ext cx="25463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关</a:t>
            </a:r>
          </a:p>
        </p:txBody>
      </p:sp>
      <p:sp>
        <p:nvSpPr>
          <p:cNvPr id="16" name="New shape"/>
          <p:cNvSpPr/>
          <p:nvPr/>
        </p:nvSpPr>
        <p:spPr>
          <a:xfrm>
            <a:off x="2317433" y="398410"/>
            <a:ext cx="597954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（4）</a:t>
            </a:r>
          </a:p>
        </p:txBody>
      </p:sp>
      <p:sp>
        <p:nvSpPr>
          <p:cNvPr id="1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2602230" y="2160441"/>
            <a:ext cx="248475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标题和主送机关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3469005" y="359976"/>
            <a:ext cx="12192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问题引入</a:t>
            </a:r>
          </a:p>
        </p:txBody>
      </p:sp>
      <p:sp>
        <p:nvSpPr>
          <p:cNvPr id="4" name="New shape"/>
          <p:cNvSpPr/>
          <p:nvPr/>
        </p:nvSpPr>
        <p:spPr>
          <a:xfrm>
            <a:off x="1091565" y="1358591"/>
            <a:ext cx="5092699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以下的三个公文要素均有错误，请予以改正。</a:t>
            </a:r>
          </a:p>
        </p:txBody>
      </p:sp>
      <p:sp>
        <p:nvSpPr>
          <p:cNvPr id="5" name="New shape"/>
          <p:cNvSpPr/>
          <p:nvPr/>
        </p:nvSpPr>
        <p:spPr>
          <a:xfrm>
            <a:off x="1077595" y="1724351"/>
            <a:ext cx="2520986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1.一份公文的标题是：</a:t>
            </a:r>
          </a:p>
        </p:txBody>
      </p:sp>
      <p:sp>
        <p:nvSpPr>
          <p:cNvPr id="6" name="New shape"/>
          <p:cNvSpPr/>
          <p:nvPr/>
        </p:nvSpPr>
        <p:spPr>
          <a:xfrm>
            <a:off x="2362200" y="2072599"/>
            <a:ext cx="3564890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imSun"/>
              </a:rPr>
              <a:t>中共中央办公厅、国务院办公厅</a:t>
            </a:r>
          </a:p>
        </p:txBody>
      </p:sp>
      <p:sp>
        <p:nvSpPr>
          <p:cNvPr id="7" name="New shape"/>
          <p:cNvSpPr/>
          <p:nvPr/>
        </p:nvSpPr>
        <p:spPr>
          <a:xfrm>
            <a:off x="1622425" y="2430739"/>
            <a:ext cx="5347334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Sun"/>
              </a:rPr>
              <a:t>关于印发《党政机关公文处理工作条例》的通知</a:t>
            </a:r>
          </a:p>
        </p:txBody>
      </p:sp>
      <p:sp>
        <p:nvSpPr>
          <p:cNvPr id="8" name="New shape"/>
          <p:cNvSpPr/>
          <p:nvPr/>
        </p:nvSpPr>
        <p:spPr>
          <a:xfrm>
            <a:off x="1077595" y="2821630"/>
            <a:ext cx="229271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2.</a:t>
            </a:r>
          </a:p>
        </p:txBody>
      </p:sp>
      <p:sp>
        <p:nvSpPr>
          <p:cNvPr id="9" name="New shape"/>
          <p:cNvSpPr/>
          <p:nvPr/>
        </p:nvSpPr>
        <p:spPr>
          <a:xfrm>
            <a:off x="1435100" y="2804120"/>
            <a:ext cx="509270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FangSong"/>
              </a:rPr>
              <a:t>□□</a:t>
            </a:r>
          </a:p>
        </p:txBody>
      </p:sp>
      <p:sp>
        <p:nvSpPr>
          <p:cNvPr id="10" name="New shape"/>
          <p:cNvSpPr/>
          <p:nvPr/>
        </p:nvSpPr>
        <p:spPr>
          <a:xfrm>
            <a:off x="1945640" y="2821630"/>
            <a:ext cx="458343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省教育厅向省人民政府请示事项，因为王</a:t>
            </a:r>
          </a:p>
        </p:txBody>
      </p:sp>
      <p:sp>
        <p:nvSpPr>
          <p:cNvPr id="11" name="New shape"/>
          <p:cNvSpPr/>
          <p:nvPr/>
        </p:nvSpPr>
        <p:spPr>
          <a:xfrm>
            <a:off x="6517640" y="2804120"/>
            <a:ext cx="509270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FangSong"/>
              </a:rPr>
              <a:t>□□</a:t>
            </a:r>
          </a:p>
        </p:txBody>
      </p:sp>
      <p:sp>
        <p:nvSpPr>
          <p:cNvPr id="12" name="New shape"/>
          <p:cNvSpPr/>
          <p:nvPr/>
        </p:nvSpPr>
        <p:spPr>
          <a:xfrm>
            <a:off x="7028180" y="2821630"/>
            <a:ext cx="76390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副省长</a:t>
            </a:r>
          </a:p>
        </p:txBody>
      </p:sp>
      <p:sp>
        <p:nvSpPr>
          <p:cNvPr id="13" name="New shape"/>
          <p:cNvSpPr/>
          <p:nvPr/>
        </p:nvSpPr>
        <p:spPr>
          <a:xfrm>
            <a:off x="548640" y="3187391"/>
            <a:ext cx="4838064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分管教育，因此，这份请示的主送机关是：</a:t>
            </a:r>
          </a:p>
        </p:txBody>
      </p:sp>
      <p:sp>
        <p:nvSpPr>
          <p:cNvPr id="14" name="New shape"/>
          <p:cNvSpPr/>
          <p:nvPr/>
        </p:nvSpPr>
        <p:spPr>
          <a:xfrm>
            <a:off x="2513330" y="3535639"/>
            <a:ext cx="2546350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FangSong"/>
              </a:rPr>
              <a:t>尊敬的王□□副省长：</a:t>
            </a:r>
          </a:p>
        </p:txBody>
      </p:sp>
      <p:sp>
        <p:nvSpPr>
          <p:cNvPr id="15" name="New shape"/>
          <p:cNvSpPr/>
          <p:nvPr/>
        </p:nvSpPr>
        <p:spPr>
          <a:xfrm>
            <a:off x="1077595" y="3918911"/>
            <a:ext cx="3030256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3.一份公文的成文日期是：</a:t>
            </a:r>
          </a:p>
        </p:txBody>
      </p:sp>
      <p:sp>
        <p:nvSpPr>
          <p:cNvPr id="16" name="New shape"/>
          <p:cNvSpPr/>
          <p:nvPr/>
        </p:nvSpPr>
        <p:spPr>
          <a:xfrm>
            <a:off x="2600960" y="4259539"/>
            <a:ext cx="1782445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Sun"/>
              </a:rPr>
              <a:t>2015年03月04日</a:t>
            </a:r>
          </a:p>
        </p:txBody>
      </p:sp>
      <p:sp>
        <p:nvSpPr>
          <p:cNvPr id="1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91421" y="1007173"/>
            <a:ext cx="3107817" cy="4136327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52299" y="3965905"/>
            <a:ext cx="118313" cy="113767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947988" y="2962339"/>
            <a:ext cx="114110" cy="114173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446655" y="2472320"/>
            <a:ext cx="4572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FF0000"/>
                </a:solidFill>
                <a:ea typeface="MicrosoftYaHei"/>
              </a:rPr>
              <a:t>标题</a:t>
            </a:r>
          </a:p>
        </p:txBody>
      </p:sp>
      <p:sp>
        <p:nvSpPr>
          <p:cNvPr id="7" name="New shape"/>
          <p:cNvSpPr/>
          <p:nvPr/>
        </p:nvSpPr>
        <p:spPr>
          <a:xfrm>
            <a:off x="2459355" y="2839033"/>
            <a:ext cx="4572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FF0000"/>
                </a:solidFill>
                <a:ea typeface="MicrosoftYaHei"/>
              </a:rPr>
              <a:t>主送</a:t>
            </a:r>
          </a:p>
        </p:txBody>
      </p:sp>
      <p:sp>
        <p:nvSpPr>
          <p:cNvPr id="8" name="New shape"/>
          <p:cNvSpPr/>
          <p:nvPr/>
        </p:nvSpPr>
        <p:spPr>
          <a:xfrm>
            <a:off x="2459355" y="3113353"/>
            <a:ext cx="4572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FF0000"/>
                </a:solidFill>
                <a:ea typeface="MicrosoftYaHei"/>
              </a:rPr>
              <a:t>机关</a:t>
            </a:r>
          </a:p>
        </p:txBody>
      </p:sp>
      <p:sp>
        <p:nvSpPr>
          <p:cNvPr id="9" name="New shape"/>
          <p:cNvSpPr/>
          <p:nvPr/>
        </p:nvSpPr>
        <p:spPr>
          <a:xfrm>
            <a:off x="6156642" y="3323220"/>
            <a:ext cx="4572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FF0000"/>
                </a:solidFill>
                <a:ea typeface="MicrosoftYaHei"/>
              </a:rPr>
              <a:t>正文</a:t>
            </a:r>
          </a:p>
        </p:txBody>
      </p:sp>
      <p:sp>
        <p:nvSpPr>
          <p:cNvPr id="10" name="New shape"/>
          <p:cNvSpPr/>
          <p:nvPr/>
        </p:nvSpPr>
        <p:spPr>
          <a:xfrm>
            <a:off x="6155055" y="3915358"/>
            <a:ext cx="4572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FF0000"/>
                </a:solidFill>
                <a:ea typeface="MicrosoftYaHei"/>
              </a:rPr>
              <a:t>落款</a:t>
            </a:r>
          </a:p>
        </p:txBody>
      </p:sp>
      <p:sp>
        <p:nvSpPr>
          <p:cNvPr id="11" name="New shape"/>
          <p:cNvSpPr/>
          <p:nvPr/>
        </p:nvSpPr>
        <p:spPr>
          <a:xfrm>
            <a:off x="3154680" y="328226"/>
            <a:ext cx="24384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行文主要要素四种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803202" y="1212914"/>
            <a:ext cx="2536317" cy="3404997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252220" y="1342638"/>
            <a:ext cx="2016472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（1）标题类型</a:t>
            </a:r>
          </a:p>
        </p:txBody>
      </p:sp>
      <p:sp>
        <p:nvSpPr>
          <p:cNvPr id="5" name="New shape"/>
          <p:cNvSpPr/>
          <p:nvPr/>
        </p:nvSpPr>
        <p:spPr>
          <a:xfrm>
            <a:off x="1327785" y="1852938"/>
            <a:ext cx="1577419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A.完全式——</a:t>
            </a:r>
          </a:p>
        </p:txBody>
      </p:sp>
      <p:sp>
        <p:nvSpPr>
          <p:cNvPr id="6" name="New shape"/>
          <p:cNvSpPr/>
          <p:nvPr/>
        </p:nvSpPr>
        <p:spPr>
          <a:xfrm>
            <a:off x="1327785" y="2310138"/>
            <a:ext cx="242450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发文机关+事由+文种</a:t>
            </a:r>
          </a:p>
        </p:txBody>
      </p:sp>
      <p:sp>
        <p:nvSpPr>
          <p:cNvPr id="7" name="New shape"/>
          <p:cNvSpPr/>
          <p:nvPr/>
        </p:nvSpPr>
        <p:spPr>
          <a:xfrm>
            <a:off x="798830" y="2767338"/>
            <a:ext cx="305562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事由前通常用“关于”界定</a:t>
            </a:r>
          </a:p>
        </p:txBody>
      </p:sp>
      <p:sp>
        <p:nvSpPr>
          <p:cNvPr id="8" name="New shape"/>
          <p:cNvSpPr/>
          <p:nvPr/>
        </p:nvSpPr>
        <p:spPr>
          <a:xfrm>
            <a:off x="798830" y="3224538"/>
            <a:ext cx="458343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如：《国务院办公厅关于印发〈降低流通</a:t>
            </a:r>
          </a:p>
        </p:txBody>
      </p:sp>
      <p:sp>
        <p:nvSpPr>
          <p:cNvPr id="9" name="New shape"/>
          <p:cNvSpPr/>
          <p:nvPr/>
        </p:nvSpPr>
        <p:spPr>
          <a:xfrm>
            <a:off x="798830" y="3681738"/>
            <a:ext cx="4913659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费用提高流通效率综合工作方案〉的通知 》</a:t>
            </a:r>
          </a:p>
        </p:txBody>
      </p:sp>
      <p:sp>
        <p:nvSpPr>
          <p:cNvPr id="10" name="New shape"/>
          <p:cNvSpPr/>
          <p:nvPr/>
        </p:nvSpPr>
        <p:spPr>
          <a:xfrm>
            <a:off x="3037840" y="290683"/>
            <a:ext cx="1029537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1.标题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910138" y="929449"/>
            <a:ext cx="3057525" cy="4214051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553845" y="1574173"/>
            <a:ext cx="1560012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B.省略式——</a:t>
            </a:r>
          </a:p>
        </p:txBody>
      </p:sp>
      <p:sp>
        <p:nvSpPr>
          <p:cNvPr id="5" name="New shape"/>
          <p:cNvSpPr/>
          <p:nvPr/>
        </p:nvSpPr>
        <p:spPr>
          <a:xfrm>
            <a:off x="1531620" y="2000893"/>
            <a:ext cx="229171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省去完全式中的发文</a:t>
            </a:r>
          </a:p>
        </p:txBody>
      </p:sp>
      <p:sp>
        <p:nvSpPr>
          <p:cNvPr id="6" name="New shape"/>
          <p:cNvSpPr/>
          <p:nvPr/>
        </p:nvSpPr>
        <p:spPr>
          <a:xfrm>
            <a:off x="1078230" y="2458093"/>
            <a:ext cx="254635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机关，现在罕见；如：</a:t>
            </a:r>
          </a:p>
        </p:txBody>
      </p:sp>
      <p:sp>
        <p:nvSpPr>
          <p:cNvPr id="7" name="New shape"/>
          <p:cNvSpPr/>
          <p:nvPr/>
        </p:nvSpPr>
        <p:spPr>
          <a:xfrm>
            <a:off x="1078230" y="2853698"/>
            <a:ext cx="305562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《关于印发〈华中农业大学</a:t>
            </a:r>
          </a:p>
        </p:txBody>
      </p:sp>
      <p:sp>
        <p:nvSpPr>
          <p:cNvPr id="8" name="New shape"/>
          <p:cNvSpPr/>
          <p:nvPr/>
        </p:nvSpPr>
        <p:spPr>
          <a:xfrm>
            <a:off x="1078230" y="3218823"/>
            <a:ext cx="305562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研究生国家奖学金评审实施</a:t>
            </a:r>
          </a:p>
        </p:txBody>
      </p:sp>
      <p:sp>
        <p:nvSpPr>
          <p:cNvPr id="9" name="New shape"/>
          <p:cNvSpPr/>
          <p:nvPr/>
        </p:nvSpPr>
        <p:spPr>
          <a:xfrm>
            <a:off x="1078230" y="3583949"/>
            <a:ext cx="178244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办法〉的通知》</a:t>
            </a:r>
          </a:p>
        </p:txBody>
      </p:sp>
      <p:sp>
        <p:nvSpPr>
          <p:cNvPr id="10" name="New shape"/>
          <p:cNvSpPr/>
          <p:nvPr/>
        </p:nvSpPr>
        <p:spPr>
          <a:xfrm>
            <a:off x="1875790" y="363708"/>
            <a:ext cx="1029537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1.标题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44996" y="1502664"/>
            <a:ext cx="2044700" cy="284480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64546" y="1500949"/>
            <a:ext cx="2088261" cy="2860929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440233" y="1497902"/>
            <a:ext cx="2063877" cy="2860929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064895" y="1701173"/>
            <a:ext cx="1557526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C.专用式——</a:t>
            </a:r>
          </a:p>
        </p:txBody>
      </p:sp>
      <p:sp>
        <p:nvSpPr>
          <p:cNvPr id="7" name="New shape"/>
          <p:cNvSpPr/>
          <p:nvPr/>
        </p:nvSpPr>
        <p:spPr>
          <a:xfrm>
            <a:off x="1140460" y="2127893"/>
            <a:ext cx="280098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常见于令和公告中，如：</a:t>
            </a:r>
          </a:p>
        </p:txBody>
      </p:sp>
      <p:sp>
        <p:nvSpPr>
          <p:cNvPr id="8" name="New shape"/>
          <p:cNvSpPr/>
          <p:nvPr/>
        </p:nvSpPr>
        <p:spPr>
          <a:xfrm>
            <a:off x="611505" y="2585093"/>
            <a:ext cx="331025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《中华人民共和国国务院令》</a:t>
            </a:r>
          </a:p>
        </p:txBody>
      </p:sp>
      <p:sp>
        <p:nvSpPr>
          <p:cNvPr id="9" name="New shape"/>
          <p:cNvSpPr/>
          <p:nvPr/>
        </p:nvSpPr>
        <p:spPr>
          <a:xfrm>
            <a:off x="611505" y="3042293"/>
            <a:ext cx="254635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《中国人民银行公告》</a:t>
            </a:r>
          </a:p>
        </p:txBody>
      </p:sp>
      <p:sp>
        <p:nvSpPr>
          <p:cNvPr id="10" name="New shape"/>
          <p:cNvSpPr/>
          <p:nvPr/>
        </p:nvSpPr>
        <p:spPr>
          <a:xfrm>
            <a:off x="1937702" y="339895"/>
            <a:ext cx="1029537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1.标题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678490" y="972121"/>
            <a:ext cx="3107817" cy="4016121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794510" y="1335971"/>
            <a:ext cx="2253406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(2)标题注意事项</a:t>
            </a:r>
          </a:p>
        </p:txBody>
      </p:sp>
      <p:sp>
        <p:nvSpPr>
          <p:cNvPr id="5" name="New shape"/>
          <p:cNvSpPr/>
          <p:nvPr/>
        </p:nvSpPr>
        <p:spPr>
          <a:xfrm>
            <a:off x="2051685" y="1885641"/>
            <a:ext cx="2121751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A. 发文机关名称：</a:t>
            </a:r>
          </a:p>
        </p:txBody>
      </p:sp>
      <p:sp>
        <p:nvSpPr>
          <p:cNvPr id="6" name="New shape"/>
          <p:cNvSpPr/>
          <p:nvPr/>
        </p:nvSpPr>
        <p:spPr>
          <a:xfrm>
            <a:off x="1522730" y="2342841"/>
            <a:ext cx="203708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全称或规范简称。</a:t>
            </a:r>
          </a:p>
        </p:txBody>
      </p:sp>
      <p:sp>
        <p:nvSpPr>
          <p:cNvPr id="7" name="New shape"/>
          <p:cNvSpPr/>
          <p:nvPr/>
        </p:nvSpPr>
        <p:spPr>
          <a:xfrm>
            <a:off x="2051685" y="2876241"/>
            <a:ext cx="210434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B. 尽量不用用标点</a:t>
            </a:r>
          </a:p>
        </p:txBody>
      </p:sp>
      <p:sp>
        <p:nvSpPr>
          <p:cNvPr id="8" name="New shape"/>
          <p:cNvSpPr/>
          <p:nvPr/>
        </p:nvSpPr>
        <p:spPr>
          <a:xfrm>
            <a:off x="1522730" y="3333441"/>
            <a:ext cx="254635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符号，法规、规章名称</a:t>
            </a:r>
          </a:p>
        </p:txBody>
      </p:sp>
      <p:sp>
        <p:nvSpPr>
          <p:cNvPr id="9" name="New shape"/>
          <p:cNvSpPr/>
          <p:nvPr/>
        </p:nvSpPr>
        <p:spPr>
          <a:xfrm>
            <a:off x="1522730" y="3790641"/>
            <a:ext cx="280098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加书名号，引号也可用。</a:t>
            </a:r>
          </a:p>
        </p:txBody>
      </p:sp>
      <p:sp>
        <p:nvSpPr>
          <p:cNvPr id="10" name="New shape"/>
          <p:cNvSpPr/>
          <p:nvPr/>
        </p:nvSpPr>
        <p:spPr>
          <a:xfrm>
            <a:off x="2123440" y="376408"/>
            <a:ext cx="1029537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1.标题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1737360" y="1275646"/>
            <a:ext cx="39624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公文的受理机关。注意事项：</a:t>
            </a:r>
          </a:p>
        </p:txBody>
      </p:sp>
      <p:sp>
        <p:nvSpPr>
          <p:cNvPr id="4" name="New shape"/>
          <p:cNvSpPr/>
          <p:nvPr/>
        </p:nvSpPr>
        <p:spPr>
          <a:xfrm>
            <a:off x="1761490" y="1707446"/>
            <a:ext cx="5064472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（1）只能是机关单位，不能写人名。</a:t>
            </a:r>
          </a:p>
        </p:txBody>
      </p:sp>
      <p:sp>
        <p:nvSpPr>
          <p:cNvPr id="5" name="New shape"/>
          <p:cNvSpPr/>
          <p:nvPr/>
        </p:nvSpPr>
        <p:spPr>
          <a:xfrm>
            <a:off x="1761490" y="2139246"/>
            <a:ext cx="5978872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（2）应当使用全称或规范性简称或同类型机</a:t>
            </a:r>
          </a:p>
        </p:txBody>
      </p:sp>
      <p:sp>
        <p:nvSpPr>
          <p:cNvPr id="6" name="New shape"/>
          <p:cNvSpPr/>
          <p:nvPr/>
        </p:nvSpPr>
        <p:spPr>
          <a:xfrm>
            <a:off x="1125855" y="2494846"/>
            <a:ext cx="12192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MicrosoftYaHei"/>
              </a:rPr>
              <a:t>关统称。</a:t>
            </a:r>
          </a:p>
        </p:txBody>
      </p:sp>
      <p:sp>
        <p:nvSpPr>
          <p:cNvPr id="7" name="New shape"/>
          <p:cNvSpPr/>
          <p:nvPr/>
        </p:nvSpPr>
        <p:spPr>
          <a:xfrm>
            <a:off x="1761490" y="2926646"/>
            <a:ext cx="5978872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（3）有多个主送机关时，应注意排列顺序，</a:t>
            </a:r>
          </a:p>
        </p:txBody>
      </p:sp>
      <p:sp>
        <p:nvSpPr>
          <p:cNvPr id="8" name="New shape"/>
          <p:cNvSpPr/>
          <p:nvPr/>
        </p:nvSpPr>
        <p:spPr>
          <a:xfrm>
            <a:off x="1125855" y="3282246"/>
            <a:ext cx="4572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MicrosoftYaHei"/>
              </a:rPr>
              <a:t>如国务院通知的主送机关通常是：</a:t>
            </a:r>
          </a:p>
        </p:txBody>
      </p:sp>
      <p:sp>
        <p:nvSpPr>
          <p:cNvPr id="9" name="New shape"/>
          <p:cNvSpPr/>
          <p:nvPr/>
        </p:nvSpPr>
        <p:spPr>
          <a:xfrm>
            <a:off x="2397125" y="3693085"/>
            <a:ext cx="548640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FangSong"/>
              </a:rPr>
              <a:t>各省、自治区、直辖市人民政府，国务院</a:t>
            </a:r>
          </a:p>
        </p:txBody>
      </p:sp>
      <p:sp>
        <p:nvSpPr>
          <p:cNvPr id="10" name="New shape"/>
          <p:cNvSpPr/>
          <p:nvPr/>
        </p:nvSpPr>
        <p:spPr>
          <a:xfrm>
            <a:off x="1740535" y="4115360"/>
            <a:ext cx="304800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FangSong"/>
              </a:rPr>
              <a:t>各部委、各直属机构：</a:t>
            </a:r>
          </a:p>
        </p:txBody>
      </p:sp>
      <p:sp>
        <p:nvSpPr>
          <p:cNvPr id="11" name="New shape"/>
          <p:cNvSpPr/>
          <p:nvPr/>
        </p:nvSpPr>
        <p:spPr>
          <a:xfrm>
            <a:off x="3155315" y="327195"/>
            <a:ext cx="1739467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2.主送机关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Thai" typeface="Angsana New"/>
        <a:font script="Khmr" typeface="MoolBoran"/>
        <a:font script="Hans" typeface="宋体"/>
        <a:font script="Orya" typeface="Kalinga"/>
        <a:font script="Hebr" typeface="Times New Roman"/>
        <a:font script="Deva" typeface="Mangal"/>
        <a:font script="Uigh" typeface="Microsoft Uighur"/>
        <a:font script="Hant" typeface="新細明體"/>
        <a:font script="Laoo" typeface="DokChampa"/>
        <a:font script="Cans" typeface="Euphemia"/>
        <a:font script="Beng" typeface="Vrinda"/>
        <a:font script="Guru" typeface="Raavi"/>
        <a:font script="Knda" typeface="Tunga"/>
        <a:font script="Mong" typeface="Mongolian Baiti"/>
        <a:font script="Syrc" typeface="Estrangelo Edessa"/>
        <a:font script="Taml" typeface="Latha"/>
        <a:font script="Sinh" typeface="Iskoola Pota"/>
        <a:font script="Geor" typeface="Sylfaen"/>
        <a:font script="Mlym" typeface="Kartika"/>
        <a:font script="Gujr" typeface="Shruti"/>
        <a:font script="Ethi" typeface="Nyala"/>
        <a:font script="Hang" typeface="맑은 고딕"/>
        <a:font script="Telu" typeface="Gautami"/>
        <a:font script="Jpan" typeface="ＭＳ Ｐゴシック"/>
        <a:font script="Tibt" typeface="Microsoft Himalaya"/>
        <a:font script="Cher" typeface="Plantagenet Cherokee"/>
        <a:font script="Thaa" typeface="MV Boli"/>
        <a:font script="Viet" typeface="Times New Roman"/>
        <a:font script="Yiii" typeface="Microsoft Yi Baiti"/>
        <a:font script="Arab" typeface="Times New Roman"/>
      </a:majorFont>
      <a:minorFont>
        <a:latin typeface="Calibri"/>
        <a:ea typeface=""/>
        <a:cs typeface=""/>
        <a:font script="Thai" typeface="Cordia New"/>
        <a:font script="Khmr" typeface="DaunPenh"/>
        <a:font script="Hans" typeface="宋体"/>
        <a:font script="Orya" typeface="Kalinga"/>
        <a:font script="Hebr" typeface="Arial"/>
        <a:font script="Deva" typeface="Mangal"/>
        <a:font script="Uigh" typeface="Microsoft Uighur"/>
        <a:font script="Hant" typeface="新細明體"/>
        <a:font script="Laoo" typeface="DokChampa"/>
        <a:font script="Cans" typeface="Euphemia"/>
        <a:font script="Beng" typeface="Vrinda"/>
        <a:font script="Guru" typeface="Raavi"/>
        <a:font script="Knda" typeface="Tunga"/>
        <a:font script="Mong" typeface="Mongolian Baiti"/>
        <a:font script="Syrc" typeface="Estrangelo Edessa"/>
        <a:font script="Taml" typeface="Latha"/>
        <a:font script="Sinh" typeface="Iskoola Pota"/>
        <a:font script="Geor" typeface="Sylfaen"/>
        <a:font script="Mlym" typeface="Kartika"/>
        <a:font script="Gujr" typeface="Shruti"/>
        <a:font script="Ethi" typeface="Nyala"/>
        <a:font script="Hang" typeface="맑은 고딕"/>
        <a:font script="Telu" typeface="Gautami"/>
        <a:font script="Jpan" typeface="ＭＳ Ｐゴシック"/>
        <a:font script="Tibt" typeface="Microsoft Himalaya"/>
        <a:font script="Cher" typeface="Plantagenet Cherokee"/>
        <a:font script="Thaa" typeface="MV Boli"/>
        <a:font script="Viet" typeface="Arial"/>
        <a:font script="Yiii" typeface="Microsoft Yi Baiti"/>
        <a:font script="Arab" typeface="Arial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344</Words>
  <Application>Microsoft Office PowerPoint</Application>
  <PresentationFormat>全屏显示(16:9)</PresentationFormat>
  <Paragraphs>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MicrosoftYaHei</vt:lpstr>
      <vt:lpstr>FangSong</vt:lpstr>
      <vt:lpstr>SimSun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</cp:revision>
  <dcterms:created xsi:type="dcterms:W3CDTF">2024-09-24T01:52:13Z</dcterms:created>
  <dcterms:modified xsi:type="dcterms:W3CDTF">2024-09-24T02:02:29Z</dcterms:modified>
</cp:coreProperties>
</file>