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8" r:id="rId14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863891"/>
            <a:ext cx="508794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TimesNewRomanPS"/>
              </a:rPr>
              <a:t>2.1</a:t>
            </a:r>
          </a:p>
        </p:txBody>
      </p:sp>
      <p:sp>
        <p:nvSpPr>
          <p:cNvPr id="7" name="New shape"/>
          <p:cNvSpPr/>
          <p:nvPr/>
        </p:nvSpPr>
        <p:spPr>
          <a:xfrm>
            <a:off x="948373" y="851370"/>
            <a:ext cx="2442210" cy="4420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SimSun"/>
              </a:rPr>
              <a:t>新闻文体概述</a:t>
            </a:r>
          </a:p>
        </p:txBody>
      </p:sp>
      <p:sp>
        <p:nvSpPr>
          <p:cNvPr id="8" name="New shape"/>
          <p:cNvSpPr/>
          <p:nvPr/>
        </p:nvSpPr>
        <p:spPr>
          <a:xfrm>
            <a:off x="948373" y="1436205"/>
            <a:ext cx="2035175" cy="4420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latin typeface="SimSun"/>
              </a:rPr>
              <a:t>消息的概述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59410" y="390310"/>
            <a:ext cx="192024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“消息”的定义：</a:t>
            </a:r>
          </a:p>
        </p:txBody>
      </p:sp>
      <p:sp>
        <p:nvSpPr>
          <p:cNvPr id="7" name="New shape"/>
          <p:cNvSpPr/>
          <p:nvPr/>
        </p:nvSpPr>
        <p:spPr>
          <a:xfrm>
            <a:off x="359410" y="1052400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53085" y="1046169"/>
            <a:ext cx="4861561" cy="21997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SimHei"/>
              </a:rPr>
              <a:t>以最直接、最简练的方式报道新闻事实的一种新闻文体</a:t>
            </a:r>
          </a:p>
        </p:txBody>
      </p:sp>
      <p:sp>
        <p:nvSpPr>
          <p:cNvPr id="9" name="New shape"/>
          <p:cNvSpPr/>
          <p:nvPr/>
        </p:nvSpPr>
        <p:spPr>
          <a:xfrm>
            <a:off x="553085" y="1290009"/>
            <a:ext cx="3443605" cy="21997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SimHei"/>
              </a:rPr>
              <a:t>，是最经常、最大量运用的报道题材。</a:t>
            </a:r>
          </a:p>
        </p:txBody>
      </p:sp>
      <p:sp>
        <p:nvSpPr>
          <p:cNvPr id="10" name="New shape"/>
          <p:cNvSpPr/>
          <p:nvPr/>
        </p:nvSpPr>
        <p:spPr>
          <a:xfrm>
            <a:off x="3559810" y="1571242"/>
            <a:ext cx="178435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Hei"/>
              </a:rPr>
              <a:t>——《新闻学大辞典》</a:t>
            </a:r>
          </a:p>
        </p:txBody>
      </p:sp>
      <p:sp>
        <p:nvSpPr>
          <p:cNvPr id="11" name="New shape"/>
          <p:cNvSpPr/>
          <p:nvPr/>
        </p:nvSpPr>
        <p:spPr>
          <a:xfrm>
            <a:off x="359410" y="184424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53085" y="1838014"/>
            <a:ext cx="4861561" cy="21997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SimHei"/>
              </a:rPr>
              <a:t>一种简明、扼要、迅速、及时地报道新闻事实的体裁。</a:t>
            </a:r>
          </a:p>
        </p:txBody>
      </p:sp>
      <p:sp>
        <p:nvSpPr>
          <p:cNvPr id="13" name="New shape"/>
          <p:cNvSpPr/>
          <p:nvPr/>
        </p:nvSpPr>
        <p:spPr>
          <a:xfrm>
            <a:off x="3559810" y="2119247"/>
            <a:ext cx="178435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Hei"/>
              </a:rPr>
              <a:t>——《广播电视辞典》</a:t>
            </a:r>
          </a:p>
        </p:txBody>
      </p:sp>
      <p:sp>
        <p:nvSpPr>
          <p:cNvPr id="14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8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13176" y="834771"/>
            <a:ext cx="2171700" cy="16383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461747"/>
            <a:ext cx="144018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消息的特点：</a:t>
            </a:r>
          </a:p>
        </p:txBody>
      </p:sp>
      <p:sp>
        <p:nvSpPr>
          <p:cNvPr id="8" name="New shape"/>
          <p:cNvSpPr/>
          <p:nvPr/>
        </p:nvSpPr>
        <p:spPr>
          <a:xfrm>
            <a:off x="1016952" y="814632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9" name="New shape"/>
          <p:cNvSpPr/>
          <p:nvPr/>
        </p:nvSpPr>
        <p:spPr>
          <a:xfrm>
            <a:off x="1221423" y="828563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1334452" y="814632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）短</a:t>
            </a:r>
          </a:p>
        </p:txBody>
      </p:sp>
      <p:sp>
        <p:nvSpPr>
          <p:cNvPr id="11" name="New shape"/>
          <p:cNvSpPr/>
          <p:nvPr/>
        </p:nvSpPr>
        <p:spPr>
          <a:xfrm>
            <a:off x="1016952" y="1155628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12" name="New shape"/>
          <p:cNvSpPr/>
          <p:nvPr/>
        </p:nvSpPr>
        <p:spPr>
          <a:xfrm>
            <a:off x="1221423" y="1169558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1334452" y="1155628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）快</a:t>
            </a:r>
          </a:p>
        </p:txBody>
      </p:sp>
      <p:sp>
        <p:nvSpPr>
          <p:cNvPr id="14" name="New shape"/>
          <p:cNvSpPr/>
          <p:nvPr/>
        </p:nvSpPr>
        <p:spPr>
          <a:xfrm>
            <a:off x="1016952" y="1496623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15" name="New shape"/>
          <p:cNvSpPr/>
          <p:nvPr/>
        </p:nvSpPr>
        <p:spPr>
          <a:xfrm>
            <a:off x="1221423" y="1510553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6" name="New shape"/>
          <p:cNvSpPr/>
          <p:nvPr/>
        </p:nvSpPr>
        <p:spPr>
          <a:xfrm>
            <a:off x="1334452" y="1496623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）新</a:t>
            </a:r>
          </a:p>
        </p:txBody>
      </p:sp>
      <p:sp>
        <p:nvSpPr>
          <p:cNvPr id="17" name="New shape"/>
          <p:cNvSpPr/>
          <p:nvPr/>
        </p:nvSpPr>
        <p:spPr>
          <a:xfrm>
            <a:off x="1016952" y="1837617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18" name="New shape"/>
          <p:cNvSpPr/>
          <p:nvPr/>
        </p:nvSpPr>
        <p:spPr>
          <a:xfrm>
            <a:off x="1221423" y="1851548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9" name="New shape"/>
          <p:cNvSpPr/>
          <p:nvPr/>
        </p:nvSpPr>
        <p:spPr>
          <a:xfrm>
            <a:off x="1334452" y="1837617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）真</a:t>
            </a:r>
          </a:p>
        </p:txBody>
      </p:sp>
      <p:sp>
        <p:nvSpPr>
          <p:cNvPr id="20" name="New shape"/>
          <p:cNvSpPr/>
          <p:nvPr/>
        </p:nvSpPr>
        <p:spPr>
          <a:xfrm>
            <a:off x="1016952" y="2178612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21" name="New shape"/>
          <p:cNvSpPr/>
          <p:nvPr/>
        </p:nvSpPr>
        <p:spPr>
          <a:xfrm>
            <a:off x="1221423" y="2192543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22" name="New shape"/>
          <p:cNvSpPr/>
          <p:nvPr/>
        </p:nvSpPr>
        <p:spPr>
          <a:xfrm>
            <a:off x="1334452" y="2178612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）社会价值</a:t>
            </a:r>
          </a:p>
        </p:txBody>
      </p:sp>
      <p:sp>
        <p:nvSpPr>
          <p:cNvPr id="23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9</a:t>
            </a:r>
          </a:p>
        </p:txBody>
      </p:sp>
      <p:sp>
        <p:nvSpPr>
          <p:cNvPr id="24" name="New shape"/>
          <p:cNvSpPr/>
          <p:nvPr/>
        </p:nvSpPr>
        <p:spPr>
          <a:xfrm>
            <a:off x="254000" y="125596"/>
            <a:ext cx="127599" cy="20005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 dirty="0">
                <a:solidFill>
                  <a:srgbClr val="FF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392168" y="251079"/>
            <a:ext cx="1193800" cy="9271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87973" y="15313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消息＝事实</a:t>
            </a:r>
          </a:p>
        </p:txBody>
      </p:sp>
      <p:sp>
        <p:nvSpPr>
          <p:cNvPr id="8" name="New shape"/>
          <p:cNvSpPr/>
          <p:nvPr/>
        </p:nvSpPr>
        <p:spPr>
          <a:xfrm>
            <a:off x="2246312" y="153137"/>
            <a:ext cx="72009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Hei"/>
              </a:rPr>
              <a:t>＋传播</a:t>
            </a:r>
          </a:p>
        </p:txBody>
      </p:sp>
      <p:sp>
        <p:nvSpPr>
          <p:cNvPr id="9" name="New shape"/>
          <p:cNvSpPr/>
          <p:nvPr/>
        </p:nvSpPr>
        <p:spPr>
          <a:xfrm>
            <a:off x="287972" y="714303"/>
            <a:ext cx="212693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反映新闻价值的要素：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82" y="981638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时间性（及时有效）</a:t>
            </a:r>
          </a:p>
        </p:txBody>
      </p:sp>
      <p:sp>
        <p:nvSpPr>
          <p:cNvPr id="11" name="New shape"/>
          <p:cNvSpPr/>
          <p:nvPr/>
        </p:nvSpPr>
        <p:spPr>
          <a:xfrm>
            <a:off x="596582" y="1269292"/>
            <a:ext cx="340309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显著性（突出——不平常人＋平常事</a:t>
            </a:r>
          </a:p>
        </p:txBody>
      </p:sp>
      <p:sp>
        <p:nvSpPr>
          <p:cNvPr id="12" name="New shape"/>
          <p:cNvSpPr/>
          <p:nvPr/>
        </p:nvSpPr>
        <p:spPr>
          <a:xfrm>
            <a:off x="2242503" y="1561392"/>
            <a:ext cx="212693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平常人＋不平常的事）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82" y="1853492"/>
            <a:ext cx="5104638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接近性（贴近生活——新闻价值与读者的距离成反比）</a:t>
            </a:r>
          </a:p>
        </p:txBody>
      </p:sp>
      <p:sp>
        <p:nvSpPr>
          <p:cNvPr id="14" name="New shape"/>
          <p:cNvSpPr/>
          <p:nvPr/>
        </p:nvSpPr>
        <p:spPr>
          <a:xfrm>
            <a:off x="596582" y="2125273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新奇性（引起关注）</a:t>
            </a:r>
          </a:p>
        </p:txBody>
      </p:sp>
      <p:sp>
        <p:nvSpPr>
          <p:cNvPr id="15" name="New shape"/>
          <p:cNvSpPr/>
          <p:nvPr/>
        </p:nvSpPr>
        <p:spPr>
          <a:xfrm>
            <a:off x="596582" y="2392608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重要性（超出寻常）</a:t>
            </a:r>
          </a:p>
        </p:txBody>
      </p:sp>
      <p:sp>
        <p:nvSpPr>
          <p:cNvPr id="16" name="New shape"/>
          <p:cNvSpPr/>
          <p:nvPr/>
        </p:nvSpPr>
        <p:spPr>
          <a:xfrm>
            <a:off x="596582" y="2659942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人情味（人际功能）</a:t>
            </a:r>
          </a:p>
        </p:txBody>
      </p:sp>
      <p:sp>
        <p:nvSpPr>
          <p:cNvPr id="17" name="New shape"/>
          <p:cNvSpPr/>
          <p:nvPr/>
        </p:nvSpPr>
        <p:spPr>
          <a:xfrm>
            <a:off x="5293678" y="3092038"/>
            <a:ext cx="127846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10</a:t>
            </a:r>
          </a:p>
        </p:txBody>
      </p:sp>
      <p:sp>
        <p:nvSpPr>
          <p:cNvPr id="18" name="New shape"/>
          <p:cNvSpPr/>
          <p:nvPr/>
        </p:nvSpPr>
        <p:spPr>
          <a:xfrm>
            <a:off x="1459865" y="185205"/>
            <a:ext cx="72009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latin typeface="SimHei"/>
              </a:rPr>
              <a:t>＋价值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66402" y="64052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87973" y="121884"/>
            <a:ext cx="92398" cy="32316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800" b="1" dirty="0">
              <a:solidFill>
                <a:srgbClr val="000000"/>
              </a:solidFill>
              <a:latin typeface="SimHei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246312" y="121884"/>
            <a:ext cx="92398" cy="32316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800" b="1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287972" y="683980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ea typeface="NSimSun"/>
            </a:endParaRPr>
          </a:p>
        </p:txBody>
      </p:sp>
      <p:sp>
        <p:nvSpPr>
          <p:cNvPr id="10" name="New shape"/>
          <p:cNvSpPr/>
          <p:nvPr/>
        </p:nvSpPr>
        <p:spPr>
          <a:xfrm>
            <a:off x="596582" y="951315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ea typeface="NSimSun"/>
            </a:endParaRPr>
          </a:p>
        </p:txBody>
      </p:sp>
      <p:sp>
        <p:nvSpPr>
          <p:cNvPr id="11" name="New shape"/>
          <p:cNvSpPr/>
          <p:nvPr/>
        </p:nvSpPr>
        <p:spPr>
          <a:xfrm>
            <a:off x="596582" y="1238969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ea typeface="NSimSun"/>
            </a:endParaRPr>
          </a:p>
        </p:txBody>
      </p:sp>
      <p:sp>
        <p:nvSpPr>
          <p:cNvPr id="12" name="New shape"/>
          <p:cNvSpPr/>
          <p:nvPr/>
        </p:nvSpPr>
        <p:spPr>
          <a:xfrm>
            <a:off x="2242503" y="1531069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ea typeface="NSimSun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596582" y="1823169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ea typeface="NSimSun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596582" y="2094950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ea typeface="NSimSun"/>
            </a:endParaRPr>
          </a:p>
        </p:txBody>
      </p:sp>
      <p:sp>
        <p:nvSpPr>
          <p:cNvPr id="15" name="New shape"/>
          <p:cNvSpPr/>
          <p:nvPr/>
        </p:nvSpPr>
        <p:spPr>
          <a:xfrm>
            <a:off x="596582" y="2362285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ea typeface="NSimSun"/>
            </a:endParaRPr>
          </a:p>
        </p:txBody>
      </p:sp>
      <p:sp>
        <p:nvSpPr>
          <p:cNvPr id="16" name="New shape"/>
          <p:cNvSpPr/>
          <p:nvPr/>
        </p:nvSpPr>
        <p:spPr>
          <a:xfrm>
            <a:off x="596582" y="2629619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latin typeface="NSimSun"/>
            </a:endParaRPr>
          </a:p>
        </p:txBody>
      </p:sp>
      <p:sp>
        <p:nvSpPr>
          <p:cNvPr id="17" name="New shape"/>
          <p:cNvSpPr/>
          <p:nvPr/>
        </p:nvSpPr>
        <p:spPr>
          <a:xfrm>
            <a:off x="5293678" y="3092038"/>
            <a:ext cx="127846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10</a:t>
            </a:r>
          </a:p>
        </p:txBody>
      </p:sp>
      <p:sp>
        <p:nvSpPr>
          <p:cNvPr id="18" name="New shape"/>
          <p:cNvSpPr/>
          <p:nvPr/>
        </p:nvSpPr>
        <p:spPr>
          <a:xfrm>
            <a:off x="1459865" y="153952"/>
            <a:ext cx="92398" cy="32316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800" b="1" dirty="0">
              <a:solidFill>
                <a:srgbClr val="FF0000"/>
              </a:solidFill>
              <a:latin typeface="SimHei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BAC4B7D-9717-40B5-2C88-14F781A9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296"/>
            <a:ext cx="2732534" cy="14372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D7C3AD5-1306-2BF2-E833-AF4F32DAB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769" y="1503176"/>
            <a:ext cx="3054486" cy="15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79476" y="188595"/>
            <a:ext cx="4927600" cy="26797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ea typeface="Calibri"/>
              </a:rPr>
              <a:t>2</a:t>
            </a:r>
          </a:p>
        </p:txBody>
      </p:sp>
      <p:sp>
        <p:nvSpPr>
          <p:cNvPr id="8" name="New shape"/>
          <p:cNvSpPr/>
          <p:nvPr/>
        </p:nvSpPr>
        <p:spPr>
          <a:xfrm>
            <a:off x="3004185" y="1216512"/>
            <a:ext cx="1598200" cy="5785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 b="1">
                <a:solidFill>
                  <a:srgbClr val="F1F1F1"/>
                </a:solidFill>
                <a:ea typeface="SimHei"/>
              </a:rPr>
              <a:t>新闻文</a:t>
            </a:r>
          </a:p>
        </p:txBody>
      </p:sp>
      <p:sp>
        <p:nvSpPr>
          <p:cNvPr id="9" name="New shape"/>
          <p:cNvSpPr/>
          <p:nvPr/>
        </p:nvSpPr>
        <p:spPr>
          <a:xfrm>
            <a:off x="3197860" y="1826112"/>
            <a:ext cx="532733" cy="5785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 b="1">
                <a:solidFill>
                  <a:srgbClr val="F1F1F1"/>
                </a:solidFill>
                <a:latin typeface="SimHei"/>
              </a:rPr>
              <a:t>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165225" y="2476183"/>
            <a:ext cx="290512" cy="217488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165225" y="2190433"/>
            <a:ext cx="309562" cy="219075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517726" y="969645"/>
            <a:ext cx="219037" cy="939800"/>
          </a:xfrm>
          <a:prstGeom prst="rect">
            <a:avLst/>
          </a:prstGeom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2165350" y="282465"/>
            <a:ext cx="1490853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SimSun"/>
              </a:rPr>
              <a:t>新闻文体</a:t>
            </a:r>
          </a:p>
        </p:txBody>
      </p:sp>
      <p:sp>
        <p:nvSpPr>
          <p:cNvPr id="10" name="New shape"/>
          <p:cNvSpPr/>
          <p:nvPr/>
        </p:nvSpPr>
        <p:spPr>
          <a:xfrm>
            <a:off x="1931035" y="887023"/>
            <a:ext cx="127615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新闻文体概述</a:t>
            </a:r>
          </a:p>
        </p:txBody>
      </p:sp>
      <p:sp>
        <p:nvSpPr>
          <p:cNvPr id="11" name="New shape"/>
          <p:cNvSpPr/>
          <p:nvPr/>
        </p:nvSpPr>
        <p:spPr>
          <a:xfrm>
            <a:off x="1931035" y="1179123"/>
            <a:ext cx="170154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消息的功能及特点</a:t>
            </a:r>
          </a:p>
        </p:txBody>
      </p:sp>
      <p:sp>
        <p:nvSpPr>
          <p:cNvPr id="12" name="New shape"/>
          <p:cNvSpPr/>
          <p:nvPr/>
        </p:nvSpPr>
        <p:spPr>
          <a:xfrm>
            <a:off x="1931035" y="1471223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消息的主要结构</a:t>
            </a:r>
          </a:p>
        </p:txBody>
      </p:sp>
      <p:sp>
        <p:nvSpPr>
          <p:cNvPr id="13" name="New shape"/>
          <p:cNvSpPr/>
          <p:nvPr/>
        </p:nvSpPr>
        <p:spPr>
          <a:xfrm>
            <a:off x="1931035" y="1763323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消息的写作</a:t>
            </a:r>
          </a:p>
        </p:txBody>
      </p:sp>
      <p:sp>
        <p:nvSpPr>
          <p:cNvPr id="14" name="New shape"/>
          <p:cNvSpPr/>
          <p:nvPr/>
        </p:nvSpPr>
        <p:spPr>
          <a:xfrm>
            <a:off x="404495" y="1427685"/>
            <a:ext cx="81026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FFFF"/>
                </a:solidFill>
                <a:ea typeface="MicrosoftYaHei"/>
              </a:rPr>
              <a:t>学习内容</a:t>
            </a:r>
          </a:p>
        </p:txBody>
      </p:sp>
      <p:sp>
        <p:nvSpPr>
          <p:cNvPr id="15" name="New shape"/>
          <p:cNvSpPr/>
          <p:nvPr/>
        </p:nvSpPr>
        <p:spPr>
          <a:xfrm>
            <a:off x="1602740" y="2201505"/>
            <a:ext cx="213893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消息的功能及特点</a:t>
            </a:r>
          </a:p>
        </p:txBody>
      </p:sp>
      <p:sp>
        <p:nvSpPr>
          <p:cNvPr id="16" name="New shape"/>
          <p:cNvSpPr/>
          <p:nvPr/>
        </p:nvSpPr>
        <p:spPr>
          <a:xfrm>
            <a:off x="1602740" y="2558692"/>
            <a:ext cx="267366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消息的经典结构及写作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92125" y="2396846"/>
            <a:ext cx="525462" cy="168199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1809115" y="214520"/>
            <a:ext cx="2236280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SimSun"/>
              </a:rPr>
              <a:t>新闻文体概述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719097"/>
            <a:ext cx="160420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新闻的定义：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096593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070077"/>
            <a:ext cx="408050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 dirty="0" err="1">
                <a:solidFill>
                  <a:srgbClr val="000000"/>
                </a:solidFill>
                <a:latin typeface="SimSun"/>
              </a:rPr>
              <a:t>反映说：新闻是新近发生事实的反映</a:t>
            </a:r>
            <a:r>
              <a:rPr lang="en-US" sz="1800" b="1" dirty="0">
                <a:solidFill>
                  <a:srgbClr val="000000"/>
                </a:solidFill>
                <a:latin typeface="SimSun"/>
              </a:rPr>
              <a:t>。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417268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390752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功能说：新闻是报道或评述新的重要事实以影响</a:t>
            </a:r>
          </a:p>
        </p:txBody>
      </p:sp>
      <p:sp>
        <p:nvSpPr>
          <p:cNvPr id="13" name="New shape"/>
          <p:cNvSpPr/>
          <p:nvPr/>
        </p:nvSpPr>
        <p:spPr>
          <a:xfrm>
            <a:off x="1481772" y="1719682"/>
            <a:ext cx="192024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舆论的特殊手段。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2083383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2056867"/>
            <a:ext cx="384048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事实说：新闻是一种新的重要事实。</a:t>
            </a:r>
          </a:p>
        </p:txBody>
      </p:sp>
      <p:sp>
        <p:nvSpPr>
          <p:cNvPr id="16" name="New shape"/>
          <p:cNvSpPr/>
          <p:nvPr/>
        </p:nvSpPr>
        <p:spPr>
          <a:xfrm>
            <a:off x="1147762" y="2362937"/>
            <a:ext cx="432053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公认的定义：向社会成员或部分社会成员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8" y="2609317"/>
            <a:ext cx="336042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传递具有新闻价值的真实信息。</a:t>
            </a:r>
          </a:p>
        </p:txBody>
      </p:sp>
      <p:sp>
        <p:nvSpPr>
          <p:cNvPr id="18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4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92125" y="2396846"/>
            <a:ext cx="525462" cy="168199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1809115" y="214520"/>
            <a:ext cx="2236280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SimSun"/>
              </a:rPr>
              <a:t>新闻文体概述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719097"/>
            <a:ext cx="160420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新闻的定义：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096593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070077"/>
            <a:ext cx="408050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 dirty="0" err="1">
                <a:solidFill>
                  <a:srgbClr val="000000"/>
                </a:solidFill>
                <a:latin typeface="SimSun"/>
              </a:rPr>
              <a:t>反映说：新闻是新近发生事实的反映</a:t>
            </a:r>
            <a:r>
              <a:rPr lang="en-US" sz="1800" b="1" dirty="0">
                <a:solidFill>
                  <a:srgbClr val="000000"/>
                </a:solidFill>
                <a:latin typeface="SimSun"/>
              </a:rPr>
              <a:t>。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417268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390752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功能说：新闻是报道或评述新的重要事实以影响</a:t>
            </a:r>
          </a:p>
        </p:txBody>
      </p:sp>
      <p:sp>
        <p:nvSpPr>
          <p:cNvPr id="13" name="New shape"/>
          <p:cNvSpPr/>
          <p:nvPr/>
        </p:nvSpPr>
        <p:spPr>
          <a:xfrm>
            <a:off x="1481772" y="1719682"/>
            <a:ext cx="192024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舆论的特殊手段。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2083383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2056867"/>
            <a:ext cx="384048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事实说：新闻是一种新的重要事实。</a:t>
            </a:r>
          </a:p>
        </p:txBody>
      </p:sp>
      <p:sp>
        <p:nvSpPr>
          <p:cNvPr id="16" name="New shape"/>
          <p:cNvSpPr/>
          <p:nvPr/>
        </p:nvSpPr>
        <p:spPr>
          <a:xfrm>
            <a:off x="1147762" y="2362937"/>
            <a:ext cx="432053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公认的定义：向社会成员或部分社会成员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8" y="2609317"/>
            <a:ext cx="336042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传递具有新闻价值的真实信息。</a:t>
            </a:r>
          </a:p>
        </p:txBody>
      </p:sp>
      <p:sp>
        <p:nvSpPr>
          <p:cNvPr id="18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4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42C15B9-6EBD-071B-E0EA-C16526472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23" y="154682"/>
            <a:ext cx="5319077" cy="29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3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81756" y="188595"/>
            <a:ext cx="2082800" cy="16510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87972" y="322222"/>
            <a:ext cx="160420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新闻的原则：</a:t>
            </a:r>
          </a:p>
        </p:txBody>
      </p:sp>
      <p:sp>
        <p:nvSpPr>
          <p:cNvPr id="8" name="New shape"/>
          <p:cNvSpPr/>
          <p:nvPr/>
        </p:nvSpPr>
        <p:spPr>
          <a:xfrm>
            <a:off x="287972" y="69203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481647" y="668582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追求真实的原则</a:t>
            </a:r>
          </a:p>
        </p:txBody>
      </p:sp>
      <p:sp>
        <p:nvSpPr>
          <p:cNvPr id="10" name="New shape"/>
          <p:cNvSpPr/>
          <p:nvPr/>
        </p:nvSpPr>
        <p:spPr>
          <a:xfrm>
            <a:off x="287972" y="98413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481647" y="960682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公正报道的原则</a:t>
            </a:r>
          </a:p>
        </p:txBody>
      </p:sp>
      <p:sp>
        <p:nvSpPr>
          <p:cNvPr id="12" name="New shape"/>
          <p:cNvSpPr/>
          <p:nvPr/>
        </p:nvSpPr>
        <p:spPr>
          <a:xfrm>
            <a:off x="287972" y="127623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481647" y="1252782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准确报道的原则</a:t>
            </a:r>
          </a:p>
        </p:txBody>
      </p:sp>
      <p:sp>
        <p:nvSpPr>
          <p:cNvPr id="14" name="New shape"/>
          <p:cNvSpPr/>
          <p:nvPr/>
        </p:nvSpPr>
        <p:spPr>
          <a:xfrm>
            <a:off x="287972" y="156833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481647" y="1544882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客观报道的原则</a:t>
            </a:r>
          </a:p>
        </p:txBody>
      </p:sp>
      <p:sp>
        <p:nvSpPr>
          <p:cNvPr id="16" name="New shape"/>
          <p:cNvSpPr/>
          <p:nvPr/>
        </p:nvSpPr>
        <p:spPr>
          <a:xfrm>
            <a:off x="287973" y="1836983"/>
            <a:ext cx="3615785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新闻报道不应该掺和观点和任何偏见。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793047" y="2087814"/>
            <a:ext cx="249809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NSimSun"/>
              </a:rPr>
              <a:t>——美国《新闻规约》（1923）</a:t>
            </a:r>
          </a:p>
        </p:txBody>
      </p:sp>
      <p:sp>
        <p:nvSpPr>
          <p:cNvPr id="18" name="New shape"/>
          <p:cNvSpPr/>
          <p:nvPr/>
        </p:nvSpPr>
        <p:spPr>
          <a:xfrm>
            <a:off x="287973" y="2403403"/>
            <a:ext cx="5317331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仅仅报道事实是不够的，现在需要报道关于事实的真相。</a:t>
            </a:r>
          </a:p>
        </p:txBody>
      </p:sp>
      <p:sp>
        <p:nvSpPr>
          <p:cNvPr id="19" name="New shape"/>
          <p:cNvSpPr/>
          <p:nvPr/>
        </p:nvSpPr>
        <p:spPr>
          <a:xfrm>
            <a:off x="2859722" y="2699954"/>
            <a:ext cx="2319655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NSimSun"/>
              </a:rPr>
              <a:t>——美国新闻出版自由委员会</a:t>
            </a:r>
          </a:p>
        </p:txBody>
      </p:sp>
      <p:sp>
        <p:nvSpPr>
          <p:cNvPr id="20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87972" y="290038"/>
            <a:ext cx="5385449" cy="35471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 dirty="0">
                <a:solidFill>
                  <a:srgbClr val="000000"/>
                </a:solidFill>
                <a:latin typeface="SimHei"/>
              </a:rPr>
              <a:t>NBC</a:t>
            </a:r>
            <a:r>
              <a:rPr lang="zh-CN" altLang="en-US" sz="2005" b="1" dirty="0">
                <a:solidFill>
                  <a:srgbClr val="000000"/>
                </a:solidFill>
                <a:latin typeface="SimHei"/>
              </a:rPr>
              <a:t>报道巴黎奥运会中国游泳运动员服用兴奋剂</a:t>
            </a:r>
            <a:endParaRPr lang="en-US" sz="2005" b="1" dirty="0">
              <a:solidFill>
                <a:srgbClr val="000000"/>
              </a:solidFill>
              <a:latin typeface="SimHei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87972" y="651765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dirty="0">
              <a:solidFill>
                <a:srgbClr val="000000"/>
              </a:solidFill>
              <a:ea typeface="Arial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481647" y="638259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latin typeface="SimSun"/>
            </a:endParaRPr>
          </a:p>
        </p:txBody>
      </p:sp>
      <p:sp>
        <p:nvSpPr>
          <p:cNvPr id="11" name="New shape"/>
          <p:cNvSpPr/>
          <p:nvPr/>
        </p:nvSpPr>
        <p:spPr>
          <a:xfrm>
            <a:off x="212254" y="973477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latin typeface="SimSun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481647" y="1222459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latin typeface="SimSun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287972" y="1528065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dirty="0">
              <a:solidFill>
                <a:srgbClr val="000000"/>
              </a:solidFill>
              <a:ea typeface="Arial"/>
            </a:endParaRPr>
          </a:p>
        </p:txBody>
      </p:sp>
      <p:sp>
        <p:nvSpPr>
          <p:cNvPr id="16" name="New shape"/>
          <p:cNvSpPr/>
          <p:nvPr/>
        </p:nvSpPr>
        <p:spPr>
          <a:xfrm>
            <a:off x="287973" y="1806660"/>
            <a:ext cx="92398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595" b="1" dirty="0">
              <a:solidFill>
                <a:srgbClr val="000000"/>
              </a:solidFill>
              <a:latin typeface="NSimSun"/>
            </a:endParaRPr>
          </a:p>
        </p:txBody>
      </p:sp>
      <p:sp>
        <p:nvSpPr>
          <p:cNvPr id="17" name="New shape"/>
          <p:cNvSpPr/>
          <p:nvPr/>
        </p:nvSpPr>
        <p:spPr>
          <a:xfrm>
            <a:off x="481647" y="1786429"/>
            <a:ext cx="92398" cy="26238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405" dirty="0">
              <a:solidFill>
                <a:srgbClr val="000000"/>
              </a:solidFill>
              <a:ea typeface="NSimSun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545368" y="2390724"/>
            <a:ext cx="1938992" cy="2916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zh-CN" altLang="en-US" sz="1595" b="1" dirty="0">
                <a:solidFill>
                  <a:srgbClr val="000000"/>
                </a:solidFill>
                <a:latin typeface="NSimSun"/>
              </a:rPr>
              <a:t>丢失了新闻的真实性</a:t>
            </a:r>
            <a:endParaRPr lang="en-US" sz="1595" b="1" dirty="0">
              <a:solidFill>
                <a:srgbClr val="000000"/>
              </a:solidFill>
              <a:latin typeface="NSimSun"/>
            </a:endParaRPr>
          </a:p>
        </p:txBody>
      </p:sp>
      <p:sp>
        <p:nvSpPr>
          <p:cNvPr id="19" name="New shape"/>
          <p:cNvSpPr/>
          <p:nvPr/>
        </p:nvSpPr>
        <p:spPr>
          <a:xfrm>
            <a:off x="2859722" y="2665649"/>
            <a:ext cx="92398" cy="26238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1405" dirty="0">
              <a:solidFill>
                <a:srgbClr val="000000"/>
              </a:solidFill>
              <a:latin typeface="NSimSun"/>
            </a:endParaRPr>
          </a:p>
        </p:txBody>
      </p:sp>
      <p:sp>
        <p:nvSpPr>
          <p:cNvPr id="20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2239D2A-2ACB-830D-D48B-964B21218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0326" y="-108942"/>
            <a:ext cx="288032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26219FB2-7E9E-05C7-997C-93CDECA4B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4150" y="146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A67697E-5523-6FD7-AD26-88B346ED8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8" y="1094881"/>
            <a:ext cx="5008563" cy="10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81628" y="1761363"/>
            <a:ext cx="1612900" cy="12827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312697"/>
            <a:ext cx="160420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Hei"/>
              </a:rPr>
              <a:t>新闻的分类：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3" y="67002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广义的新闻</a:t>
            </a:r>
          </a:p>
        </p:txBody>
      </p:sp>
      <p:sp>
        <p:nvSpPr>
          <p:cNvPr id="9" name="New shape"/>
          <p:cNvSpPr/>
          <p:nvPr/>
        </p:nvSpPr>
        <p:spPr>
          <a:xfrm>
            <a:off x="1488123" y="685748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Arial"/>
              </a:rPr>
              <a:t>——</a:t>
            </a:r>
          </a:p>
        </p:txBody>
      </p:sp>
      <p:sp>
        <p:nvSpPr>
          <p:cNvPr id="10" name="New shape"/>
          <p:cNvSpPr/>
          <p:nvPr/>
        </p:nvSpPr>
        <p:spPr>
          <a:xfrm>
            <a:off x="1945323" y="670027"/>
            <a:ext cx="384048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是所有新闻体裁与新闻报道的总称，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943077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包括消息、通讯、特写、现场短评、人物专访、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21739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深度报道等</a:t>
            </a:r>
          </a:p>
        </p:txBody>
      </p:sp>
      <p:sp>
        <p:nvSpPr>
          <p:cNvPr id="13" name="New shape"/>
          <p:cNvSpPr/>
          <p:nvPr/>
        </p:nvSpPr>
        <p:spPr>
          <a:xfrm>
            <a:off x="1681798" y="1238178"/>
            <a:ext cx="3828478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。（专访、特写、深度报道等的特点是：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1488367"/>
            <a:ext cx="340309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容量大、事实详细，一般篇幅长。）</a:t>
            </a:r>
          </a:p>
        </p:txBody>
      </p:sp>
      <p:sp>
        <p:nvSpPr>
          <p:cNvPr id="15" name="New shape"/>
          <p:cNvSpPr/>
          <p:nvPr/>
        </p:nvSpPr>
        <p:spPr>
          <a:xfrm>
            <a:off x="338773" y="212036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狭义的新闻</a:t>
            </a:r>
          </a:p>
        </p:txBody>
      </p:sp>
      <p:sp>
        <p:nvSpPr>
          <p:cNvPr id="16" name="New shape"/>
          <p:cNvSpPr/>
          <p:nvPr/>
        </p:nvSpPr>
        <p:spPr>
          <a:xfrm>
            <a:off x="1488123" y="2136088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Arial"/>
              </a:rPr>
              <a:t>——</a:t>
            </a:r>
          </a:p>
        </p:txBody>
      </p:sp>
      <p:sp>
        <p:nvSpPr>
          <p:cNvPr id="17" name="New shape"/>
          <p:cNvSpPr/>
          <p:nvPr/>
        </p:nvSpPr>
        <p:spPr>
          <a:xfrm>
            <a:off x="1945323" y="212036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仅指消息。</a:t>
            </a:r>
          </a:p>
        </p:txBody>
      </p:sp>
      <p:sp>
        <p:nvSpPr>
          <p:cNvPr id="18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6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67335" y="811632"/>
            <a:ext cx="216027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“消息”词义溯源：</a:t>
            </a:r>
          </a:p>
        </p:txBody>
      </p:sp>
      <p:sp>
        <p:nvSpPr>
          <p:cNvPr id="7" name="New shape"/>
          <p:cNvSpPr/>
          <p:nvPr/>
        </p:nvSpPr>
        <p:spPr>
          <a:xfrm>
            <a:off x="267335" y="1132548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461010" y="1120277"/>
            <a:ext cx="749427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“消息”</a:t>
            </a:r>
          </a:p>
        </p:txBody>
      </p:sp>
      <p:sp>
        <p:nvSpPr>
          <p:cNvPr id="9" name="New shape"/>
          <p:cNvSpPr/>
          <p:nvPr/>
        </p:nvSpPr>
        <p:spPr>
          <a:xfrm>
            <a:off x="1177290" y="1127059"/>
            <a:ext cx="3211831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Sun"/>
              </a:rPr>
              <a:t>一词最早出现于《易经》：“日中则昃（</a:t>
            </a:r>
          </a:p>
        </p:txBody>
      </p:sp>
      <p:sp>
        <p:nvSpPr>
          <p:cNvPr id="10" name="New shape"/>
          <p:cNvSpPr/>
          <p:nvPr/>
        </p:nvSpPr>
        <p:spPr>
          <a:xfrm>
            <a:off x="4377690" y="1132548"/>
            <a:ext cx="158047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TimesNewRomanPS"/>
              </a:rPr>
              <a:t>zè</a:t>
            </a:r>
          </a:p>
        </p:txBody>
      </p:sp>
      <p:sp>
        <p:nvSpPr>
          <p:cNvPr id="11" name="New shape"/>
          <p:cNvSpPr/>
          <p:nvPr/>
        </p:nvSpPr>
        <p:spPr>
          <a:xfrm>
            <a:off x="4535170" y="1127059"/>
            <a:ext cx="71374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SimSun"/>
              </a:rPr>
              <a:t>），月盈</a:t>
            </a:r>
          </a:p>
        </p:txBody>
      </p:sp>
      <p:sp>
        <p:nvSpPr>
          <p:cNvPr id="12" name="New shape"/>
          <p:cNvSpPr/>
          <p:nvPr/>
        </p:nvSpPr>
        <p:spPr>
          <a:xfrm>
            <a:off x="461010" y="1341054"/>
            <a:ext cx="249809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Sun"/>
              </a:rPr>
              <a:t>则食，天地盈虚，与时消息。”</a:t>
            </a:r>
          </a:p>
        </p:txBody>
      </p:sp>
      <p:sp>
        <p:nvSpPr>
          <p:cNvPr id="13" name="New shape"/>
          <p:cNvSpPr/>
          <p:nvPr/>
        </p:nvSpPr>
        <p:spPr>
          <a:xfrm>
            <a:off x="267335" y="1602448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461010" y="1596959"/>
            <a:ext cx="4817744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SimSun"/>
              </a:rPr>
              <a:t>我国古代就把客观世界的变化，把它们的发生、发展和结局，</a:t>
            </a:r>
          </a:p>
        </p:txBody>
      </p:sp>
      <p:sp>
        <p:nvSpPr>
          <p:cNvPr id="15" name="New shape"/>
          <p:cNvSpPr/>
          <p:nvPr/>
        </p:nvSpPr>
        <p:spPr>
          <a:xfrm>
            <a:off x="461010" y="1810319"/>
            <a:ext cx="4817744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SimSun"/>
              </a:rPr>
              <a:t>把它们的枯荣、聚散、沉浮、升降、兴衰、动静、得失等等变</a:t>
            </a:r>
          </a:p>
        </p:txBody>
      </p:sp>
      <p:sp>
        <p:nvSpPr>
          <p:cNvPr id="16" name="New shape"/>
          <p:cNvSpPr/>
          <p:nvPr/>
        </p:nvSpPr>
        <p:spPr>
          <a:xfrm>
            <a:off x="461010" y="2023679"/>
            <a:ext cx="214122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Sun"/>
              </a:rPr>
              <a:t>化中的事实称为“消息”。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67335" y="2285073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8" name="New shape"/>
          <p:cNvSpPr/>
          <p:nvPr/>
        </p:nvSpPr>
        <p:spPr>
          <a:xfrm>
            <a:off x="461010" y="2279584"/>
            <a:ext cx="4817744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SimSun"/>
              </a:rPr>
              <a:t>到了近代“消息”逐渐成为一种固定的新闻体载，即狭义的新</a:t>
            </a:r>
          </a:p>
        </p:txBody>
      </p:sp>
      <p:sp>
        <p:nvSpPr>
          <p:cNvPr id="19" name="New shape"/>
          <p:cNvSpPr/>
          <p:nvPr/>
        </p:nvSpPr>
        <p:spPr>
          <a:xfrm>
            <a:off x="461010" y="2492944"/>
            <a:ext cx="35687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Sun"/>
              </a:rPr>
              <a:t>闻。</a:t>
            </a:r>
          </a:p>
        </p:txBody>
      </p:sp>
      <p:sp>
        <p:nvSpPr>
          <p:cNvPr id="20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ea typeface="Calibri"/>
              </a:rPr>
              <a:t>7</a:t>
            </a:r>
          </a:p>
        </p:txBody>
      </p:sp>
      <p:sp>
        <p:nvSpPr>
          <p:cNvPr id="21" name="New shape"/>
          <p:cNvSpPr/>
          <p:nvPr/>
        </p:nvSpPr>
        <p:spPr>
          <a:xfrm>
            <a:off x="1747202" y="259992"/>
            <a:ext cx="267366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消息的文体功能及特点</a:t>
            </a:r>
          </a:p>
        </p:txBody>
      </p:sp>
      <p:sp>
        <p:nvSpPr>
          <p:cNvPr id="2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Laoo" typeface="DokChampa"/>
        <a:font script="Khmr" typeface="MoolBoran"/>
        <a:font script="Knda" typeface="Tunga"/>
        <a:font script="Hang" typeface="맑은 고딕"/>
        <a:font script="Arab" typeface="Times New Roman"/>
        <a:font script="Taml" typeface="Latha"/>
        <a:font script="Yiii" typeface="Microsoft Yi Baiti"/>
        <a:font script="Hant" typeface="新細明體"/>
        <a:font script="Viet" typeface="Times New Roman"/>
        <a:font script="Orya" typeface="Kalinga"/>
        <a:font script="Hans" typeface="宋体"/>
        <a:font script="Cher" typeface="Plantagenet Cherokee"/>
        <a:font script="Ethi" typeface="Nyala"/>
        <a:font script="Thai" typeface="Angsana New"/>
        <a:font script="Jpan" typeface="ＭＳ Ｐゴシック"/>
        <a:font script="Gujr" typeface="Shruti"/>
        <a:font script="Cans" typeface="Euphemia"/>
        <a:font script="Geor" typeface="Sylfaen"/>
        <a:font script="Mlym" typeface="Kartika"/>
        <a:font script="Uigh" typeface="Microsoft Uighur"/>
        <a:font script="Syrc" typeface="Estrangelo Edessa"/>
        <a:font script="Mong" typeface="Mongolian Baiti"/>
        <a:font script="Sinh" typeface="Iskoola Pota"/>
        <a:font script="Beng" typeface="Vrinda"/>
        <a:font script="Telu" typeface="Gautami"/>
        <a:font script="Thaa" typeface="MV Boli"/>
        <a:font script="Hebr" typeface="Times New Roman"/>
        <a:font script="Guru" typeface="Raavi"/>
        <a:font script="Tibt" typeface="Microsoft Himalaya"/>
        <a:font script="Deva" typeface="Mangal"/>
      </a:majorFont>
      <a:minorFont>
        <a:latin typeface="Calibri"/>
        <a:ea typeface=""/>
        <a:cs typeface=""/>
        <a:font script="Laoo" typeface="DokChampa"/>
        <a:font script="Khmr" typeface="DaunPenh"/>
        <a:font script="Knda" typeface="Tunga"/>
        <a:font script="Hang" typeface="맑은 고딕"/>
        <a:font script="Arab" typeface="Arial"/>
        <a:font script="Taml" typeface="Latha"/>
        <a:font script="Yiii" typeface="Microsoft Yi Baiti"/>
        <a:font script="Hant" typeface="新細明體"/>
        <a:font script="Viet" typeface="Arial"/>
        <a:font script="Orya" typeface="Kalinga"/>
        <a:font script="Hans" typeface="宋体"/>
        <a:font script="Cher" typeface="Plantagenet Cherokee"/>
        <a:font script="Ethi" typeface="Nyala"/>
        <a:font script="Thai" typeface="Cordia New"/>
        <a:font script="Jpan" typeface="ＭＳ Ｐゴシック"/>
        <a:font script="Gujr" typeface="Shruti"/>
        <a:font script="Cans" typeface="Euphemia"/>
        <a:font script="Geor" typeface="Sylfaen"/>
        <a:font script="Mlym" typeface="Kartika"/>
        <a:font script="Uigh" typeface="Microsoft Uighur"/>
        <a:font script="Syrc" typeface="Estrangelo Edessa"/>
        <a:font script="Mong" typeface="Mongolian Baiti"/>
        <a:font script="Sinh" typeface="Iskoola Pota"/>
        <a:font script="Beng" typeface="Vrinda"/>
        <a:font script="Telu" typeface="Gautami"/>
        <a:font script="Thaa" typeface="MV Boli"/>
        <a:font script="Hebr" typeface="Arial"/>
        <a:font script="Guru" typeface="Raavi"/>
        <a:font script="Tibt" typeface="Microsoft Himalaya"/>
        <a:font script="Deva" typeface="Mang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409</Words>
  <Application>Microsoft Office PowerPoint</Application>
  <PresentationFormat>自定义</PresentationFormat>
  <Paragraphs>131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MicrosoftYaHei</vt:lpstr>
      <vt:lpstr>TimesNewRomanPS</vt:lpstr>
      <vt:lpstr>SimHei</vt:lpstr>
      <vt:lpstr>SimSun</vt:lpstr>
      <vt:lpstr>NSimSun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6</cp:revision>
  <dcterms:created xsi:type="dcterms:W3CDTF">2024-09-24T01:42:54Z</dcterms:created>
  <dcterms:modified xsi:type="dcterms:W3CDTF">2024-09-24T07:40:52Z</dcterms:modified>
</cp:coreProperties>
</file>