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 id="268" r:id="rId14"/>
    <p:sldId id="269" r:id="rId15"/>
  </p:sldIdLst>
  <p:sldSz cx="5753100" cy="32385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5" autoAdjust="0"/>
  </p:normalViewPr>
  <p:slideViewPr>
    <p:cSldViewPr>
      <p:cViewPr varScale="1">
        <p:scale>
          <a:sx n="124" d="100"/>
          <a:sy n="124" d="100"/>
        </p:scale>
        <p:origin x="7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def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a:lvl2pPr/>
            <a:lvl3pPr/>
            <a:lvl4pPr/>
            <a:lvl5pPr/>
            <a:lvl6pPr/>
            <a:lvl7pPr/>
            <a:lvl8pPr/>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a:lstStyle>
            <a:def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defP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a:lvl2pPr/>
            <a:lvl3pPr/>
            <a:lvl4pPr/>
            <a:lvl5pPr/>
            <a:lvl6pPr/>
            <a:lvl7pPr/>
            <a:lvl8p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a:lvl2pPr/>
            <a:lvl3pPr/>
            <a:lvl4pPr/>
            <a:lvl5pPr/>
            <a:lvl6pPr/>
            <a:lvl7pPr/>
            <a:lvl8pPr/>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a:lvl2pPr/>
            <a:lvl3pPr/>
            <a:lvl4pPr/>
            <a:lvl5pPr/>
            <a:lvl6pPr/>
            <a:lvl7pPr/>
            <a:lvl8pPr/>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8" name="Footer Placeholder 7"/>
          <p:cNvSpPr>
            <a:spLocks noGrp="1"/>
          </p:cNvSpPr>
          <p:nvPr>
            <p:ph type="ftr" sz="quarter" idx="11"/>
          </p:nvPr>
        </p:nvSpPr>
        <p:spPr/>
        <p:txBody>
          <a:bodyPr/>
          <a:lstStyle>
            <a:defPPr/>
          </a:lstStyle>
          <a:p>
            <a:endParaRPr lang="en-US"/>
          </a:p>
        </p:txBody>
      </p:sp>
      <p:sp>
        <p:nvSpPr>
          <p:cNvPr id="9" name="Slide Number Placeholder 8"/>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3" name="Footer Placeholder 2"/>
          <p:cNvSpPr>
            <a:spLocks noGrp="1"/>
          </p:cNvSpPr>
          <p:nvPr>
            <p:ph type="ftr" sz="quarter" idx="11"/>
          </p:nvPr>
        </p:nvSpPr>
        <p:spPr/>
        <p:txBody>
          <a:bodyPr/>
          <a:lstStyle>
            <a:defPPr/>
          </a:lstStyle>
          <a:p>
            <a:endParaRPr lang="en-US"/>
          </a:p>
        </p:txBody>
      </p:sp>
      <p:sp>
        <p:nvSpPr>
          <p:cNvPr id="4" name="Slide Number Placeholder 3"/>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defP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a:lvl2pPr/>
            <a:lvl3pPr/>
            <a:lvl4pPr/>
            <a:lvl5pPr/>
            <a:lvl6pPr/>
            <a:lvl7pPr/>
            <a:lvl8pPr/>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defP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a:lvl2pPr/>
            <a:lvl3pPr/>
            <a:lvl4pPr/>
            <a:lvl5pPr/>
            <a:lvl6pPr/>
            <a:lvl7pPr/>
            <a:lvl8p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defPPr/>
            <a:lvl1pPr/>
            <a:lvl2pPr/>
            <a:lvl3pPr/>
            <a:lvl4pPr/>
            <a:lvl5pPr/>
            <a:lvl6pPr/>
            <a:lvl7pPr/>
            <a:lvl8pPr/>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lIns="91440" tIns="45720" rIns="91440" bIns="45720" rtlCol="0" anchor="ctr"/>
          <a:lstStyle>
            <a:defPPr/>
            <a:lvl1pPr/>
          </a:lstStyle>
          <a:p>
            <a:fld id="{E8FD0B7A-F5DD-4F40-B4CB-3B2C354B893A}"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lIns="91440" tIns="45720" rIns="91440" bIns="45720" rtlCol="0" anchor="ctr"/>
          <a:lstStyle>
            <a:defP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lIns="91440" tIns="45720" rIns="91440" bIns="45720" rtlCol="0" anchor="ctr"/>
          <a:lstStyle>
            <a:defP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baidu.com/s?sa=re_dqa_generate&amp;wd=%C3%97%C3%97%E7%A4%BE%E5%8C%BA&amp;rsv_pq=973eb1c5001b2527&amp;oq=%E6%96%B0%E9%97%BB%E5%86%99%E4%BD%9C%E5%B1%85%E9%AB%98%E4%B8%B4%E4%B8%8B%E6%B3%95%E7%A4%BA%E4%BE%8B&amp;rsv_t=432aV5D6CUoU7E4Jwuo6zCFx7vc611ge2HL34uzbxAWGURuJRmFtHiBWqfc&amp;tn=baidu&amp;ie=utf-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6" name="New shape"/>
          <p:cNvSpPr/>
          <p:nvPr/>
        </p:nvSpPr>
        <p:spPr>
          <a:xfrm>
            <a:off x="338772" y="863891"/>
            <a:ext cx="508794" cy="424127"/>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3205">
                <a:solidFill>
                  <a:srgbClr val="000000"/>
                </a:solidFill>
                <a:ea typeface="TimesNewRomanPS"/>
              </a:rPr>
              <a:t>2.2</a:t>
            </a:r>
          </a:p>
        </p:txBody>
      </p:sp>
      <p:sp>
        <p:nvSpPr>
          <p:cNvPr id="7" name="New shape"/>
          <p:cNvSpPr/>
          <p:nvPr/>
        </p:nvSpPr>
        <p:spPr>
          <a:xfrm>
            <a:off x="1049973" y="851370"/>
            <a:ext cx="2849245" cy="44201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3205">
                <a:solidFill>
                  <a:srgbClr val="000000"/>
                </a:solidFill>
                <a:latin typeface="SimSun"/>
              </a:rPr>
              <a:t>消息写作的概述</a:t>
            </a:r>
          </a:p>
        </p:txBody>
      </p:sp>
      <p:sp>
        <p:nvSpPr>
          <p:cNvPr id="8" name="New shape"/>
          <p:cNvSpPr/>
          <p:nvPr/>
        </p:nvSpPr>
        <p:spPr>
          <a:xfrm>
            <a:off x="254000" y="125596"/>
            <a:ext cx="92398" cy="20005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000" dirty="0">
              <a:solidFill>
                <a:srgbClr val="FF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156471" y="755154"/>
            <a:ext cx="3604250" cy="2483616"/>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7" name="New shape"/>
          <p:cNvSpPr/>
          <p:nvPr/>
        </p:nvSpPr>
        <p:spPr>
          <a:xfrm>
            <a:off x="287972" y="932975"/>
            <a:ext cx="1640834" cy="35471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dirty="0" err="1">
                <a:solidFill>
                  <a:srgbClr val="000000"/>
                </a:solidFill>
                <a:latin typeface="KaiTi"/>
              </a:rPr>
              <a:t>倒金字塔</a:t>
            </a:r>
            <a:r>
              <a:rPr lang="zh-CN" altLang="en-US" sz="2005" b="1" dirty="0">
                <a:solidFill>
                  <a:srgbClr val="000000"/>
                </a:solidFill>
                <a:latin typeface="KaiTi"/>
              </a:rPr>
              <a:t>来源</a:t>
            </a:r>
            <a:endParaRPr lang="en-US" sz="2005" b="1" dirty="0">
              <a:solidFill>
                <a:srgbClr val="000000"/>
              </a:solidFill>
              <a:latin typeface="KaiTi"/>
            </a:endParaRPr>
          </a:p>
        </p:txBody>
      </p:sp>
      <p:sp>
        <p:nvSpPr>
          <p:cNvPr id="8"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9</a:t>
            </a:r>
          </a:p>
        </p:txBody>
      </p:sp>
      <p:pic>
        <p:nvPicPr>
          <p:cNvPr id="12" name="图片 11">
            <a:extLst>
              <a:ext uri="{FF2B5EF4-FFF2-40B4-BE49-F238E27FC236}">
                <a16:creationId xmlns:a16="http://schemas.microsoft.com/office/drawing/2014/main" id="{C812DF82-6540-93A9-6970-6AF02EBA010F}"/>
              </a:ext>
            </a:extLst>
          </p:cNvPr>
          <p:cNvPicPr>
            <a:picLocks noChangeAspect="1"/>
          </p:cNvPicPr>
          <p:nvPr/>
        </p:nvPicPr>
        <p:blipFill>
          <a:blip r:embed="rId5"/>
          <a:stretch>
            <a:fillRect/>
          </a:stretch>
        </p:blipFill>
        <p:spPr>
          <a:xfrm>
            <a:off x="1868438" y="251098"/>
            <a:ext cx="3774162" cy="27826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3023616" y="188595"/>
            <a:ext cx="2006600" cy="2921000"/>
          </a:xfrm>
          <a:prstGeom prst="rect">
            <a:avLst/>
          </a:prstGeom>
          <a:ln w="0">
            <a:noFill/>
          </a:ln>
        </p:spPr>
      </p:pic>
      <p:sp>
        <p:nvSpPr>
          <p:cNvPr id="7" name="New shape"/>
          <p:cNvSpPr/>
          <p:nvPr/>
        </p:nvSpPr>
        <p:spPr>
          <a:xfrm>
            <a:off x="287972" y="965159"/>
            <a:ext cx="2138934"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KaiTi"/>
              </a:rPr>
              <a:t>倒金字塔结构？！</a:t>
            </a:r>
          </a:p>
        </p:txBody>
      </p:sp>
      <p:sp>
        <p:nvSpPr>
          <p:cNvPr id="8"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9</a:t>
            </a:r>
          </a:p>
        </p:txBody>
      </p:sp>
    </p:spTree>
    <p:extLst>
      <p:ext uri="{BB962C8B-B14F-4D97-AF65-F5344CB8AC3E}">
        <p14:creationId xmlns:p14="http://schemas.microsoft.com/office/powerpoint/2010/main" val="127236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6" name="New shape"/>
          <p:cNvSpPr/>
          <p:nvPr/>
        </p:nvSpPr>
        <p:spPr>
          <a:xfrm>
            <a:off x="338772" y="477468"/>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000000"/>
                </a:solidFill>
                <a:ea typeface="Arial"/>
              </a:rPr>
              <a:t>•</a:t>
            </a:r>
          </a:p>
        </p:txBody>
      </p:sp>
      <p:sp>
        <p:nvSpPr>
          <p:cNvPr id="7" name="New shape"/>
          <p:cNvSpPr/>
          <p:nvPr/>
        </p:nvSpPr>
        <p:spPr>
          <a:xfrm>
            <a:off x="532447" y="461747"/>
            <a:ext cx="24003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SimHei"/>
              </a:rPr>
              <a:t>倒金字塔结构的优点：</a:t>
            </a:r>
          </a:p>
        </p:txBody>
      </p:sp>
      <p:sp>
        <p:nvSpPr>
          <p:cNvPr id="8" name="New shape"/>
          <p:cNvSpPr/>
          <p:nvPr/>
        </p:nvSpPr>
        <p:spPr>
          <a:xfrm>
            <a:off x="592772" y="780342"/>
            <a:ext cx="2977705"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dirty="0" err="1">
                <a:solidFill>
                  <a:srgbClr val="000000"/>
                </a:solidFill>
                <a:ea typeface="SimSun"/>
              </a:rPr>
              <a:t>可以快速写作，不为结构苦思</a:t>
            </a:r>
            <a:r>
              <a:rPr lang="en-US" sz="1595" b="1" dirty="0">
                <a:solidFill>
                  <a:srgbClr val="000000"/>
                </a:solidFill>
                <a:ea typeface="SimSun"/>
              </a:rPr>
              <a:t>。</a:t>
            </a:r>
          </a:p>
        </p:txBody>
      </p:sp>
      <p:sp>
        <p:nvSpPr>
          <p:cNvPr id="9" name="New shape"/>
          <p:cNvSpPr/>
          <p:nvPr/>
        </p:nvSpPr>
        <p:spPr>
          <a:xfrm>
            <a:off x="592773" y="1072442"/>
            <a:ext cx="4466558"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Sun"/>
              </a:rPr>
              <a:t>可以快编快删，删去最后段落，不会影响全文。</a:t>
            </a:r>
          </a:p>
        </p:txBody>
      </p:sp>
      <p:sp>
        <p:nvSpPr>
          <p:cNvPr id="10" name="New shape"/>
          <p:cNvSpPr/>
          <p:nvPr/>
        </p:nvSpPr>
        <p:spPr>
          <a:xfrm>
            <a:off x="592772" y="1656642"/>
            <a:ext cx="3190398"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latin typeface="SimSun"/>
              </a:rPr>
              <a:t>可以快速阅读，无需从头读到尾。</a:t>
            </a:r>
          </a:p>
        </p:txBody>
      </p:sp>
      <p:sp>
        <p:nvSpPr>
          <p:cNvPr id="11" name="New shape"/>
          <p:cNvSpPr/>
          <p:nvPr/>
        </p:nvSpPr>
        <p:spPr>
          <a:xfrm>
            <a:off x="338772" y="1959077"/>
            <a:ext cx="264033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SimHei"/>
              </a:rPr>
              <a:t>·倒金字塔结构的缺点：</a:t>
            </a:r>
          </a:p>
        </p:txBody>
      </p:sp>
      <p:sp>
        <p:nvSpPr>
          <p:cNvPr id="12" name="New shape"/>
          <p:cNvSpPr/>
          <p:nvPr/>
        </p:nvSpPr>
        <p:spPr>
          <a:xfrm>
            <a:off x="643573" y="2277673"/>
            <a:ext cx="4891944"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Sun"/>
              </a:rPr>
              <a:t>几个组成部分之间容易出现重复；缺少文采，没有生</a:t>
            </a:r>
          </a:p>
        </p:txBody>
      </p:sp>
      <p:sp>
        <p:nvSpPr>
          <p:cNvPr id="13" name="New shape"/>
          <p:cNvSpPr/>
          <p:nvPr/>
        </p:nvSpPr>
        <p:spPr>
          <a:xfrm>
            <a:off x="532448" y="2522148"/>
            <a:ext cx="5104638"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latin typeface="SimSun"/>
              </a:rPr>
              <a:t>气，不能体现个性；结语不是铿锵有力而是有气无力。</a:t>
            </a:r>
          </a:p>
        </p:txBody>
      </p:sp>
      <p:sp>
        <p:nvSpPr>
          <p:cNvPr id="14" name="New shape"/>
          <p:cNvSpPr/>
          <p:nvPr/>
        </p:nvSpPr>
        <p:spPr>
          <a:xfrm>
            <a:off x="5293678" y="3092038"/>
            <a:ext cx="127846"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10</a:t>
            </a:r>
          </a:p>
        </p:txBody>
      </p:sp>
      <p:sp>
        <p:nvSpPr>
          <p:cNvPr id="15" name="New shape"/>
          <p:cNvSpPr/>
          <p:nvPr/>
        </p:nvSpPr>
        <p:spPr>
          <a:xfrm>
            <a:off x="3836353" y="766788"/>
            <a:ext cx="356870"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ea typeface="Arial"/>
              </a:rPr>
              <a:t>——</a:t>
            </a:r>
          </a:p>
        </p:txBody>
      </p:sp>
      <p:sp>
        <p:nvSpPr>
          <p:cNvPr id="16" name="New shape"/>
          <p:cNvSpPr/>
          <p:nvPr/>
        </p:nvSpPr>
        <p:spPr>
          <a:xfrm>
            <a:off x="4191953" y="754517"/>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受记者欢迎</a:t>
            </a:r>
          </a:p>
        </p:txBody>
      </p:sp>
      <p:sp>
        <p:nvSpPr>
          <p:cNvPr id="17" name="New shape"/>
          <p:cNvSpPr/>
          <p:nvPr/>
        </p:nvSpPr>
        <p:spPr>
          <a:xfrm>
            <a:off x="3836353" y="1370038"/>
            <a:ext cx="356870"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ea typeface="Arial"/>
              </a:rPr>
              <a:t>——</a:t>
            </a:r>
          </a:p>
        </p:txBody>
      </p:sp>
      <p:sp>
        <p:nvSpPr>
          <p:cNvPr id="18" name="New shape"/>
          <p:cNvSpPr/>
          <p:nvPr/>
        </p:nvSpPr>
        <p:spPr>
          <a:xfrm>
            <a:off x="4191953" y="1357767"/>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受编辑欢迎</a:t>
            </a:r>
          </a:p>
        </p:txBody>
      </p:sp>
      <p:sp>
        <p:nvSpPr>
          <p:cNvPr id="19" name="New shape"/>
          <p:cNvSpPr/>
          <p:nvPr/>
        </p:nvSpPr>
        <p:spPr>
          <a:xfrm>
            <a:off x="3836353" y="1630388"/>
            <a:ext cx="356870"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ea typeface="Arial"/>
              </a:rPr>
              <a:t>——</a:t>
            </a:r>
          </a:p>
        </p:txBody>
      </p:sp>
      <p:sp>
        <p:nvSpPr>
          <p:cNvPr id="20" name="New shape"/>
          <p:cNvSpPr/>
          <p:nvPr/>
        </p:nvSpPr>
        <p:spPr>
          <a:xfrm>
            <a:off x="4191953" y="1618117"/>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受读者欢迎</a:t>
            </a:r>
          </a:p>
        </p:txBody>
      </p:sp>
      <p:sp>
        <p:nvSpPr>
          <p:cNvPr id="21"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3020566" y="64765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7" name="New shape"/>
          <p:cNvSpPr/>
          <p:nvPr/>
        </p:nvSpPr>
        <p:spPr>
          <a:xfrm>
            <a:off x="287972" y="932975"/>
            <a:ext cx="92398" cy="35471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2005" b="1" dirty="0">
              <a:solidFill>
                <a:srgbClr val="000000"/>
              </a:solidFill>
              <a:latin typeface="KaiTi"/>
            </a:endParaRPr>
          </a:p>
        </p:txBody>
      </p:sp>
      <p:sp>
        <p:nvSpPr>
          <p:cNvPr id="8"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9</a:t>
            </a:r>
          </a:p>
        </p:txBody>
      </p:sp>
      <p:sp>
        <p:nvSpPr>
          <p:cNvPr id="5" name="文本框 4">
            <a:extLst>
              <a:ext uri="{FF2B5EF4-FFF2-40B4-BE49-F238E27FC236}">
                <a16:creationId xmlns:a16="http://schemas.microsoft.com/office/drawing/2014/main" id="{CFFC0300-86F9-DBE4-7DC3-093443EF5E46}"/>
              </a:ext>
            </a:extLst>
          </p:cNvPr>
          <p:cNvSpPr txBox="1"/>
          <p:nvPr/>
        </p:nvSpPr>
        <p:spPr>
          <a:xfrm>
            <a:off x="287972" y="323106"/>
            <a:ext cx="4964842" cy="646331"/>
          </a:xfrm>
          <a:prstGeom prst="rect">
            <a:avLst/>
          </a:prstGeom>
          <a:noFill/>
        </p:spPr>
        <p:txBody>
          <a:bodyPr wrap="square" rtlCol="0">
            <a:spAutoFit/>
          </a:bodyPr>
          <a:lstStyle/>
          <a:p>
            <a:r>
              <a:rPr lang="zh-CN" altLang="en-US" dirty="0"/>
              <a:t>练习：以倒金字塔的写作形式写一则关于我校举行校运动会的消息，字数</a:t>
            </a:r>
            <a:r>
              <a:rPr lang="en-US" altLang="zh-CN" dirty="0"/>
              <a:t>150</a:t>
            </a:r>
            <a:r>
              <a:rPr lang="zh-CN" altLang="en-US" dirty="0"/>
              <a:t>字。</a:t>
            </a:r>
          </a:p>
        </p:txBody>
      </p:sp>
    </p:spTree>
    <p:extLst>
      <p:ext uri="{BB962C8B-B14F-4D97-AF65-F5344CB8AC3E}">
        <p14:creationId xmlns:p14="http://schemas.microsoft.com/office/powerpoint/2010/main" val="415813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3020566" y="64765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7" name="New shape"/>
          <p:cNvSpPr/>
          <p:nvPr/>
        </p:nvSpPr>
        <p:spPr>
          <a:xfrm>
            <a:off x="287972" y="932975"/>
            <a:ext cx="92398" cy="35471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2005" b="1" dirty="0">
              <a:solidFill>
                <a:srgbClr val="000000"/>
              </a:solidFill>
              <a:latin typeface="KaiTi"/>
            </a:endParaRPr>
          </a:p>
        </p:txBody>
      </p:sp>
      <p:sp>
        <p:nvSpPr>
          <p:cNvPr id="8"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9</a:t>
            </a:r>
          </a:p>
        </p:txBody>
      </p:sp>
      <p:sp>
        <p:nvSpPr>
          <p:cNvPr id="5" name="文本框 4">
            <a:extLst>
              <a:ext uri="{FF2B5EF4-FFF2-40B4-BE49-F238E27FC236}">
                <a16:creationId xmlns:a16="http://schemas.microsoft.com/office/drawing/2014/main" id="{CFFC0300-86F9-DBE4-7DC3-093443EF5E46}"/>
              </a:ext>
            </a:extLst>
          </p:cNvPr>
          <p:cNvSpPr txBox="1"/>
          <p:nvPr/>
        </p:nvSpPr>
        <p:spPr>
          <a:xfrm>
            <a:off x="287972" y="323106"/>
            <a:ext cx="4964842" cy="646331"/>
          </a:xfrm>
          <a:prstGeom prst="rect">
            <a:avLst/>
          </a:prstGeom>
          <a:noFill/>
        </p:spPr>
        <p:txBody>
          <a:bodyPr wrap="square" rtlCol="0">
            <a:spAutoFit/>
          </a:bodyPr>
          <a:lstStyle/>
          <a:p>
            <a:r>
              <a:rPr lang="zh-CN" altLang="en-US" dirty="0"/>
              <a:t>练习：以倒金字塔的写作形式写一则关于我校举行校运动会的消息，字数</a:t>
            </a:r>
            <a:r>
              <a:rPr lang="en-US" altLang="zh-CN" dirty="0"/>
              <a:t>150</a:t>
            </a:r>
            <a:r>
              <a:rPr lang="zh-CN" altLang="en-US" dirty="0"/>
              <a:t>字。</a:t>
            </a:r>
          </a:p>
        </p:txBody>
      </p:sp>
      <p:pic>
        <p:nvPicPr>
          <p:cNvPr id="9" name="图片 8">
            <a:extLst>
              <a:ext uri="{FF2B5EF4-FFF2-40B4-BE49-F238E27FC236}">
                <a16:creationId xmlns:a16="http://schemas.microsoft.com/office/drawing/2014/main" id="{9CAACFBC-D070-E3AE-4BB0-4F08E8D79FB3}"/>
              </a:ext>
            </a:extLst>
          </p:cNvPr>
          <p:cNvPicPr>
            <a:picLocks noChangeAspect="1"/>
          </p:cNvPicPr>
          <p:nvPr/>
        </p:nvPicPr>
        <p:blipFill>
          <a:blip r:embed="rId5"/>
          <a:stretch>
            <a:fillRect/>
          </a:stretch>
        </p:blipFill>
        <p:spPr>
          <a:xfrm>
            <a:off x="525600" y="969437"/>
            <a:ext cx="4439182" cy="2089974"/>
          </a:xfrm>
          <a:prstGeom prst="rect">
            <a:avLst/>
          </a:prstGeom>
        </p:spPr>
      </p:pic>
    </p:spTree>
    <p:extLst>
      <p:ext uri="{BB962C8B-B14F-4D97-AF65-F5344CB8AC3E}">
        <p14:creationId xmlns:p14="http://schemas.microsoft.com/office/powerpoint/2010/main" val="358466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6" name="New shape"/>
          <p:cNvSpPr/>
          <p:nvPr/>
        </p:nvSpPr>
        <p:spPr>
          <a:xfrm>
            <a:off x="2083117" y="254455"/>
            <a:ext cx="1663541" cy="3613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95" b="1">
                <a:solidFill>
                  <a:srgbClr val="000000"/>
                </a:solidFill>
                <a:latin typeface="SimHei"/>
              </a:rPr>
              <a:t>消息的写作</a:t>
            </a:r>
          </a:p>
        </p:txBody>
      </p:sp>
      <p:sp>
        <p:nvSpPr>
          <p:cNvPr id="7" name="New shape"/>
          <p:cNvSpPr/>
          <p:nvPr/>
        </p:nvSpPr>
        <p:spPr>
          <a:xfrm>
            <a:off x="338772" y="1187715"/>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C00000"/>
                </a:solidFill>
                <a:ea typeface="Arial"/>
              </a:rPr>
              <a:t>•</a:t>
            </a:r>
          </a:p>
        </p:txBody>
      </p:sp>
      <p:sp>
        <p:nvSpPr>
          <p:cNvPr id="8" name="New shape"/>
          <p:cNvSpPr/>
          <p:nvPr/>
        </p:nvSpPr>
        <p:spPr>
          <a:xfrm>
            <a:off x="532447" y="1171995"/>
            <a:ext cx="275463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SimHei"/>
              </a:rPr>
              <a:t>写什么？ ——消息的内容</a:t>
            </a:r>
          </a:p>
        </p:txBody>
      </p:sp>
      <p:sp>
        <p:nvSpPr>
          <p:cNvPr id="9" name="New shape"/>
          <p:cNvSpPr/>
          <p:nvPr/>
        </p:nvSpPr>
        <p:spPr>
          <a:xfrm>
            <a:off x="338772" y="1522995"/>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C00000"/>
                </a:solidFill>
                <a:ea typeface="Arial"/>
              </a:rPr>
              <a:t>•</a:t>
            </a:r>
          </a:p>
        </p:txBody>
      </p:sp>
      <p:sp>
        <p:nvSpPr>
          <p:cNvPr id="10" name="New shape"/>
          <p:cNvSpPr/>
          <p:nvPr/>
        </p:nvSpPr>
        <p:spPr>
          <a:xfrm>
            <a:off x="532447" y="1507275"/>
            <a:ext cx="275463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SimHei"/>
              </a:rPr>
              <a:t>怎么写？ ——消息的结构</a:t>
            </a:r>
          </a:p>
        </p:txBody>
      </p:sp>
      <p:sp>
        <p:nvSpPr>
          <p:cNvPr id="11" name="New shape"/>
          <p:cNvSpPr/>
          <p:nvPr/>
        </p:nvSpPr>
        <p:spPr>
          <a:xfrm>
            <a:off x="254000" y="125596"/>
            <a:ext cx="92398" cy="20005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000" dirty="0">
              <a:solidFill>
                <a:srgbClr val="FF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3313176" y="1445895"/>
            <a:ext cx="2032000" cy="1536700"/>
          </a:xfrm>
          <a:prstGeom prst="rect">
            <a:avLst/>
          </a:prstGeom>
          <a:ln w="0">
            <a:noFill/>
          </a:ln>
        </p:spPr>
      </p:pic>
      <p:sp>
        <p:nvSpPr>
          <p:cNvPr id="7" name="New shape"/>
          <p:cNvSpPr/>
          <p:nvPr/>
        </p:nvSpPr>
        <p:spPr>
          <a:xfrm>
            <a:off x="1931670" y="254842"/>
            <a:ext cx="1863566" cy="40474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ea typeface="SimHei"/>
              </a:rPr>
              <a:t>消息的写作</a:t>
            </a:r>
          </a:p>
        </p:txBody>
      </p:sp>
      <p:sp>
        <p:nvSpPr>
          <p:cNvPr id="8" name="New shape"/>
          <p:cNvSpPr/>
          <p:nvPr/>
        </p:nvSpPr>
        <p:spPr>
          <a:xfrm>
            <a:off x="483235" y="727352"/>
            <a:ext cx="1069467"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C00000"/>
                </a:solidFill>
                <a:ea typeface="SimHei"/>
              </a:rPr>
              <a:t>写什么？</a:t>
            </a:r>
          </a:p>
        </p:txBody>
      </p:sp>
      <p:sp>
        <p:nvSpPr>
          <p:cNvPr id="9" name="New shape"/>
          <p:cNvSpPr/>
          <p:nvPr/>
        </p:nvSpPr>
        <p:spPr>
          <a:xfrm>
            <a:off x="483235" y="1073713"/>
            <a:ext cx="1807893"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latin typeface="SimHei"/>
              </a:rPr>
              <a:t>消息的要素：5W+1H</a:t>
            </a:r>
          </a:p>
        </p:txBody>
      </p:sp>
      <p:sp>
        <p:nvSpPr>
          <p:cNvPr id="10" name="New shape"/>
          <p:cNvSpPr/>
          <p:nvPr/>
        </p:nvSpPr>
        <p:spPr>
          <a:xfrm>
            <a:off x="1727835" y="1367498"/>
            <a:ext cx="425700"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When</a:t>
            </a:r>
          </a:p>
        </p:txBody>
      </p:sp>
      <p:sp>
        <p:nvSpPr>
          <p:cNvPr id="11" name="New shape"/>
          <p:cNvSpPr/>
          <p:nvPr/>
        </p:nvSpPr>
        <p:spPr>
          <a:xfrm>
            <a:off x="1724025" y="1623403"/>
            <a:ext cx="474839"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Where</a:t>
            </a:r>
          </a:p>
        </p:txBody>
      </p:sp>
      <p:sp>
        <p:nvSpPr>
          <p:cNvPr id="12" name="New shape"/>
          <p:cNvSpPr/>
          <p:nvPr/>
        </p:nvSpPr>
        <p:spPr>
          <a:xfrm>
            <a:off x="1724025" y="1879308"/>
            <a:ext cx="346676"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Who</a:t>
            </a:r>
          </a:p>
        </p:txBody>
      </p:sp>
      <p:sp>
        <p:nvSpPr>
          <p:cNvPr id="13" name="New shape"/>
          <p:cNvSpPr/>
          <p:nvPr/>
        </p:nvSpPr>
        <p:spPr>
          <a:xfrm>
            <a:off x="1724025" y="2135213"/>
            <a:ext cx="385883"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What</a:t>
            </a:r>
          </a:p>
        </p:txBody>
      </p:sp>
      <p:sp>
        <p:nvSpPr>
          <p:cNvPr id="14" name="New shape"/>
          <p:cNvSpPr/>
          <p:nvPr/>
        </p:nvSpPr>
        <p:spPr>
          <a:xfrm>
            <a:off x="1724025" y="2391118"/>
            <a:ext cx="346676"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Why</a:t>
            </a:r>
          </a:p>
        </p:txBody>
      </p:sp>
      <p:sp>
        <p:nvSpPr>
          <p:cNvPr id="15" name="New shape"/>
          <p:cNvSpPr/>
          <p:nvPr/>
        </p:nvSpPr>
        <p:spPr>
          <a:xfrm>
            <a:off x="1727835" y="2647023"/>
            <a:ext cx="346763"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latin typeface="TimesNewRomanPS"/>
              </a:rPr>
              <a:t>How</a:t>
            </a:r>
          </a:p>
        </p:txBody>
      </p:sp>
      <p:sp>
        <p:nvSpPr>
          <p:cNvPr id="16"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3</a:t>
            </a:r>
          </a:p>
        </p:txBody>
      </p:sp>
      <p:sp>
        <p:nvSpPr>
          <p:cNvPr id="17"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164592" y="903351"/>
            <a:ext cx="1943100" cy="1574800"/>
          </a:xfrm>
          <a:prstGeom prst="rect">
            <a:avLst/>
          </a:prstGeom>
          <a:ln w="0">
            <a:noFill/>
          </a:ln>
        </p:spPr>
      </p:pic>
      <p:sp>
        <p:nvSpPr>
          <p:cNvPr id="7" name="New shape"/>
          <p:cNvSpPr/>
          <p:nvPr/>
        </p:nvSpPr>
        <p:spPr>
          <a:xfrm>
            <a:off x="2777808" y="709715"/>
            <a:ext cx="216027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SimHei"/>
              </a:rPr>
              <a:t>确定消息写作的角度</a:t>
            </a:r>
          </a:p>
        </p:txBody>
      </p:sp>
      <p:sp>
        <p:nvSpPr>
          <p:cNvPr id="8" name="New shape"/>
          <p:cNvSpPr/>
          <p:nvPr/>
        </p:nvSpPr>
        <p:spPr>
          <a:xfrm>
            <a:off x="2431098" y="1274900"/>
            <a:ext cx="1779889"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Hei"/>
              </a:rPr>
              <a:t>1、什么是新闻角度？</a:t>
            </a:r>
          </a:p>
        </p:txBody>
      </p:sp>
      <p:sp>
        <p:nvSpPr>
          <p:cNvPr id="9" name="New shape"/>
          <p:cNvSpPr/>
          <p:nvPr/>
        </p:nvSpPr>
        <p:spPr>
          <a:xfrm>
            <a:off x="2791777" y="1530805"/>
            <a:ext cx="2622995"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即新闻事件（事实）表现的着眼</a:t>
            </a:r>
          </a:p>
        </p:txBody>
      </p:sp>
      <p:sp>
        <p:nvSpPr>
          <p:cNvPr id="10" name="New shape"/>
          <p:cNvSpPr/>
          <p:nvPr/>
        </p:nvSpPr>
        <p:spPr>
          <a:xfrm>
            <a:off x="2624772" y="1744165"/>
            <a:ext cx="2810352"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点和侧重点，好的记者往往能选择</a:t>
            </a:r>
          </a:p>
        </p:txBody>
      </p:sp>
      <p:sp>
        <p:nvSpPr>
          <p:cNvPr id="11" name="New shape"/>
          <p:cNvSpPr/>
          <p:nvPr/>
        </p:nvSpPr>
        <p:spPr>
          <a:xfrm>
            <a:off x="2624772" y="1957525"/>
            <a:ext cx="2810352"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一个最能反映新闻主题的侧面作为</a:t>
            </a:r>
          </a:p>
        </p:txBody>
      </p:sp>
      <p:sp>
        <p:nvSpPr>
          <p:cNvPr id="12" name="New shape"/>
          <p:cNvSpPr/>
          <p:nvPr/>
        </p:nvSpPr>
        <p:spPr>
          <a:xfrm>
            <a:off x="2624772" y="2170885"/>
            <a:ext cx="1311497"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报道的切入点。</a:t>
            </a:r>
          </a:p>
        </p:txBody>
      </p:sp>
      <p:sp>
        <p:nvSpPr>
          <p:cNvPr id="13"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latin typeface="Calibri"/>
              </a:rPr>
              <a:t>4</a:t>
            </a:r>
          </a:p>
        </p:txBody>
      </p:sp>
      <p:sp>
        <p:nvSpPr>
          <p:cNvPr id="14"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3095244" y="331851"/>
            <a:ext cx="2514600" cy="2641600"/>
          </a:xfrm>
          <a:prstGeom prst="rect">
            <a:avLst/>
          </a:prstGeom>
          <a:ln w="0">
            <a:noFill/>
          </a:ln>
        </p:spPr>
      </p:pic>
      <p:sp>
        <p:nvSpPr>
          <p:cNvPr id="7" name="New shape"/>
          <p:cNvSpPr/>
          <p:nvPr/>
        </p:nvSpPr>
        <p:spPr>
          <a:xfrm>
            <a:off x="287972" y="386960"/>
            <a:ext cx="2233279"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latin typeface="SimHei"/>
              </a:rPr>
              <a:t>2、如何选择新闻角度？</a:t>
            </a:r>
          </a:p>
        </p:txBody>
      </p:sp>
      <p:sp>
        <p:nvSpPr>
          <p:cNvPr id="8" name="New shape"/>
          <p:cNvSpPr/>
          <p:nvPr/>
        </p:nvSpPr>
        <p:spPr>
          <a:xfrm>
            <a:off x="287972" y="692990"/>
            <a:ext cx="70819" cy="2110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ea typeface="Arial"/>
              </a:rPr>
              <a:t>•</a:t>
            </a:r>
          </a:p>
        </p:txBody>
      </p:sp>
      <p:sp>
        <p:nvSpPr>
          <p:cNvPr id="9" name="New shape"/>
          <p:cNvSpPr/>
          <p:nvPr/>
        </p:nvSpPr>
        <p:spPr>
          <a:xfrm>
            <a:off x="687388" y="698320"/>
            <a:ext cx="1311497"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要有独特的发现</a:t>
            </a:r>
          </a:p>
        </p:txBody>
      </p:sp>
      <p:sp>
        <p:nvSpPr>
          <p:cNvPr id="10" name="New shape"/>
          <p:cNvSpPr/>
          <p:nvPr/>
        </p:nvSpPr>
        <p:spPr>
          <a:xfrm>
            <a:off x="287972" y="973481"/>
            <a:ext cx="62383"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ea typeface="Arial"/>
              </a:rPr>
              <a:t>•</a:t>
            </a:r>
          </a:p>
        </p:txBody>
      </p:sp>
      <p:sp>
        <p:nvSpPr>
          <p:cNvPr id="11" name="New shape"/>
          <p:cNvSpPr/>
          <p:nvPr/>
        </p:nvSpPr>
        <p:spPr>
          <a:xfrm>
            <a:off x="661988" y="961210"/>
            <a:ext cx="2248281"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要选择最有新闻价值的角度</a:t>
            </a:r>
          </a:p>
        </p:txBody>
      </p:sp>
      <p:sp>
        <p:nvSpPr>
          <p:cNvPr id="12" name="New shape"/>
          <p:cNvSpPr/>
          <p:nvPr/>
        </p:nvSpPr>
        <p:spPr>
          <a:xfrm>
            <a:off x="287972" y="1229385"/>
            <a:ext cx="62383" cy="1859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a:solidFill>
                  <a:srgbClr val="000000"/>
                </a:solidFill>
                <a:ea typeface="Arial"/>
              </a:rPr>
              <a:t>•</a:t>
            </a:r>
          </a:p>
        </p:txBody>
      </p:sp>
      <p:sp>
        <p:nvSpPr>
          <p:cNvPr id="13" name="New shape"/>
          <p:cNvSpPr/>
          <p:nvPr/>
        </p:nvSpPr>
        <p:spPr>
          <a:xfrm>
            <a:off x="661988" y="1217115"/>
            <a:ext cx="206092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要抓住最能体现新闻事实</a:t>
            </a:r>
          </a:p>
        </p:txBody>
      </p:sp>
      <p:sp>
        <p:nvSpPr>
          <p:cNvPr id="14" name="New shape"/>
          <p:cNvSpPr/>
          <p:nvPr/>
        </p:nvSpPr>
        <p:spPr>
          <a:xfrm>
            <a:off x="738822" y="1473020"/>
            <a:ext cx="1873568"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个性特征的一两个要素</a:t>
            </a:r>
          </a:p>
        </p:txBody>
      </p:sp>
      <p:sp>
        <p:nvSpPr>
          <p:cNvPr id="15" name="New shape"/>
          <p:cNvSpPr/>
          <p:nvPr/>
        </p:nvSpPr>
        <p:spPr>
          <a:xfrm>
            <a:off x="327978" y="1909055"/>
            <a:ext cx="2233279"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Hei"/>
              </a:rPr>
              <a:t>3、发掘新闻角度的技法</a:t>
            </a:r>
          </a:p>
        </p:txBody>
      </p:sp>
      <p:sp>
        <p:nvSpPr>
          <p:cNvPr id="16" name="New shape"/>
          <p:cNvSpPr/>
          <p:nvPr/>
        </p:nvSpPr>
        <p:spPr>
          <a:xfrm>
            <a:off x="683578" y="2191205"/>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居高临下法</a:t>
            </a:r>
          </a:p>
        </p:txBody>
      </p:sp>
      <p:sp>
        <p:nvSpPr>
          <p:cNvPr id="17" name="New shape"/>
          <p:cNvSpPr/>
          <p:nvPr/>
        </p:nvSpPr>
        <p:spPr>
          <a:xfrm>
            <a:off x="688657" y="2447110"/>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SimSun"/>
              </a:rPr>
              <a:t>以小见大法</a:t>
            </a:r>
          </a:p>
        </p:txBody>
      </p:sp>
      <p:sp>
        <p:nvSpPr>
          <p:cNvPr id="18" name="New shape"/>
          <p:cNvSpPr/>
          <p:nvPr/>
        </p:nvSpPr>
        <p:spPr>
          <a:xfrm>
            <a:off x="688657" y="2703015"/>
            <a:ext cx="936784"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SimSun"/>
              </a:rPr>
              <a:t>逆向思维法</a:t>
            </a:r>
          </a:p>
        </p:txBody>
      </p:sp>
      <p:sp>
        <p:nvSpPr>
          <p:cNvPr id="19"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2970276" y="654939"/>
            <a:ext cx="2784443" cy="2583180"/>
          </a:xfrm>
          <a:prstGeom prst="rect">
            <a:avLst/>
          </a:prstGeom>
          <a:ln w="0">
            <a:noFill/>
          </a:ln>
        </p:spPr>
      </p:pic>
      <p:pic>
        <p:nvPicPr>
          <p:cNvPr id="4" name="New picture"/>
          <p:cNvPicPr/>
          <p:nvPr/>
        </p:nvPicPr>
        <p:blipFill>
          <a:blip r:embed="rId3"/>
          <a:srcRect/>
          <a:stretch>
            <a:fillRect/>
          </a:stretch>
        </p:blipFill>
        <p:spPr>
          <a:xfrm>
            <a:off x="0" y="3195447"/>
            <a:ext cx="5753100" cy="101600"/>
          </a:xfrm>
          <a:prstGeom prst="rect">
            <a:avLst/>
          </a:prstGeom>
          <a:ln w="0">
            <a:noFill/>
          </a:ln>
        </p:spPr>
      </p:pic>
      <p:sp>
        <p:nvSpPr>
          <p:cNvPr id="8" name="New shape"/>
          <p:cNvSpPr/>
          <p:nvPr/>
        </p:nvSpPr>
        <p:spPr>
          <a:xfrm>
            <a:off x="287972" y="-178725"/>
            <a:ext cx="4676810" cy="355481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square" lIns="0" tIns="0" rtlCol="0" anchor="ctr">
            <a:spAutoFit/>
          </a:bodyPr>
          <a:lstStyle>
            <a:defPPr/>
          </a:lstStyle>
          <a:p>
            <a:pPr algn="l">
              <a:buFont typeface="Arial" panose="020B0604020202020204" pitchFamily="34" charset="0"/>
              <a:buChar char="•"/>
            </a:pPr>
            <a:endParaRPr lang="en-US" altLang="zh-CN" sz="1200" b="1" i="0" dirty="0">
              <a:solidFill>
                <a:schemeClr val="accent6">
                  <a:lumMod val="75000"/>
                </a:schemeClr>
              </a:solidFill>
              <a:effectLst/>
              <a:latin typeface="-apple-system"/>
            </a:endParaRPr>
          </a:p>
          <a:p>
            <a:pPr algn="l">
              <a:buFont typeface="Arial" panose="020B0604020202020204" pitchFamily="34" charset="0"/>
              <a:buChar char="•"/>
            </a:pPr>
            <a:r>
              <a:rPr lang="zh-CN" altLang="en-US" sz="1200" b="1" dirty="0">
                <a:solidFill>
                  <a:schemeClr val="accent6">
                    <a:lumMod val="75000"/>
                  </a:schemeClr>
                </a:solidFill>
                <a:latin typeface="-apple-system"/>
              </a:rPr>
              <a:t>居高临下写法示例：</a:t>
            </a:r>
            <a:endParaRPr lang="en-US" altLang="zh-CN" sz="1200" b="1" dirty="0">
              <a:solidFill>
                <a:schemeClr val="accent6">
                  <a:lumMod val="75000"/>
                </a:schemeClr>
              </a:solidFill>
              <a:latin typeface="-apple-system"/>
            </a:endParaRPr>
          </a:p>
          <a:p>
            <a:pPr algn="l">
              <a:buFont typeface="Arial" panose="020B0604020202020204" pitchFamily="34" charset="0"/>
              <a:buChar char="•"/>
            </a:pPr>
            <a:r>
              <a:rPr lang="zh-CN" altLang="en-US" sz="1200" b="1" i="0" dirty="0">
                <a:solidFill>
                  <a:srgbClr val="333333"/>
                </a:solidFill>
                <a:effectLst/>
                <a:latin typeface="-apple-system"/>
              </a:rPr>
              <a:t>背景介绍</a:t>
            </a:r>
            <a:r>
              <a:rPr lang="zh-CN" altLang="en-US" sz="1200" b="0" i="0" dirty="0">
                <a:solidFill>
                  <a:srgbClr val="333333"/>
                </a:solidFill>
                <a:effectLst/>
                <a:latin typeface="-apple-system"/>
              </a:rPr>
              <a:t>‌：某区民政局在区委区政府的大力支持下，以健全基层群众自治机制为目标，通过扩大有序参与、推进信息公开、加强议事协商、强化权力监督等措施，旨在推进国家治理体系和治理能力现代化。</a:t>
            </a:r>
          </a:p>
          <a:p>
            <a:pPr algn="l">
              <a:buFont typeface="Arial" panose="020B0604020202020204" pitchFamily="34" charset="0"/>
              <a:buChar char="•"/>
            </a:pPr>
            <a:r>
              <a:rPr lang="zh-CN" altLang="en-US" sz="1200" b="0" i="0" dirty="0">
                <a:solidFill>
                  <a:srgbClr val="333333"/>
                </a:solidFill>
                <a:effectLst/>
                <a:latin typeface="-apple-system"/>
              </a:rPr>
              <a:t>‌</a:t>
            </a:r>
            <a:r>
              <a:rPr lang="zh-CN" altLang="en-US" sz="1200" b="1" i="0" dirty="0">
                <a:solidFill>
                  <a:srgbClr val="333333"/>
                </a:solidFill>
                <a:effectLst/>
                <a:latin typeface="-apple-system"/>
              </a:rPr>
              <a:t>具体事件</a:t>
            </a:r>
            <a:r>
              <a:rPr lang="zh-CN" altLang="en-US" sz="1200" b="0" i="0" dirty="0">
                <a:solidFill>
                  <a:srgbClr val="333333"/>
                </a:solidFill>
                <a:effectLst/>
                <a:latin typeface="-apple-system"/>
              </a:rPr>
              <a:t>‌：</a:t>
            </a:r>
            <a:r>
              <a:rPr lang="en-US" altLang="zh-CN" sz="1200" b="0" i="0" u="none" strike="noStrike" dirty="0">
                <a:solidFill>
                  <a:srgbClr val="3476D2"/>
                </a:solidFill>
                <a:effectLst/>
                <a:latin typeface="-apple-system"/>
                <a:hlinkClick r:id="rId4"/>
              </a:rPr>
              <a:t>××</a:t>
            </a:r>
            <a:r>
              <a:rPr lang="zh-CN" altLang="en-US" sz="1200" b="0" i="0" u="none" strike="noStrike" dirty="0">
                <a:solidFill>
                  <a:srgbClr val="3476D2"/>
                </a:solidFill>
                <a:effectLst/>
                <a:latin typeface="-apple-system"/>
                <a:hlinkClick r:id="rId4"/>
              </a:rPr>
              <a:t>社区</a:t>
            </a:r>
            <a:r>
              <a:rPr lang="zh-CN" altLang="en-US" sz="1200" b="0" i="0" dirty="0">
                <a:solidFill>
                  <a:srgbClr val="333333"/>
                </a:solidFill>
                <a:effectLst/>
                <a:latin typeface="-apple-system"/>
              </a:rPr>
              <a:t>作为城乡社区协商试点单位，通过居民议事的方式，成功化解了旧楼加装电梯等看似不可调和的社区矛盾，提升了居民的归属感和责任感，推动了有效协商，实现了“小事不出网格，大事不出社区”的治理效果。</a:t>
            </a:r>
          </a:p>
          <a:p>
            <a:pPr algn="l">
              <a:buFont typeface="Arial" panose="020B0604020202020204" pitchFamily="34" charset="0"/>
              <a:buChar char="•"/>
            </a:pPr>
            <a:r>
              <a:rPr lang="zh-CN" altLang="en-US" sz="1200" b="0" i="0" dirty="0">
                <a:solidFill>
                  <a:srgbClr val="333333"/>
                </a:solidFill>
                <a:effectLst/>
                <a:latin typeface="-apple-system"/>
              </a:rPr>
              <a:t>‌</a:t>
            </a:r>
            <a:r>
              <a:rPr lang="zh-CN" altLang="en-US" sz="1200" b="1" i="0" dirty="0">
                <a:solidFill>
                  <a:srgbClr val="333333"/>
                </a:solidFill>
                <a:effectLst/>
                <a:latin typeface="-apple-system"/>
              </a:rPr>
              <a:t>全局分析</a:t>
            </a:r>
            <a:r>
              <a:rPr lang="zh-CN" altLang="en-US" sz="1200" b="0" i="0" dirty="0">
                <a:solidFill>
                  <a:srgbClr val="333333"/>
                </a:solidFill>
                <a:effectLst/>
                <a:latin typeface="-apple-system"/>
              </a:rPr>
              <a:t>‌：这一事件不仅体现了基层治理的创新和实践，也反映了国家治理体系和治理能力现代化进程中的基层实践。通过居民的自发参与和有效协商，实现了社区问题的解决，增强了居民的获得感和幸福感，同时也为国家治理体系和治理能力现代化提供了基层实践的样本。</a:t>
            </a:r>
          </a:p>
          <a:p>
            <a:pPr algn="l"/>
            <a:r>
              <a:rPr lang="zh-CN" altLang="en-US" sz="1200" b="0" i="0" dirty="0">
                <a:solidFill>
                  <a:srgbClr val="333333"/>
                </a:solidFill>
                <a:effectLst/>
                <a:latin typeface="-apple-system"/>
              </a:rPr>
              <a:t>通过这一示例，我们可以看到，新闻写作中的居高临下法要求记者不仅要报道事件本身，还要从全局的高度分析事件的意义和影响，为读者提供更深入的理解和分析。这种方法有助于提升新闻报道的深度和广度，使读者能够从更宏观的角度理解新闻事件‌。</a:t>
            </a:r>
          </a:p>
          <a:p>
            <a:endParaRPr lang="en-US" sz="1200" dirty="0">
              <a:solidFill>
                <a:srgbClr val="000000"/>
              </a:solidFill>
              <a:ea typeface="Arial"/>
            </a:endParaRPr>
          </a:p>
        </p:txBody>
      </p:sp>
      <p:sp>
        <p:nvSpPr>
          <p:cNvPr id="9" name="New shape"/>
          <p:cNvSpPr/>
          <p:nvPr/>
        </p:nvSpPr>
        <p:spPr>
          <a:xfrm>
            <a:off x="687388" y="668859"/>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latin typeface="SimSun"/>
            </a:endParaRPr>
          </a:p>
        </p:txBody>
      </p:sp>
      <p:sp>
        <p:nvSpPr>
          <p:cNvPr id="10" name="New shape"/>
          <p:cNvSpPr/>
          <p:nvPr/>
        </p:nvSpPr>
        <p:spPr>
          <a:xfrm>
            <a:off x="287972" y="935255"/>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dirty="0">
              <a:solidFill>
                <a:srgbClr val="000000"/>
              </a:solidFill>
              <a:ea typeface="Arial"/>
            </a:endParaRPr>
          </a:p>
        </p:txBody>
      </p:sp>
      <p:sp>
        <p:nvSpPr>
          <p:cNvPr id="11" name="New shape"/>
          <p:cNvSpPr/>
          <p:nvPr/>
        </p:nvSpPr>
        <p:spPr>
          <a:xfrm>
            <a:off x="661988" y="931749"/>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latin typeface="SimSun"/>
            </a:endParaRPr>
          </a:p>
        </p:txBody>
      </p:sp>
      <p:sp>
        <p:nvSpPr>
          <p:cNvPr id="13" name="New shape"/>
          <p:cNvSpPr/>
          <p:nvPr/>
        </p:nvSpPr>
        <p:spPr>
          <a:xfrm>
            <a:off x="661988" y="1187654"/>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ea typeface="SimSun"/>
            </a:endParaRPr>
          </a:p>
        </p:txBody>
      </p:sp>
      <p:sp>
        <p:nvSpPr>
          <p:cNvPr id="14" name="New shape"/>
          <p:cNvSpPr/>
          <p:nvPr/>
        </p:nvSpPr>
        <p:spPr>
          <a:xfrm>
            <a:off x="738822" y="1443559"/>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latin typeface="SimSun"/>
            </a:endParaRPr>
          </a:p>
        </p:txBody>
      </p:sp>
      <p:sp>
        <p:nvSpPr>
          <p:cNvPr id="15" name="New shape"/>
          <p:cNvSpPr/>
          <p:nvPr/>
        </p:nvSpPr>
        <p:spPr>
          <a:xfrm>
            <a:off x="327978" y="1878732"/>
            <a:ext cx="92398" cy="29161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595" b="1" dirty="0">
              <a:solidFill>
                <a:srgbClr val="000000"/>
              </a:solidFill>
              <a:ea typeface="SimHei"/>
            </a:endParaRPr>
          </a:p>
        </p:txBody>
      </p:sp>
      <p:sp>
        <p:nvSpPr>
          <p:cNvPr id="16" name="New shape"/>
          <p:cNvSpPr/>
          <p:nvPr/>
        </p:nvSpPr>
        <p:spPr>
          <a:xfrm>
            <a:off x="683578" y="2161744"/>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ea typeface="SimSun"/>
            </a:endParaRPr>
          </a:p>
        </p:txBody>
      </p:sp>
      <p:sp>
        <p:nvSpPr>
          <p:cNvPr id="17" name="New shape"/>
          <p:cNvSpPr/>
          <p:nvPr/>
        </p:nvSpPr>
        <p:spPr>
          <a:xfrm>
            <a:off x="688657" y="2417649"/>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ea typeface="SimSun"/>
            </a:endParaRPr>
          </a:p>
        </p:txBody>
      </p:sp>
      <p:sp>
        <p:nvSpPr>
          <p:cNvPr id="18" name="New shape"/>
          <p:cNvSpPr/>
          <p:nvPr/>
        </p:nvSpPr>
        <p:spPr>
          <a:xfrm>
            <a:off x="688657" y="2673554"/>
            <a:ext cx="92398" cy="2623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endParaRPr lang="en-US" sz="1405" b="1" dirty="0">
              <a:solidFill>
                <a:srgbClr val="000000"/>
              </a:solidFill>
              <a:latin typeface="SimSun"/>
            </a:endParaRPr>
          </a:p>
        </p:txBody>
      </p:sp>
    </p:spTree>
    <p:extLst>
      <p:ext uri="{BB962C8B-B14F-4D97-AF65-F5344CB8AC3E}">
        <p14:creationId xmlns:p14="http://schemas.microsoft.com/office/powerpoint/2010/main" val="378643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1871472" y="2194179"/>
            <a:ext cx="3670300" cy="711200"/>
          </a:xfrm>
          <a:prstGeom prst="rect">
            <a:avLst/>
          </a:prstGeom>
          <a:ln w="0">
            <a:noFill/>
          </a:ln>
        </p:spPr>
      </p:pic>
      <p:sp>
        <p:nvSpPr>
          <p:cNvPr id="7" name="New shape"/>
          <p:cNvSpPr/>
          <p:nvPr/>
        </p:nvSpPr>
        <p:spPr>
          <a:xfrm>
            <a:off x="154305" y="861940"/>
            <a:ext cx="1701546"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Hei"/>
              </a:rPr>
              <a:t>消息的结构组成：</a:t>
            </a:r>
          </a:p>
        </p:txBody>
      </p:sp>
      <p:sp>
        <p:nvSpPr>
          <p:cNvPr id="8" name="New shape"/>
          <p:cNvSpPr/>
          <p:nvPr/>
        </p:nvSpPr>
        <p:spPr>
          <a:xfrm>
            <a:off x="384175" y="1121865"/>
            <a:ext cx="374713"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NSimSun"/>
              </a:rPr>
              <a:t>标题</a:t>
            </a:r>
          </a:p>
        </p:txBody>
      </p:sp>
      <p:sp>
        <p:nvSpPr>
          <p:cNvPr id="9" name="New shape"/>
          <p:cNvSpPr/>
          <p:nvPr/>
        </p:nvSpPr>
        <p:spPr>
          <a:xfrm>
            <a:off x="384175" y="1356180"/>
            <a:ext cx="562070"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1F487C"/>
                </a:solidFill>
                <a:ea typeface="NSimSun"/>
              </a:rPr>
              <a:t>消息头</a:t>
            </a:r>
          </a:p>
        </p:txBody>
      </p:sp>
      <p:sp>
        <p:nvSpPr>
          <p:cNvPr id="10" name="New shape"/>
          <p:cNvSpPr/>
          <p:nvPr/>
        </p:nvSpPr>
        <p:spPr>
          <a:xfrm>
            <a:off x="384175" y="1590495"/>
            <a:ext cx="374713"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NSimSun"/>
              </a:rPr>
              <a:t>导语</a:t>
            </a:r>
          </a:p>
        </p:txBody>
      </p:sp>
      <p:sp>
        <p:nvSpPr>
          <p:cNvPr id="11" name="New shape"/>
          <p:cNvSpPr/>
          <p:nvPr/>
        </p:nvSpPr>
        <p:spPr>
          <a:xfrm>
            <a:off x="384175" y="1824810"/>
            <a:ext cx="374713"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ea typeface="NSimSun"/>
              </a:rPr>
              <a:t>主体</a:t>
            </a:r>
          </a:p>
        </p:txBody>
      </p:sp>
      <p:sp>
        <p:nvSpPr>
          <p:cNvPr id="12" name="New shape"/>
          <p:cNvSpPr/>
          <p:nvPr/>
        </p:nvSpPr>
        <p:spPr>
          <a:xfrm>
            <a:off x="384175" y="2059125"/>
            <a:ext cx="374713"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000000"/>
                </a:solidFill>
                <a:latin typeface="NSimSun"/>
              </a:rPr>
              <a:t>结尾</a:t>
            </a:r>
          </a:p>
        </p:txBody>
      </p:sp>
      <p:sp>
        <p:nvSpPr>
          <p:cNvPr id="13"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ea typeface="Calibri"/>
              </a:rPr>
              <a:t>6</a:t>
            </a:r>
          </a:p>
        </p:txBody>
      </p:sp>
      <p:sp>
        <p:nvSpPr>
          <p:cNvPr id="14" name="New shape"/>
          <p:cNvSpPr/>
          <p:nvPr/>
        </p:nvSpPr>
        <p:spPr>
          <a:xfrm>
            <a:off x="2180590" y="504962"/>
            <a:ext cx="562070" cy="2034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405" b="1">
                <a:solidFill>
                  <a:srgbClr val="1F487C"/>
                </a:solidFill>
                <a:ea typeface="NSimSun"/>
              </a:rPr>
              <a:t>消息头</a:t>
            </a:r>
          </a:p>
        </p:txBody>
      </p:sp>
      <p:sp>
        <p:nvSpPr>
          <p:cNvPr id="15" name="New shape"/>
          <p:cNvSpPr/>
          <p:nvPr/>
        </p:nvSpPr>
        <p:spPr>
          <a:xfrm>
            <a:off x="2717800" y="525742"/>
            <a:ext cx="2880360"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dirty="0" err="1">
                <a:solidFill>
                  <a:srgbClr val="000000"/>
                </a:solidFill>
                <a:ea typeface="NSimSun"/>
              </a:rPr>
              <a:t>是消息文体的特有结构，是对消息发布单</a:t>
            </a:r>
            <a:endParaRPr lang="en-US" sz="1200" b="1" dirty="0">
              <a:solidFill>
                <a:srgbClr val="000000"/>
              </a:solidFill>
              <a:ea typeface="NSimSun"/>
            </a:endParaRPr>
          </a:p>
        </p:txBody>
      </p:sp>
      <p:sp>
        <p:nvSpPr>
          <p:cNvPr id="16" name="New shape"/>
          <p:cNvSpPr/>
          <p:nvPr/>
        </p:nvSpPr>
        <p:spPr>
          <a:xfrm>
            <a:off x="2180590" y="714972"/>
            <a:ext cx="3520441"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a:solidFill>
                  <a:srgbClr val="000000"/>
                </a:solidFill>
                <a:ea typeface="NSimSun"/>
              </a:rPr>
              <a:t>位、地点、时间的说明，作用在于声明版权、注明</a:t>
            </a:r>
          </a:p>
        </p:txBody>
      </p:sp>
      <p:sp>
        <p:nvSpPr>
          <p:cNvPr id="17" name="New shape"/>
          <p:cNvSpPr/>
          <p:nvPr/>
        </p:nvSpPr>
        <p:spPr>
          <a:xfrm>
            <a:off x="2180590" y="897853"/>
            <a:ext cx="1760220"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a:solidFill>
                  <a:srgbClr val="000000"/>
                </a:solidFill>
                <a:ea typeface="NSimSun"/>
              </a:rPr>
              <a:t>消息的来源和发稿时间。</a:t>
            </a:r>
          </a:p>
        </p:txBody>
      </p:sp>
      <p:sp>
        <p:nvSpPr>
          <p:cNvPr id="18" name="New shape"/>
          <p:cNvSpPr/>
          <p:nvPr/>
        </p:nvSpPr>
        <p:spPr>
          <a:xfrm>
            <a:off x="2180590" y="1080732"/>
            <a:ext cx="2960370"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a:solidFill>
                  <a:srgbClr val="000000"/>
                </a:solidFill>
                <a:ea typeface="NSimSun"/>
              </a:rPr>
              <a:t>通常写法：（据）某报/社某地某月某日电</a:t>
            </a:r>
          </a:p>
        </p:txBody>
      </p:sp>
      <p:sp>
        <p:nvSpPr>
          <p:cNvPr id="19" name="New shape"/>
          <p:cNvSpPr/>
          <p:nvPr/>
        </p:nvSpPr>
        <p:spPr>
          <a:xfrm>
            <a:off x="3409950" y="1263613"/>
            <a:ext cx="1440180"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a:solidFill>
                  <a:srgbClr val="000000"/>
                </a:solidFill>
                <a:ea typeface="NSimSun"/>
              </a:rPr>
              <a:t>本报某地某月某日讯</a:t>
            </a:r>
          </a:p>
        </p:txBody>
      </p:sp>
      <p:sp>
        <p:nvSpPr>
          <p:cNvPr id="20" name="New shape"/>
          <p:cNvSpPr/>
          <p:nvPr/>
        </p:nvSpPr>
        <p:spPr>
          <a:xfrm>
            <a:off x="3409950" y="1446492"/>
            <a:ext cx="640080" cy="1737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200" b="1">
                <a:solidFill>
                  <a:srgbClr val="000000"/>
                </a:solidFill>
                <a:ea typeface="NSimSun"/>
              </a:rPr>
              <a:t>本台消息</a:t>
            </a:r>
          </a:p>
        </p:txBody>
      </p:sp>
      <p:sp>
        <p:nvSpPr>
          <p:cNvPr id="21" name="New shape"/>
          <p:cNvSpPr/>
          <p:nvPr/>
        </p:nvSpPr>
        <p:spPr>
          <a:xfrm>
            <a:off x="2036127" y="1897907"/>
            <a:ext cx="3600450" cy="13032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00" b="1">
                <a:solidFill>
                  <a:srgbClr val="000000"/>
                </a:solidFill>
                <a:ea typeface="SimHei"/>
              </a:rPr>
              <a:t>习近平和彭丽媛凭吊在我国驻南联盟使馆被炸事件中英勇牺牲的烈士</a:t>
            </a:r>
          </a:p>
        </p:txBody>
      </p:sp>
      <p:sp>
        <p:nvSpPr>
          <p:cNvPr id="22" name="New shape"/>
          <p:cNvSpPr/>
          <p:nvPr/>
        </p:nvSpPr>
        <p:spPr>
          <a:xfrm>
            <a:off x="307340" y="256642"/>
            <a:ext cx="96012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dirty="0" err="1">
                <a:solidFill>
                  <a:srgbClr val="C00000"/>
                </a:solidFill>
                <a:latin typeface="SimHei"/>
              </a:rPr>
              <a:t>怎么写</a:t>
            </a:r>
            <a:r>
              <a:rPr lang="en-US" sz="1800" b="1" dirty="0">
                <a:solidFill>
                  <a:srgbClr val="C00000"/>
                </a:solidFill>
                <a:latin typeface="SimHei"/>
              </a:rPr>
              <a:t>？</a:t>
            </a:r>
          </a:p>
        </p:txBody>
      </p:sp>
      <p:sp>
        <p:nvSpPr>
          <p:cNvPr id="23" name="New shape"/>
          <p:cNvSpPr/>
          <p:nvPr/>
        </p:nvSpPr>
        <p:spPr>
          <a:xfrm>
            <a:off x="254000" y="125596"/>
            <a:ext cx="127599" cy="20005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dirty="0">
                <a:solidFill>
                  <a:srgbClr val="FF0000"/>
                </a:solidFill>
                <a:latin typeface="Arial"/>
              </a:rPr>
              <a:t>.</a:t>
            </a:r>
          </a:p>
        </p:txBody>
      </p:sp>
      <p:pic>
        <p:nvPicPr>
          <p:cNvPr id="24" name="图片 23">
            <a:extLst>
              <a:ext uri="{FF2B5EF4-FFF2-40B4-BE49-F238E27FC236}">
                <a16:creationId xmlns:a16="http://schemas.microsoft.com/office/drawing/2014/main" id="{D06C2E1A-94B0-98A4-CBFB-3B5E2C0E1E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5852" y="1603327"/>
            <a:ext cx="3780726" cy="13384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sp>
        <p:nvSpPr>
          <p:cNvPr id="6" name="New shape"/>
          <p:cNvSpPr/>
          <p:nvPr/>
        </p:nvSpPr>
        <p:spPr>
          <a:xfrm>
            <a:off x="338772" y="455572"/>
            <a:ext cx="2138934"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SimHei"/>
              </a:rPr>
              <a:t>消息的结构形式：</a:t>
            </a:r>
          </a:p>
        </p:txBody>
      </p:sp>
      <p:sp>
        <p:nvSpPr>
          <p:cNvPr id="7" name="New shape"/>
          <p:cNvSpPr/>
          <p:nvPr/>
        </p:nvSpPr>
        <p:spPr>
          <a:xfrm>
            <a:off x="338772" y="1181623"/>
            <a:ext cx="70819" cy="2110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ea typeface="Arial"/>
              </a:rPr>
              <a:t>•</a:t>
            </a:r>
          </a:p>
        </p:txBody>
      </p:sp>
      <p:sp>
        <p:nvSpPr>
          <p:cNvPr id="8" name="New shape"/>
          <p:cNvSpPr/>
          <p:nvPr/>
        </p:nvSpPr>
        <p:spPr>
          <a:xfrm>
            <a:off x="532447" y="1167692"/>
            <a:ext cx="2126932"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Hei"/>
              </a:rPr>
              <a:t>消息的经典结构形式：</a:t>
            </a:r>
          </a:p>
        </p:txBody>
      </p:sp>
      <p:sp>
        <p:nvSpPr>
          <p:cNvPr id="9" name="New shape"/>
          <p:cNvSpPr/>
          <p:nvPr/>
        </p:nvSpPr>
        <p:spPr>
          <a:xfrm>
            <a:off x="2577147" y="1175391"/>
            <a:ext cx="1215390" cy="21997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latin typeface="SimHei"/>
              </a:rPr>
              <a:t>倒金字塔结构</a:t>
            </a:r>
          </a:p>
        </p:txBody>
      </p:sp>
      <p:sp>
        <p:nvSpPr>
          <p:cNvPr id="10" name="New shape"/>
          <p:cNvSpPr/>
          <p:nvPr/>
        </p:nvSpPr>
        <p:spPr>
          <a:xfrm>
            <a:off x="338772" y="1765823"/>
            <a:ext cx="70819" cy="2110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ea typeface="Arial"/>
              </a:rPr>
              <a:t>•</a:t>
            </a:r>
          </a:p>
        </p:txBody>
      </p:sp>
      <p:sp>
        <p:nvSpPr>
          <p:cNvPr id="11" name="New shape"/>
          <p:cNvSpPr/>
          <p:nvPr/>
        </p:nvSpPr>
        <p:spPr>
          <a:xfrm>
            <a:off x="532447" y="1751892"/>
            <a:ext cx="2126932"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000000"/>
                </a:solidFill>
                <a:ea typeface="SimHei"/>
              </a:rPr>
              <a:t>消息的其他结构形式：</a:t>
            </a:r>
          </a:p>
        </p:txBody>
      </p:sp>
      <p:sp>
        <p:nvSpPr>
          <p:cNvPr id="12" name="New shape"/>
          <p:cNvSpPr/>
          <p:nvPr/>
        </p:nvSpPr>
        <p:spPr>
          <a:xfrm>
            <a:off x="2577147" y="1759591"/>
            <a:ext cx="1215390" cy="21997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ea typeface="SimHei"/>
              </a:rPr>
              <a:t>悬念式结构（</a:t>
            </a:r>
          </a:p>
        </p:txBody>
      </p:sp>
      <p:sp>
        <p:nvSpPr>
          <p:cNvPr id="13" name="New shape"/>
          <p:cNvSpPr/>
          <p:nvPr/>
        </p:nvSpPr>
        <p:spPr>
          <a:xfrm>
            <a:off x="3796347" y="1759591"/>
            <a:ext cx="1215390" cy="21997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ea typeface="NSimSun"/>
              </a:rPr>
              <a:t>金字塔结构）</a:t>
            </a:r>
          </a:p>
        </p:txBody>
      </p:sp>
      <p:sp>
        <p:nvSpPr>
          <p:cNvPr id="14" name="New shape"/>
          <p:cNvSpPr/>
          <p:nvPr/>
        </p:nvSpPr>
        <p:spPr>
          <a:xfrm>
            <a:off x="2573973" y="2051691"/>
            <a:ext cx="1417955" cy="21997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a:solidFill>
                  <a:srgbClr val="000000"/>
                </a:solidFill>
                <a:latin typeface="SimHei"/>
              </a:rPr>
              <a:t>时间顺序式结构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avLst/>
          </a:prstGeom>
          <a:ln w="0">
            <a:noFill/>
          </a:ln>
        </p:spPr>
      </p:pic>
      <p:pic>
        <p:nvPicPr>
          <p:cNvPr id="3" name="New picture"/>
          <p:cNvPicPr/>
          <p:nvPr/>
        </p:nvPicPr>
        <p:blipFill>
          <a:blip r:embed="rId3"/>
          <a:srcRect/>
          <a:stretch>
            <a:fillRect/>
          </a:stretch>
        </p:blipFill>
        <p:spPr>
          <a:xfrm>
            <a:off x="2970276" y="654939"/>
            <a:ext cx="2784443" cy="2583180"/>
          </a:xfrm>
          <a:prstGeom prst="rect">
            <a:avLst/>
          </a:prstGeom>
          <a:ln w="0">
            <a:noFill/>
          </a:ln>
        </p:spPr>
      </p:pic>
      <p:pic>
        <p:nvPicPr>
          <p:cNvPr id="4" name="New picture"/>
          <p:cNvPicPr/>
          <p:nvPr/>
        </p:nvPicPr>
        <p:blipFill>
          <a:blip r:embed="rId4"/>
          <a:srcRect/>
          <a:stretch>
            <a:fillRect/>
          </a:stretch>
        </p:blipFill>
        <p:spPr>
          <a:xfrm>
            <a:off x="0" y="3195447"/>
            <a:ext cx="5753100" cy="101600"/>
          </a:xfrm>
          <a:prstGeom prst="rect">
            <a:avLst/>
          </a:prstGeom>
          <a:ln w="0">
            <a:noFill/>
          </a:ln>
        </p:spPr>
      </p:pic>
      <p:pic>
        <p:nvPicPr>
          <p:cNvPr id="6" name="New picture"/>
          <p:cNvPicPr/>
          <p:nvPr/>
        </p:nvPicPr>
        <p:blipFill>
          <a:blip r:embed="rId5"/>
          <a:srcRect/>
          <a:stretch>
            <a:fillRect/>
          </a:stretch>
        </p:blipFill>
        <p:spPr>
          <a:xfrm>
            <a:off x="1022604" y="831723"/>
            <a:ext cx="2019300" cy="2146300"/>
          </a:xfrm>
          <a:prstGeom prst="rect">
            <a:avLst/>
          </a:prstGeom>
          <a:ln w="0">
            <a:noFill/>
          </a:ln>
        </p:spPr>
      </p:pic>
      <p:sp>
        <p:nvSpPr>
          <p:cNvPr id="7" name="New shape"/>
          <p:cNvSpPr/>
          <p:nvPr/>
        </p:nvSpPr>
        <p:spPr>
          <a:xfrm>
            <a:off x="340360" y="401646"/>
            <a:ext cx="89023"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a:solidFill>
                  <a:srgbClr val="000000"/>
                </a:solidFill>
                <a:ea typeface="Arial"/>
              </a:rPr>
              <a:t>•</a:t>
            </a:r>
          </a:p>
        </p:txBody>
      </p:sp>
      <p:sp>
        <p:nvSpPr>
          <p:cNvPr id="8" name="New shape"/>
          <p:cNvSpPr/>
          <p:nvPr/>
        </p:nvSpPr>
        <p:spPr>
          <a:xfrm>
            <a:off x="534035" y="384134"/>
            <a:ext cx="3743135"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SimHei"/>
              </a:rPr>
              <a:t>消息的经典结构形式：倒金字塔</a:t>
            </a:r>
          </a:p>
        </p:txBody>
      </p:sp>
      <p:sp>
        <p:nvSpPr>
          <p:cNvPr id="9" name="New shape"/>
          <p:cNvSpPr/>
          <p:nvPr/>
        </p:nvSpPr>
        <p:spPr>
          <a:xfrm>
            <a:off x="5357812" y="3092038"/>
            <a:ext cx="63923" cy="1316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995">
                <a:solidFill>
                  <a:srgbClr val="888888"/>
                </a:solidFill>
                <a:ea typeface="Calibri"/>
              </a:rPr>
              <a:t>8</a:t>
            </a:r>
          </a:p>
        </p:txBody>
      </p:sp>
      <p:sp>
        <p:nvSpPr>
          <p:cNvPr id="10" name="New shape"/>
          <p:cNvSpPr/>
          <p:nvPr/>
        </p:nvSpPr>
        <p:spPr>
          <a:xfrm>
            <a:off x="3687128" y="1029898"/>
            <a:ext cx="1276159"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FF0000"/>
                </a:solidFill>
                <a:ea typeface="NSimSun"/>
              </a:rPr>
              <a:t>最重要的事实</a:t>
            </a:r>
          </a:p>
        </p:txBody>
      </p:sp>
      <p:sp>
        <p:nvSpPr>
          <p:cNvPr id="11" name="New shape"/>
          <p:cNvSpPr/>
          <p:nvPr/>
        </p:nvSpPr>
        <p:spPr>
          <a:xfrm>
            <a:off x="3758565" y="1601398"/>
            <a:ext cx="1063466"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FF0000"/>
                </a:solidFill>
                <a:ea typeface="NSimSun"/>
              </a:rPr>
              <a:t>次要的事实</a:t>
            </a:r>
          </a:p>
        </p:txBody>
      </p:sp>
      <p:sp>
        <p:nvSpPr>
          <p:cNvPr id="12" name="New shape"/>
          <p:cNvSpPr/>
          <p:nvPr/>
        </p:nvSpPr>
        <p:spPr>
          <a:xfrm>
            <a:off x="3718560" y="2317360"/>
            <a:ext cx="1276159"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FF0000"/>
                </a:solidFill>
                <a:ea typeface="NSimSun"/>
              </a:rPr>
              <a:t>更次要的事实</a:t>
            </a:r>
          </a:p>
        </p:txBody>
      </p:sp>
      <p:sp>
        <p:nvSpPr>
          <p:cNvPr id="13" name="New shape"/>
          <p:cNvSpPr/>
          <p:nvPr/>
        </p:nvSpPr>
        <p:spPr>
          <a:xfrm>
            <a:off x="4075747" y="2837742"/>
            <a:ext cx="425386" cy="230972"/>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595" b="1">
                <a:solidFill>
                  <a:srgbClr val="FF0000"/>
                </a:solidFill>
                <a:latin typeface="NSimSun"/>
              </a:rPr>
              <a:t>细节</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Khmr" typeface="MoolBoran"/>
        <a:font script="Gujr" typeface="Shruti"/>
        <a:font script="Ethi" typeface="Nyala"/>
        <a:font script="Beng" typeface="Vrinda"/>
        <a:font script="Hans" typeface="宋体"/>
        <a:font script="Guru" typeface="Raavi"/>
        <a:font script="Mlym" typeface="Kartika"/>
        <a:font script="Laoo" typeface="DokChampa"/>
        <a:font script="Telu" typeface="Gautami"/>
        <a:font script="Cans" typeface="Euphemia"/>
        <a:font script="Jpan" typeface="ＭＳ Ｐゴシック"/>
        <a:font script="Hant" typeface="新細明體"/>
        <a:font script="Yiii" typeface="Microsoft Yi Baiti"/>
        <a:font script="Thaa" typeface="MV Boli"/>
        <a:font script="Cher" typeface="Plantagenet Cherokee"/>
        <a:font script="Hang" typeface="맑은 고딕"/>
        <a:font script="Hebr" typeface="Times New Roman"/>
        <a:font script="Uigh" typeface="Microsoft Uighur"/>
        <a:font script="Geor" typeface="Sylfaen"/>
        <a:font script="Mong" typeface="Mongolian Baiti"/>
        <a:font script="Knda" typeface="Tunga"/>
        <a:font script="Deva" typeface="Mangal"/>
        <a:font script="Arab" typeface="Times New Roman"/>
        <a:font script="Viet" typeface="Times New Roman"/>
        <a:font script="Sinh" typeface="Iskoola Pota"/>
        <a:font script="Tibt" typeface="Microsoft Himalaya"/>
        <a:font script="Taml" typeface="Latha"/>
        <a:font script="Thai" typeface="Angsana New"/>
        <a:font script="Syrc" typeface="Estrangelo Edessa"/>
      </a:majorFont>
      <a:minorFont>
        <a:latin typeface="Calibri"/>
        <a:ea typeface=""/>
        <a:cs typeface=""/>
        <a:font script="Orya" typeface="Kalinga"/>
        <a:font script="Khmr" typeface="DaunPenh"/>
        <a:font script="Gujr" typeface="Shruti"/>
        <a:font script="Ethi" typeface="Nyala"/>
        <a:font script="Beng" typeface="Vrinda"/>
        <a:font script="Hans" typeface="宋体"/>
        <a:font script="Guru" typeface="Raavi"/>
        <a:font script="Mlym" typeface="Kartika"/>
        <a:font script="Laoo" typeface="DokChampa"/>
        <a:font script="Telu" typeface="Gautami"/>
        <a:font script="Cans" typeface="Euphemia"/>
        <a:font script="Jpan" typeface="ＭＳ Ｐゴシック"/>
        <a:font script="Hant" typeface="新細明體"/>
        <a:font script="Yiii" typeface="Microsoft Yi Baiti"/>
        <a:font script="Thaa" typeface="MV Boli"/>
        <a:font script="Cher" typeface="Plantagenet Cherokee"/>
        <a:font script="Hang" typeface="맑은 고딕"/>
        <a:font script="Hebr" typeface="Arial"/>
        <a:font script="Uigh" typeface="Microsoft Uighur"/>
        <a:font script="Geor" typeface="Sylfaen"/>
        <a:font script="Mong" typeface="Mongolian Baiti"/>
        <a:font script="Knda" typeface="Tunga"/>
        <a:font script="Deva" typeface="Mangal"/>
        <a:font script="Arab" typeface="Arial"/>
        <a:font script="Viet" typeface="Arial"/>
        <a:font script="Sinh" typeface="Iskoola Pota"/>
        <a:font script="Tibt" typeface="Microsoft Himalaya"/>
        <a:font script="Taml" typeface="Latha"/>
        <a:font script="Thai" typeface="Cordia New"/>
        <a:font script="Syrc" typeface="Estrangelo Edessa"/>
      </a:minorFont>
    </a:fontScheme>
    <a:fmtScheme>
      <a:fillStyleLst>
        <a:solidFill>
          <a:schemeClr val="phClr"/>
        </a:solidFill>
        <a:solidFill>
          <a:schemeClr val="phClr"/>
        </a:solidFill>
        <a:solidFill>
          <a:schemeClr val="phClr"/>
        </a:solidFill>
      </a:fillStyleLst>
      <a:lnStyleLst>
        <a:ln w="254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0000" dir="5400000">
              <a:srgbClr val="000000">
                <a:alpha val="38000"/>
              </a:srgbClr>
            </a:outerShdw>
          </a:effectLst>
        </a:effectStyle>
        <a:effectStyle>
          <a:effectLst>
            <a:outerShdw blurRad="40000" dist="20000" dir="5400000">
              <a:srgbClr val="000000">
                <a:alpha val="38000"/>
              </a:srgbClr>
            </a:outerShdw>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536</Words>
  <Application>Microsoft Office PowerPoint</Application>
  <PresentationFormat>自定义</PresentationFormat>
  <Paragraphs>102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-apple-system</vt:lpstr>
      <vt:lpstr>TimesNewRomanPS</vt:lpstr>
      <vt:lpstr>SimHei</vt:lpstr>
      <vt:lpstr>KaiTi</vt:lpstr>
      <vt:lpstr>SimSun</vt:lpstr>
      <vt:lpstr>NSimSun</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堂瑞 邹</cp:lastModifiedBy>
  <cp:revision>16</cp:revision>
  <dcterms:created xsi:type="dcterms:W3CDTF">2024-09-24T01:46:15Z</dcterms:created>
  <dcterms:modified xsi:type="dcterms:W3CDTF">2024-09-24T02:59:56Z</dcterms:modified>
</cp:coreProperties>
</file>