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60" y="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863891"/>
            <a:ext cx="508794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TimesNewRomanPS"/>
              </a:rPr>
              <a:t>2.3</a:t>
            </a:r>
          </a:p>
        </p:txBody>
      </p:sp>
      <p:sp>
        <p:nvSpPr>
          <p:cNvPr id="7" name="New shape"/>
          <p:cNvSpPr/>
          <p:nvPr/>
        </p:nvSpPr>
        <p:spPr>
          <a:xfrm>
            <a:off x="948373" y="851370"/>
            <a:ext cx="2849245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latin typeface="SimSun"/>
              </a:rPr>
              <a:t>消息标题的写作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25596"/>
            <a:ext cx="127599" cy="20005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 dirty="0">
                <a:solidFill>
                  <a:srgbClr val="FF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032504" y="392811"/>
            <a:ext cx="1524000" cy="24003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89404" y="392811"/>
            <a:ext cx="1676400" cy="2374900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44780" y="251079"/>
            <a:ext cx="1612900" cy="25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27294C-C1BA-790D-4500-A7F394A12115}"/>
              </a:ext>
            </a:extLst>
          </p:cNvPr>
          <p:cNvSpPr txBox="1"/>
          <p:nvPr/>
        </p:nvSpPr>
        <p:spPr>
          <a:xfrm>
            <a:off x="212254" y="179090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比较下面消息标题的原稿和修改稿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原稿：贝尔格莱德孔子学院举办书法展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修改稿：</a:t>
            </a:r>
            <a:endParaRPr lang="en-US" altLang="zh-CN" dirty="0"/>
          </a:p>
          <a:p>
            <a:r>
              <a:rPr lang="zh-CN" altLang="en-US" dirty="0"/>
              <a:t>“日月山河”演绎民族智慧  笔墨纸砚阐述中华文化</a:t>
            </a:r>
            <a:endParaRPr lang="en-US" altLang="zh-CN" dirty="0"/>
          </a:p>
          <a:p>
            <a:r>
              <a:rPr lang="en-US" altLang="zh-CN" dirty="0"/>
              <a:t>				--</a:t>
            </a:r>
            <a:r>
              <a:rPr lang="zh-CN" altLang="en-US" dirty="0">
                <a:solidFill>
                  <a:schemeClr val="accent6"/>
                </a:solidFill>
              </a:rPr>
              <a:t>引题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贝尔格莱德孔子学院举办书法展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chemeClr val="accent6"/>
                </a:solidFill>
              </a:rPr>
              <a:t>正题</a:t>
            </a:r>
          </a:p>
        </p:txBody>
      </p:sp>
    </p:spTree>
    <p:extLst>
      <p:ext uri="{BB962C8B-B14F-4D97-AF65-F5344CB8AC3E}">
        <p14:creationId xmlns:p14="http://schemas.microsoft.com/office/powerpoint/2010/main" val="289604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94A3B5-59F7-2358-B3C7-FB47F6E2C156}"/>
              </a:ext>
            </a:extLst>
          </p:cNvPr>
          <p:cNvSpPr txBox="1"/>
          <p:nvPr/>
        </p:nvSpPr>
        <p:spPr>
          <a:xfrm>
            <a:off x="140246" y="25109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请根据以下新闻内容，拟一个你认为符合的标题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BF5B0-ADED-BFA5-5F27-8620252B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5" y="683146"/>
            <a:ext cx="4824536" cy="24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536825-AD34-A811-29D9-5FF629FE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" y="89012"/>
            <a:ext cx="5411565" cy="31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142949-AEDA-A2F9-8EAC-2602FA0C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18" y="165088"/>
            <a:ext cx="4536504" cy="307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5CEFB4-D8D5-05D0-99A9-22C5A745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4" y="0"/>
            <a:ext cx="5228542" cy="31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099628" y="809092"/>
            <a:ext cx="168021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消息标题的写作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1175067" y="1186107"/>
            <a:ext cx="329674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Hei"/>
              </a:rPr>
              <a:t>1、如何拟写出富有吸引力的标题？</a:t>
            </a:r>
          </a:p>
        </p:txBody>
      </p:sp>
      <p:sp>
        <p:nvSpPr>
          <p:cNvPr id="8" name="New shape"/>
          <p:cNvSpPr/>
          <p:nvPr/>
        </p:nvSpPr>
        <p:spPr>
          <a:xfrm>
            <a:off x="1470977" y="1510592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简洁而不简单</a:t>
            </a:r>
          </a:p>
        </p:txBody>
      </p:sp>
      <p:sp>
        <p:nvSpPr>
          <p:cNvPr id="9" name="New shape"/>
          <p:cNvSpPr/>
          <p:nvPr/>
        </p:nvSpPr>
        <p:spPr>
          <a:xfrm>
            <a:off x="3109278" y="1510592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温情而不煽情</a:t>
            </a:r>
          </a:p>
        </p:txBody>
      </p:sp>
      <p:sp>
        <p:nvSpPr>
          <p:cNvPr id="10" name="New shape"/>
          <p:cNvSpPr/>
          <p:nvPr/>
        </p:nvSpPr>
        <p:spPr>
          <a:xfrm>
            <a:off x="1470977" y="1827458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通俗而不庸俗</a:t>
            </a:r>
          </a:p>
        </p:txBody>
      </p:sp>
      <p:sp>
        <p:nvSpPr>
          <p:cNvPr id="11" name="New shape"/>
          <p:cNvSpPr/>
          <p:nvPr/>
        </p:nvSpPr>
        <p:spPr>
          <a:xfrm>
            <a:off x="3109278" y="1827458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生动而不生硬</a:t>
            </a:r>
          </a:p>
        </p:txBody>
      </p:sp>
      <p:sp>
        <p:nvSpPr>
          <p:cNvPr id="12" name="New shape"/>
          <p:cNvSpPr/>
          <p:nvPr/>
        </p:nvSpPr>
        <p:spPr>
          <a:xfrm>
            <a:off x="1162368" y="2205917"/>
            <a:ext cx="20205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Hei"/>
              </a:rPr>
              <a:t>2、标题制作的要求：</a:t>
            </a:r>
          </a:p>
        </p:txBody>
      </p:sp>
      <p:sp>
        <p:nvSpPr>
          <p:cNvPr id="13" name="New shape"/>
          <p:cNvSpPr/>
          <p:nvPr/>
        </p:nvSpPr>
        <p:spPr>
          <a:xfrm>
            <a:off x="1573848" y="2595808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准确</a:t>
            </a:r>
          </a:p>
        </p:txBody>
      </p:sp>
      <p:sp>
        <p:nvSpPr>
          <p:cNvPr id="14" name="New shape"/>
          <p:cNvSpPr/>
          <p:nvPr/>
        </p:nvSpPr>
        <p:spPr>
          <a:xfrm>
            <a:off x="2394267" y="2595808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凝练</a:t>
            </a:r>
          </a:p>
        </p:txBody>
      </p:sp>
      <p:sp>
        <p:nvSpPr>
          <p:cNvPr id="15" name="New shape"/>
          <p:cNvSpPr/>
          <p:nvPr/>
        </p:nvSpPr>
        <p:spPr>
          <a:xfrm>
            <a:off x="3214688" y="2595808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生动</a:t>
            </a:r>
          </a:p>
        </p:txBody>
      </p:sp>
      <p:sp>
        <p:nvSpPr>
          <p:cNvPr id="16" name="New shape"/>
          <p:cNvSpPr/>
          <p:nvPr/>
        </p:nvSpPr>
        <p:spPr>
          <a:xfrm>
            <a:off x="307340" y="256642"/>
            <a:ext cx="9601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ea typeface="SimHei"/>
              </a:rPr>
              <a:t>怎么写？</a:t>
            </a:r>
          </a:p>
        </p:txBody>
      </p:sp>
      <p:sp>
        <p:nvSpPr>
          <p:cNvPr id="17" name="New shape"/>
          <p:cNvSpPr/>
          <p:nvPr/>
        </p:nvSpPr>
        <p:spPr>
          <a:xfrm>
            <a:off x="1459865" y="267577"/>
            <a:ext cx="3520439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Hei"/>
              </a:rPr>
              <a:t>倒金字塔结构形式的写作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31800" y="753745"/>
            <a:ext cx="2378075" cy="287338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739265" y="208417"/>
            <a:ext cx="2328958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SimHei"/>
              </a:rPr>
              <a:t>消息标题的类型</a:t>
            </a:r>
          </a:p>
        </p:txBody>
      </p:sp>
      <p:sp>
        <p:nvSpPr>
          <p:cNvPr id="8" name="New shape"/>
          <p:cNvSpPr/>
          <p:nvPr/>
        </p:nvSpPr>
        <p:spPr>
          <a:xfrm>
            <a:off x="980122" y="1547455"/>
            <a:ext cx="267366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NSimSun"/>
              </a:rPr>
              <a:t>古老神话成为眼前现实</a:t>
            </a:r>
          </a:p>
        </p:txBody>
      </p:sp>
      <p:sp>
        <p:nvSpPr>
          <p:cNvPr id="9" name="New shape"/>
          <p:cNvSpPr/>
          <p:nvPr/>
        </p:nvSpPr>
        <p:spPr>
          <a:xfrm>
            <a:off x="851852" y="1913215"/>
            <a:ext cx="29410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CC0000"/>
                </a:solidFill>
                <a:ea typeface="SimHei"/>
              </a:rPr>
              <a:t>奥林匹克今天终于回家了</a:t>
            </a:r>
          </a:p>
        </p:txBody>
      </p:sp>
      <p:sp>
        <p:nvSpPr>
          <p:cNvPr id="10" name="New shape"/>
          <p:cNvSpPr/>
          <p:nvPr/>
        </p:nvSpPr>
        <p:spPr>
          <a:xfrm>
            <a:off x="1263332" y="2269275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感受雅典开幕气氛</a:t>
            </a:r>
          </a:p>
        </p:txBody>
      </p:sp>
      <p:sp>
        <p:nvSpPr>
          <p:cNvPr id="11" name="New shape"/>
          <p:cNvSpPr/>
          <p:nvPr/>
        </p:nvSpPr>
        <p:spPr>
          <a:xfrm>
            <a:off x="3763328" y="1917342"/>
            <a:ext cx="173788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CC0000"/>
                </a:solidFill>
                <a:latin typeface="SimHei"/>
              </a:rPr>
              <a:t>（正题/主题）</a:t>
            </a:r>
          </a:p>
        </p:txBody>
      </p:sp>
      <p:sp>
        <p:nvSpPr>
          <p:cNvPr id="12" name="New shape"/>
          <p:cNvSpPr/>
          <p:nvPr/>
        </p:nvSpPr>
        <p:spPr>
          <a:xfrm>
            <a:off x="3758565" y="1556980"/>
            <a:ext cx="173788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NSimSun"/>
              </a:rPr>
              <a:t>（引题/眉题）</a:t>
            </a:r>
          </a:p>
        </p:txBody>
      </p:sp>
      <p:sp>
        <p:nvSpPr>
          <p:cNvPr id="13" name="New shape"/>
          <p:cNvSpPr/>
          <p:nvPr/>
        </p:nvSpPr>
        <p:spPr>
          <a:xfrm>
            <a:off x="3830003" y="2341030"/>
            <a:ext cx="1560195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（副题/辅题）</a:t>
            </a:r>
          </a:p>
        </p:txBody>
      </p:sp>
      <p:sp>
        <p:nvSpPr>
          <p:cNvPr id="14" name="New shape"/>
          <p:cNvSpPr/>
          <p:nvPr/>
        </p:nvSpPr>
        <p:spPr>
          <a:xfrm>
            <a:off x="451802" y="764817"/>
            <a:ext cx="24063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latin typeface="SimHei"/>
              </a:rPr>
              <a:t>多行标题，规模宏大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754505" y="107290"/>
            <a:ext cx="2406301" cy="27217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 dirty="0" err="1">
                <a:solidFill>
                  <a:srgbClr val="000000"/>
                </a:solidFill>
                <a:ea typeface="STZhongsong"/>
              </a:rPr>
              <a:t>请比较下面两则标题</a:t>
            </a:r>
            <a:endParaRPr lang="en-US" sz="2005" b="1" dirty="0">
              <a:solidFill>
                <a:srgbClr val="000000"/>
              </a:solidFill>
              <a:ea typeface="STZhongsong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54710" y="624767"/>
            <a:ext cx="3185334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跨越三个世纪 走过106年传奇人生</a:t>
            </a:r>
          </a:p>
        </p:txBody>
      </p:sp>
      <p:sp>
        <p:nvSpPr>
          <p:cNvPr id="8" name="New shape"/>
          <p:cNvSpPr/>
          <p:nvPr/>
        </p:nvSpPr>
        <p:spPr>
          <a:xfrm>
            <a:off x="1780540" y="867973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CC0000"/>
                </a:solidFill>
                <a:ea typeface="SimHei"/>
              </a:rPr>
              <a:t>宋美龄辞世</a:t>
            </a:r>
          </a:p>
        </p:txBody>
      </p:sp>
      <p:sp>
        <p:nvSpPr>
          <p:cNvPr id="9" name="New shape"/>
          <p:cNvSpPr/>
          <p:nvPr/>
        </p:nvSpPr>
        <p:spPr>
          <a:xfrm>
            <a:off x="648970" y="1111178"/>
            <a:ext cx="425386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她是宋庆龄的妹妹，她是蒋介石的妻子，她是</a:t>
            </a:r>
          </a:p>
        </p:txBody>
      </p:sp>
      <p:sp>
        <p:nvSpPr>
          <p:cNvPr id="10" name="New shape"/>
          <p:cNvSpPr/>
          <p:nvPr/>
        </p:nvSpPr>
        <p:spPr>
          <a:xfrm>
            <a:off x="648970" y="1354382"/>
            <a:ext cx="404117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一个时代的风云人物，她在孤独中终老异国</a:t>
            </a:r>
          </a:p>
        </p:txBody>
      </p:sp>
      <p:sp>
        <p:nvSpPr>
          <p:cNvPr id="11" name="New shape"/>
          <p:cNvSpPr/>
          <p:nvPr/>
        </p:nvSpPr>
        <p:spPr>
          <a:xfrm>
            <a:off x="1780540" y="1840792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CC0000"/>
                </a:solidFill>
                <a:ea typeface="SimHei"/>
              </a:rPr>
              <a:t>宋美龄辞世</a:t>
            </a:r>
          </a:p>
        </p:txBody>
      </p:sp>
      <p:sp>
        <p:nvSpPr>
          <p:cNvPr id="12" name="New shape"/>
          <p:cNvSpPr/>
          <p:nvPr/>
        </p:nvSpPr>
        <p:spPr>
          <a:xfrm>
            <a:off x="751840" y="2083998"/>
            <a:ext cx="37221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昨天她在纽约家中安然离去，享年106岁</a:t>
            </a:r>
          </a:p>
        </p:txBody>
      </p:sp>
      <p:sp>
        <p:nvSpPr>
          <p:cNvPr id="13" name="New shape"/>
          <p:cNvSpPr/>
          <p:nvPr/>
        </p:nvSpPr>
        <p:spPr>
          <a:xfrm>
            <a:off x="751840" y="2327203"/>
            <a:ext cx="361578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她是中国近现代史上有影响的知名人士</a:t>
            </a:r>
          </a:p>
        </p:txBody>
      </p:sp>
      <p:sp>
        <p:nvSpPr>
          <p:cNvPr id="14" name="New shape"/>
          <p:cNvSpPr/>
          <p:nvPr/>
        </p:nvSpPr>
        <p:spPr>
          <a:xfrm>
            <a:off x="751840" y="2570408"/>
            <a:ext cx="361578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贾庆林给其亲属发去唁电表示深切哀悼</a:t>
            </a:r>
          </a:p>
        </p:txBody>
      </p:sp>
      <p:sp>
        <p:nvSpPr>
          <p:cNvPr id="15" name="New shape"/>
          <p:cNvSpPr/>
          <p:nvPr/>
        </p:nvSpPr>
        <p:spPr>
          <a:xfrm>
            <a:off x="4915853" y="537982"/>
            <a:ext cx="18735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引</a:t>
            </a:r>
          </a:p>
        </p:txBody>
      </p:sp>
      <p:sp>
        <p:nvSpPr>
          <p:cNvPr id="16" name="New shape"/>
          <p:cNvSpPr/>
          <p:nvPr/>
        </p:nvSpPr>
        <p:spPr>
          <a:xfrm>
            <a:off x="4915853" y="751342"/>
            <a:ext cx="18735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题</a:t>
            </a:r>
          </a:p>
        </p:txBody>
      </p:sp>
      <p:sp>
        <p:nvSpPr>
          <p:cNvPr id="17" name="New shape"/>
          <p:cNvSpPr/>
          <p:nvPr/>
        </p:nvSpPr>
        <p:spPr>
          <a:xfrm>
            <a:off x="4915853" y="898345"/>
            <a:ext cx="37471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CC0000"/>
                </a:solidFill>
                <a:ea typeface="SimHei"/>
              </a:rPr>
              <a:t>正题</a:t>
            </a:r>
          </a:p>
        </p:txBody>
      </p:sp>
      <p:sp>
        <p:nvSpPr>
          <p:cNvPr id="18" name="New shape"/>
          <p:cNvSpPr/>
          <p:nvPr/>
        </p:nvSpPr>
        <p:spPr>
          <a:xfrm>
            <a:off x="4915853" y="1330145"/>
            <a:ext cx="37471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副题</a:t>
            </a:r>
          </a:p>
        </p:txBody>
      </p:sp>
      <p:sp>
        <p:nvSpPr>
          <p:cNvPr id="19" name="New shape"/>
          <p:cNvSpPr/>
          <p:nvPr/>
        </p:nvSpPr>
        <p:spPr>
          <a:xfrm>
            <a:off x="4915853" y="1833382"/>
            <a:ext cx="37471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CC0000"/>
                </a:solidFill>
                <a:ea typeface="SimHei"/>
              </a:rPr>
              <a:t>正题</a:t>
            </a:r>
          </a:p>
        </p:txBody>
      </p:sp>
      <p:sp>
        <p:nvSpPr>
          <p:cNvPr id="20" name="New shape"/>
          <p:cNvSpPr/>
          <p:nvPr/>
        </p:nvSpPr>
        <p:spPr>
          <a:xfrm>
            <a:off x="4915853" y="2409645"/>
            <a:ext cx="37471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副题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54324" y="177927"/>
            <a:ext cx="1866900" cy="29337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444818" y="334287"/>
            <a:ext cx="229211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ea typeface="SimSun"/>
              </a:rPr>
              <a:t>多行标题 规模宏大</a:t>
            </a:r>
          </a:p>
        </p:txBody>
      </p:sp>
      <p:sp>
        <p:nvSpPr>
          <p:cNvPr id="8" name="New shape"/>
          <p:cNvSpPr/>
          <p:nvPr/>
        </p:nvSpPr>
        <p:spPr>
          <a:xfrm>
            <a:off x="607377" y="931682"/>
            <a:ext cx="1677289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英国脱欧  首相辞职</a:t>
            </a:r>
          </a:p>
        </p:txBody>
      </p:sp>
      <p:sp>
        <p:nvSpPr>
          <p:cNvPr id="9" name="New shape"/>
          <p:cNvSpPr/>
          <p:nvPr/>
        </p:nvSpPr>
        <p:spPr>
          <a:xfrm>
            <a:off x="162877" y="1149278"/>
            <a:ext cx="276501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CC0000"/>
                </a:solidFill>
                <a:ea typeface="SimHei"/>
              </a:rPr>
              <a:t>这一转身，抛给世界一串问号</a:t>
            </a:r>
          </a:p>
        </p:txBody>
      </p:sp>
      <p:sp>
        <p:nvSpPr>
          <p:cNvPr id="10" name="New shape"/>
          <p:cNvSpPr/>
          <p:nvPr/>
        </p:nvSpPr>
        <p:spPr>
          <a:xfrm>
            <a:off x="607378" y="1388882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中国：拖累还是机遇</a:t>
            </a:r>
          </a:p>
        </p:txBody>
      </p:sp>
      <p:sp>
        <p:nvSpPr>
          <p:cNvPr id="11" name="New shape"/>
          <p:cNvSpPr/>
          <p:nvPr/>
        </p:nvSpPr>
        <p:spPr>
          <a:xfrm>
            <a:off x="613728" y="1602242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美国：走强还是走弱</a:t>
            </a:r>
          </a:p>
        </p:txBody>
      </p:sp>
      <p:sp>
        <p:nvSpPr>
          <p:cNvPr id="12" name="New shape"/>
          <p:cNvSpPr/>
          <p:nvPr/>
        </p:nvSpPr>
        <p:spPr>
          <a:xfrm>
            <a:off x="613728" y="1815602"/>
            <a:ext cx="1686211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欧盟：改革还是解体</a:t>
            </a:r>
          </a:p>
        </p:txBody>
      </p:sp>
      <p:sp>
        <p:nvSpPr>
          <p:cNvPr id="13" name="New shape"/>
          <p:cNvSpPr/>
          <p:nvPr/>
        </p:nvSpPr>
        <p:spPr>
          <a:xfrm>
            <a:off x="613728" y="2028962"/>
            <a:ext cx="1873568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全球化：前进还是倒退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84804" y="177927"/>
            <a:ext cx="1866900" cy="29464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88925" y="466408"/>
            <a:ext cx="2378075" cy="287338"/>
          </a:xfrm>
          <a:prstGeom prst="rect">
            <a:avLst/>
          </a:prstGeom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359410" y="941335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1F5F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53085" y="925615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1F5F"/>
                </a:solidFill>
                <a:ea typeface="SimHei"/>
              </a:rPr>
              <a:t>结构形式：</a:t>
            </a:r>
          </a:p>
        </p:txBody>
      </p:sp>
      <p:sp>
        <p:nvSpPr>
          <p:cNvPr id="10" name="New shape"/>
          <p:cNvSpPr/>
          <p:nvPr/>
        </p:nvSpPr>
        <p:spPr>
          <a:xfrm>
            <a:off x="715010" y="1244210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引题＋正题</a:t>
            </a:r>
          </a:p>
        </p:txBody>
      </p:sp>
      <p:sp>
        <p:nvSpPr>
          <p:cNvPr id="11" name="New shape"/>
          <p:cNvSpPr/>
          <p:nvPr/>
        </p:nvSpPr>
        <p:spPr>
          <a:xfrm>
            <a:off x="715010" y="1536310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正题＋副题</a:t>
            </a:r>
          </a:p>
        </p:txBody>
      </p:sp>
      <p:sp>
        <p:nvSpPr>
          <p:cNvPr id="12" name="New shape"/>
          <p:cNvSpPr/>
          <p:nvPr/>
        </p:nvSpPr>
        <p:spPr>
          <a:xfrm>
            <a:off x="359410" y="1854465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1F5F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53085" y="1838745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1F5F"/>
                </a:solidFill>
                <a:ea typeface="SimHei"/>
              </a:rPr>
              <a:t>内容特点：</a:t>
            </a:r>
          </a:p>
        </p:txBody>
      </p:sp>
      <p:sp>
        <p:nvSpPr>
          <p:cNvPr id="14" name="New shape"/>
          <p:cNvSpPr/>
          <p:nvPr/>
        </p:nvSpPr>
        <p:spPr>
          <a:xfrm>
            <a:off x="821690" y="2188455"/>
            <a:ext cx="85077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虚实结合</a:t>
            </a:r>
          </a:p>
        </p:txBody>
      </p:sp>
      <p:sp>
        <p:nvSpPr>
          <p:cNvPr id="15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ea typeface="Calibri"/>
              </a:rPr>
              <a:t>6</a:t>
            </a:r>
          </a:p>
        </p:txBody>
      </p:sp>
      <p:sp>
        <p:nvSpPr>
          <p:cNvPr id="16" name="New shape"/>
          <p:cNvSpPr/>
          <p:nvPr/>
        </p:nvSpPr>
        <p:spPr>
          <a:xfrm>
            <a:off x="307340" y="475892"/>
            <a:ext cx="24063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latin typeface="SimHei"/>
              </a:rPr>
              <a:t>双行标题，虚实结合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72402" y="262532"/>
            <a:ext cx="173788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Hei"/>
              </a:rPr>
              <a:t>1、引题＋正题</a:t>
            </a:r>
          </a:p>
        </p:txBody>
      </p:sp>
      <p:sp>
        <p:nvSpPr>
          <p:cNvPr id="7" name="New shape"/>
          <p:cNvSpPr/>
          <p:nvPr/>
        </p:nvSpPr>
        <p:spPr>
          <a:xfrm>
            <a:off x="889318" y="936727"/>
            <a:ext cx="4669154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跨越三个世纪  走过106年传奇人生（引题）</a:t>
            </a:r>
          </a:p>
        </p:txBody>
      </p:sp>
      <p:sp>
        <p:nvSpPr>
          <p:cNvPr id="8" name="New shape"/>
          <p:cNvSpPr/>
          <p:nvPr/>
        </p:nvSpPr>
        <p:spPr>
          <a:xfrm>
            <a:off x="2137092" y="1249957"/>
            <a:ext cx="24063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C00000"/>
                </a:solidFill>
                <a:ea typeface="SimHei"/>
              </a:rPr>
              <a:t>宋美龄辞世（正题）</a:t>
            </a:r>
          </a:p>
        </p:txBody>
      </p:sp>
      <p:sp>
        <p:nvSpPr>
          <p:cNvPr id="9" name="New shape"/>
          <p:cNvSpPr/>
          <p:nvPr/>
        </p:nvSpPr>
        <p:spPr>
          <a:xfrm>
            <a:off x="981393" y="1929867"/>
            <a:ext cx="408050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社科院公布城市白领工资标准（引题）</a:t>
            </a:r>
          </a:p>
        </p:txBody>
      </p:sp>
      <p:sp>
        <p:nvSpPr>
          <p:cNvPr id="10" name="New shape"/>
          <p:cNvSpPr/>
          <p:nvPr/>
        </p:nvSpPr>
        <p:spPr>
          <a:xfrm>
            <a:off x="813752" y="2268497"/>
            <a:ext cx="454523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C00000"/>
                </a:solidFill>
                <a:latin typeface="SimHei"/>
              </a:rPr>
              <a:t>郑州月收入2880元够“白领”（正题）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507682" y="200620"/>
            <a:ext cx="173788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Hei"/>
              </a:rPr>
              <a:t>2、正题＋副题</a:t>
            </a:r>
          </a:p>
        </p:txBody>
      </p:sp>
      <p:sp>
        <p:nvSpPr>
          <p:cNvPr id="7" name="New shape"/>
          <p:cNvSpPr/>
          <p:nvPr/>
        </p:nvSpPr>
        <p:spPr>
          <a:xfrm>
            <a:off x="1278573" y="874815"/>
            <a:ext cx="312039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ea typeface="SimHei"/>
              </a:rPr>
              <a:t>英国脱欧，改变世界（正题）</a:t>
            </a:r>
          </a:p>
        </p:txBody>
      </p:sp>
      <p:sp>
        <p:nvSpPr>
          <p:cNvPr id="8" name="New shape"/>
          <p:cNvSpPr/>
          <p:nvPr/>
        </p:nvSpPr>
        <p:spPr>
          <a:xfrm>
            <a:off x="122873" y="1174395"/>
            <a:ext cx="5760722" cy="1737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ea typeface="NSimSun"/>
              </a:rPr>
              <a:t>英镑跌至三十多年最低，引发金融市场剧烈震荡，会给中国带来何种影响（副题）</a:t>
            </a:r>
          </a:p>
        </p:txBody>
      </p:sp>
      <p:sp>
        <p:nvSpPr>
          <p:cNvPr id="9" name="New shape"/>
          <p:cNvSpPr/>
          <p:nvPr/>
        </p:nvSpPr>
        <p:spPr>
          <a:xfrm>
            <a:off x="1509712" y="1700950"/>
            <a:ext cx="216027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C0000"/>
                </a:solidFill>
                <a:ea typeface="SimHei"/>
              </a:rPr>
              <a:t>宋美龄辞世（正题）</a:t>
            </a:r>
          </a:p>
        </p:txBody>
      </p:sp>
      <p:sp>
        <p:nvSpPr>
          <p:cNvPr id="10" name="New shape"/>
          <p:cNvSpPr/>
          <p:nvPr/>
        </p:nvSpPr>
        <p:spPr>
          <a:xfrm>
            <a:off x="469583" y="2022720"/>
            <a:ext cx="37221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昨天她在纽约家中安然离去，享年106岁</a:t>
            </a:r>
          </a:p>
        </p:txBody>
      </p:sp>
      <p:sp>
        <p:nvSpPr>
          <p:cNvPr id="11" name="New shape"/>
          <p:cNvSpPr/>
          <p:nvPr/>
        </p:nvSpPr>
        <p:spPr>
          <a:xfrm>
            <a:off x="431482" y="2295770"/>
            <a:ext cx="361578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她是中国近现代史上有影响的知名人士</a:t>
            </a:r>
          </a:p>
        </p:txBody>
      </p:sp>
      <p:sp>
        <p:nvSpPr>
          <p:cNvPr id="12" name="New shape"/>
          <p:cNvSpPr/>
          <p:nvPr/>
        </p:nvSpPr>
        <p:spPr>
          <a:xfrm>
            <a:off x="431483" y="2563105"/>
            <a:ext cx="477040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贾庆林给其亲属发去唁电表示深切哀悼   （副题）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88925" y="250508"/>
            <a:ext cx="2378075" cy="287338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76956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753847"/>
            <a:ext cx="4909184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项目审批“长征”698天  泰豪动漫变“动慢”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04325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027532"/>
            <a:ext cx="502919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北京雾霾预警  加拿大驻华使领馆“停业”三天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31693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301217"/>
            <a:ext cx="456056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荷兰领馆哭了：别砸了，俄罗斯领馆在隔壁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59062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1574902"/>
            <a:ext cx="35890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江城昨夜偷天雨  明日放晴好出行</a:t>
            </a:r>
          </a:p>
        </p:txBody>
      </p:sp>
      <p:sp>
        <p:nvSpPr>
          <p:cNvPr id="15" name="New shape"/>
          <p:cNvSpPr/>
          <p:nvPr/>
        </p:nvSpPr>
        <p:spPr>
          <a:xfrm>
            <a:off x="338772" y="186430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1848587"/>
            <a:ext cx="408050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六小灵童抓耳挠腮，家传猴戏后继无人</a:t>
            </a:r>
          </a:p>
        </p:txBody>
      </p:sp>
      <p:sp>
        <p:nvSpPr>
          <p:cNvPr id="17" name="New shape"/>
          <p:cNvSpPr/>
          <p:nvPr/>
        </p:nvSpPr>
        <p:spPr>
          <a:xfrm>
            <a:off x="338772" y="213799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532448" y="2122272"/>
            <a:ext cx="456056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欧洲的灰，满世界地飞，今日“灰”到我国</a:t>
            </a:r>
          </a:p>
        </p:txBody>
      </p:sp>
      <p:sp>
        <p:nvSpPr>
          <p:cNvPr id="19" name="New shape"/>
          <p:cNvSpPr/>
          <p:nvPr/>
        </p:nvSpPr>
        <p:spPr>
          <a:xfrm>
            <a:off x="338772" y="241167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532448" y="2395957"/>
            <a:ext cx="33604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Hei"/>
              </a:rPr>
              <a:t>“电商”与“店商”谁能争锋？</a:t>
            </a:r>
          </a:p>
        </p:txBody>
      </p:sp>
      <p:sp>
        <p:nvSpPr>
          <p:cNvPr id="21" name="New shape"/>
          <p:cNvSpPr/>
          <p:nvPr/>
        </p:nvSpPr>
        <p:spPr>
          <a:xfrm>
            <a:off x="307340" y="259992"/>
            <a:ext cx="24063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latin typeface="SimHei"/>
              </a:rPr>
              <a:t>单行标题，一目了然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Ethi" typeface="Nyala"/>
        <a:font script="Mlym" typeface="Kartika"/>
        <a:font script="Guru" typeface="Raavi"/>
        <a:font script="Uigh" typeface="Microsoft Uighur"/>
        <a:font script="Geor" typeface="Sylfaen"/>
        <a:font script="Viet" typeface="Times New Roman"/>
        <a:font script="Beng" typeface="Vrinda"/>
        <a:font script="Arab" typeface="Times New Roman"/>
        <a:font script="Taml" typeface="Latha"/>
        <a:font script="Gujr" typeface="Shruti"/>
        <a:font script="Deva" typeface="Mangal"/>
        <a:font script="Cans" typeface="Euphemia"/>
        <a:font script="Tibt" typeface="Microsoft Himalaya"/>
        <a:font script="Thaa" typeface="MV Boli"/>
        <a:font script="Telu" typeface="Gautami"/>
        <a:font script="Thai" typeface="Angsana New"/>
        <a:font script="Sinh" typeface="Iskoola Pota"/>
        <a:font script="Yiii" typeface="Microsoft Yi Baiti"/>
        <a:font script="Jpan" typeface="ＭＳ Ｐゴシック"/>
        <a:font script="Mong" typeface="Mongolian Baiti"/>
        <a:font script="Laoo" typeface="DokChampa"/>
        <a:font script="Syrc" typeface="Estrangelo Edessa"/>
        <a:font script="Hebr" typeface="Times New Roman"/>
        <a:font script="Knda" typeface="Tunga"/>
        <a:font script="Orya" typeface="Kalinga"/>
        <a:font script="Hang" typeface="맑은 고딕"/>
        <a:font script="Hant" typeface="新細明體"/>
        <a:font script="Khmr" typeface="MoolBoran"/>
        <a:font script="Hans" typeface="宋体"/>
        <a:font script="Cher" typeface="Plantagenet Cherokee"/>
      </a:majorFont>
      <a:minorFont>
        <a:latin typeface="Calibri"/>
        <a:ea typeface=""/>
        <a:cs typeface=""/>
        <a:font script="Ethi" typeface="Nyala"/>
        <a:font script="Mlym" typeface="Kartika"/>
        <a:font script="Guru" typeface="Raavi"/>
        <a:font script="Uigh" typeface="Microsoft Uighur"/>
        <a:font script="Geor" typeface="Sylfaen"/>
        <a:font script="Viet" typeface="Arial"/>
        <a:font script="Beng" typeface="Vrinda"/>
        <a:font script="Arab" typeface="Arial"/>
        <a:font script="Taml" typeface="Latha"/>
        <a:font script="Gujr" typeface="Shruti"/>
        <a:font script="Deva" typeface="Mangal"/>
        <a:font script="Cans" typeface="Euphemia"/>
        <a:font script="Tibt" typeface="Microsoft Himalaya"/>
        <a:font script="Thaa" typeface="MV Boli"/>
        <a:font script="Telu" typeface="Gautami"/>
        <a:font script="Thai" typeface="Cordia New"/>
        <a:font script="Sinh" typeface="Iskoola Pota"/>
        <a:font script="Yiii" typeface="Microsoft Yi Baiti"/>
        <a:font script="Jpan" typeface="ＭＳ Ｐゴシック"/>
        <a:font script="Mong" typeface="Mongolian Baiti"/>
        <a:font script="Laoo" typeface="DokChampa"/>
        <a:font script="Syrc" typeface="Estrangelo Edessa"/>
        <a:font script="Hebr" typeface="Arial"/>
        <a:font script="Knda" typeface="Tunga"/>
        <a:font script="Orya" typeface="Kalinga"/>
        <a:font script="Hang" typeface="맑은 고딕"/>
        <a:font script="Hant" typeface="新細明體"/>
        <a:font script="Khmr" typeface="DaunPenh"/>
        <a:font script="Hans" typeface="宋体"/>
        <a:font script="Cher" typeface="Plantagenet Cherokee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359</Words>
  <Application>Microsoft Office PowerPoint</Application>
  <PresentationFormat>自定义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TimesNewRomanPS</vt:lpstr>
      <vt:lpstr>SimHei</vt:lpstr>
      <vt:lpstr>STZhongsong</vt:lpstr>
      <vt:lpstr>SimSun</vt:lpstr>
      <vt:lpstr>NSimSun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12</cp:revision>
  <dcterms:created xsi:type="dcterms:W3CDTF">2024-09-24T01:46:59Z</dcterms:created>
  <dcterms:modified xsi:type="dcterms:W3CDTF">2024-09-24T06:40:45Z</dcterms:modified>
</cp:coreProperties>
</file>