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5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854246"/>
            <a:ext cx="443706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TimesNewRomanPS"/>
              </a:rPr>
              <a:t>2.4</a:t>
            </a:r>
          </a:p>
        </p:txBody>
      </p:sp>
      <p:sp>
        <p:nvSpPr>
          <p:cNvPr id="7" name="New shape"/>
          <p:cNvSpPr/>
          <p:nvPr/>
        </p:nvSpPr>
        <p:spPr>
          <a:xfrm>
            <a:off x="872173" y="829835"/>
            <a:ext cx="4845272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SimSun"/>
              </a:rPr>
              <a:t>消息导语、主体、背景的写作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3" y="157900"/>
            <a:ext cx="528065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Hei"/>
              </a:rPr>
              <a:t>以下是一些零散的信息，请将它们联写成一句消息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432220"/>
            <a:ext cx="96012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的导语：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82316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7" y="809235"/>
            <a:ext cx="127615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一个武汉青年</a:t>
            </a:r>
          </a:p>
        </p:txBody>
      </p:sp>
      <p:sp>
        <p:nvSpPr>
          <p:cNvPr id="10" name="New shape"/>
          <p:cNvSpPr/>
          <p:nvPr/>
        </p:nvSpPr>
        <p:spPr>
          <a:xfrm>
            <a:off x="338772" y="111526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7" y="1101335"/>
            <a:ext cx="170154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他是个个体经营主</a:t>
            </a:r>
          </a:p>
        </p:txBody>
      </p:sp>
      <p:sp>
        <p:nvSpPr>
          <p:cNvPr id="12" name="New shape"/>
          <p:cNvSpPr/>
          <p:nvPr/>
        </p:nvSpPr>
        <p:spPr>
          <a:xfrm>
            <a:off x="338772" y="140736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532447" y="1393435"/>
            <a:ext cx="85077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他叫程铿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1698830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1684900"/>
            <a:ext cx="4253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今年</a:t>
            </a:r>
          </a:p>
        </p:txBody>
      </p:sp>
      <p:sp>
        <p:nvSpPr>
          <p:cNvPr id="16" name="New shape"/>
          <p:cNvSpPr/>
          <p:nvPr/>
        </p:nvSpPr>
        <p:spPr>
          <a:xfrm>
            <a:off x="941388" y="1698830"/>
            <a:ext cx="101282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TimesNewRomanPS"/>
              </a:rPr>
              <a:t>3</a:t>
            </a:r>
          </a:p>
        </p:txBody>
      </p:sp>
      <p:sp>
        <p:nvSpPr>
          <p:cNvPr id="17" name="New shape"/>
          <p:cNvSpPr/>
          <p:nvPr/>
        </p:nvSpPr>
        <p:spPr>
          <a:xfrm>
            <a:off x="1042988" y="1684900"/>
            <a:ext cx="21269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月</a:t>
            </a:r>
          </a:p>
        </p:txBody>
      </p:sp>
      <p:sp>
        <p:nvSpPr>
          <p:cNvPr id="18" name="New shape"/>
          <p:cNvSpPr/>
          <p:nvPr/>
        </p:nvSpPr>
        <p:spPr>
          <a:xfrm>
            <a:off x="1247457" y="1698830"/>
            <a:ext cx="202565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TimesNewRomanPS"/>
              </a:rPr>
              <a:t>10</a:t>
            </a:r>
          </a:p>
        </p:txBody>
      </p:sp>
      <p:sp>
        <p:nvSpPr>
          <p:cNvPr id="19" name="New shape"/>
          <p:cNvSpPr/>
          <p:nvPr/>
        </p:nvSpPr>
        <p:spPr>
          <a:xfrm>
            <a:off x="1450657" y="1684900"/>
            <a:ext cx="21269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日</a:t>
            </a:r>
          </a:p>
        </p:txBody>
      </p:sp>
      <p:sp>
        <p:nvSpPr>
          <p:cNvPr id="20" name="New shape"/>
          <p:cNvSpPr/>
          <p:nvPr/>
        </p:nvSpPr>
        <p:spPr>
          <a:xfrm>
            <a:off x="338772" y="199156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21" name="New shape"/>
          <p:cNvSpPr/>
          <p:nvPr/>
        </p:nvSpPr>
        <p:spPr>
          <a:xfrm>
            <a:off x="532447" y="1977635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北京一家研究所</a:t>
            </a:r>
          </a:p>
        </p:txBody>
      </p:sp>
      <p:sp>
        <p:nvSpPr>
          <p:cNvPr id="22" name="New shape"/>
          <p:cNvSpPr/>
          <p:nvPr/>
        </p:nvSpPr>
        <p:spPr>
          <a:xfrm>
            <a:off x="338772" y="228366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23" name="New shape"/>
          <p:cNvSpPr/>
          <p:nvPr/>
        </p:nvSpPr>
        <p:spPr>
          <a:xfrm>
            <a:off x="532447" y="2269735"/>
            <a:ext cx="233962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聘请这位青年为总工程师</a:t>
            </a:r>
          </a:p>
        </p:txBody>
      </p:sp>
      <p:sp>
        <p:nvSpPr>
          <p:cNvPr id="24" name="New shape"/>
          <p:cNvSpPr/>
          <p:nvPr/>
        </p:nvSpPr>
        <p:spPr>
          <a:xfrm>
            <a:off x="338772" y="257576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25" name="New shape"/>
          <p:cNvSpPr/>
          <p:nvPr/>
        </p:nvSpPr>
        <p:spPr>
          <a:xfrm>
            <a:off x="532447" y="2561835"/>
            <a:ext cx="276501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这位青年一无学历，二无职称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952F2C-C2E1-05AD-76AC-D4394217BA2F}"/>
              </a:ext>
            </a:extLst>
          </p:cNvPr>
          <p:cNvSpPr txBox="1"/>
          <p:nvPr/>
        </p:nvSpPr>
        <p:spPr>
          <a:xfrm>
            <a:off x="140246" y="179090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以时间开头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sz="1600" dirty="0"/>
              <a:t>今年</a:t>
            </a:r>
            <a:r>
              <a:rPr lang="en-US" altLang="zh-CN" sz="1600" dirty="0"/>
              <a:t>8</a:t>
            </a:r>
            <a:r>
              <a:rPr lang="zh-CN" altLang="en-US" sz="1600" dirty="0"/>
              <a:t>月</a:t>
            </a:r>
            <a:r>
              <a:rPr lang="en-US" altLang="zh-CN" sz="1600" dirty="0"/>
              <a:t>10</a:t>
            </a:r>
            <a:r>
              <a:rPr lang="zh-CN" altLang="en-US" sz="1600" dirty="0"/>
              <a:t>日，一位武汉个体户青年程铿被北京一家研究所聘请为总工程师，尽管他一无学历，二无职称。</a:t>
            </a:r>
            <a:endParaRPr lang="en-US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F4011E-760A-385A-40EF-267696EBBE05}"/>
              </a:ext>
            </a:extLst>
          </p:cNvPr>
          <p:cNvSpPr txBox="1"/>
          <p:nvPr/>
        </p:nvSpPr>
        <p:spPr>
          <a:xfrm>
            <a:off x="140246" y="1475234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以人物开头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sz="1600" dirty="0"/>
              <a:t>武汉青年个体户程铿，虽然一无学历，二无职称，今年</a:t>
            </a:r>
            <a:r>
              <a:rPr lang="en-US" altLang="zh-CN" sz="1600" dirty="0"/>
              <a:t>8</a:t>
            </a:r>
            <a:r>
              <a:rPr lang="zh-CN" altLang="en-US" sz="1600" dirty="0"/>
              <a:t>月</a:t>
            </a:r>
            <a:r>
              <a:rPr lang="en-US" altLang="zh-CN" sz="1600" dirty="0"/>
              <a:t>10</a:t>
            </a:r>
            <a:r>
              <a:rPr lang="zh-CN" altLang="en-US" sz="1600" dirty="0"/>
              <a:t>日却被北京一家研究所聘请为总工程师。</a:t>
            </a:r>
          </a:p>
        </p:txBody>
      </p:sp>
    </p:spTree>
    <p:extLst>
      <p:ext uri="{BB962C8B-B14F-4D97-AF65-F5344CB8AC3E}">
        <p14:creationId xmlns:p14="http://schemas.microsoft.com/office/powerpoint/2010/main" val="164809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952F2C-C2E1-05AD-76AC-D4394217BA2F}"/>
              </a:ext>
            </a:extLst>
          </p:cNvPr>
          <p:cNvSpPr txBox="1"/>
          <p:nvPr/>
        </p:nvSpPr>
        <p:spPr>
          <a:xfrm>
            <a:off x="140246" y="179090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以人物的定语开头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pPr lvl="1"/>
            <a:r>
              <a:rPr lang="zh-CN" altLang="en-US" sz="1600" dirty="0"/>
              <a:t>一位一无学历，二无职称的武汉个体户青年程铿，今年</a:t>
            </a:r>
            <a:r>
              <a:rPr lang="en-US" altLang="zh-CN" sz="1600" dirty="0"/>
              <a:t>8</a:t>
            </a:r>
            <a:r>
              <a:rPr lang="zh-CN" altLang="en-US" sz="1600" dirty="0"/>
              <a:t>月</a:t>
            </a:r>
            <a:r>
              <a:rPr lang="en-US" altLang="zh-CN" sz="1600" dirty="0"/>
              <a:t>10</a:t>
            </a:r>
            <a:r>
              <a:rPr lang="zh-CN" altLang="en-US" sz="1600" dirty="0"/>
              <a:t>日却被北京一家研究所聘请为总工程师。</a:t>
            </a:r>
            <a:endParaRPr lang="en-US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F4011E-760A-385A-40EF-267696EBBE05}"/>
              </a:ext>
            </a:extLst>
          </p:cNvPr>
          <p:cNvSpPr txBox="1"/>
          <p:nvPr/>
        </p:nvSpPr>
        <p:spPr>
          <a:xfrm>
            <a:off x="140246" y="1475234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以人物的定于开头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pPr lvl="1"/>
            <a:r>
              <a:rPr lang="zh-CN" altLang="en-US" sz="1600" dirty="0"/>
              <a:t>北京一家研究所今年</a:t>
            </a:r>
            <a:r>
              <a:rPr lang="en-US" altLang="zh-CN" sz="1600" dirty="0"/>
              <a:t>8</a:t>
            </a:r>
            <a:r>
              <a:rPr lang="zh-CN" altLang="en-US" sz="1600" dirty="0"/>
              <a:t>月</a:t>
            </a:r>
            <a:r>
              <a:rPr lang="en-US" altLang="zh-CN" sz="1600" dirty="0"/>
              <a:t>10</a:t>
            </a:r>
            <a:r>
              <a:rPr lang="zh-CN" altLang="en-US" sz="1600" dirty="0"/>
              <a:t>日聘请一位一无学历，二无职称的武汉青年个体户程铿，为总工程师。</a:t>
            </a:r>
          </a:p>
        </p:txBody>
      </p:sp>
    </p:spTree>
    <p:extLst>
      <p:ext uri="{BB962C8B-B14F-4D97-AF65-F5344CB8AC3E}">
        <p14:creationId xmlns:p14="http://schemas.microsoft.com/office/powerpoint/2010/main" val="167664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E4F2B8-A502-5C8F-F12F-C65EC710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" y="179090"/>
            <a:ext cx="550034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5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888BDB-2131-A179-71F2-C92D09E3E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4" y="179090"/>
            <a:ext cx="527284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5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E1172E-33EA-E661-3256-DFC8065C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" y="179090"/>
            <a:ext cx="5544811" cy="29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7ADB4A-CE0F-562E-FE42-CDC844C1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4" y="251098"/>
            <a:ext cx="5460413" cy="28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6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50DECA-7390-58DB-7042-01861A58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8" y="251098"/>
            <a:ext cx="5494408" cy="28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7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292B4A-893E-1C4F-B10D-14161506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8" y="251098"/>
            <a:ext cx="5464615" cy="28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4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7B01E0-53C8-2094-DA39-C1EE1F70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" y="107082"/>
            <a:ext cx="5684862" cy="29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4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058035" y="246200"/>
            <a:ext cx="1663541" cy="3613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95" b="1">
                <a:solidFill>
                  <a:srgbClr val="000000"/>
                </a:solidFill>
                <a:ea typeface="SimHei"/>
              </a:rPr>
              <a:t>消息的导语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3" y="74749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导语的位置</a:t>
            </a:r>
          </a:p>
        </p:txBody>
      </p:sp>
      <p:sp>
        <p:nvSpPr>
          <p:cNvPr id="8" name="New shape"/>
          <p:cNvSpPr/>
          <p:nvPr/>
        </p:nvSpPr>
        <p:spPr>
          <a:xfrm>
            <a:off x="1488123" y="747497"/>
            <a:ext cx="24003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：</a:t>
            </a:r>
          </a:p>
        </p:txBody>
      </p:sp>
      <p:sp>
        <p:nvSpPr>
          <p:cNvPr id="9" name="New shape"/>
          <p:cNvSpPr/>
          <p:nvPr/>
        </p:nvSpPr>
        <p:spPr>
          <a:xfrm>
            <a:off x="1717992" y="768278"/>
            <a:ext cx="127615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消息的第一段</a:t>
            </a:r>
          </a:p>
        </p:txBody>
      </p:sp>
      <p:sp>
        <p:nvSpPr>
          <p:cNvPr id="10" name="New shape"/>
          <p:cNvSpPr/>
          <p:nvPr/>
        </p:nvSpPr>
        <p:spPr>
          <a:xfrm>
            <a:off x="338773" y="107642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导语的功能</a:t>
            </a:r>
          </a:p>
        </p:txBody>
      </p:sp>
      <p:sp>
        <p:nvSpPr>
          <p:cNvPr id="11" name="New shape"/>
          <p:cNvSpPr/>
          <p:nvPr/>
        </p:nvSpPr>
        <p:spPr>
          <a:xfrm>
            <a:off x="1488123" y="1076427"/>
            <a:ext cx="24003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：</a:t>
            </a:r>
          </a:p>
        </p:txBody>
      </p:sp>
      <p:sp>
        <p:nvSpPr>
          <p:cNvPr id="12" name="New shape"/>
          <p:cNvSpPr/>
          <p:nvPr/>
        </p:nvSpPr>
        <p:spPr>
          <a:xfrm>
            <a:off x="801053" y="1426138"/>
            <a:ext cx="170154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简短笔墨反映要点</a:t>
            </a:r>
          </a:p>
        </p:txBody>
      </p:sp>
      <p:sp>
        <p:nvSpPr>
          <p:cNvPr id="13" name="New shape"/>
          <p:cNvSpPr/>
          <p:nvPr/>
        </p:nvSpPr>
        <p:spPr>
          <a:xfrm>
            <a:off x="795972" y="1723953"/>
            <a:ext cx="191423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为整篇报道定下基调</a:t>
            </a:r>
          </a:p>
        </p:txBody>
      </p:sp>
      <p:sp>
        <p:nvSpPr>
          <p:cNvPr id="14" name="New shape"/>
          <p:cNvSpPr/>
          <p:nvPr/>
        </p:nvSpPr>
        <p:spPr>
          <a:xfrm>
            <a:off x="795972" y="2016053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唤起读者的注意</a:t>
            </a:r>
          </a:p>
        </p:txBody>
      </p:sp>
      <p:sp>
        <p:nvSpPr>
          <p:cNvPr id="15" name="New shape"/>
          <p:cNvSpPr/>
          <p:nvPr/>
        </p:nvSpPr>
        <p:spPr>
          <a:xfrm>
            <a:off x="338773" y="231848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导语的写法</a:t>
            </a:r>
          </a:p>
        </p:txBody>
      </p:sp>
      <p:sp>
        <p:nvSpPr>
          <p:cNvPr id="16" name="New shape"/>
          <p:cNvSpPr/>
          <p:nvPr/>
        </p:nvSpPr>
        <p:spPr>
          <a:xfrm>
            <a:off x="1488123" y="2318487"/>
            <a:ext cx="24003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：</a:t>
            </a:r>
          </a:p>
        </p:txBody>
      </p:sp>
      <p:sp>
        <p:nvSpPr>
          <p:cNvPr id="17" name="New shape"/>
          <p:cNvSpPr/>
          <p:nvPr/>
        </p:nvSpPr>
        <p:spPr>
          <a:xfrm>
            <a:off x="801052" y="2668198"/>
            <a:ext cx="340309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叙述式、描写式、引用式、评论式等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054486-9B62-8A7D-1BC7-1621D949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4" y="251098"/>
            <a:ext cx="5405181" cy="28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2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FDFD6A-0E30-93C1-35E4-1BD595FC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90"/>
            <a:ext cx="5664288" cy="30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0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F8A5FB-9AF4-AEA8-01B5-980E114005F9}"/>
              </a:ext>
            </a:extLst>
          </p:cNvPr>
          <p:cNvSpPr txBox="1"/>
          <p:nvPr/>
        </p:nvSpPr>
        <p:spPr>
          <a:xfrm>
            <a:off x="356270" y="251098"/>
            <a:ext cx="5112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C000"/>
                </a:solidFill>
              </a:rPr>
              <a:t>消息写作练习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/>
              <a:t>  </a:t>
            </a:r>
            <a:r>
              <a:rPr lang="zh-CN" altLang="en-US" sz="1400" dirty="0"/>
              <a:t>近日，一家国际知名企业开始在全球</a:t>
            </a:r>
            <a:r>
              <a:rPr lang="zh-CN" altLang="en-US" sz="1400"/>
              <a:t>范围内裁员。</a:t>
            </a:r>
            <a:r>
              <a:rPr lang="zh-CN" altLang="en-US" sz="1400" dirty="0"/>
              <a:t>根据最新消息，该企业将在三个月内裁员</a:t>
            </a:r>
            <a:r>
              <a:rPr lang="en-US" altLang="zh-CN" sz="1400" dirty="0"/>
              <a:t>5000</a:t>
            </a:r>
            <a:r>
              <a:rPr lang="zh-CN" altLang="en-US" sz="1400" dirty="0"/>
              <a:t>人。请根据所提供的信息，撰写一篇新闻报道。要求如下：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标题：一行标题，直观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内容包括：裁员数量、时间范围、企业名称、对员工的市场影响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使用新闻报道的形式进行写作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1645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878965" y="271422"/>
            <a:ext cx="2126202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1F5F"/>
                </a:solidFill>
                <a:ea typeface="SimHei"/>
              </a:rPr>
              <a:t>叙述式导语  举例</a:t>
            </a:r>
          </a:p>
        </p:txBody>
      </p:sp>
      <p:sp>
        <p:nvSpPr>
          <p:cNvPr id="7" name="New shape"/>
          <p:cNvSpPr/>
          <p:nvPr/>
        </p:nvSpPr>
        <p:spPr>
          <a:xfrm>
            <a:off x="569912" y="812585"/>
            <a:ext cx="502919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本报讯  １９日上午９时，记者在大连红凌路附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1086905"/>
            <a:ext cx="504062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近某高校采访时，一辆银灰色的奔驰Ｓ５００擦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1361225"/>
            <a:ext cx="504062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身而过，又在不远处停下，记者惊讶地发现这辆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1635545"/>
            <a:ext cx="504062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车的主人竟是一个女孩子，烫发、红色风衣、棕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1909865"/>
            <a:ext cx="456056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靴，手里还拎着书包，看打扮像是大学生。</a:t>
            </a:r>
          </a:p>
        </p:txBody>
      </p:sp>
      <p:sp>
        <p:nvSpPr>
          <p:cNvPr id="12" name="New shape"/>
          <p:cNvSpPr/>
          <p:nvPr/>
        </p:nvSpPr>
        <p:spPr>
          <a:xfrm>
            <a:off x="1243012" y="2559295"/>
            <a:ext cx="85077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《真牛气</a:t>
            </a:r>
          </a:p>
        </p:txBody>
      </p:sp>
      <p:sp>
        <p:nvSpPr>
          <p:cNvPr id="13" name="New shape"/>
          <p:cNvSpPr/>
          <p:nvPr/>
        </p:nvSpPr>
        <p:spPr>
          <a:xfrm>
            <a:off x="2060892" y="2573225"/>
            <a:ext cx="40513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Arial"/>
              </a:rPr>
              <a:t>——</a:t>
            </a:r>
          </a:p>
        </p:txBody>
      </p:sp>
      <p:sp>
        <p:nvSpPr>
          <p:cNvPr id="14" name="New shape"/>
          <p:cNvSpPr/>
          <p:nvPr/>
        </p:nvSpPr>
        <p:spPr>
          <a:xfrm>
            <a:off x="2467292" y="2559295"/>
            <a:ext cx="212693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女大学生开奔驰上学》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858327" y="282534"/>
            <a:ext cx="2126202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1F5F"/>
                </a:solidFill>
                <a:ea typeface="SimHei"/>
              </a:rPr>
              <a:t>评论式导语  举例</a:t>
            </a:r>
          </a:p>
        </p:txBody>
      </p:sp>
      <p:sp>
        <p:nvSpPr>
          <p:cNvPr id="7" name="New shape"/>
          <p:cNvSpPr/>
          <p:nvPr/>
        </p:nvSpPr>
        <p:spPr>
          <a:xfrm>
            <a:off x="620712" y="837985"/>
            <a:ext cx="480059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只因为淘气被妈妈责骂了几句，一位五岁女孩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1117385"/>
            <a:ext cx="504062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一气之下逃出家门，至今下落不明。有关专家指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1391705"/>
            <a:ext cx="504062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出，独生子女的家庭教育问题已到了让人忧心的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7" y="1666025"/>
            <a:ext cx="72009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地步。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858327" y="282534"/>
            <a:ext cx="2126202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1F5F"/>
                </a:solidFill>
                <a:latin typeface="SimHei"/>
              </a:rPr>
              <a:t>感叹式导语  举例</a:t>
            </a:r>
          </a:p>
        </p:txBody>
      </p:sp>
      <p:sp>
        <p:nvSpPr>
          <p:cNvPr id="7" name="New shape"/>
          <p:cNvSpPr/>
          <p:nvPr/>
        </p:nvSpPr>
        <p:spPr>
          <a:xfrm>
            <a:off x="594360" y="1045476"/>
            <a:ext cx="1143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Arial"/>
              </a:rPr>
              <a:t>“</a:t>
            </a:r>
          </a:p>
        </p:txBody>
      </p:sp>
      <p:sp>
        <p:nvSpPr>
          <p:cNvPr id="8" name="New shape"/>
          <p:cNvSpPr/>
          <p:nvPr/>
        </p:nvSpPr>
        <p:spPr>
          <a:xfrm>
            <a:off x="708660" y="1029755"/>
            <a:ext cx="96012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压岁钱，</a:t>
            </a:r>
          </a:p>
        </p:txBody>
      </p:sp>
      <p:sp>
        <p:nvSpPr>
          <p:cNvPr id="9" name="New shape"/>
          <p:cNvSpPr/>
          <p:nvPr/>
        </p:nvSpPr>
        <p:spPr>
          <a:xfrm>
            <a:off x="1628140" y="1045476"/>
            <a:ext cx="25405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Arial"/>
              </a:rPr>
              <a:t>17</a:t>
            </a:r>
          </a:p>
        </p:txBody>
      </p:sp>
      <p:sp>
        <p:nvSpPr>
          <p:cNvPr id="10" name="New shape"/>
          <p:cNvSpPr/>
          <p:nvPr/>
        </p:nvSpPr>
        <p:spPr>
          <a:xfrm>
            <a:off x="1882140" y="1029755"/>
            <a:ext cx="36004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万！”郑州市纬五路第一小学的老</a:t>
            </a:r>
          </a:p>
        </p:txBody>
      </p:sp>
      <p:sp>
        <p:nvSpPr>
          <p:cNvPr id="11" name="New shape"/>
          <p:cNvSpPr/>
          <p:nvPr/>
        </p:nvSpPr>
        <p:spPr>
          <a:xfrm>
            <a:off x="534035" y="1302805"/>
            <a:ext cx="408050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师们被这一庞大的数字惊得目瞪口呆。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794192" y="282534"/>
            <a:ext cx="225352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1F5F"/>
                </a:solidFill>
                <a:latin typeface="SimHei"/>
              </a:rPr>
              <a:t>引用式导语   举例</a:t>
            </a:r>
          </a:p>
        </p:txBody>
      </p:sp>
      <p:sp>
        <p:nvSpPr>
          <p:cNvPr id="7" name="New shape"/>
          <p:cNvSpPr/>
          <p:nvPr/>
        </p:nvSpPr>
        <p:spPr>
          <a:xfrm>
            <a:off x="969010" y="937680"/>
            <a:ext cx="443483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“精彩，实在精彩！” “你有没有注意，</a:t>
            </a:r>
          </a:p>
        </p:txBody>
      </p:sp>
      <p:sp>
        <p:nvSpPr>
          <p:cNvPr id="8" name="New shape"/>
          <p:cNvSpPr/>
          <p:nvPr/>
        </p:nvSpPr>
        <p:spPr>
          <a:xfrm>
            <a:off x="553085" y="1229780"/>
            <a:ext cx="168021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梁启圣老师讲他</a:t>
            </a:r>
          </a:p>
        </p:txBody>
      </p:sp>
      <p:sp>
        <p:nvSpPr>
          <p:cNvPr id="9" name="New shape"/>
          <p:cNvSpPr/>
          <p:nvPr/>
        </p:nvSpPr>
        <p:spPr>
          <a:xfrm>
            <a:off x="2162175" y="1245501"/>
            <a:ext cx="25405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Arial"/>
              </a:rPr>
              <a:t>10</a:t>
            </a:r>
          </a:p>
        </p:txBody>
      </p:sp>
      <p:sp>
        <p:nvSpPr>
          <p:cNvPr id="10" name="New shape"/>
          <p:cNvSpPr/>
          <p:nvPr/>
        </p:nvSpPr>
        <p:spPr>
          <a:xfrm>
            <a:off x="2416175" y="1229780"/>
            <a:ext cx="288036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多年来用自己的工资抚养少</a:t>
            </a:r>
          </a:p>
        </p:txBody>
      </p:sp>
      <p:sp>
        <p:nvSpPr>
          <p:cNvPr id="11" name="New shape"/>
          <p:cNvSpPr/>
          <p:nvPr/>
        </p:nvSpPr>
        <p:spPr>
          <a:xfrm>
            <a:off x="553085" y="1476160"/>
            <a:ext cx="288036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数民族学生那一段时，就被</a:t>
            </a:r>
          </a:p>
        </p:txBody>
      </p:sp>
      <p:sp>
        <p:nvSpPr>
          <p:cNvPr id="12" name="New shape"/>
          <p:cNvSpPr/>
          <p:nvPr/>
        </p:nvSpPr>
        <p:spPr>
          <a:xfrm>
            <a:off x="3311525" y="1491880"/>
            <a:ext cx="127025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Arial"/>
              </a:rPr>
              <a:t>6</a:t>
            </a:r>
          </a:p>
        </p:txBody>
      </p:sp>
      <p:sp>
        <p:nvSpPr>
          <p:cNvPr id="13" name="New shape"/>
          <p:cNvSpPr/>
          <p:nvPr/>
        </p:nvSpPr>
        <p:spPr>
          <a:xfrm>
            <a:off x="3438525" y="1476160"/>
            <a:ext cx="192024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次掌声所打断。”</a:t>
            </a:r>
          </a:p>
        </p:txBody>
      </p:sp>
      <p:sp>
        <p:nvSpPr>
          <p:cNvPr id="14" name="New shape"/>
          <p:cNvSpPr/>
          <p:nvPr/>
        </p:nvSpPr>
        <p:spPr>
          <a:xfrm>
            <a:off x="553085" y="1721270"/>
            <a:ext cx="480059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这是昨天上午省里的报告团在广州中山纪念堂</a:t>
            </a:r>
          </a:p>
        </p:txBody>
      </p:sp>
      <p:sp>
        <p:nvSpPr>
          <p:cNvPr id="15" name="New shape"/>
          <p:cNvSpPr/>
          <p:nvPr/>
        </p:nvSpPr>
        <p:spPr>
          <a:xfrm>
            <a:off x="553085" y="1967650"/>
            <a:ext cx="480059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做首场报告以后，记者在人群中听到的议论。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411797" y="407598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Hei"/>
              </a:rPr>
              <a:t>导语写作要求：</a:t>
            </a:r>
          </a:p>
        </p:txBody>
      </p:sp>
      <p:sp>
        <p:nvSpPr>
          <p:cNvPr id="7" name="New shape"/>
          <p:cNvSpPr/>
          <p:nvPr/>
        </p:nvSpPr>
        <p:spPr>
          <a:xfrm>
            <a:off x="540068" y="838442"/>
            <a:ext cx="32004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NSimSun"/>
              </a:rPr>
              <a:t>·</a:t>
            </a:r>
          </a:p>
        </p:txBody>
      </p:sp>
      <p:sp>
        <p:nvSpPr>
          <p:cNvPr id="8" name="New shape"/>
          <p:cNvSpPr/>
          <p:nvPr/>
        </p:nvSpPr>
        <p:spPr>
          <a:xfrm>
            <a:off x="846137" y="920042"/>
            <a:ext cx="276501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突出主要事实，展示消息精华</a:t>
            </a:r>
          </a:p>
        </p:txBody>
      </p:sp>
      <p:sp>
        <p:nvSpPr>
          <p:cNvPr id="9" name="New shape"/>
          <p:cNvSpPr/>
          <p:nvPr/>
        </p:nvSpPr>
        <p:spPr>
          <a:xfrm>
            <a:off x="527368" y="1387082"/>
            <a:ext cx="32004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NSimSun"/>
              </a:rPr>
              <a:t>·</a:t>
            </a:r>
          </a:p>
        </p:txBody>
      </p:sp>
      <p:sp>
        <p:nvSpPr>
          <p:cNvPr id="10" name="New shape"/>
          <p:cNvSpPr/>
          <p:nvPr/>
        </p:nvSpPr>
        <p:spPr>
          <a:xfrm>
            <a:off x="833438" y="1468682"/>
            <a:ext cx="106346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要留有余地</a:t>
            </a:r>
          </a:p>
        </p:txBody>
      </p:sp>
      <p:sp>
        <p:nvSpPr>
          <p:cNvPr id="11" name="New shape"/>
          <p:cNvSpPr/>
          <p:nvPr/>
        </p:nvSpPr>
        <p:spPr>
          <a:xfrm>
            <a:off x="527368" y="1935723"/>
            <a:ext cx="32004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NSimSun"/>
              </a:rPr>
              <a:t>·</a:t>
            </a:r>
          </a:p>
        </p:txBody>
      </p:sp>
      <p:sp>
        <p:nvSpPr>
          <p:cNvPr id="12" name="New shape"/>
          <p:cNvSpPr/>
          <p:nvPr/>
        </p:nvSpPr>
        <p:spPr>
          <a:xfrm>
            <a:off x="833437" y="2017323"/>
            <a:ext cx="170154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要有阅读的兴奋点</a:t>
            </a:r>
          </a:p>
        </p:txBody>
      </p:sp>
      <p:sp>
        <p:nvSpPr>
          <p:cNvPr id="13" name="New shape"/>
          <p:cNvSpPr/>
          <p:nvPr/>
        </p:nvSpPr>
        <p:spPr>
          <a:xfrm>
            <a:off x="3115627" y="2118957"/>
            <a:ext cx="1920240" cy="1737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ea typeface="SimSun"/>
              </a:rPr>
              <a:t>能引起读者兴趣的兴奋点：</a:t>
            </a:r>
          </a:p>
        </p:txBody>
      </p:sp>
      <p:sp>
        <p:nvSpPr>
          <p:cNvPr id="14" name="New shape"/>
          <p:cNvSpPr/>
          <p:nvPr/>
        </p:nvSpPr>
        <p:spPr>
          <a:xfrm>
            <a:off x="3455988" y="2302472"/>
            <a:ext cx="800100" cy="1737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ea typeface="SimSun"/>
              </a:rPr>
              <a:t>有趣的情节</a:t>
            </a:r>
          </a:p>
        </p:txBody>
      </p:sp>
      <p:sp>
        <p:nvSpPr>
          <p:cNvPr id="15" name="New shape"/>
          <p:cNvSpPr/>
          <p:nvPr/>
        </p:nvSpPr>
        <p:spPr>
          <a:xfrm>
            <a:off x="3455988" y="2485353"/>
            <a:ext cx="800100" cy="1737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ea typeface="SimSun"/>
              </a:rPr>
              <a:t>生动的场面</a:t>
            </a:r>
          </a:p>
        </p:txBody>
      </p:sp>
      <p:sp>
        <p:nvSpPr>
          <p:cNvPr id="16" name="New shape"/>
          <p:cNvSpPr/>
          <p:nvPr/>
        </p:nvSpPr>
        <p:spPr>
          <a:xfrm>
            <a:off x="3455988" y="2668232"/>
            <a:ext cx="800100" cy="1737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latin typeface="SimSun"/>
              </a:rPr>
              <a:t>诱人的悬念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87973" y="225384"/>
            <a:ext cx="4545235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 dirty="0" err="1">
                <a:solidFill>
                  <a:srgbClr val="990033"/>
                </a:solidFill>
                <a:latin typeface="NSimSun"/>
              </a:rPr>
              <a:t>比较：同一新闻事件不同导语的写法</a:t>
            </a:r>
            <a:r>
              <a:rPr lang="en-US" sz="2005" b="1" dirty="0">
                <a:solidFill>
                  <a:srgbClr val="990033"/>
                </a:solidFill>
                <a:latin typeface="NSimSun"/>
              </a:rPr>
              <a:t>。</a:t>
            </a:r>
          </a:p>
        </p:txBody>
      </p:sp>
      <p:sp>
        <p:nvSpPr>
          <p:cNvPr id="7" name="New shape"/>
          <p:cNvSpPr/>
          <p:nvPr/>
        </p:nvSpPr>
        <p:spPr>
          <a:xfrm>
            <a:off x="287972" y="954527"/>
            <a:ext cx="142518" cy="16674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60">
                <a:solidFill>
                  <a:srgbClr val="0000FF"/>
                </a:solidFill>
                <a:ea typeface="Wingdings"/>
              </a:rPr>
              <a:t>v</a:t>
            </a:r>
          </a:p>
        </p:txBody>
      </p:sp>
      <p:sp>
        <p:nvSpPr>
          <p:cNvPr id="8" name="New shape"/>
          <p:cNvSpPr/>
          <p:nvPr/>
        </p:nvSpPr>
        <p:spPr>
          <a:xfrm>
            <a:off x="431482" y="888785"/>
            <a:ext cx="528065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世界重量级拳王迈克·泰森今晚以85秒钟的时间，</a:t>
            </a:r>
          </a:p>
        </p:txBody>
      </p:sp>
      <p:sp>
        <p:nvSpPr>
          <p:cNvPr id="9" name="New shape"/>
          <p:cNvSpPr/>
          <p:nvPr/>
        </p:nvSpPr>
        <p:spPr>
          <a:xfrm>
            <a:off x="287973" y="1135165"/>
            <a:ext cx="528065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击垮挑战者卡尔·威廉斯，创造了历时最短的一场</a:t>
            </a:r>
          </a:p>
        </p:txBody>
      </p:sp>
      <p:sp>
        <p:nvSpPr>
          <p:cNvPr id="10" name="New shape"/>
          <p:cNvSpPr/>
          <p:nvPr/>
        </p:nvSpPr>
        <p:spPr>
          <a:xfrm>
            <a:off x="287972" y="1381545"/>
            <a:ext cx="144018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拳王卫冕战。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87972" y="2015612"/>
            <a:ext cx="142518" cy="16674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60">
                <a:solidFill>
                  <a:srgbClr val="0000FF"/>
                </a:solidFill>
                <a:latin typeface="Wingdings"/>
              </a:rPr>
              <a:t>v</a:t>
            </a:r>
          </a:p>
        </p:txBody>
      </p:sp>
      <p:sp>
        <p:nvSpPr>
          <p:cNvPr id="12" name="New shape"/>
          <p:cNvSpPr/>
          <p:nvPr/>
        </p:nvSpPr>
        <p:spPr>
          <a:xfrm>
            <a:off x="431482" y="1949870"/>
            <a:ext cx="528065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“85秒！拳王泰森击败挑战者。85秒！历史上最短</a:t>
            </a:r>
          </a:p>
        </p:txBody>
      </p:sp>
      <p:sp>
        <p:nvSpPr>
          <p:cNvPr id="13" name="New shape"/>
          <p:cNvSpPr/>
          <p:nvPr/>
        </p:nvSpPr>
        <p:spPr>
          <a:xfrm>
            <a:off x="287973" y="2196250"/>
            <a:ext cx="504062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的拳王卫冕战。85秒！1300万美元尽入腰包。”</a:t>
            </a:r>
          </a:p>
        </p:txBody>
      </p:sp>
      <p:sp>
        <p:nvSpPr>
          <p:cNvPr id="14" name="New shape"/>
          <p:cNvSpPr/>
          <p:nvPr/>
        </p:nvSpPr>
        <p:spPr>
          <a:xfrm>
            <a:off x="2328227" y="1407405"/>
            <a:ext cx="106346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FF"/>
                </a:solidFill>
                <a:ea typeface="SimHei"/>
              </a:rPr>
              <a:t>叙述式导语</a:t>
            </a:r>
          </a:p>
        </p:txBody>
      </p:sp>
      <p:sp>
        <p:nvSpPr>
          <p:cNvPr id="15" name="New shape"/>
          <p:cNvSpPr/>
          <p:nvPr/>
        </p:nvSpPr>
        <p:spPr>
          <a:xfrm>
            <a:off x="3401378" y="2551992"/>
            <a:ext cx="170154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FF"/>
                </a:solidFill>
                <a:latin typeface="SimHei"/>
              </a:rPr>
              <a:t>引用、感叹式导语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16535" y="217447"/>
            <a:ext cx="534733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990033"/>
                </a:solidFill>
                <a:ea typeface="NSimSun"/>
              </a:rPr>
              <a:t>比较：同一新闻事件不同标题及导语的写法。</a:t>
            </a:r>
          </a:p>
        </p:txBody>
      </p:sp>
      <p:sp>
        <p:nvSpPr>
          <p:cNvPr id="7" name="New shape"/>
          <p:cNvSpPr/>
          <p:nvPr/>
        </p:nvSpPr>
        <p:spPr>
          <a:xfrm>
            <a:off x="2096135" y="563173"/>
            <a:ext cx="127615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Sun"/>
              </a:rPr>
              <a:t>确保“端庄”</a:t>
            </a:r>
          </a:p>
        </p:txBody>
      </p:sp>
      <p:sp>
        <p:nvSpPr>
          <p:cNvPr id="8" name="New shape"/>
          <p:cNvSpPr/>
          <p:nvPr/>
        </p:nvSpPr>
        <p:spPr>
          <a:xfrm>
            <a:off x="1578610" y="855907"/>
            <a:ext cx="191423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C00000"/>
                </a:solidFill>
                <a:ea typeface="SimHei"/>
              </a:rPr>
              <a:t>学校禁止女生穿裙子</a:t>
            </a:r>
          </a:p>
        </p:txBody>
      </p:sp>
      <p:sp>
        <p:nvSpPr>
          <p:cNvPr id="9" name="New shape"/>
          <p:cNvSpPr/>
          <p:nvPr/>
        </p:nvSpPr>
        <p:spPr>
          <a:xfrm>
            <a:off x="730885" y="1167267"/>
            <a:ext cx="5058633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英国东部某郡的一所学校为了让女生保持“端庄”，21日颁布</a:t>
            </a:r>
          </a:p>
        </p:txBody>
      </p:sp>
      <p:sp>
        <p:nvSpPr>
          <p:cNvPr id="10" name="New shape"/>
          <p:cNvSpPr/>
          <p:nvPr/>
        </p:nvSpPr>
        <p:spPr>
          <a:xfrm>
            <a:off x="410210" y="1386977"/>
            <a:ext cx="1124140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NSimSun"/>
              </a:rPr>
              <a:t>了一条新禁令</a:t>
            </a:r>
          </a:p>
        </p:txBody>
      </p:sp>
      <p:sp>
        <p:nvSpPr>
          <p:cNvPr id="11" name="New shape"/>
          <p:cNvSpPr/>
          <p:nvPr/>
        </p:nvSpPr>
        <p:spPr>
          <a:xfrm>
            <a:off x="1484630" y="1399248"/>
            <a:ext cx="35687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TimesNewRomanPS"/>
              </a:rPr>
              <a:t>——</a:t>
            </a:r>
          </a:p>
        </p:txBody>
      </p:sp>
      <p:sp>
        <p:nvSpPr>
          <p:cNvPr id="12" name="New shape"/>
          <p:cNvSpPr/>
          <p:nvPr/>
        </p:nvSpPr>
        <p:spPr>
          <a:xfrm>
            <a:off x="1840230" y="1386977"/>
            <a:ext cx="2060924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禁止女学生穿裙子上学。</a:t>
            </a:r>
          </a:p>
        </p:txBody>
      </p:sp>
      <p:sp>
        <p:nvSpPr>
          <p:cNvPr id="13" name="New shape"/>
          <p:cNvSpPr/>
          <p:nvPr/>
        </p:nvSpPr>
        <p:spPr>
          <a:xfrm>
            <a:off x="1450975" y="1945567"/>
            <a:ext cx="255231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C00000"/>
                </a:solidFill>
                <a:ea typeface="SimHei"/>
              </a:rPr>
              <a:t>英国一中学颁布“禁裙令”</a:t>
            </a:r>
          </a:p>
        </p:txBody>
      </p:sp>
      <p:sp>
        <p:nvSpPr>
          <p:cNvPr id="14" name="New shape"/>
          <p:cNvSpPr/>
          <p:nvPr/>
        </p:nvSpPr>
        <p:spPr>
          <a:xfrm>
            <a:off x="730885" y="2256927"/>
            <a:ext cx="5058633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炎炎夏日，女孩子裙摆飘飘，风姿绰约，在任何地方都是一道</a:t>
            </a:r>
          </a:p>
        </p:txBody>
      </p:sp>
      <p:sp>
        <p:nvSpPr>
          <p:cNvPr id="15" name="New shape"/>
          <p:cNvSpPr/>
          <p:nvPr/>
        </p:nvSpPr>
        <p:spPr>
          <a:xfrm>
            <a:off x="410210" y="2477272"/>
            <a:ext cx="5433346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独特的风景线。但是在英国一所中学里，女学生们越来越短的裙子</a:t>
            </a:r>
          </a:p>
        </p:txBody>
      </p:sp>
      <p:sp>
        <p:nvSpPr>
          <p:cNvPr id="16" name="New shape"/>
          <p:cNvSpPr/>
          <p:nvPr/>
        </p:nvSpPr>
        <p:spPr>
          <a:xfrm>
            <a:off x="410210" y="2690632"/>
            <a:ext cx="5433346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NSimSun"/>
              </a:rPr>
              <a:t>却让校方头痛不已。最近，该校不得不做出决定：今后女学生只能</a:t>
            </a:r>
          </a:p>
        </p:txBody>
      </p:sp>
      <p:sp>
        <p:nvSpPr>
          <p:cNvPr id="17" name="New shape"/>
          <p:cNvSpPr/>
          <p:nvPr/>
        </p:nvSpPr>
        <p:spPr>
          <a:xfrm>
            <a:off x="410210" y="2903992"/>
            <a:ext cx="1311497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 dirty="0" err="1">
                <a:solidFill>
                  <a:srgbClr val="000000"/>
                </a:solidFill>
                <a:latin typeface="NSimSun"/>
              </a:rPr>
              <a:t>穿长裤来上学</a:t>
            </a:r>
            <a:r>
              <a:rPr lang="en-US" sz="1405" b="1" dirty="0">
                <a:solidFill>
                  <a:srgbClr val="000000"/>
                </a:solidFill>
                <a:latin typeface="NSimSun"/>
              </a:rPr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Syrc" typeface="Estrangelo Edessa"/>
        <a:font script="Taml" typeface="Latha"/>
        <a:font script="Hang" typeface="맑은 고딕"/>
        <a:font script="Hant" typeface="新細明體"/>
        <a:font script="Hebr" typeface="Times New Roman"/>
        <a:font script="Beng" typeface="Vrinda"/>
        <a:font script="Gujr" typeface="Shruti"/>
        <a:font script="Tibt" typeface="Microsoft Himalaya"/>
        <a:font script="Guru" typeface="Raavi"/>
        <a:font script="Thaa" typeface="MV Boli"/>
        <a:font script="Khmr" typeface="MoolBoran"/>
        <a:font script="Cans" typeface="Euphemia"/>
        <a:font script="Uigh" typeface="Microsoft Uighur"/>
        <a:font script="Geor" typeface="Sylfaen"/>
        <a:font script="Arab" typeface="Times New Roman"/>
        <a:font script="Hans" typeface="宋体"/>
        <a:font script="Ethi" typeface="Nyala"/>
        <a:font script="Yiii" typeface="Microsoft Yi Baiti"/>
        <a:font script="Mong" typeface="Mongolian Baiti"/>
        <a:font script="Deva" typeface="Mangal"/>
        <a:font script="Thai" typeface="Angsana New"/>
        <a:font script="Mlym" typeface="Kartika"/>
        <a:font script="Sinh" typeface="Iskoola Pota"/>
        <a:font script="Viet" typeface="Times New Roman"/>
        <a:font script="Cher" typeface="Plantagenet Cherokee"/>
        <a:font script="Telu" typeface="Gautami"/>
        <a:font script="Knda" typeface="Tunga"/>
        <a:font script="Jpan" typeface="ＭＳ Ｐゴシック"/>
        <a:font script="Laoo" typeface="DokChampa"/>
      </a:majorFont>
      <a:minorFont>
        <a:latin typeface="Calibri"/>
        <a:ea typeface=""/>
        <a:cs typeface=""/>
        <a:font script="Orya" typeface="Kalinga"/>
        <a:font script="Syrc" typeface="Estrangelo Edessa"/>
        <a:font script="Taml" typeface="Latha"/>
        <a:font script="Hang" typeface="맑은 고딕"/>
        <a:font script="Hant" typeface="新細明體"/>
        <a:font script="Hebr" typeface="Arial"/>
        <a:font script="Beng" typeface="Vrinda"/>
        <a:font script="Gujr" typeface="Shruti"/>
        <a:font script="Tibt" typeface="Microsoft Himalaya"/>
        <a:font script="Guru" typeface="Raavi"/>
        <a:font script="Thaa" typeface="MV Boli"/>
        <a:font script="Khmr" typeface="DaunPenh"/>
        <a:font script="Cans" typeface="Euphemia"/>
        <a:font script="Uigh" typeface="Microsoft Uighur"/>
        <a:font script="Geor" typeface="Sylfaen"/>
        <a:font script="Arab" typeface="Arial"/>
        <a:font script="Hans" typeface="宋体"/>
        <a:font script="Ethi" typeface="Nyala"/>
        <a:font script="Yiii" typeface="Microsoft Yi Baiti"/>
        <a:font script="Mong" typeface="Mongolian Baiti"/>
        <a:font script="Deva" typeface="Mangal"/>
        <a:font script="Thai" typeface="Cordia New"/>
        <a:font script="Mlym" typeface="Kartika"/>
        <a:font script="Sinh" typeface="Iskoola Pota"/>
        <a:font script="Viet" typeface="Arial"/>
        <a:font script="Cher" typeface="Plantagenet Cherokee"/>
        <a:font script="Telu" typeface="Gautami"/>
        <a:font script="Knda" typeface="Tunga"/>
        <a:font script="Jpan" typeface="ＭＳ Ｐゴシック"/>
        <a:font script="Laoo" typeface="DokChamp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431</Words>
  <Application>Microsoft Office PowerPoint</Application>
  <PresentationFormat>自定义</PresentationFormat>
  <Paragraphs>110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TimesNewRomanPS</vt:lpstr>
      <vt:lpstr>SimHei</vt:lpstr>
      <vt:lpstr>SimSun</vt:lpstr>
      <vt:lpstr>NSimSun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20</cp:revision>
  <dcterms:created xsi:type="dcterms:W3CDTF">2024-09-24T01:47:28Z</dcterms:created>
  <dcterms:modified xsi:type="dcterms:W3CDTF">2024-09-24T12:10:20Z</dcterms:modified>
</cp:coreProperties>
</file>