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2"/>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341" r:id="rId108"/>
    <p:sldId id="342" r:id="rId109"/>
    <p:sldId id="343" r:id="rId110"/>
    <p:sldId id="344" r:id="rId111"/>
    <p:sldId id="345" r:id="rId112"/>
    <p:sldId id="346" r:id="rId113"/>
    <p:sldId id="347" r:id="rId114"/>
    <p:sldId id="348" r:id="rId115"/>
    <p:sldId id="349" r:id="rId116"/>
    <p:sldId id="350" r:id="rId117"/>
    <p:sldId id="351" r:id="rId118"/>
    <p:sldId id="352" r:id="rId119"/>
    <p:sldId id="353" r:id="rId120"/>
    <p:sldId id="354" r:id="rId121"/>
    <p:sldId id="355" r:id="rId122"/>
    <p:sldId id="356" r:id="rId123"/>
    <p:sldId id="357" r:id="rId124"/>
    <p:sldId id="358" r:id="rId125"/>
    <p:sldId id="359" r:id="rId126"/>
    <p:sldId id="360" r:id="rId127"/>
    <p:sldId id="361" r:id="rId128"/>
    <p:sldId id="362" r:id="rId129"/>
    <p:sldId id="363" r:id="rId130"/>
    <p:sldId id="364" r:id="rId131"/>
    <p:sldId id="365" r:id="rId132"/>
    <p:sldId id="366" r:id="rId133"/>
    <p:sldId id="367" r:id="rId134"/>
    <p:sldId id="368" r:id="rId135"/>
    <p:sldId id="369" r:id="rId136"/>
    <p:sldId id="370" r:id="rId137"/>
    <p:sldId id="371" r:id="rId138"/>
    <p:sldId id="372" r:id="rId139"/>
    <p:sldId id="373" r:id="rId140"/>
    <p:sldId id="374" r:id="rId141"/>
    <p:sldId id="375" r:id="rId142"/>
    <p:sldId id="376" r:id="rId143"/>
    <p:sldId id="377" r:id="rId144"/>
    <p:sldId id="378" r:id="rId145"/>
    <p:sldId id="379" r:id="rId146"/>
    <p:sldId id="380" r:id="rId147"/>
    <p:sldId id="381" r:id="rId148"/>
    <p:sldId id="382" r:id="rId149"/>
    <p:sldId id="383" r:id="rId150"/>
    <p:sldId id="384" r:id="rId151"/>
    <p:sldId id="385" r:id="rId152"/>
    <p:sldId id="386" r:id="rId153"/>
    <p:sldId id="387" r:id="rId154"/>
    <p:sldId id="388" r:id="rId155"/>
    <p:sldId id="389" r:id="rId156"/>
    <p:sldId id="390" r:id="rId157"/>
    <p:sldId id="391" r:id="rId158"/>
    <p:sldId id="392" r:id="rId159"/>
    <p:sldId id="393" r:id="rId160"/>
    <p:sldId id="394" r:id="rId161"/>
  </p:sldIdLst>
  <p:sldSz cx="9906000" cy="6858000" type="A4"/>
  <p:notesSz cx="7010400" cy="9296400"/>
  <p:custDataLst>
    <p:tags r:id="rId16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55" d="100"/>
          <a:sy n="55" d="100"/>
        </p:scale>
        <p:origin x="-2298" y="-9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6" Type="http://schemas.openxmlformats.org/officeDocument/2006/relationships/tags" Target="tags/tag1.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handoutMaster" Target="handoutMasters/handoutMaster1.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63 922,'3'3,"-1"0,-2 0,2 0,-2 0,0 1,0-1,0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75 933,'3'-1,"0"1,0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92 921,'2'0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93 916,'2'3,"2"1,-3-1,1 2,-2-2,0 0,0 0,0 0,-1 0,-2-2,6-1,0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57AC52-D1C3-48EC-A81E-8D01F3F62898}" type="slidenum">
              <a:rPr lang="en-US" altLang="zh-CN"/>
            </a:fld>
            <a:endParaRPr lang="en-US" altLang="zh-CN"/>
          </a:p>
        </p:txBody>
      </p:sp>
      <p:sp>
        <p:nvSpPr>
          <p:cNvPr id="317442" name="Rectangle 2"/>
          <p:cNvSpPr>
            <a:spLocks noGrp="1" noRot="1" noChangeAspect="1" noChangeArrowheads="1" noTextEdit="1"/>
          </p:cNvSpPr>
          <p:nvPr>
            <p:ph type="sldImg"/>
          </p:nvPr>
        </p:nvSpPr>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A2B163-A93E-4B4D-BCA2-CFDE1658F4C0}" type="slidenum">
              <a:rPr lang="en-US" altLang="zh-CN"/>
            </a:fld>
            <a:endParaRPr lang="en-US" altLang="zh-CN"/>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2F913F-A2E4-43E4-AD6D-49A1BF00F4BD}" type="slidenum">
              <a:rPr lang="en-US" altLang="zh-CN"/>
            </a:fld>
            <a:endParaRPr lang="en-US" altLang="zh-CN"/>
          </a:p>
        </p:txBody>
      </p:sp>
      <p:sp>
        <p:nvSpPr>
          <p:cNvPr id="264194" name="Rectangle 2"/>
          <p:cNvSpPr>
            <a:spLocks noGrp="1" noRot="1" noChangeAspect="1" noChangeArrowheads="1" noTextEdit="1"/>
          </p:cNvSpPr>
          <p:nvPr>
            <p:ph type="sldImg"/>
          </p:nvPr>
        </p:nvSpPr>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88012-BA83-446B-A7DE-C84285F2F0A6}" type="slidenum">
              <a:rPr lang="en-US" altLang="zh-CN"/>
            </a:fld>
            <a:endParaRPr lang="en-US" altLang="zh-CN"/>
          </a:p>
        </p:txBody>
      </p:sp>
      <p:sp>
        <p:nvSpPr>
          <p:cNvPr id="265218" name="Rectangle 2"/>
          <p:cNvSpPr>
            <a:spLocks noGrp="1" noRot="1" noChangeAspect="1" noChangeArrowheads="1" noTextEdit="1"/>
          </p:cNvSpPr>
          <p:nvPr>
            <p:ph type="sldImg"/>
          </p:nvPr>
        </p:nvSpPr>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8DC558-AB38-4AE6-B606-53EB354F965C}" type="slidenum">
              <a:rPr lang="en-US" altLang="zh-CN"/>
            </a:fld>
            <a:endParaRPr lang="en-US" altLang="zh-CN"/>
          </a:p>
        </p:txBody>
      </p:sp>
      <p:sp>
        <p:nvSpPr>
          <p:cNvPr id="266242" name="Rectangle 2"/>
          <p:cNvSpPr>
            <a:spLocks noGrp="1" noRot="1" noChangeAspect="1" noChangeArrowheads="1" noTextEdit="1"/>
          </p:cNvSpPr>
          <p:nvPr>
            <p:ph type="sldImg"/>
          </p:nvPr>
        </p:nvSpPr>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E79B73-B8E0-482B-865A-0758133B536D}"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83EE4E-517D-45E9-A0ED-D63996FA5A5B}"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6D80B2-0670-4416-9043-2E0DC51C5AEF}"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9CE3AF-6B66-4E1B-8142-A7F4E39E268C}"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53B78E-8CD2-4619-B242-A3DE5A5A2D59}"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03F78F-2F75-4602-A4C7-30880D57EEEE}"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B883E8-22F5-4B56-AD16-D6B1708CA298}"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02C3C-FDCE-4514-B34B-EC3E049BBA4D}"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700DA-426B-4B1B-99AA-F0433054AEAD}"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666421-0D73-4A8C-BEE9-A8797E6C0678}" type="slidenum">
              <a:rPr lang="en-US" altLang="zh-CN"/>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F94E99-34AB-4C80-9623-A96548A40A3F}"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57D03-52E6-4C4A-B89F-9D5100BCF774}" type="slidenum">
              <a:rPr lang="en-US" altLang="zh-CN"/>
            </a:fld>
            <a:endParaRPr lang="en-US" altLang="zh-CN"/>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6B88E6-21DA-4F1D-BFD3-7D81601353C0}"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EA4F2-8EDD-42AD-A666-FFEAD9D48571}"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81363C-D0A0-43F3-8EC0-00D60E98E321}" type="slidenum">
              <a:rPr lang="en-US" altLang="zh-CN"/>
            </a:fld>
            <a:endParaRPr lang="en-US" altLang="zh-CN"/>
          </a:p>
        </p:txBody>
      </p:sp>
      <p:sp>
        <p:nvSpPr>
          <p:cNvPr id="284674" name="Rectangle 2"/>
          <p:cNvSpPr>
            <a:spLocks noGrp="1" noRot="1" noChangeAspect="1" noChangeArrowheads="1" noTextEdit="1"/>
          </p:cNvSpPr>
          <p:nvPr>
            <p:ph type="sldImg"/>
          </p:nvPr>
        </p:nvSpPr>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2ADEF-7B4E-4B9D-881E-B560CE86F079}"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D73A74-1722-44BA-B1B2-5500129478FD}"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02F77B-D340-416C-8228-E55FDA73257F}" type="slidenum">
              <a:rPr lang="en-US" altLang="zh-CN"/>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CAF7FD-C945-4753-AA9D-9B87B52C7BBC}" type="slidenum">
              <a:rPr lang="en-US" altLang="zh-CN"/>
            </a:fld>
            <a:endParaRPr lang="en-US" altLang="zh-CN"/>
          </a:p>
        </p:txBody>
      </p:sp>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8DC91F-70ED-458E-BAB9-C671610F7BC9}" type="slidenum">
              <a:rPr lang="en-US" altLang="zh-CN"/>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3B0F84-253F-4FCC-AE2D-F6BD9E9F1B3F}" type="slidenum">
              <a:rPr lang="en-US" altLang="zh-CN"/>
            </a:fld>
            <a:endParaRPr lang="en-US" altLang="zh-CN"/>
          </a:p>
        </p:txBody>
      </p:sp>
      <p:sp>
        <p:nvSpPr>
          <p:cNvPr id="325634" name="Rectangle 2"/>
          <p:cNvSpPr>
            <a:spLocks noGrp="1" noRot="1" noChangeAspect="1" noChangeArrowheads="1" noTextEdit="1"/>
          </p:cNvSpPr>
          <p:nvPr>
            <p:ph type="sldImg"/>
          </p:nvPr>
        </p:nvSpPr>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A80B3-C0A5-413B-893E-AEC8AE2A60F3}" type="slidenum">
              <a:rPr lang="en-US" altLang="zh-CN"/>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1E3C24-B2DE-474F-9D4E-5031B58F49A3}" type="slidenum">
              <a:rPr lang="en-US" altLang="zh-CN"/>
            </a:fld>
            <a:endParaRPr lang="en-US" altLang="zh-CN"/>
          </a:p>
        </p:txBody>
      </p:sp>
      <p:sp>
        <p:nvSpPr>
          <p:cNvPr id="329730" name="Rectangle 2"/>
          <p:cNvSpPr>
            <a:spLocks noGrp="1" noRot="1" noChangeAspect="1" noChangeArrowheads="1" noTextEdit="1"/>
          </p:cNvSpPr>
          <p:nvPr>
            <p:ph type="sldImg"/>
          </p:nvPr>
        </p:nvSpPr>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153AC-7D3C-4E63-ABF1-831CDADCC2CA}" type="slidenum">
              <a:rPr lang="en-US" altLang="zh-CN"/>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851235-BE85-4B90-B8D9-72D2F36701A4}" type="slidenum">
              <a:rPr lang="en-US" altLang="zh-CN"/>
            </a:fld>
            <a:endParaRPr lang="en-US" altLang="zh-CN"/>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8F961-5313-4AFB-B385-855AF8B683DC}" type="slidenum">
              <a:rPr lang="en-US" altLang="zh-CN"/>
            </a:fld>
            <a:endParaRPr lang="en-US" altLang="zh-CN"/>
          </a:p>
        </p:txBody>
      </p:sp>
      <p:sp>
        <p:nvSpPr>
          <p:cNvPr id="346114" name="Rectangle 2"/>
          <p:cNvSpPr>
            <a:spLocks noGrp="1" noRot="1" noChangeAspect="1" noChangeArrowheads="1" noTextEdit="1"/>
          </p:cNvSpPr>
          <p:nvPr>
            <p:ph type="sldImg"/>
          </p:nvPr>
        </p:nvSpPr>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D77C8D-EFA3-4FC1-901C-C373B1E4C9E5}" type="slidenum">
              <a:rPr lang="en-US" altLang="zh-CN"/>
            </a:fld>
            <a:endParaRPr lang="en-US" altLang="zh-CN"/>
          </a:p>
        </p:txBody>
      </p:sp>
      <p:sp>
        <p:nvSpPr>
          <p:cNvPr id="339970" name="Rectangle 2"/>
          <p:cNvSpPr>
            <a:spLocks noGrp="1" noRot="1" noChangeAspect="1" noChangeArrowheads="1" noTextEdit="1"/>
          </p:cNvSpPr>
          <p:nvPr>
            <p:ph type="sldImg"/>
          </p:nvPr>
        </p:nvSpPr>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C16872-0AE9-4F3F-AD21-1B5FC4BDA1AA}" type="slidenum">
              <a:rPr lang="en-US" altLang="zh-CN"/>
            </a:fld>
            <a:endParaRPr lang="en-US" altLang="zh-CN"/>
          </a:p>
        </p:txBody>
      </p:sp>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D802A-9949-43DE-A3F8-40C41E9B677D}" type="slidenum">
              <a:rPr lang="en-US" altLang="zh-CN"/>
            </a:fld>
            <a:endParaRPr lang="en-US" altLang="zh-CN"/>
          </a:p>
        </p:txBody>
      </p:sp>
      <p:sp>
        <p:nvSpPr>
          <p:cNvPr id="350210" name="Rectangle 2"/>
          <p:cNvSpPr>
            <a:spLocks noGrp="1" noRot="1" noChangeAspect="1" noChangeArrowheads="1" noTextEdit="1"/>
          </p:cNvSpPr>
          <p:nvPr>
            <p:ph type="sldImg"/>
          </p:nvPr>
        </p:nvSpPr>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5ADF6-5157-479A-913E-0CAFC747B65A}" type="slidenum">
              <a:rPr lang="en-US" altLang="zh-CN"/>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CB99F-07E3-4992-9D17-385D5D716B0D}" type="slidenum">
              <a:rPr lang="en-US" altLang="zh-CN"/>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7FF53-B6BC-4FB0-B8C0-889A8A60AD40}"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6764D3-A62A-4B8A-9354-DC552765430B}" type="slidenum">
              <a:rPr lang="en-US" altLang="zh-CN"/>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77FC5-2808-4AB1-B8E5-92ACB335AB22}" type="slidenum">
              <a:rPr lang="en-US" altLang="zh-CN"/>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36F7C-A9A7-4153-AED7-75B3E6122C85}"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6975F-86C1-4116-A293-C394825A689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885278-4DED-493A-B33A-67310273D1EE}" type="slidenum">
              <a:rPr lang="en-US" altLang="zh-CN"/>
            </a:fld>
            <a:endParaRPr lang="en-US" altLang="zh-CN"/>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8D5A29-2F5D-41A7-AF3A-75D7D8FE468F}"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092731-3ABC-4926-BA92-1BAEB626A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2025CE-B141-4D8D-BF96-772BCABB2584}" type="slidenum">
              <a:rPr lang="en-US" altLang="zh-CN"/>
            </a:fld>
            <a:endParaRPr lang="en-US" altLang="zh-CN"/>
          </a:p>
        </p:txBody>
      </p:sp>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A8EAE-5D91-4B84-84CC-A90E0ADE1D9A}"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E9527-F50F-48E9-864F-0C8ADC158468}"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485C10-0077-49D1-BD9A-717FCEBBB4EE}" type="slidenum">
              <a:rPr lang="en-US" altLang="zh-CN"/>
            </a:fld>
            <a:endParaRPr lang="en-US" altLang="zh-CN"/>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D47C55-2FFF-454B-8B9A-6E04F90AB220}" type="slidenum">
              <a:rPr lang="en-US" altLang="zh-CN"/>
            </a:fld>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1E307-0AAA-4342-A048-505FBB1C239F}"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DC2940-E125-42C9-A015-95CE0A84BA77}"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E1E114-D161-47FC-AD88-E383143AD4D6}"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B164B-68BA-4FD1-BFFB-593EE20E3A01}" type="slidenum">
              <a:rPr lang="en-US" altLang="zh-CN"/>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2E6C49-1489-48AC-B1B3-4F4B2EFDCA9E}" type="slidenum">
              <a:rPr lang="en-US" altLang="zh-CN"/>
            </a:fld>
            <a:endParaRPr lang="en-US" altLang="zh-CN"/>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68DA74-6949-45C3-93CC-90E5969F9DC3}" type="slidenum">
              <a:rPr lang="en-US" altLang="zh-CN"/>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B8A24-F9C8-42C7-8A70-70CEE7EA191D}"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83F115-D9E6-4D85-B891-ACF2EDAA160E}"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27587-F175-449A-801A-8F78200B8152}"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EAA12-D355-4362-AB0E-81E5FDB943A9}" type="slidenum">
              <a:rPr lang="en-US" altLang="zh-CN"/>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244FC-F90C-4ABE-BF34-B8442F8279E1}"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2E6C49-1489-48AC-B1B3-4F4B2EFDCA9E}" type="slidenum">
              <a:rPr lang="en-US" altLang="zh-CN"/>
            </a:fld>
            <a:endParaRPr lang="en-US" altLang="zh-CN"/>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E87EC8-B378-4B6D-8827-87FA1C22091C}"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78289B-38DA-4EDB-B4CE-606DE8339B31}"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2EF69D-A574-4486-BA0A-BB5670DBE115}" type="slidenum">
              <a:rPr lang="en-US" altLang="zh-CN"/>
            </a:fld>
            <a:endParaRPr lang="en-US" altLang="zh-CN"/>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D1C108-629E-4D03-B240-F08D863515CB}" type="slidenum">
              <a:rPr lang="en-US" altLang="zh-CN"/>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1017C9-1228-4590-BA87-E40A7F16FB9D}" type="slidenum">
              <a:rPr lang="en-US" altLang="zh-CN"/>
            </a:fld>
            <a:endParaRPr lang="en-US" altLang="zh-CN"/>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694DB1-5F52-4722-A95C-C150312DF597}" type="slidenum">
              <a:rPr lang="en-US" altLang="zh-CN"/>
            </a:fld>
            <a:endParaRPr lang="en-US" altLang="zh-CN"/>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5DE623-3052-40A6-B78A-DD05A9E7D51E}" type="slidenum">
              <a:rPr lang="en-US" altLang="zh-CN"/>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766728-B252-41C5-90E9-40B0C8966AF6}"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FC111-C6DE-47B1-B849-3943AD5F8E68}" type="slidenum">
              <a:rPr lang="en-US" altLang="zh-CN"/>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C66053-7803-4649-9CEF-A262AE90BF12}"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D2ED36-0F65-45F1-9138-DE577447BBEC}" type="slidenum">
              <a:rPr lang="en-US" altLang="zh-CN"/>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2EBD8F-6F19-4EFE-BF73-77BB26470F4E}" type="slidenum">
              <a:rPr lang="en-US" altLang="zh-CN"/>
            </a:fld>
            <a:endParaRPr lang="en-US" altLang="zh-CN"/>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82DC04-060A-4333-91EC-476ECF23B24D}"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A304D7-8932-4204-86CF-52D51FB0CF1B}" type="slidenum">
              <a:rPr lang="en-US" altLang="zh-CN"/>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69EBC4-98E1-4732-88E6-9A292CD6315A}"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A2E044-7A5C-4215-ACC7-DFFEFAFA1A26}" type="slidenum">
              <a:rPr lang="en-US" altLang="zh-CN"/>
            </a:fld>
            <a:endParaRPr lang="en-US" altLang="zh-CN"/>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5815CA-0C9F-4C33-BCB1-3DA82C08D12E}" type="slidenum">
              <a:rPr lang="en-US" altLang="zh-CN"/>
            </a:fld>
            <a:endParaRPr lang="en-US" altLang="zh-CN"/>
          </a:p>
        </p:txBody>
      </p:sp>
      <p:sp>
        <p:nvSpPr>
          <p:cNvPr id="258050" name="Rectangle 2"/>
          <p:cNvSpPr>
            <a:spLocks noGrp="1" noRot="1" noChangeAspect="1" noChangeArrowheads="1" noTextEdit="1"/>
          </p:cNvSpPr>
          <p:nvPr>
            <p:ph type="sldImg"/>
          </p:nvPr>
        </p:nvSpPr>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185870-A4CF-41A3-9179-3D668E7E0155}"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305F7-620A-43A4-9A8F-E6EE3074E54C}" type="slidenum">
              <a:rPr lang="en-US" altLang="zh-CN"/>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CEA96B-E657-40B4-AE3D-1C81E19DACCC}" type="slidenum">
              <a:rPr lang="en-US" altLang="zh-CN"/>
            </a:fld>
            <a:endParaRPr lang="en-US" altLang="zh-CN"/>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9A4DC6-1A4D-4A11-9D75-22D803432468}" type="slidenum">
              <a:rPr lang="en-US" altLang="zh-CN"/>
            </a:fld>
            <a:endParaRPr lang="en-US" altLang="zh-CN"/>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3" name="Picture 2" descr="computer networking 的图像结果"/>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spcBef>
          <a:spcPct val="200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spcBef>
          <a:spcPct val="200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6" Type="http://schemas.openxmlformats.org/officeDocument/2006/relationships/notesSlide" Target="../notesSlides/notesSlide120.xml"/><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oleObject" Target="../embeddings/oleObject7.bin"/><Relationship Id="rId2" Type="http://schemas.openxmlformats.org/officeDocument/2006/relationships/image" Target="../media/image19.wmf"/><Relationship Id="rId1"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5" Type="http://schemas.openxmlformats.org/officeDocument/2006/relationships/notesSlide" Target="../notesSlides/notesSlide122.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5" Type="http://schemas.openxmlformats.org/officeDocument/2006/relationships/notesSlide" Target="../notesSlides/notesSlide123.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14.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image" Target="../media/image3.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2.vml"/><Relationship Id="rId4" Type="http://schemas.openxmlformats.org/officeDocument/2006/relationships/slideLayout" Target="../slideLayouts/slideLayout8.xml"/><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3.vml"/><Relationship Id="rId4" Type="http://schemas.openxmlformats.org/officeDocument/2006/relationships/slideLayout" Target="../slideLayouts/slideLayout8.xml"/><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8.xml"/><Relationship Id="rId2" Type="http://schemas.openxmlformats.org/officeDocument/2006/relationships/image" Target="../media/image11.wmf"/><Relationship Id="rId1" Type="http://schemas.openxmlformats.org/officeDocument/2006/relationships/image" Target="../media/image3.wmf"/></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8.xml"/><Relationship Id="rId2" Type="http://schemas.openxmlformats.org/officeDocument/2006/relationships/image" Target="../media/image11.wmf"/><Relationship Id="rId1" Type="http://schemas.openxmlformats.org/officeDocument/2006/relationships/image" Target="../media/image3.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customXml" Target="../ink/ink4.xml"/><Relationship Id="rId6" Type="http://schemas.openxmlformats.org/officeDocument/2006/relationships/image" Target="../media/image16.png"/><Relationship Id="rId5" Type="http://schemas.openxmlformats.org/officeDocument/2006/relationships/customXml" Target="../ink/ink3.xml"/><Relationship Id="rId4" Type="http://schemas.openxmlformats.org/officeDocument/2006/relationships/image" Target="../media/image15.png"/><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customXml" Target="../ink/ink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anose="02010600030101010101" pitchFamily="2" charset="-122"/>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endParaRPr lang="zh-CN" altLang="en-US" dirty="0"/>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endParaRPr lang="zh-CN" altLang="en-US" dirty="0"/>
          </a:p>
          <a:p>
            <a:r>
              <a:rPr lang="zh-CN" altLang="en-US" dirty="0">
                <a:solidFill>
                  <a:srgbClr val="FF0000"/>
                </a:solidFill>
              </a:rPr>
              <a:t>网络利用率</a:t>
            </a:r>
            <a:r>
              <a:rPr lang="zh-CN" altLang="en-US" dirty="0"/>
              <a:t>则是全网络的信道利用率的加权平均值。</a:t>
            </a:r>
            <a:endParaRPr lang="zh-CN" altLang="en-US" dirty="0"/>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endParaRPr lang="zh-CN" altLang="en-US" dirty="0"/>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endParaRPr lang="zh-CN" altLang="en-US" dirty="0"/>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endParaRPr lang="zh-CN" altLang="en-US" dirty="0"/>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4097" name="公式" r:id="rId1" imgW="15849600" imgH="9448800" progId="Equation.3">
                  <p:embed/>
                </p:oleObj>
              </mc:Choice>
              <mc:Fallback>
                <p:oleObj name="公式" r:id="rId1" imgW="15849600" imgH="9448800" progId="Equation.3">
                  <p:embed/>
                  <p:pic>
                    <p:nvPicPr>
                      <p:cNvPr id="0" name="图片 4096"/>
                      <p:cNvPicPr>
                        <a:picLocks noChangeAspect="1"/>
                      </p:cNvPicPr>
                      <p:nvPr/>
                    </p:nvPicPr>
                    <p:blipFill>
                      <a:blip r:embed="rId2"/>
                      <a:stretch>
                        <a:fillRect/>
                      </a:stretch>
                    </p:blipFill>
                    <p:spPr>
                      <a:xfrm>
                        <a:off x="3946891" y="4221088"/>
                        <a:ext cx="1833298" cy="1009650"/>
                      </a:xfrm>
                      <a:prstGeom prst="rect">
                        <a:avLst/>
                      </a:prstGeom>
                      <a:solidFill>
                        <a:srgbClr val="FFFF00"/>
                      </a:solidFill>
                      <a:ln w="9525" cap="flat" cmpd="sng">
                        <a:solidFill>
                          <a:srgbClr val="000000"/>
                        </a:solidFill>
                        <a:prstDash val="solid"/>
                        <a:miter/>
                        <a:headEnd type="none" w="med" len="med"/>
                        <a:tailEnd type="none" w="med" len="me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anose="02010609060101010101" pitchFamily="2" charset="-122"/>
              </a:rPr>
              <a:t>其中：</a:t>
            </a:r>
            <a:r>
              <a:rPr lang="en-US" altLang="zh-CN" sz="2800" b="1" i="1" dirty="0" smtClean="0">
                <a:solidFill>
                  <a:srgbClr val="000099"/>
                </a:solidFill>
                <a:ea typeface="黑体" panose="02010609060101010101" pitchFamily="2" charset="-122"/>
              </a:rPr>
              <a:t>U </a:t>
            </a:r>
            <a:r>
              <a:rPr lang="zh-CN" altLang="en-US" sz="2800" b="1" dirty="0">
                <a:solidFill>
                  <a:srgbClr val="000099"/>
                </a:solidFill>
                <a:ea typeface="黑体" panose="02010609060101010101" pitchFamily="2" charset="-122"/>
              </a:rPr>
              <a:t>是网络的利用率，数值在 </a:t>
            </a:r>
            <a:r>
              <a:rPr lang="en-US" altLang="zh-CN" sz="2800" b="1" dirty="0">
                <a:solidFill>
                  <a:srgbClr val="000099"/>
                </a:solidFill>
                <a:ea typeface="黑体" panose="02010609060101010101" pitchFamily="2" charset="-122"/>
              </a:rPr>
              <a:t>0 </a:t>
            </a:r>
            <a:r>
              <a:rPr lang="zh-CN" altLang="en-US" sz="2800" b="1" dirty="0">
                <a:solidFill>
                  <a:srgbClr val="000099"/>
                </a:solidFill>
                <a:ea typeface="黑体" panose="02010609060101010101" pitchFamily="2" charset="-122"/>
              </a:rPr>
              <a:t>到 </a:t>
            </a:r>
            <a:r>
              <a:rPr lang="en-US" altLang="zh-CN" sz="2800" b="1" dirty="0">
                <a:solidFill>
                  <a:srgbClr val="000099"/>
                </a:solidFill>
                <a:ea typeface="黑体" panose="02010609060101010101" pitchFamily="2" charset="-122"/>
              </a:rPr>
              <a:t>1 </a:t>
            </a:r>
            <a:r>
              <a:rPr lang="zh-CN" altLang="en-US" sz="2800" b="1" dirty="0">
                <a:solidFill>
                  <a:srgbClr val="000099"/>
                </a:solidFill>
                <a:ea typeface="黑体" panose="02010609060101010101" pitchFamily="2" charset="-122"/>
              </a:rPr>
              <a:t>之间。 </a:t>
            </a:r>
            <a:endParaRPr lang="zh-CN" altLang="en-US" sz="28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D</a:t>
              </a:r>
              <a:endParaRPr lang="en-US" altLang="zh-CN" sz="2800" b="1" i="1" dirty="0">
                <a:solidFill>
                  <a:srgbClr val="000099"/>
                </a:solidFill>
                <a:ea typeface="黑体" panose="02010609060101010101" pitchFamily="2" charset="-122"/>
              </a:endParaRP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利用率</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U</a:t>
              </a:r>
              <a:endParaRPr lang="en-US" altLang="zh-CN" sz="2800" b="1" i="1" dirty="0">
                <a:solidFill>
                  <a:srgbClr val="000099"/>
                </a:solidFill>
                <a:ea typeface="黑体" panose="02010609060101010101" pitchFamily="2" charset="-122"/>
              </a:endParaRP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1</a:t>
              </a:r>
              <a:endParaRPr lang="en-US" altLang="zh-CN" sz="2800" b="1" i="1" dirty="0">
                <a:solidFill>
                  <a:srgbClr val="000099"/>
                </a:solidFill>
                <a:ea typeface="黑体" panose="02010609060101010101"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0</a:t>
              </a:r>
              <a:endParaRPr lang="en-US" altLang="zh-CN" sz="2800" b="1" i="1" dirty="0">
                <a:solidFill>
                  <a:srgbClr val="000099"/>
                </a:solidFill>
                <a:ea typeface="黑体" panose="02010609060101010101"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anose="02010609060101010101" pitchFamily="2" charset="-122"/>
                </a:rPr>
                <a:t>D</a:t>
              </a:r>
              <a:r>
                <a:rPr lang="en-US" altLang="zh-CN" sz="2800" b="1" baseline="-25000" dirty="0">
                  <a:solidFill>
                    <a:srgbClr val="000099"/>
                  </a:solidFill>
                  <a:ea typeface="黑体" panose="02010609060101010101" pitchFamily="2" charset="-122"/>
                </a:rPr>
                <a:t>0</a:t>
              </a:r>
              <a:endParaRPr lang="en-US" altLang="zh-CN" sz="2800" b="1" i="1" baseline="-25000" dirty="0">
                <a:solidFill>
                  <a:srgbClr val="000099"/>
                </a:solidFill>
                <a:ea typeface="黑体" panose="02010609060101010101"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急剧</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增大</a:t>
              </a:r>
              <a:endParaRPr lang="zh-CN" altLang="en-US" sz="2800" b="1" i="1" dirty="0">
                <a:solidFill>
                  <a:srgbClr val="000099"/>
                </a:solidFill>
                <a:ea typeface="黑体" panose="02010609060101010101"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endParaRPr lang="zh-CN" altLang="en-US" dirty="0"/>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anose="02010609060101010101" pitchFamily="2" charset="-122"/>
              </a:rPr>
              <a:t>当信道</a:t>
            </a:r>
            <a:r>
              <a:rPr lang="zh-CN" altLang="en-US" sz="2800" b="1" dirty="0">
                <a:solidFill>
                  <a:srgbClr val="000099"/>
                </a:solidFill>
                <a:latin typeface="+mn-lt"/>
                <a:ea typeface="黑体" panose="02010609060101010101" pitchFamily="2" charset="-122"/>
              </a:rPr>
              <a:t>的利用率增大时，该信道引起的</a:t>
            </a:r>
            <a:r>
              <a:rPr lang="zh-CN" altLang="en-US" sz="2800" b="1" dirty="0" smtClean="0">
                <a:solidFill>
                  <a:srgbClr val="000099"/>
                </a:solidFill>
                <a:latin typeface="+mn-lt"/>
                <a:ea typeface="黑体" panose="02010609060101010101" pitchFamily="2" charset="-122"/>
              </a:rPr>
              <a:t>时延迅速增加</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endParaRPr lang="zh-CN" altLang="en-US" dirty="0"/>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endParaRPr lang="zh-CN" altLang="en-US" dirty="0"/>
          </a:p>
          <a:p>
            <a:pPr lvl="1"/>
            <a:r>
              <a:rPr lang="zh-CN" altLang="en-US" dirty="0"/>
              <a:t>标准化</a:t>
            </a:r>
            <a:endParaRPr lang="zh-CN" altLang="en-US" dirty="0"/>
          </a:p>
          <a:p>
            <a:pPr lvl="1"/>
            <a:r>
              <a:rPr lang="zh-CN" altLang="en-US" dirty="0"/>
              <a:t>可靠性</a:t>
            </a:r>
            <a:endParaRPr lang="zh-CN" altLang="en-US" dirty="0"/>
          </a:p>
          <a:p>
            <a:pPr lvl="1"/>
            <a:r>
              <a:rPr lang="zh-CN" altLang="en-US" dirty="0"/>
              <a:t>可扩展性和可升级性 </a:t>
            </a:r>
            <a:endParaRPr lang="zh-CN" altLang="en-US" dirty="0"/>
          </a:p>
          <a:p>
            <a:pPr lvl="1"/>
            <a:r>
              <a:rPr lang="zh-CN" altLang="en-US" dirty="0"/>
              <a:t>易于管理和维护 </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t>1.7.1  </a:t>
            </a:r>
            <a:r>
              <a:rPr lang="zh-CN" altLang="zh-CN" dirty="0"/>
              <a:t>计算机网络体系结构的形成</a:t>
            </a:r>
            <a:endParaRPr lang="zh-CN" altLang="zh-CN" dirty="0"/>
          </a:p>
          <a:p>
            <a:r>
              <a:rPr lang="en-US" altLang="zh-CN" dirty="0" smtClean="0"/>
              <a:t>1.7.2  </a:t>
            </a:r>
            <a:r>
              <a:rPr lang="zh-CN" altLang="zh-CN" dirty="0"/>
              <a:t>协议与划分层次</a:t>
            </a:r>
            <a:endParaRPr lang="zh-CN" altLang="zh-CN" dirty="0"/>
          </a:p>
          <a:p>
            <a:r>
              <a:rPr lang="en-US" altLang="zh-CN" dirty="0" smtClean="0"/>
              <a:t>1.7.3  </a:t>
            </a:r>
            <a:r>
              <a:rPr lang="zh-CN" altLang="zh-CN" dirty="0"/>
              <a:t>具有五层协议的体系结构</a:t>
            </a:r>
            <a:endParaRPr lang="zh-CN" altLang="zh-CN" dirty="0"/>
          </a:p>
          <a:p>
            <a:r>
              <a:rPr lang="en-US" altLang="zh-CN" dirty="0" smtClean="0"/>
              <a:t>1.7.4  </a:t>
            </a:r>
            <a:r>
              <a:rPr lang="zh-CN" altLang="zh-CN" dirty="0"/>
              <a:t>实体、协议、服务和服务访问点</a:t>
            </a:r>
            <a:endParaRPr lang="zh-CN" altLang="zh-CN" dirty="0"/>
          </a:p>
          <a:p>
            <a:r>
              <a:rPr lang="en-US" altLang="zh-CN" dirty="0" smtClean="0"/>
              <a:t>1.7.5  TCP/IP </a:t>
            </a:r>
            <a:r>
              <a:rPr lang="zh-CN" altLang="zh-CN" dirty="0" smtClean="0"/>
              <a:t>的</a:t>
            </a:r>
            <a:r>
              <a:rPr lang="zh-CN" altLang="zh-CN" dirty="0"/>
              <a:t>体系结构</a:t>
            </a:r>
            <a:endParaRPr lang="zh-CN"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endParaRPr lang="zh-CN" altLang="en-US" dirty="0"/>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只要遵循 </a:t>
            </a:r>
            <a:r>
              <a:rPr lang="en-US" altLang="zh-CN" sz="2800" b="1" dirty="0">
                <a:solidFill>
                  <a:srgbClr val="000066"/>
                </a:solidFill>
                <a:latin typeface="+mn-lt"/>
                <a:ea typeface="黑体" panose="02010609060101010101" pitchFamily="2" charset="-122"/>
              </a:rPr>
              <a:t>OSI </a:t>
            </a:r>
            <a:r>
              <a:rPr lang="zh-CN" altLang="en-US" sz="2800" b="1" dirty="0">
                <a:solidFill>
                  <a:srgbClr val="000066"/>
                </a:solidFill>
                <a:latin typeface="+mn-lt"/>
                <a:ea typeface="黑体" panose="02010609060101010101" pitchFamily="2" charset="-122"/>
              </a:rPr>
              <a:t>标准，一个系统就可以和位于世界上任何地方的、也遵循这同一标准的其他任何系统进行通信。</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的专家们在完成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标准时没有商业驱动力；</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的协议实现起来过分复杂，且运行效率很低；</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标准的制定周期太长，因而使得按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标准生产的设备无法及时进入市场；</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的层次</a:t>
            </a:r>
            <a:r>
              <a:rPr lang="zh-CN" altLang="en-US" dirty="0" smtClean="0">
                <a:solidFill>
                  <a:srgbClr val="0000CC"/>
                </a:solidFill>
                <a:latin typeface="Arial" panose="020B0604020202020204" pitchFamily="34" charset="0"/>
              </a:rPr>
              <a:t>划分也</a:t>
            </a:r>
            <a:r>
              <a:rPr lang="zh-CN" altLang="en-US" dirty="0">
                <a:solidFill>
                  <a:srgbClr val="0000CC"/>
                </a:solidFill>
                <a:latin typeface="Arial" panose="020B0604020202020204" pitchFamily="34" charset="0"/>
              </a:rPr>
              <a:t>不太合理，有些功能在多个层次中重复出现。</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endParaRPr lang="en-US" altLang="zh-CN" dirty="0" smtClean="0">
              <a:solidFill>
                <a:srgbClr val="0000CC"/>
              </a:solidFill>
            </a:endParaRP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endParaRPr lang="en-US" altLang="zh-CN" dirty="0" smtClean="0">
              <a:solidFill>
                <a:srgbClr val="0000CC"/>
              </a:solidFill>
            </a:endParaRP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endParaRPr lang="zh-CN" altLang="en-US"/>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endParaRPr lang="zh-CN" altLang="en-US" dirty="0"/>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panose="020B0604020202020204" pitchFamily="34" charset="0"/>
                <a:ea typeface="黑体" panose="02010609060101010101" pitchFamily="2" charset="-122"/>
              </a:rPr>
              <a:t>TCP/IP </a:t>
            </a:r>
            <a:r>
              <a:rPr lang="zh-CN" altLang="en-US" dirty="0">
                <a:latin typeface="Arial" panose="020B0604020202020204" pitchFamily="34" charset="0"/>
                <a:ea typeface="黑体" panose="02010609060101010101" pitchFamily="2" charset="-122"/>
              </a:rPr>
              <a:t>常被称为</a:t>
            </a:r>
            <a:r>
              <a:rPr lang="zh-CN" altLang="en-US" dirty="0">
                <a:solidFill>
                  <a:srgbClr val="FF0000"/>
                </a:solidFill>
                <a:latin typeface="Arial" panose="020B0604020202020204" pitchFamily="34" charset="0"/>
                <a:ea typeface="黑体" panose="02010609060101010101" pitchFamily="2" charset="-122"/>
              </a:rPr>
              <a:t>事实上</a:t>
            </a:r>
            <a:r>
              <a:rPr lang="zh-CN" altLang="en-US" dirty="0" smtClean="0">
                <a:solidFill>
                  <a:srgbClr val="FF0000"/>
                </a:solidFill>
                <a:latin typeface="Arial" panose="020B0604020202020204" pitchFamily="34" charset="0"/>
                <a:ea typeface="黑体" panose="02010609060101010101" pitchFamily="2" charset="-122"/>
              </a:rPr>
              <a:t>的 </a:t>
            </a:r>
            <a:r>
              <a:rPr lang="en-US" altLang="zh-CN" dirty="0" smtClean="0">
                <a:solidFill>
                  <a:srgbClr val="FF0000"/>
                </a:solidFill>
                <a:latin typeface="Arial" panose="020B0604020202020204" pitchFamily="34" charset="0"/>
                <a:ea typeface="黑体" panose="02010609060101010101" pitchFamily="2" charset="-122"/>
              </a:rPr>
              <a:t>(</a:t>
            </a:r>
            <a:r>
              <a:rPr lang="en-US" altLang="zh-CN" i="1" dirty="0">
                <a:solidFill>
                  <a:srgbClr val="FF0000"/>
                </a:solidFill>
                <a:latin typeface="Arial" panose="020B0604020202020204" pitchFamily="34" charset="0"/>
                <a:ea typeface="黑体" panose="02010609060101010101" pitchFamily="2" charset="-122"/>
              </a:rPr>
              <a:t>de facto</a:t>
            </a:r>
            <a:r>
              <a:rPr lang="en-US" altLang="zh-CN" dirty="0">
                <a:solidFill>
                  <a:srgbClr val="FF0000"/>
                </a:solidFill>
                <a:latin typeface="Arial" panose="020B0604020202020204" pitchFamily="34" charset="0"/>
                <a:ea typeface="黑体" panose="02010609060101010101" pitchFamily="2" charset="-122"/>
              </a:rPr>
              <a:t>) </a:t>
            </a:r>
            <a:r>
              <a:rPr lang="zh-CN" altLang="en-US" dirty="0">
                <a:solidFill>
                  <a:srgbClr val="FF0000"/>
                </a:solidFill>
                <a:latin typeface="Arial" panose="020B0604020202020204" pitchFamily="34" charset="0"/>
                <a:ea typeface="黑体" panose="02010609060101010101" pitchFamily="2" charset="-122"/>
              </a:rPr>
              <a:t>国际标准</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endParaRPr lang="zh-CN" altLang="en-US" dirty="0">
              <a:solidFill>
                <a:srgbClr val="FF0000"/>
              </a:solidFill>
            </a:endParaRP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endParaRPr lang="zh-CN" altLang="en-US" dirty="0"/>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endParaRPr lang="zh-CN" altLang="en-US" dirty="0"/>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endParaRPr lang="zh-CN" altLang="en-US" dirty="0"/>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endParaRPr lang="zh-CN" altLang="en-US" dirty="0"/>
          </a:p>
          <a:p>
            <a:r>
              <a:rPr lang="zh-CN" altLang="en-US" dirty="0" smtClean="0">
                <a:solidFill>
                  <a:srgbClr val="FF0000"/>
                </a:solidFill>
              </a:rPr>
              <a:t>同步：</a:t>
            </a:r>
            <a:r>
              <a:rPr lang="zh-CN" altLang="en-US" dirty="0" smtClean="0"/>
              <a:t>事件</a:t>
            </a:r>
            <a:r>
              <a:rPr lang="zh-CN" altLang="en-US" dirty="0"/>
              <a:t>实现顺序的详细说明。 </a:t>
            </a:r>
            <a:endParaRPr lang="zh-CN" altLang="en-US" dirty="0"/>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anose="02010609060101010101" pitchFamily="2" charset="-122"/>
              </a:rPr>
              <a:t>由此可见，网络协议是计算机网络的不可缺少的组成部分。</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endParaRPr lang="zh-CN" altLang="en-US"/>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endParaRPr lang="zh-CN" altLang="en-US" dirty="0"/>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endParaRPr lang="zh-CN" altLang="en-US" dirty="0"/>
          </a:p>
          <a:p>
            <a:pPr lvl="2"/>
            <a:r>
              <a:rPr lang="zh-CN" altLang="en-US" dirty="0">
                <a:solidFill>
                  <a:srgbClr val="0000CC"/>
                </a:solidFill>
                <a:ea typeface="黑体" panose="02010609060101010101" pitchFamily="2" charset="-122"/>
              </a:rPr>
              <a:t>确信对方已做好</a:t>
            </a:r>
            <a:r>
              <a:rPr lang="zh-CN" altLang="en-US" dirty="0" smtClean="0">
                <a:solidFill>
                  <a:srgbClr val="0000CC"/>
                </a:solidFill>
                <a:ea typeface="黑体" panose="02010609060101010101" pitchFamily="2" charset="-122"/>
              </a:rPr>
              <a:t>接收</a:t>
            </a:r>
            <a:r>
              <a:rPr lang="zh-CN" altLang="en-US" dirty="0">
                <a:solidFill>
                  <a:srgbClr val="0000CC"/>
                </a:solidFill>
                <a:ea typeface="黑体" panose="02010609060101010101" pitchFamily="2" charset="-122"/>
              </a:rPr>
              <a:t>和存储文件的准备。</a:t>
            </a:r>
            <a:endParaRPr lang="zh-CN" altLang="en-US" dirty="0">
              <a:solidFill>
                <a:srgbClr val="0000CC"/>
              </a:solidFill>
              <a:ea typeface="黑体" panose="02010609060101010101" pitchFamily="2" charset="-122"/>
            </a:endParaRPr>
          </a:p>
          <a:p>
            <a:pPr lvl="2"/>
            <a:r>
              <a:rPr lang="zh-CN" altLang="en-US" dirty="0" smtClean="0">
                <a:solidFill>
                  <a:srgbClr val="0000CC"/>
                </a:solidFill>
                <a:ea typeface="黑体" panose="02010609060101010101" pitchFamily="2" charset="-122"/>
              </a:rPr>
              <a:t>双方已协调好一致</a:t>
            </a:r>
            <a:r>
              <a:rPr lang="zh-CN" altLang="en-US" dirty="0">
                <a:solidFill>
                  <a:srgbClr val="0000CC"/>
                </a:solidFill>
                <a:ea typeface="黑体" panose="02010609060101010101" pitchFamily="2" charset="-122"/>
              </a:rPr>
              <a:t>的文件格式。</a:t>
            </a:r>
            <a:endParaRPr lang="zh-CN" altLang="en-US" dirty="0">
              <a:solidFill>
                <a:srgbClr val="0000CC"/>
              </a:solidFill>
              <a:ea typeface="黑体" panose="02010609060101010101" pitchFamily="2" charset="-122"/>
            </a:endParaRP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endParaRPr lang="zh-CN" altLang="en-US"/>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文件传送模块</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anose="020B0604030504040204" pitchFamily="34" charset="0"/>
                <a:ea typeface="黑体" panose="02010609060101010101" pitchFamily="2" charset="-122"/>
              </a:rPr>
              <a:t>主机</a:t>
            </a:r>
            <a:r>
              <a:rPr lang="zh-CN" altLang="en-US" sz="1400" b="1" dirty="0" smtClean="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1</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主机</a:t>
            </a:r>
            <a:r>
              <a:rPr lang="zh-CN" altLang="en-US" sz="1400" b="1" dirty="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2</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只看这两个文件传送模块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好像文件及文件传送命令</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是按照水平方向的虚线传送的</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endParaRPr lang="zh-CN" altLang="en-US"/>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只看这两个通信服务模块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好像可直接把文件</a:t>
            </a:r>
            <a:endParaRPr lang="zh-CN" altLang="en-US" sz="24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可靠地传送到对方</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endParaRPr lang="zh-CN" altLang="en-US"/>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graphicFrame>
        <p:nvGraphicFramePr>
          <p:cNvPr id="106524" name="Object 28"/>
          <p:cNvGraphicFramePr>
            <a:graphicFrameLocks noGrp="1" noChangeAspect="1"/>
          </p:cNvGraphicFramePr>
          <p:nvPr>
            <p:ph idx="1"/>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5121" name="VISIO" r:id="rId1" imgW="3514725" imgH="2009775" progId="">
                  <p:embed/>
                </p:oleObj>
              </mc:Choice>
              <mc:Fallback>
                <p:oleObj name="VISIO" r:id="rId1" imgW="3514725" imgH="2009775" progId="">
                  <p:embed/>
                  <p:pic>
                    <p:nvPicPr>
                      <p:cNvPr id="0" name="图片 5120"/>
                      <p:cNvPicPr>
                        <a:picLocks noGrp="1" noChangeAspect="1"/>
                      </p:cNvPicPr>
                      <p:nvPr/>
                    </p:nvPicPr>
                    <p:blipFill>
                      <a:blip r:embed="rId2"/>
                      <a:stretch>
                        <a:fillRect/>
                      </a:stretch>
                    </p:blipFill>
                    <p:spPr>
                      <a:xfrm>
                        <a:off x="3860933" y="3717057"/>
                        <a:ext cx="2027634" cy="1069975"/>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通信网络</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anose="020B0604030504040204" pitchFamily="34" charset="0"/>
                <a:ea typeface="黑体" panose="02010609060101010101" pitchFamily="2" charset="-122"/>
              </a:rPr>
              <a:t>网络接入模块</a:t>
            </a:r>
            <a:r>
              <a:rPr lang="zh-CN" altLang="en-US" sz="2400" b="1" dirty="0">
                <a:solidFill>
                  <a:srgbClr val="000099"/>
                </a:solidFill>
                <a:latin typeface="Tahoma" panose="020B0604030504040204" pitchFamily="34" charset="0"/>
                <a:ea typeface="黑体" panose="02010609060101010101" pitchFamily="2" charset="-122"/>
              </a:rPr>
              <a:t>负责做与网络接口细节有关的</a:t>
            </a:r>
            <a:r>
              <a:rPr lang="zh-CN" altLang="en-US" sz="2400" b="1" dirty="0" smtClean="0">
                <a:solidFill>
                  <a:srgbClr val="000099"/>
                </a:solidFill>
                <a:latin typeface="Tahoma" panose="020B0604030504040204" pitchFamily="34" charset="0"/>
                <a:ea typeface="黑体" panose="02010609060101010101" pitchFamily="2" charset="-122"/>
              </a:rPr>
              <a:t>工作，例如：规定</a:t>
            </a:r>
            <a:r>
              <a:rPr lang="zh-CN" altLang="en-US" sz="2400" b="1" dirty="0">
                <a:solidFill>
                  <a:srgbClr val="000099"/>
                </a:solidFill>
                <a:latin typeface="Tahoma" panose="020B0604030504040204" pitchFamily="34" charset="0"/>
                <a:ea typeface="黑体" panose="02010609060101010101" pitchFamily="2" charset="-122"/>
              </a:rPr>
              <a:t>传输的帧格式，帧的最大长度等。</a:t>
            </a:r>
            <a:endParaRPr lang="zh-CN" altLang="en-US" sz="2400" b="1" dirty="0">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endParaRPr lang="zh-CN" altLang="en-US" dirty="0"/>
          </a:p>
          <a:p>
            <a:r>
              <a:rPr lang="zh-CN" altLang="en-US" dirty="0"/>
              <a:t>灵活性好。</a:t>
            </a:r>
            <a:endParaRPr lang="zh-CN" altLang="en-US" dirty="0"/>
          </a:p>
          <a:p>
            <a:r>
              <a:rPr lang="zh-CN" altLang="en-US" dirty="0"/>
              <a:t>结构上可分割开。</a:t>
            </a:r>
            <a:endParaRPr lang="zh-CN" altLang="en-US" dirty="0"/>
          </a:p>
          <a:p>
            <a:r>
              <a:rPr lang="zh-CN" altLang="en-US" dirty="0"/>
              <a:t>易于实现和维护。</a:t>
            </a:r>
            <a:endParaRPr lang="zh-CN" altLang="en-US" dirty="0"/>
          </a:p>
          <a:p>
            <a:r>
              <a:rPr lang="zh-CN" altLang="en-US" dirty="0"/>
              <a:t>能促进标准化工作。  </a:t>
            </a:r>
            <a:endParaRPr lang="zh-CN" altLang="en-US" dirty="0"/>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endParaRPr lang="zh-CN" altLang="en-US" dirty="0"/>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endParaRPr lang="zh-CN" altLang="en-US" dirty="0"/>
          </a:p>
          <a:p>
            <a:r>
              <a:rPr lang="zh-CN" altLang="en-US" dirty="0"/>
              <a:t>层数太</a:t>
            </a:r>
            <a:r>
              <a:rPr lang="zh-CN" altLang="en-US" dirty="0" smtClean="0"/>
              <a:t>多，又</a:t>
            </a:r>
            <a:r>
              <a:rPr lang="zh-CN" altLang="en-US" dirty="0"/>
              <a:t>会在描述和综合各层功能的系统工程任务时遇到较多的困难。 </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endParaRPr lang="zh-CN" altLang="zh-CN" sz="2800" dirty="0"/>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endParaRPr lang="zh-CN" altLang="zh-CN" sz="2800" dirty="0"/>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endParaRPr lang="zh-CN" altLang="zh-CN" sz="2800" dirty="0"/>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endParaRPr lang="zh-CN" altLang="zh-CN" sz="2800" dirty="0"/>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endParaRPr lang="zh-CN"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endParaRPr lang="zh-CN" altLang="en-US"/>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endParaRPr lang="zh-CN" altLang="en-US" dirty="0"/>
          </a:p>
          <a:p>
            <a:r>
              <a:rPr lang="zh-CN" altLang="en-US" dirty="0"/>
              <a:t>体系结构就是这个计算机网络及其部件</a:t>
            </a:r>
            <a:r>
              <a:rPr lang="zh-CN" altLang="en-US" dirty="0">
                <a:solidFill>
                  <a:srgbClr val="FF0000"/>
                </a:solidFill>
              </a:rPr>
              <a:t>所应完成的功能的精确定义。</a:t>
            </a:r>
            <a:endParaRPr lang="zh-CN" altLang="en-US" dirty="0">
              <a:solidFill>
                <a:srgbClr val="FF0000"/>
              </a:solidFill>
            </a:endParaRP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endParaRPr lang="zh-CN" altLang="en-US" dirty="0"/>
          </a:p>
          <a:p>
            <a:r>
              <a:rPr lang="zh-CN" altLang="en-US" dirty="0">
                <a:solidFill>
                  <a:srgbClr val="0000CC"/>
                </a:solidFill>
              </a:rPr>
              <a:t>体系结构是抽象的，而实现则是具体的，是真正在运行的计算机硬件和软件。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endParaRPr lang="zh-CN" altLang="en-US" dirty="0"/>
          </a:p>
          <a:p>
            <a:r>
              <a:rPr lang="zh-CN" altLang="en-US" dirty="0"/>
              <a:t>但最下面的网络接口层并没有具体内容。</a:t>
            </a:r>
            <a:endParaRPr lang="zh-CN" altLang="en-US" dirty="0"/>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7" name="Freeform 50"/>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8" name="Freeform 59"/>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9" name="Freeform 60"/>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0" name="Freeform 61"/>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1" name="Freeform 62"/>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2" name="Freeform 63"/>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表示层</a:t>
            </a:r>
            <a:endParaRPr lang="zh-CN" altLang="en-US" sz="1800" b="1">
              <a:solidFill>
                <a:srgbClr val="000099"/>
              </a:solidFill>
              <a:latin typeface="+mn-lt"/>
              <a:ea typeface="黑体" panose="02010609060101010101" pitchFamily="2" charset="-122"/>
            </a:endParaRP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会话层</a:t>
            </a:r>
            <a:endParaRPr lang="zh-CN" altLang="en-US" sz="1800" b="1">
              <a:solidFill>
                <a:srgbClr val="000099"/>
              </a:solidFill>
              <a:latin typeface="+mn-lt"/>
              <a:ea typeface="黑体" panose="02010609060101010101" pitchFamily="2" charset="-122"/>
            </a:endParaRP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srgbClr val="000099"/>
                </a:solidFill>
                <a:latin typeface="+mn-lt"/>
                <a:ea typeface="黑体" panose="02010609060101010101" pitchFamily="2" charset="-122"/>
              </a:rPr>
              <a:t>物理层</a:t>
            </a:r>
            <a:endParaRPr lang="zh-CN" altLang="en-US" sz="1800" b="1" dirty="0">
              <a:solidFill>
                <a:srgbClr val="000099"/>
              </a:solidFill>
              <a:latin typeface="+mn-lt"/>
              <a:ea typeface="黑体" panose="02010609060101010101" pitchFamily="2" charset="-122"/>
            </a:endParaRP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r>
              <a:rPr lang="en-US" altLang="zh-CN" sz="1600" b="1" dirty="0">
                <a:solidFill>
                  <a:srgbClr val="000099"/>
                </a:solidFill>
                <a:latin typeface="+mn-lt"/>
                <a:ea typeface="黑体" panose="02010609060101010101" pitchFamily="2" charset="-122"/>
              </a:rPr>
              <a:t>7</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6</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latin typeface="+mn-lt"/>
                <a:ea typeface="黑体" panose="02010609060101010101" pitchFamily="2" charset="-122"/>
              </a:rPr>
              <a:t>OSI </a:t>
            </a:r>
            <a:r>
              <a:rPr lang="zh-CN" altLang="en-US" b="1" dirty="0">
                <a:solidFill>
                  <a:srgbClr val="C00000"/>
                </a:solidFill>
                <a:latin typeface="+mn-lt"/>
                <a:ea typeface="黑体" panose="02010609060101010101" pitchFamily="2" charset="-122"/>
              </a:rPr>
              <a:t>的体系结构</a:t>
            </a:r>
            <a:endParaRPr lang="zh-CN" altLang="en-US" b="1" dirty="0">
              <a:solidFill>
                <a:srgbClr val="C00000"/>
              </a:solidFill>
              <a:latin typeface="+mn-lt"/>
              <a:ea typeface="黑体" panose="02010609060101010101" pitchFamily="2" charset="-122"/>
            </a:endParaRP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23" name="Freeform 69"/>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4" name="Freeform 70"/>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5" name="Freeform 71"/>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网络接口层</a:t>
            </a:r>
            <a:endParaRPr lang="zh-CN" altLang="en-US" sz="1800" b="1">
              <a:solidFill>
                <a:srgbClr val="000099"/>
              </a:solidFill>
              <a:latin typeface="+mn-lt"/>
              <a:ea typeface="黑体" panose="02010609060101010101" pitchFamily="2" charset="-122"/>
            </a:endParaRP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网际层 </a:t>
            </a:r>
            <a:r>
              <a:rPr lang="en-US" altLang="zh-CN" sz="1800" b="1">
                <a:solidFill>
                  <a:srgbClr val="000099"/>
                </a:solidFill>
                <a:latin typeface="+mn-lt"/>
                <a:ea typeface="黑体" panose="02010609060101010101" pitchFamily="2" charset="-122"/>
              </a:rPr>
              <a:t>IP</a:t>
            </a:r>
            <a:endParaRPr lang="en-US" altLang="zh-CN" sz="1800" b="1">
              <a:solidFill>
                <a:srgbClr val="000099"/>
              </a:solidFill>
              <a:latin typeface="+mn-lt"/>
              <a:ea typeface="黑体" panose="02010609060101010101" pitchFamily="2" charset="-122"/>
            </a:endParaRP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rgbClr val="000099"/>
                </a:solidFill>
                <a:latin typeface="+mn-lt"/>
                <a:ea typeface="黑体" panose="02010609060101010101" pitchFamily="2" charset="-122"/>
              </a:rPr>
              <a:t>(</a:t>
            </a:r>
            <a:r>
              <a:rPr lang="zh-CN" altLang="en-US" sz="1600" b="1" dirty="0">
                <a:solidFill>
                  <a:srgbClr val="000099"/>
                </a:solidFill>
                <a:latin typeface="+mn-lt"/>
                <a:ea typeface="黑体" panose="02010609060101010101" pitchFamily="2" charset="-122"/>
              </a:rPr>
              <a:t>各种应用层</a:t>
            </a:r>
            <a:r>
              <a:rPr lang="zh-CN" altLang="en-US" sz="1600" b="1" dirty="0" smtClean="0">
                <a:solidFill>
                  <a:srgbClr val="000099"/>
                </a:solidFill>
                <a:latin typeface="+mn-lt"/>
                <a:ea typeface="黑体" panose="02010609060101010101" pitchFamily="2" charset="-122"/>
              </a:rPr>
              <a:t>协议，如</a:t>
            </a:r>
            <a:endParaRPr lang="zh-CN" altLang="en-US" sz="1600" b="1" dirty="0">
              <a:solidFill>
                <a:srgbClr val="000099"/>
              </a:solidFill>
              <a:latin typeface="+mn-lt"/>
              <a:ea typeface="黑体" panose="02010609060101010101" pitchFamily="2" charset="-122"/>
            </a:endParaRPr>
          </a:p>
          <a:p>
            <a:pPr algn="ctr" eaLnBrk="1" hangingPunct="1"/>
            <a:r>
              <a:rPr lang="en-US" altLang="zh-CN" sz="1600" b="1" dirty="0">
                <a:solidFill>
                  <a:srgbClr val="000099"/>
                </a:solidFill>
                <a:latin typeface="+mn-lt"/>
                <a:ea typeface="黑体" panose="02010609060101010101" pitchFamily="2" charset="-122"/>
              </a:rPr>
              <a:t>DNS, HTTP, SMTP </a:t>
            </a:r>
            <a:r>
              <a:rPr lang="zh-CN" altLang="zh-CN" sz="1600" b="1" dirty="0">
                <a:solidFill>
                  <a:srgbClr val="000099"/>
                </a:solidFill>
                <a:latin typeface="+mn-lt"/>
                <a:ea typeface="黑体" panose="02010609060101010101" pitchFamily="2" charset="-122"/>
              </a:rPr>
              <a:t>等</a:t>
            </a:r>
            <a:r>
              <a:rPr lang="en-US" altLang="zh-CN" sz="1600" b="1" dirty="0">
                <a:solidFill>
                  <a:srgbClr val="000099"/>
                </a:solidFill>
                <a:latin typeface="+mn-lt"/>
                <a:ea typeface="黑体" panose="02010609060101010101" pitchFamily="2" charset="-122"/>
              </a:rPr>
              <a:t>)</a:t>
            </a:r>
            <a:endParaRPr lang="en-US" altLang="zh-CN" sz="1600" b="1" dirty="0">
              <a:solidFill>
                <a:srgbClr val="000099"/>
              </a:solidFill>
              <a:latin typeface="+mn-lt"/>
              <a:ea typeface="黑体" panose="02010609060101010101" pitchFamily="2" charset="-122"/>
            </a:endParaRP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99"/>
                </a:solidFill>
                <a:latin typeface="+mn-lt"/>
                <a:ea typeface="黑体" panose="02010609060101010101" pitchFamily="2" charset="-122"/>
              </a:rPr>
              <a:t>运输层 </a:t>
            </a:r>
            <a:r>
              <a:rPr lang="en-US" altLang="zh-CN" sz="1800" b="1">
                <a:solidFill>
                  <a:srgbClr val="000099"/>
                </a:solidFill>
                <a:latin typeface="+mn-lt"/>
                <a:ea typeface="黑体" panose="02010609060101010101" pitchFamily="2" charset="-122"/>
              </a:rPr>
              <a:t>(TCP </a:t>
            </a:r>
            <a:r>
              <a:rPr lang="zh-CN" altLang="en-US" sz="1800" b="1">
                <a:solidFill>
                  <a:srgbClr val="000099"/>
                </a:solidFill>
                <a:latin typeface="+mn-lt"/>
                <a:ea typeface="黑体" panose="02010609060101010101" pitchFamily="2" charset="-122"/>
              </a:rPr>
              <a:t>或 </a:t>
            </a:r>
            <a:r>
              <a:rPr lang="en-US" altLang="zh-CN" sz="1800" b="1">
                <a:solidFill>
                  <a:srgbClr val="000099"/>
                </a:solidFill>
                <a:latin typeface="+mn-lt"/>
                <a:ea typeface="黑体" panose="02010609060101010101" pitchFamily="2" charset="-122"/>
              </a:rPr>
              <a:t>UDP)</a:t>
            </a:r>
            <a:endParaRPr lang="en-US" altLang="zh-CN" sz="1800" b="1">
              <a:solidFill>
                <a:srgbClr val="000099"/>
              </a:solidFill>
              <a:latin typeface="+mn-lt"/>
              <a:ea typeface="黑体" panose="02010609060101010101" pitchFamily="2" charset="-122"/>
            </a:endParaRP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00000"/>
                </a:solidFill>
                <a:latin typeface="+mn-lt"/>
                <a:ea typeface="黑体" panose="02010609060101010101" pitchFamily="2" charset="-122"/>
              </a:rPr>
              <a:t>TCP/IP </a:t>
            </a:r>
            <a:r>
              <a:rPr lang="zh-CN" altLang="en-US" b="1">
                <a:solidFill>
                  <a:srgbClr val="C00000"/>
                </a:solidFill>
                <a:latin typeface="+mn-lt"/>
                <a:ea typeface="黑体" panose="02010609060101010101" pitchFamily="2" charset="-122"/>
              </a:rPr>
              <a:t>的体系结构</a:t>
            </a:r>
            <a:endParaRPr lang="zh-CN" altLang="en-US" b="1">
              <a:solidFill>
                <a:srgbClr val="C00000"/>
              </a:solidFill>
              <a:latin typeface="+mn-lt"/>
              <a:ea typeface="黑体" panose="02010609060101010101" pitchFamily="2" charset="-122"/>
            </a:endParaRP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(a)</a:t>
            </a:r>
            <a:endParaRPr lang="en-US" altLang="zh-CN" sz="1800" b="1">
              <a:solidFill>
                <a:srgbClr val="000099"/>
              </a:solidFill>
              <a:latin typeface="+mn-lt"/>
              <a:ea typeface="黑体" panose="02010609060101010101" pitchFamily="2" charset="-122"/>
            </a:endParaRP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(b)</a:t>
            </a:r>
            <a:endParaRPr lang="en-US" altLang="zh-CN" sz="1800" b="1">
              <a:solidFill>
                <a:srgbClr val="000099"/>
              </a:solidFill>
              <a:latin typeface="+mn-lt"/>
              <a:ea typeface="黑体" panose="02010609060101010101" pitchFamily="2" charset="-122"/>
            </a:endParaRP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(c)</a:t>
            </a:r>
            <a:endParaRPr lang="en-US" altLang="zh-CN" sz="1800" b="1">
              <a:solidFill>
                <a:srgbClr val="000099"/>
              </a:solidFill>
              <a:latin typeface="+mn-lt"/>
              <a:ea typeface="黑体" panose="02010609060101010101" pitchFamily="2" charset="-122"/>
            </a:endParaRP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36" name="Freeform 101"/>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7" name="Freeform 102"/>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8" name="Freeform 103"/>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9" name="Freeform 104"/>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物理层</a:t>
            </a:r>
            <a:endParaRPr lang="zh-CN" altLang="en-US" sz="1800" b="1">
              <a:solidFill>
                <a:srgbClr val="000099"/>
              </a:solidFill>
              <a:latin typeface="+mn-lt"/>
              <a:ea typeface="黑体" panose="02010609060101010101" pitchFamily="2" charset="-122"/>
            </a:endParaRP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mn-lt"/>
                <a:ea typeface="黑体" panose="02010609060101010101" pitchFamily="2" charset="-122"/>
              </a:rPr>
              <a:t>五层协议的体系结构</a:t>
            </a:r>
            <a:endParaRPr lang="zh-CN" altLang="en-US" b="1">
              <a:solidFill>
                <a:srgbClr val="C00000"/>
              </a:solidFill>
              <a:latin typeface="+mn-lt"/>
              <a:ea typeface="黑体" panose="02010609060101010101" pitchFamily="2" charset="-122"/>
            </a:endParaRP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srgbClr val="000099"/>
                </a:solidFill>
                <a:latin typeface="+mn-lt"/>
                <a:ea typeface="黑体" panose="02010609060101010101" pitchFamily="2" charset="-122"/>
              </a:rPr>
              <a:t>（这一层并没有具体内容）</a:t>
            </a:r>
            <a:endParaRPr lang="zh-CN" altLang="en-US" sz="1600" b="1" dirty="0">
              <a:solidFill>
                <a:srgbClr val="000099"/>
              </a:solidFill>
              <a:latin typeface="+mn-lt"/>
              <a:ea typeface="黑体" panose="02010609060101010101" pitchFamily="2" charset="-122"/>
            </a:endParaRP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anose="02010609060101010101" pitchFamily="2" charset="-122"/>
              </a:rPr>
              <a:t>计算机网络</a:t>
            </a:r>
            <a:r>
              <a:rPr lang="zh-CN" altLang="zh-CN" sz="2400" b="1" dirty="0">
                <a:latin typeface="+mn-lt"/>
                <a:ea typeface="黑体" panose="02010609060101010101" pitchFamily="2" charset="-122"/>
              </a:rPr>
              <a:t>体系结构</a:t>
            </a:r>
            <a:r>
              <a:rPr lang="zh-CN" altLang="zh-CN"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gn="ct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a) </a:t>
            </a:r>
            <a:r>
              <a:rPr lang="en-US" altLang="zh-CN" sz="2400" b="1" dirty="0" smtClean="0">
                <a:latin typeface="+mn-lt"/>
                <a:ea typeface="黑体" panose="02010609060101010101" pitchFamily="2" charset="-122"/>
              </a:rPr>
              <a:t>OSI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七层协议；</a:t>
            </a:r>
            <a:r>
              <a:rPr lang="en-US" altLang="zh-CN" sz="2400" b="1" dirty="0">
                <a:latin typeface="+mn-lt"/>
                <a:ea typeface="黑体" panose="02010609060101010101" pitchFamily="2" charset="-122"/>
              </a:rPr>
              <a:t>(b) </a:t>
            </a:r>
            <a:r>
              <a:rPr lang="en-US" altLang="zh-CN" sz="2400" b="1" dirty="0" smtClean="0">
                <a:latin typeface="+mn-lt"/>
                <a:ea typeface="黑体" panose="02010609060101010101" pitchFamily="2" charset="-122"/>
              </a:rPr>
              <a:t>TCP/IP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四层协议；</a:t>
            </a:r>
            <a:r>
              <a:rPr lang="en-US" altLang="zh-CN" sz="2400" b="1" dirty="0">
                <a:latin typeface="+mn-lt"/>
                <a:ea typeface="黑体" panose="02010609060101010101" pitchFamily="2" charset="-122"/>
              </a:rPr>
              <a:t>(c) </a:t>
            </a:r>
            <a:r>
              <a:rPr lang="zh-CN" altLang="zh-CN" sz="2400" b="1" dirty="0">
                <a:latin typeface="+mn-lt"/>
                <a:ea typeface="黑体" panose="02010609060101010101" pitchFamily="2" charset="-122"/>
              </a:rPr>
              <a:t>五层协议</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endParaRPr lang="zh-CN" altLang="en-US"/>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endParaRPr lang="en-US" altLang="zh-CN" sz="2800" dirty="0"/>
          </a:p>
          <a:p>
            <a:pPr>
              <a:lnSpc>
                <a:spcPct val="125000"/>
              </a:lnSpc>
            </a:pPr>
            <a:r>
              <a:rPr lang="zh-CN" altLang="en-US" sz="2800" dirty="0" smtClean="0"/>
              <a:t>运输层 </a:t>
            </a:r>
            <a:r>
              <a:rPr lang="en-US" altLang="zh-CN" sz="2800" dirty="0" smtClean="0"/>
              <a:t>(</a:t>
            </a:r>
            <a:r>
              <a:rPr lang="en-US" altLang="zh-CN" sz="2800" dirty="0"/>
              <a:t>transport layer) </a:t>
            </a:r>
            <a:endParaRPr lang="en-US" altLang="zh-CN" sz="2800" dirty="0"/>
          </a:p>
          <a:p>
            <a:pPr>
              <a:lnSpc>
                <a:spcPct val="125000"/>
              </a:lnSpc>
            </a:pPr>
            <a:r>
              <a:rPr lang="zh-CN" altLang="en-US" sz="2800" dirty="0" smtClean="0"/>
              <a:t>网络层 </a:t>
            </a:r>
            <a:r>
              <a:rPr lang="en-US" altLang="zh-CN" sz="2800" dirty="0" smtClean="0"/>
              <a:t>(</a:t>
            </a:r>
            <a:r>
              <a:rPr lang="en-US" altLang="zh-CN" sz="2800" dirty="0"/>
              <a:t>network layer) </a:t>
            </a:r>
            <a:endParaRPr lang="en-US" altLang="zh-CN" sz="2800" dirty="0"/>
          </a:p>
          <a:p>
            <a:pPr>
              <a:lnSpc>
                <a:spcPct val="125000"/>
              </a:lnSpc>
            </a:pPr>
            <a:r>
              <a:rPr lang="zh-CN" altLang="en-US" sz="2800" dirty="0" smtClean="0"/>
              <a:t>数据链路层 </a:t>
            </a:r>
            <a:r>
              <a:rPr lang="en-US" altLang="zh-CN" sz="2800" dirty="0" smtClean="0"/>
              <a:t>(</a:t>
            </a:r>
            <a:r>
              <a:rPr lang="en-US" altLang="zh-CN" sz="2800" dirty="0"/>
              <a:t>data link layer) </a:t>
            </a:r>
            <a:endParaRPr lang="en-US" altLang="zh-CN" sz="2800" dirty="0"/>
          </a:p>
          <a:p>
            <a:pPr>
              <a:lnSpc>
                <a:spcPct val="125000"/>
              </a:lnSpc>
            </a:pPr>
            <a:r>
              <a:rPr lang="zh-CN" altLang="en-US" sz="2800" dirty="0" smtClean="0"/>
              <a:t>物理层 </a:t>
            </a:r>
            <a:r>
              <a:rPr lang="en-US" altLang="zh-CN" sz="2800" dirty="0" smtClean="0"/>
              <a:t>(</a:t>
            </a:r>
            <a:r>
              <a:rPr lang="en-US" altLang="zh-CN" sz="2800" dirty="0"/>
              <a:t>physical layer) </a:t>
            </a:r>
            <a:endParaRPr lang="en-US" altLang="zh-CN" sz="2800" dirty="0"/>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anose="02010609060101010101" pitchFamily="2" charset="-122"/>
              </a:rPr>
              <a:t>数据链路层</a:t>
            </a:r>
            <a:endParaRPr kumimoji="1" lang="zh-CN" altLang="en-US" sz="1600" b="1">
              <a:solidFill>
                <a:srgbClr val="000099"/>
              </a:solidFill>
              <a:latin typeface="+mn-lt"/>
              <a:ea typeface="黑体" panose="02010609060101010101" pitchFamily="2" charset="-122"/>
            </a:endParaRPr>
          </a:p>
        </p:txBody>
      </p:sp>
      <p:grpSp>
        <p:nvGrpSpPr>
          <p:cNvPr id="114693" name="Group 5"/>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5" name="Freeform 7"/>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6" name="Freeform 8"/>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7" name="Freeform 9"/>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8" name="Freeform 10"/>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5        </a:t>
            </a:r>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        </a:t>
            </a:r>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3        </a:t>
            </a:r>
            <a:r>
              <a:rPr kumimoji="1" lang="zh-CN" altLang="en-US" sz="2000" b="1" dirty="0">
                <a:solidFill>
                  <a:srgbClr val="000099"/>
                </a:solidFill>
                <a:latin typeface="+mn-lt"/>
                <a:ea typeface="黑体" panose="02010609060101010101" pitchFamily="2" charset="-122"/>
              </a:rPr>
              <a:t>网络层</a:t>
            </a:r>
            <a:endParaRPr kumimoji="1" lang="zh-CN" altLang="en-US" sz="2000" b="1" dirty="0">
              <a:solidFill>
                <a:srgbClr val="000099"/>
              </a:solidFill>
              <a:latin typeface="+mn-lt"/>
              <a:ea typeface="黑体" panose="02010609060101010101" pitchFamily="2" charset="-122"/>
            </a:endParaRP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2    </a:t>
            </a:r>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1        </a:t>
            </a:r>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22"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32"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应用进程数据先传送到应用层</a:t>
            </a:r>
            <a:endParaRPr kumimoji="1" lang="zh-CN" altLang="en-US" sz="2400" b="1" dirty="0">
              <a:solidFill>
                <a:srgbClr val="333399"/>
              </a:solidFill>
              <a:ea typeface="黑体" panose="02010609060101010101" pitchFamily="2" charset="-122"/>
            </a:endParaRP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加上应用层首部，成为应用层 </a:t>
            </a:r>
            <a:r>
              <a:rPr kumimoji="1" lang="en-US" altLang="zh-CN" sz="2400" b="1" dirty="0">
                <a:solidFill>
                  <a:srgbClr val="333399"/>
                </a:solidFill>
                <a:ea typeface="黑体" panose="02010609060101010101" pitchFamily="2" charset="-122"/>
              </a:rPr>
              <a:t>PDU</a:t>
            </a:r>
            <a:endParaRPr kumimoji="1" lang="en-US" altLang="zh-CN" sz="2400" b="1" dirty="0">
              <a:solidFill>
                <a:srgbClr val="333399"/>
              </a:solidFill>
              <a:ea typeface="黑体" panose="02010609060101010101" pitchFamily="2" charset="-122"/>
            </a:endParaRP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anose="02010609060101010101" pitchFamily="2" charset="-122"/>
              </a:rPr>
              <a:t>PDU (Protocol Data Unit)</a:t>
            </a:r>
            <a:r>
              <a:rPr kumimoji="1" lang="zh-CN" altLang="en-US" sz="2400" b="1" dirty="0">
                <a:solidFill>
                  <a:srgbClr val="000099"/>
                </a:solidFill>
                <a:ea typeface="黑体" panose="02010609060101010101" pitchFamily="2" charset="-122"/>
              </a:rPr>
              <a:t>：</a:t>
            </a:r>
            <a:r>
              <a:rPr kumimoji="1" lang="zh-CN" altLang="en-US" sz="2400" b="1" dirty="0" smtClean="0">
                <a:solidFill>
                  <a:srgbClr val="000099"/>
                </a:solidFill>
                <a:ea typeface="黑体" panose="02010609060101010101" pitchFamily="2" charset="-122"/>
              </a:rPr>
              <a:t>协议数据单元。</a:t>
            </a:r>
            <a:endParaRPr kumimoji="1" lang="en-US" altLang="zh-CN" sz="2400" b="1" dirty="0" smtClean="0">
              <a:solidFill>
                <a:srgbClr val="000099"/>
              </a:solidFill>
              <a:ea typeface="黑体" panose="02010609060101010101" pitchFamily="2" charset="-122"/>
            </a:endParaRPr>
          </a:p>
          <a:p>
            <a:pPr>
              <a:lnSpc>
                <a:spcPct val="110000"/>
              </a:lnSpc>
            </a:pPr>
            <a:r>
              <a:rPr kumimoji="1" lang="en-US" altLang="zh-CN" sz="2400" b="1" dirty="0" smtClean="0">
                <a:solidFill>
                  <a:srgbClr val="000099"/>
                </a:solidFill>
                <a:ea typeface="黑体" panose="02010609060101010101" pitchFamily="2" charset="-122"/>
              </a:rPr>
              <a:t>OSI </a:t>
            </a:r>
            <a:r>
              <a:rPr kumimoji="1" lang="zh-CN" altLang="zh-CN" sz="2400" b="1" dirty="0" smtClean="0">
                <a:solidFill>
                  <a:srgbClr val="000099"/>
                </a:solidFill>
                <a:ea typeface="黑体" panose="02010609060101010101" pitchFamily="2" charset="-122"/>
              </a:rPr>
              <a:t>参考</a:t>
            </a:r>
            <a:r>
              <a:rPr kumimoji="1" lang="zh-CN" altLang="zh-CN" sz="2400" b="1" dirty="0">
                <a:solidFill>
                  <a:srgbClr val="000099"/>
                </a:solidFill>
                <a:ea typeface="黑体" panose="02010609060101010101" pitchFamily="2" charset="-122"/>
              </a:rPr>
              <a:t>模型把</a:t>
            </a:r>
            <a:r>
              <a:rPr kumimoji="1" lang="zh-CN" altLang="zh-CN" sz="2400" b="1" dirty="0">
                <a:solidFill>
                  <a:srgbClr val="C00000"/>
                </a:solidFill>
                <a:ea typeface="黑体" panose="02010609060101010101" pitchFamily="2" charset="-122"/>
              </a:rPr>
              <a:t>对等层次</a:t>
            </a:r>
            <a:r>
              <a:rPr kumimoji="1" lang="zh-CN" altLang="zh-CN" sz="2400" b="1" dirty="0">
                <a:solidFill>
                  <a:srgbClr val="000099"/>
                </a:solidFill>
                <a:ea typeface="黑体" panose="02010609060101010101" pitchFamily="2" charset="-122"/>
              </a:rPr>
              <a:t>之间传送的数据单位称为该层的</a:t>
            </a:r>
            <a:r>
              <a:rPr kumimoji="1" lang="zh-CN" altLang="zh-CN" sz="2400" b="1" dirty="0" smtClean="0">
                <a:solidFill>
                  <a:srgbClr val="000099"/>
                </a:solidFill>
                <a:ea typeface="黑体" panose="02010609060101010101" pitchFamily="2" charset="-122"/>
              </a:rPr>
              <a:t>协议数据单元</a:t>
            </a:r>
            <a:r>
              <a:rPr kumimoji="1" lang="en-US" altLang="zh-CN" sz="2400" b="1" dirty="0" smtClean="0">
                <a:solidFill>
                  <a:srgbClr val="000099"/>
                </a:solidFill>
                <a:ea typeface="黑体" panose="02010609060101010101" pitchFamily="2" charset="-122"/>
              </a:rPr>
              <a:t> PDU</a:t>
            </a:r>
            <a:r>
              <a:rPr kumimoji="1" lang="zh-CN" altLang="en-US" sz="2400" b="1" dirty="0" smtClean="0">
                <a:solidFill>
                  <a:srgbClr val="000099"/>
                </a:solidFill>
                <a:ea typeface="黑体" panose="02010609060101010101" pitchFamily="2" charset="-122"/>
              </a:rPr>
              <a:t>。</a:t>
            </a:r>
            <a:endParaRPr kumimoji="1" lang="en-US" altLang="zh-CN" sz="2400" b="1" dirty="0">
              <a:solidFill>
                <a:srgbClr val="0000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46"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56"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再传送到运输层</a:t>
            </a:r>
            <a:endParaRPr kumimoji="1" lang="zh-CN" altLang="en-US" sz="2400" b="1" dirty="0">
              <a:solidFill>
                <a:srgbClr val="333399"/>
              </a:solidFill>
              <a:ea typeface="黑体" panose="02010609060101010101" pitchFamily="2" charset="-122"/>
            </a:endParaRP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加上运输层首部，成为运输层报文</a:t>
            </a:r>
            <a:endParaRPr kumimoji="1" lang="zh-CN" altLang="en-US" sz="36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333399"/>
                </a:solidFill>
              </a:rPr>
              <a:t>5</a:t>
            </a:r>
            <a:endParaRPr kumimoji="1" lang="en-US" altLang="zh-CN" sz="2000" b="1" dirty="0">
              <a:solidFill>
                <a:srgbClr val="333399"/>
              </a:solidFill>
            </a:endParaRP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70"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80"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运输层报文再传送到网络层</a:t>
            </a:r>
            <a:endParaRPr kumimoji="1" lang="zh-CN" altLang="en-US" sz="2400" b="1">
              <a:solidFill>
                <a:srgbClr val="333399"/>
              </a:solidFill>
              <a:ea typeface="黑体" panose="02010609060101010101" pitchFamily="2" charset="-122"/>
            </a:endParaRP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加上网络层首部，成为 </a:t>
            </a:r>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数据报（或分组）</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79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80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数据报再传送到数据链路层</a:t>
            </a:r>
            <a:endParaRPr kumimoji="1" lang="zh-CN" altLang="en-US" sz="2400" b="1">
              <a:solidFill>
                <a:srgbClr val="333399"/>
              </a:solidFill>
              <a:ea typeface="黑体" panose="02010609060101010101" pitchFamily="2" charset="-122"/>
            </a:endParaRP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加上链路层首部和尾部，成为数据链路层帧</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highlight>
                  <a:srgbClr val="FF0000"/>
                </a:highlight>
              </a:rPr>
              <a:t>互联网</a:t>
            </a:r>
            <a:r>
              <a:rPr lang="en-US" altLang="zh-CN" dirty="0" smtClean="0">
                <a:highlight>
                  <a:srgbClr val="FF0000"/>
                </a:highlight>
              </a:rPr>
              <a:t> +</a:t>
            </a:r>
            <a:r>
              <a:rPr lang="en-US" altLang="zh-CN" dirty="0" smtClean="0"/>
              <a:t>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zh-CN" altLang="zh-CN" dirty="0" smtClean="0"/>
          </a:p>
          <a:p>
            <a:r>
              <a:rPr lang="zh-CN" altLang="zh-CN" dirty="0" smtClean="0">
                <a:gradFill>
                  <a:gsLst>
                    <a:gs pos="0">
                      <a:srgbClr val="FE4444"/>
                    </a:gs>
                    <a:gs pos="100000">
                      <a:srgbClr val="832B2B"/>
                    </a:gs>
                  </a:gsLst>
                  <a:lin scaled="0"/>
                </a:gradFill>
              </a:rPr>
              <a:t>物联网</a:t>
            </a:r>
            <a:r>
              <a:rPr lang="zh-CN" altLang="zh-CN" dirty="0" smtClean="0"/>
              <a:t>：自动驾驶、</a:t>
            </a:r>
            <a:endParaRPr lang="zh-CN" altLang="zh-CN" dirty="0" smtClean="0"/>
          </a:p>
          <a:p>
            <a:r>
              <a:rPr lang="zh-CN" altLang="zh-CN" dirty="0" smtClean="0"/>
              <a:t>智能居等</a:t>
            </a:r>
            <a:endParaRPr lang="en-US" altLang="zh-CN" dirty="0"/>
          </a:p>
          <a:p>
            <a:endParaRPr lang="en-US" altLang="zh-CN" dirty="0" smtClean="0"/>
          </a:p>
        </p:txBody>
      </p:sp>
      <p:pic>
        <p:nvPicPr>
          <p:cNvPr id="1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1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2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数据链路层帧再传送到物理层</a:t>
            </a:r>
            <a:endParaRPr kumimoji="1" lang="zh-CN" altLang="en-US" sz="2400" b="1">
              <a:solidFill>
                <a:srgbClr val="333399"/>
              </a:solidFill>
              <a:ea typeface="黑体" panose="02010609060101010101" pitchFamily="2" charset="-122"/>
            </a:endParaRP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最下面的物理层把比特流传送到物理媒体</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43" name="Freeform 11"/>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53" name="Freeform 21"/>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黑体" panose="02010609060101010101" pitchFamily="2" charset="-122"/>
                <a:ea typeface="黑体" panose="02010609060101010101" pitchFamily="2" charset="-122"/>
              </a:rPr>
              <a:t>物理传输媒体</a:t>
            </a:r>
            <a:endParaRPr kumimoji="1" lang="zh-CN" altLang="en-US" sz="2000" b="1" dirty="0">
              <a:solidFill>
                <a:srgbClr val="0000CC"/>
              </a:solidFill>
              <a:latin typeface="黑体" panose="02010609060101010101" pitchFamily="2" charset="-122"/>
              <a:ea typeface="黑体" panose="02010609060101010101" pitchFamily="2" charset="-122"/>
            </a:endParaRP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电信号（或光信号）在物理媒体中传播</a:t>
            </a:r>
            <a:endParaRPr kumimoji="1" lang="zh-CN" altLang="en-US" sz="2400" b="1">
              <a:solidFill>
                <a:srgbClr val="333399"/>
              </a:solidFill>
              <a:latin typeface="Times New Roman" panose="02020603050405020304" pitchFamily="18" charset="0"/>
              <a:ea typeface="黑体" panose="02010609060101010101" pitchFamily="2" charset="-122"/>
            </a:endParaRPr>
          </a:p>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从发送端物理层传送到接收端物理层</a:t>
            </a:r>
            <a:endParaRPr kumimoji="1" lang="zh-CN" altLang="en-US" sz="2400" b="1">
              <a:solidFill>
                <a:srgbClr val="333399"/>
              </a:solidFill>
              <a:latin typeface="Times New Roman" panose="02020603050405020304" pitchFamily="18" charset="0"/>
              <a:ea typeface="黑体" panose="02010609060101010101" pitchFamily="2" charset="-122"/>
            </a:endParaRP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6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7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物理层接收到比特流，上交给数据链路层</a:t>
            </a:r>
            <a:endParaRPr kumimoji="1" lang="zh-CN" altLang="en-US" sz="2400" b="1">
              <a:solidFill>
                <a:srgbClr val="333399"/>
              </a:solidFill>
              <a:ea typeface="黑体" panose="02010609060101010101" pitchFamily="2" charset="-122"/>
            </a:endParaRP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890"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900"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取出数据部分，上交给网络层</a:t>
            </a:r>
            <a:endParaRPr kumimoji="1" lang="zh-CN" altLang="en-US" sz="2400" b="1">
              <a:solidFill>
                <a:srgbClr val="333399"/>
              </a:solidFill>
              <a:ea typeface="黑体" panose="02010609060101010101" pitchFamily="2" charset="-122"/>
            </a:endParaRP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1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2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上交给运输层</a:t>
            </a:r>
            <a:endParaRPr kumimoji="1" lang="zh-CN" altLang="en-US" sz="2400" b="1">
              <a:solidFill>
                <a:srgbClr val="333399"/>
              </a:solidFill>
              <a:ea typeface="黑体" panose="02010609060101010101" pitchFamily="2" charset="-122"/>
            </a:endParaRP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3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4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上交给应用层</a:t>
            </a:r>
            <a:endParaRPr kumimoji="1" lang="zh-CN" altLang="en-US" sz="2400" b="1">
              <a:solidFill>
                <a:srgbClr val="333399"/>
              </a:solidFill>
              <a:ea typeface="黑体" panose="02010609060101010101" pitchFamily="2" charset="-122"/>
            </a:endParaRP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62"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72"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应用层剥去首部，取出应用程序数据</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上交给应用进程</a:t>
            </a:r>
            <a:endParaRPr kumimoji="1" lang="zh-CN" altLang="en-US" sz="2400" b="1">
              <a:solidFill>
                <a:srgbClr val="333399"/>
              </a:solidFill>
              <a:ea typeface="黑体" panose="02010609060101010101" pitchFamily="2" charset="-122"/>
            </a:endParaRP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8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9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ahoma" panose="020B0604030504040204" pitchFamily="34" charset="0"/>
                <a:ea typeface="黑体" panose="02010609060101010101" pitchFamily="2" charset="-122"/>
              </a:rPr>
              <a:t>我收到了</a:t>
            </a:r>
            <a:r>
              <a:rPr kumimoji="1" lang="zh-CN" altLang="en-US" sz="1400" b="1">
                <a:solidFill>
                  <a:srgbClr val="333399"/>
                </a:solidFill>
                <a:ea typeface="黑体" panose="02010609060101010101" pitchFamily="2" charset="-122"/>
              </a:rPr>
              <a:t> </a:t>
            </a:r>
            <a:r>
              <a:rPr kumimoji="1" lang="en-US" altLang="zh-CN" sz="2400" b="1">
                <a:solidFill>
                  <a:srgbClr val="333399"/>
                </a:solidFill>
                <a:ea typeface="黑体" panose="02010609060101010101" pitchFamily="2" charset="-122"/>
              </a:rPr>
              <a:t>AP</a:t>
            </a:r>
            <a:r>
              <a:rPr kumimoji="1" lang="en-US" altLang="zh-CN" sz="2400" b="1" baseline="-25000">
                <a:solidFill>
                  <a:srgbClr val="333399"/>
                </a:solidFill>
                <a:ea typeface="黑体" panose="02010609060101010101" pitchFamily="2" charset="-122"/>
              </a:rPr>
              <a:t>1</a:t>
            </a:r>
            <a:r>
              <a:rPr kumimoji="1" lang="en-US" altLang="zh-CN" sz="1600" b="1">
                <a:solidFill>
                  <a:srgbClr val="333399"/>
                </a:solidFill>
                <a:ea typeface="黑体" panose="02010609060101010101" pitchFamily="2" charset="-122"/>
              </a:rPr>
              <a:t> </a:t>
            </a:r>
            <a:r>
              <a:rPr kumimoji="1" lang="zh-CN" altLang="en-US" sz="2400" b="1">
                <a:solidFill>
                  <a:srgbClr val="333399"/>
                </a:solidFill>
                <a:latin typeface="Tahoma" panose="020B0604030504040204" pitchFamily="34" charset="0"/>
                <a:ea typeface="黑体" panose="02010609060101010101" pitchFamily="2" charset="-122"/>
              </a:rPr>
              <a:t>发来的</a:t>
            </a:r>
            <a:endParaRPr kumimoji="1" lang="zh-CN" altLang="en-US" sz="2400" b="1">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应用程序数据！</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10" name="Freeform 10"/>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20" name="Freeform 20"/>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1" name="Group 31"/>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应用层首部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800" b="1" dirty="0">
                <a:solidFill>
                  <a:srgbClr val="3333FF"/>
                </a:solidFill>
                <a:ea typeface="黑体" panose="02010609060101010101" pitchFamily="2" charset="-122"/>
              </a:rPr>
              <a:t>注意观察加入或剥去首部（尾部）的层次</a:t>
            </a:r>
            <a:endParaRPr kumimoji="1" lang="zh-CN" altLang="en-US" sz="2800" b="1" dirty="0">
              <a:solidFill>
                <a:srgbClr val="3333FF"/>
              </a:solidFill>
              <a:ea typeface="黑体" panose="02010609060101010101" pitchFamily="2" charset="-122"/>
            </a:endParaRP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8" name="Group 38"/>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1" name="Group 41"/>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5" name="Group 45"/>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50" name="Group 50"/>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运输层首部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网络层首部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尾部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3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4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smtClean="0">
                <a:solidFill>
                  <a:srgbClr val="333399"/>
                </a:solidFill>
                <a:ea typeface="黑体" panose="02010609060101010101" pitchFamily="2" charset="-122"/>
              </a:rPr>
              <a:t>主机 </a:t>
            </a:r>
            <a:r>
              <a:rPr kumimoji="1" lang="en-US" altLang="zh-CN" sz="2400" b="1" dirty="0">
                <a:solidFill>
                  <a:srgbClr val="333399"/>
                </a:solidFill>
                <a:ea typeface="黑体" panose="02010609060101010101" pitchFamily="2" charset="-122"/>
              </a:rPr>
              <a:t>2 </a:t>
            </a:r>
            <a:r>
              <a:rPr kumimoji="1" lang="zh-CN" altLang="en-US" sz="2400" b="1" dirty="0">
                <a:solidFill>
                  <a:srgbClr val="333399"/>
                </a:solidFill>
                <a:ea typeface="黑体" panose="02010609060101010101" pitchFamily="2" charset="-122"/>
              </a:rPr>
              <a:t>的物理层收到比特流后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交给数据链路层</a:t>
            </a:r>
            <a:endParaRPr kumimoji="1" lang="zh-CN" altLang="en-US" sz="2400" b="1" dirty="0">
              <a:solidFill>
                <a:srgbClr val="333399"/>
              </a:solidFill>
              <a:ea typeface="黑体" panose="02010609060101010101" pitchFamily="2" charset="-122"/>
            </a:endParaRPr>
          </a:p>
        </p:txBody>
      </p:sp>
      <p:grpSp>
        <p:nvGrpSpPr>
          <p:cNvPr id="129056" name="Group 32"/>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29059" name="Group 35"/>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grpSp>
        <p:nvGrpSpPr>
          <p:cNvPr id="129064" name="Group 40"/>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a:xfrm>
            <a:off x="495300" y="1196975"/>
            <a:ext cx="9065895" cy="5476875"/>
          </a:xfrm>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zh-CN" altLang="en-US" dirty="0" smtClean="0"/>
          </a:p>
          <a:p>
            <a:pPr lvl="1"/>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anose="02010609060101010101" pitchFamily="2" charset="-122"/>
              </a:rPr>
              <a:t>因此，必须加强</a:t>
            </a:r>
            <a:r>
              <a:rPr lang="zh-CN" altLang="zh-CN" sz="3600" b="1" dirty="0" smtClean="0">
                <a:solidFill>
                  <a:srgbClr val="0000FF"/>
                </a:solidFill>
                <a:latin typeface="+mn-lt"/>
                <a:ea typeface="黑体" panose="02010609060101010101" pitchFamily="2" charset="-122"/>
              </a:rPr>
              <a:t>对</a:t>
            </a:r>
            <a:r>
              <a:rPr lang="zh-CN" altLang="zh-CN" sz="3600" b="1" dirty="0">
                <a:solidFill>
                  <a:srgbClr val="0000FF"/>
                </a:solidFill>
                <a:latin typeface="+mn-lt"/>
                <a:ea typeface="黑体" panose="02010609060101010101" pitchFamily="2" charset="-122"/>
              </a:rPr>
              <a:t>互联网的</a:t>
            </a:r>
            <a:r>
              <a:rPr lang="zh-CN" altLang="zh-CN" sz="3600" b="1" dirty="0" smtClean="0">
                <a:solidFill>
                  <a:srgbClr val="0000FF"/>
                </a:solidFill>
                <a:latin typeface="+mn-lt"/>
                <a:ea typeface="黑体" panose="02010609060101010101" pitchFamily="2" charset="-122"/>
              </a:rPr>
              <a:t>管理</a:t>
            </a:r>
            <a:r>
              <a:rPr lang="zh-CN" altLang="en-US" sz="3600" b="1" dirty="0" smtClean="0">
                <a:solidFill>
                  <a:srgbClr val="0000FF"/>
                </a:solidFill>
                <a:latin typeface="+mn-lt"/>
                <a:ea typeface="黑体" panose="02010609060101010101" pitchFamily="2" charset="-122"/>
              </a:rPr>
              <a:t>。</a:t>
            </a:r>
            <a:endParaRPr lang="zh-CN" altLang="en-US" sz="3600" b="1" dirty="0">
              <a:solidFill>
                <a:srgbClr val="0000FF"/>
              </a:solidFill>
              <a:latin typeface="+mn-lt"/>
              <a:ea typeface="黑体" panose="02010609060101010101" pitchFamily="2" charset="-122"/>
            </a:endParaRPr>
          </a:p>
        </p:txBody>
      </p:sp>
      <p:sp>
        <p:nvSpPr>
          <p:cNvPr id="5" name="文本框 4"/>
          <p:cNvSpPr txBox="1"/>
          <p:nvPr/>
        </p:nvSpPr>
        <p:spPr>
          <a:xfrm>
            <a:off x="2546350" y="6194425"/>
            <a:ext cx="309880" cy="368300"/>
          </a:xfrm>
          <a:prstGeom prst="rect">
            <a:avLst/>
          </a:prstGeom>
          <a:noFill/>
        </p:spPr>
        <p:txBody>
          <a:bodyPr wrap="none" rtlCol="0">
            <a:spAutoFit/>
          </a:bodyPr>
          <a:p>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63" name="Freeform 15"/>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73" name="Freeform 25"/>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把帧的数据部分交给网络层</a:t>
            </a:r>
            <a:endParaRPr kumimoji="1" lang="zh-CN" altLang="en-US" sz="2400" b="1">
              <a:solidFill>
                <a:srgbClr val="333399"/>
              </a:solidFill>
              <a:ea typeface="黑体" panose="02010609060101010101" pitchFamily="2" charset="-122"/>
            </a:endParaRP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30086" name="Group 38"/>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30091" name="Group 43"/>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grpSp>
        <p:nvGrpSpPr>
          <p:cNvPr id="131079" name="Group 7"/>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091" name="Freeform 19"/>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101" name="Freeform 29"/>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网络层剥去分组首部后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把分组的数据部分交给运输层</a:t>
            </a:r>
            <a:endParaRPr kumimoji="1" lang="zh-CN" altLang="en-US" sz="2400" b="1">
              <a:solidFill>
                <a:srgbClr val="333399"/>
              </a:solidFill>
              <a:ea typeface="黑体" panose="02010609060101010101" pitchFamily="2" charset="-122"/>
            </a:endParaRPr>
          </a:p>
        </p:txBody>
      </p:sp>
      <p:grpSp>
        <p:nvGrpSpPr>
          <p:cNvPr id="131112" name="Group 40"/>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grpSp>
        <p:nvGrpSpPr>
          <p:cNvPr id="132102" name="Group 6"/>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13" name="Freeform 17"/>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23" name="Freeform 27"/>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运输层剥去报文首部后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把报文的数据部分交给应用层</a:t>
            </a:r>
            <a:endParaRPr kumimoji="1" lang="zh-CN" altLang="en-US" sz="2400" b="1">
              <a:solidFill>
                <a:srgbClr val="333399"/>
              </a:solidFill>
              <a:ea typeface="黑体" panose="02010609060101010101" pitchFamily="2" charset="-122"/>
            </a:endParaRPr>
          </a:p>
        </p:txBody>
      </p:sp>
      <p:grpSp>
        <p:nvGrpSpPr>
          <p:cNvPr id="132134" name="Group 38"/>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33" name="Freeform 13"/>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43" name="Freeform 23"/>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ea typeface="黑体" panose="02010609060101010101" pitchFamily="2" charset="-122"/>
              </a:rPr>
              <a:t>应用层剥去应用层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首部后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把应用程序数据交给应用进程</a:t>
            </a:r>
            <a:endParaRPr kumimoji="1" lang="zh-CN" altLang="en-US" sz="2400" b="1" dirty="0">
              <a:solidFill>
                <a:srgbClr val="333399"/>
              </a:solidFill>
              <a:ea typeface="黑体" panose="02010609060101010101" pitchFamily="2" charset="-122"/>
            </a:endParaRPr>
          </a:p>
        </p:txBody>
      </p:sp>
      <p:grpSp>
        <p:nvGrpSpPr>
          <p:cNvPr id="133154" name="Group 34"/>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5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6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latin typeface="Tahoma" panose="020B0604030504040204" pitchFamily="34" charset="0"/>
                <a:ea typeface="黑体" panose="02010609060101010101" pitchFamily="2" charset="-122"/>
              </a:rPr>
              <a:t>我收到了</a:t>
            </a:r>
            <a:r>
              <a:rPr kumimoji="1" lang="zh-CN" altLang="en-US" sz="1400" b="1" dirty="0">
                <a:solidFill>
                  <a:srgbClr val="333399"/>
                </a:solidFill>
                <a:ea typeface="黑体" panose="02010609060101010101" pitchFamily="2" charset="-122"/>
              </a:rPr>
              <a:t> </a:t>
            </a:r>
            <a:r>
              <a:rPr kumimoji="1" lang="en-US" altLang="zh-CN" sz="2400" b="1" dirty="0">
                <a:solidFill>
                  <a:srgbClr val="333399"/>
                </a:solidFill>
                <a:ea typeface="黑体" panose="02010609060101010101" pitchFamily="2" charset="-122"/>
              </a:rPr>
              <a:t>AP</a:t>
            </a:r>
            <a:r>
              <a:rPr kumimoji="1" lang="en-US" altLang="zh-CN" sz="2400" b="1" baseline="-25000" dirty="0">
                <a:solidFill>
                  <a:srgbClr val="333399"/>
                </a:solidFill>
                <a:ea typeface="黑体" panose="02010609060101010101" pitchFamily="2" charset="-122"/>
              </a:rPr>
              <a:t>1</a:t>
            </a:r>
            <a:r>
              <a:rPr kumimoji="1" lang="en-US" altLang="zh-CN" sz="1600" b="1" dirty="0">
                <a:solidFill>
                  <a:srgbClr val="333399"/>
                </a:solidFill>
                <a:ea typeface="黑体" panose="02010609060101010101" pitchFamily="2" charset="-122"/>
              </a:rPr>
              <a:t> </a:t>
            </a:r>
            <a:r>
              <a:rPr kumimoji="1" lang="zh-CN" altLang="en-US" sz="2400" b="1" dirty="0">
                <a:solidFill>
                  <a:srgbClr val="333399"/>
                </a:solidFill>
                <a:latin typeface="Tahoma" panose="020B0604030504040204" pitchFamily="34" charset="0"/>
                <a:ea typeface="黑体" panose="02010609060101010101" pitchFamily="2" charset="-122"/>
              </a:rPr>
              <a:t>发来的</a:t>
            </a:r>
            <a:endParaRPr kumimoji="1" lang="zh-CN" altLang="en-US" sz="2400" b="1" dirty="0">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应用程序数据！</a:t>
            </a:r>
            <a:endParaRPr kumimoji="1" lang="zh-CN" altLang="en-US" sz="2400" b="1" dirty="0">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endParaRPr lang="zh-CN" altLang="zh-CN" dirty="0"/>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endParaRPr lang="zh-CN" altLang="en-US" dirty="0"/>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endParaRPr lang="zh-CN" altLang="en-US" dirty="0"/>
          </a:p>
          <a:p>
            <a:r>
              <a:rPr lang="zh-CN" altLang="en-US" dirty="0"/>
              <a:t>在协议的控制下，两个对等实体间的通信使得本层能够</a:t>
            </a:r>
            <a:r>
              <a:rPr lang="zh-CN" altLang="en-US" dirty="0">
                <a:solidFill>
                  <a:srgbClr val="FF0000"/>
                </a:solidFill>
              </a:rPr>
              <a:t>向上一层提供服务。</a:t>
            </a:r>
            <a:endParaRPr lang="zh-CN" altLang="en-US" dirty="0">
              <a:solidFill>
                <a:srgbClr val="FF0000"/>
              </a:solidFill>
            </a:endParaRPr>
          </a:p>
          <a:p>
            <a:r>
              <a:rPr lang="zh-CN" altLang="en-US" dirty="0"/>
              <a:t>要实现本层协议，还需要</a:t>
            </a:r>
            <a:r>
              <a:rPr lang="zh-CN" altLang="en-US" dirty="0">
                <a:solidFill>
                  <a:srgbClr val="FF0000"/>
                </a:solidFill>
              </a:rPr>
              <a:t>使用下层所提供的服务。</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endParaRPr lang="zh-CN" altLang="en-US" dirty="0"/>
          </a:p>
          <a:p>
            <a:r>
              <a:rPr lang="zh-CN" altLang="en-US" dirty="0"/>
              <a:t>协议是“</a:t>
            </a:r>
            <a:r>
              <a:rPr lang="zh-CN" altLang="en-US" dirty="0">
                <a:solidFill>
                  <a:srgbClr val="FF0000"/>
                </a:solidFill>
              </a:rPr>
              <a:t>水平的</a:t>
            </a:r>
            <a:r>
              <a:rPr lang="zh-CN" altLang="en-US" dirty="0"/>
              <a:t>”，即协议是控制对等实体之间通信的规则。</a:t>
            </a:r>
            <a:endParaRPr lang="zh-CN" altLang="en-US" dirty="0"/>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anose="02010609060101010101" pitchFamily="2" charset="-122"/>
                </a:rPr>
                <a:t>协议 </a:t>
              </a:r>
              <a:r>
                <a:rPr kumimoji="1" lang="en-US" altLang="zh-CN" sz="2400" b="1" dirty="0" smtClean="0">
                  <a:solidFill>
                    <a:srgbClr val="333399"/>
                  </a:solidFill>
                  <a:latin typeface="+mn-lt"/>
                  <a:ea typeface="黑体" panose="02010609060101010101" pitchFamily="2" charset="-122"/>
                </a:rPr>
                <a:t>(</a:t>
              </a:r>
              <a:r>
                <a:rPr kumimoji="1" lang="en-US" altLang="zh-CN" sz="2400" b="1" dirty="0">
                  <a:solidFill>
                    <a:srgbClr val="333399"/>
                  </a:solidFill>
                  <a:latin typeface="+mn-lt"/>
                  <a:ea typeface="黑体" panose="02010609060101010101" pitchFamily="2" charset="-122"/>
                </a:rPr>
                <a:t>n + 1)</a:t>
              </a:r>
              <a:endParaRPr kumimoji="1" lang="en-US" altLang="zh-CN" sz="2400" b="1" dirty="0">
                <a:solidFill>
                  <a:srgbClr val="333399"/>
                </a:solidFill>
                <a:latin typeface="+mn-lt"/>
                <a:ea typeface="黑体" panose="02010609060101010101" pitchFamily="2" charset="-122"/>
              </a:endParaRP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服务提供者</a:t>
              </a:r>
              <a:endParaRPr kumimoji="1" lang="zh-CN" altLang="en-US" sz="2400" b="1" dirty="0">
                <a:solidFill>
                  <a:srgbClr val="333399"/>
                </a:solidFill>
                <a:latin typeface="+mn-lt"/>
                <a:ea typeface="黑体" panose="02010609060101010101" pitchFamily="2" charset="-122"/>
              </a:endParaRP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+ 1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anose="02010609060101010101"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服务用户</a:t>
              </a:r>
              <a:endParaRPr kumimoji="1" lang="zh-CN" altLang="en-US" sz="2400" b="1" dirty="0">
                <a:solidFill>
                  <a:srgbClr val="333399"/>
                </a:solidFill>
                <a:latin typeface="+mn-lt"/>
                <a:ea typeface="黑体" panose="02010609060101010101" pitchFamily="2" charset="-122"/>
              </a:endParaRP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协议</a:t>
              </a:r>
              <a:r>
                <a:rPr kumimoji="1" lang="en-US" altLang="zh-CN" sz="2400" b="1">
                  <a:solidFill>
                    <a:srgbClr val="333399"/>
                  </a:solidFill>
                  <a:latin typeface="+mn-lt"/>
                  <a:ea typeface="黑体" panose="02010609060101010101" pitchFamily="2" charset="-122"/>
                </a:rPr>
                <a:t>(n)</a:t>
              </a:r>
              <a:endParaRPr kumimoji="1" lang="en-US" altLang="zh-CN" sz="2400" b="1">
                <a:solidFill>
                  <a:srgbClr val="333399"/>
                </a:solidFill>
                <a:latin typeface="+mn-lt"/>
                <a:ea typeface="黑体" panose="02010609060101010101" pitchFamily="2" charset="-122"/>
              </a:endParaRP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相邻两</a:t>
            </a:r>
            <a:r>
              <a:rPr lang="zh-CN" altLang="zh-CN" sz="2400" b="1" dirty="0">
                <a:latin typeface="+mn-lt"/>
                <a:ea typeface="黑体" panose="02010609060101010101" pitchFamily="2" charset="-122"/>
              </a:rPr>
              <a:t>层之间的关系</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endParaRPr lang="zh-CN" altLang="zh-CN" dirty="0"/>
          </a:p>
          <a:p>
            <a:r>
              <a:rPr lang="en-US" altLang="zh-CN" dirty="0" smtClean="0"/>
              <a:t>1.2.3  </a:t>
            </a:r>
            <a:r>
              <a:rPr lang="zh-CN" altLang="zh-CN" dirty="0"/>
              <a:t>互联网的标准化工作</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endParaRPr lang="zh-CN" altLang="en-US"/>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endParaRPr lang="zh-CN" altLang="en-US" dirty="0"/>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endParaRPr lang="zh-CN" altLang="en-US" sz="29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明日正午进攻，如何？</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48" name="Group 12"/>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同意</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grpSp>
      <p:grpSp>
        <p:nvGrpSpPr>
          <p:cNvPr id="142351" name="Group 15"/>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收到“同意”</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54" name="Group 18"/>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收到：收到“同意”</a:t>
              </a:r>
              <a:endParaRPr kumimoji="1" lang="zh-CN" altLang="en-US" sz="2400" b="1">
                <a:solidFill>
                  <a:srgbClr val="0000CC"/>
                </a:solidFill>
                <a:latin typeface="Times New Roman" panose="02020603050405020304" pitchFamily="18" charset="0"/>
                <a:ea typeface="黑体" panose="02010609060101010101" pitchFamily="2" charset="-122"/>
              </a:endParaRP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rPr>
              <a:t>这样的协议无法实现！</a:t>
            </a:r>
            <a:endPar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endParaRPr lang="zh-CN" altLang="en-US"/>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endParaRPr lang="zh-CN" altLang="en-US" dirty="0"/>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6145" name="VISIO" r:id="rId1" imgW="3514725" imgH="2009775" progId="">
                  <p:embed/>
                </p:oleObj>
              </mc:Choice>
              <mc:Fallback>
                <p:oleObj name="VISIO" r:id="rId1" imgW="3514725" imgH="2009775" progId="">
                  <p:embed/>
                  <p:pic>
                    <p:nvPicPr>
                      <p:cNvPr id="0" name="图片 6144"/>
                      <p:cNvPicPr>
                        <a:picLocks noGrp="1" noChangeAspect="1"/>
                      </p:cNvPicPr>
                      <p:nvPr/>
                    </p:nvPicPr>
                    <p:blipFill>
                      <a:blip r:embed="rId2"/>
                      <a:stretch>
                        <a:fillRect/>
                      </a:stretch>
                    </p:blipFill>
                    <p:spPr>
                      <a:xfrm>
                        <a:off x="2449345" y="4341088"/>
                        <a:ext cx="2106613" cy="1111250"/>
                      </a:xfrm>
                      <a:prstGeom prst="rect">
                        <a:avLst/>
                      </a:prstGeom>
                      <a:noFill/>
                      <a:ln w="9525">
                        <a:noFill/>
                      </a:ln>
                      <a:effectLst>
                        <a:outerShdw dist="25400" dir="5400000" algn="ctr" rotWithShape="0">
                          <a:srgbClr val="FFCC00"/>
                        </a:outerShdw>
                      </a:effectLst>
                    </p:spPr>
                  </p:pic>
                </p:oleObj>
              </mc:Fallback>
            </mc:AlternateContent>
          </a:graphicData>
        </a:graphic>
      </p:graphicFrame>
      <p:graphicFrame>
        <p:nvGraphicFramePr>
          <p:cNvPr id="136195" name="Object 3"/>
          <p:cNvGraphicFramePr>
            <a:graphicFrameLocks noChangeAspect="1"/>
          </p:cNvGraphicFramePr>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6146" name="VISIO" r:id="rId3" imgW="3514725" imgH="2009775" progId="">
                  <p:embed/>
                </p:oleObj>
              </mc:Choice>
              <mc:Fallback>
                <p:oleObj name="VISIO" r:id="rId3" imgW="3514725" imgH="2009775" progId="">
                  <p:embed/>
                  <p:pic>
                    <p:nvPicPr>
                      <p:cNvPr id="0" name="图片 6145"/>
                      <p:cNvPicPr>
                        <a:picLocks noChangeAspect="1"/>
                      </p:cNvPicPr>
                      <p:nvPr/>
                    </p:nvPicPr>
                    <p:blipFill>
                      <a:blip r:embed="rId2"/>
                      <a:stretch>
                        <a:fillRect/>
                      </a:stretch>
                    </p:blipFill>
                    <p:spPr>
                      <a:xfrm>
                        <a:off x="5654675" y="4373587"/>
                        <a:ext cx="2106745" cy="1111250"/>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198" name="Freeform 6"/>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00" name="Freeform 8"/>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203" name="Freeform 11"/>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ln>
          <a:effectLst/>
        </p:spPr>
        <p:txBody>
          <a:bodyPr wrap="none" anchor="ctr"/>
          <a:lstStyle/>
          <a:p>
            <a:endParaRPr lang="zh-CN" altLang="en-US" b="1">
              <a:solidFill>
                <a:srgbClr val="000099"/>
              </a:solidFill>
            </a:endParaRPr>
          </a:p>
        </p:txBody>
      </p:sp>
      <p:sp>
        <p:nvSpPr>
          <p:cNvPr id="136207" name="Freeform 15"/>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anose="02010609060101010101" pitchFamily="2" charset="-122"/>
              </a:rPr>
              <a:t>主机</a:t>
            </a:r>
            <a:r>
              <a:rPr kumimoji="1" lang="en-US" altLang="zh-CN" sz="2400" b="1" dirty="0">
                <a:solidFill>
                  <a:srgbClr val="000099"/>
                </a:solidFill>
                <a:ea typeface="黑体" panose="02010609060101010101" pitchFamily="2" charset="-122"/>
              </a:rPr>
              <a:t>A</a:t>
            </a:r>
            <a:endParaRPr kumimoji="1" lang="en-US" altLang="zh-CN" sz="2400" b="1" dirty="0">
              <a:solidFill>
                <a:srgbClr val="000099"/>
              </a:solidFill>
              <a:ea typeface="黑体" panose="02010609060101010101" pitchFamily="2" charset="-122"/>
            </a:endParaRP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anose="02010609060101010101" pitchFamily="2" charset="-122"/>
              </a:rPr>
              <a:t>主机</a:t>
            </a:r>
            <a:r>
              <a:rPr kumimoji="1" lang="en-US" altLang="zh-CN" sz="2400" b="1">
                <a:solidFill>
                  <a:srgbClr val="000099"/>
                </a:solidFill>
                <a:ea typeface="黑体" panose="02010609060101010101" pitchFamily="2" charset="-122"/>
              </a:rPr>
              <a:t>B</a:t>
            </a:r>
            <a:endParaRPr kumimoji="1" lang="en-US" altLang="zh-CN" sz="2400" b="1">
              <a:solidFill>
                <a:srgbClr val="000099"/>
              </a:solidFill>
              <a:ea typeface="黑体" panose="02010609060101010101" pitchFamily="2" charset="-122"/>
            </a:endParaRP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anose="02010609060101010101" pitchFamily="2" charset="-122"/>
                <a:ea typeface="黑体" panose="02010609060101010101" pitchFamily="2" charset="-122"/>
              </a:rPr>
              <a:t>路由器</a:t>
            </a:r>
            <a:endParaRPr kumimoji="1" lang="zh-CN" altLang="en-US" sz="2400" b="1" dirty="0">
              <a:solidFill>
                <a:srgbClr val="000099"/>
              </a:solidFill>
              <a:latin typeface="黑体" panose="02010609060101010101" pitchFamily="2" charset="-122"/>
              <a:ea typeface="黑体" panose="02010609060101010101" pitchFamily="2" charset="-122"/>
            </a:endParaRP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6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2</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5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1</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网际层</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网络</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a:solidFill>
                  <a:srgbClr val="000099"/>
                </a:solidFill>
                <a:latin typeface="黑体" panose="02010609060101010101" pitchFamily="2" charset="-122"/>
                <a:ea typeface="黑体" panose="02010609060101010101" pitchFamily="2" charset="-122"/>
              </a:rPr>
              <a:t>接口层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anose="02010609060101010101" pitchFamily="2" charset="-122"/>
              </a:rPr>
              <a:t>4</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3</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2</a:t>
            </a:r>
            <a:endParaRPr kumimoji="1" lang="en-US" altLang="zh-CN" sz="2000" b="1">
              <a:solidFill>
                <a:srgbClr val="000099"/>
              </a:solidFill>
              <a:ea typeface="黑体" panose="02010609060101010101" pitchFamily="2" charset="-122"/>
            </a:endParaRPr>
          </a:p>
          <a:p>
            <a:pPr algn="ctr">
              <a:lnSpc>
                <a:spcPct val="155000"/>
              </a:lnSpc>
            </a:pPr>
            <a:r>
              <a:rPr kumimoji="1" lang="en-US" altLang="zh-CN" sz="2000" b="1">
                <a:solidFill>
                  <a:srgbClr val="000099"/>
                </a:solidFill>
                <a:ea typeface="黑体" panose="02010609060101010101" pitchFamily="2" charset="-122"/>
              </a:rPr>
              <a:t>1</a:t>
            </a:r>
            <a:endParaRPr kumimoji="1" lang="en-US" altLang="zh-CN" sz="2000" b="1">
              <a:solidFill>
                <a:srgbClr val="000099"/>
              </a:solidFill>
              <a:ea typeface="黑体" panose="02010609060101010101" pitchFamily="2" charset="-122"/>
            </a:endParaRP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p:spPr>
        <p:txBody>
          <a:bodyPr wrap="none">
            <a:spAutoFit/>
          </a:bodyPr>
          <a:lstStyle/>
          <a:p>
            <a:pPr algn="ctr"/>
            <a:r>
              <a:rPr lang="zh-CN" altLang="en-US" sz="2400" b="1" dirty="0">
                <a:solidFill>
                  <a:srgbClr val="000099"/>
                </a:solidFill>
                <a:latin typeface="黑体" panose="02010609060101010101" pitchFamily="2" charset="-122"/>
                <a:ea typeface="黑体" panose="02010609060101010101" pitchFamily="2" charset="-122"/>
              </a:rPr>
              <a:t>路由器在转发分组时最高只用</a:t>
            </a:r>
            <a:r>
              <a:rPr lang="zh-CN" altLang="en-US" sz="2400" b="1" dirty="0" smtClean="0">
                <a:solidFill>
                  <a:srgbClr val="000099"/>
                </a:solidFill>
                <a:latin typeface="黑体" panose="02010609060101010101" pitchFamily="2" charset="-122"/>
                <a:ea typeface="黑体" panose="02010609060101010101" pitchFamily="2" charset="-122"/>
              </a:rPr>
              <a:t>到网际层</a:t>
            </a:r>
            <a:endParaRPr lang="zh-CN" altLang="en-US" sz="2400" b="1" dirty="0">
              <a:solidFill>
                <a:srgbClr val="000099"/>
              </a:solidFill>
              <a:latin typeface="黑体" panose="02010609060101010101" pitchFamily="2" charset="-122"/>
              <a:ea typeface="黑体" panose="02010609060101010101" pitchFamily="2" charset="-122"/>
            </a:endParaRPr>
          </a:p>
          <a:p>
            <a:pPr algn="ctr"/>
            <a:r>
              <a:rPr lang="zh-CN" altLang="en-US" sz="2400" b="1" dirty="0">
                <a:solidFill>
                  <a:srgbClr val="000099"/>
                </a:solidFill>
                <a:latin typeface="黑体" panose="02010609060101010101" pitchFamily="2" charset="-122"/>
                <a:ea typeface="黑体" panose="02010609060101010101" pitchFamily="2" charset="-122"/>
              </a:rPr>
              <a:t>而没有使用运输层和应用层。 </a:t>
            </a:r>
            <a:endParaRPr lang="zh-CN" altLang="en-US" sz="2400" b="1" dirty="0">
              <a:solidFill>
                <a:srgbClr val="000099"/>
              </a:solidFill>
              <a:latin typeface="黑体" panose="02010609060101010101" pitchFamily="2" charset="-122"/>
              <a:ea typeface="黑体" panose="02010609060101010101" pitchFamily="2" charset="-122"/>
            </a:endParaRP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anose="02010609060101010101" pitchFamily="2" charset="-122"/>
              </a:rPr>
              <a:t>TCP/IP </a:t>
            </a:r>
            <a:r>
              <a:rPr lang="zh-CN" altLang="en-US" sz="2800" b="1" dirty="0">
                <a:solidFill>
                  <a:srgbClr val="000099"/>
                </a:solidFill>
                <a:latin typeface="+mn-lt"/>
                <a:ea typeface="黑体" panose="02010609060101010101" pitchFamily="2" charset="-122"/>
              </a:rPr>
              <a:t>是四层体系结构</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endParaRPr lang="zh-CN" altLang="en-US" sz="2800" dirty="0"/>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anose="02010609060101010101"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5" name="Freeform 7"/>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6" name="Freeform 8"/>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TCP   </a:t>
              </a:r>
              <a:r>
                <a:rPr lang="en-US" altLang="zh-CN" sz="2800" b="1" dirty="0" smtClean="0">
                  <a:solidFill>
                    <a:srgbClr val="000099"/>
                  </a:solidFill>
                  <a:latin typeface="+mn-lt"/>
                  <a:ea typeface="黑体" panose="02010609060101010101" pitchFamily="2" charset="-122"/>
                </a:rPr>
                <a:t>UDP</a:t>
              </a:r>
              <a:endParaRPr lang="en-US" altLang="zh-CN" sz="2800" b="1" dirty="0">
                <a:solidFill>
                  <a:srgbClr val="000099"/>
                </a:solidFill>
                <a:latin typeface="+mn-lt"/>
                <a:ea typeface="黑体" panose="02010609060101010101"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IP</a:t>
              </a:r>
              <a:endParaRPr lang="en-US" altLang="zh-CN" sz="2800" b="1" dirty="0">
                <a:solidFill>
                  <a:srgbClr val="000099"/>
                </a:solidFill>
                <a:latin typeface="+mn-lt"/>
                <a:ea typeface="黑体" panose="02010609060101010101" pitchFamily="2" charset="-122"/>
              </a:endParaRP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应用层</a:t>
              </a:r>
              <a:endParaRPr lang="zh-CN" altLang="en-US" sz="2800" b="1">
                <a:solidFill>
                  <a:srgbClr val="000099"/>
                </a:solidFill>
                <a:latin typeface="+mn-lt"/>
                <a:ea typeface="黑体" panose="02010609060101010101" pitchFamily="2" charset="-122"/>
              </a:endParaRP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网络接口层（子网层）</a:t>
              </a:r>
              <a:endParaRPr lang="zh-CN" altLang="en-US" sz="2800"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endParaRPr lang="zh-CN" altLang="en-US" sz="4000" dirty="0"/>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HTTP</a:t>
            </a:r>
            <a:endParaRPr kumimoji="1" lang="en-US" altLang="zh-CN" sz="2000" b="1">
              <a:solidFill>
                <a:srgbClr val="000099"/>
              </a:solidFill>
              <a:latin typeface="+mn-lt"/>
              <a:ea typeface="黑体" panose="02010609060101010101" pitchFamily="2" charset="-122"/>
            </a:endParaRP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SMTP</a:t>
            </a:r>
            <a:endParaRPr kumimoji="1" lang="en-US" altLang="zh-CN" sz="2000" b="1">
              <a:solidFill>
                <a:srgbClr val="000099"/>
              </a:solidFill>
              <a:latin typeface="+mn-lt"/>
              <a:ea typeface="黑体" panose="02010609060101010101" pitchFamily="2" charset="-122"/>
            </a:endParaRP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DNS</a:t>
            </a:r>
            <a:endParaRPr kumimoji="1" lang="en-US" altLang="zh-CN" sz="2000" b="1">
              <a:solidFill>
                <a:srgbClr val="000099"/>
              </a:solidFill>
              <a:latin typeface="+mn-lt"/>
              <a:ea typeface="黑体" panose="02010609060101010101" pitchFamily="2" charset="-122"/>
            </a:endParaRP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RTP</a:t>
            </a:r>
            <a:endParaRPr kumimoji="1" lang="en-US" altLang="zh-CN" sz="2000" b="1">
              <a:solidFill>
                <a:srgbClr val="000099"/>
              </a:solidFill>
              <a:latin typeface="+mn-lt"/>
              <a:ea typeface="黑体" panose="02010609060101010101" pitchFamily="2" charset="-122"/>
            </a:endParaRP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TCP</a:t>
            </a:r>
            <a:endParaRPr kumimoji="1" lang="en-US" altLang="zh-CN" sz="2000" b="1">
              <a:solidFill>
                <a:srgbClr val="000099"/>
              </a:solidFill>
              <a:latin typeface="+mn-lt"/>
              <a:ea typeface="黑体" panose="02010609060101010101" pitchFamily="2" charset="-122"/>
            </a:endParaRP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UDP</a:t>
            </a:r>
            <a:endParaRPr kumimoji="1" lang="en-US" altLang="zh-CN" sz="2000" b="1">
              <a:solidFill>
                <a:srgbClr val="000099"/>
              </a:solidFill>
              <a:latin typeface="+mn-lt"/>
              <a:ea typeface="黑体" panose="02010609060101010101" pitchFamily="2" charset="-122"/>
            </a:endParaRP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IP</a:t>
            </a:r>
            <a:endParaRPr kumimoji="1" lang="en-US" altLang="zh-CN" sz="2000" b="1">
              <a:solidFill>
                <a:srgbClr val="000099"/>
              </a:solidFill>
              <a:latin typeface="+mn-lt"/>
              <a:ea typeface="黑体" panose="02010609060101010101" pitchFamily="2" charset="-122"/>
            </a:endParaRP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网际层</a:t>
            </a:r>
            <a:endParaRPr kumimoji="1" lang="zh-CN" altLang="en-US" sz="2000" b="1">
              <a:solidFill>
                <a:srgbClr val="000099"/>
              </a:solidFill>
              <a:latin typeface="+mn-lt"/>
              <a:ea typeface="黑体" panose="02010609060101010101" pitchFamily="2" charset="-122"/>
            </a:endParaRP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网络接口层</a:t>
            </a:r>
            <a:endParaRPr kumimoji="1" lang="zh-CN" altLang="en-US" sz="2000" b="1">
              <a:solidFill>
                <a:srgbClr val="000099"/>
              </a:solidFill>
              <a:latin typeface="+mn-lt"/>
              <a:ea typeface="黑体" panose="02010609060101010101" pitchFamily="2" charset="-122"/>
            </a:endParaRP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应用层</a:t>
            </a:r>
            <a:endParaRPr kumimoji="1" lang="zh-CN" altLang="en-US" sz="2000" b="1" dirty="0">
              <a:solidFill>
                <a:srgbClr val="000099"/>
              </a:solidFill>
              <a:latin typeface="+mn-lt"/>
              <a:ea typeface="黑体" panose="02010609060101010101" pitchFamily="2" charset="-122"/>
            </a:endParaRP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anose="02010609060101010101" pitchFamily="2" charset="-122"/>
              </a:rPr>
              <a:t>…</a:t>
            </a:r>
            <a:endParaRPr kumimoji="1" lang="en-US" altLang="zh-CN" sz="1600" b="1">
              <a:solidFill>
                <a:srgbClr val="000099"/>
              </a:solidFill>
              <a:latin typeface="+mn-lt"/>
              <a:ea typeface="黑体" panose="02010609060101010101" pitchFamily="2" charset="-122"/>
            </a:endParaRP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3</a:t>
            </a:r>
            <a:endParaRPr kumimoji="1" lang="en-US" altLang="zh-CN" sz="2000" b="1">
              <a:solidFill>
                <a:srgbClr val="000099"/>
              </a:solidFill>
              <a:latin typeface="+mn-lt"/>
              <a:ea typeface="黑体" panose="02010609060101010101" pitchFamily="2" charset="-122"/>
            </a:endParaRP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Everything over IP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6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可为各式各样的应用程序提供服务</a:t>
            </a:r>
            <a:endParaRPr lang="zh-CN" altLang="en-US" sz="3200" b="1" dirty="0">
              <a:solidFill>
                <a:srgbClr val="333399"/>
              </a:solidFill>
              <a:latin typeface="+mn-lt"/>
              <a:ea typeface="黑体" panose="02010609060101010101" pitchFamily="2" charset="-122"/>
            </a:endParaRP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IP over Everything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可应用到各式各样的网络上</a:t>
            </a:r>
            <a:endParaRPr lang="zh-CN" altLang="en-US" sz="3200" b="1" dirty="0">
              <a:solidFill>
                <a:srgbClr val="333399"/>
              </a:solidFill>
              <a:latin typeface="+mn-lt"/>
              <a:ea typeface="黑体" panose="02010609060101010101" pitchFamily="2" charset="-122"/>
            </a:endParaRP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沙漏</a:t>
            </a:r>
            <a:r>
              <a:rPr lang="zh-CN" altLang="zh-CN" sz="2400" b="1" dirty="0">
                <a:latin typeface="+mn-lt"/>
                <a:ea typeface="黑体" panose="02010609060101010101" pitchFamily="2" charset="-122"/>
              </a:rPr>
              <a:t>计时器形状</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TCP/IP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endParaRPr lang="zh-CN" altLang="en-US" sz="3200" dirty="0"/>
          </a:p>
        </p:txBody>
      </p:sp>
      <p:sp>
        <p:nvSpPr>
          <p:cNvPr id="148483" name="Freeform 3"/>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7169" name="VISIO" r:id="rId1" imgW="3514725" imgH="2009775" progId="">
                  <p:embed/>
                </p:oleObj>
              </mc:Choice>
              <mc:Fallback>
                <p:oleObj name="VISIO" r:id="rId1" imgW="3514725" imgH="2009775" progId="">
                  <p:embed/>
                  <p:pic>
                    <p:nvPicPr>
                      <p:cNvPr id="0" name="图片 7168"/>
                      <p:cNvPicPr>
                        <a:picLocks noGrp="1" noChangeAspect="1"/>
                      </p:cNvPicPr>
                      <p:nvPr/>
                    </p:nvPicPr>
                    <p:blipFill>
                      <a:blip r:embed="rId2"/>
                      <a:stretch>
                        <a:fillRect/>
                      </a:stretch>
                    </p:blipFill>
                    <p:spPr>
                      <a:xfrm>
                        <a:off x="3926286" y="4394795"/>
                        <a:ext cx="2211652" cy="1122363"/>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①</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客户发起连接建立请求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grpSp>
        <p:nvGrpSpPr>
          <p:cNvPr id="148508" name="Group 28"/>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②</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服务器接受连接建立请求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anose="02050604050505020204" pitchFamily="18" charset="0"/>
                <a:ea typeface="黑体" panose="02010609060101010101" pitchFamily="2" charset="-122"/>
              </a:rPr>
              <a:t>互联网</a:t>
            </a:r>
            <a:endParaRPr kumimoji="1" lang="zh-CN" altLang="en-US" sz="2400" b="1" dirty="0">
              <a:solidFill>
                <a:srgbClr val="000099"/>
              </a:solidFill>
              <a:latin typeface="Bookman Old Style" panose="02050604050505020204" pitchFamily="18" charset="0"/>
              <a:ea typeface="黑体" panose="02010609060101010101" pitchFamily="2" charset="-122"/>
            </a:endParaRPr>
          </a:p>
        </p:txBody>
      </p:sp>
      <p:grpSp>
        <p:nvGrpSpPr>
          <p:cNvPr id="148514" name="Group 34"/>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anose="02010609060101010101" pitchFamily="2" charset="-122"/>
                </a:rPr>
                <a:t>客户</a:t>
              </a:r>
              <a:endParaRPr kumimoji="1" lang="zh-CN" altLang="en-US" sz="2000" b="1" dirty="0">
                <a:solidFill>
                  <a:srgbClr val="000099"/>
                </a:solidFill>
                <a:latin typeface="+mn-lt"/>
                <a:ea typeface="黑体" panose="02010609060101010101" pitchFamily="2" charset="-122"/>
              </a:endParaRPr>
            </a:p>
          </p:txBody>
        </p:sp>
      </p:grpSp>
      <p:grpSp>
        <p:nvGrpSpPr>
          <p:cNvPr id="148517" name="Group 37"/>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服务器</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ln>
          <a:effectLst/>
        </p:spPr>
        <p:txBody>
          <a:bodyPr wrap="square">
            <a:spAutoFit/>
          </a:bodyPr>
          <a:lstStyle/>
          <a:p>
            <a:pPr algn="ctr"/>
            <a:r>
              <a:rPr lang="zh-CN" altLang="en-US" sz="2000" b="1" dirty="0">
                <a:solidFill>
                  <a:srgbClr val="000099"/>
                </a:solidFill>
                <a:latin typeface="Tahoma" panose="020B0604030504040204" pitchFamily="34" charset="0"/>
                <a:ea typeface="黑体" panose="02010609060101010101" pitchFamily="2" charset="-122"/>
              </a:rPr>
              <a:t>以后就逐级使用下层</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zh-CN" altLang="en-US" sz="2000" b="1" dirty="0">
                <a:solidFill>
                  <a:srgbClr val="000099"/>
                </a:solidFill>
                <a:latin typeface="Tahoma" panose="020B0604030504040204" pitchFamily="34" charset="0"/>
                <a:ea typeface="黑体" panose="02010609060101010101" pitchFamily="2" charset="-122"/>
              </a:rPr>
              <a:t>提供的服务</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en-US" altLang="zh-CN" sz="2000" b="1" dirty="0">
                <a:solidFill>
                  <a:srgbClr val="000099"/>
                </a:solidFill>
                <a:latin typeface="Tahoma" panose="020B0604030504040204" pitchFamily="34" charset="0"/>
                <a:ea typeface="黑体" panose="02010609060101010101" pitchFamily="2" charset="-122"/>
              </a:rPr>
              <a:t>(</a:t>
            </a:r>
            <a:r>
              <a:rPr lang="zh-CN" altLang="en-US" sz="2000" b="1" dirty="0">
                <a:solidFill>
                  <a:srgbClr val="000099"/>
                </a:solidFill>
                <a:latin typeface="Tahoma" panose="020B0604030504040204" pitchFamily="34" charset="0"/>
                <a:ea typeface="黑体" panose="02010609060101010101" pitchFamily="2" charset="-122"/>
              </a:rPr>
              <a:t>使用 </a:t>
            </a:r>
            <a:r>
              <a:rPr lang="en-US" altLang="zh-CN" sz="2000" b="1" dirty="0">
                <a:solidFill>
                  <a:srgbClr val="000099"/>
                </a:solidFill>
                <a:latin typeface="Tahoma" panose="020B0604030504040204" pitchFamily="34" charset="0"/>
                <a:ea typeface="黑体" panose="02010609060101010101" pitchFamily="2" charset="-122"/>
              </a:rPr>
              <a:t>TCP </a:t>
            </a:r>
            <a:r>
              <a:rPr lang="zh-CN" altLang="en-US" sz="2000" b="1" dirty="0">
                <a:solidFill>
                  <a:srgbClr val="000099"/>
                </a:solidFill>
                <a:latin typeface="Tahoma" panose="020B0604030504040204" pitchFamily="34" charset="0"/>
                <a:ea typeface="黑体" panose="02010609060101010101" pitchFamily="2" charset="-122"/>
              </a:rPr>
              <a:t>和 </a:t>
            </a:r>
            <a:r>
              <a:rPr lang="en-US" altLang="zh-CN" sz="2000" b="1" dirty="0">
                <a:solidFill>
                  <a:srgbClr val="000099"/>
                </a:solidFill>
                <a:latin typeface="Tahoma" panose="020B0604030504040204" pitchFamily="34" charset="0"/>
                <a:ea typeface="黑体" panose="02010609060101010101" pitchFamily="2" charset="-122"/>
              </a:rPr>
              <a:t>IP</a:t>
            </a:r>
            <a:r>
              <a:rPr lang="zh-CN" altLang="en-US" sz="2000" b="1" dirty="0">
                <a:solidFill>
                  <a:srgbClr val="000099"/>
                </a:solidFill>
                <a:latin typeface="Tahoma" panose="020B0604030504040204" pitchFamily="34" charset="0"/>
                <a:ea typeface="黑体" panose="02010609060101010101" pitchFamily="2" charset="-122"/>
              </a:rPr>
              <a:t>）</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应用层的客户进程和服务器进程的交互</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endParaRPr lang="zh-CN" altLang="en-US" sz="3200" dirty="0"/>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grpSp>
        <p:nvGrpSpPr>
          <p:cNvPr id="149519" name="Group 15"/>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23" name="Group 19"/>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2</a:t>
              </a:r>
              <a:endParaRPr kumimoji="1" lang="en-US" altLang="zh-CN" sz="3200" b="1" dirty="0">
                <a:solidFill>
                  <a:srgbClr val="000099"/>
                </a:solidFill>
                <a:latin typeface="+mn-lt"/>
                <a:ea typeface="黑体" panose="02010609060101010101" pitchFamily="2" charset="-122"/>
              </a:endParaRPr>
            </a:p>
          </p:txBody>
        </p:sp>
      </p:grpSp>
      <p:grpSp>
        <p:nvGrpSpPr>
          <p:cNvPr id="149527" name="Group 23"/>
          <p:cNvGrpSpPr/>
          <p:nvPr/>
        </p:nvGrpSpPr>
        <p:grpSpPr bwMode="auto">
          <a:xfrm>
            <a:off x="662121" y="1268760"/>
            <a:ext cx="8564562" cy="3771900"/>
            <a:chOff x="385" y="1254"/>
            <a:chExt cx="4980" cy="2376"/>
          </a:xfrm>
        </p:grpSpPr>
        <p:sp>
          <p:nvSpPr>
            <p:cNvPr id="149528" name="Freeform 24"/>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49529" name="Group 25"/>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32" name="Line 28"/>
              <p:cNvSpPr>
                <a:spLocks noChangeShapeType="1"/>
              </p:cNvSpPr>
              <p:nvPr/>
            </p:nvSpPr>
            <p:spPr bwMode="auto">
              <a:xfrm>
                <a:off x="385"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1</a:t>
                </a:r>
                <a:endParaRPr kumimoji="1" lang="en-US" altLang="zh-CN" sz="2000" b="1" dirty="0">
                  <a:solidFill>
                    <a:srgbClr val="000099"/>
                  </a:solidFill>
                  <a:latin typeface="+mn-lt"/>
                  <a:ea typeface="黑体" panose="02010609060101010101" pitchFamily="2" charset="-122"/>
                </a:endParaRP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客户 </a:t>
                </a: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44" name="Group 40"/>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2</a:t>
                </a:r>
                <a:endParaRPr kumimoji="1" lang="en-US" altLang="zh-CN" sz="2000" b="1" dirty="0">
                  <a:solidFill>
                    <a:srgbClr val="000099"/>
                  </a:solidFill>
                  <a:latin typeface="+mn-lt"/>
                  <a:ea typeface="黑体" panose="02010609060101010101" pitchFamily="2" charset="-122"/>
                </a:endParaRP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客户 </a:t>
                </a:r>
                <a:r>
                  <a:rPr kumimoji="1" lang="en-US" altLang="zh-CN" sz="2000" b="1">
                    <a:solidFill>
                      <a:srgbClr val="000099"/>
                    </a:solidFill>
                    <a:latin typeface="+mn-lt"/>
                    <a:ea typeface="黑体" panose="02010609060101010101" pitchFamily="2" charset="-122"/>
                  </a:rPr>
                  <a:t>2</a:t>
                </a:r>
                <a:endParaRPr kumimoji="1" lang="en-US" altLang="zh-CN" sz="3200" b="1">
                  <a:solidFill>
                    <a:srgbClr val="000099"/>
                  </a:solidFill>
                  <a:latin typeface="+mn-lt"/>
                  <a:ea typeface="黑体" panose="02010609060101010101" pitchFamily="2" charset="-122"/>
                </a:endParaRPr>
              </a:p>
            </p:txBody>
          </p:sp>
        </p:grpSp>
      </p:grpSp>
      <p:grpSp>
        <p:nvGrpSpPr>
          <p:cNvPr id="149559" name="Group 55"/>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8193" name="VISIO" r:id="rId1" imgW="3514725" imgH="2009775" progId="">
                    <p:embed/>
                  </p:oleObj>
                </mc:Choice>
                <mc:Fallback>
                  <p:oleObj name="VISIO" r:id="rId1" imgW="3514725" imgH="2009775" progId="">
                    <p:embed/>
                    <p:pic>
                      <p:nvPicPr>
                        <p:cNvPr id="0" name="图片 8192"/>
                        <p:cNvPicPr>
                          <a:picLocks noChangeAspect="1"/>
                        </p:cNvPicPr>
                        <p:nvPr/>
                      </p:nvPicPr>
                      <p:blipFill>
                        <a:blip r:embed="rId2"/>
                        <a:stretch>
                          <a:fillRect/>
                        </a:stretch>
                      </p:blipFill>
                      <p:spPr>
                        <a:xfrm>
                          <a:off x="2245" y="3313"/>
                          <a:ext cx="1286" cy="707"/>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互联网</a:t>
              </a:r>
              <a:endParaRPr kumimoji="1" lang="zh-CN" altLang="en-US" sz="2400" b="1" dirty="0">
                <a:solidFill>
                  <a:srgbClr val="000099"/>
                </a:solidFill>
                <a:latin typeface="+mn-lt"/>
                <a:ea typeface="黑体" panose="02010609060101010101" pitchFamily="2" charset="-122"/>
              </a:endParaRPr>
            </a:p>
          </p:txBody>
        </p:sp>
      </p:grpSp>
      <p:grpSp>
        <p:nvGrpSpPr>
          <p:cNvPr id="149562" name="Group 58"/>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计算</a:t>
            </a:r>
            <a:r>
              <a:rPr lang="zh-CN" altLang="zh-CN" sz="2400" b="1" dirty="0" smtClean="0">
                <a:latin typeface="+mn-lt"/>
                <a:ea typeface="黑体" panose="02010609060101010101" pitchFamily="2" charset="-122"/>
              </a:rPr>
              <a:t>机</a:t>
            </a:r>
            <a:r>
              <a:rPr lang="en-US" altLang="zh-CN" sz="2400" b="1" dirty="0" smtClean="0">
                <a:latin typeface="+mn-lt"/>
                <a:ea typeface="黑体" panose="02010609060101010101" pitchFamily="2" charset="-122"/>
              </a:rPr>
              <a:t> 3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两个服务器进程分别</a:t>
            </a:r>
            <a:r>
              <a:rPr lang="zh-CN" altLang="zh-CN" sz="2400" b="1" dirty="0" smtClean="0">
                <a:latin typeface="+mn-lt"/>
                <a:ea typeface="黑体" panose="02010609060101010101" pitchFamily="2" charset="-122"/>
              </a:rPr>
              <a:t>向</a:t>
            </a:r>
            <a:r>
              <a:rPr lang="en-US" altLang="zh-CN" sz="2400" b="1" dirty="0" smtClean="0">
                <a:latin typeface="+mn-lt"/>
                <a:ea typeface="黑体" panose="02010609060101010101" pitchFamily="2" charset="-122"/>
              </a:rPr>
              <a:t> 1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2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客户进程提供服务</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endParaRPr lang="en-US" altLang="zh-CN" dirty="0" smtClean="0">
              <a:solidFill>
                <a:srgbClr val="0000CC"/>
              </a:solidFill>
            </a:endParaRP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21" name="Group 1282"/>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计算机网络（网络）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结点</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链路</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p:nvPr/>
            </p:nvGrpSpPr>
            <p:grpSpPr bwMode="auto">
              <a:xfrm>
                <a:off x="5457379" y="1966938"/>
                <a:ext cx="3527425" cy="2160587"/>
                <a:chOff x="109" y="1226"/>
                <a:chExt cx="2516" cy="1675"/>
              </a:xfrm>
            </p:grpSpPr>
            <p:grpSp>
              <p:nvGrpSpPr>
                <p:cNvPr id="6" name="Group 1505"/>
                <p:cNvGrpSpPr/>
                <p:nvPr/>
              </p:nvGrpSpPr>
              <p:grpSpPr bwMode="auto">
                <a:xfrm>
                  <a:off x="109" y="1226"/>
                  <a:ext cx="2516" cy="1675"/>
                  <a:chOff x="109" y="1226"/>
                  <a:chExt cx="2516" cy="1675"/>
                </a:xfrm>
              </p:grpSpPr>
              <p:grpSp>
                <p:nvGrpSpPr>
                  <p:cNvPr id="8" name="Group 1506"/>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简单的</a:t>
              </a:r>
              <a:r>
                <a:rPr lang="zh-CN" altLang="zh-CN" sz="2400" b="1" dirty="0" smtClean="0">
                  <a:latin typeface="+mn-lt"/>
                  <a:ea typeface="黑体" panose="02010609060101010101" pitchFamily="2" charset="-122"/>
                </a:rPr>
                <a:t>网络</a:t>
              </a:r>
              <a:r>
                <a:rPr lang="en-US" altLang="zh-CN" sz="2400" b="1" dirty="0" smtClean="0">
                  <a:latin typeface="+mn-lt"/>
                  <a:ea typeface="黑体" panose="02010609060101010101" pitchFamily="2" charset="-122"/>
                </a:rPr>
                <a:t> (a)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由</a:t>
              </a:r>
              <a:r>
                <a:rPr lang="zh-CN" altLang="zh-CN" sz="2400" b="1" dirty="0">
                  <a:latin typeface="+mn-lt"/>
                  <a:ea typeface="黑体" panose="02010609060101010101" pitchFamily="2" charset="-122"/>
                </a:rPr>
                <a:t>网络构成的互连</a:t>
              </a:r>
              <a:r>
                <a:rPr lang="zh-CN" altLang="zh-CN" sz="2400" b="1" dirty="0" smtClean="0">
                  <a:latin typeface="+mn-lt"/>
                  <a:ea typeface="黑体" panose="02010609060101010101" pitchFamily="2" charset="-122"/>
                </a:rPr>
                <a:t>网</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endParaRPr lang="zh-CN" altLang="en-US" sz="2400" b="1" dirty="0">
                <a:latin typeface="+mn-lt"/>
                <a:ea typeface="黑体" panose="02010609060101010101"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网络</a:t>
                </a:r>
                <a:endParaRPr lang="zh-CN" altLang="en-US" sz="1600" b="1"/>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图例</a:t>
                </a:r>
                <a:endParaRPr lang="zh-CN" altLang="en-US" sz="1600" dirty="0"/>
              </a:p>
            </p:txBody>
          </p:sp>
          <p:pic>
            <p:nvPicPr>
              <p:cNvPr id="185" name="Picture 148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t>计算机</a:t>
                </a:r>
                <a:endParaRPr lang="zh-CN" altLang="en-US" sz="1600" b="1" dirty="0"/>
              </a:p>
            </p:txBody>
          </p:sp>
          <p:pic>
            <p:nvPicPr>
              <p:cNvPr id="187" name="Picture 1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集线器</a:t>
                </a:r>
                <a:endParaRPr lang="zh-CN" altLang="en-US" sz="1600" b="1"/>
              </a:p>
            </p:txBody>
          </p:sp>
          <p:pic>
            <p:nvPicPr>
              <p:cNvPr id="189" name="Picture 14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路由器</a:t>
                </a:r>
                <a:endParaRPr lang="zh-CN" altLang="en-US" sz="1600" b="1"/>
              </a:p>
            </p:txBody>
          </p:sp>
          <p:grpSp>
            <p:nvGrpSpPr>
              <p:cNvPr id="191" name="Group 1489"/>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200" name="Freeform 149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anose="02010609060101010101" pitchFamily="2" charset="-122"/>
                  <a:ea typeface="黑体" panose="02010609060101010101" pitchFamily="2" charset="-122"/>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endParaRPr lang="zh-CN" altLang="en-US" dirty="0"/>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endParaRPr lang="zh-CN" altLang="en-US" dirty="0"/>
          </a:p>
          <a:p>
            <a:r>
              <a:rPr lang="zh-CN" altLang="en-US" dirty="0"/>
              <a:t>虽然 </a:t>
            </a:r>
            <a:r>
              <a:rPr lang="en-US" altLang="zh-CN" dirty="0"/>
              <a:t>node </a:t>
            </a:r>
            <a:r>
              <a:rPr lang="zh-CN" altLang="en-US" dirty="0"/>
              <a:t>有时也可译为“节点”，但这是指像天线上的驻波的节点，这种节点很像竹竿上的“节”。</a:t>
            </a:r>
            <a:endParaRPr lang="zh-CN" altLang="en-US" dirty="0"/>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680" indent="-360680">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680" indent="-360680">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pic>
            <p:nvPicPr>
              <p:cNvPr id="13" name="Picture 12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mn-lt"/>
                    <a:ea typeface="黑体" panose="02010609060101010101" pitchFamily="2" charset="-122"/>
                  </a:rPr>
                  <a:t>主机</a:t>
                </a:r>
                <a:endParaRPr kumimoji="1" lang="zh-CN" altLang="en-US" b="1" i="0" u="none" strike="noStrike" kern="0" cap="none" spc="0" normalizeH="0" baseline="0" noProof="0" dirty="0" smtClean="0">
                  <a:ln>
                    <a:noFill/>
                  </a:ln>
                  <a:solidFill>
                    <a:srgbClr val="000000"/>
                  </a:solidFill>
                  <a:effectLst/>
                  <a:uLnTx/>
                  <a:uFillTx/>
                  <a:latin typeface="+mn-lt"/>
                  <a:ea typeface="黑体" panose="02010609060101010101" pitchFamily="2" charset="-122"/>
                </a:endParaRPr>
              </a:p>
            </p:txBody>
          </p:sp>
          <p:pic>
            <p:nvPicPr>
              <p:cNvPr id="20" name="Picture 12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1025" name="Visio" r:id="rId2" imgW="1644015" imgH="942340" progId="">
                      <p:embed/>
                    </p:oleObj>
                  </mc:Choice>
                  <mc:Fallback>
                    <p:oleObj name="Visio" r:id="rId2" imgW="1644015" imgH="942340" progId="">
                      <p:embed/>
                      <p:pic>
                        <p:nvPicPr>
                          <p:cNvPr id="0" name="图片 1024"/>
                          <p:cNvPicPr>
                            <a:picLocks noChangeAspect="1"/>
                          </p:cNvPicPr>
                          <p:nvPr/>
                        </p:nvPicPr>
                        <p:blipFill>
                          <a:blip r:embed="rId3"/>
                          <a:stretch>
                            <a:fillRect/>
                          </a:stretch>
                        </p:blipFill>
                        <p:spPr>
                          <a:xfrm>
                            <a:off x="6393118" y="3045136"/>
                            <a:ext cx="2447367" cy="1727026"/>
                          </a:xfrm>
                          <a:prstGeom prst="rect">
                            <a:avLst/>
                          </a:prstGeom>
                          <a:noFill/>
                          <a:ln w="9525">
                            <a:noFill/>
                          </a:ln>
                          <a:effectLst>
                            <a:outerShdw dist="25400" dir="5400000" algn="ctr" rotWithShape="0">
                              <a:srgbClr val="808080"/>
                            </a:outerShdw>
                          </a:effec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mn-lt"/>
                    <a:ea typeface="黑体" panose="02010609060101010101" pitchFamily="2" charset="-122"/>
                  </a:rPr>
                  <a:t>互连网</a:t>
                </a:r>
                <a:endParaRPr kumimoji="1" lang="zh-CN" altLang="en-US" sz="2800" b="1" i="0" u="none" strike="noStrike" kern="0" cap="none" spc="0" normalizeH="0" baseline="0" noProof="0" dirty="0" smtClean="0">
                  <a:ln>
                    <a:noFill/>
                  </a:ln>
                  <a:solidFill>
                    <a:srgbClr val="000000"/>
                  </a:solidFill>
                  <a:effectLst/>
                  <a:uLnTx/>
                  <a:uFillTx/>
                  <a:latin typeface="+mn-lt"/>
                  <a:ea typeface="黑体" panose="02010609060101010101" pitchFamily="2" charset="-122"/>
                </a:endParaRP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互连网与所连接的主机</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anose="02010600030101010101"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endParaRPr lang="zh-CN" altLang="zh-CN" dirty="0"/>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endParaRPr lang="zh-CN" altLang="en-US" dirty="0"/>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p:nvPr/>
            </p:nvGrpSpPr>
            <p:grpSpPr bwMode="auto">
              <a:xfrm>
                <a:off x="2775211" y="3490809"/>
                <a:ext cx="4021357" cy="2649604"/>
                <a:chOff x="109" y="1226"/>
                <a:chExt cx="2516" cy="1675"/>
              </a:xfrm>
            </p:grpSpPr>
            <p:grpSp>
              <p:nvGrpSpPr>
                <p:cNvPr id="123" name="Group 1505"/>
                <p:cNvGrpSpPr/>
                <p:nvPr/>
              </p:nvGrpSpPr>
              <p:grpSpPr bwMode="auto">
                <a:xfrm>
                  <a:off x="109" y="1226"/>
                  <a:ext cx="2516" cy="1675"/>
                  <a:chOff x="109" y="1226"/>
                  <a:chExt cx="2516" cy="1675"/>
                </a:xfrm>
              </p:grpSpPr>
              <p:grpSp>
                <p:nvGrpSpPr>
                  <p:cNvPr id="125" name="Group 1506"/>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kern="0" dirty="0">
                    <a:solidFill>
                      <a:srgbClr val="000000"/>
                    </a:solidFill>
                    <a:ea typeface="黑体" panose="02010609060101010101" pitchFamily="2" charset="-122"/>
                  </a:rPr>
                  <a:t>主机</a:t>
                </a:r>
                <a:endParaRPr kumimoji="1" lang="zh-CN" altLang="en-US" b="1" kern="0" dirty="0">
                  <a:solidFill>
                    <a:srgbClr val="000000"/>
                  </a:solidFill>
                  <a:ea typeface="黑体" panose="02010609060101010101" pitchFamily="2" charset="-122"/>
                </a:endParaRP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anose="02010609060101010101" pitchFamily="2" charset="-122"/>
                </a:rPr>
                <a:t>主机</a:t>
              </a:r>
              <a:r>
                <a:rPr lang="zh-CN" altLang="en-US" sz="2400" b="1" dirty="0" smtClean="0">
                  <a:latin typeface="+mn-lt"/>
                  <a:ea typeface="黑体" panose="02010609060101010101" pitchFamily="2" charset="-122"/>
                </a:rPr>
                <a:t>可以是计算机，也可以是</a:t>
              </a:r>
              <a:r>
                <a:rPr lang="zh-CN" altLang="zh-CN" sz="2400" b="1" dirty="0" smtClean="0">
                  <a:latin typeface="+mn-lt"/>
                  <a:ea typeface="黑体" panose="02010609060101010101" pitchFamily="2" charset="-122"/>
                </a:rPr>
                <a:t>智能手机</a:t>
              </a:r>
              <a:r>
                <a:rPr lang="zh-CN" altLang="en-US" sz="2400" b="1" dirty="0" smtClean="0">
                  <a:latin typeface="+mn-lt"/>
                  <a:ea typeface="黑体" panose="02010609060101010101" pitchFamily="2" charset="-122"/>
                </a:rPr>
                <a:t>等</a:t>
              </a:r>
              <a:r>
                <a:rPr lang="zh-CN" altLang="zh-CN" sz="2400" b="1" dirty="0" smtClean="0">
                  <a:latin typeface="+mn-lt"/>
                  <a:ea typeface="黑体" panose="02010609060101010101" pitchFamily="2" charset="-122"/>
                </a:rPr>
                <a:t>智能机器</a:t>
              </a:r>
              <a:r>
                <a:rPr lang="zh-CN" altLang="zh-CN"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endParaRPr lang="zh-CN" altLang="en-US" dirty="0"/>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endParaRPr lang="zh-CN" altLang="en-US" dirty="0"/>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endParaRPr lang="zh-CN" altLang="en-US" dirty="0"/>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endParaRPr lang="zh-CN" altLang="en-US" dirty="0"/>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zh-CN" sz="3200" b="1" dirty="0">
                <a:solidFill>
                  <a:srgbClr val="000099"/>
                </a:solidFill>
                <a:ea typeface="黑体" panose="02010609060101010101" pitchFamily="2" charset="-122"/>
              </a:rPr>
              <a:t>任意把几个计算机网络互连起来（不管采用什么协议），并能够相互通信，这样构成的是一个互连</a:t>
            </a:r>
            <a:r>
              <a:rPr lang="zh-CN" altLang="zh-CN" sz="3200" b="1" dirty="0" smtClean="0">
                <a:solidFill>
                  <a:srgbClr val="000099"/>
                </a:solidFill>
                <a:ea typeface="黑体" panose="02010609060101010101" pitchFamily="2" charset="-122"/>
              </a:rPr>
              <a:t>网</a:t>
            </a:r>
            <a:r>
              <a:rPr lang="en-US" altLang="zh-CN" sz="3200" b="1" dirty="0" smtClean="0">
                <a:solidFill>
                  <a:srgbClr val="000099"/>
                </a:solidFill>
                <a:ea typeface="黑体" panose="02010609060101010101" pitchFamily="2" charset="-122"/>
              </a:rPr>
              <a:t> (</a:t>
            </a:r>
            <a:r>
              <a:rPr lang="en-US" altLang="zh-CN" sz="3200" b="1" dirty="0">
                <a:solidFill>
                  <a:srgbClr val="000099"/>
                </a:solidFill>
                <a:ea typeface="黑体" panose="02010609060101010101" pitchFamily="2" charset="-122"/>
              </a:rPr>
              <a:t>internet)</a:t>
            </a:r>
            <a:r>
              <a:rPr lang="zh-CN" altLang="zh-CN" sz="3200" b="1" dirty="0">
                <a:solidFill>
                  <a:srgbClr val="000099"/>
                </a:solidFill>
                <a:ea typeface="黑体" panose="02010609060101010101" pitchFamily="2" charset="-122"/>
              </a:rPr>
              <a:t>，而不是</a:t>
            </a:r>
            <a:r>
              <a:rPr lang="zh-CN" altLang="zh-CN" sz="3200" b="1" dirty="0" smtClean="0">
                <a:solidFill>
                  <a:srgbClr val="000099"/>
                </a:solidFill>
                <a:ea typeface="黑体" panose="02010609060101010101" pitchFamily="2" charset="-122"/>
              </a:rPr>
              <a:t>互联网</a:t>
            </a:r>
            <a:r>
              <a:rPr lang="en-US" altLang="zh-CN" sz="3200" b="1" dirty="0" smtClean="0">
                <a:solidFill>
                  <a:srgbClr val="000099"/>
                </a:solidFill>
                <a:ea typeface="黑体" panose="02010609060101010101" pitchFamily="2" charset="-122"/>
              </a:rPr>
              <a:t> (</a:t>
            </a:r>
            <a:r>
              <a:rPr lang="en-US" altLang="zh-CN" sz="3200" b="1" dirty="0">
                <a:solidFill>
                  <a:srgbClr val="000099"/>
                </a:solidFill>
                <a:ea typeface="黑体" panose="02010609060101010101" pitchFamily="2" charset="-122"/>
              </a:rPr>
              <a:t>Internet)</a:t>
            </a:r>
            <a:r>
              <a:rPr lang="zh-CN" altLang="zh-CN" sz="3200" b="1" dirty="0" smtClean="0">
                <a:solidFill>
                  <a:srgbClr val="000099"/>
                </a:solidFill>
                <a:ea typeface="黑体" panose="02010609060101010101" pitchFamily="2" charset="-122"/>
              </a:rPr>
              <a:t>。</a:t>
            </a:r>
            <a:endParaRPr lang="zh-CN" altLang="zh-CN" sz="32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黑体" panose="02010609060101010101" pitchFamily="2" charset="-122"/>
                </a:rPr>
                <a:t>主干网</a:t>
              </a:r>
              <a:endParaRPr kumimoji="0" lang="zh-CN" altLang="en-US" sz="24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8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5"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2"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3"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A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B</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大公司</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公司</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5"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A</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7" name="Picture 1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B</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主干 </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zh-CN" altLang="en-US" sz="6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79" name="Group 191"/>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IXP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84" name="Group 196"/>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anose="020B0604020202020204" pitchFamily="34" charset="0"/>
                    <a:ea typeface="黑体" panose="02010609060101010101" pitchFamily="2" charset="-122"/>
                    <a:cs typeface="Arial" panose="020B0604020202020204" pitchFamily="34" charset="0"/>
                  </a:rPr>
                  <a:t>校园网</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grpSp>
        <p:grpSp>
          <p:nvGrpSpPr>
            <p:cNvPr id="396487" name="Group 199"/>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anose="020B0604020202020204" pitchFamily="34" charset="0"/>
                    <a:ea typeface="黑体" panose="02010609060101010101" pitchFamily="2" charset="-122"/>
                    <a:cs typeface="Arial" panose="020B0604020202020204" pitchFamily="34" charset="0"/>
                  </a:rPr>
                  <a:t>校园网</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2" name="Freeform 204"/>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基于</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ISP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的</a:t>
            </a:r>
            <a:r>
              <a:rPr lang="zh-CN" altLang="zh-CN" sz="2400" b="1" dirty="0">
                <a:latin typeface="Arial" panose="020B0604020202020204" pitchFamily="34" charset="0"/>
                <a:ea typeface="黑体" panose="02010609060101010101" pitchFamily="2" charset="-122"/>
                <a:cs typeface="Arial" panose="020B0604020202020204" pitchFamily="34" charset="0"/>
              </a:rPr>
              <a:t>多层结构的互联网的概念示意图</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到</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2016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年</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3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月</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，全球已经</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有</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226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IXP</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（互联网交换</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中心）</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，分布</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在</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172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国家和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地区</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r>
              <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rPr>
              <a:t>但</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的发展在全世界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还很不平衡</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endPar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p:nvPr/>
        </p:nvPicPr>
        <p:blipFill>
          <a:blip r:embed="rId1"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互联网</a:t>
            </a:r>
            <a:r>
              <a:rPr lang="zh-CN" altLang="zh-CN" sz="2400" b="1" dirty="0">
                <a:latin typeface="Arial" panose="020B0604020202020204" pitchFamily="34" charset="0"/>
                <a:ea typeface="黑体" panose="02010609060101010101" pitchFamily="2" charset="-122"/>
                <a:cs typeface="Arial" panose="020B0604020202020204" pitchFamily="34" charset="0"/>
              </a:rPr>
              <a:t>交换</a:t>
            </a:r>
            <a:r>
              <a:rPr lang="zh-CN" altLang="zh-CN" sz="2400" b="1" dirty="0" smtClean="0">
                <a:latin typeface="Arial" panose="020B0604020202020204" pitchFamily="34" charset="0"/>
                <a:ea typeface="黑体" panose="02010609060101010101" pitchFamily="2" charset="-122"/>
                <a:cs typeface="Arial" panose="020B0604020202020204" pitchFamily="34" charset="0"/>
              </a:rPr>
              <a:t>点</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IXP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在</a:t>
            </a:r>
            <a:r>
              <a:rPr lang="zh-CN" altLang="zh-CN" sz="2400" b="1" dirty="0">
                <a:latin typeface="Arial" panose="020B0604020202020204" pitchFamily="34" charset="0"/>
                <a:ea typeface="黑体" panose="02010609060101010101" pitchFamily="2" charset="-122"/>
                <a:cs typeface="Arial" panose="020B0604020202020204" pitchFamily="34" charset="0"/>
              </a:rPr>
              <a:t>全球的分布图（</a:t>
            </a:r>
            <a:r>
              <a:rPr lang="en-US" altLang="zh-CN" sz="2400" b="1" dirty="0">
                <a:latin typeface="Arial" panose="020B0604020202020204" pitchFamily="34" charset="0"/>
                <a:ea typeface="黑体" panose="02010609060101010101" pitchFamily="2" charset="-122"/>
                <a:cs typeface="Arial" panose="020B0604020202020204" pitchFamily="34" charset="0"/>
              </a:rPr>
              <a:t>2016</a:t>
            </a:r>
            <a:r>
              <a:rPr lang="zh-CN" altLang="zh-CN" sz="2400" b="1" dirty="0">
                <a:latin typeface="Arial" panose="020B0604020202020204" pitchFamily="34" charset="0"/>
                <a:ea typeface="黑体" panose="02010609060101010101" pitchFamily="2" charset="-122"/>
                <a:cs typeface="Arial" panose="020B0604020202020204" pitchFamily="34" charset="0"/>
              </a:rPr>
              <a:t>年）</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endParaRPr lang="zh-CN" altLang="en-US" b="1" dirty="0"/>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endParaRPr lang="zh-CN" altLang="en-US" dirty="0"/>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descr="Internet.jpg"/>
          <p:cNvPicPr>
            <a:picLocks noChangeAspect="1"/>
          </p:cNvPicPr>
          <p:nvPr/>
        </p:nvPicPr>
        <p:blipFill>
          <a:blip r:embed="rId1"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1993 </a:t>
            </a:r>
            <a:r>
              <a:rPr lang="zh-CN" altLang="zh-CN" sz="2000" b="1" dirty="0" smtClean="0">
                <a:latin typeface="+mn-lt"/>
                <a:ea typeface="黑体" panose="02010609060101010101" pitchFamily="2" charset="-122"/>
              </a:rPr>
              <a:t>年至</a:t>
            </a:r>
            <a:r>
              <a:rPr lang="en-US" altLang="zh-CN" sz="2000" b="1" dirty="0" smtClean="0">
                <a:latin typeface="+mn-lt"/>
                <a:ea typeface="黑体" panose="02010609060101010101" pitchFamily="2" charset="-122"/>
              </a:rPr>
              <a:t> 2016 </a:t>
            </a:r>
            <a:r>
              <a:rPr lang="zh-CN" altLang="zh-CN" sz="2000" b="1" dirty="0" smtClean="0">
                <a:latin typeface="+mn-lt"/>
                <a:ea typeface="黑体" panose="02010609060101010101" pitchFamily="2" charset="-122"/>
              </a:rPr>
              <a:t>年</a:t>
            </a:r>
            <a:r>
              <a:rPr lang="zh-CN" altLang="zh-CN" sz="2000" b="1" dirty="0">
                <a:latin typeface="+mn-lt"/>
                <a:ea typeface="黑体" panose="02010609060101010101" pitchFamily="2" charset="-122"/>
              </a:rPr>
              <a:t>互联网用户的增长情况</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anose="02010609060101010101" pitchFamily="2" charset="-122"/>
              </a:rPr>
              <a:t>发展最快的并起到核心作用的是计算机网络。</a:t>
            </a:r>
            <a:endParaRPr lang="en-US" altLang="zh-CN"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anose="02010609060101010101" pitchFamily="2" charset="-122"/>
                        </a:rPr>
                        <a:t>年份</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网络数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主机数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用户数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管理机构数</a:t>
                      </a:r>
                      <a:endParaRPr lang="zh-CN" altLang="en-US" sz="2800" b="1"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1980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0</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1990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1</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7</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2005</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9</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r>
            </a:tbl>
          </a:graphicData>
        </a:graphic>
      </p:graphicFrame>
      <p:sp>
        <p:nvSpPr>
          <p:cNvPr id="8" name="矩形 7"/>
          <p:cNvSpPr/>
          <p:nvPr/>
        </p:nvSpPr>
        <p:spPr>
          <a:xfrm>
            <a:off x="1590547" y="1628800"/>
            <a:ext cx="6674821" cy="953135"/>
          </a:xfrm>
          <a:prstGeom prst="rect">
            <a:avLst/>
          </a:prstGeom>
        </p:spPr>
        <p:txBody>
          <a:bodyPr wrap="square">
            <a:spAutoFit/>
          </a:bodyPr>
          <a:lstStyle/>
          <a:p>
            <a:pPr algn="ctr"/>
            <a:r>
              <a:rPr lang="zh-CN" altLang="zh-CN" sz="2800" b="1" dirty="0" smtClean="0">
                <a:latin typeface="+mn-lt"/>
                <a:ea typeface="黑体" panose="02010609060101010101" pitchFamily="2" charset="-122"/>
              </a:rPr>
              <a:t>互联网</a:t>
            </a:r>
            <a:r>
              <a:rPr lang="zh-CN" altLang="zh-CN" sz="2800" b="1" dirty="0">
                <a:latin typeface="+mn-lt"/>
                <a:ea typeface="黑体" panose="02010609060101010101" pitchFamily="2" charset="-122"/>
              </a:rPr>
              <a:t>的发展</a:t>
            </a:r>
            <a:r>
              <a:rPr lang="zh-CN" altLang="zh-CN" sz="2800" b="1" dirty="0" smtClean="0">
                <a:latin typeface="+mn-lt"/>
                <a:ea typeface="黑体" panose="02010609060101010101" pitchFamily="2" charset="-122"/>
              </a:rPr>
              <a:t>概况</a:t>
            </a:r>
            <a:r>
              <a:rPr lang="zh-CN" altLang="en-US" sz="2800" b="1" dirty="0">
                <a:latin typeface="+mn-lt"/>
                <a:ea typeface="黑体" panose="02010609060101010101" pitchFamily="2" charset="-122"/>
              </a:rPr>
              <a:t>（统计到 </a:t>
            </a:r>
            <a:r>
              <a:rPr lang="en-US" altLang="zh-CN" sz="2800" b="1" dirty="0">
                <a:latin typeface="+mn-lt"/>
                <a:ea typeface="黑体" panose="02010609060101010101" pitchFamily="2" charset="-122"/>
              </a:rPr>
              <a:t>2005 </a:t>
            </a:r>
            <a:r>
              <a:rPr lang="zh-CN" altLang="en-US" sz="2800" b="1" dirty="0">
                <a:latin typeface="+mn-lt"/>
                <a:ea typeface="黑体" panose="02010609060101010101" pitchFamily="2" charset="-122"/>
              </a:rPr>
              <a:t>年）</a:t>
            </a:r>
            <a:endParaRPr lang="zh-CN" altLang="en-US" sz="2800" b="1" dirty="0">
              <a:latin typeface="+mn-lt"/>
              <a:ea typeface="黑体" panose="02010609060101010101" pitchFamily="2" charset="-122"/>
            </a:endParaRPr>
          </a:p>
          <a:p>
            <a:pPr algn="ctr"/>
            <a:endParaRPr lang="zh-CN" altLang="en-US" sz="2800" b="1" dirty="0">
              <a:latin typeface="+mn-lt"/>
              <a:ea typeface="黑体" panose="02010609060101010101" pitchFamily="2" charset="-122"/>
            </a:endParaRPr>
          </a:p>
        </p:txBody>
      </p:sp>
      <p:sp>
        <p:nvSpPr>
          <p:cNvPr id="2" name="文本框 1"/>
          <p:cNvSpPr txBox="1"/>
          <p:nvPr/>
        </p:nvSpPr>
        <p:spPr>
          <a:xfrm>
            <a:off x="2216785" y="5517515"/>
            <a:ext cx="4729480" cy="368300"/>
          </a:xfrm>
          <a:prstGeom prst="rect">
            <a:avLst/>
          </a:prstGeom>
          <a:noFill/>
        </p:spPr>
        <p:txBody>
          <a:bodyPr wrap="none" rtlCol="0">
            <a:spAutoFit/>
          </a:bodyPr>
          <a:p>
            <a:r>
              <a:rPr lang="zh-CN" altLang="en-US"/>
              <a:t>来源：中国互联网络信息中心</a:t>
            </a:r>
            <a:r>
              <a:rPr lang="en-US" altLang="zh-CN"/>
              <a:t>www.cnnic.com</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互联网协会 </a:t>
              </a:r>
              <a:r>
                <a:rPr kumimoji="1" lang="en-US" altLang="zh-CN" sz="2000" b="1" dirty="0">
                  <a:solidFill>
                    <a:srgbClr val="000099"/>
                  </a:solidFill>
                  <a:ea typeface="黑体" panose="02010609060101010101" pitchFamily="2" charset="-122"/>
                </a:rPr>
                <a:t>ISOC</a:t>
              </a:r>
              <a:endParaRPr kumimoji="1" lang="en-US" altLang="zh-CN" sz="2000" b="1" dirty="0">
                <a:solidFill>
                  <a:srgbClr val="000099"/>
                </a:solidFill>
                <a:ea typeface="黑体" panose="02010609060101010101" pitchFamily="2" charset="-122"/>
              </a:endParaRP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IRSG </a:t>
              </a:r>
              <a:endParaRPr kumimoji="1" lang="en-US" altLang="zh-CN" sz="2000" b="1" dirty="0">
                <a:solidFill>
                  <a:srgbClr val="000099"/>
                </a:solidFill>
                <a:ea typeface="黑体" panose="02010609060101010101" pitchFamily="2" charset="-122"/>
              </a:endParaRP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IRTF </a:t>
              </a:r>
              <a:endParaRPr kumimoji="1" lang="en-US" altLang="zh-CN" sz="2000" b="1" dirty="0">
                <a:solidFill>
                  <a:srgbClr val="000099"/>
                </a:solidFill>
                <a:ea typeface="黑体" panose="02010609060101010101" pitchFamily="2" charset="-122"/>
              </a:endParaRP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IETF </a:t>
              </a:r>
              <a:endParaRPr kumimoji="1" lang="en-US" altLang="zh-CN" sz="2000" b="1" dirty="0">
                <a:solidFill>
                  <a:srgbClr val="000099"/>
                </a:solidFill>
                <a:ea typeface="黑体" panose="02010609060101010101" pitchFamily="2" charset="-122"/>
              </a:endParaRP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IESG </a:t>
              </a:r>
              <a:endParaRPr kumimoji="1" lang="en-US" altLang="zh-CN" sz="2000" b="1" dirty="0">
                <a:solidFill>
                  <a:srgbClr val="000099"/>
                </a:solidFill>
                <a:ea typeface="黑体" panose="02010609060101010101" pitchFamily="2" charset="-122"/>
              </a:endParaRP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互联网体系结构</a:t>
              </a:r>
              <a:endParaRPr kumimoji="1" lang="zh-CN" altLang="en-US" sz="2000" b="1" dirty="0">
                <a:solidFill>
                  <a:srgbClr val="000099"/>
                </a:solidFill>
                <a:ea typeface="黑体" panose="02010609060101010101" pitchFamily="2" charset="-122"/>
              </a:endParaRPr>
            </a:p>
            <a:p>
              <a:pPr algn="ctr"/>
              <a:r>
                <a:rPr kumimoji="1" lang="zh-CN" altLang="en-US" sz="2000" b="1" dirty="0">
                  <a:solidFill>
                    <a:srgbClr val="000099"/>
                  </a:solidFill>
                  <a:ea typeface="黑体" panose="02010609060101010101" pitchFamily="2" charset="-122"/>
                </a:rPr>
                <a:t>研究委员会 </a:t>
              </a:r>
              <a:r>
                <a:rPr kumimoji="1" lang="en-US" altLang="zh-CN" sz="2000" b="1" dirty="0">
                  <a:solidFill>
                    <a:srgbClr val="000099"/>
                  </a:solidFill>
                  <a:ea typeface="黑体" panose="02010609060101010101" pitchFamily="2" charset="-122"/>
                </a:rPr>
                <a:t>IAB </a:t>
              </a:r>
              <a:endParaRPr kumimoji="1" lang="en-US" altLang="zh-CN" sz="2000" b="1" dirty="0">
                <a:solidFill>
                  <a:srgbClr val="000099"/>
                </a:solidFill>
                <a:ea typeface="黑体" panose="02010609060101010101" pitchFamily="2" charset="-122"/>
              </a:endParaRP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anose="02010609060101010101" pitchFamily="2" charset="-122"/>
              </a:rPr>
              <a:t>互联网的标准化工作对互联网的发展起到了非常重要的</a:t>
            </a:r>
            <a:r>
              <a:rPr lang="zh-CN" altLang="zh-CN" sz="3200" b="1" dirty="0" smtClean="0">
                <a:latin typeface="+mn-lt"/>
                <a:ea typeface="黑体" panose="02010609060101010101" pitchFamily="2" charset="-122"/>
              </a:rPr>
              <a:t>作用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endParaRPr lang="zh-CN" altLang="en-US" dirty="0"/>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endParaRPr lang="zh-CN" altLang="en-US" dirty="0"/>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anose="02010609060101010101" pitchFamily="2" charset="-122"/>
              </a:rPr>
              <a:t>所有互联网</a:t>
            </a:r>
            <a:r>
              <a:rPr lang="zh-CN" altLang="zh-CN" sz="3200" b="1" dirty="0">
                <a:latin typeface="+mn-lt"/>
                <a:ea typeface="黑体" panose="02010609060101010101" pitchFamily="2" charset="-122"/>
              </a:rPr>
              <a:t>标准</a:t>
            </a:r>
            <a:r>
              <a:rPr lang="zh-CN" altLang="zh-CN" sz="3200" b="1" dirty="0" smtClean="0">
                <a:latin typeface="+mn-lt"/>
                <a:ea typeface="黑体" panose="02010609060101010101" pitchFamily="2" charset="-122"/>
              </a:rPr>
              <a:t>都以</a:t>
            </a:r>
            <a:r>
              <a:rPr lang="en-US" altLang="zh-CN" sz="3200" b="1" dirty="0" smtClean="0">
                <a:latin typeface="+mn-lt"/>
                <a:ea typeface="黑体" panose="02010609060101010101" pitchFamily="2" charset="-122"/>
              </a:rPr>
              <a:t> RFC </a:t>
            </a:r>
            <a:r>
              <a:rPr lang="zh-CN" altLang="zh-CN" sz="3200" b="1" dirty="0" smtClean="0">
                <a:latin typeface="+mn-lt"/>
                <a:ea typeface="黑体" panose="02010609060101010101" pitchFamily="2" charset="-122"/>
              </a:rPr>
              <a:t>的</a:t>
            </a:r>
            <a:r>
              <a:rPr lang="zh-CN" altLang="zh-CN" sz="3200" b="1" dirty="0">
                <a:latin typeface="+mn-lt"/>
                <a:ea typeface="黑体" panose="02010609060101010101" pitchFamily="2" charset="-122"/>
              </a:rPr>
              <a:t>形式在互联网上</a:t>
            </a:r>
            <a:r>
              <a:rPr lang="zh-CN" altLang="zh-CN" sz="3200" b="1" dirty="0" smtClean="0">
                <a:latin typeface="+mn-lt"/>
                <a:ea typeface="黑体" panose="02010609060101010101" pitchFamily="2" charset="-122"/>
              </a:rPr>
              <a:t>发表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endParaRPr lang="zh-CN" altLang="en-US" dirty="0"/>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1" fmla="*/ 10000 w 10000"/>
                <a:gd name="connsiteY0-2" fmla="*/ 0 h 10000"/>
                <a:gd name="connsiteX1-3" fmla="*/ 10000 w 10000"/>
                <a:gd name="connsiteY1-4" fmla="*/ 1040 h 10000"/>
                <a:gd name="connsiteX2-5" fmla="*/ 0 w 10000"/>
                <a:gd name="connsiteY2-6" fmla="*/ 1040 h 10000"/>
                <a:gd name="connsiteX3-7" fmla="*/ 0 w 10000"/>
                <a:gd name="connsiteY3-8" fmla="*/ 8170 h 10000"/>
                <a:gd name="connsiteX4-9" fmla="*/ 8939 w 10000"/>
                <a:gd name="connsiteY4-10" fmla="*/ 8267 h 10000"/>
                <a:gd name="connsiteX5-11" fmla="*/ 8958 w 10000"/>
                <a:gd name="connsiteY5-12" fmla="*/ 10000 h 10000"/>
                <a:gd name="connsiteX0-13" fmla="*/ 10000 w 10287"/>
                <a:gd name="connsiteY0-14" fmla="*/ 0 h 10000"/>
                <a:gd name="connsiteX1-15" fmla="*/ 10287 w 10287"/>
                <a:gd name="connsiteY1-16" fmla="*/ 1777 h 10000"/>
                <a:gd name="connsiteX2-17" fmla="*/ 0 w 10287"/>
                <a:gd name="connsiteY2-18" fmla="*/ 1040 h 10000"/>
                <a:gd name="connsiteX3-19" fmla="*/ 0 w 10287"/>
                <a:gd name="connsiteY3-20" fmla="*/ 8170 h 10000"/>
                <a:gd name="connsiteX4-21" fmla="*/ 8939 w 10287"/>
                <a:gd name="connsiteY4-22" fmla="*/ 8267 h 10000"/>
                <a:gd name="connsiteX5-23" fmla="*/ 8958 w 10287"/>
                <a:gd name="connsiteY5-24" fmla="*/ 10000 h 10000"/>
                <a:gd name="connsiteX0-25" fmla="*/ 10000 w 10287"/>
                <a:gd name="connsiteY0-26" fmla="*/ 0 h 10000"/>
                <a:gd name="connsiteX1-27" fmla="*/ 10287 w 10287"/>
                <a:gd name="connsiteY1-28" fmla="*/ 1777 h 10000"/>
                <a:gd name="connsiteX2-29" fmla="*/ 143 w 10287"/>
                <a:gd name="connsiteY2-30" fmla="*/ 1777 h 10000"/>
                <a:gd name="connsiteX3-31" fmla="*/ 0 w 10287"/>
                <a:gd name="connsiteY3-32" fmla="*/ 8170 h 10000"/>
                <a:gd name="connsiteX4-33" fmla="*/ 8939 w 10287"/>
                <a:gd name="connsiteY4-34" fmla="*/ 8267 h 10000"/>
                <a:gd name="connsiteX5-35" fmla="*/ 8958 w 10287"/>
                <a:gd name="connsiteY5-36" fmla="*/ 10000 h 10000"/>
                <a:gd name="connsiteX0-37" fmla="*/ 10000 w 10287"/>
                <a:gd name="connsiteY0-38" fmla="*/ 0 h 10000"/>
                <a:gd name="connsiteX1-39" fmla="*/ 10287 w 10287"/>
                <a:gd name="connsiteY1-40" fmla="*/ 1777 h 10000"/>
                <a:gd name="connsiteX2-41" fmla="*/ 143 w 10287"/>
                <a:gd name="connsiteY2-42" fmla="*/ 1777 h 10000"/>
                <a:gd name="connsiteX3-43" fmla="*/ 0 w 10287"/>
                <a:gd name="connsiteY3-44" fmla="*/ 8170 h 10000"/>
                <a:gd name="connsiteX4-45" fmla="*/ 8939 w 10287"/>
                <a:gd name="connsiteY4-46" fmla="*/ 8267 h 10000"/>
                <a:gd name="connsiteX5-47" fmla="*/ 8958 w 10287"/>
                <a:gd name="connsiteY5-48" fmla="*/ 10000 h 10000"/>
                <a:gd name="connsiteX0-49" fmla="*/ 9862 w 10149"/>
                <a:gd name="connsiteY0-50" fmla="*/ 0 h 10000"/>
                <a:gd name="connsiteX1-51" fmla="*/ 10149 w 10149"/>
                <a:gd name="connsiteY1-52" fmla="*/ 1777 h 10000"/>
                <a:gd name="connsiteX2-53" fmla="*/ 5 w 10149"/>
                <a:gd name="connsiteY2-54" fmla="*/ 1777 h 10000"/>
                <a:gd name="connsiteX3-55" fmla="*/ 292 w 10149"/>
                <a:gd name="connsiteY3-56" fmla="*/ 8381 h 10000"/>
                <a:gd name="connsiteX4-57" fmla="*/ 8801 w 10149"/>
                <a:gd name="connsiteY4-58" fmla="*/ 8267 h 10000"/>
                <a:gd name="connsiteX5-59" fmla="*/ 8820 w 10149"/>
                <a:gd name="connsiteY5-60" fmla="*/ 10000 h 10000"/>
                <a:gd name="connsiteX0-61" fmla="*/ 9870 w 10157"/>
                <a:gd name="connsiteY0-62" fmla="*/ 0 h 10000"/>
                <a:gd name="connsiteX1-63" fmla="*/ 10157 w 10157"/>
                <a:gd name="connsiteY1-64" fmla="*/ 1777 h 10000"/>
                <a:gd name="connsiteX2-65" fmla="*/ 13 w 10157"/>
                <a:gd name="connsiteY2-66" fmla="*/ 1777 h 10000"/>
                <a:gd name="connsiteX3-67" fmla="*/ 13 w 10157"/>
                <a:gd name="connsiteY3-68" fmla="*/ 8381 h 10000"/>
                <a:gd name="connsiteX4-69" fmla="*/ 8809 w 10157"/>
                <a:gd name="connsiteY4-70" fmla="*/ 8267 h 10000"/>
                <a:gd name="connsiteX5-71" fmla="*/ 8828 w 10157"/>
                <a:gd name="connsiteY5-72" fmla="*/ 10000 h 10000"/>
                <a:gd name="connsiteX0-73" fmla="*/ 9870 w 9874"/>
                <a:gd name="connsiteY0-74" fmla="*/ 0 h 10000"/>
                <a:gd name="connsiteX1-75" fmla="*/ 8723 w 9874"/>
                <a:gd name="connsiteY1-76" fmla="*/ 1777 h 10000"/>
                <a:gd name="connsiteX2-77" fmla="*/ 13 w 9874"/>
                <a:gd name="connsiteY2-78" fmla="*/ 1777 h 10000"/>
                <a:gd name="connsiteX3-79" fmla="*/ 13 w 9874"/>
                <a:gd name="connsiteY3-80" fmla="*/ 8381 h 10000"/>
                <a:gd name="connsiteX4-81" fmla="*/ 8809 w 9874"/>
                <a:gd name="connsiteY4-82" fmla="*/ 8267 h 10000"/>
                <a:gd name="connsiteX5-83" fmla="*/ 8828 w 9874"/>
                <a:gd name="connsiteY5-84" fmla="*/ 10000 h 10000"/>
                <a:gd name="connsiteX0-85" fmla="*/ 9125 w 9137"/>
                <a:gd name="connsiteY0-86" fmla="*/ 0 h 10105"/>
                <a:gd name="connsiteX1-87" fmla="*/ 8834 w 9137"/>
                <a:gd name="connsiteY1-88" fmla="*/ 1882 h 10105"/>
                <a:gd name="connsiteX2-89" fmla="*/ 13 w 9137"/>
                <a:gd name="connsiteY2-90" fmla="*/ 1882 h 10105"/>
                <a:gd name="connsiteX3-91" fmla="*/ 13 w 9137"/>
                <a:gd name="connsiteY3-92" fmla="*/ 8486 h 10105"/>
                <a:gd name="connsiteX4-93" fmla="*/ 8921 w 9137"/>
                <a:gd name="connsiteY4-94" fmla="*/ 8372 h 10105"/>
                <a:gd name="connsiteX5-95" fmla="*/ 8941 w 9137"/>
                <a:gd name="connsiteY5-96" fmla="*/ 10105 h 10105"/>
                <a:gd name="connsiteX0-97" fmla="*/ 9510 w 9785"/>
                <a:gd name="connsiteY0-98" fmla="*/ 0 h 10000"/>
                <a:gd name="connsiteX1-99" fmla="*/ 9668 w 9785"/>
                <a:gd name="connsiteY1-100" fmla="*/ 1862 h 10000"/>
                <a:gd name="connsiteX2-101" fmla="*/ 14 w 9785"/>
                <a:gd name="connsiteY2-102" fmla="*/ 1862 h 10000"/>
                <a:gd name="connsiteX3-103" fmla="*/ 14 w 9785"/>
                <a:gd name="connsiteY3-104" fmla="*/ 8398 h 10000"/>
                <a:gd name="connsiteX4-105" fmla="*/ 9764 w 9785"/>
                <a:gd name="connsiteY4-106" fmla="*/ 8285 h 10000"/>
                <a:gd name="connsiteX5-107" fmla="*/ 9785 w 9785"/>
                <a:gd name="connsiteY5-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anose="02010609060101010101" pitchFamily="2" charset="-122"/>
                </a:rPr>
                <a:t>互联网草案</a:t>
              </a:r>
              <a:endParaRPr kumimoji="1" lang="zh-CN" altLang="en-US" sz="2000" b="1" dirty="0">
                <a:solidFill>
                  <a:srgbClr val="333399"/>
                </a:solidFill>
                <a:ea typeface="黑体" panose="02010609060101010101"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建议标准</a:t>
              </a:r>
              <a:endParaRPr kumimoji="1" lang="zh-CN" altLang="en-US" sz="2000" b="1" dirty="0">
                <a:solidFill>
                  <a:srgbClr val="333399"/>
                </a:solidFill>
                <a:ea typeface="黑体" panose="02010609060101010101" pitchFamily="2" charset="-122"/>
              </a:endParaRP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anose="02010609060101010101" pitchFamily="2" charset="-122"/>
                </a:rPr>
                <a:t>互联网标准</a:t>
              </a:r>
              <a:endParaRPr kumimoji="1" lang="zh-CN" altLang="en-US" sz="2000" b="1" dirty="0">
                <a:solidFill>
                  <a:schemeClr val="accent2"/>
                </a:solidFill>
                <a:ea typeface="黑体" panose="02010609060101010101"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历史的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实验的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提供信息的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anose="02010609060101010101" pitchFamily="2" charset="-122"/>
              </a:rPr>
              <a:t>除了建议标准和互联网标准这</a:t>
            </a:r>
            <a:r>
              <a:rPr lang="zh-CN" altLang="zh-CN" sz="2800" b="1" dirty="0" smtClean="0">
                <a:latin typeface="+mn-lt"/>
                <a:ea typeface="黑体" panose="02010609060101010101" pitchFamily="2" charset="-122"/>
              </a:rPr>
              <a:t>两种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外，还有三</a:t>
            </a:r>
            <a:r>
              <a:rPr lang="zh-CN" altLang="zh-CN" sz="2800" b="1" dirty="0" smtClean="0">
                <a:latin typeface="+mn-lt"/>
                <a:ea typeface="黑体" panose="02010609060101010101" pitchFamily="2" charset="-122"/>
              </a:rPr>
              <a:t>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，即历史的、实验的和提供信息</a:t>
            </a:r>
            <a:r>
              <a:rPr lang="zh-CN" altLang="zh-CN" sz="2800" b="1" dirty="0" smtClean="0">
                <a:latin typeface="+mn-lt"/>
                <a:ea typeface="黑体" panose="02010609060101010101" pitchFamily="2" charset="-122"/>
              </a:rPr>
              <a:t>的</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endParaRPr lang="zh-CN" altLang="zh-CN" dirty="0"/>
          </a:p>
          <a:p>
            <a:r>
              <a:rPr lang="en-US" altLang="zh-CN" dirty="0" smtClean="0"/>
              <a:t>1.3.2  </a:t>
            </a:r>
            <a:r>
              <a:rPr lang="zh-CN" altLang="zh-CN" dirty="0"/>
              <a:t>互联网的核心部分</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endParaRPr lang="zh-CN" altLang="en-US" dirty="0"/>
          </a:p>
        </p:txBody>
      </p:sp>
      <p:sp>
        <p:nvSpPr>
          <p:cNvPr id="326659" name="Rectangle 3"/>
          <p:cNvSpPr>
            <a:spLocks noGrp="1" noChangeArrowheads="1"/>
          </p:cNvSpPr>
          <p:nvPr>
            <p:ph idx="1"/>
          </p:nvPr>
        </p:nvSpPr>
        <p:spPr/>
        <p:txBody>
          <a:bodyPr/>
          <a:lstStyle/>
          <a:p>
            <a:pPr>
              <a:buFont typeface="Wingdings" panose="05000000000000000000"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endParaRPr lang="zh-CN" altLang="en-US" dirty="0"/>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endParaRPr lang="zh-CN" altLang="en-US" dirty="0"/>
          </a:p>
          <a:p>
            <a:pPr>
              <a:buFont typeface="Wingdings" panose="05000000000000000000"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ln>
            <a:effectLst/>
          </p:spPr>
          <p:txBody>
            <a:bodyPr wrap="none">
              <a:spAutoFit/>
            </a:bodyPr>
            <a:lstStyle>
              <a:defPPr>
                <a:defRPr lang="en-US"/>
              </a:defPPr>
              <a:lvl1pPr>
                <a:defRPr sz="2400">
                  <a:solidFill>
                    <a:srgbClr val="333399"/>
                  </a:solidFill>
                  <a:ea typeface="黑体" panose="02010609060101010101" pitchFamily="2" charset="-122"/>
                </a:defRPr>
              </a:lvl1pPr>
            </a:lstStyle>
            <a:p>
              <a:r>
                <a:rPr lang="zh-CN" altLang="en-US" dirty="0"/>
                <a:t>互联网的核心部分</a:t>
              </a:r>
              <a:endParaRPr lang="zh-CN" altLang="en-US" dirty="0"/>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ln>
            <a:effectLst/>
          </p:spPr>
          <p:txBody>
            <a:bodyPr wrap="none">
              <a:spAutoFit/>
            </a:bodyPr>
            <a:lstStyle/>
            <a:p>
              <a:r>
                <a:rPr lang="zh-CN" altLang="en-US" sz="2400" dirty="0" smtClean="0">
                  <a:solidFill>
                    <a:srgbClr val="333399"/>
                  </a:solidFill>
                  <a:ea typeface="黑体" panose="02010609060101010101" pitchFamily="2" charset="-122"/>
                </a:rPr>
                <a:t>互联网的</a:t>
              </a:r>
              <a:r>
                <a:rPr lang="zh-CN" altLang="en-US" sz="2400" dirty="0">
                  <a:solidFill>
                    <a:srgbClr val="333399"/>
                  </a:solidFill>
                  <a:ea typeface="黑体" panose="02010609060101010101" pitchFamily="2" charset="-122"/>
                </a:rPr>
                <a:t>边缘部分</a:t>
              </a:r>
              <a:endParaRPr lang="zh-CN" altLang="en-US" sz="2400" dirty="0">
                <a:solidFill>
                  <a:srgbClr val="333399"/>
                </a:solidFill>
                <a:ea typeface="黑体" panose="02010609060101010101" pitchFamily="2" charset="-122"/>
              </a:endParaRP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主机</a:t>
              </a:r>
              <a:endParaRPr lang="zh-CN" altLang="en-US" sz="2400" dirty="0">
                <a:solidFill>
                  <a:srgbClr val="333399"/>
                </a:solidFill>
                <a:ea typeface="黑体" panose="02010609060101010101" pitchFamily="2" charset="-122"/>
              </a:endParaRP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网络</a:t>
              </a:r>
              <a:endParaRPr lang="zh-CN" altLang="en-US" sz="2400" dirty="0">
                <a:solidFill>
                  <a:srgbClr val="333399"/>
                </a:solidFill>
                <a:ea typeface="黑体" panose="02010609060101010101" pitchFamily="2" charset="-122"/>
              </a:endParaRP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路由器</a:t>
              </a:r>
              <a:endParaRPr lang="zh-CN" altLang="en-US" sz="2400" dirty="0">
                <a:solidFill>
                  <a:srgbClr val="333399"/>
                </a:solidFill>
                <a:ea typeface="黑体" panose="02010609060101010101" pitchFamily="2" charset="-122"/>
              </a:endParaRP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互联网</a:t>
            </a:r>
            <a:r>
              <a:rPr lang="zh-CN" altLang="zh-CN" sz="2400" b="1" dirty="0">
                <a:latin typeface="+mn-lt"/>
                <a:ea typeface="黑体" panose="02010609060101010101" pitchFamily="2" charset="-122"/>
              </a:rPr>
              <a:t>的边缘部分与核心部分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endParaRPr lang="zh-CN" altLang="en-US" dirty="0"/>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endParaRPr lang="zh-CN" altLang="en-US" dirty="0"/>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anose="02010609060101010101" pitchFamily="2" charset="-122"/>
              </a:rPr>
              <a:t>即“主机 </a:t>
            </a:r>
            <a:r>
              <a:rPr lang="en-US" altLang="zh-CN" sz="3200" b="1" dirty="0">
                <a:solidFill>
                  <a:schemeClr val="bg1"/>
                </a:solidFill>
                <a:latin typeface="+mn-lt"/>
                <a:ea typeface="黑体" panose="02010609060101010101" pitchFamily="2" charset="-122"/>
              </a:rPr>
              <a:t>A </a:t>
            </a:r>
            <a:r>
              <a:rPr lang="zh-CN" altLang="en-US" sz="3200" b="1" dirty="0">
                <a:solidFill>
                  <a:schemeClr val="bg1"/>
                </a:solidFill>
                <a:latin typeface="+mn-lt"/>
                <a:ea typeface="黑体" panose="02010609060101010101" pitchFamily="2" charset="-122"/>
              </a:rPr>
              <a:t>的某个进程和主机 </a:t>
            </a:r>
            <a:r>
              <a:rPr lang="en-US" altLang="zh-CN" sz="3200" b="1" dirty="0">
                <a:solidFill>
                  <a:schemeClr val="bg1"/>
                </a:solidFill>
                <a:latin typeface="+mn-lt"/>
                <a:ea typeface="黑体" panose="02010609060101010101" pitchFamily="2" charset="-122"/>
              </a:rPr>
              <a:t>B </a:t>
            </a:r>
            <a:r>
              <a:rPr lang="zh-CN" altLang="en-US" sz="3200" b="1" dirty="0">
                <a:solidFill>
                  <a:schemeClr val="bg1"/>
                </a:solidFill>
                <a:latin typeface="+mn-lt"/>
                <a:ea typeface="黑体" panose="02010609060101010101" pitchFamily="2" charset="-122"/>
              </a:rPr>
              <a:t>上的另一个进程进行通信”</a:t>
            </a:r>
            <a:r>
              <a:rPr lang="zh-CN" altLang="en-US" sz="3200" b="1" dirty="0" smtClean="0">
                <a:solidFill>
                  <a:schemeClr val="bg1"/>
                </a:solidFill>
                <a:latin typeface="+mn-lt"/>
                <a:ea typeface="黑体" panose="02010609060101010101" pitchFamily="2" charset="-122"/>
              </a:rPr>
              <a:t>。</a:t>
            </a:r>
            <a:endParaRPr lang="en-US" altLang="zh-CN" sz="3200" b="1" dirty="0" smtClean="0">
              <a:solidFill>
                <a:schemeClr val="bg1"/>
              </a:solidFill>
              <a:latin typeface="+mn-lt"/>
              <a:ea typeface="黑体" panose="02010609060101010101" pitchFamily="2" charset="-122"/>
            </a:endParaRPr>
          </a:p>
          <a:p>
            <a:r>
              <a:rPr lang="zh-CN" altLang="en-US" sz="3200" b="1" dirty="0" smtClean="0">
                <a:solidFill>
                  <a:schemeClr val="bg1"/>
                </a:solidFill>
                <a:latin typeface="+mn-lt"/>
                <a:ea typeface="黑体" panose="02010609060101010101" pitchFamily="2" charset="-122"/>
              </a:rPr>
              <a:t>简称</a:t>
            </a:r>
            <a:r>
              <a:rPr lang="zh-CN" altLang="en-US" sz="3200" b="1" dirty="0">
                <a:solidFill>
                  <a:schemeClr val="bg1"/>
                </a:solidFill>
                <a:latin typeface="+mn-lt"/>
                <a:ea typeface="黑体" panose="02010609060101010101" pitchFamily="2" charset="-122"/>
              </a:rPr>
              <a:t>为</a:t>
            </a:r>
            <a:r>
              <a:rPr lang="zh-CN" altLang="en-US" sz="3200" b="1" dirty="0" smtClean="0">
                <a:solidFill>
                  <a:schemeClr val="bg1"/>
                </a:solidFill>
                <a:latin typeface="+mn-lt"/>
                <a:ea typeface="黑体" panose="02010609060101010101" pitchFamily="2" charset="-122"/>
              </a:rPr>
              <a:t>“计算机之间通信”。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endParaRPr lang="zh-CN" altLang="en-US" dirty="0"/>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endParaRPr lang="zh-CN" altLang="en-US" dirty="0"/>
          </a:p>
          <a:p>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endParaRPr lang="zh-CN" altLang="en-US" dirty="0"/>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endParaRPr lang="zh-CN" altLang="en-US" dirty="0"/>
          </a:p>
          <a:p>
            <a:pPr>
              <a:buNone/>
            </a:pPr>
            <a:r>
              <a:rPr lang="zh-CN" altLang="en-US" dirty="0"/>
              <a:t>   即 </a:t>
            </a:r>
            <a:r>
              <a:rPr lang="en-US" altLang="zh-CN" dirty="0" smtClean="0"/>
              <a:t>Peer</a:t>
            </a:r>
            <a:r>
              <a:rPr lang="zh-CN" altLang="en-US" dirty="0" smtClean="0">
                <a:sym typeface="Symbol" panose="05050102010706020507" pitchFamily="18" charset="2"/>
              </a:rPr>
              <a:t></a:t>
            </a:r>
            <a:r>
              <a:rPr lang="en-US" altLang="zh-CN" dirty="0" smtClean="0"/>
              <a:t>to</a:t>
            </a:r>
            <a:r>
              <a:rPr lang="zh-CN" altLang="en-US" dirty="0" smtClean="0">
                <a:sym typeface="Symbol" panose="05050102010706020507"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anose="05050102010706020507" pitchFamily="18" charset="2"/>
              </a:rPr>
              <a:t></a:t>
            </a:r>
            <a:r>
              <a:rPr lang="zh-CN" altLang="en-US" dirty="0" smtClean="0"/>
              <a:t>务</a:t>
            </a:r>
            <a:r>
              <a:rPr lang="zh-CN" altLang="en-US" dirty="0"/>
              <a:t>器方式</a:t>
            </a:r>
            <a:endParaRPr lang="zh-CN" altLang="en-US" dirty="0"/>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endParaRPr lang="zh-CN" altLang="en-US" dirty="0"/>
          </a:p>
          <a:p>
            <a:r>
              <a:rPr lang="zh-CN" altLang="en-US" dirty="0" smtClean="0"/>
              <a:t>客户</a:t>
            </a:r>
            <a:r>
              <a:rPr lang="zh-CN" altLang="en-US" dirty="0">
                <a:sym typeface="Symbol" panose="05050102010706020507" pitchFamily="18" charset="2"/>
              </a:rPr>
              <a:t></a:t>
            </a:r>
            <a:r>
              <a:rPr lang="zh-CN" altLang="en-US" dirty="0" smtClean="0"/>
              <a:t>服务器</a:t>
            </a:r>
            <a:r>
              <a:rPr lang="zh-CN" altLang="en-US" dirty="0"/>
              <a:t>方式所描述的是进程之间服务和被服务的关系。</a:t>
            </a:r>
            <a:endParaRPr lang="zh-CN" altLang="en-US" dirty="0"/>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服务请求方和服务提供方都要使用网络核心部分所提供的服务。</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4076"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客户</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pic>
        <p:nvPicPr>
          <p:cNvPr id="344081"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网络核心</a:t>
            </a:r>
            <a:endParaRPr kumimoji="1" lang="zh-CN" altLang="en-US" sz="2800" b="1" dirty="0">
              <a:latin typeface="+mn-lt"/>
              <a:ea typeface="黑体" panose="02010609060101010101" pitchFamily="2" charset="-122"/>
            </a:endParaRPr>
          </a:p>
        </p:txBody>
      </p:sp>
      <p:graphicFrame>
        <p:nvGraphicFramePr>
          <p:cNvPr id="344094" name="Object 30">
            <a:hlinkClick r:id="" action="ppaction://ole?verb=0"/>
          </p:cNvPr>
          <p:cNvGraphicFramePr/>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2049" name="Microsoft ClipArt Gallery" r:id="rId2" imgW="16411575" imgH="22955250" progId="">
                  <p:embed/>
                </p:oleObj>
              </mc:Choice>
              <mc:Fallback>
                <p:oleObj name="Microsoft ClipArt Gallery" r:id="rId2" imgW="16411575" imgH="22955250" progId="">
                  <p:embed/>
                  <p:pic>
                    <p:nvPicPr>
                      <p:cNvPr id="0" name="图片 2048"/>
                      <p:cNvPicPr/>
                      <p:nvPr/>
                    </p:nvPicPr>
                    <p:blipFill>
                      <a:blip r:embed="rId3"/>
                      <a:stretch>
                        <a:fillRect/>
                      </a:stretch>
                    </p:blipFill>
                    <p:spPr>
                      <a:xfrm>
                        <a:off x="7379486" y="3226296"/>
                        <a:ext cx="811742" cy="1049338"/>
                      </a:xfrm>
                      <a:prstGeom prst="rect">
                        <a:avLst/>
                      </a:prstGeom>
                      <a:noFill/>
                      <a:ln w="12700">
                        <a:noFill/>
                      </a:ln>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服务器</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A</a:t>
            </a:r>
            <a:endParaRPr kumimoji="1" lang="en-US" altLang="zh-CN" sz="2800" b="1">
              <a:latin typeface="+mn-lt"/>
              <a:ea typeface="黑体" panose="02010609060101010101" pitchFamily="2" charset="-122"/>
            </a:endParaRP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B</a:t>
            </a:r>
            <a:endParaRPr kumimoji="1" lang="en-US" altLang="zh-CN" sz="2800" b="1">
              <a:latin typeface="+mn-lt"/>
              <a:ea typeface="黑体" panose="02010609060101010101" pitchFamily="2" charset="-122"/>
            </a:endParaRPr>
          </a:p>
        </p:txBody>
      </p:sp>
      <p:pic>
        <p:nvPicPr>
          <p:cNvPr id="344101"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p:nvPr/>
        </p:nvGrpSpPr>
        <p:grpSpPr bwMode="auto">
          <a:xfrm>
            <a:off x="2311260" y="2481759"/>
            <a:ext cx="5068226" cy="854075"/>
            <a:chOff x="1157" y="1197"/>
            <a:chExt cx="2947" cy="538"/>
          </a:xfrm>
        </p:grpSpPr>
        <p:sp>
          <p:nvSpPr>
            <p:cNvPr id="344096" name="Freeform 32"/>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① </a:t>
              </a:r>
              <a:r>
                <a:rPr kumimoji="1" lang="zh-CN" altLang="en-US" sz="2800" b="1">
                  <a:latin typeface="+mn-lt"/>
                  <a:ea typeface="黑体" panose="02010609060101010101" pitchFamily="2" charset="-122"/>
                </a:rPr>
                <a:t>请求服务</a:t>
              </a:r>
              <a:endParaRPr kumimoji="1" lang="zh-CN" altLang="en-US" sz="2800" b="1">
                <a:latin typeface="+mn-lt"/>
                <a:ea typeface="黑体" panose="02010609060101010101" pitchFamily="2" charset="-122"/>
              </a:endParaRPr>
            </a:p>
          </p:txBody>
        </p:sp>
      </p:grpSp>
      <p:grpSp>
        <p:nvGrpSpPr>
          <p:cNvPr id="344109" name="Group 45"/>
          <p:cNvGrpSpPr/>
          <p:nvPr/>
        </p:nvGrpSpPr>
        <p:grpSpPr bwMode="auto">
          <a:xfrm>
            <a:off x="2197754" y="2894510"/>
            <a:ext cx="5068226" cy="831850"/>
            <a:chOff x="1091" y="1457"/>
            <a:chExt cx="2947" cy="524"/>
          </a:xfrm>
        </p:grpSpPr>
        <p:sp>
          <p:nvSpPr>
            <p:cNvPr id="344102" name="Freeform 38"/>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② </a:t>
              </a:r>
              <a:r>
                <a:rPr kumimoji="1" lang="zh-CN" altLang="en-US" sz="2800" b="1" dirty="0">
                  <a:latin typeface="+mn-lt"/>
                  <a:ea typeface="黑体" panose="02010609060101010101" pitchFamily="2" charset="-122"/>
                </a:rPr>
                <a:t>得到服务</a:t>
              </a:r>
              <a:endParaRPr kumimoji="1" lang="zh-CN" altLang="en-US" sz="2800" b="1" dirty="0">
                <a:latin typeface="+mn-lt"/>
                <a:ea typeface="黑体" panose="02010609060101010101" pitchFamily="2" charset="-122"/>
              </a:endParaRP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客户</a:t>
            </a:r>
            <a:endParaRPr kumimoji="1" lang="zh-CN" altLang="en-US" sz="2800" b="1">
              <a:latin typeface="+mn-lt"/>
              <a:ea typeface="黑体" panose="02010609060101010101" pitchFamily="2" charset="-122"/>
            </a:endParaRP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服务器</a:t>
            </a:r>
            <a:endParaRPr kumimoji="1" lang="zh-CN" altLang="en-US" sz="2800" b="1">
              <a:latin typeface="+mn-lt"/>
              <a:ea typeface="黑体" panose="02010609060101010101" pitchFamily="2" charset="-122"/>
            </a:endParaRP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2" charset="-122"/>
              </a:rPr>
              <a:t>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发出请求服务</a:t>
            </a:r>
            <a:r>
              <a:rPr lang="zh-CN" altLang="en-US" sz="2400" b="1" dirty="0" smtClean="0">
                <a:solidFill>
                  <a:srgbClr val="000099"/>
                </a:solidFill>
                <a:latin typeface="+mn-lt"/>
                <a:ea typeface="黑体" panose="02010609060101010101" pitchFamily="2" charset="-122"/>
              </a:rPr>
              <a:t>，服务器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向客户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提供</a:t>
            </a:r>
            <a:r>
              <a:rPr lang="zh-CN" altLang="en-US" sz="2400" b="1" dirty="0" smtClean="0">
                <a:solidFill>
                  <a:srgbClr val="000099"/>
                </a:solidFill>
                <a:latin typeface="+mn-lt"/>
                <a:ea typeface="黑体" panose="02010609060101010101" pitchFamily="2" charset="-122"/>
              </a:rPr>
              <a:t>服务</a:t>
            </a:r>
            <a:endParaRPr lang="zh-CN" altLang="en-US" sz="2400" b="1" dirty="0">
              <a:solidFill>
                <a:srgbClr val="000099"/>
              </a:solidFill>
              <a:latin typeface="+mn-lt"/>
              <a:ea typeface="黑体" panose="02010609060101010101"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anose="02010609060101010101" pitchFamily="2" charset="-122"/>
              </a:rPr>
              <a:t>客户</a:t>
            </a:r>
            <a:r>
              <a:rPr lang="zh-CN" altLang="en-US" sz="3200" dirty="0">
                <a:sym typeface="Symbol" panose="05050102010706020507" pitchFamily="18" charset="2"/>
              </a:rPr>
              <a:t></a:t>
            </a:r>
            <a:r>
              <a:rPr lang="zh-CN" altLang="zh-CN" sz="3200" b="1" dirty="0" smtClean="0">
                <a:latin typeface="+mn-lt"/>
                <a:ea typeface="黑体" panose="02010609060101010101" pitchFamily="2" charset="-122"/>
              </a:rPr>
              <a:t>服务器</a:t>
            </a:r>
            <a:r>
              <a:rPr lang="zh-CN" altLang="zh-CN" sz="3200" b="1" dirty="0">
                <a:latin typeface="+mn-lt"/>
                <a:ea typeface="黑体" panose="02010609060101010101" pitchFamily="2" charset="-122"/>
              </a:rPr>
              <a:t>工作方式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endParaRPr lang="zh-CN" altLang="en-US"/>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endParaRPr lang="zh-CN" altLang="en-US" dirty="0">
              <a:solidFill>
                <a:srgbClr val="0000CC"/>
              </a:solidFill>
            </a:endParaRPr>
          </a:p>
          <a:p>
            <a:r>
              <a:rPr lang="zh-CN" altLang="en-US" dirty="0"/>
              <a:t>不需要特殊的硬件和很复杂的操作系统。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endParaRPr lang="zh-CN" altLang="en-US"/>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endParaRPr lang="zh-CN" altLang="en-US" dirty="0"/>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endParaRPr lang="zh-CN" altLang="en-US" dirty="0"/>
          </a:p>
          <a:p>
            <a:r>
              <a:rPr lang="zh-CN" altLang="en-US" dirty="0"/>
              <a:t>一般需要强大的硬件和高级的操作系统支持。</a:t>
            </a:r>
            <a:endParaRPr lang="zh-CN" altLang="en-US" dirty="0"/>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客户与服务器的通信关系建立后，</a:t>
            </a:r>
            <a:r>
              <a:rPr lang="zh-CN" altLang="zh-CN" sz="3200" b="1" dirty="0">
                <a:solidFill>
                  <a:srgbClr val="FF0000"/>
                </a:solidFill>
                <a:latin typeface="+mn-lt"/>
                <a:ea typeface="黑体" panose="02010609060101010101" pitchFamily="2" charset="-122"/>
              </a:rPr>
              <a:t>通信可以是双向的，</a:t>
            </a:r>
            <a:r>
              <a:rPr lang="zh-CN" altLang="zh-CN" sz="3200" b="1" dirty="0">
                <a:solidFill>
                  <a:srgbClr val="000099"/>
                </a:solidFill>
                <a:latin typeface="+mn-lt"/>
                <a:ea typeface="黑体" panose="02010609060101010101" pitchFamily="2" charset="-122"/>
              </a:rPr>
              <a:t>客户和服务器都可发送和接收数据。</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endParaRPr lang="zh-CN" altLang="en-US" dirty="0"/>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endParaRPr lang="zh-CN" altLang="en-US" dirty="0"/>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endParaRPr lang="zh-CN" altLang="en-US" dirty="0">
              <a:solidFill>
                <a:srgbClr val="FF0000"/>
              </a:solidFill>
            </a:endParaRPr>
          </a:p>
          <a:p>
            <a:r>
              <a:rPr lang="zh-CN" altLang="en-US" dirty="0"/>
              <a:t>双方都可以下载对方已经存储在硬盘中的共享文档。 </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endParaRPr lang="zh-CN" altLang="en-US"/>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endParaRPr lang="zh-CN" altLang="en-US" dirty="0">
              <a:solidFill>
                <a:srgbClr val="FF0000"/>
              </a:solidFill>
            </a:endParaRP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endParaRPr lang="zh-CN" altLang="en-US" dirty="0"/>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对等连接工作方式可支持大量对等用户（如上百万个）同时工作。</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817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网络核心</a:t>
            </a:r>
            <a:endParaRPr kumimoji="1" lang="zh-CN" altLang="en-US" sz="2800" b="1">
              <a:latin typeface="+mn-lt"/>
              <a:ea typeface="黑体" panose="02010609060101010101" pitchFamily="2" charset="-122"/>
            </a:endParaRPr>
          </a:p>
        </p:txBody>
      </p:sp>
      <p:graphicFrame>
        <p:nvGraphicFramePr>
          <p:cNvPr id="348189" name="Object 29">
            <a:hlinkClick r:id="" action="ppaction://ole?verb=0"/>
          </p:cNvPr>
          <p:cNvGraphicFramePr/>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3073" name="Microsoft ClipArt Gallery" r:id="rId2" imgW="16411575" imgH="22955250" progId="">
                  <p:embed/>
                </p:oleObj>
              </mc:Choice>
              <mc:Fallback>
                <p:oleObj name="Microsoft ClipArt Gallery" r:id="rId2" imgW="16411575" imgH="22955250" progId="">
                  <p:embed/>
                  <p:pic>
                    <p:nvPicPr>
                      <p:cNvPr id="0" name="图片 3072"/>
                      <p:cNvPicPr/>
                      <p:nvPr/>
                    </p:nvPicPr>
                    <p:blipFill>
                      <a:blip r:embed="rId3"/>
                      <a:stretch>
                        <a:fillRect/>
                      </a:stretch>
                    </p:blipFill>
                    <p:spPr>
                      <a:xfrm>
                        <a:off x="7216549" y="3348385"/>
                        <a:ext cx="708554" cy="857250"/>
                      </a:xfrm>
                      <a:prstGeom prst="rect">
                        <a:avLst/>
                      </a:prstGeom>
                      <a:noFill/>
                      <a:ln w="12700">
                        <a:noFill/>
                      </a:ln>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D</a:t>
            </a:r>
            <a:endParaRPr kumimoji="1" lang="en-US" altLang="zh-CN" sz="2800" b="1">
              <a:latin typeface="+mn-lt"/>
              <a:ea typeface="黑体" panose="02010609060101010101" pitchFamily="2" charset="-122"/>
            </a:endParaRP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C</a:t>
            </a:r>
            <a:endParaRPr kumimoji="1" lang="en-US" altLang="zh-CN" sz="2800" b="1">
              <a:latin typeface="+mn-lt"/>
              <a:ea typeface="黑体" panose="02010609060101010101" pitchFamily="2" charset="-122"/>
            </a:endParaRPr>
          </a:p>
        </p:txBody>
      </p:sp>
      <p:pic>
        <p:nvPicPr>
          <p:cNvPr id="348197"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E</a:t>
            </a:r>
            <a:endParaRPr kumimoji="1" lang="en-US" altLang="zh-CN" sz="2800" b="1" dirty="0">
              <a:latin typeface="+mn-lt"/>
              <a:ea typeface="黑体" panose="02010609060101010101" pitchFamily="2" charset="-122"/>
            </a:endParaRP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F</a:t>
            </a:r>
            <a:endParaRPr kumimoji="1" lang="en-US" altLang="zh-CN" sz="2800" b="1">
              <a:latin typeface="+mn-lt"/>
              <a:ea typeface="黑体" panose="02010609060101010101" pitchFamily="2" charset="-122"/>
            </a:endParaRP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对等连接工作方式（</a:t>
            </a:r>
            <a:r>
              <a:rPr lang="en-US" altLang="zh-CN" sz="3200" b="1" dirty="0" smtClean="0">
                <a:latin typeface="+mn-lt"/>
                <a:ea typeface="黑体" panose="02010609060101010101" pitchFamily="2" charset="-122"/>
              </a:rPr>
              <a:t>P2P </a:t>
            </a:r>
            <a:r>
              <a:rPr lang="zh-CN" altLang="zh-CN" sz="3200" b="1" dirty="0" smtClean="0">
                <a:latin typeface="+mn-lt"/>
                <a:ea typeface="黑体" panose="02010609060101010101" pitchFamily="2" charset="-122"/>
              </a:rPr>
              <a:t>方式</a:t>
            </a:r>
            <a:r>
              <a:rPr lang="zh-CN" altLang="zh-CN" sz="3200" b="1" dirty="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endParaRPr lang="zh-CN" altLang="en-US" dirty="0"/>
          </a:p>
          <a:p>
            <a:r>
              <a:rPr lang="zh-CN" altLang="en-US" dirty="0"/>
              <a:t>网络中的核心部分要向网络边缘中的大量主机提供连通性，使边缘部分中的任何一个主机都能够向其他主机通信（即传送或接收各种形式的数据）。</a:t>
            </a:r>
            <a:endParaRPr lang="zh-CN" altLang="en-US" dirty="0"/>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anose="02010609060101010101" pitchFamily="2" charset="-122"/>
              </a:rPr>
              <a:t>2 </a:t>
            </a:r>
            <a:r>
              <a:rPr lang="zh-CN" altLang="en-US" sz="3200" b="1" dirty="0" smtClean="0">
                <a:latin typeface="+mn-lt"/>
                <a:ea typeface="黑体" panose="02010609060101010101" pitchFamily="2" charset="-122"/>
              </a:rPr>
              <a:t>部</a:t>
            </a:r>
            <a:r>
              <a:rPr lang="zh-CN" altLang="en-US" sz="3200" b="1" dirty="0">
                <a:latin typeface="+mn-lt"/>
                <a:ea typeface="黑体" panose="02010609060101010101" pitchFamily="2" charset="-122"/>
              </a:rPr>
              <a:t>电话机只需要</a:t>
            </a:r>
            <a:r>
              <a:rPr lang="zh-CN" altLang="en-US" sz="3200" b="1" dirty="0" smtClean="0">
                <a:latin typeface="+mn-lt"/>
                <a:ea typeface="黑体" panose="02010609060101010101" pitchFamily="2" charset="-122"/>
              </a:rPr>
              <a:t>用 </a:t>
            </a:r>
            <a:r>
              <a:rPr lang="en-US" altLang="zh-CN" sz="3200" b="1" dirty="0" smtClean="0">
                <a:latin typeface="+mn-lt"/>
                <a:ea typeface="黑体" panose="02010609060101010101" pitchFamily="2" charset="-122"/>
              </a:rPr>
              <a:t>1 </a:t>
            </a:r>
            <a:r>
              <a:rPr lang="zh-CN" altLang="en-US" sz="3200" b="1" dirty="0" smtClean="0">
                <a:latin typeface="+mn-lt"/>
                <a:ea typeface="黑体" panose="02010609060101010101" pitchFamily="2" charset="-122"/>
              </a:rPr>
              <a:t>对电线直接连接就</a:t>
            </a:r>
            <a:r>
              <a:rPr lang="zh-CN" altLang="en-US" sz="3200" b="1" dirty="0">
                <a:latin typeface="+mn-lt"/>
                <a:ea typeface="黑体" panose="02010609060101010101" pitchFamily="2" charset="-122"/>
              </a:rPr>
              <a:t>能够</a:t>
            </a:r>
            <a:r>
              <a:rPr lang="zh-CN" altLang="en-US" sz="3200" b="1" dirty="0" smtClean="0">
                <a:latin typeface="+mn-lt"/>
                <a:ea typeface="黑体" panose="02010609060101010101" pitchFamily="2" charset="-122"/>
              </a:rPr>
              <a:t>互相通话</a:t>
            </a:r>
            <a:r>
              <a:rPr lang="zh-CN" altLang="en-US" sz="3200" b="1" dirty="0">
                <a:latin typeface="+mn-lt"/>
                <a:ea typeface="黑体" panose="02010609060101010101" pitchFamily="2" charset="-122"/>
              </a:rPr>
              <a:t>。 </a:t>
            </a:r>
            <a:endParaRPr lang="zh-CN" altLang="en-US" sz="3200" b="1" dirty="0">
              <a:latin typeface="+mn-lt"/>
              <a:ea typeface="黑体" panose="02010609060101010101" pitchFamily="2" charset="-122"/>
            </a:endParaRP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anose="02010609060101010101" pitchFamily="2" charset="-122"/>
              </a:rPr>
              <a:t> (a) </a:t>
            </a:r>
            <a:r>
              <a:rPr lang="zh-CN" altLang="zh-CN" sz="2000" b="1" dirty="0">
                <a:latin typeface="+mn-lt"/>
                <a:ea typeface="黑体" panose="02010609060101010101" pitchFamily="2" charset="-122"/>
              </a:rPr>
              <a:t>两部电话直接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anose="02010609060101010101" pitchFamily="2" charset="-122"/>
              </a:rPr>
              <a:t>5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dirty="0">
                <a:latin typeface="+mn-lt"/>
                <a:ea typeface="黑体" panose="02010609060101010101" pitchFamily="2" charset="-122"/>
              </a:rPr>
              <a:t>10 </a:t>
            </a:r>
            <a:r>
              <a:rPr lang="zh-CN" altLang="en-US" sz="3200" b="1" dirty="0">
                <a:latin typeface="+mn-lt"/>
                <a:ea typeface="黑体" panose="02010609060101010101" pitchFamily="2" charset="-122"/>
              </a:rPr>
              <a:t>对电线。</a:t>
            </a:r>
            <a:endParaRPr lang="zh-CN" altLang="en-US" sz="3200" b="1" dirty="0">
              <a:latin typeface="+mn-lt"/>
              <a:ea typeface="黑体" panose="02010609060101010101" pitchFamily="2" charset="-122"/>
            </a:endParaRP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(b) 5 </a:t>
            </a:r>
            <a:r>
              <a:rPr lang="zh-CN" altLang="zh-CN" sz="2000" b="1" dirty="0" smtClean="0">
                <a:latin typeface="+mn-lt"/>
                <a:ea typeface="黑体" panose="02010609060101010101" pitchFamily="2" charset="-122"/>
              </a:rPr>
              <a:t>部电话</a:t>
            </a:r>
            <a:r>
              <a:rPr lang="zh-CN" altLang="en-US" sz="2000" b="1" dirty="0" smtClean="0">
                <a:latin typeface="+mn-lt"/>
                <a:ea typeface="黑体" panose="02010609060101010101" pitchFamily="2" charset="-122"/>
              </a:rPr>
              <a:t>机两两直接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anose="02010609060101010101" pitchFamily="2" charset="-122"/>
              </a:rPr>
              <a:t>N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 – 1)/2 </a:t>
            </a:r>
            <a:r>
              <a:rPr lang="zh-CN" altLang="en-US" sz="3200" b="1" dirty="0">
                <a:latin typeface="+mn-lt"/>
                <a:ea typeface="黑体" panose="02010609060101010101" pitchFamily="2" charset="-122"/>
              </a:rPr>
              <a:t>对电线</a:t>
            </a:r>
            <a:r>
              <a:rPr lang="zh-CN" altLang="en-US" sz="3200" b="1" dirty="0" smtClean="0">
                <a:latin typeface="+mn-lt"/>
                <a:ea typeface="黑体" panose="02010609060101010101" pitchFamily="2" charset="-122"/>
              </a:rPr>
              <a:t>。</a:t>
            </a:r>
            <a:r>
              <a:rPr lang="zh-CN" altLang="en-US" sz="3200" b="1" dirty="0" smtClean="0">
                <a:ea typeface="黑体" panose="02010609060101010101" pitchFamily="2" charset="-122"/>
              </a:rPr>
              <a:t>这种直接连接</a:t>
            </a:r>
            <a:r>
              <a:rPr lang="zh-CN" altLang="en-US" sz="3200" b="1" dirty="0">
                <a:ea typeface="黑体" panose="02010609060101010101" pitchFamily="2" charset="-122"/>
              </a:rPr>
              <a:t>方法</a:t>
            </a:r>
            <a:r>
              <a:rPr lang="zh-CN" altLang="en-US" sz="3200" b="1" dirty="0" smtClean="0">
                <a:latin typeface="+mn-lt"/>
                <a:ea typeface="黑体" panose="02010609060101010101" pitchFamily="2" charset="-122"/>
              </a:rPr>
              <a:t>所需要的电线对的数量与电话机数量的平方</a:t>
            </a:r>
            <a:r>
              <a:rPr lang="zh-CN" altLang="en-US" sz="3200" b="1" dirty="0" smtClean="0">
                <a:solidFill>
                  <a:srgbClr val="FF0000"/>
                </a:solidFill>
                <a:latin typeface="+mn-lt"/>
                <a:ea typeface="黑体" panose="02010609060101010101" pitchFamily="2" charset="-122"/>
              </a:rPr>
              <a:t>（ </a:t>
            </a:r>
            <a:r>
              <a:rPr lang="en-US" altLang="zh-CN" sz="3200" b="1" i="1" dirty="0" smtClean="0">
                <a:solidFill>
                  <a:srgbClr val="FF0000"/>
                </a:solidFill>
                <a:latin typeface="+mn-lt"/>
                <a:ea typeface="黑体" panose="02010609060101010101" pitchFamily="2" charset="-122"/>
              </a:rPr>
              <a:t>N</a:t>
            </a:r>
            <a:r>
              <a:rPr lang="en-US" altLang="zh-CN" sz="3200" b="1" baseline="30000" dirty="0" smtClean="0">
                <a:solidFill>
                  <a:srgbClr val="FF0000"/>
                </a:solidFill>
                <a:latin typeface="+mn-lt"/>
                <a:ea typeface="黑体" panose="02010609060101010101" pitchFamily="2" charset="-122"/>
              </a:rPr>
              <a:t>2</a:t>
            </a:r>
            <a:r>
              <a:rPr lang="en-US" altLang="zh-CN" sz="3200" b="1" dirty="0" smtClean="0">
                <a:solidFill>
                  <a:srgbClr val="FF0000"/>
                </a:solidFill>
                <a:latin typeface="+mn-lt"/>
                <a:ea typeface="黑体" panose="02010609060101010101" pitchFamily="2" charset="-122"/>
              </a:rPr>
              <a:t> </a:t>
            </a:r>
            <a:r>
              <a:rPr lang="zh-CN" altLang="en-US" sz="3200" b="1" dirty="0" smtClean="0">
                <a:solidFill>
                  <a:srgbClr val="FF0000"/>
                </a:solidFill>
                <a:latin typeface="+mn-lt"/>
                <a:ea typeface="黑体" panose="02010609060101010101" pitchFamily="2" charset="-122"/>
              </a:rPr>
              <a:t>）</a:t>
            </a:r>
            <a:r>
              <a:rPr lang="zh-CN" altLang="en-US" sz="3200" b="1" dirty="0" smtClean="0">
                <a:latin typeface="+mn-lt"/>
                <a:ea typeface="黑体" panose="02010609060101010101" pitchFamily="2" charset="-122"/>
              </a:rPr>
              <a:t>成正比。</a:t>
            </a:r>
            <a:endParaRPr lang="en-US" altLang="zh-CN" sz="3200" b="1" dirty="0" smtClean="0">
              <a:latin typeface="+mn-lt"/>
              <a:ea typeface="黑体" panose="02010609060101010101"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53340" t="21760" b="5148"/>
          <a:stretch>
            <a:fillRect/>
          </a:stretch>
        </p:blipFill>
        <p:spPr>
          <a:xfrm>
            <a:off x="3602816" y="2996952"/>
            <a:ext cx="2844384" cy="313294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endParaRPr lang="zh-CN" altLang="en-US" dirty="0"/>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anose="02020603050405020304" pitchFamily="18" charset="0"/>
              </a:rPr>
              <a:t>…</a:t>
            </a:r>
            <a:endParaRPr kumimoji="1" lang="en-US" altLang="zh-CN" sz="4800" b="1">
              <a:solidFill>
                <a:srgbClr val="333399"/>
              </a:solidFill>
              <a:latin typeface="Times New Roman" panose="02020603050405020304" pitchFamily="18" charset="0"/>
            </a:endParaRP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anose="02020603050405020304"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anose="02020603050405020304" pitchFamily="18" charset="0"/>
                <a:ea typeface="黑体" panose="02010609060101010101" pitchFamily="2" charset="-122"/>
              </a:rPr>
              <a:t>交换机</a:t>
            </a:r>
            <a:endParaRPr kumimoji="1" lang="zh-CN" altLang="en-US" sz="2400" b="1" dirty="0">
              <a:solidFill>
                <a:srgbClr val="000099"/>
              </a:solidFill>
              <a:latin typeface="Times New Roman" panose="02020603050405020304" pitchFamily="18" charset="0"/>
              <a:ea typeface="黑体" panose="02010609060101010101" pitchFamily="2" charset="-122"/>
            </a:endParaRP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anose="02010609060101010101" pitchFamily="2" charset="-122"/>
              </a:rPr>
              <a:t>每一部电话</a:t>
            </a:r>
            <a:r>
              <a:rPr lang="zh-CN" altLang="zh-CN" sz="2400" b="1" dirty="0" smtClean="0">
                <a:latin typeface="+mn-lt"/>
                <a:ea typeface="黑体" panose="02010609060101010101" pitchFamily="2" charset="-122"/>
              </a:rPr>
              <a:t>都</a:t>
            </a:r>
            <a:r>
              <a:rPr lang="zh-CN" altLang="en-US" sz="2400" b="1" dirty="0" smtClean="0">
                <a:latin typeface="+mn-lt"/>
                <a:ea typeface="黑体" panose="02010609060101010101" pitchFamily="2" charset="-122"/>
              </a:rPr>
              <a:t>直接</a:t>
            </a:r>
            <a:r>
              <a:rPr lang="zh-CN" altLang="zh-CN" sz="2400" b="1" dirty="0" smtClean="0">
                <a:latin typeface="+mn-lt"/>
                <a:ea typeface="黑体" panose="02010609060101010101" pitchFamily="2" charset="-122"/>
              </a:rPr>
              <a:t>连接</a:t>
            </a:r>
            <a:r>
              <a:rPr lang="zh-CN" altLang="zh-CN" sz="2400" b="1" dirty="0">
                <a:latin typeface="+mn-lt"/>
                <a:ea typeface="黑体" panose="02010609060101010101" pitchFamily="2" charset="-122"/>
              </a:rPr>
              <a:t>到交换机上，而交换机使用交换的方法，让电话用户彼此之间可以很方便地通信。</a:t>
            </a:r>
            <a:r>
              <a:rPr lang="zh-CN" altLang="en-US" sz="2400" b="1" dirty="0">
                <a:latin typeface="+mn-lt"/>
                <a:ea typeface="黑体" panose="02010609060101010101" pitchFamily="2" charset="-122"/>
              </a:rPr>
              <a:t> </a:t>
            </a:r>
            <a:endParaRPr lang="en-US" altLang="zh-CN" sz="2400" b="1" dirty="0" smtClean="0">
              <a:latin typeface="+mn-lt"/>
              <a:ea typeface="黑体" panose="02010609060101010101" pitchFamily="2" charset="-122"/>
            </a:endParaRPr>
          </a:p>
          <a:p>
            <a:r>
              <a:rPr lang="zh-CN" altLang="en-US" sz="2400" b="1" dirty="0" smtClean="0">
                <a:latin typeface="+mn-lt"/>
                <a:ea typeface="黑体" panose="02010609060101010101" pitchFamily="2" charset="-122"/>
              </a:rPr>
              <a:t>所采用的</a:t>
            </a:r>
            <a:r>
              <a:rPr lang="zh-CN" altLang="zh-CN" sz="2400" b="1" dirty="0" smtClean="0">
                <a:latin typeface="+mn-lt"/>
                <a:ea typeface="黑体" panose="02010609060101010101" pitchFamily="2" charset="-122"/>
              </a:rPr>
              <a:t>交换方式</a:t>
            </a:r>
            <a:r>
              <a:rPr lang="zh-CN" altLang="en-US" sz="2400" b="1" dirty="0" smtClean="0">
                <a:latin typeface="+mn-lt"/>
                <a:ea typeface="黑体" panose="02010609060101010101" pitchFamily="2" charset="-122"/>
              </a:rPr>
              <a:t>就</a:t>
            </a:r>
            <a:r>
              <a:rPr lang="zh-CN" altLang="zh-CN" sz="2400" b="1" dirty="0" smtClean="0">
                <a:latin typeface="+mn-lt"/>
                <a:ea typeface="黑体" panose="02010609060101010101" pitchFamily="2" charset="-122"/>
              </a:rPr>
              <a:t>是</a:t>
            </a:r>
            <a:r>
              <a:rPr lang="zh-CN" altLang="zh-CN" sz="2400" b="1" dirty="0" smtClean="0">
                <a:solidFill>
                  <a:srgbClr val="FF0000"/>
                </a:solidFill>
                <a:latin typeface="+mn-lt"/>
                <a:ea typeface="黑体" panose="02010609060101010101" pitchFamily="2" charset="-122"/>
              </a:rPr>
              <a:t>电路交换</a:t>
            </a:r>
            <a:r>
              <a:rPr lang="en-US" altLang="zh-CN" sz="2400" b="1" dirty="0" smtClean="0">
                <a:solidFill>
                  <a:srgbClr val="FF0000"/>
                </a:solidFill>
                <a:latin typeface="+mn-lt"/>
                <a:ea typeface="黑体" panose="02010609060101010101" pitchFamily="2" charset="-122"/>
              </a:rPr>
              <a:t> (</a:t>
            </a:r>
            <a:r>
              <a:rPr lang="en-US" altLang="zh-CN" sz="2400" b="1" dirty="0">
                <a:solidFill>
                  <a:srgbClr val="FF0000"/>
                </a:solidFill>
                <a:latin typeface="+mn-lt"/>
                <a:ea typeface="黑体" panose="02010609060101010101" pitchFamily="2" charset="-122"/>
              </a:rPr>
              <a:t>circuit switching)</a:t>
            </a:r>
            <a:r>
              <a:rPr lang="zh-CN" altLang="en-US" sz="2400" b="1" dirty="0">
                <a:solidFill>
                  <a:srgbClr val="FF0000"/>
                </a:solidFill>
                <a:latin typeface="+mn-lt"/>
                <a:ea typeface="黑体" panose="02010609060101010101" pitchFamily="2" charset="-122"/>
              </a:rPr>
              <a:t>。</a:t>
            </a:r>
            <a:endParaRPr lang="zh-CN" altLang="en-US" sz="2400" b="1" dirty="0">
              <a:solidFill>
                <a:srgbClr val="FF0000"/>
              </a:solidFill>
              <a:latin typeface="+mn-lt"/>
              <a:ea typeface="黑体" panose="02010609060101010101" pitchFamily="2" charset="-122"/>
            </a:endParaRP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(c) </a:t>
            </a:r>
            <a:r>
              <a:rPr lang="zh-CN" altLang="en-US" sz="2000" b="1" dirty="0" smtClean="0">
                <a:latin typeface="+mn-lt"/>
                <a:ea typeface="黑体" panose="02010609060101010101" pitchFamily="2" charset="-122"/>
              </a:rPr>
              <a:t>用交换机连接许多</a:t>
            </a:r>
            <a:r>
              <a:rPr lang="zh-CN" altLang="zh-CN" sz="2000" b="1" dirty="0" smtClean="0">
                <a:latin typeface="+mn-lt"/>
                <a:ea typeface="黑体" panose="02010609060101010101" pitchFamily="2" charset="-122"/>
              </a:rPr>
              <a:t>部电话</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endParaRPr lang="zh-CN" altLang="en-US"/>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endParaRPr lang="zh-CN" altLang="en-US" dirty="0"/>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endParaRPr lang="zh-CN" altLang="en-US" dirty="0"/>
          </a:p>
          <a:p>
            <a:r>
              <a:rPr lang="zh-CN" altLang="en-US" dirty="0" smtClean="0"/>
              <a:t>电路交换分为三</a:t>
            </a:r>
            <a:r>
              <a:rPr lang="zh-CN" altLang="en-US" dirty="0"/>
              <a:t>个阶段：</a:t>
            </a:r>
            <a:endParaRPr lang="zh-CN" altLang="en-US" dirty="0"/>
          </a:p>
          <a:p>
            <a:pPr lvl="1"/>
            <a:r>
              <a:rPr lang="zh-CN" altLang="en-US" dirty="0">
                <a:solidFill>
                  <a:srgbClr val="FF0000"/>
                </a:solidFill>
                <a:ea typeface="黑体" panose="02010609060101010101" pitchFamily="2" charset="-122"/>
              </a:rPr>
              <a:t>建立</a:t>
            </a:r>
            <a:r>
              <a:rPr lang="zh-CN" altLang="en-US" dirty="0" smtClean="0">
                <a:solidFill>
                  <a:srgbClr val="FF0000"/>
                </a:solidFill>
                <a:ea typeface="黑体" panose="02010609060101010101" pitchFamily="2" charset="-122"/>
              </a:rPr>
              <a:t>连接：</a:t>
            </a:r>
            <a:r>
              <a:rPr lang="zh-CN" altLang="en-US" dirty="0" smtClean="0">
                <a:ea typeface="黑体" panose="02010609060101010101"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endParaRPr lang="zh-CN" altLang="en-US"/>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endParaRPr lang="zh-CN" altLang="en-US"/>
          </a:p>
          <a:p>
            <a:r>
              <a:rPr lang="zh-CN" altLang="en-US"/>
              <a:t>通话在 </a:t>
            </a:r>
            <a:r>
              <a:rPr lang="en-US" altLang="zh-CN"/>
              <a:t>A </a:t>
            </a:r>
            <a:r>
              <a:rPr lang="zh-CN" altLang="en-US"/>
              <a:t>到 </a:t>
            </a:r>
            <a:r>
              <a:rPr lang="en-US" altLang="zh-CN"/>
              <a:t>B </a:t>
            </a:r>
            <a:r>
              <a:rPr lang="zh-CN" altLang="en-US"/>
              <a:t>的连接上进行</a:t>
            </a:r>
            <a:endParaRPr lang="zh-CN" altLang="en-US"/>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anose="02020603050405020304" pitchFamily="18" charset="0"/>
                  <a:sym typeface="Wingdings" panose="05000000000000000000" pitchFamily="2" charset="2"/>
                </a:rPr>
                <a:t></a:t>
              </a:r>
              <a:r>
                <a:rPr kumimoji="1" lang="en-US" altLang="zh-CN" sz="3600" b="1" dirty="0">
                  <a:solidFill>
                    <a:srgbClr val="000000"/>
                  </a:solidFill>
                  <a:latin typeface="Times New Roman" panose="02020603050405020304" pitchFamily="18" charset="0"/>
                </a:rPr>
                <a:t> </a:t>
              </a:r>
              <a:endParaRPr kumimoji="1" lang="en-US" altLang="zh-CN" sz="3200" b="1" dirty="0">
                <a:latin typeface="Times New Roman" panose="02020603050405020304"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anose="02020603050405020304" pitchFamily="18" charset="0"/>
                  <a:sym typeface="Wingdings" panose="05000000000000000000" pitchFamily="2" charset="2"/>
                </a:rPr>
                <a:t></a:t>
              </a:r>
              <a:r>
                <a:rPr kumimoji="1" lang="en-US" altLang="zh-CN" sz="3600" b="1">
                  <a:solidFill>
                    <a:srgbClr val="000000"/>
                  </a:solidFill>
                  <a:latin typeface="Times New Roman" panose="02020603050405020304" pitchFamily="18" charset="0"/>
                </a:rPr>
                <a:t> </a:t>
              </a:r>
              <a:endParaRPr kumimoji="1" lang="en-US" altLang="zh-CN" sz="3200" b="1">
                <a:latin typeface="Times New Roman" panose="02020603050405020304"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A</a:t>
              </a:r>
              <a:endParaRPr lang="en-US" altLang="zh-CN" sz="1600" b="1">
                <a:latin typeface="Times New Roman" panose="02020603050405020304" pitchFamily="18" charset="0"/>
              </a:endParaRP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B</a:t>
              </a:r>
              <a:endParaRPr lang="en-US" altLang="zh-CN" sz="1600" b="1">
                <a:latin typeface="Times New Roman" panose="02020603050405020304" pitchFamily="18" charset="0"/>
              </a:endParaRP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C</a:t>
              </a:r>
              <a:endParaRPr lang="en-US" altLang="zh-CN" sz="1600" b="1">
                <a:latin typeface="Times New Roman" panose="02020603050405020304" pitchFamily="18" charset="0"/>
              </a:endParaRP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D</a:t>
              </a:r>
              <a:endParaRPr lang="en-US" altLang="zh-CN" sz="1600" b="1">
                <a:latin typeface="Times New Roman" panose="02020603050405020304" pitchFamily="18" charset="0"/>
              </a:endParaRP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E</a:t>
              </a:r>
              <a:endParaRPr lang="en-US" altLang="zh-CN" sz="1600" b="1">
                <a:latin typeface="Times New Roman" panose="02020603050405020304" pitchFamily="18" charset="0"/>
              </a:endParaRP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电信网</a:t>
              </a:r>
              <a:endParaRPr lang="zh-CN" altLang="en-US" sz="1600" b="1">
                <a:latin typeface="Times New Roman" panose="02020603050405020304" pitchFamily="18" charset="0"/>
              </a:endParaRP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中继线</a:t>
              </a:r>
              <a:endParaRPr lang="zh-CN" altLang="en-US" sz="1600" b="1">
                <a:latin typeface="Times New Roman" panose="02020603050405020304" pitchFamily="18" charset="0"/>
              </a:endParaRP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grpSp>
          <p:nvGrpSpPr>
            <p:cNvPr id="42" name="Group 56"/>
            <p:cNvGrpSpPr/>
            <p:nvPr/>
          </p:nvGrpSpPr>
          <p:grpSpPr bwMode="auto">
            <a:xfrm flipH="1">
              <a:off x="7185670" y="3528169"/>
              <a:ext cx="1008062" cy="146050"/>
              <a:chOff x="1519" y="2160"/>
              <a:chExt cx="953" cy="227"/>
            </a:xfrm>
          </p:grpSpPr>
          <p:sp>
            <p:nvSpPr>
              <p:cNvPr id="43" name="Freeform 57"/>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p:nvPr/>
          </p:nvGrpSpPr>
          <p:grpSpPr bwMode="auto">
            <a:xfrm>
              <a:off x="1713557" y="3501182"/>
              <a:ext cx="1008063" cy="146050"/>
              <a:chOff x="1519" y="2160"/>
              <a:chExt cx="953" cy="227"/>
            </a:xfrm>
          </p:grpSpPr>
          <p:sp>
            <p:nvSpPr>
              <p:cNvPr id="49" name="Freeform 65"/>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电路交换</a:t>
            </a:r>
            <a:r>
              <a:rPr lang="zh-CN" altLang="zh-CN" sz="2400" b="1" dirty="0">
                <a:latin typeface="+mn-lt"/>
                <a:ea typeface="黑体" panose="02010609060101010101" pitchFamily="2" charset="-122"/>
              </a:rPr>
              <a:t>的用户始终占用端到端的通信资源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endParaRPr lang="zh-CN" altLang="en-US" dirty="0"/>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endParaRPr lang="zh-CN" altLang="en-US" dirty="0"/>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endParaRPr lang="zh-CN" altLang="en-US" dirty="0">
              <a:solidFill>
                <a:srgbClr val="FF0000"/>
              </a:solidFill>
            </a:endParaRP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anose="02020603050405020304" pitchFamily="18" charset="0"/>
                <a:ea typeface="黑体" panose="02010609060101010101" pitchFamily="2" charset="-122"/>
              </a:rPr>
              <a:t>报文</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grpSp>
        <p:nvGrpSpPr>
          <p:cNvPr id="49229" name="Group 77"/>
          <p:cNvGrpSpPr/>
          <p:nvPr/>
        </p:nvGrpSpPr>
        <p:grpSpPr bwMode="auto">
          <a:xfrm>
            <a:off x="2067190" y="3502025"/>
            <a:ext cx="5806016" cy="431800"/>
            <a:chOff x="1202" y="2206"/>
            <a:chExt cx="3376" cy="272"/>
          </a:xfrm>
        </p:grpSpPr>
        <p:grpSp>
          <p:nvGrpSpPr>
            <p:cNvPr id="49227" name="Group 75"/>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nvGrpSpPr>
          <p:cNvPr id="49233" name="Group 81"/>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anose="020B0604030504040204" pitchFamily="34" charset="0"/>
                  <a:ea typeface="黑体" panose="02010609060101010101" pitchFamily="2" charset="-122"/>
                </a:rPr>
                <a:t>假定这个报文较长</a:t>
              </a:r>
              <a:endParaRPr lang="zh-CN" altLang="en-US" sz="2800" b="1" dirty="0">
                <a:solidFill>
                  <a:srgbClr val="000099"/>
                </a:solidFill>
                <a:latin typeface="Tahoma" panose="020B0604030504040204" pitchFamily="34" charset="0"/>
                <a:ea typeface="黑体" panose="02010609060101010101" pitchFamily="2" charset="-122"/>
              </a:endParaRPr>
            </a:p>
            <a:p>
              <a:pPr algn="ctr"/>
              <a:r>
                <a:rPr lang="zh-CN" altLang="en-US" sz="2800" b="1" dirty="0">
                  <a:solidFill>
                    <a:srgbClr val="000099"/>
                  </a:solidFill>
                  <a:latin typeface="Tahoma" panose="020B0604030504040204" pitchFamily="34" charset="0"/>
                  <a:ea typeface="黑体" panose="02010609060101010101" pitchFamily="2" charset="-122"/>
                </a:rPr>
                <a:t>不便于传输</a:t>
              </a:r>
              <a:endParaRPr lang="zh-CN" altLang="en-US" sz="2800" b="1" dirty="0">
                <a:solidFill>
                  <a:srgbClr val="000099"/>
                </a:solidFill>
                <a:latin typeface="Tahoma" panose="020B0604030504040204" pitchFamily="34" charset="0"/>
                <a:ea typeface="黑体" panose="02010609060101010101" pitchFamily="2" charset="-122"/>
              </a:endParaRP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endParaRPr lang="zh-CN" altLang="en-US" dirty="0"/>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63" name="Group 15"/>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73" name="Group 25"/>
          <p:cNvGrpSpPr/>
          <p:nvPr/>
        </p:nvGrpSpPr>
        <p:grpSpPr bwMode="auto">
          <a:xfrm>
            <a:off x="1522016" y="2314153"/>
            <a:ext cx="2495417" cy="488950"/>
            <a:chOff x="1973" y="2532"/>
            <a:chExt cx="1451" cy="308"/>
          </a:xfrm>
        </p:grpSpPr>
        <p:sp>
          <p:nvSpPr>
            <p:cNvPr id="53269" name="AutoShape 21"/>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nvGrpSpPr>
          <p:cNvPr id="53274" name="Group 26"/>
          <p:cNvGrpSpPr/>
          <p:nvPr/>
        </p:nvGrpSpPr>
        <p:grpSpPr bwMode="auto">
          <a:xfrm>
            <a:off x="3393150" y="3179340"/>
            <a:ext cx="2495417" cy="488950"/>
            <a:chOff x="1973" y="2532"/>
            <a:chExt cx="1451" cy="308"/>
          </a:xfrm>
        </p:grpSpPr>
        <p:sp>
          <p:nvSpPr>
            <p:cNvPr id="53275" name="AutoShape 27"/>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nvGrpSpPr>
          <p:cNvPr id="53277" name="Group 29"/>
          <p:cNvGrpSpPr/>
          <p:nvPr/>
        </p:nvGrpSpPr>
        <p:grpSpPr bwMode="auto">
          <a:xfrm>
            <a:off x="5264283" y="4042940"/>
            <a:ext cx="2495417" cy="488950"/>
            <a:chOff x="1973" y="2532"/>
            <a:chExt cx="1451" cy="308"/>
          </a:xfrm>
        </p:grpSpPr>
        <p:sp>
          <p:nvSpPr>
            <p:cNvPr id="53278" name="AutoShape 30"/>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anose="020B0604030504040204" pitchFamily="34" charset="0"/>
                <a:ea typeface="黑体" panose="02010609060101010101" pitchFamily="2" charset="-122"/>
              </a:rPr>
              <a:t>请注意：现在左边是</a:t>
            </a:r>
            <a:r>
              <a:rPr lang="zh-CN" altLang="en-US" sz="2800" b="1" dirty="0">
                <a:solidFill>
                  <a:srgbClr val="C00000"/>
                </a:solidFill>
                <a:latin typeface="Arial" panose="020B0604020202020204"/>
                <a:ea typeface="黑体" panose="02010609060101010101" pitchFamily="2" charset="-122"/>
              </a:rPr>
              <a:t>“</a:t>
            </a:r>
            <a:r>
              <a:rPr lang="zh-CN" altLang="en-US" sz="2800" b="1" dirty="0">
                <a:solidFill>
                  <a:srgbClr val="C00000"/>
                </a:solidFill>
                <a:latin typeface="Tahoma" panose="020B0604030504040204" pitchFamily="34" charset="0"/>
                <a:ea typeface="黑体" panose="02010609060101010101" pitchFamily="2" charset="-122"/>
              </a:rPr>
              <a:t>前面</a:t>
            </a:r>
            <a:r>
              <a:rPr lang="zh-CN" altLang="en-US" sz="2800" b="1" dirty="0">
                <a:solidFill>
                  <a:srgbClr val="C00000"/>
                </a:solidFill>
                <a:latin typeface="Arial" panose="020B0604020202020204"/>
                <a:ea typeface="黑体" panose="02010609060101010101" pitchFamily="2" charset="-122"/>
              </a:rPr>
              <a:t>”</a:t>
            </a:r>
            <a:endParaRPr lang="zh-CN" altLang="en-US" sz="2800" b="1" dirty="0">
              <a:solidFill>
                <a:srgbClr val="C00000"/>
              </a:solidFill>
              <a:latin typeface="Tahoma" panose="020B0604030504040204" pitchFamily="34" charset="0"/>
              <a:ea typeface="黑体" panose="02010609060101010101"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endParaRPr lang="zh-CN" altLang="en-US"/>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endParaRPr lang="zh-CN" altLang="en-US" dirty="0"/>
          </a:p>
          <a:p>
            <a:pPr>
              <a:spcBef>
                <a:spcPct val="10000"/>
              </a:spcBef>
            </a:pPr>
            <a:r>
              <a:rPr lang="zh-CN" altLang="en-US" dirty="0">
                <a:solidFill>
                  <a:srgbClr val="FF0000"/>
                </a:solidFill>
              </a:rPr>
              <a:t>依次</a:t>
            </a:r>
            <a:r>
              <a:rPr lang="zh-CN" altLang="en-US" dirty="0"/>
              <a:t>把各分组发送到接收端（假定接收端在左边）。</a:t>
            </a:r>
            <a:endParaRPr lang="zh-CN" altLang="en-US" dirty="0"/>
          </a:p>
        </p:txBody>
      </p:sp>
      <p:grpSp>
        <p:nvGrpSpPr>
          <p:cNvPr id="57366" name="Group 22"/>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57" name="Group 13"/>
            <p:cNvGrpSpPr/>
            <p:nvPr/>
          </p:nvGrpSpPr>
          <p:grpSpPr bwMode="auto">
            <a:xfrm>
              <a:off x="885" y="2078"/>
              <a:ext cx="1451" cy="308"/>
              <a:chOff x="1973" y="2532"/>
              <a:chExt cx="1451" cy="308"/>
            </a:xfrm>
          </p:grpSpPr>
          <p:sp>
            <p:nvSpPr>
              <p:cNvPr id="57358"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400" b="1">
                    <a:solidFill>
                      <a:srgbClr val="000099"/>
                    </a:solidFill>
                    <a:latin typeface="Tahoma" panose="020B0604030504040204" pitchFamily="34" charset="0"/>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grpSp>
        <p:nvGrpSpPr>
          <p:cNvPr id="57367" name="Group 23"/>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60" name="Group 16"/>
            <p:cNvGrpSpPr/>
            <p:nvPr/>
          </p:nvGrpSpPr>
          <p:grpSpPr bwMode="auto">
            <a:xfrm>
              <a:off x="1973" y="2623"/>
              <a:ext cx="1451" cy="308"/>
              <a:chOff x="1973" y="2532"/>
              <a:chExt cx="1451" cy="308"/>
            </a:xfrm>
          </p:grpSpPr>
          <p:sp>
            <p:nvSpPr>
              <p:cNvPr id="57361"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grpSp>
        <p:nvGrpSpPr>
          <p:cNvPr id="57368" name="Group 24"/>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首部</a:t>
              </a:r>
              <a:endParaRPr lang="zh-CN" altLang="en-US" sz="2000" b="1" dirty="0">
                <a:solidFill>
                  <a:srgbClr val="000099"/>
                </a:solidFill>
                <a:latin typeface="Tahoma" panose="020B0604030504040204" pitchFamily="34" charset="0"/>
                <a:ea typeface="黑体" panose="02010609060101010101" pitchFamily="2" charset="-122"/>
              </a:endParaRPr>
            </a:p>
          </p:txBody>
        </p:sp>
        <p:grpSp>
          <p:nvGrpSpPr>
            <p:cNvPr id="57363" name="Group 19"/>
            <p:cNvGrpSpPr/>
            <p:nvPr/>
          </p:nvGrpSpPr>
          <p:grpSpPr bwMode="auto">
            <a:xfrm>
              <a:off x="3061" y="3167"/>
              <a:ext cx="1451" cy="308"/>
              <a:chOff x="1973" y="2532"/>
              <a:chExt cx="1451" cy="308"/>
            </a:xfrm>
          </p:grpSpPr>
          <p:sp>
            <p:nvSpPr>
              <p:cNvPr id="57364"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2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以</a:t>
            </a:r>
            <a:r>
              <a:rPr lang="zh-CN" altLang="zh-CN" sz="2400" b="1" dirty="0">
                <a:latin typeface="+mn-lt"/>
                <a:ea typeface="黑体" panose="02010609060101010101" pitchFamily="2" charset="-122"/>
              </a:rPr>
              <a:t>分组为基本单位在网络中传送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anose="02010609060101010101" pitchFamily="2" charset="-122"/>
              </a:rPr>
              <a:t>该</a:t>
            </a:r>
            <a:r>
              <a:rPr lang="zh-CN" altLang="zh-CN" sz="2800" b="1" dirty="0">
                <a:solidFill>
                  <a:schemeClr val="bg1"/>
                </a:solidFill>
                <a:latin typeface="+mn-lt"/>
                <a:ea typeface="黑体" panose="02010609060101010101" pitchFamily="2" charset="-122"/>
              </a:rPr>
              <a:t>译名能够体现</a:t>
            </a:r>
            <a:r>
              <a:rPr lang="zh-CN" altLang="zh-CN" sz="2800" b="1" dirty="0" smtClean="0">
                <a:solidFill>
                  <a:schemeClr val="bg1"/>
                </a:solidFill>
                <a:latin typeface="+mn-lt"/>
                <a:ea typeface="黑体" panose="02010609060101010101" pitchFamily="2" charset="-122"/>
              </a:rPr>
              <a:t>出</a:t>
            </a:r>
            <a:r>
              <a:rPr lang="en-US" altLang="zh-CN" sz="2800" b="1" dirty="0" smtClean="0">
                <a:solidFill>
                  <a:schemeClr val="bg1"/>
                </a:solidFill>
                <a:latin typeface="+mn-lt"/>
                <a:ea typeface="黑体" panose="02010609060101010101" pitchFamily="2" charset="-122"/>
              </a:rPr>
              <a:t> </a:t>
            </a:r>
            <a:r>
              <a:rPr lang="en-US" altLang="zh-CN" sz="2800" b="1" dirty="0" smtClean="0">
                <a:solidFill>
                  <a:srgbClr val="FFC000"/>
                </a:solidFill>
                <a:latin typeface="+mn-lt"/>
                <a:ea typeface="黑体" panose="02010609060101010101" pitchFamily="2" charset="-122"/>
              </a:rPr>
              <a:t>Internet </a:t>
            </a:r>
            <a:r>
              <a:rPr lang="zh-CN" altLang="zh-CN" sz="2800" b="1" dirty="0" smtClean="0">
                <a:solidFill>
                  <a:srgbClr val="FFC000"/>
                </a:solidFill>
                <a:latin typeface="+mn-lt"/>
                <a:ea typeface="黑体" panose="02010609060101010101" pitchFamily="2" charset="-122"/>
              </a:rPr>
              <a:t>最主要</a:t>
            </a:r>
            <a:r>
              <a:rPr lang="zh-CN" altLang="zh-CN" sz="2800" b="1" dirty="0">
                <a:solidFill>
                  <a:srgbClr val="FFC000"/>
                </a:solidFill>
                <a:latin typeface="+mn-lt"/>
                <a:ea typeface="黑体" panose="02010609060101010101" pitchFamily="2" charset="-122"/>
              </a:rPr>
              <a:t>的特征</a:t>
            </a:r>
            <a:r>
              <a:rPr lang="zh-CN" altLang="en-US" sz="2800" b="1" dirty="0">
                <a:solidFill>
                  <a:srgbClr val="FFC000"/>
                </a:solidFill>
                <a:latin typeface="+mn-lt"/>
                <a:ea typeface="黑体" panose="02010609060101010101" pitchFamily="2" charset="-122"/>
              </a:rPr>
              <a:t>：</a:t>
            </a:r>
            <a:r>
              <a:rPr lang="zh-CN" altLang="zh-CN" sz="2800" b="1" dirty="0">
                <a:solidFill>
                  <a:schemeClr val="bg1"/>
                </a:solidFill>
                <a:latin typeface="+mn-lt"/>
                <a:ea typeface="黑体" panose="02010609060101010101" pitchFamily="2" charset="-122"/>
              </a:rPr>
              <a:t>由数量极大的各种计算机网络互连起来的</a:t>
            </a:r>
            <a:r>
              <a:rPr lang="zh-CN" altLang="en-US" sz="2800" b="1" dirty="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endParaRPr lang="zh-CN" altLang="en-US"/>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endParaRPr lang="zh-CN" altLang="en-US" dirty="0"/>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endParaRPr lang="zh-CN" altLang="en-US"/>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endParaRPr lang="zh-CN" altLang="en-US" dirty="0"/>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399" name="Group 7"/>
          <p:cNvGrpSpPr/>
          <p:nvPr/>
        </p:nvGrpSpPr>
        <p:grpSpPr bwMode="auto">
          <a:xfrm>
            <a:off x="2297642" y="1988840"/>
            <a:ext cx="2495418" cy="488950"/>
            <a:chOff x="1973" y="2532"/>
            <a:chExt cx="1451" cy="308"/>
          </a:xfrm>
        </p:grpSpPr>
        <p:sp>
          <p:nvSpPr>
            <p:cNvPr id="59400"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05" name="Group 13"/>
          <p:cNvGrpSpPr/>
          <p:nvPr/>
        </p:nvGrpSpPr>
        <p:grpSpPr bwMode="auto">
          <a:xfrm>
            <a:off x="4168776" y="2854027"/>
            <a:ext cx="2495418" cy="488950"/>
            <a:chOff x="1973" y="2532"/>
            <a:chExt cx="1451" cy="308"/>
          </a:xfrm>
        </p:grpSpPr>
        <p:sp>
          <p:nvSpPr>
            <p:cNvPr id="59406"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数     据</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23" name="Group 31"/>
          <p:cNvGrpSpPr/>
          <p:nvPr/>
        </p:nvGrpSpPr>
        <p:grpSpPr bwMode="auto">
          <a:xfrm>
            <a:off x="6039909" y="3717627"/>
            <a:ext cx="2495418" cy="488950"/>
            <a:chOff x="3061" y="2668"/>
            <a:chExt cx="1451" cy="308"/>
          </a:xfrm>
        </p:grpSpPr>
        <p:sp>
          <p:nvSpPr>
            <p:cNvPr id="59412"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anose="020B0604030504040204" pitchFamily="34" charset="0"/>
                <a:ea typeface="黑体" panose="02010609060101010101" pitchFamily="2" charset="-122"/>
              </a:rPr>
              <a:t>收到的数据</a:t>
            </a:r>
            <a:endParaRPr lang="zh-CN" altLang="en-US" sz="2800" b="1">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endParaRPr lang="zh-CN" altLang="en-US"/>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endParaRPr lang="zh-CN" altLang="en-US" dirty="0">
              <a:solidFill>
                <a:srgbClr val="FF0000"/>
              </a:solidFill>
            </a:endParaRPr>
          </a:p>
          <a:p>
            <a:endParaRPr lang="zh-CN" altLang="en-US" dirty="0"/>
          </a:p>
          <a:p>
            <a:endParaRPr lang="zh-CN" altLang="en-US" dirty="0"/>
          </a:p>
          <a:p>
            <a:r>
              <a:rPr lang="zh-CN" altLang="en-US" dirty="0"/>
              <a:t>这里我们假定分组在传输过程中没有出现差错，在转发时也没有被丢弃。</a:t>
            </a:r>
            <a:endParaRPr lang="zh-CN" altLang="en-US" dirty="0"/>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60446" name="Group 30"/>
          <p:cNvGrpSpPr/>
          <p:nvPr/>
        </p:nvGrpSpPr>
        <p:grpSpPr bwMode="auto">
          <a:xfrm>
            <a:off x="2067190" y="2325564"/>
            <a:ext cx="5806016" cy="887412"/>
            <a:chOff x="1202" y="1919"/>
            <a:chExt cx="3376" cy="559"/>
          </a:xfrm>
        </p:grpSpPr>
        <p:grpSp>
          <p:nvGrpSpPr>
            <p:cNvPr id="60421" name="Group 5"/>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grpSp>
          <p:nvGrpSpPr>
            <p:cNvPr id="60439" name="Group 23"/>
            <p:cNvGrpSpPr/>
            <p:nvPr/>
          </p:nvGrpSpPr>
          <p:grpSpPr bwMode="auto">
            <a:xfrm>
              <a:off x="1202" y="2206"/>
              <a:ext cx="3376" cy="272"/>
              <a:chOff x="1202" y="2206"/>
              <a:chExt cx="3376" cy="272"/>
            </a:xfrm>
          </p:grpSpPr>
          <p:grpSp>
            <p:nvGrpSpPr>
              <p:cNvPr id="60440" name="Group 24"/>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endParaRPr lang="zh-CN" altLang="en-US" dirty="0"/>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endParaRPr lang="zh-CN" altLang="en-US" dirty="0">
              <a:solidFill>
                <a:srgbClr val="FF0000"/>
              </a:solidFill>
            </a:endParaRP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endParaRPr lang="zh-CN" altLang="en-US" dirty="0"/>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2</a:t>
              </a:r>
              <a:endParaRPr kumimoji="1" lang="en-US" altLang="zh-CN" sz="2800" b="1">
                <a:solidFill>
                  <a:srgbClr val="000099"/>
                </a:solidFill>
                <a:ea typeface="黑体" panose="02010609060101010101"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252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网络</a:t>
              </a:r>
              <a:endParaRPr kumimoji="1" lang="zh-CN" altLang="en-US" sz="2800" b="1">
                <a:solidFill>
                  <a:srgbClr val="000099"/>
                </a:solidFill>
                <a:ea typeface="黑体" panose="02010609060101010101" pitchFamily="2" charset="-122"/>
              </a:endParaRP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核心部分的路由器把网络互连起来</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2</a:t>
              </a:r>
              <a:endParaRPr kumimoji="1" lang="en-US" altLang="zh-CN" sz="2800" b="1" dirty="0">
                <a:solidFill>
                  <a:srgbClr val="000099"/>
                </a:solidFill>
                <a:ea typeface="黑体" panose="02010609060101010101"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5600"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anose="02010609060101010101" pitchFamily="2" charset="-122"/>
                </a:rPr>
                <a:t>发送的</a:t>
              </a:r>
              <a:endParaRPr kumimoji="1" lang="zh-CN" altLang="en-US" sz="2800" b="1">
                <a:solidFill>
                  <a:srgbClr val="000099"/>
                </a:solidFill>
                <a:ea typeface="黑体" panose="02010609060101010101" pitchFamily="2" charset="-122"/>
              </a:endParaRPr>
            </a:p>
            <a:p>
              <a:pPr algn="ctr"/>
              <a:r>
                <a:rPr kumimoji="1" lang="zh-CN" altLang="en-US" sz="2800" b="1">
                  <a:solidFill>
                    <a:srgbClr val="000099"/>
                  </a:solidFill>
                  <a:ea typeface="黑体" panose="02010609060101010101" pitchFamily="2" charset="-122"/>
                </a:rPr>
                <a:t>分组</a:t>
              </a:r>
              <a:endParaRPr kumimoji="1" lang="zh-CN" altLang="en-US" sz="2800" b="1">
                <a:solidFill>
                  <a:srgbClr val="000099"/>
                </a:solidFill>
                <a:ea typeface="黑体" panose="02010609060101010101" pitchFamily="2" charset="-122"/>
              </a:endParaRPr>
            </a:p>
          </p:txBody>
        </p:sp>
        <p:pic>
          <p:nvPicPr>
            <p:cNvPr id="365607"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A</a:t>
              </a:r>
              <a:endParaRPr kumimoji="1" lang="en-US" altLang="zh-CN" sz="2800" b="1">
                <a:solidFill>
                  <a:srgbClr val="000099"/>
                </a:solidFill>
                <a:ea typeface="黑体" panose="02010609060101010101" pitchFamily="2" charset="-122"/>
              </a:endParaRP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E</a:t>
              </a:r>
              <a:endParaRPr kumimoji="1" lang="en-US" altLang="zh-CN" sz="2800" b="1">
                <a:solidFill>
                  <a:srgbClr val="000099"/>
                </a:solidFill>
                <a:ea typeface="黑体" panose="02010609060101010101" pitchFamily="2" charset="-122"/>
              </a:endParaRP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D</a:t>
              </a:r>
              <a:endParaRPr kumimoji="1" lang="en-US" altLang="zh-CN" sz="2800" b="1">
                <a:solidFill>
                  <a:srgbClr val="000099"/>
                </a:solidFill>
                <a:ea typeface="黑体" panose="02010609060101010101" pitchFamily="2" charset="-122"/>
              </a:endParaRP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B</a:t>
              </a:r>
              <a:endParaRPr kumimoji="1" lang="en-US" altLang="zh-CN" sz="2800" b="1">
                <a:solidFill>
                  <a:srgbClr val="000099"/>
                </a:solidFill>
                <a:ea typeface="黑体" panose="02010609060101010101" pitchFamily="2" charset="-122"/>
              </a:endParaRP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C</a:t>
              </a:r>
              <a:endParaRPr kumimoji="1" lang="en-US" altLang="zh-CN" sz="2800" b="1">
                <a:solidFill>
                  <a:srgbClr val="000099"/>
                </a:solidFill>
                <a:ea typeface="黑体" panose="02010609060101010101" pitchFamily="2" charset="-122"/>
              </a:endParaRP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(b) </a:t>
            </a:r>
            <a:r>
              <a:rPr lang="zh-CN" altLang="zh-CN" sz="2000" b="1" dirty="0">
                <a:latin typeface="+mn-lt"/>
                <a:ea typeface="黑体" panose="02010609060101010101" pitchFamily="2" charset="-122"/>
              </a:rPr>
              <a:t>核心</a:t>
            </a:r>
            <a:r>
              <a:rPr lang="zh-CN" altLang="zh-CN" sz="2000" b="1" dirty="0" smtClean="0">
                <a:latin typeface="+mn-lt"/>
                <a:ea typeface="黑体" panose="02010609060101010101" pitchFamily="2" charset="-122"/>
              </a:rPr>
              <a:t>部分</a:t>
            </a:r>
            <a:r>
              <a:rPr lang="zh-CN" altLang="en-US" sz="2000" b="1" dirty="0" smtClean="0">
                <a:latin typeface="+mn-lt"/>
                <a:ea typeface="黑体" panose="02010609060101010101" pitchFamily="2" charset="-122"/>
              </a:rPr>
              <a:t>中</a:t>
            </a:r>
            <a:r>
              <a:rPr lang="zh-CN" altLang="zh-CN" sz="2000" b="1" dirty="0" smtClean="0">
                <a:latin typeface="+mn-lt"/>
                <a:ea typeface="黑体" panose="02010609060101010101" pitchFamily="2" charset="-122"/>
              </a:rPr>
              <a:t>的</a:t>
            </a:r>
            <a:r>
              <a:rPr lang="zh-CN" altLang="en-US" sz="2000" b="1" dirty="0" smtClean="0">
                <a:latin typeface="+mn-lt"/>
                <a:ea typeface="黑体" panose="02010609060101010101" pitchFamily="2" charset="-122"/>
              </a:rPr>
              <a:t>网络</a:t>
            </a:r>
            <a:r>
              <a:rPr lang="zh-CN" altLang="zh-CN" sz="2000" b="1" dirty="0" smtClean="0">
                <a:latin typeface="+mn-lt"/>
                <a:ea typeface="黑体" panose="02010609060101010101" pitchFamily="2" charset="-122"/>
              </a:rPr>
              <a:t>可用</a:t>
            </a:r>
            <a:r>
              <a:rPr lang="zh-CN" altLang="zh-CN" sz="2000" b="1" dirty="0">
                <a:latin typeface="+mn-lt"/>
                <a:ea typeface="黑体" panose="02010609060101010101" pitchFamily="2" charset="-122"/>
              </a:rPr>
              <a:t>一条链路表示</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endParaRPr lang="zh-CN" altLang="en-US"/>
          </a:p>
        </p:txBody>
      </p:sp>
      <p:grpSp>
        <p:nvGrpSpPr>
          <p:cNvPr id="61444" name="Group 4"/>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1512"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anose="02010609060101010101" pitchFamily="2" charset="-122"/>
              </a:rPr>
              <a:t>向 </a:t>
            </a:r>
            <a:r>
              <a:rPr kumimoji="1" lang="en-US" altLang="zh-CN" sz="2400" b="1">
                <a:solidFill>
                  <a:srgbClr val="FF0000"/>
                </a:solidFill>
                <a:ea typeface="黑体" panose="02010609060101010101" pitchFamily="2" charset="-122"/>
              </a:rPr>
              <a:t>H</a:t>
            </a:r>
            <a:r>
              <a:rPr kumimoji="1" lang="en-US" altLang="zh-CN" sz="2400" b="1" baseline="-25000">
                <a:solidFill>
                  <a:srgbClr val="FF0000"/>
                </a:solidFill>
                <a:ea typeface="黑体" panose="02010609060101010101" pitchFamily="2" charset="-122"/>
              </a:rPr>
              <a:t>5</a:t>
            </a:r>
            <a:r>
              <a:rPr kumimoji="1" lang="en-US" altLang="zh-CN" sz="2400" b="1">
                <a:solidFill>
                  <a:srgbClr val="FF0000"/>
                </a:solidFill>
                <a:ea typeface="黑体" panose="02010609060101010101" pitchFamily="2" charset="-122"/>
              </a:rPr>
              <a:t> </a:t>
            </a:r>
            <a:r>
              <a:rPr kumimoji="1" lang="zh-CN" altLang="en-US" sz="2400" b="1">
                <a:solidFill>
                  <a:srgbClr val="FF0000"/>
                </a:solidFill>
                <a:ea typeface="黑体" panose="02010609060101010101" pitchFamily="2" charset="-122"/>
              </a:rPr>
              <a:t>发送分组</a:t>
            </a:r>
            <a:endParaRPr kumimoji="1" lang="zh-CN" altLang="en-US" sz="2400" b="1">
              <a:solidFill>
                <a:srgbClr val="FF0000"/>
              </a:solidFill>
              <a:ea typeface="黑体" panose="02010609060101010101" pitchFamily="2" charset="-122"/>
            </a:endParaRP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anose="02010609060101010101" pitchFamily="2" charset="-122"/>
              </a:rPr>
              <a:t>向 </a:t>
            </a:r>
            <a:r>
              <a:rPr kumimoji="1" lang="en-US" altLang="zh-CN" sz="2400" b="1" dirty="0">
                <a:solidFill>
                  <a:srgbClr val="0000CC"/>
                </a:solidFill>
                <a:ea typeface="黑体" panose="02010609060101010101" pitchFamily="2" charset="-122"/>
              </a:rPr>
              <a:t>H</a:t>
            </a:r>
            <a:r>
              <a:rPr kumimoji="1" lang="en-US" altLang="zh-CN" sz="2400" b="1" baseline="-25000" dirty="0">
                <a:solidFill>
                  <a:srgbClr val="0000CC"/>
                </a:solidFill>
                <a:ea typeface="黑体" panose="02010609060101010101" pitchFamily="2" charset="-122"/>
              </a:rPr>
              <a:t>6</a:t>
            </a:r>
            <a:r>
              <a:rPr kumimoji="1" lang="en-US" altLang="zh-CN" sz="2400" b="1" dirty="0">
                <a:solidFill>
                  <a:srgbClr val="0000CC"/>
                </a:solidFill>
                <a:ea typeface="黑体" panose="02010609060101010101" pitchFamily="2" charset="-122"/>
              </a:rPr>
              <a:t> </a:t>
            </a:r>
            <a:r>
              <a:rPr kumimoji="1" lang="zh-CN" altLang="en-US" sz="2400" b="1" dirty="0">
                <a:solidFill>
                  <a:srgbClr val="0000CC"/>
                </a:solidFill>
                <a:ea typeface="黑体" panose="02010609060101010101" pitchFamily="2" charset="-122"/>
              </a:rPr>
              <a:t>发送分组</a:t>
            </a:r>
            <a:endParaRPr kumimoji="1" lang="zh-CN" altLang="en-US" sz="2400" b="1" dirty="0">
              <a:solidFill>
                <a:srgbClr val="0000CC"/>
              </a:solidFill>
              <a:ea typeface="黑体" panose="02010609060101010101" pitchFamily="2" charset="-122"/>
            </a:endParaRP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ln>
          <a:effectLst/>
        </p:spPr>
        <p:txBody>
          <a:bodyPr wrap="none">
            <a:spAutoFit/>
          </a:bodyPr>
          <a:lstStyle/>
          <a:p>
            <a:r>
              <a:rPr kumimoji="1" lang="zh-CN" altLang="en-US" sz="2800" b="1" dirty="0">
                <a:solidFill>
                  <a:srgbClr val="000099"/>
                </a:solidFill>
                <a:latin typeface="黑体" panose="02010609060101010101" pitchFamily="2" charset="-122"/>
                <a:ea typeface="黑体" panose="02010609060101010101" pitchFamily="2" charset="-122"/>
              </a:rPr>
              <a:t>注意分组路径的变化！</a:t>
            </a:r>
            <a:endParaRPr kumimoji="1" lang="zh-CN" altLang="en-US" sz="2800" b="1" dirty="0">
              <a:solidFill>
                <a:srgbClr val="000099"/>
              </a:solidFill>
              <a:latin typeface="黑体" panose="02010609060101010101" pitchFamily="2" charset="-122"/>
              <a:ea typeface="黑体" panose="02010609060101010101" pitchFamily="2" charset="-122"/>
            </a:endParaRP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endParaRPr lang="zh-CN" altLang="en-US" dirty="0"/>
          </a:p>
        </p:txBody>
      </p:sp>
      <p:grpSp>
        <p:nvGrpSpPr>
          <p:cNvPr id="65539" name="Group 3"/>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5566"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anose="02010609060101010101" pitchFamily="2" charset="-122"/>
              </a:rPr>
              <a:t>向</a:t>
            </a:r>
            <a:r>
              <a:rPr kumimoji="1" lang="zh-CN" altLang="en-US" sz="1600" b="1">
                <a:solidFill>
                  <a:srgbClr val="FF0000"/>
                </a:solidFill>
                <a:ea typeface="黑体" panose="02010609060101010101" pitchFamily="2" charset="-122"/>
              </a:rPr>
              <a:t> </a:t>
            </a:r>
            <a:r>
              <a:rPr kumimoji="1" lang="en-US" altLang="zh-CN" sz="2800" b="1">
                <a:solidFill>
                  <a:srgbClr val="FF0000"/>
                </a:solidFill>
                <a:ea typeface="黑体" panose="02010609060101010101" pitchFamily="2" charset="-122"/>
              </a:rPr>
              <a:t>H</a:t>
            </a:r>
            <a:r>
              <a:rPr kumimoji="1" lang="en-US" altLang="zh-CN" sz="2800" b="1" baseline="-25000">
                <a:solidFill>
                  <a:srgbClr val="FF0000"/>
                </a:solidFill>
                <a:ea typeface="黑体" panose="02010609060101010101" pitchFamily="2" charset="-122"/>
              </a:rPr>
              <a:t>5</a:t>
            </a:r>
            <a:r>
              <a:rPr kumimoji="1" lang="en-US" altLang="zh-CN" sz="1600" b="1">
                <a:solidFill>
                  <a:srgbClr val="FF0000"/>
                </a:solidFill>
                <a:ea typeface="黑体" panose="02010609060101010101" pitchFamily="2" charset="-122"/>
              </a:rPr>
              <a:t> </a:t>
            </a:r>
            <a:r>
              <a:rPr kumimoji="1" lang="zh-CN" altLang="en-US" sz="2800" b="1">
                <a:solidFill>
                  <a:srgbClr val="FF0000"/>
                </a:solidFill>
                <a:ea typeface="黑体" panose="02010609060101010101" pitchFamily="2" charset="-122"/>
              </a:rPr>
              <a:t>发送分组</a:t>
            </a:r>
            <a:endParaRPr kumimoji="1" lang="zh-CN" altLang="en-US" sz="2800" b="1">
              <a:solidFill>
                <a:srgbClr val="FF0000"/>
              </a:solidFill>
              <a:ea typeface="黑体" panose="02010609060101010101" pitchFamily="2" charset="-122"/>
            </a:endParaRP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E</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最后到达目的主机</a:t>
            </a:r>
            <a:r>
              <a:rPr kumimoji="1" lang="zh-CN" altLang="en-US" sz="8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baseline="-25000">
              <a:solidFill>
                <a:srgbClr val="000099"/>
              </a:solidFill>
              <a:ea typeface="黑体" panose="02010609060101010101" pitchFamily="2" charset="-122"/>
            </a:endParaRP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C</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A</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endParaRPr lang="zh-CN" altLang="en-US"/>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endParaRPr lang="zh-CN" altLang="en-US" dirty="0">
              <a:solidFill>
                <a:srgbClr val="FF0000"/>
              </a:solidFill>
            </a:endParaRPr>
          </a:p>
          <a:p>
            <a:r>
              <a:rPr lang="zh-CN" altLang="en-US" dirty="0"/>
              <a:t>路由器处理分组的过程是：</a:t>
            </a:r>
            <a:endParaRPr lang="zh-CN" altLang="en-US" dirty="0"/>
          </a:p>
          <a:p>
            <a:pPr lvl="1"/>
            <a:r>
              <a:rPr lang="zh-CN" altLang="en-US" dirty="0">
                <a:ea typeface="黑体" panose="02010609060101010101" pitchFamily="2" charset="-122"/>
              </a:rPr>
              <a:t>把收到的分组先</a:t>
            </a:r>
            <a:r>
              <a:rPr lang="zh-CN" altLang="en-US" dirty="0">
                <a:solidFill>
                  <a:srgbClr val="FF0000"/>
                </a:solidFill>
                <a:ea typeface="黑体" panose="02010609060101010101" pitchFamily="2" charset="-122"/>
              </a:rPr>
              <a:t>放入缓存（暂时存储）；</a:t>
            </a:r>
            <a:endParaRPr lang="zh-CN" altLang="en-US" dirty="0">
              <a:solidFill>
                <a:srgbClr val="FF0000"/>
              </a:solidFill>
              <a:ea typeface="黑体" panose="02010609060101010101" pitchFamily="2" charset="-122"/>
            </a:endParaRPr>
          </a:p>
          <a:p>
            <a:pPr lvl="1"/>
            <a:r>
              <a:rPr lang="zh-CN" altLang="en-US" dirty="0">
                <a:solidFill>
                  <a:srgbClr val="FF0000"/>
                </a:solidFill>
                <a:ea typeface="黑体" panose="02010609060101010101" pitchFamily="2" charset="-122"/>
              </a:rPr>
              <a:t>查找转发表，</a:t>
            </a:r>
            <a:r>
              <a:rPr lang="zh-CN" altLang="en-US" dirty="0">
                <a:ea typeface="黑体" panose="02010609060101010101" pitchFamily="2" charset="-122"/>
              </a:rPr>
              <a:t>找出到某个目的地址应从哪个端口转发；</a:t>
            </a:r>
            <a:endParaRPr lang="zh-CN" altLang="en-US" dirty="0">
              <a:ea typeface="黑体" panose="02010609060101010101" pitchFamily="2" charset="-122"/>
            </a:endParaRPr>
          </a:p>
          <a:p>
            <a:pPr lvl="1"/>
            <a:r>
              <a:rPr lang="zh-CN" altLang="en-US" dirty="0">
                <a:ea typeface="黑体" panose="02010609060101010101" pitchFamily="2" charset="-122"/>
              </a:rPr>
              <a:t>把分组送到适当的端口</a:t>
            </a:r>
            <a:r>
              <a:rPr lang="zh-CN" altLang="en-US" dirty="0">
                <a:solidFill>
                  <a:srgbClr val="FF0000"/>
                </a:solidFill>
                <a:ea typeface="黑体" panose="02010609060101010101" pitchFamily="2" charset="-122"/>
              </a:rPr>
              <a:t>转发</a:t>
            </a:r>
            <a:r>
              <a:rPr lang="zh-CN" altLang="en-US" dirty="0">
                <a:ea typeface="黑体" panose="02010609060101010101" pitchFamily="2" charset="-122"/>
              </a:rPr>
              <a:t>出去。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endParaRPr lang="zh-CN" altLang="en-US"/>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endParaRPr lang="zh-CN" altLang="en-US" dirty="0"/>
          </a:p>
          <a:p>
            <a:r>
              <a:rPr lang="zh-CN" altLang="en-US" dirty="0"/>
              <a:t>路由器对分组进行</a:t>
            </a:r>
            <a:r>
              <a:rPr lang="zh-CN" altLang="en-US" dirty="0">
                <a:solidFill>
                  <a:srgbClr val="FF0000"/>
                </a:solidFill>
              </a:rPr>
              <a:t>存储转发，</a:t>
            </a:r>
            <a:r>
              <a:rPr lang="zh-CN" altLang="en-US" dirty="0"/>
              <a:t>最后把分组交付目的主机。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endParaRPr lang="zh-CN" altLang="en-US"/>
          </a:p>
        </p:txBody>
      </p:sp>
      <p:graphicFrame>
        <p:nvGraphicFramePr>
          <p:cNvPr id="3" name="内容占位符 2"/>
          <p:cNvGraphicFramePr>
            <a:graphicFrameLocks noGrp="1"/>
          </p:cNvGraphicFramePr>
          <p:nvPr>
            <p:ph idx="1"/>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优点</a:t>
                      </a:r>
                      <a:endParaRPr lang="zh-CN" sz="2800" b="1" kern="100" cap="none" spc="0" dirty="0">
                        <a:ln>
                          <a:noFill/>
                        </a:ln>
                        <a:solidFill>
                          <a:schemeClr val="tx1"/>
                        </a:solidFill>
                        <a:effectLst/>
                        <a:latin typeface="+mn-lt"/>
                        <a:ea typeface="黑体" panose="02010609060101010101"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所采用的手段</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高效</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在分组传输的过程中</a:t>
                      </a:r>
                      <a:r>
                        <a:rPr lang="zh-CN" sz="2800" b="1" kern="100" cap="none" spc="0" dirty="0">
                          <a:ln>
                            <a:noFill/>
                          </a:ln>
                          <a:solidFill>
                            <a:srgbClr val="FF0000"/>
                          </a:solidFill>
                          <a:effectLst/>
                          <a:latin typeface="+mn-lt"/>
                          <a:ea typeface="黑体" panose="02010609060101010101" pitchFamily="2" charset="-122"/>
                        </a:rPr>
                        <a:t>动态分配</a:t>
                      </a:r>
                      <a:r>
                        <a:rPr lang="zh-CN" sz="2800" b="1" kern="100" cap="none" spc="0" dirty="0">
                          <a:ln>
                            <a:noFill/>
                          </a:ln>
                          <a:effectLst/>
                          <a:latin typeface="+mn-lt"/>
                          <a:ea typeface="黑体" panose="02010609060101010101" pitchFamily="2" charset="-122"/>
                        </a:rPr>
                        <a:t>传输带宽，对通信链路是逐段</a:t>
                      </a:r>
                      <a:r>
                        <a:rPr lang="zh-CN" sz="2800" b="1" kern="100" cap="none" spc="0" dirty="0" smtClean="0">
                          <a:ln>
                            <a:noFill/>
                          </a:ln>
                          <a:effectLst/>
                          <a:latin typeface="+mn-lt"/>
                          <a:ea typeface="黑体" panose="02010609060101010101" pitchFamily="2" charset="-122"/>
                        </a:rPr>
                        <a:t>占用</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灵活</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为每一个分组</a:t>
                      </a:r>
                      <a:r>
                        <a:rPr lang="zh-CN" sz="2800" b="1" kern="100" cap="none" spc="0" dirty="0">
                          <a:ln>
                            <a:noFill/>
                          </a:ln>
                          <a:solidFill>
                            <a:srgbClr val="FF0000"/>
                          </a:solidFill>
                          <a:effectLst/>
                          <a:latin typeface="+mn-lt"/>
                          <a:ea typeface="黑体" panose="02010609060101010101" pitchFamily="2" charset="-122"/>
                        </a:rPr>
                        <a:t>独立</a:t>
                      </a:r>
                      <a:r>
                        <a:rPr lang="zh-CN" sz="2800" b="1" kern="100" cap="none" spc="0" dirty="0">
                          <a:ln>
                            <a:noFill/>
                          </a:ln>
                          <a:effectLst/>
                          <a:latin typeface="+mn-lt"/>
                          <a:ea typeface="黑体" panose="02010609060101010101" pitchFamily="2" charset="-122"/>
                        </a:rPr>
                        <a:t>地选择最合适的转发</a:t>
                      </a:r>
                      <a:r>
                        <a:rPr lang="zh-CN" sz="2800" b="1" kern="100" cap="none" spc="0" dirty="0" smtClean="0">
                          <a:ln>
                            <a:noFill/>
                          </a:ln>
                          <a:effectLst/>
                          <a:latin typeface="+mn-lt"/>
                          <a:ea typeface="黑体" panose="02010609060101010101" pitchFamily="2" charset="-122"/>
                        </a:rPr>
                        <a:t>路由</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迅速</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以分组作为传送单位，可以</a:t>
                      </a:r>
                      <a:r>
                        <a:rPr lang="zh-CN" sz="2800" b="1" kern="100" cap="none" spc="0" dirty="0">
                          <a:ln>
                            <a:noFill/>
                          </a:ln>
                          <a:solidFill>
                            <a:srgbClr val="FF0000"/>
                          </a:solidFill>
                          <a:effectLst/>
                          <a:latin typeface="+mn-lt"/>
                          <a:ea typeface="黑体" panose="02010609060101010101" pitchFamily="2" charset="-122"/>
                        </a:rPr>
                        <a:t>不先建立连接</a:t>
                      </a:r>
                      <a:r>
                        <a:rPr lang="zh-CN" sz="2800" b="1" kern="100" cap="none" spc="0" dirty="0">
                          <a:ln>
                            <a:noFill/>
                          </a:ln>
                          <a:effectLst/>
                          <a:latin typeface="+mn-lt"/>
                          <a:ea typeface="黑体" panose="02010609060101010101" pitchFamily="2" charset="-122"/>
                        </a:rPr>
                        <a:t>就能向其他主机发送</a:t>
                      </a:r>
                      <a:r>
                        <a:rPr lang="zh-CN" sz="2800" b="1" kern="100" cap="none" spc="0" dirty="0" smtClean="0">
                          <a:ln>
                            <a:noFill/>
                          </a:ln>
                          <a:effectLst/>
                          <a:latin typeface="+mn-lt"/>
                          <a:ea typeface="黑体" panose="02010609060101010101" pitchFamily="2" charset="-122"/>
                        </a:rPr>
                        <a:t>分组</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可靠</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保证可靠性的网络协议；分布式多路由的分组交换网，使网络有很好的</a:t>
                      </a:r>
                      <a:r>
                        <a:rPr lang="zh-CN" sz="2800" b="1" kern="100" cap="none" spc="0" dirty="0" smtClean="0">
                          <a:ln>
                            <a:noFill/>
                          </a:ln>
                          <a:effectLst/>
                          <a:latin typeface="+mn-lt"/>
                          <a:ea typeface="黑体" panose="02010609060101010101" pitchFamily="2" charset="-122"/>
                        </a:rPr>
                        <a:t>生存性</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endParaRPr lang="zh-CN" altLang="en-US" dirty="0"/>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endParaRPr lang="zh-CN" altLang="en-US" dirty="0"/>
          </a:p>
          <a:p>
            <a:r>
              <a:rPr lang="zh-CN" altLang="en-US" dirty="0"/>
              <a:t>分组必须携带的首部（里面有必不可少的控制信息）也造成了一定的</a:t>
            </a:r>
            <a:r>
              <a:rPr lang="zh-CN" altLang="en-US" dirty="0">
                <a:solidFill>
                  <a:srgbClr val="FF0000"/>
                </a:solidFill>
              </a:rPr>
              <a:t>开销。</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存储转发原理并非完全新的概念 </a:t>
            </a:r>
            <a:endParaRPr lang="zh-CN" altLang="en-US" sz="4000" dirty="0"/>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endParaRPr lang="zh-CN" altLang="en-US" dirty="0"/>
          </a:p>
          <a:p>
            <a:r>
              <a:rPr lang="zh-CN" altLang="en-US" dirty="0"/>
              <a:t>报文交换的时延较长，从几分钟到几小时不等。现在报文交换已经很少有人使用了。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endParaRPr lang="zh-CN" altLang="en-US" sz="4000" dirty="0"/>
          </a:p>
        </p:txBody>
      </p:sp>
      <p:grpSp>
        <p:nvGrpSpPr>
          <p:cNvPr id="154758" name="Group 134"/>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 </a:t>
            </a:r>
            <a:endParaRPr kumimoji="1" lang="en-US" altLang="zh-CN" sz="2000" b="1">
              <a:solidFill>
                <a:srgbClr val="333399"/>
              </a:solidFill>
              <a:ea typeface="黑体" panose="02010609060101010101" pitchFamily="2" charset="-122"/>
            </a:endParaRP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报文交换</a:t>
            </a:r>
            <a:endParaRPr kumimoji="1" lang="zh-CN" altLang="en-US" sz="2400">
              <a:solidFill>
                <a:srgbClr val="C00000"/>
              </a:solidFill>
              <a:ea typeface="黑体" panose="02010609060101010101" pitchFamily="2" charset="-122"/>
            </a:endParaRP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anose="02010609060101010101" pitchFamily="2" charset="-122"/>
              </a:rPr>
              <a:t>电路交换</a:t>
            </a:r>
            <a:endParaRPr kumimoji="1" lang="zh-CN" altLang="en-US" sz="2400" dirty="0">
              <a:solidFill>
                <a:srgbClr val="C00000"/>
              </a:solidFill>
              <a:ea typeface="黑体" panose="02010609060101010101" pitchFamily="2" charset="-122"/>
            </a:endParaRP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分组交换</a:t>
            </a:r>
            <a:endParaRPr kumimoji="1" lang="zh-CN" altLang="en-US" sz="2400">
              <a:solidFill>
                <a:srgbClr val="C00000"/>
              </a:solidFill>
              <a:ea typeface="黑体" panose="02010609060101010101" pitchFamily="2" charset="-122"/>
            </a:endParaRP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t</a:t>
            </a:r>
            <a:endParaRPr kumimoji="1" lang="en-US" altLang="zh-CN">
              <a:solidFill>
                <a:srgbClr val="333399"/>
              </a:solidFill>
              <a:ea typeface="黑体" panose="02010609060101010101" pitchFamily="2" charset="-122"/>
            </a:endParaRPr>
          </a:p>
        </p:txBody>
      </p:sp>
      <p:grpSp>
        <p:nvGrpSpPr>
          <p:cNvPr id="154746" name="Group 122"/>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anose="02010609060101010101" pitchFamily="2" charset="-122"/>
                </a:rPr>
                <a:t>连接建立</a:t>
              </a:r>
              <a:endParaRPr kumimoji="1" lang="zh-CN" altLang="en-US" b="1" dirty="0">
                <a:solidFill>
                  <a:srgbClr val="333399"/>
                </a:solidFill>
                <a:ea typeface="黑体" panose="02010609060101010101" pitchFamily="2" charset="-122"/>
              </a:endParaRP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数据传送</a:t>
              </a:r>
              <a:endParaRPr kumimoji="1" lang="zh-CN" altLang="en-US" b="1">
                <a:solidFill>
                  <a:srgbClr val="333399"/>
                </a:solidFill>
                <a:ea typeface="黑体" panose="02010609060101010101" pitchFamily="2" charset="-122"/>
              </a:endParaRP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anose="02010609060101010101" pitchFamily="2" charset="-122"/>
                </a:rPr>
                <a:t>报文</a:t>
              </a:r>
              <a:endParaRPr kumimoji="1" lang="zh-CN" altLang="en-US" b="1" dirty="0">
                <a:solidFill>
                  <a:srgbClr val="333399"/>
                </a:solidFill>
                <a:ea typeface="黑体" panose="02010609060101010101" pitchFamily="2" charset="-122"/>
              </a:endParaRP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anose="02010609060101010101" pitchFamily="2" charset="-122"/>
                </a:rPr>
                <a:t>P</a:t>
              </a:r>
              <a:r>
                <a:rPr kumimoji="1" lang="en-US" altLang="zh-CN" baseline="-25000" dirty="0">
                  <a:solidFill>
                    <a:srgbClr val="333399"/>
                  </a:solidFill>
                  <a:ea typeface="黑体" panose="02010609060101010101" pitchFamily="2" charset="-122"/>
                </a:rPr>
                <a:t>1</a:t>
              </a:r>
              <a:endParaRPr kumimoji="1" lang="en-US" altLang="zh-CN" dirty="0">
                <a:solidFill>
                  <a:srgbClr val="333399"/>
                </a:solidFill>
                <a:ea typeface="黑体" panose="02010609060101010101"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连接释放</a:t>
              </a:r>
              <a:endParaRPr kumimoji="1" lang="zh-CN" altLang="en-US" b="1">
                <a:solidFill>
                  <a:srgbClr val="333399"/>
                </a:solidFill>
                <a:ea typeface="黑体" panose="02010609060101010101" pitchFamily="2" charset="-122"/>
              </a:endParaRPr>
            </a:p>
          </p:txBody>
        </p:sp>
      </p:grpSp>
      <p:sp>
        <p:nvSpPr>
          <p:cNvPr id="154731" name="Freeform 107"/>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anose="02020603050405020304" pitchFamily="18" charset="0"/>
              </a:rPr>
              <a:t>数据</a:t>
            </a:r>
            <a:endParaRPr kumimoji="1" lang="en-US" altLang="zh-CN" b="1" dirty="0" smtClean="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传送</a:t>
            </a:r>
            <a:endParaRPr kumimoji="1" lang="zh-CN" altLang="en-US" b="1" dirty="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特点</a:t>
            </a:r>
            <a:endParaRPr kumimoji="1" lang="zh-CN" altLang="en-US" b="1" dirty="0">
              <a:solidFill>
                <a:srgbClr val="FF0000"/>
              </a:solidFill>
              <a:latin typeface="Times New Roman" panose="02020603050405020304"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比特流直达终点</a:t>
            </a:r>
            <a:endParaRPr kumimoji="1" lang="zh-CN" altLang="en-US" b="1">
              <a:solidFill>
                <a:srgbClr val="FF0000"/>
              </a:solidFill>
              <a:latin typeface="Times New Roman" panose="02020603050405020304" pitchFamily="18" charset="0"/>
            </a:endParaRP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anose="02020603050405020304" pitchFamily="18" charset="0"/>
              </a:rPr>
              <a:t>报文</a:t>
            </a:r>
            <a:endParaRPr kumimoji="1" lang="zh-CN" altLang="en-US" b="1" dirty="0">
              <a:solidFill>
                <a:srgbClr val="FF0000"/>
              </a:solidFill>
              <a:latin typeface="Times New Roman" panose="02020603050405020304" pitchFamily="18" charset="0"/>
            </a:endParaRP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anose="02020603050405020304" pitchFamily="18" charset="0"/>
              </a:rPr>
              <a:t>存储</a:t>
            </a:r>
            <a:endParaRPr kumimoji="1" lang="zh-CN" altLang="en-US" sz="1600" b="1" dirty="0">
              <a:latin typeface="Times New Roman" panose="02020603050405020304" pitchFamily="18" charset="0"/>
            </a:endParaRPr>
          </a:p>
          <a:p>
            <a:pPr>
              <a:lnSpc>
                <a:spcPct val="90000"/>
              </a:lnSpc>
            </a:pPr>
            <a:r>
              <a:rPr kumimoji="1" lang="zh-CN" altLang="en-US" sz="1600" b="1" dirty="0">
                <a:latin typeface="Times New Roman" panose="02020603050405020304" pitchFamily="18" charset="0"/>
              </a:rPr>
              <a:t>转发</a:t>
            </a:r>
            <a:endParaRPr kumimoji="1" lang="zh-CN" altLang="en-US" sz="1600" b="1" dirty="0">
              <a:latin typeface="Times New Roman" panose="02020603050405020304" pitchFamily="18" charset="0"/>
            </a:endParaRP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endParaRPr lang="zh-CN" altLang="en-US" dirty="0"/>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00050" y="5854700"/>
              <a:ext cx="50800" cy="177800"/>
            </p14:xfrm>
          </p:contentPart>
        </mc:Choice>
        <mc:Fallback xmlns="">
          <p:pic>
            <p:nvPicPr>
              <p:cNvPr id="4" name="墨迹 3"/>
            </p:nvPicPr>
            <p:blipFill>
              <a:blip r:embed="rId2"/>
            </p:blipFill>
            <p:spPr>
              <a:xfrm>
                <a:off x="400050" y="5854700"/>
                <a:ext cx="50800" cy="177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76250" y="5918200"/>
              <a:ext cx="76200" cy="6350"/>
            </p14:xfrm>
          </p:contentPart>
        </mc:Choice>
        <mc:Fallback xmlns="">
          <p:pic>
            <p:nvPicPr>
              <p:cNvPr id="5" name="墨迹 4"/>
            </p:nvPicPr>
            <p:blipFill>
              <a:blip r:embed="rId4"/>
            </p:blipFill>
            <p:spPr>
              <a:xfrm>
                <a:off x="476250" y="5918200"/>
                <a:ext cx="76200"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84200" y="5848350"/>
              <a:ext cx="12700" cy="360"/>
            </p14:xfrm>
          </p:contentPart>
        </mc:Choice>
        <mc:Fallback xmlns="">
          <p:pic>
            <p:nvPicPr>
              <p:cNvPr id="6" name="墨迹 5"/>
            </p:nvPicPr>
            <p:blipFill>
              <a:blip r:embed="rId6"/>
            </p:blipFill>
            <p:spPr>
              <a:xfrm>
                <a:off x="584200" y="584835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90550" y="5816600"/>
              <a:ext cx="107950" cy="196850"/>
            </p14:xfrm>
          </p:contentPart>
        </mc:Choice>
        <mc:Fallback xmlns="">
          <p:pic>
            <p:nvPicPr>
              <p:cNvPr id="7" name="墨迹 6"/>
            </p:nvPicPr>
            <p:blipFill>
              <a:blip r:embed="rId8"/>
            </p:blipFill>
            <p:spPr>
              <a:xfrm>
                <a:off x="590550" y="5816600"/>
                <a:ext cx="107950" cy="196850"/>
              </a:xfrm>
              <a:prstGeom prst="rect"/>
            </p:spPr>
          </p:pic>
        </mc:Fallback>
      </mc:AlternateContent>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endParaRPr lang="zh-CN" altLang="zh-CN" sz="2800" dirty="0"/>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endParaRPr lang="zh-CN" altLang="zh-CN" sz="2400" dirty="0"/>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endParaRPr lang="zh-CN" altLang="zh-CN" dirty="0"/>
          </a:p>
          <a:p>
            <a:r>
              <a:rPr lang="en-US" altLang="zh-CN" dirty="0" smtClean="0"/>
              <a:t>1.5.2  </a:t>
            </a:r>
            <a:r>
              <a:rPr lang="zh-CN" altLang="zh-CN" dirty="0"/>
              <a:t>几种不同类别的网络</a:t>
            </a:r>
            <a:endParaRPr lang="zh-CN" altLang="zh-CN" dirty="0"/>
          </a:p>
          <a:p>
            <a:endParaRPr lang="en-US" altLang="zh-C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panose="020B0604020202020204" pitchFamily="34" charset="0"/>
              <a:ea typeface="黑体" panose="02010609060101010101"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endParaRPr lang="zh-CN" altLang="en-US" dirty="0"/>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anose="02010609060101010101" pitchFamily="2" charset="-122"/>
              </a:rPr>
              <a:t>请注意，上述的“可编程的硬件”表明这种硬件一定包含有</a:t>
            </a:r>
            <a:r>
              <a:rPr lang="zh-CN" altLang="zh-CN" sz="2800" b="1" dirty="0" smtClean="0">
                <a:latin typeface="+mn-lt"/>
                <a:ea typeface="黑体" panose="02010609060101010101" pitchFamily="2" charset="-122"/>
              </a:rPr>
              <a:t>中央处理机</a:t>
            </a:r>
            <a:r>
              <a:rPr lang="en-US" altLang="zh-CN" sz="2800" b="1" dirty="0" smtClean="0">
                <a:latin typeface="+mn-lt"/>
                <a:ea typeface="黑体" panose="02010609060101010101" pitchFamily="2" charset="-122"/>
              </a:rPr>
              <a:t> (CPU)</a:t>
            </a:r>
            <a:r>
              <a:rPr lang="zh-CN" altLang="zh-CN" sz="2800" b="1" dirty="0" smtClean="0">
                <a:latin typeface="+mn-lt"/>
                <a:ea typeface="黑体" panose="02010609060101010101" pitchFamily="2" charset="-122"/>
              </a:rPr>
              <a:t>。</a:t>
            </a:r>
            <a:endParaRPr lang="en-US" altLang="zh-CN" sz="2800" b="1" dirty="0">
              <a:solidFill>
                <a:srgbClr val="3333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endParaRPr lang="zh-CN" altLang="en-US" dirty="0"/>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endParaRPr lang="zh-CN" altLang="zh-CN" dirty="0"/>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endParaRPr lang="zh-CN" altLang="en-US" dirty="0"/>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anose="02010609060101010101" pitchFamily="2" charset="-122"/>
              </a:rPr>
              <a:t>若中央处理机之间的距离非常近（如仅</a:t>
            </a:r>
            <a:r>
              <a:rPr lang="en-US" altLang="zh-CN" sz="2400" b="1" dirty="0">
                <a:solidFill>
                  <a:srgbClr val="000099"/>
                </a:solidFill>
                <a:latin typeface="+mn-lt"/>
                <a:ea typeface="黑体" panose="02010609060101010101" pitchFamily="2" charset="-122"/>
              </a:rPr>
              <a:t>1</a:t>
            </a:r>
            <a:r>
              <a:rPr lang="zh-CN" altLang="en-US" sz="2400" b="1" dirty="0">
                <a:solidFill>
                  <a:srgbClr val="000099"/>
                </a:solidFill>
                <a:latin typeface="+mn-lt"/>
                <a:ea typeface="黑体" panose="02010609060101010101" pitchFamily="2" charset="-122"/>
              </a:rPr>
              <a:t>米的数量级甚至更小些），则一般就称之为</a:t>
            </a:r>
            <a:r>
              <a:rPr lang="zh-CN" altLang="en-US" sz="2400" b="1" dirty="0" smtClean="0">
                <a:solidFill>
                  <a:srgbClr val="FF0000"/>
                </a:solidFill>
                <a:latin typeface="+mn-lt"/>
                <a:ea typeface="黑体" panose="02010609060101010101" pitchFamily="2" charset="-122"/>
              </a:rPr>
              <a:t>多处理机系统，</a:t>
            </a:r>
            <a:r>
              <a:rPr lang="zh-CN" altLang="en-US" sz="2400" b="1" dirty="0" smtClean="0">
                <a:solidFill>
                  <a:srgbClr val="000099"/>
                </a:solidFill>
                <a:latin typeface="+mn-lt"/>
                <a:ea typeface="黑体" panose="02010609060101010101" pitchFamily="2" charset="-122"/>
              </a:rPr>
              <a:t>而</a:t>
            </a:r>
            <a:r>
              <a:rPr lang="zh-CN" altLang="en-US" sz="2400" b="1" dirty="0">
                <a:solidFill>
                  <a:srgbClr val="000099"/>
                </a:solidFill>
                <a:latin typeface="+mn-lt"/>
                <a:ea typeface="黑体" panose="02010609060101010101" pitchFamily="2" charset="-122"/>
              </a:rPr>
              <a:t>不称它为计算机网络。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anose="02010609060101010101" pitchFamily="2" charset="-122"/>
              </a:rPr>
              <a:t>公用网和专用网都</a:t>
            </a:r>
            <a:r>
              <a:rPr lang="zh-CN" altLang="zh-CN" sz="2800" b="1" dirty="0" smtClean="0">
                <a:solidFill>
                  <a:srgbClr val="000099"/>
                </a:solidFill>
                <a:latin typeface="+mn-lt"/>
                <a:ea typeface="黑体" panose="02010609060101010101" pitchFamily="2" charset="-122"/>
              </a:rPr>
              <a:t>可以</a:t>
            </a:r>
            <a:r>
              <a:rPr lang="zh-CN" altLang="zh-CN" sz="2800" b="1" dirty="0">
                <a:solidFill>
                  <a:srgbClr val="000099"/>
                </a:solidFill>
                <a:latin typeface="+mn-lt"/>
                <a:ea typeface="黑体" panose="02010609060101010101" pitchFamily="2" charset="-122"/>
              </a:rPr>
              <a:t>提供多种服务。如传送的是计算机数据，则分别是公用计算机网络和专用计算机网络。</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endParaRPr lang="zh-CN" altLang="en-US" sz="2800" dirty="0"/>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t>1.6.1  </a:t>
            </a:r>
            <a:r>
              <a:rPr lang="zh-CN" altLang="zh-CN" dirty="0"/>
              <a:t>计算机网络的性能指标</a:t>
            </a:r>
            <a:endParaRPr lang="zh-CN" altLang="zh-CN" dirty="0"/>
          </a:p>
          <a:p>
            <a:pPr>
              <a:lnSpc>
                <a:spcPct val="110000"/>
              </a:lnSpc>
              <a:spcBef>
                <a:spcPts val="600"/>
              </a:spcBef>
            </a:pPr>
            <a:r>
              <a:rPr lang="en-US" altLang="zh-CN" dirty="0"/>
              <a:t>1.6.2  </a:t>
            </a:r>
            <a:r>
              <a:rPr lang="zh-CN" altLang="zh-CN" dirty="0"/>
              <a:t>计算机网络的非性能特征</a:t>
            </a:r>
            <a:endParaRPr lang="zh-CN"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endParaRPr lang="en-US" altLang="zh-CN" dirty="0" smtClean="0"/>
          </a:p>
          <a:p>
            <a:pPr lvl="1"/>
            <a:r>
              <a:rPr lang="zh-CN" altLang="en-US" dirty="0"/>
              <a:t>利用率</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endParaRPr lang="zh-CN" altLang="en-US" sz="2600" dirty="0"/>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panose="05050102010706020507"/>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endParaRPr lang="zh-CN" altLang="en-US" sz="2800" dirty="0"/>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anose="02010609060101010101" pitchFamily="2" charset="-122"/>
              </a:rPr>
              <a:t>在“带宽”的上述两种表述中，前者为</a:t>
            </a:r>
            <a:r>
              <a:rPr lang="zh-CN" altLang="zh-CN" sz="2800" b="1" dirty="0">
                <a:solidFill>
                  <a:srgbClr val="C00000"/>
                </a:solidFill>
                <a:latin typeface="+mn-lt"/>
                <a:ea typeface="黑体" panose="02010609060101010101" pitchFamily="2" charset="-122"/>
              </a:rPr>
              <a:t>频域</a:t>
            </a:r>
            <a:r>
              <a:rPr lang="zh-CN" altLang="zh-CN" sz="2800" b="1" dirty="0">
                <a:solidFill>
                  <a:srgbClr val="000099"/>
                </a:solidFill>
                <a:latin typeface="+mn-lt"/>
                <a:ea typeface="黑体" panose="02010609060101010101" pitchFamily="2" charset="-122"/>
              </a:rPr>
              <a:t>称谓，而后者为</a:t>
            </a:r>
            <a:r>
              <a:rPr lang="zh-CN" altLang="zh-CN" sz="2800" b="1" dirty="0">
                <a:solidFill>
                  <a:srgbClr val="C00000"/>
                </a:solidFill>
                <a:latin typeface="+mn-lt"/>
                <a:ea typeface="黑体" panose="02010609060101010101" pitchFamily="2" charset="-122"/>
              </a:rPr>
              <a:t>时域</a:t>
            </a:r>
            <a:r>
              <a:rPr lang="zh-CN" altLang="zh-CN" sz="2800" b="1" dirty="0">
                <a:solidFill>
                  <a:srgbClr val="000099"/>
                </a:solidFill>
                <a:latin typeface="+mn-lt"/>
                <a:ea typeface="黑体" panose="02010609060101010101" pitchFamily="2" charset="-122"/>
              </a:rPr>
              <a:t>称谓，其本质是相同的。也就是说，一条通信链路的“带宽”越宽，其所能传输的“最高数据率”也越高。</a:t>
            </a:r>
            <a:endParaRPr lang="zh-CN"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endParaRPr lang="zh-CN" altLang="en-US"/>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endParaRPr lang="zh-CN" altLang="en-US" dirty="0"/>
          </a:p>
        </p:txBody>
      </p:sp>
      <p:grpSp>
        <p:nvGrpSpPr>
          <p:cNvPr id="87073" name="Group 33"/>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2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12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0        1    </a:t>
              </a:r>
              <a:r>
                <a:rPr kumimoji="1" lang="en-US" altLang="zh-CN" sz="14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a:t>
              </a:r>
              <a:r>
                <a:rPr kumimoji="1" lang="en-US" altLang="zh-CN"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1                                 1</a:t>
              </a:r>
              <a:endParaRPr kumimoji="1" lang="en-US" altLang="zh-CN" sz="2000" b="1">
                <a:solidFill>
                  <a:srgbClr val="333399"/>
                </a:solidFill>
                <a:ea typeface="黑体" panose="02010609060101010101" pitchFamily="2" charset="-122"/>
              </a:endParaRP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1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grpSp>
        <p:nvGrpSpPr>
          <p:cNvPr id="87074" name="Group 34"/>
          <p:cNvGrpSpPr/>
          <p:nvPr/>
        </p:nvGrpSpPr>
        <p:grpSpPr bwMode="auto">
          <a:xfrm>
            <a:off x="427252" y="3656378"/>
            <a:ext cx="9231841" cy="1697037"/>
            <a:chOff x="204" y="2953"/>
            <a:chExt cx="5368" cy="1069"/>
          </a:xfrm>
        </p:grpSpPr>
        <p:sp>
          <p:nvSpPr>
            <p:cNvPr id="87047" name="Freeform 7"/>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anose="02010609060101010101" pitchFamily="2" charset="-122"/>
                </a:rPr>
                <a:t>每</a:t>
              </a:r>
              <a:r>
                <a:rPr kumimoji="1" lang="zh-CN" altLang="en-US" sz="2000" b="1" dirty="0">
                  <a:solidFill>
                    <a:srgbClr val="333399"/>
                  </a:solidFill>
                  <a:ea typeface="黑体" panose="02010609060101010101" pitchFamily="2" charset="-122"/>
                  <a:sym typeface="Symbol" panose="05050102010706020507" pitchFamily="18" charset="2"/>
                </a:rPr>
                <a:t>秒</a:t>
              </a:r>
              <a:r>
                <a:rPr kumimoji="1" lang="zh-CN" altLang="en-US" sz="16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4</a:t>
              </a:r>
              <a:r>
                <a:rPr kumimoji="1" lang="en-US" altLang="zh-CN" sz="10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a:t>
              </a:r>
              <a:r>
                <a:rPr kumimoji="1" lang="en-US" altLang="zh-CN" sz="9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10</a:t>
              </a:r>
              <a:r>
                <a:rPr kumimoji="1" lang="en-US" altLang="zh-CN" sz="2000" b="1" baseline="30000" dirty="0">
                  <a:solidFill>
                    <a:srgbClr val="333399"/>
                  </a:solidFill>
                  <a:ea typeface="黑体" panose="02010609060101010101" pitchFamily="2" charset="-122"/>
                  <a:sym typeface="Symbol" panose="05050102010706020507" pitchFamily="18" charset="2"/>
                </a:rPr>
                <a:t>6</a:t>
              </a:r>
              <a:r>
                <a:rPr kumimoji="1" lang="en-US" altLang="zh-CN" sz="1400" b="1" baseline="30000" dirty="0">
                  <a:solidFill>
                    <a:srgbClr val="333399"/>
                  </a:solidFill>
                  <a:ea typeface="黑体" panose="02010609060101010101" pitchFamily="2" charset="-122"/>
                  <a:sym typeface="Symbol" panose="05050102010706020507" pitchFamily="18" charset="2"/>
                </a:rPr>
                <a:t> </a:t>
              </a:r>
              <a:r>
                <a:rPr kumimoji="1" lang="zh-CN" altLang="en-US" sz="2000" b="1" dirty="0">
                  <a:solidFill>
                    <a:srgbClr val="333399"/>
                  </a:solidFill>
                  <a:ea typeface="黑体" panose="02010609060101010101" pitchFamily="2" charset="-122"/>
                  <a:sym typeface="Symbol" panose="05050102010706020507" pitchFamily="18" charset="2"/>
                </a:rPr>
                <a:t>个比特</a:t>
              </a:r>
              <a:endParaRPr kumimoji="1" lang="zh-CN" altLang="en-US" sz="2000" b="1" dirty="0">
                <a:solidFill>
                  <a:srgbClr val="333399"/>
                </a:solidFill>
                <a:ea typeface="黑体" panose="02010609060101010101"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0.25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4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endParaRPr lang="zh-CN" altLang="en-US" dirty="0"/>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endParaRPr lang="zh-CN" altLang="en-US" dirty="0"/>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endParaRPr lang="zh-CN" altLang="en-US" dirty="0">
              <a:solidFill>
                <a:srgbClr val="FF0000"/>
              </a:solidFill>
            </a:endParaRPr>
          </a:p>
          <a:p>
            <a:pPr>
              <a:lnSpc>
                <a:spcPct val="110000"/>
              </a:lnSpc>
              <a:spcBef>
                <a:spcPts val="600"/>
              </a:spcBef>
            </a:pPr>
            <a:r>
              <a:rPr lang="zh-CN" altLang="en-US" dirty="0">
                <a:solidFill>
                  <a:srgbClr val="0000CC"/>
                </a:solidFill>
              </a:rPr>
              <a:t>吞吐量受网络的带宽或网络的额定速率的限制。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endParaRPr lang="zh-CN" altLang="en-US" dirty="0"/>
          </a:p>
          <a:p>
            <a:pPr lvl="1">
              <a:lnSpc>
                <a:spcPct val="110000"/>
              </a:lnSpc>
              <a:spcBef>
                <a:spcPts val="600"/>
              </a:spcBef>
            </a:pPr>
            <a:r>
              <a:rPr lang="zh-CN" altLang="en-US" dirty="0"/>
              <a:t>也就是从发送数据帧的第一个比特算起，到该帧的最后一个比特发送完毕所需的时间。 </a:t>
            </a:r>
            <a:endParaRPr lang="zh-CN" altLang="en-US" dirty="0"/>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endParaRPr lang="en-US" altLang="zh-CN" sz="2800" b="1">
                <a:solidFill>
                  <a:srgbClr val="0000CC"/>
                </a:solidFill>
                <a:latin typeface="+mn-lt"/>
                <a:ea typeface="黑体" panose="02010609060101010101" pitchFamily="2" charset="-122"/>
              </a:endParaRP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数据帧长度（</a:t>
              </a:r>
              <a:r>
                <a:rPr lang="en-US" altLang="zh-CN" sz="2800" b="1" dirty="0" smtClean="0">
                  <a:solidFill>
                    <a:srgbClr val="FF0000"/>
                  </a:solidFill>
                  <a:latin typeface="+mn-lt"/>
                  <a:ea typeface="黑体" panose="02010609060101010101" pitchFamily="2" charset="-122"/>
                </a:rPr>
                <a:t>bit</a:t>
              </a:r>
              <a:r>
                <a:rPr lang="zh-CN" altLang="en-US" sz="2800" b="1" dirty="0" smtClean="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发送速率（</a:t>
              </a:r>
              <a:r>
                <a:rPr lang="en-US" altLang="zh-CN" sz="2800" b="1" dirty="0" smtClean="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endParaRPr lang="zh-CN" altLang="en-US" dirty="0"/>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endParaRPr lang="zh-CN" altLang="en-US" dirty="0"/>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endParaRPr lang="en-US" altLang="zh-CN" sz="2800" b="1" dirty="0">
                <a:solidFill>
                  <a:srgbClr val="0000CC"/>
                </a:solidFill>
                <a:latin typeface="+mn-lt"/>
                <a:ea typeface="黑体" panose="02010609060101010101" pitchFamily="2" charset="-122"/>
              </a:endParaRP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endParaRPr lang="zh-CN" altLang="en-US" dirty="0"/>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endParaRPr lang="zh-CN" altLang="en-US" dirty="0"/>
          </a:p>
          <a:p>
            <a:pPr lvl="1">
              <a:lnSpc>
                <a:spcPct val="110000"/>
              </a:lnSpc>
              <a:spcBef>
                <a:spcPts val="600"/>
              </a:spcBef>
            </a:pPr>
            <a:r>
              <a:rPr lang="zh-CN" altLang="en-US" dirty="0">
                <a:solidFill>
                  <a:srgbClr val="FF0000"/>
                </a:solidFill>
              </a:rPr>
              <a:t>排队时延的长短往往取决于网络中当时的通信量。</a:t>
            </a:r>
            <a:endParaRPr lang="zh-CN" altLang="en-US" dirty="0">
              <a:solidFill>
                <a:srgbClr val="FF0000"/>
              </a:solidFill>
            </a:endParaRPr>
          </a:p>
          <a:p>
            <a:pPr>
              <a:lnSpc>
                <a:spcPct val="110000"/>
              </a:lnSpc>
              <a:spcBef>
                <a:spcPts val="600"/>
              </a:spcBef>
            </a:pP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anose="02010609060101010101" pitchFamily="2" charset="-122"/>
              </a:rPr>
              <a:t>总时延 </a:t>
            </a:r>
            <a:r>
              <a:rPr lang="zh-CN" altLang="en-US" sz="3200" b="1" dirty="0" smtClean="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a:t>
            </a:r>
            <a:r>
              <a:rPr lang="zh-CN" altLang="en-US" sz="3200" b="1" dirty="0" smtClean="0">
                <a:solidFill>
                  <a:srgbClr val="0000CC"/>
                </a:solidFill>
                <a:latin typeface="+mn-lt"/>
                <a:ea typeface="黑体" panose="02010609060101010101" pitchFamily="2" charset="-122"/>
              </a:rPr>
              <a:t>发送时延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传播时延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处理时延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排队时延</a:t>
            </a:r>
            <a:endParaRPr lang="zh-CN" altLang="en-US" sz="3200" b="1" dirty="0">
              <a:solidFill>
                <a:srgbClr val="0000CC"/>
              </a:solidFill>
              <a:latin typeface="+mn-lt"/>
              <a:ea typeface="黑体" panose="02010609060101010101"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anose="02010609060101010101" pitchFamily="2" charset="-122"/>
              </a:rPr>
              <a:t>必须指出，在总时延中，究竟是哪一种时延占主导地位，必须具体</a:t>
            </a:r>
            <a:r>
              <a:rPr lang="zh-CN" altLang="zh-CN" sz="2800" b="1" dirty="0" smtClean="0">
                <a:solidFill>
                  <a:schemeClr val="bg1"/>
                </a:solidFill>
                <a:latin typeface="+mn-lt"/>
                <a:ea typeface="黑体" panose="02010609060101010101" pitchFamily="2" charset="-122"/>
              </a:rPr>
              <a:t>分析</a:t>
            </a:r>
            <a:r>
              <a:rPr lang="zh-CN" altLang="en-US" sz="2800" b="1" dirty="0" smtClean="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endParaRPr lang="zh-CN" altLang="en-US" dirty="0"/>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nvGrpSpPr>
          <p:cNvPr id="92171" name="Group 11"/>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3" name="Freeform 13"/>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ln>
          <a:effectLst/>
        </p:spPr>
        <p:txBody>
          <a:bodyPr wrap="none" anchor="ctr"/>
          <a:lstStyle/>
          <a:p>
            <a:endParaRPr lang="zh-CN" altLang="en-US" b="1">
              <a:latin typeface="+mn-lt"/>
              <a:ea typeface="黑体" panose="02010609060101010101"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1 0 1 1 0 0 1</a:t>
            </a:r>
            <a:endParaRPr kumimoji="1" lang="en-US" altLang="zh-CN" sz="2000" b="1" dirty="0">
              <a:solidFill>
                <a:srgbClr val="0000CC"/>
              </a:solidFill>
              <a:latin typeface="+mn-lt"/>
              <a:ea typeface="黑体" panose="02010609060101010101" pitchFamily="2" charset="-122"/>
            </a:endParaRP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发送器</a:t>
            </a:r>
            <a:endParaRPr kumimoji="1" lang="zh-CN" altLang="en-US" sz="2400" b="1">
              <a:solidFill>
                <a:srgbClr val="333399"/>
              </a:solidFill>
              <a:latin typeface="+mn-lt"/>
              <a:ea typeface="黑体" panose="02010609060101010101" pitchFamily="2" charset="-122"/>
            </a:endParaRP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队列</a:t>
            </a:r>
            <a:endParaRPr kumimoji="1" lang="zh-CN" altLang="en-US" sz="2400" b="1">
              <a:solidFill>
                <a:srgbClr val="333399"/>
              </a:solidFill>
              <a:latin typeface="+mn-lt"/>
              <a:ea typeface="黑体" panose="02010609060101010101" pitchFamily="2" charset="-122"/>
            </a:endParaRPr>
          </a:p>
        </p:txBody>
      </p:sp>
      <p:grpSp>
        <p:nvGrpSpPr>
          <p:cNvPr id="92205" name="Group 45"/>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在链路上产生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传播时延</a:t>
              </a:r>
              <a:endParaRPr kumimoji="1" lang="zh-CN" altLang="en-US" sz="2400" b="1">
                <a:solidFill>
                  <a:srgbClr val="333399"/>
                </a:solidFill>
                <a:latin typeface="+mn-lt"/>
                <a:ea typeface="黑体" panose="02010609060101010101" pitchFamily="2" charset="-122"/>
              </a:endParaRP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结点</a:t>
            </a:r>
            <a:r>
              <a:rPr kumimoji="1" lang="zh-CN" altLang="en-US" sz="1600" b="1">
                <a:solidFill>
                  <a:srgbClr val="333399"/>
                </a:solidFill>
                <a:latin typeface="+mn-lt"/>
                <a:ea typeface="黑体" panose="02010609060101010101" pitchFamily="2" charset="-122"/>
              </a:rPr>
              <a:t> </a:t>
            </a:r>
            <a:r>
              <a:rPr kumimoji="1" lang="en-US" altLang="zh-CN" sz="2400" b="1">
                <a:solidFill>
                  <a:srgbClr val="333399"/>
                </a:solidFill>
                <a:latin typeface="+mn-lt"/>
                <a:ea typeface="黑体" panose="02010609060101010101" pitchFamily="2" charset="-122"/>
              </a:rPr>
              <a:t>B</a:t>
            </a:r>
            <a:endParaRPr kumimoji="1" lang="en-US" altLang="zh-CN" sz="2400" b="1">
              <a:solidFill>
                <a:srgbClr val="333399"/>
              </a:solidFill>
              <a:latin typeface="+mn-lt"/>
              <a:ea typeface="黑体" panose="02010609060101010101" pitchFamily="2" charset="-122"/>
            </a:endParaRP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结点</a:t>
            </a:r>
            <a:r>
              <a:rPr kumimoji="1" lang="zh-CN" altLang="en-US" sz="1600" b="1" dirty="0">
                <a:solidFill>
                  <a:srgbClr val="333399"/>
                </a:solidFill>
                <a:latin typeface="+mn-lt"/>
                <a:ea typeface="黑体" panose="02010609060101010101" pitchFamily="2" charset="-122"/>
              </a:rPr>
              <a:t> </a:t>
            </a:r>
            <a:r>
              <a:rPr kumimoji="1" lang="en-US" altLang="zh-CN" sz="2400" b="1" dirty="0">
                <a:solidFill>
                  <a:srgbClr val="333399"/>
                </a:solidFill>
                <a:latin typeface="+mn-lt"/>
                <a:ea typeface="黑体" panose="02010609060101010101" pitchFamily="2" charset="-122"/>
              </a:rPr>
              <a:t>A</a:t>
            </a:r>
            <a:endParaRPr kumimoji="1" lang="en-US" altLang="zh-CN" sz="2400" b="1" dirty="0">
              <a:solidFill>
                <a:srgbClr val="333399"/>
              </a:solidFill>
              <a:latin typeface="+mn-lt"/>
              <a:ea typeface="黑体" panose="02010609060101010101" pitchFamily="2" charset="-122"/>
            </a:endParaRPr>
          </a:p>
        </p:txBody>
      </p:sp>
      <p:grpSp>
        <p:nvGrpSpPr>
          <p:cNvPr id="92204" name="Group 44"/>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在发送器产生发送时延</a:t>
              </a:r>
              <a:endParaRPr kumimoji="1" lang="zh-CN" altLang="en-US" sz="2400" b="1">
                <a:solidFill>
                  <a:srgbClr val="333399"/>
                </a:solidFill>
                <a:latin typeface="+mn-lt"/>
                <a:ea typeface="黑体" panose="02010609060101010101" pitchFamily="2" charset="-122"/>
              </a:endParaRPr>
            </a:p>
            <a:p>
              <a:pPr algn="ctr"/>
              <a:r>
                <a:rPr kumimoji="1" lang="en-US" altLang="zh-CN" sz="2400" b="1">
                  <a:solidFill>
                    <a:srgbClr val="333399"/>
                  </a:solidFill>
                  <a:latin typeface="+mn-lt"/>
                  <a:ea typeface="黑体" panose="02010609060101010101" pitchFamily="2" charset="-122"/>
                </a:rPr>
                <a:t>(</a:t>
              </a:r>
              <a:r>
                <a:rPr kumimoji="1" lang="zh-CN" altLang="en-US" sz="2400" b="1">
                  <a:solidFill>
                    <a:srgbClr val="333399"/>
                  </a:solidFill>
                  <a:latin typeface="+mn-lt"/>
                  <a:ea typeface="黑体" panose="02010609060101010101" pitchFamily="2" charset="-122"/>
                </a:rPr>
                <a:t>即传输时延</a:t>
              </a:r>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在结点 </a:t>
            </a:r>
            <a:r>
              <a:rPr kumimoji="1" lang="en-US" altLang="zh-CN" sz="2400" b="1">
                <a:solidFill>
                  <a:srgbClr val="333399"/>
                </a:solidFill>
                <a:latin typeface="+mn-lt"/>
                <a:ea typeface="黑体" panose="02010609060101010101" pitchFamily="2" charset="-122"/>
              </a:rPr>
              <a:t>A </a:t>
            </a:r>
            <a:r>
              <a:rPr kumimoji="1" lang="zh-CN" altLang="en-US" sz="2400" b="1">
                <a:solidFill>
                  <a:srgbClr val="333399"/>
                </a:solidFill>
                <a:latin typeface="+mn-lt"/>
                <a:ea typeface="黑体" panose="02010609060101010101" pitchFamily="2" charset="-122"/>
              </a:rPr>
              <a:t>中产生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处理时延和排队时延</a:t>
            </a:r>
            <a:endParaRPr kumimoji="1" lang="zh-CN" altLang="en-US" sz="2400" b="1">
              <a:solidFill>
                <a:srgbClr val="333399"/>
              </a:solidFill>
              <a:latin typeface="+mn-lt"/>
              <a:ea typeface="黑体" panose="02010609060101010101" pitchFamily="2" charset="-122"/>
            </a:endParaRP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数据</a:t>
            </a:r>
            <a:endParaRPr kumimoji="1" lang="zh-CN" altLang="en-US" sz="2400" b="1" dirty="0">
              <a:solidFill>
                <a:srgbClr val="333399"/>
              </a:solidFill>
              <a:latin typeface="+mn-lt"/>
              <a:ea typeface="黑体" panose="02010609060101010101" pitchFamily="2" charset="-122"/>
            </a:endParaRP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anose="02010609060101010101" pitchFamily="2" charset="-122"/>
              </a:rPr>
              <a:t>假设从</a:t>
            </a:r>
            <a:r>
              <a:rPr kumimoji="1" lang="zh-CN" altLang="en-US" sz="3200" b="1" dirty="0">
                <a:solidFill>
                  <a:srgbClr val="C00000"/>
                </a:solidFill>
                <a:latin typeface="+mn-lt"/>
                <a:ea typeface="黑体" panose="02010609060101010101" pitchFamily="2" charset="-122"/>
              </a:rPr>
              <a:t>结点 </a:t>
            </a:r>
            <a:r>
              <a:rPr kumimoji="1" lang="en-US" altLang="zh-CN" sz="3200" b="1" dirty="0">
                <a:solidFill>
                  <a:srgbClr val="C00000"/>
                </a:solidFill>
                <a:latin typeface="+mn-lt"/>
                <a:ea typeface="黑体" panose="02010609060101010101" pitchFamily="2" charset="-122"/>
              </a:rPr>
              <a:t>A </a:t>
            </a:r>
            <a:r>
              <a:rPr kumimoji="1" lang="zh-CN" altLang="en-US" sz="3200" b="1" dirty="0">
                <a:solidFill>
                  <a:srgbClr val="C00000"/>
                </a:solidFill>
                <a:latin typeface="+mn-lt"/>
                <a:ea typeface="黑体" panose="02010609060101010101" pitchFamily="2" charset="-122"/>
              </a:rPr>
              <a:t>向结点 </a:t>
            </a:r>
            <a:r>
              <a:rPr kumimoji="1" lang="en-US" altLang="zh-CN" sz="3200" b="1" dirty="0">
                <a:solidFill>
                  <a:srgbClr val="C00000"/>
                </a:solidFill>
                <a:latin typeface="+mn-lt"/>
                <a:ea typeface="黑体" panose="02010609060101010101" pitchFamily="2" charset="-122"/>
              </a:rPr>
              <a:t>B </a:t>
            </a:r>
            <a:r>
              <a:rPr kumimoji="1" lang="zh-CN" altLang="en-US" sz="3200" b="1" dirty="0">
                <a:solidFill>
                  <a:srgbClr val="C00000"/>
                </a:solidFill>
                <a:latin typeface="+mn-lt"/>
                <a:ea typeface="黑体" panose="02010609060101010101" pitchFamily="2" charset="-122"/>
              </a:rPr>
              <a:t>发送数据</a:t>
            </a:r>
            <a:endParaRPr kumimoji="1" lang="zh-CN" altLang="en-US" sz="3200" b="1" dirty="0">
              <a:solidFill>
                <a:srgbClr val="C00000"/>
              </a:solidFill>
              <a:latin typeface="+mn-lt"/>
              <a:ea typeface="黑体" panose="02010609060101010101" pitchFamily="2" charset="-122"/>
            </a:endParaRP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链路</a:t>
            </a:r>
            <a:endParaRPr kumimoji="1" lang="zh-CN" altLang="en-US" sz="2400" b="1">
              <a:solidFill>
                <a:srgbClr val="333399"/>
              </a:solidFill>
              <a:latin typeface="+mn-lt"/>
              <a:ea typeface="黑体" panose="02010609060101010101" pitchFamily="2" charset="-122"/>
            </a:endParaRP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anose="02010609060101010101" pitchFamily="2" charset="-122"/>
              </a:rPr>
              <a:t>几种</a:t>
            </a:r>
            <a:r>
              <a:rPr lang="zh-CN" altLang="zh-CN" sz="2800" b="1" dirty="0">
                <a:latin typeface="+mn-lt"/>
                <a:ea typeface="黑体" panose="02010609060101010101" pitchFamily="2" charset="-122"/>
              </a:rPr>
              <a:t>时延产生的地方不一样</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endParaRPr lang="zh-CN" altLang="en-US"/>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r>
              <a:rPr lang="zh-CN" altLang="en-US" sz="3200" b="1" dirty="0" smtClean="0">
                <a:latin typeface="+mn-lt"/>
                <a:ea typeface="黑体" panose="02010609060101010101" pitchFamily="2" charset="-122"/>
              </a:rPr>
              <a:t>：</a:t>
            </a:r>
            <a:endParaRPr lang="en-US" altLang="zh-CN" sz="3200" b="1" dirty="0" smtClean="0">
              <a:latin typeface="+mn-lt"/>
              <a:ea typeface="黑体" panose="02010609060101010101" pitchFamily="2" charset="-122"/>
            </a:endParaRPr>
          </a:p>
          <a:p>
            <a:r>
              <a:rPr lang="zh-CN" altLang="zh-CN" sz="3200" b="1" dirty="0" smtClean="0">
                <a:solidFill>
                  <a:srgbClr val="0000CC"/>
                </a:solidFill>
                <a:latin typeface="+mn-lt"/>
                <a:ea typeface="黑体" panose="02010609060101010101" pitchFamily="2" charset="-122"/>
              </a:rPr>
              <a:t>“</a:t>
            </a:r>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endParaRPr lang="zh-CN" altLang="en-US" dirty="0"/>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endParaRPr lang="zh-CN" altLang="en-US" dirty="0">
              <a:solidFill>
                <a:srgbClr val="FF0000"/>
              </a:solidFill>
            </a:endParaRP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（传播）时延</a:t>
            </a:r>
            <a:endParaRPr lang="zh-CN" altLang="en-US" sz="2400" b="1">
              <a:solidFill>
                <a:srgbClr val="333399"/>
              </a:solidFill>
              <a:latin typeface="+mn-lt"/>
              <a:ea typeface="黑体" panose="02010609060101010101" pitchFamily="2" charset="-122"/>
            </a:endParaRP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anose="02010609060101010101" pitchFamily="2" charset="-122"/>
              </a:rPr>
              <a:t>链路</a:t>
            </a:r>
            <a:endParaRPr lang="zh-CN" altLang="en-US" sz="2400" b="1" dirty="0">
              <a:solidFill>
                <a:srgbClr val="333399"/>
              </a:solidFill>
              <a:latin typeface="+mn-lt"/>
              <a:ea typeface="黑体" panose="02010609060101010101"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带宽</a:t>
            </a:r>
            <a:endParaRPr lang="zh-CN" altLang="en-US" sz="2400" b="1">
              <a:solidFill>
                <a:srgbClr val="333399"/>
              </a:solidFill>
              <a:latin typeface="+mn-lt"/>
              <a:ea typeface="黑体" panose="02010609060101010101" pitchFamily="2" charset="-122"/>
            </a:endParaRP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mn-lt"/>
                <a:ea typeface="黑体" panose="02010609060101010101" pitchFamily="2" charset="-122"/>
              </a:rPr>
              <a:t>时延带宽积 </a:t>
            </a:r>
            <a:r>
              <a:rPr lang="en-US" altLang="zh-CN" sz="3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传播时延 </a:t>
            </a:r>
            <a:r>
              <a:rPr lang="zh-CN" altLang="en-US" sz="3600" b="1" dirty="0">
                <a:solidFill>
                  <a:srgbClr val="333399"/>
                </a:solidFill>
                <a:latin typeface="+mn-lt"/>
                <a:ea typeface="黑体" panose="02010609060101010101" pitchFamily="2" charset="-122"/>
                <a:sym typeface="Symbol" panose="05050102010706020507" pitchFamily="18" charset="2"/>
              </a:rPr>
              <a:t> </a:t>
            </a:r>
            <a:r>
              <a:rPr lang="zh-CN" altLang="en-US" sz="3200" b="1" dirty="0">
                <a:solidFill>
                  <a:srgbClr val="333399"/>
                </a:solidFill>
                <a:latin typeface="+mn-lt"/>
                <a:ea typeface="黑体" panose="02010609060101010101" pitchFamily="2" charset="-122"/>
                <a:sym typeface="Symbol" panose="05050102010706020507" pitchFamily="18" charset="2"/>
              </a:rPr>
              <a:t>带宽</a:t>
            </a:r>
            <a:endParaRPr lang="zh-CN" altLang="en-US" sz="3200" b="1" dirty="0">
              <a:solidFill>
                <a:srgbClr val="333399"/>
              </a:solidFill>
              <a:latin typeface="+mn-lt"/>
              <a:ea typeface="黑体" panose="02010609060101010101" pitchFamily="2" charset="-122"/>
              <a:sym typeface="Symbol" panose="05050102010706020507" pitchFamily="18" charset="2"/>
            </a:endParaRP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anose="02010609060101010101" pitchFamily="2" charset="-122"/>
              </a:rPr>
              <a:t>只有在代表链路的管道都充满比特时</a:t>
            </a:r>
            <a:r>
              <a:rPr lang="zh-CN" altLang="zh-CN" sz="2800" b="1" dirty="0" smtClean="0">
                <a:solidFill>
                  <a:srgbClr val="000099"/>
                </a:solidFill>
                <a:latin typeface="+mn-lt"/>
                <a:ea typeface="黑体" panose="02010609060101010101" pitchFamily="2" charset="-122"/>
              </a:rPr>
              <a:t>，</a:t>
            </a:r>
            <a:endParaRPr lang="en-US" altLang="zh-CN" sz="2800" b="1" dirty="0" smtClean="0">
              <a:solidFill>
                <a:srgbClr val="000099"/>
              </a:solidFill>
              <a:latin typeface="+mn-lt"/>
              <a:ea typeface="黑体" panose="02010609060101010101" pitchFamily="2" charset="-122"/>
            </a:endParaRPr>
          </a:p>
          <a:p>
            <a:pPr algn="ctr"/>
            <a:r>
              <a:rPr lang="zh-CN" altLang="zh-CN" sz="2800" b="1" dirty="0" smtClean="0">
                <a:solidFill>
                  <a:srgbClr val="000099"/>
                </a:solidFill>
                <a:latin typeface="+mn-lt"/>
                <a:ea typeface="黑体" panose="02010609060101010101" pitchFamily="2" charset="-122"/>
              </a:rPr>
              <a:t>链路</a:t>
            </a:r>
            <a:r>
              <a:rPr lang="zh-CN" altLang="zh-CN" sz="2800" b="1" dirty="0">
                <a:solidFill>
                  <a:srgbClr val="000099"/>
                </a:solidFill>
                <a:latin typeface="+mn-lt"/>
                <a:ea typeface="黑体" panose="02010609060101010101" pitchFamily="2" charset="-122"/>
              </a:rPr>
              <a:t>才</a:t>
            </a:r>
            <a:r>
              <a:rPr lang="zh-CN" altLang="zh-CN" sz="2800" b="1" dirty="0" smtClean="0">
                <a:solidFill>
                  <a:srgbClr val="000099"/>
                </a:solidFill>
                <a:latin typeface="+mn-lt"/>
                <a:ea typeface="黑体" panose="02010609060101010101" pitchFamily="2" charset="-122"/>
              </a:rPr>
              <a:t>得到</a:t>
            </a:r>
            <a:r>
              <a:rPr lang="zh-CN" altLang="en-US" sz="2800" b="1" dirty="0" smtClean="0">
                <a:solidFill>
                  <a:srgbClr val="000099"/>
                </a:solidFill>
                <a:latin typeface="+mn-lt"/>
                <a:ea typeface="黑体" panose="02010609060101010101" pitchFamily="2" charset="-122"/>
              </a:rPr>
              <a:t>了</a:t>
            </a:r>
            <a:r>
              <a:rPr lang="zh-CN" altLang="zh-CN" sz="2800" b="1" dirty="0" smtClean="0">
                <a:solidFill>
                  <a:srgbClr val="000099"/>
                </a:solidFill>
                <a:latin typeface="+mn-lt"/>
                <a:ea typeface="黑体" panose="02010609060101010101" pitchFamily="2" charset="-122"/>
              </a:rPr>
              <a:t>充分利用</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链路</a:t>
            </a:r>
            <a:r>
              <a:rPr lang="zh-CN" altLang="zh-CN" sz="2400" b="1" dirty="0">
                <a:latin typeface="+mn-lt"/>
                <a:ea typeface="黑体" panose="02010609060101010101" pitchFamily="2" charset="-122"/>
              </a:rPr>
              <a:t>像一条空心管道</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jcwNTZkMzFmMWVlOTNkNjBiNjRmODYxMzNkZWFiYmIifQ=="/>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0</TotalTime>
  <Words>19391</Words>
  <Application>WPS 演示</Application>
  <PresentationFormat>A4 纸张(210x297 毫米)</PresentationFormat>
  <Paragraphs>2752</Paragraphs>
  <Slides>158</Slides>
  <Notes>123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158</vt:i4>
      </vt:variant>
    </vt:vector>
  </HeadingPairs>
  <TitlesOfParts>
    <vt:vector size="173" baseType="lpstr">
      <vt:lpstr>Arial</vt:lpstr>
      <vt:lpstr>宋体</vt:lpstr>
      <vt:lpstr>Wingdings</vt:lpstr>
      <vt:lpstr>Times New Roman</vt:lpstr>
      <vt:lpstr>黑体</vt:lpstr>
      <vt:lpstr>微软雅黑</vt:lpstr>
      <vt:lpstr>Arial Unicode MS</vt:lpstr>
      <vt:lpstr>Symbol</vt:lpstr>
      <vt:lpstr>Tahoma</vt:lpstr>
      <vt:lpstr>Arial</vt:lpstr>
      <vt:lpstr>Symbol</vt:lpstr>
      <vt:lpstr>Arial Rounded MT Bold</vt:lpstr>
      <vt:lpstr>Bookman Old Style</vt:lpstr>
      <vt:lpstr>Presentation</vt:lpstr>
      <vt:lpstr>Equation.3</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Dwyanevettle</cp:lastModifiedBy>
  <cp:revision>34</cp:revision>
  <dcterms:created xsi:type="dcterms:W3CDTF">2016-10-01T05:27:00Z</dcterms:created>
  <dcterms:modified xsi:type="dcterms:W3CDTF">2022-09-26T02:10:55Z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6D3391E247414837B40CA54279983250</vt:lpwstr>
  </property>
  <property fmtid="{D5CDD505-2E9C-101B-9397-08002B2CF9AE}" pid="4" name="KSOProductBuildVer">
    <vt:lpwstr>2052-11.1.0.12358</vt:lpwstr>
  </property>
</Properties>
</file>