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7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7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0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3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201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9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9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5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7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2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AF549-A361-4AD6-80ED-7AF8B5A58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633" y="949230"/>
            <a:ext cx="8915399" cy="2262781"/>
          </a:xfrm>
        </p:spPr>
        <p:txBody>
          <a:bodyPr/>
          <a:lstStyle/>
          <a:p>
            <a:pPr algn="ctr"/>
            <a:r>
              <a:rPr lang="en-US" altLang="zh-CN" dirty="0"/>
              <a:t>Ubuntu Linux </a:t>
            </a:r>
            <a:r>
              <a:rPr lang="zh-CN" altLang="en-US" dirty="0"/>
              <a:t>基础教程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zh-CN" altLang="en-US" sz="4400" dirty="0"/>
              <a:t>第</a:t>
            </a:r>
            <a:r>
              <a:rPr lang="en-US" altLang="zh-CN" sz="4400" dirty="0"/>
              <a:t>2</a:t>
            </a:r>
            <a:r>
              <a:rPr lang="zh-CN" altLang="en-US" sz="4400" dirty="0"/>
              <a:t>版  慕课版）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27B5E-E64F-4526-8025-9F5BA32E2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552" y="4366412"/>
            <a:ext cx="8915399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b="1" dirty="0"/>
              <a:t>邓淼磊  马宏琳  主编</a:t>
            </a:r>
            <a:endParaRPr lang="en-US" altLang="zh-CN" b="1" dirty="0"/>
          </a:p>
          <a:p>
            <a:pPr algn="r"/>
            <a:r>
              <a:rPr lang="zh-CN" altLang="en-US" b="1" dirty="0"/>
              <a:t>阎磊 副主编</a:t>
            </a:r>
            <a:endParaRPr lang="en-US" altLang="zh-CN" b="1" dirty="0"/>
          </a:p>
          <a:p>
            <a:pPr algn="r"/>
            <a:r>
              <a:rPr lang="en-US" altLang="zh-CN" b="1" dirty="0"/>
              <a:t> </a:t>
            </a:r>
            <a:r>
              <a:rPr lang="zh-CN" altLang="en-US" b="1" dirty="0"/>
              <a:t>清华大学出版社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294395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44499-9296-4CFF-805F-C9B01AF6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577" y="472612"/>
            <a:ext cx="3283893" cy="816795"/>
          </a:xfrm>
        </p:spPr>
        <p:txBody>
          <a:bodyPr/>
          <a:lstStyle/>
          <a:p>
            <a:pPr algn="ctr"/>
            <a:r>
              <a:rPr lang="zh-CN" altLang="en-US" dirty="0"/>
              <a:t>章节目录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29F36-838F-4401-8ACD-718197C6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07" y="1363038"/>
            <a:ext cx="4602822" cy="4349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章 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Linux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简介与系统安装</a:t>
            </a: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章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 Linux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系统接口管理</a:t>
            </a: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章 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Linux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文件系统</a:t>
            </a: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章 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Linux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常用命令</a:t>
            </a: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章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 Linux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常用应用软件</a:t>
            </a: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章 进程管理与系统监控</a:t>
            </a:r>
            <a:endParaRPr lang="zh-CN" altLang="en-US" sz="2400" kern="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A44E0D1-82C9-4ABC-AAAC-BEAE3F765F61}"/>
              </a:ext>
            </a:extLst>
          </p:cNvPr>
          <p:cNvSpPr txBox="1">
            <a:spLocks/>
          </p:cNvSpPr>
          <p:nvPr/>
        </p:nvSpPr>
        <p:spPr>
          <a:xfrm>
            <a:off x="7138951" y="1363038"/>
            <a:ext cx="4522217" cy="420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7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章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管理维护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Linux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系统</a:t>
            </a: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8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章 网络基本配置与应用</a:t>
            </a: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9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章 常用服务器的搭建</a:t>
            </a: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10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章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 Shell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基础</a:t>
            </a: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11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章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 Shell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编程</a:t>
            </a:r>
          </a:p>
          <a:p>
            <a:pPr>
              <a:lnSpc>
                <a:spcPct val="150000"/>
              </a:lnSpc>
            </a:pPr>
            <a:r>
              <a:rPr lang="ar-SA" altLang="zh-CN" sz="2400" kern="1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</a:rPr>
              <a:t>12</a:t>
            </a:r>
            <a:r>
              <a:rPr lang="zh-CN" altLang="en-US" sz="2400" kern="100" dirty="0">
                <a:solidFill>
                  <a:schemeClr val="tx1"/>
                </a:solidFill>
                <a:latin typeface="+mn-ea"/>
              </a:rPr>
              <a:t>章 </a:t>
            </a:r>
            <a:r>
              <a:rPr lang="zh-CN" altLang="zh-CN" sz="2400" kern="100" dirty="0">
                <a:solidFill>
                  <a:schemeClr val="tx1"/>
                </a:solidFill>
                <a:latin typeface="+mn-ea"/>
              </a:rPr>
              <a:t>常用开发环境的搭建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835FA16-9DDA-45F3-9A97-55630A658D93}"/>
              </a:ext>
            </a:extLst>
          </p:cNvPr>
          <p:cNvCxnSpPr/>
          <p:nvPr/>
        </p:nvCxnSpPr>
        <p:spPr>
          <a:xfrm>
            <a:off x="6493267" y="1363038"/>
            <a:ext cx="0" cy="4565151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9303-E880-4696-85B6-BA5EE391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961" y="729467"/>
            <a:ext cx="8911687" cy="60878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FC50-DD85-4565-BCEF-DEFCB4DE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103" y="1548829"/>
            <a:ext cx="9421402" cy="39889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Linux</a:t>
            </a:r>
            <a:r>
              <a:rPr lang="zh-CN" altLang="en-US" sz="2400" dirty="0"/>
              <a:t>操作系统是一种自由、开放、免费的操作系统软件，也是一种多任务和多用户的网络操作系统，已得到越来越广泛的应用。熟悉和掌握</a:t>
            </a:r>
            <a:r>
              <a:rPr lang="en-US" altLang="zh-CN" sz="2400" dirty="0"/>
              <a:t>Linux</a:t>
            </a:r>
            <a:r>
              <a:rPr lang="zh-CN" altLang="en-US" sz="2400" dirty="0"/>
              <a:t>操作系统的应用，是计算机及相关专业学生应具有的必备技能。掌握</a:t>
            </a:r>
            <a:r>
              <a:rPr lang="en-US" altLang="zh-CN" sz="2400" dirty="0"/>
              <a:t>Linux</a:t>
            </a:r>
            <a:r>
              <a:rPr lang="zh-CN" altLang="en-US" sz="2400" dirty="0"/>
              <a:t>操作系统的基础理论，并从专业角度分析操作系统的运行机制，可以有效的解决操作系统使用中出现的各类问题。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1917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E19C7-AB51-4D20-B04A-7BDB13E9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933" y="708871"/>
            <a:ext cx="8911687" cy="71923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课程教学目标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32DC8-3E9F-498D-A02B-D34317FB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201" y="1428108"/>
            <a:ext cx="9295668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课程从</a:t>
            </a:r>
            <a:r>
              <a:rPr lang="en-US" altLang="zh-CN" sz="2400" dirty="0"/>
              <a:t>Linux</a:t>
            </a:r>
            <a:r>
              <a:rPr lang="zh-CN" altLang="en-US" sz="2400" dirty="0"/>
              <a:t>操作系统的理论和实践两方面，带领学生步入</a:t>
            </a:r>
            <a:r>
              <a:rPr lang="en-US" altLang="zh-CN" sz="2400" dirty="0"/>
              <a:t>Linux</a:t>
            </a:r>
            <a:r>
              <a:rPr lang="zh-CN" altLang="en-US" sz="2400" dirty="0"/>
              <a:t>操作系统的殿堂，了解</a:t>
            </a:r>
            <a:r>
              <a:rPr lang="en-US" altLang="zh-CN" sz="2400" dirty="0"/>
              <a:t>Linux</a:t>
            </a:r>
            <a:r>
              <a:rPr lang="zh-CN" altLang="en-US" sz="2400" dirty="0"/>
              <a:t>操作系统的发展和核心技术，并以当今主流的</a:t>
            </a:r>
            <a:r>
              <a:rPr lang="en-US" altLang="zh-CN" sz="2400" dirty="0"/>
              <a:t>Ubuntu Linux</a:t>
            </a:r>
            <a:r>
              <a:rPr lang="zh-CN" altLang="en-US" sz="2400" dirty="0"/>
              <a:t>操作系统平台介绍</a:t>
            </a:r>
            <a:r>
              <a:rPr lang="en-US" altLang="zh-CN" sz="2400" dirty="0"/>
              <a:t>Linux</a:t>
            </a:r>
            <a:r>
              <a:rPr lang="zh-CN" altLang="en-US" sz="2400" dirty="0"/>
              <a:t>的配置和管理过程，指导学生掌握</a:t>
            </a:r>
            <a:r>
              <a:rPr lang="en-US" altLang="zh-CN" sz="2400" dirty="0"/>
              <a:t>Linux</a:t>
            </a:r>
            <a:r>
              <a:rPr lang="zh-CN" altLang="en-US" sz="2400" dirty="0"/>
              <a:t>下的各类命令的使用、搭建服务器，提高学生的理论基础和动手操作能力，激发深入学习计算机相关技术的兴趣，打造全面发展的理工科专业人才。</a:t>
            </a:r>
          </a:p>
        </p:txBody>
      </p:sp>
    </p:spTree>
    <p:extLst>
      <p:ext uri="{BB962C8B-B14F-4D97-AF65-F5344CB8AC3E}">
        <p14:creationId xmlns:p14="http://schemas.microsoft.com/office/powerpoint/2010/main" val="279316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E19C7-AB51-4D20-B04A-7BDB13E9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330" y="739693"/>
            <a:ext cx="8911687" cy="77994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课程思政目标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32DC8-3E9F-498D-A02B-D34317FB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31" y="1519641"/>
            <a:ext cx="9349484" cy="474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通过学习</a:t>
            </a:r>
            <a:r>
              <a:rPr lang="en-US" altLang="zh-CN" sz="2400" dirty="0"/>
              <a:t>Ubuntu Linux</a:t>
            </a:r>
            <a:r>
              <a:rPr lang="zh-CN" altLang="en-US" sz="2400" dirty="0"/>
              <a:t>操作系统的使用方法及具体应用，树立正确的世界观、人生观、价值观，增强为祖国伟大复兴而奋斗的责任感和使命感；运用发展的眼光看问题，理解应用需求对技术发展的驱动作用，培养主动解决问题的能力。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同时，培养学生崇尚科学，具备严谨、求真、务实、勇于探索的科研精神和大国工匠精神；理解创新意识和创新精神对科技进步的重要作用，培养自身创新意识和实践能力。</a:t>
            </a:r>
          </a:p>
        </p:txBody>
      </p:sp>
    </p:spTree>
    <p:extLst>
      <p:ext uri="{BB962C8B-B14F-4D97-AF65-F5344CB8AC3E}">
        <p14:creationId xmlns:p14="http://schemas.microsoft.com/office/powerpoint/2010/main" val="262738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E19C7-AB51-4D20-B04A-7BDB13E9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330" y="739693"/>
            <a:ext cx="8911687" cy="77994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课程实验环境平台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32DC8-3E9F-498D-A02B-D34317FB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31" y="1519641"/>
            <a:ext cx="9349484" cy="474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建议：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Windows</a:t>
            </a:r>
            <a:r>
              <a:rPr lang="zh-CN" altLang="en-US" sz="2200" dirty="0"/>
              <a:t>平台下，安装</a:t>
            </a:r>
            <a:r>
              <a:rPr lang="en-US" altLang="zh-CN" sz="2200" dirty="0"/>
              <a:t>VMware</a:t>
            </a:r>
            <a:r>
              <a:rPr lang="zh-CN" altLang="en-US" sz="2200" dirty="0"/>
              <a:t>虚拟机软件。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启动</a:t>
            </a:r>
            <a:r>
              <a:rPr lang="en-US" altLang="zh-CN" sz="2200" dirty="0" err="1"/>
              <a:t>Vmware</a:t>
            </a:r>
            <a:r>
              <a:rPr lang="zh-CN" altLang="en-US" sz="2200" dirty="0"/>
              <a:t>，安装</a:t>
            </a:r>
            <a:r>
              <a:rPr lang="en-US" altLang="zh-CN" sz="2200" dirty="0"/>
              <a:t>Ubuntu Linux18.04</a:t>
            </a:r>
            <a:r>
              <a:rPr lang="zh-CN" altLang="en-US" sz="2200" dirty="0"/>
              <a:t>操作系统（提前准备好该操作系统的镜像文件）</a:t>
            </a:r>
          </a:p>
        </p:txBody>
      </p:sp>
    </p:spTree>
    <p:extLst>
      <p:ext uri="{BB962C8B-B14F-4D97-AF65-F5344CB8AC3E}">
        <p14:creationId xmlns:p14="http://schemas.microsoft.com/office/powerpoint/2010/main" val="36175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68503-0A77-44AA-A773-860594C9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75481"/>
            <a:ext cx="8911687" cy="8450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课程资源总览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3846C-7E9A-4B0E-BAB9-A44C276F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2931"/>
            <a:ext cx="8915400" cy="31037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、教材配套课件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、教材配套的教学微视频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、操作系统相关</a:t>
            </a:r>
            <a:r>
              <a:rPr lang="en-US" altLang="zh-CN" sz="2400" dirty="0"/>
              <a:t>MOOC </a:t>
            </a:r>
            <a:r>
              <a:rPr lang="zh-CN" altLang="en-US" sz="2400" dirty="0"/>
              <a:t>资源</a:t>
            </a:r>
            <a:r>
              <a:rPr lang="en-US" altLang="zh-CN" sz="2400" dirty="0"/>
              <a:t>——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中国大学慕课</a:t>
            </a:r>
            <a:r>
              <a:rPr lang="en-US" altLang="zh-CN" sz="2200" dirty="0"/>
              <a:t>《</a:t>
            </a:r>
            <a:r>
              <a:rPr lang="zh-CN" altLang="en-US" sz="2200" dirty="0"/>
              <a:t>操作系统原理</a:t>
            </a:r>
            <a:r>
              <a:rPr lang="en-US" altLang="zh-CN" sz="2200" dirty="0"/>
              <a:t>》 </a:t>
            </a:r>
            <a:r>
              <a:rPr lang="zh-CN" altLang="en-US" sz="2200" dirty="0"/>
              <a:t>河南工业大学  马宏琳</a:t>
            </a:r>
          </a:p>
        </p:txBody>
      </p:sp>
    </p:spTree>
    <p:extLst>
      <p:ext uri="{BB962C8B-B14F-4D97-AF65-F5344CB8AC3E}">
        <p14:creationId xmlns:p14="http://schemas.microsoft.com/office/powerpoint/2010/main" val="372970555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447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幼圆</vt:lpstr>
      <vt:lpstr>Arial</vt:lpstr>
      <vt:lpstr>Century Gothic</vt:lpstr>
      <vt:lpstr>Wingdings 3</vt:lpstr>
      <vt:lpstr>丝状</vt:lpstr>
      <vt:lpstr>Ubuntu Linux 基础教程 （第2版  慕课版）</vt:lpstr>
      <vt:lpstr>章节目录</vt:lpstr>
      <vt:lpstr>课程介绍</vt:lpstr>
      <vt:lpstr>课程教学目标</vt:lpstr>
      <vt:lpstr>课程思政目标</vt:lpstr>
      <vt:lpstr>课程实验环境平台</vt:lpstr>
      <vt:lpstr>课程资源总览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Linux 基础教程 （第2版  慕课版）</dc:title>
  <dc:creator>mhl</dc:creator>
  <cp:lastModifiedBy>mhl</cp:lastModifiedBy>
  <cp:revision>9</cp:revision>
  <dcterms:created xsi:type="dcterms:W3CDTF">2021-09-16T08:44:49Z</dcterms:created>
  <dcterms:modified xsi:type="dcterms:W3CDTF">2021-11-15T02:51:10Z</dcterms:modified>
</cp:coreProperties>
</file>