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78"/>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5" r:id="rId40"/>
    <p:sldId id="296" r:id="rId41"/>
    <p:sldId id="297" r:id="rId42"/>
    <p:sldId id="299" r:id="rId43"/>
    <p:sldId id="300" r:id="rId44"/>
    <p:sldId id="298" r:id="rId45"/>
    <p:sldId id="287"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437AD-7E34-4CD1-9648-71AE380B6D6B}"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E3A69-7EA7-4A84-97BE-C5D1517C44CA}" type="slidenum">
              <a:rPr lang="zh-CN" altLang="en-US" smtClean="0"/>
              <a:t>‹#›</a:t>
            </a:fld>
            <a:endParaRPr lang="zh-CN" altLang="en-US"/>
          </a:p>
        </p:txBody>
      </p:sp>
    </p:spTree>
    <p:extLst>
      <p:ext uri="{BB962C8B-B14F-4D97-AF65-F5344CB8AC3E}">
        <p14:creationId xmlns:p14="http://schemas.microsoft.com/office/powerpoint/2010/main" val="598384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9E3A69-7EA7-4A84-97BE-C5D1517C44CA}" type="slidenum">
              <a:rPr lang="zh-CN" altLang="en-US" smtClean="0"/>
              <a:t>17</a:t>
            </a:fld>
            <a:endParaRPr lang="zh-CN" altLang="en-US"/>
          </a:p>
        </p:txBody>
      </p:sp>
    </p:spTree>
    <p:extLst>
      <p:ext uri="{BB962C8B-B14F-4D97-AF65-F5344CB8AC3E}">
        <p14:creationId xmlns:p14="http://schemas.microsoft.com/office/powerpoint/2010/main" val="714062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9E3A69-7EA7-4A84-97BE-C5D1517C44CA}" type="slidenum">
              <a:rPr lang="zh-CN" altLang="en-US" smtClean="0"/>
              <a:t>18</a:t>
            </a:fld>
            <a:endParaRPr lang="zh-CN" altLang="en-US"/>
          </a:p>
        </p:txBody>
      </p:sp>
    </p:spTree>
    <p:extLst>
      <p:ext uri="{BB962C8B-B14F-4D97-AF65-F5344CB8AC3E}">
        <p14:creationId xmlns:p14="http://schemas.microsoft.com/office/powerpoint/2010/main" val="189238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A9E3A69-7EA7-4A84-97BE-C5D1517C44CA}" type="slidenum">
              <a:rPr lang="zh-CN" altLang="en-US" smtClean="0"/>
              <a:t>19</a:t>
            </a:fld>
            <a:endParaRPr lang="zh-CN" altLang="en-US"/>
          </a:p>
        </p:txBody>
      </p:sp>
    </p:spTree>
    <p:extLst>
      <p:ext uri="{BB962C8B-B14F-4D97-AF65-F5344CB8AC3E}">
        <p14:creationId xmlns:p14="http://schemas.microsoft.com/office/powerpoint/2010/main" val="289760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58974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16887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306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08238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6201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080995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76359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37399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2256676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48841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044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61045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99766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806972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107392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936BA82-68BB-4AC4-A513-453EE56ADC9B}" type="datetimeFigureOut">
              <a:rPr lang="zh-CN" altLang="en-US" smtClean="0"/>
              <a:t>2021/11/15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99767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936BA82-68BB-4AC4-A513-453EE56ADC9B}" type="datetimeFigureOut">
              <a:rPr lang="zh-CN" altLang="en-US" smtClean="0"/>
              <a:t>2021/11/15</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9AFCB6-C32C-4E97-ABA8-EE07FA5657CD}" type="slidenum">
              <a:rPr lang="zh-CN" altLang="en-US" smtClean="0"/>
              <a:t>‹#›</a:t>
            </a:fld>
            <a:endParaRPr lang="zh-CN" altLang="en-US"/>
          </a:p>
        </p:txBody>
      </p:sp>
    </p:spTree>
    <p:extLst>
      <p:ext uri="{BB962C8B-B14F-4D97-AF65-F5344CB8AC3E}">
        <p14:creationId xmlns:p14="http://schemas.microsoft.com/office/powerpoint/2010/main" val="3834927030"/>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ubuntu.com/download"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F549-A361-4AD6-80ED-7AF8B5A58949}"/>
              </a:ext>
            </a:extLst>
          </p:cNvPr>
          <p:cNvSpPr>
            <a:spLocks noGrp="1"/>
          </p:cNvSpPr>
          <p:nvPr>
            <p:ph type="ctrTitle"/>
          </p:nvPr>
        </p:nvSpPr>
        <p:spPr>
          <a:xfrm>
            <a:off x="2342633" y="949230"/>
            <a:ext cx="8915399" cy="2262781"/>
          </a:xfrm>
        </p:spPr>
        <p:txBody>
          <a:bodyPr/>
          <a:lstStyle/>
          <a:p>
            <a:pPr algn="ctr"/>
            <a:r>
              <a:rPr lang="en-US" altLang="zh-CN" dirty="0"/>
              <a:t>Ubuntu Linux </a:t>
            </a:r>
            <a:r>
              <a:rPr lang="zh-CN" altLang="en-US" dirty="0"/>
              <a:t>基础教程</a:t>
            </a:r>
            <a:br>
              <a:rPr lang="en-US" altLang="zh-CN" dirty="0"/>
            </a:br>
            <a:r>
              <a:rPr lang="zh-CN" altLang="en-US" dirty="0"/>
              <a:t>（</a:t>
            </a:r>
            <a:r>
              <a:rPr lang="zh-CN" altLang="en-US" sz="4400" dirty="0"/>
              <a:t>第</a:t>
            </a:r>
            <a:r>
              <a:rPr lang="en-US" altLang="zh-CN" sz="4400" dirty="0"/>
              <a:t>2</a:t>
            </a:r>
            <a:r>
              <a:rPr lang="zh-CN" altLang="en-US" sz="4400" dirty="0"/>
              <a:t>版  慕课版）</a:t>
            </a:r>
            <a:endParaRPr lang="zh-CN" altLang="en-US" dirty="0"/>
          </a:p>
        </p:txBody>
      </p:sp>
      <p:sp>
        <p:nvSpPr>
          <p:cNvPr id="3" name="副标题 2">
            <a:extLst>
              <a:ext uri="{FF2B5EF4-FFF2-40B4-BE49-F238E27FC236}">
                <a16:creationId xmlns:a16="http://schemas.microsoft.com/office/drawing/2014/main" id="{13E27B5E-E64F-4526-8025-9F5BA32E2036}"/>
              </a:ext>
            </a:extLst>
          </p:cNvPr>
          <p:cNvSpPr>
            <a:spLocks noGrp="1"/>
          </p:cNvSpPr>
          <p:nvPr>
            <p:ph type="subTitle" idx="1"/>
          </p:nvPr>
        </p:nvSpPr>
        <p:spPr>
          <a:xfrm>
            <a:off x="2414552" y="4366412"/>
            <a:ext cx="8915399" cy="1126283"/>
          </a:xfrm>
        </p:spPr>
        <p:txBody>
          <a:bodyPr>
            <a:normAutofit lnSpcReduction="10000"/>
          </a:bodyPr>
          <a:lstStyle/>
          <a:p>
            <a:pPr algn="r"/>
            <a:r>
              <a:rPr lang="zh-CN" altLang="en-US" b="1" dirty="0">
                <a:solidFill>
                  <a:schemeClr val="tx1"/>
                </a:solidFill>
              </a:rPr>
              <a:t>邓淼磊  马宏琳  主编</a:t>
            </a:r>
            <a:endParaRPr lang="en-US" altLang="zh-CN" b="1" dirty="0">
              <a:solidFill>
                <a:schemeClr val="tx1"/>
              </a:solidFill>
            </a:endParaRPr>
          </a:p>
          <a:p>
            <a:pPr algn="r"/>
            <a:r>
              <a:rPr lang="zh-CN" altLang="en-US" b="1" dirty="0">
                <a:solidFill>
                  <a:schemeClr val="tx1"/>
                </a:solidFill>
              </a:rPr>
              <a:t>阎磊 副主编</a:t>
            </a:r>
            <a:endParaRPr lang="en-US" altLang="zh-CN" b="1" dirty="0">
              <a:solidFill>
                <a:schemeClr val="tx1"/>
              </a:solidFill>
            </a:endParaRPr>
          </a:p>
          <a:p>
            <a:pPr algn="r"/>
            <a:r>
              <a:rPr lang="en-US" altLang="zh-CN" b="1" dirty="0">
                <a:solidFill>
                  <a:schemeClr val="tx1"/>
                </a:solidFill>
              </a:rPr>
              <a:t> </a:t>
            </a:r>
            <a:r>
              <a:rPr lang="zh-CN" altLang="en-US" b="1" dirty="0">
                <a:solidFill>
                  <a:schemeClr val="tx1"/>
                </a:solidFill>
              </a:rPr>
              <a:t>清华大学出版社</a:t>
            </a:r>
          </a:p>
        </p:txBody>
      </p:sp>
    </p:spTree>
    <p:extLst>
      <p:ext uri="{BB962C8B-B14F-4D97-AF65-F5344CB8AC3E}">
        <p14:creationId xmlns:p14="http://schemas.microsoft.com/office/powerpoint/2010/main" val="294395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1.1.2  Linux</a:t>
            </a:r>
            <a:r>
              <a:rPr lang="zh-CN" altLang="en-US" dirty="0"/>
              <a:t>发展历程</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a:bodyPr>
          <a:lstStyle/>
          <a:p>
            <a:pPr>
              <a:lnSpc>
                <a:spcPct val="150000"/>
              </a:lnSpc>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产生的历史条件（续）</a:t>
            </a:r>
            <a:endParaRPr lang="en-US" altLang="zh-CN" sz="2400" dirty="0">
              <a:solidFill>
                <a:srgbClr val="FF0000"/>
              </a:solidFill>
            </a:endParaRPr>
          </a:p>
          <a:p>
            <a:pPr lvl="1">
              <a:lnSpc>
                <a:spcPct val="150000"/>
              </a:lnSpc>
            </a:pPr>
            <a:r>
              <a:rPr lang="zh-CN" altLang="en-US" sz="2200" dirty="0">
                <a:solidFill>
                  <a:schemeClr val="tx1"/>
                </a:solidFill>
              </a:rPr>
              <a:t>（</a:t>
            </a:r>
            <a:r>
              <a:rPr lang="en-US" altLang="zh-CN" sz="2200" dirty="0">
                <a:solidFill>
                  <a:schemeClr val="tx1"/>
                </a:solidFill>
              </a:rPr>
              <a:t>2</a:t>
            </a:r>
            <a:r>
              <a:rPr lang="zh-CN" altLang="en-US" sz="2200" dirty="0">
                <a:solidFill>
                  <a:schemeClr val="tx1"/>
                </a:solidFill>
              </a:rPr>
              <a:t>）</a:t>
            </a:r>
            <a:r>
              <a:rPr lang="en-US" altLang="zh-CN" sz="2200" dirty="0">
                <a:solidFill>
                  <a:schemeClr val="tx1"/>
                </a:solidFill>
              </a:rPr>
              <a:t>Minix</a:t>
            </a:r>
            <a:r>
              <a:rPr lang="zh-CN" altLang="en-US" sz="2200" dirty="0">
                <a:solidFill>
                  <a:schemeClr val="tx1"/>
                </a:solidFill>
              </a:rPr>
              <a:t>系统</a:t>
            </a:r>
            <a:r>
              <a:rPr lang="en-US" altLang="zh-CN" sz="2200" dirty="0">
                <a:solidFill>
                  <a:schemeClr val="tx1"/>
                </a:solidFill>
              </a:rPr>
              <a:t>——Minix</a:t>
            </a:r>
            <a:r>
              <a:rPr lang="zh-CN" altLang="en-US" sz="2200" dirty="0">
                <a:solidFill>
                  <a:schemeClr val="tx1"/>
                </a:solidFill>
              </a:rPr>
              <a:t>是一个基于微内核技术的类似于</a:t>
            </a:r>
            <a:r>
              <a:rPr lang="en-US" altLang="zh-CN" sz="2200" dirty="0">
                <a:solidFill>
                  <a:schemeClr val="tx1"/>
                </a:solidFill>
              </a:rPr>
              <a:t>Unix</a:t>
            </a:r>
            <a:r>
              <a:rPr lang="zh-CN" altLang="en-US" sz="2200" dirty="0">
                <a:solidFill>
                  <a:schemeClr val="tx1"/>
                </a:solidFill>
              </a:rPr>
              <a:t>的操作系统，主要用于操作系统课程的教学和研究。</a:t>
            </a:r>
            <a:endParaRPr lang="en-US" altLang="zh-CN" sz="2200" dirty="0">
              <a:solidFill>
                <a:schemeClr val="tx1"/>
              </a:solidFill>
            </a:endParaRPr>
          </a:p>
          <a:p>
            <a:pPr lvl="1">
              <a:lnSpc>
                <a:spcPct val="150000"/>
              </a:lnSpc>
            </a:pPr>
            <a:r>
              <a:rPr lang="en-US" altLang="zh-CN" sz="2200" dirty="0">
                <a:solidFill>
                  <a:schemeClr val="tx1"/>
                </a:solidFill>
              </a:rPr>
              <a:t>Minix</a:t>
            </a:r>
            <a:r>
              <a:rPr lang="zh-CN" altLang="en-US" sz="2200" dirty="0">
                <a:solidFill>
                  <a:schemeClr val="tx1"/>
                </a:solidFill>
              </a:rPr>
              <a:t>对硬件的要求不高，可以运行在廉价的个人</a:t>
            </a:r>
            <a:r>
              <a:rPr lang="en-US" altLang="zh-CN" sz="2200" dirty="0">
                <a:solidFill>
                  <a:schemeClr val="tx1"/>
                </a:solidFill>
              </a:rPr>
              <a:t>PC</a:t>
            </a:r>
            <a:r>
              <a:rPr lang="zh-CN" altLang="en-US" sz="2200" dirty="0">
                <a:solidFill>
                  <a:schemeClr val="tx1"/>
                </a:solidFill>
              </a:rPr>
              <a:t>上。</a:t>
            </a:r>
            <a:endParaRPr lang="en-US" altLang="zh-CN" sz="2200" dirty="0">
              <a:solidFill>
                <a:schemeClr val="tx1"/>
              </a:solidFill>
            </a:endParaRPr>
          </a:p>
          <a:p>
            <a:pPr lvl="1">
              <a:lnSpc>
                <a:spcPct val="150000"/>
              </a:lnSpc>
            </a:pPr>
            <a:r>
              <a:rPr lang="en-US" altLang="zh-CN" sz="2200" dirty="0">
                <a:solidFill>
                  <a:schemeClr val="tx1"/>
                </a:solidFill>
              </a:rPr>
              <a:t>Linux</a:t>
            </a:r>
            <a:r>
              <a:rPr lang="zh-CN" altLang="en-US" sz="2200" dirty="0">
                <a:solidFill>
                  <a:schemeClr val="tx1"/>
                </a:solidFill>
              </a:rPr>
              <a:t>操作系统就是在</a:t>
            </a:r>
            <a:r>
              <a:rPr lang="en-US" altLang="zh-CN" sz="2200" dirty="0">
                <a:solidFill>
                  <a:schemeClr val="tx1"/>
                </a:solidFill>
              </a:rPr>
              <a:t>Minix</a:t>
            </a:r>
            <a:r>
              <a:rPr lang="zh-CN" altLang="en-US" sz="2200" dirty="0">
                <a:solidFill>
                  <a:schemeClr val="tx1"/>
                </a:solidFill>
              </a:rPr>
              <a:t>系统的基础上开发和设计的。</a:t>
            </a:r>
            <a:endParaRPr lang="en-US" altLang="zh-CN" sz="2200" dirty="0">
              <a:solidFill>
                <a:schemeClr val="tx1"/>
              </a:solidFill>
            </a:endParaRPr>
          </a:p>
        </p:txBody>
      </p:sp>
    </p:spTree>
    <p:extLst>
      <p:ext uri="{BB962C8B-B14F-4D97-AF65-F5344CB8AC3E}">
        <p14:creationId xmlns:p14="http://schemas.microsoft.com/office/powerpoint/2010/main" val="315459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1.1.2  Linux</a:t>
            </a:r>
            <a:r>
              <a:rPr lang="zh-CN" altLang="en-US" dirty="0"/>
              <a:t>发展历程</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a:bodyPr>
          <a:lstStyle/>
          <a:p>
            <a:pPr>
              <a:lnSpc>
                <a:spcPct val="150000"/>
              </a:lnSpc>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产生的历史条件（续）</a:t>
            </a:r>
            <a:endParaRPr lang="en-US" altLang="zh-CN" sz="2400" dirty="0">
              <a:solidFill>
                <a:srgbClr val="FF0000"/>
              </a:solidFill>
            </a:endParaRPr>
          </a:p>
          <a:p>
            <a:pPr lvl="1">
              <a:lnSpc>
                <a:spcPct val="150000"/>
              </a:lnSpc>
            </a:pPr>
            <a:r>
              <a:rPr lang="zh-CN" altLang="en-US" sz="2200" dirty="0">
                <a:solidFill>
                  <a:schemeClr val="tx1"/>
                </a:solidFill>
              </a:rPr>
              <a:t>（</a:t>
            </a:r>
            <a:r>
              <a:rPr lang="en-US" altLang="zh-CN" sz="2200" dirty="0">
                <a:solidFill>
                  <a:schemeClr val="tx1"/>
                </a:solidFill>
              </a:rPr>
              <a:t>3</a:t>
            </a:r>
            <a:r>
              <a:rPr lang="zh-CN" altLang="en-US" sz="2200" dirty="0">
                <a:solidFill>
                  <a:schemeClr val="tx1"/>
                </a:solidFill>
              </a:rPr>
              <a:t>）</a:t>
            </a:r>
            <a:r>
              <a:rPr lang="en-US" altLang="zh-CN" sz="2200" dirty="0">
                <a:solidFill>
                  <a:schemeClr val="tx1"/>
                </a:solidFill>
              </a:rPr>
              <a:t>Internet——Linux</a:t>
            </a:r>
            <a:r>
              <a:rPr lang="zh-CN" altLang="en-US" sz="2200" dirty="0">
                <a:solidFill>
                  <a:schemeClr val="tx1"/>
                </a:solidFill>
              </a:rPr>
              <a:t>在来自世界各地人们的共同协作下，通过</a:t>
            </a:r>
            <a:r>
              <a:rPr lang="en-US" altLang="zh-CN" sz="2200" dirty="0">
                <a:solidFill>
                  <a:schemeClr val="tx1"/>
                </a:solidFill>
              </a:rPr>
              <a:t>Internet</a:t>
            </a:r>
            <a:r>
              <a:rPr lang="zh-CN" altLang="en-US" sz="2200" dirty="0">
                <a:solidFill>
                  <a:schemeClr val="tx1"/>
                </a:solidFill>
              </a:rPr>
              <a:t>发展起来。</a:t>
            </a:r>
            <a:endParaRPr lang="en-US" altLang="zh-CN" sz="2200" dirty="0">
              <a:solidFill>
                <a:schemeClr val="tx1"/>
              </a:solidFill>
            </a:endParaRPr>
          </a:p>
          <a:p>
            <a:pPr lvl="1">
              <a:lnSpc>
                <a:spcPct val="150000"/>
              </a:lnSpc>
            </a:pPr>
            <a:r>
              <a:rPr lang="zh-CN" altLang="en-US" sz="2200" dirty="0">
                <a:solidFill>
                  <a:schemeClr val="tx1"/>
                </a:solidFill>
              </a:rPr>
              <a:t>可以说，没有</a:t>
            </a:r>
            <a:r>
              <a:rPr lang="en-US" altLang="zh-CN" sz="2200" dirty="0">
                <a:solidFill>
                  <a:schemeClr val="tx1"/>
                </a:solidFill>
              </a:rPr>
              <a:t>Internet</a:t>
            </a:r>
            <a:r>
              <a:rPr lang="zh-CN" altLang="en-US" sz="2200" dirty="0">
                <a:solidFill>
                  <a:schemeClr val="tx1"/>
                </a:solidFill>
              </a:rPr>
              <a:t>就没有今天生命力如此强大、不断发展的</a:t>
            </a:r>
            <a:r>
              <a:rPr lang="en-US" altLang="zh-CN" sz="2200" dirty="0">
                <a:solidFill>
                  <a:schemeClr val="tx1"/>
                </a:solidFill>
              </a:rPr>
              <a:t>Linux</a:t>
            </a:r>
            <a:r>
              <a:rPr lang="zh-CN" altLang="en-US" sz="2200" dirty="0">
                <a:solidFill>
                  <a:schemeClr val="tx1"/>
                </a:solidFill>
              </a:rPr>
              <a:t>操作系统。</a:t>
            </a:r>
            <a:endParaRPr lang="en-US" altLang="zh-CN" sz="2200" dirty="0">
              <a:solidFill>
                <a:schemeClr val="tx1"/>
              </a:solidFill>
            </a:endParaRPr>
          </a:p>
        </p:txBody>
      </p:sp>
    </p:spTree>
    <p:extLst>
      <p:ext uri="{BB962C8B-B14F-4D97-AF65-F5344CB8AC3E}">
        <p14:creationId xmlns:p14="http://schemas.microsoft.com/office/powerpoint/2010/main" val="296878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1.1.2  Linux</a:t>
            </a:r>
            <a:r>
              <a:rPr lang="zh-CN" altLang="en-US" dirty="0"/>
              <a:t>发展历程</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fontScale="92500"/>
          </a:bodyPr>
          <a:lstStyle/>
          <a:p>
            <a:pPr>
              <a:lnSpc>
                <a:spcPct val="150000"/>
              </a:lnSpc>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产生的历史条件（续）</a:t>
            </a:r>
            <a:endParaRPr lang="en-US" altLang="zh-CN" sz="2400" dirty="0">
              <a:solidFill>
                <a:srgbClr val="FF0000"/>
              </a:solidFill>
            </a:endParaRPr>
          </a:p>
          <a:p>
            <a:pPr lvl="1">
              <a:lnSpc>
                <a:spcPct val="150000"/>
              </a:lnSpc>
            </a:pPr>
            <a:r>
              <a:rPr lang="zh-CN" altLang="en-US" sz="2200" dirty="0">
                <a:solidFill>
                  <a:schemeClr val="tx1"/>
                </a:solidFill>
              </a:rPr>
              <a:t>（</a:t>
            </a:r>
            <a:r>
              <a:rPr lang="en-US" altLang="zh-CN" sz="2200" dirty="0">
                <a:solidFill>
                  <a:schemeClr val="tx1"/>
                </a:solidFill>
              </a:rPr>
              <a:t>4</a:t>
            </a:r>
            <a:r>
              <a:rPr lang="zh-CN" altLang="en-US" sz="2200" dirty="0">
                <a:solidFill>
                  <a:schemeClr val="tx1"/>
                </a:solidFill>
              </a:rPr>
              <a:t>）</a:t>
            </a:r>
            <a:r>
              <a:rPr lang="en-US" altLang="zh-CN" sz="2200" dirty="0">
                <a:solidFill>
                  <a:schemeClr val="tx1"/>
                </a:solidFill>
              </a:rPr>
              <a:t>GNU</a:t>
            </a:r>
            <a:r>
              <a:rPr lang="zh-CN" altLang="en-US" sz="2200" dirty="0">
                <a:solidFill>
                  <a:schemeClr val="tx1"/>
                </a:solidFill>
              </a:rPr>
              <a:t>计划</a:t>
            </a:r>
            <a:r>
              <a:rPr lang="en-US" altLang="zh-CN" sz="2200" dirty="0">
                <a:solidFill>
                  <a:schemeClr val="tx1"/>
                </a:solidFill>
              </a:rPr>
              <a:t>——Linux</a:t>
            </a:r>
            <a:r>
              <a:rPr lang="zh-CN" altLang="en-US" sz="2200" dirty="0">
                <a:solidFill>
                  <a:schemeClr val="tx1"/>
                </a:solidFill>
              </a:rPr>
              <a:t>内核从一开始就是按照公开的</a:t>
            </a:r>
            <a:r>
              <a:rPr lang="en-US" altLang="zh-CN" sz="2200" dirty="0">
                <a:solidFill>
                  <a:schemeClr val="tx1"/>
                </a:solidFill>
              </a:rPr>
              <a:t>POSIX</a:t>
            </a:r>
            <a:r>
              <a:rPr lang="zh-CN" altLang="en-US" sz="2200" dirty="0">
                <a:solidFill>
                  <a:schemeClr val="tx1"/>
                </a:solidFill>
              </a:rPr>
              <a:t>标准编写的，并且大量使用了来自麻省剑桥自由软件基金会的</a:t>
            </a:r>
            <a:r>
              <a:rPr lang="en-US" altLang="zh-CN" sz="2200" dirty="0">
                <a:solidFill>
                  <a:schemeClr val="tx1"/>
                </a:solidFill>
              </a:rPr>
              <a:t>GNU</a:t>
            </a:r>
            <a:r>
              <a:rPr lang="zh-CN" altLang="en-US" sz="2200" dirty="0">
                <a:solidFill>
                  <a:schemeClr val="tx1"/>
                </a:solidFill>
              </a:rPr>
              <a:t>软件，同时</a:t>
            </a:r>
            <a:r>
              <a:rPr lang="en-US" altLang="zh-CN" sz="2200" dirty="0">
                <a:solidFill>
                  <a:schemeClr val="tx1"/>
                </a:solidFill>
              </a:rPr>
              <a:t>Linux</a:t>
            </a:r>
            <a:r>
              <a:rPr lang="zh-CN" altLang="en-US" sz="2200" dirty="0">
                <a:solidFill>
                  <a:schemeClr val="tx1"/>
                </a:solidFill>
              </a:rPr>
              <a:t>自身也是用它们构造而成。</a:t>
            </a:r>
            <a:endParaRPr lang="en-US" altLang="zh-CN" sz="2200" dirty="0">
              <a:solidFill>
                <a:schemeClr val="tx1"/>
              </a:solidFill>
            </a:endParaRPr>
          </a:p>
          <a:p>
            <a:pPr lvl="1">
              <a:lnSpc>
                <a:spcPct val="150000"/>
              </a:lnSpc>
            </a:pPr>
            <a:r>
              <a:rPr lang="en-US" altLang="zh-CN" sz="2200" dirty="0">
                <a:solidFill>
                  <a:schemeClr val="tx1"/>
                </a:solidFill>
              </a:rPr>
              <a:t>GNU</a:t>
            </a:r>
            <a:r>
              <a:rPr lang="zh-CN" altLang="en-US" sz="2200" dirty="0">
                <a:solidFill>
                  <a:schemeClr val="tx1"/>
                </a:solidFill>
              </a:rPr>
              <a:t>是</a:t>
            </a:r>
            <a:r>
              <a:rPr lang="en-US" altLang="zh-CN" sz="2200" dirty="0">
                <a:solidFill>
                  <a:schemeClr val="tx1"/>
                </a:solidFill>
              </a:rPr>
              <a:t>GNU Is Not UNIX</a:t>
            </a:r>
            <a:r>
              <a:rPr lang="zh-CN" altLang="en-US" sz="2200" dirty="0">
                <a:solidFill>
                  <a:schemeClr val="tx1"/>
                </a:solidFill>
              </a:rPr>
              <a:t>的递归缩写，是自由软件基金会的一个项目，该项目的目标是开发一个自由的类</a:t>
            </a:r>
            <a:r>
              <a:rPr lang="en-US" altLang="zh-CN" sz="2200" dirty="0">
                <a:solidFill>
                  <a:schemeClr val="tx1"/>
                </a:solidFill>
              </a:rPr>
              <a:t>UNIX</a:t>
            </a:r>
            <a:r>
              <a:rPr lang="zh-CN" altLang="en-US" sz="2200" dirty="0">
                <a:solidFill>
                  <a:schemeClr val="tx1"/>
                </a:solidFill>
              </a:rPr>
              <a:t>操作系统，包括内核、软件开发工具和各种应用程序。</a:t>
            </a:r>
            <a:endParaRPr lang="en-US" altLang="zh-CN" sz="2200" dirty="0">
              <a:solidFill>
                <a:schemeClr val="tx1"/>
              </a:solidFill>
            </a:endParaRPr>
          </a:p>
          <a:p>
            <a:pPr lvl="1">
              <a:lnSpc>
                <a:spcPct val="150000"/>
              </a:lnSpc>
            </a:pPr>
            <a:r>
              <a:rPr lang="en-US" altLang="zh-CN" sz="2200" dirty="0">
                <a:solidFill>
                  <a:schemeClr val="tx1"/>
                </a:solidFill>
              </a:rPr>
              <a:t>GPL——</a:t>
            </a:r>
            <a:r>
              <a:rPr lang="zh-CN" altLang="en-US" sz="2200" dirty="0">
                <a:solidFill>
                  <a:schemeClr val="tx1"/>
                </a:solidFill>
              </a:rPr>
              <a:t>通用软件许可证。</a:t>
            </a:r>
            <a:endParaRPr lang="en-US" altLang="zh-CN" sz="2200" dirty="0">
              <a:solidFill>
                <a:schemeClr val="tx1"/>
              </a:solidFill>
            </a:endParaRPr>
          </a:p>
          <a:p>
            <a:pPr lvl="1">
              <a:lnSpc>
                <a:spcPct val="150000"/>
              </a:lnSpc>
            </a:pPr>
            <a:r>
              <a:rPr lang="en-US" altLang="zh-CN" sz="2200" dirty="0">
                <a:solidFill>
                  <a:schemeClr val="tx1"/>
                </a:solidFill>
              </a:rPr>
              <a:t>GPL</a:t>
            </a:r>
            <a:r>
              <a:rPr lang="zh-CN" altLang="en-US" sz="2200" dirty="0">
                <a:solidFill>
                  <a:schemeClr val="tx1"/>
                </a:solidFill>
              </a:rPr>
              <a:t>允许软件作者拥有软件版权，但授予其他任何人以合法复制、发行和修改软件的权利。</a:t>
            </a:r>
            <a:endParaRPr lang="en-US" altLang="zh-CN" sz="2200" dirty="0">
              <a:solidFill>
                <a:schemeClr val="tx1"/>
              </a:solidFill>
            </a:endParaRPr>
          </a:p>
        </p:txBody>
      </p:sp>
    </p:spTree>
    <p:extLst>
      <p:ext uri="{BB962C8B-B14F-4D97-AF65-F5344CB8AC3E}">
        <p14:creationId xmlns:p14="http://schemas.microsoft.com/office/powerpoint/2010/main" val="376323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1.1.2  Linux</a:t>
            </a:r>
            <a:r>
              <a:rPr lang="zh-CN" altLang="en-US" dirty="0"/>
              <a:t>发展历程</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a:bodyPr>
          <a:lstStyle/>
          <a:p>
            <a:pPr>
              <a:lnSpc>
                <a:spcPct val="150000"/>
              </a:lnSpc>
            </a:pP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的诞生</a:t>
            </a:r>
            <a:endParaRPr lang="en-US" altLang="zh-CN" sz="2400" dirty="0">
              <a:solidFill>
                <a:srgbClr val="FF0000"/>
              </a:solidFill>
            </a:endParaRPr>
          </a:p>
          <a:p>
            <a:pPr lvl="1">
              <a:lnSpc>
                <a:spcPct val="150000"/>
              </a:lnSpc>
            </a:pPr>
            <a:r>
              <a:rPr lang="en-US" altLang="zh-CN" sz="2200" dirty="0">
                <a:solidFill>
                  <a:schemeClr val="tx1"/>
                </a:solidFill>
              </a:rPr>
              <a:t>Linux</a:t>
            </a:r>
            <a:r>
              <a:rPr lang="zh-CN" altLang="en-US" sz="2200" dirty="0">
                <a:solidFill>
                  <a:schemeClr val="tx1"/>
                </a:solidFill>
              </a:rPr>
              <a:t>内核最早是由</a:t>
            </a:r>
            <a:r>
              <a:rPr lang="en-US" altLang="zh-CN" sz="2200" dirty="0">
                <a:solidFill>
                  <a:schemeClr val="tx1"/>
                </a:solidFill>
              </a:rPr>
              <a:t>Linus Torvalds</a:t>
            </a:r>
            <a:r>
              <a:rPr lang="zh-CN" altLang="en-US" sz="2200" dirty="0">
                <a:solidFill>
                  <a:schemeClr val="tx1"/>
                </a:solidFill>
              </a:rPr>
              <a:t>在</a:t>
            </a:r>
            <a:r>
              <a:rPr lang="en-US" altLang="zh-CN" sz="2200" dirty="0">
                <a:solidFill>
                  <a:schemeClr val="tx1"/>
                </a:solidFill>
              </a:rPr>
              <a:t>1991</a:t>
            </a:r>
            <a:r>
              <a:rPr lang="zh-CN" altLang="en-US" sz="2200" dirty="0">
                <a:solidFill>
                  <a:schemeClr val="tx1"/>
                </a:solidFill>
              </a:rPr>
              <a:t>年开发出来的。</a:t>
            </a:r>
            <a:endParaRPr lang="en-US" altLang="zh-CN" sz="2200" dirty="0">
              <a:solidFill>
                <a:schemeClr val="tx1"/>
              </a:solidFill>
            </a:endParaRPr>
          </a:p>
          <a:p>
            <a:pPr lvl="1">
              <a:lnSpc>
                <a:spcPct val="150000"/>
              </a:lnSpc>
            </a:pPr>
            <a:r>
              <a:rPr lang="zh-CN" altLang="en-US" sz="2200" dirty="0">
                <a:solidFill>
                  <a:schemeClr val="tx1"/>
                </a:solidFill>
              </a:rPr>
              <a:t>开发平台</a:t>
            </a:r>
            <a:r>
              <a:rPr lang="en-US" altLang="zh-CN" sz="2200" dirty="0">
                <a:solidFill>
                  <a:schemeClr val="tx1"/>
                </a:solidFill>
              </a:rPr>
              <a:t>——Minix</a:t>
            </a:r>
            <a:r>
              <a:rPr lang="zh-CN" altLang="en-US" sz="2200" dirty="0">
                <a:solidFill>
                  <a:schemeClr val="tx1"/>
                </a:solidFill>
              </a:rPr>
              <a:t>操作系统</a:t>
            </a:r>
            <a:endParaRPr lang="en-US" altLang="zh-CN" sz="2200" dirty="0">
              <a:solidFill>
                <a:schemeClr val="tx1"/>
              </a:solidFill>
            </a:endParaRPr>
          </a:p>
          <a:p>
            <a:pPr lvl="1">
              <a:lnSpc>
                <a:spcPct val="150000"/>
              </a:lnSpc>
            </a:pPr>
            <a:r>
              <a:rPr lang="en-US" altLang="zh-CN" sz="2200" dirty="0">
                <a:solidFill>
                  <a:schemeClr val="tx1"/>
                </a:solidFill>
              </a:rPr>
              <a:t>1991</a:t>
            </a:r>
            <a:r>
              <a:rPr lang="zh-CN" altLang="en-US" sz="2200" dirty="0">
                <a:solidFill>
                  <a:schemeClr val="tx1"/>
                </a:solidFill>
              </a:rPr>
              <a:t>年</a:t>
            </a:r>
            <a:r>
              <a:rPr lang="en-US" altLang="zh-CN" sz="2200" dirty="0">
                <a:solidFill>
                  <a:schemeClr val="tx1"/>
                </a:solidFill>
              </a:rPr>
              <a:t>10</a:t>
            </a:r>
            <a:r>
              <a:rPr lang="zh-CN" altLang="en-US" sz="2200" dirty="0">
                <a:solidFill>
                  <a:schemeClr val="tx1"/>
                </a:solidFill>
              </a:rPr>
              <a:t>月</a:t>
            </a:r>
            <a:r>
              <a:rPr lang="en-US" altLang="zh-CN" sz="2200" dirty="0">
                <a:solidFill>
                  <a:schemeClr val="tx1"/>
                </a:solidFill>
              </a:rPr>
              <a:t>5</a:t>
            </a:r>
            <a:r>
              <a:rPr lang="zh-CN" altLang="en-US" sz="2200" dirty="0">
                <a:solidFill>
                  <a:schemeClr val="tx1"/>
                </a:solidFill>
              </a:rPr>
              <a:t>日，发布了</a:t>
            </a:r>
            <a:r>
              <a:rPr lang="en-US" altLang="zh-CN" sz="2200" dirty="0">
                <a:solidFill>
                  <a:schemeClr val="tx1"/>
                </a:solidFill>
              </a:rPr>
              <a:t>Linux</a:t>
            </a:r>
            <a:r>
              <a:rPr lang="zh-CN" altLang="en-US" sz="2200" dirty="0">
                <a:solidFill>
                  <a:schemeClr val="tx1"/>
                </a:solidFill>
              </a:rPr>
              <a:t>系统的第一个正式版本，其版本号为</a:t>
            </a:r>
            <a:r>
              <a:rPr lang="en-US" altLang="zh-CN" sz="2200" dirty="0">
                <a:solidFill>
                  <a:schemeClr val="tx1"/>
                </a:solidFill>
              </a:rPr>
              <a:t>0.02</a:t>
            </a:r>
          </a:p>
          <a:p>
            <a:pPr lvl="1">
              <a:lnSpc>
                <a:spcPct val="150000"/>
              </a:lnSpc>
            </a:pPr>
            <a:r>
              <a:rPr lang="zh-CN" altLang="en-US" sz="2200" dirty="0">
                <a:solidFill>
                  <a:schemeClr val="tx1"/>
                </a:solidFill>
              </a:rPr>
              <a:t>最初的主要工作集中在内核开发、对用户的支持、系统的文档。</a:t>
            </a:r>
            <a:endParaRPr lang="en-US" altLang="zh-CN" sz="2200" dirty="0">
              <a:solidFill>
                <a:schemeClr val="tx1"/>
              </a:solidFill>
            </a:endParaRPr>
          </a:p>
        </p:txBody>
      </p:sp>
    </p:spTree>
    <p:extLst>
      <p:ext uri="{BB962C8B-B14F-4D97-AF65-F5344CB8AC3E}">
        <p14:creationId xmlns:p14="http://schemas.microsoft.com/office/powerpoint/2010/main" val="2291845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1.1.3 Linux</a:t>
            </a:r>
            <a:r>
              <a:rPr lang="zh-CN" altLang="en-US" dirty="0"/>
              <a:t>特点</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fontScale="92500" lnSpcReduction="10000"/>
          </a:bodyPr>
          <a:lstStyle/>
          <a:p>
            <a:pPr>
              <a:lnSpc>
                <a:spcPct val="150000"/>
              </a:lnSpc>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的优点</a:t>
            </a:r>
          </a:p>
          <a:p>
            <a:pPr lvl="1">
              <a:lnSpc>
                <a:spcPct val="150000"/>
              </a:lnSpc>
            </a:pPr>
            <a:r>
              <a:rPr lang="zh-CN" altLang="en-US" sz="2200" dirty="0">
                <a:solidFill>
                  <a:schemeClr val="tx1"/>
                </a:solidFill>
              </a:rPr>
              <a:t>（</a:t>
            </a:r>
            <a:r>
              <a:rPr lang="en-US" altLang="zh-CN" sz="2200" dirty="0">
                <a:solidFill>
                  <a:schemeClr val="tx1"/>
                </a:solidFill>
              </a:rPr>
              <a:t>1</a:t>
            </a:r>
            <a:r>
              <a:rPr lang="zh-CN" altLang="en-US" sz="2200" dirty="0">
                <a:solidFill>
                  <a:schemeClr val="tx1"/>
                </a:solidFill>
              </a:rPr>
              <a:t>）基于</a:t>
            </a:r>
            <a:r>
              <a:rPr lang="en-US" altLang="zh-CN" sz="2200" dirty="0">
                <a:solidFill>
                  <a:schemeClr val="tx1"/>
                </a:solidFill>
              </a:rPr>
              <a:t>Unix</a:t>
            </a:r>
            <a:r>
              <a:rPr lang="zh-CN" altLang="en-US" sz="2200" dirty="0">
                <a:solidFill>
                  <a:schemeClr val="tx1"/>
                </a:solidFill>
              </a:rPr>
              <a:t>设计，性能出色 </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2</a:t>
            </a:r>
            <a:r>
              <a:rPr lang="zh-CN" altLang="en-US" sz="2200" dirty="0">
                <a:solidFill>
                  <a:schemeClr val="tx1"/>
                </a:solidFill>
              </a:rPr>
              <a:t>）遵循</a:t>
            </a:r>
            <a:r>
              <a:rPr lang="en-US" altLang="zh-CN" sz="2200" dirty="0">
                <a:solidFill>
                  <a:schemeClr val="tx1"/>
                </a:solidFill>
              </a:rPr>
              <a:t>GPL</a:t>
            </a:r>
            <a:r>
              <a:rPr lang="zh-CN" altLang="en-US" sz="2200" dirty="0">
                <a:solidFill>
                  <a:schemeClr val="tx1"/>
                </a:solidFill>
              </a:rPr>
              <a:t>许可，自由软件</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3</a:t>
            </a:r>
            <a:r>
              <a:rPr lang="zh-CN" altLang="en-US" sz="2200" dirty="0">
                <a:solidFill>
                  <a:schemeClr val="tx1"/>
                </a:solidFill>
              </a:rPr>
              <a:t>）符合</a:t>
            </a:r>
            <a:r>
              <a:rPr lang="en-US" altLang="zh-CN" sz="2200" dirty="0">
                <a:solidFill>
                  <a:schemeClr val="tx1"/>
                </a:solidFill>
              </a:rPr>
              <a:t>POSIX</a:t>
            </a:r>
            <a:r>
              <a:rPr lang="zh-CN" altLang="en-US" sz="2200" dirty="0">
                <a:solidFill>
                  <a:schemeClr val="tx1"/>
                </a:solidFill>
              </a:rPr>
              <a:t>标准，兼容性好</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4</a:t>
            </a:r>
            <a:r>
              <a:rPr lang="zh-CN" altLang="en-US" sz="2200" dirty="0">
                <a:solidFill>
                  <a:schemeClr val="tx1"/>
                </a:solidFill>
              </a:rPr>
              <a:t>）可移植性好</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5</a:t>
            </a:r>
            <a:r>
              <a:rPr lang="zh-CN" altLang="en-US" sz="2200" dirty="0">
                <a:solidFill>
                  <a:schemeClr val="tx1"/>
                </a:solidFill>
              </a:rPr>
              <a:t>）网络功能强大</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6</a:t>
            </a:r>
            <a:r>
              <a:rPr lang="zh-CN" altLang="en-US" sz="2200" dirty="0">
                <a:solidFill>
                  <a:schemeClr val="tx1"/>
                </a:solidFill>
              </a:rPr>
              <a:t>）设备独立性</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7</a:t>
            </a:r>
            <a:r>
              <a:rPr lang="zh-CN" altLang="en-US" sz="2200" dirty="0">
                <a:solidFill>
                  <a:schemeClr val="tx1"/>
                </a:solidFill>
              </a:rPr>
              <a:t>）安全性强</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8</a:t>
            </a:r>
            <a:r>
              <a:rPr lang="zh-CN" altLang="en-US" sz="2200" dirty="0">
                <a:solidFill>
                  <a:schemeClr val="tx1"/>
                </a:solidFill>
              </a:rPr>
              <a:t>）良好的用户界面 </a:t>
            </a:r>
          </a:p>
        </p:txBody>
      </p:sp>
    </p:spTree>
    <p:extLst>
      <p:ext uri="{BB962C8B-B14F-4D97-AF65-F5344CB8AC3E}">
        <p14:creationId xmlns:p14="http://schemas.microsoft.com/office/powerpoint/2010/main" val="291499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1.1.3 Linux</a:t>
            </a:r>
            <a:r>
              <a:rPr lang="zh-CN" altLang="en-US" dirty="0"/>
              <a:t>特点</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a:bodyPr>
          <a:lstStyle/>
          <a:p>
            <a:pPr>
              <a:lnSpc>
                <a:spcPct val="150000"/>
              </a:lnSpc>
            </a:pP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的缺点</a:t>
            </a:r>
          </a:p>
          <a:p>
            <a:pPr lvl="1">
              <a:lnSpc>
                <a:spcPct val="150000"/>
              </a:lnSpc>
            </a:pPr>
            <a:r>
              <a:rPr lang="en-US" altLang="zh-CN" sz="2200" dirty="0">
                <a:solidFill>
                  <a:schemeClr val="tx1"/>
                </a:solidFill>
              </a:rPr>
              <a:t>Linux</a:t>
            </a:r>
            <a:r>
              <a:rPr lang="zh-CN" altLang="en-US" sz="2200" dirty="0">
                <a:solidFill>
                  <a:schemeClr val="tx1"/>
                </a:solidFill>
              </a:rPr>
              <a:t>发行版本太多，不同版本的使用上还存在差异</a:t>
            </a:r>
            <a:endParaRPr lang="en-US" altLang="zh-CN" sz="2200" dirty="0">
              <a:solidFill>
                <a:schemeClr val="tx1"/>
              </a:solidFill>
            </a:endParaRPr>
          </a:p>
          <a:p>
            <a:pPr lvl="1">
              <a:lnSpc>
                <a:spcPct val="150000"/>
              </a:lnSpc>
            </a:pPr>
            <a:r>
              <a:rPr lang="zh-CN" altLang="en-US" sz="2200" dirty="0">
                <a:solidFill>
                  <a:schemeClr val="tx1"/>
                </a:solidFill>
              </a:rPr>
              <a:t>不同版本之间的兼容性不好</a:t>
            </a:r>
            <a:endParaRPr lang="en-US" altLang="zh-CN" sz="2200" dirty="0">
              <a:solidFill>
                <a:schemeClr val="tx1"/>
              </a:solidFill>
            </a:endParaRPr>
          </a:p>
          <a:p>
            <a:pPr lvl="1">
              <a:lnSpc>
                <a:spcPct val="150000"/>
              </a:lnSpc>
            </a:pPr>
            <a:r>
              <a:rPr lang="zh-CN" altLang="en-US" sz="2200" dirty="0">
                <a:solidFill>
                  <a:schemeClr val="tx1"/>
                </a:solidFill>
              </a:rPr>
              <a:t>入门要求较高</a:t>
            </a:r>
            <a:endParaRPr lang="en-US" altLang="zh-CN" sz="2200" dirty="0">
              <a:solidFill>
                <a:schemeClr val="tx1"/>
              </a:solidFill>
            </a:endParaRPr>
          </a:p>
          <a:p>
            <a:pPr lvl="1">
              <a:lnSpc>
                <a:spcPct val="150000"/>
              </a:lnSpc>
            </a:pPr>
            <a:r>
              <a:rPr lang="zh-CN" altLang="en-US" sz="2200" dirty="0">
                <a:solidFill>
                  <a:schemeClr val="tx1"/>
                </a:solidFill>
              </a:rPr>
              <a:t>对中文支持不够好</a:t>
            </a:r>
            <a:endParaRPr lang="en-US" altLang="zh-CN" sz="2200" dirty="0">
              <a:solidFill>
                <a:schemeClr val="tx1"/>
              </a:solidFill>
            </a:endParaRPr>
          </a:p>
          <a:p>
            <a:pPr lvl="1">
              <a:lnSpc>
                <a:spcPct val="150000"/>
              </a:lnSpc>
            </a:pPr>
            <a:r>
              <a:rPr lang="en-US" altLang="zh-CN" sz="2200" dirty="0">
                <a:solidFill>
                  <a:schemeClr val="tx1"/>
                </a:solidFill>
              </a:rPr>
              <a:t>……</a:t>
            </a:r>
            <a:endParaRPr lang="zh-CN" altLang="en-US" sz="2200" dirty="0">
              <a:solidFill>
                <a:schemeClr val="tx1"/>
              </a:solidFill>
            </a:endParaRPr>
          </a:p>
        </p:txBody>
      </p:sp>
    </p:spTree>
    <p:extLst>
      <p:ext uri="{BB962C8B-B14F-4D97-AF65-F5344CB8AC3E}">
        <p14:creationId xmlns:p14="http://schemas.microsoft.com/office/powerpoint/2010/main" val="163339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1.1.3 Linux</a:t>
            </a:r>
            <a:r>
              <a:rPr lang="zh-CN" altLang="en-US" dirty="0"/>
              <a:t>特点</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a:bodyPr>
          <a:lstStyle/>
          <a:p>
            <a:pPr>
              <a:lnSpc>
                <a:spcPct val="150000"/>
              </a:lnSpc>
            </a:pPr>
            <a:r>
              <a:rPr lang="en-US" altLang="zh-CN" sz="2400" dirty="0">
                <a:solidFill>
                  <a:srgbClr val="FF0000"/>
                </a:solidFill>
              </a:rPr>
              <a:t>3</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系统组成</a:t>
            </a:r>
          </a:p>
          <a:p>
            <a:pPr lvl="1">
              <a:lnSpc>
                <a:spcPct val="150000"/>
              </a:lnSpc>
            </a:pPr>
            <a:r>
              <a:rPr lang="zh-CN" altLang="en-US" sz="2200" dirty="0">
                <a:solidFill>
                  <a:schemeClr val="tx1"/>
                </a:solidFill>
              </a:rPr>
              <a:t>基本组成包括</a:t>
            </a:r>
            <a:r>
              <a:rPr lang="en-US" altLang="zh-CN" sz="2200" dirty="0">
                <a:solidFill>
                  <a:schemeClr val="tx1"/>
                </a:solidFill>
              </a:rPr>
              <a:t>Linux</a:t>
            </a:r>
            <a:r>
              <a:rPr lang="zh-CN" altLang="en-US" sz="2200" dirty="0">
                <a:solidFill>
                  <a:schemeClr val="tx1"/>
                </a:solidFill>
              </a:rPr>
              <a:t>内核、</a:t>
            </a:r>
            <a:r>
              <a:rPr lang="en-US" altLang="zh-CN" sz="2200" dirty="0">
                <a:solidFill>
                  <a:schemeClr val="tx1"/>
                </a:solidFill>
              </a:rPr>
              <a:t>Linux Shell</a:t>
            </a:r>
            <a:r>
              <a:rPr lang="zh-CN" altLang="en-US" sz="2200" dirty="0">
                <a:solidFill>
                  <a:schemeClr val="tx1"/>
                </a:solidFill>
              </a:rPr>
              <a:t>、</a:t>
            </a:r>
            <a:r>
              <a:rPr lang="en-US" altLang="zh-CN" sz="2200" dirty="0">
                <a:solidFill>
                  <a:schemeClr val="tx1"/>
                </a:solidFill>
              </a:rPr>
              <a:t>Linux</a:t>
            </a:r>
            <a:r>
              <a:rPr lang="zh-CN" altLang="en-US" sz="2200" dirty="0">
                <a:solidFill>
                  <a:schemeClr val="tx1"/>
                </a:solidFill>
              </a:rPr>
              <a:t>文件系统、</a:t>
            </a:r>
            <a:r>
              <a:rPr lang="en-US" altLang="zh-CN" sz="2200" dirty="0">
                <a:solidFill>
                  <a:schemeClr val="tx1"/>
                </a:solidFill>
              </a:rPr>
              <a:t>Linux</a:t>
            </a:r>
            <a:r>
              <a:rPr lang="zh-CN" altLang="en-US" sz="2200" dirty="0">
                <a:solidFill>
                  <a:schemeClr val="tx1"/>
                </a:solidFill>
              </a:rPr>
              <a:t>应用程序等几个部分。</a:t>
            </a:r>
            <a:endParaRPr lang="en-US" altLang="zh-CN" sz="2200" dirty="0">
              <a:solidFill>
                <a:schemeClr val="tx1"/>
              </a:solidFill>
            </a:endParaRPr>
          </a:p>
          <a:p>
            <a:pPr marL="457200" lvl="1" indent="0">
              <a:lnSpc>
                <a:spcPct val="150000"/>
              </a:lnSpc>
              <a:buNone/>
            </a:pPr>
            <a:endParaRPr lang="zh-CN" altLang="en-US" sz="2200" dirty="0">
              <a:solidFill>
                <a:schemeClr val="tx1"/>
              </a:solidFill>
            </a:endParaRPr>
          </a:p>
        </p:txBody>
      </p:sp>
      <p:pic>
        <p:nvPicPr>
          <p:cNvPr id="4" name="图片 3">
            <a:extLst>
              <a:ext uri="{FF2B5EF4-FFF2-40B4-BE49-F238E27FC236}">
                <a16:creationId xmlns:a16="http://schemas.microsoft.com/office/drawing/2014/main" id="{A6A7042E-BE76-43AC-9A07-B964E73E036B}"/>
              </a:ext>
            </a:extLst>
          </p:cNvPr>
          <p:cNvPicPr>
            <a:picLocks noChangeAspect="1"/>
          </p:cNvPicPr>
          <p:nvPr/>
        </p:nvPicPr>
        <p:blipFill>
          <a:blip r:embed="rId2"/>
          <a:stretch>
            <a:fillRect/>
          </a:stretch>
        </p:blipFill>
        <p:spPr>
          <a:xfrm>
            <a:off x="4150759" y="3186319"/>
            <a:ext cx="4849402" cy="2224816"/>
          </a:xfrm>
          <a:prstGeom prst="rect">
            <a:avLst/>
          </a:prstGeom>
        </p:spPr>
      </p:pic>
      <p:sp>
        <p:nvSpPr>
          <p:cNvPr id="5" name="文本框 4">
            <a:extLst>
              <a:ext uri="{FF2B5EF4-FFF2-40B4-BE49-F238E27FC236}">
                <a16:creationId xmlns:a16="http://schemas.microsoft.com/office/drawing/2014/main" id="{10B7AEA7-A9B3-43AA-A605-5C0E21AA0402}"/>
              </a:ext>
            </a:extLst>
          </p:cNvPr>
          <p:cNvSpPr txBox="1"/>
          <p:nvPr/>
        </p:nvSpPr>
        <p:spPr>
          <a:xfrm>
            <a:off x="5229547" y="5599416"/>
            <a:ext cx="3441842" cy="369332"/>
          </a:xfrm>
          <a:prstGeom prst="rect">
            <a:avLst/>
          </a:prstGeom>
          <a:noFill/>
        </p:spPr>
        <p:txBody>
          <a:bodyPr wrap="square" rtlCol="0">
            <a:spAutoFit/>
          </a:bodyPr>
          <a:lstStyle/>
          <a:p>
            <a:r>
              <a:rPr lang="zh-CN" altLang="en-US" dirty="0"/>
              <a:t>图</a:t>
            </a:r>
            <a:r>
              <a:rPr lang="en-US" altLang="zh-CN" dirty="0"/>
              <a:t>1-2 Linux</a:t>
            </a:r>
            <a:r>
              <a:rPr lang="zh-CN" altLang="en-US" dirty="0"/>
              <a:t>操作系统的构成</a:t>
            </a:r>
          </a:p>
        </p:txBody>
      </p:sp>
    </p:spTree>
    <p:extLst>
      <p:ext uri="{BB962C8B-B14F-4D97-AF65-F5344CB8AC3E}">
        <p14:creationId xmlns:p14="http://schemas.microsoft.com/office/powerpoint/2010/main" val="889042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A83A89-BCE2-4031-B9BA-D9B5F38609F8}"/>
              </a:ext>
            </a:extLst>
          </p:cNvPr>
          <p:cNvSpPr>
            <a:spLocks noGrp="1"/>
          </p:cNvSpPr>
          <p:nvPr>
            <p:ph idx="1"/>
          </p:nvPr>
        </p:nvSpPr>
        <p:spPr>
          <a:xfrm>
            <a:off x="2486470" y="746589"/>
            <a:ext cx="9010311" cy="4390490"/>
          </a:xfrm>
        </p:spPr>
        <p:txBody>
          <a:bodyPr>
            <a:normAutofit lnSpcReduction="10000"/>
          </a:bodyPr>
          <a:lstStyle/>
          <a:p>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内核</a:t>
            </a:r>
            <a:endParaRPr lang="en-US" altLang="zh-CN" sz="2400" dirty="0">
              <a:solidFill>
                <a:srgbClr val="FF0000"/>
              </a:solidFill>
            </a:endParaRPr>
          </a:p>
          <a:p>
            <a:pPr lvl="1">
              <a:lnSpc>
                <a:spcPct val="150000"/>
              </a:lnSpc>
            </a:pPr>
            <a:r>
              <a:rPr lang="zh-CN" altLang="en-US" sz="2400" dirty="0">
                <a:solidFill>
                  <a:schemeClr val="tx1"/>
                </a:solidFill>
              </a:rPr>
              <a:t>不同发行版的</a:t>
            </a:r>
            <a:r>
              <a:rPr lang="en-US" altLang="zh-CN" sz="2400" dirty="0">
                <a:solidFill>
                  <a:schemeClr val="tx1"/>
                </a:solidFill>
              </a:rPr>
              <a:t>Linux</a:t>
            </a:r>
            <a:r>
              <a:rPr lang="zh-CN" altLang="en-US" sz="2400" dirty="0">
                <a:solidFill>
                  <a:schemeClr val="tx1"/>
                </a:solidFill>
              </a:rPr>
              <a:t>系统使用的系统内核只有一个版本，即</a:t>
            </a:r>
            <a:r>
              <a:rPr lang="en-US" altLang="zh-CN" sz="2400" dirty="0">
                <a:solidFill>
                  <a:schemeClr val="tx1"/>
                </a:solidFill>
              </a:rPr>
              <a:t>Linux</a:t>
            </a:r>
            <a:r>
              <a:rPr lang="zh-CN" altLang="en-US" sz="2400" dirty="0">
                <a:solidFill>
                  <a:schemeClr val="tx1"/>
                </a:solidFill>
              </a:rPr>
              <a:t>内核。内核由</a:t>
            </a:r>
            <a:r>
              <a:rPr lang="en-US" altLang="zh-CN" sz="2400" dirty="0">
                <a:solidFill>
                  <a:schemeClr val="tx1"/>
                </a:solidFill>
              </a:rPr>
              <a:t>Linus</a:t>
            </a:r>
            <a:r>
              <a:rPr lang="zh-CN" altLang="en-US" sz="2400" dirty="0">
                <a:solidFill>
                  <a:schemeClr val="tx1"/>
                </a:solidFill>
              </a:rPr>
              <a:t>和他的内核团队负责维护和发布的。</a:t>
            </a:r>
            <a:endParaRPr lang="en-US" altLang="zh-CN" sz="2400" dirty="0">
              <a:solidFill>
                <a:schemeClr val="tx1"/>
              </a:solidFill>
            </a:endParaRPr>
          </a:p>
          <a:p>
            <a:pPr lvl="1">
              <a:lnSpc>
                <a:spcPct val="150000"/>
              </a:lnSpc>
            </a:pPr>
            <a:r>
              <a:rPr lang="en-US" altLang="zh-CN" sz="2400" dirty="0">
                <a:solidFill>
                  <a:schemeClr val="tx1"/>
                </a:solidFill>
              </a:rPr>
              <a:t>Linux</a:t>
            </a:r>
            <a:r>
              <a:rPr lang="zh-CN" altLang="en-US" sz="2400" dirty="0">
                <a:solidFill>
                  <a:schemeClr val="tx1"/>
                </a:solidFill>
              </a:rPr>
              <a:t>内核是系统的核心，是运行程序和管理硬件设备（如，磁盘、打印机等）的核心程序，它提供硬件抽象层、磁盘及文件系统控制、多任务等功能的系统软件。</a:t>
            </a:r>
            <a:endParaRPr lang="en-US" altLang="zh-CN" sz="2400" dirty="0">
              <a:solidFill>
                <a:schemeClr val="tx1"/>
              </a:solidFill>
            </a:endParaRPr>
          </a:p>
          <a:p>
            <a:pPr lvl="1">
              <a:lnSpc>
                <a:spcPct val="150000"/>
              </a:lnSpc>
            </a:pPr>
            <a:r>
              <a:rPr lang="zh-CN" altLang="en-US" sz="2400" dirty="0">
                <a:solidFill>
                  <a:schemeClr val="tx1"/>
                </a:solidFill>
              </a:rPr>
              <a:t>一套基于</a:t>
            </a:r>
            <a:r>
              <a:rPr lang="en-US" altLang="zh-CN" sz="2400" dirty="0">
                <a:solidFill>
                  <a:schemeClr val="tx1"/>
                </a:solidFill>
              </a:rPr>
              <a:t>Linux</a:t>
            </a:r>
            <a:r>
              <a:rPr lang="zh-CN" altLang="en-US" sz="2400" dirty="0">
                <a:solidFill>
                  <a:schemeClr val="tx1"/>
                </a:solidFill>
              </a:rPr>
              <a:t>内核的完整操作系统叫做</a:t>
            </a:r>
            <a:r>
              <a:rPr lang="en-US" altLang="zh-CN" sz="2400" dirty="0">
                <a:solidFill>
                  <a:schemeClr val="tx1"/>
                </a:solidFill>
              </a:rPr>
              <a:t>Linux</a:t>
            </a:r>
            <a:r>
              <a:rPr lang="zh-CN" altLang="en-US" sz="2400" dirty="0">
                <a:solidFill>
                  <a:schemeClr val="tx1"/>
                </a:solidFill>
              </a:rPr>
              <a:t>操作系统，或</a:t>
            </a:r>
            <a:r>
              <a:rPr lang="en-US" altLang="zh-CN" sz="2400" dirty="0">
                <a:solidFill>
                  <a:schemeClr val="tx1"/>
                </a:solidFill>
              </a:rPr>
              <a:t>GNU/Linux</a:t>
            </a:r>
            <a:r>
              <a:rPr lang="zh-CN" altLang="en-US" sz="2400" dirty="0">
                <a:solidFill>
                  <a:schemeClr val="tx1"/>
                </a:solidFill>
              </a:rPr>
              <a:t>。</a:t>
            </a:r>
          </a:p>
        </p:txBody>
      </p:sp>
    </p:spTree>
    <p:extLst>
      <p:ext uri="{BB962C8B-B14F-4D97-AF65-F5344CB8AC3E}">
        <p14:creationId xmlns:p14="http://schemas.microsoft.com/office/powerpoint/2010/main" val="3869237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A83A89-BCE2-4031-B9BA-D9B5F38609F8}"/>
              </a:ext>
            </a:extLst>
          </p:cNvPr>
          <p:cNvSpPr>
            <a:spLocks noGrp="1"/>
          </p:cNvSpPr>
          <p:nvPr>
            <p:ph idx="1"/>
          </p:nvPr>
        </p:nvSpPr>
        <p:spPr>
          <a:xfrm>
            <a:off x="2388008" y="664396"/>
            <a:ext cx="9010311" cy="2510319"/>
          </a:xfrm>
        </p:spPr>
        <p:txBody>
          <a:bodyPr>
            <a:noAutofit/>
          </a:bodyPr>
          <a:lstStyle/>
          <a:p>
            <a:pPr>
              <a:lnSpc>
                <a:spcPct val="150000"/>
              </a:lnSpc>
            </a:pPr>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Linux Shell</a:t>
            </a:r>
          </a:p>
          <a:p>
            <a:pPr lvl="1">
              <a:lnSpc>
                <a:spcPct val="150000"/>
              </a:lnSpc>
            </a:pPr>
            <a:r>
              <a:rPr lang="en-US" altLang="zh-CN" sz="2400" dirty="0">
                <a:solidFill>
                  <a:schemeClr val="tx1"/>
                </a:solidFill>
              </a:rPr>
              <a:t>Shell</a:t>
            </a:r>
            <a:r>
              <a:rPr lang="zh-CN" altLang="en-US" sz="2400" dirty="0">
                <a:solidFill>
                  <a:schemeClr val="tx1"/>
                </a:solidFill>
              </a:rPr>
              <a:t>是系统的用户界面，提供用户与内核进行交互操作的一种接口。</a:t>
            </a:r>
            <a:endParaRPr lang="en-US" altLang="zh-CN" sz="2400" dirty="0">
              <a:solidFill>
                <a:schemeClr val="tx1"/>
              </a:solidFill>
            </a:endParaRPr>
          </a:p>
          <a:p>
            <a:pPr lvl="1">
              <a:lnSpc>
                <a:spcPct val="150000"/>
              </a:lnSpc>
            </a:pPr>
            <a:r>
              <a:rPr lang="en-US" altLang="zh-CN" sz="2400" dirty="0">
                <a:solidFill>
                  <a:schemeClr val="tx1"/>
                </a:solidFill>
              </a:rPr>
              <a:t>Shell</a:t>
            </a:r>
            <a:r>
              <a:rPr lang="zh-CN" altLang="en-US" sz="2400" dirty="0">
                <a:solidFill>
                  <a:schemeClr val="tx1"/>
                </a:solidFill>
              </a:rPr>
              <a:t>负责接收、解释和执行用户输入的命令，一个</a:t>
            </a:r>
            <a:r>
              <a:rPr lang="en-US" altLang="zh-CN" sz="2400" dirty="0">
                <a:solidFill>
                  <a:schemeClr val="tx1"/>
                </a:solidFill>
              </a:rPr>
              <a:t>Shell</a:t>
            </a:r>
            <a:r>
              <a:rPr lang="zh-CN" altLang="en-US" sz="2400" dirty="0">
                <a:solidFill>
                  <a:schemeClr val="tx1"/>
                </a:solidFill>
              </a:rPr>
              <a:t>可以理解为一个“命令集”。</a:t>
            </a:r>
            <a:endParaRPr lang="en-US" altLang="zh-CN" sz="2400" dirty="0">
              <a:solidFill>
                <a:schemeClr val="tx1"/>
              </a:solidFill>
            </a:endParaRPr>
          </a:p>
        </p:txBody>
      </p:sp>
      <p:sp>
        <p:nvSpPr>
          <p:cNvPr id="4" name="内容占位符 2">
            <a:extLst>
              <a:ext uri="{FF2B5EF4-FFF2-40B4-BE49-F238E27FC236}">
                <a16:creationId xmlns:a16="http://schemas.microsoft.com/office/drawing/2014/main" id="{791C6EE9-8C39-415C-B7C1-179895C50F90}"/>
              </a:ext>
            </a:extLst>
          </p:cNvPr>
          <p:cNvSpPr txBox="1">
            <a:spLocks/>
          </p:cNvSpPr>
          <p:nvPr/>
        </p:nvSpPr>
        <p:spPr>
          <a:xfrm>
            <a:off x="2388008" y="3899043"/>
            <a:ext cx="9207233" cy="251031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solidFill>
                  <a:srgbClr val="FF0000"/>
                </a:solidFill>
              </a:rPr>
              <a:t>（</a:t>
            </a:r>
            <a:r>
              <a:rPr lang="en-US" altLang="zh-CN" sz="2400" dirty="0">
                <a:solidFill>
                  <a:srgbClr val="FF0000"/>
                </a:solidFill>
              </a:rPr>
              <a:t>3</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文件系统</a:t>
            </a:r>
            <a:endParaRPr lang="en-US" altLang="zh-CN" sz="2400" dirty="0">
              <a:solidFill>
                <a:srgbClr val="FF0000"/>
              </a:solidFill>
            </a:endParaRPr>
          </a:p>
          <a:p>
            <a:pPr lvl="1">
              <a:lnSpc>
                <a:spcPct val="150000"/>
              </a:lnSpc>
            </a:pPr>
            <a:r>
              <a:rPr lang="zh-CN" altLang="en-US" sz="2400" dirty="0">
                <a:solidFill>
                  <a:schemeClr val="tx1"/>
                </a:solidFill>
              </a:rPr>
              <a:t> </a:t>
            </a:r>
            <a:r>
              <a:rPr lang="en-US" altLang="zh-CN" sz="2400" dirty="0">
                <a:solidFill>
                  <a:schemeClr val="tx1"/>
                </a:solidFill>
              </a:rPr>
              <a:t>Linux</a:t>
            </a:r>
            <a:r>
              <a:rPr lang="zh-CN" altLang="en-US" sz="2400" dirty="0">
                <a:solidFill>
                  <a:schemeClr val="tx1"/>
                </a:solidFill>
              </a:rPr>
              <a:t>文件系统是文件存放在磁盘等存储设备上的组织方法。</a:t>
            </a:r>
            <a:endParaRPr lang="en-US" altLang="zh-CN" sz="2400" dirty="0">
              <a:solidFill>
                <a:schemeClr val="tx1"/>
              </a:solidFill>
            </a:endParaRPr>
          </a:p>
          <a:p>
            <a:pPr lvl="1">
              <a:lnSpc>
                <a:spcPct val="150000"/>
              </a:lnSpc>
            </a:pPr>
            <a:r>
              <a:rPr lang="en-US" altLang="zh-CN" sz="2400" dirty="0">
                <a:solidFill>
                  <a:schemeClr val="tx1"/>
                </a:solidFill>
              </a:rPr>
              <a:t>Linux</a:t>
            </a:r>
            <a:r>
              <a:rPr lang="zh-CN" altLang="en-US" sz="2400" dirty="0">
                <a:solidFill>
                  <a:schemeClr val="tx1"/>
                </a:solidFill>
              </a:rPr>
              <a:t>能支持多种目前流行的文件系统，如</a:t>
            </a:r>
            <a:r>
              <a:rPr lang="en-US" altLang="zh-CN" sz="2400" dirty="0">
                <a:solidFill>
                  <a:schemeClr val="tx1"/>
                </a:solidFill>
              </a:rPr>
              <a:t>EXT2</a:t>
            </a:r>
            <a:r>
              <a:rPr lang="zh-CN" altLang="en-US" sz="2400" dirty="0">
                <a:solidFill>
                  <a:schemeClr val="tx1"/>
                </a:solidFill>
              </a:rPr>
              <a:t>、</a:t>
            </a:r>
            <a:r>
              <a:rPr lang="en-US" altLang="zh-CN" sz="2400" dirty="0">
                <a:solidFill>
                  <a:schemeClr val="tx1"/>
                </a:solidFill>
              </a:rPr>
              <a:t>EXT3</a:t>
            </a:r>
            <a:r>
              <a:rPr lang="zh-CN" altLang="en-US" sz="2400" dirty="0">
                <a:solidFill>
                  <a:schemeClr val="tx1"/>
                </a:solidFill>
              </a:rPr>
              <a:t>、</a:t>
            </a:r>
            <a:r>
              <a:rPr lang="en-US" altLang="zh-CN" sz="2400" dirty="0">
                <a:solidFill>
                  <a:schemeClr val="tx1"/>
                </a:solidFill>
              </a:rPr>
              <a:t>EXT4</a:t>
            </a:r>
            <a:r>
              <a:rPr lang="zh-CN" altLang="en-US" sz="2400" dirty="0">
                <a:solidFill>
                  <a:schemeClr val="tx1"/>
                </a:solidFill>
              </a:rPr>
              <a:t>、</a:t>
            </a:r>
            <a:r>
              <a:rPr lang="en-US" altLang="zh-CN" sz="2400" dirty="0">
                <a:solidFill>
                  <a:schemeClr val="tx1"/>
                </a:solidFill>
              </a:rPr>
              <a:t>FAT</a:t>
            </a:r>
            <a:r>
              <a:rPr lang="zh-CN" altLang="en-US" sz="2400" dirty="0">
                <a:solidFill>
                  <a:schemeClr val="tx1"/>
                </a:solidFill>
              </a:rPr>
              <a:t>、</a:t>
            </a:r>
            <a:r>
              <a:rPr lang="en-US" altLang="zh-CN" sz="2400" dirty="0">
                <a:solidFill>
                  <a:schemeClr val="tx1"/>
                </a:solidFill>
              </a:rPr>
              <a:t>VFAT</a:t>
            </a:r>
            <a:r>
              <a:rPr lang="zh-CN" altLang="en-US" sz="2400" dirty="0">
                <a:solidFill>
                  <a:schemeClr val="tx1"/>
                </a:solidFill>
              </a:rPr>
              <a:t>、</a:t>
            </a:r>
            <a:r>
              <a:rPr lang="en-US" altLang="zh-CN" sz="2400" dirty="0">
                <a:solidFill>
                  <a:schemeClr val="tx1"/>
                </a:solidFill>
              </a:rPr>
              <a:t>ISO9660</a:t>
            </a:r>
            <a:r>
              <a:rPr lang="zh-CN" altLang="en-US" sz="2400" dirty="0">
                <a:solidFill>
                  <a:schemeClr val="tx1"/>
                </a:solidFill>
              </a:rPr>
              <a:t>、</a:t>
            </a:r>
            <a:r>
              <a:rPr lang="en-US" altLang="zh-CN" sz="2400" dirty="0">
                <a:solidFill>
                  <a:schemeClr val="tx1"/>
                </a:solidFill>
              </a:rPr>
              <a:t>NFS</a:t>
            </a:r>
            <a:r>
              <a:rPr lang="zh-CN" altLang="en-US" sz="2400" dirty="0">
                <a:solidFill>
                  <a:schemeClr val="tx1"/>
                </a:solidFill>
              </a:rPr>
              <a:t>等。</a:t>
            </a:r>
            <a:endParaRPr lang="en-US" altLang="zh-CN" sz="2400" dirty="0">
              <a:solidFill>
                <a:schemeClr val="tx1"/>
              </a:solidFill>
            </a:endParaRPr>
          </a:p>
        </p:txBody>
      </p:sp>
    </p:spTree>
    <p:extLst>
      <p:ext uri="{BB962C8B-B14F-4D97-AF65-F5344CB8AC3E}">
        <p14:creationId xmlns:p14="http://schemas.microsoft.com/office/powerpoint/2010/main" val="214316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A83A89-BCE2-4031-B9BA-D9B5F38609F8}"/>
              </a:ext>
            </a:extLst>
          </p:cNvPr>
          <p:cNvSpPr>
            <a:spLocks noGrp="1"/>
          </p:cNvSpPr>
          <p:nvPr>
            <p:ph idx="1"/>
          </p:nvPr>
        </p:nvSpPr>
        <p:spPr>
          <a:xfrm>
            <a:off x="2486470" y="746589"/>
            <a:ext cx="9010311" cy="4390490"/>
          </a:xfrm>
        </p:spPr>
        <p:txBody>
          <a:bodyPr>
            <a:normAutofit/>
          </a:bodyPr>
          <a:lstStyle/>
          <a:p>
            <a:r>
              <a:rPr lang="zh-CN" altLang="en-US" sz="2400" dirty="0">
                <a:solidFill>
                  <a:srgbClr val="FF0000"/>
                </a:solidFill>
              </a:rPr>
              <a:t>（</a:t>
            </a:r>
            <a:r>
              <a:rPr lang="en-US" altLang="zh-CN" sz="2400" dirty="0">
                <a:solidFill>
                  <a:srgbClr val="FF0000"/>
                </a:solidFill>
              </a:rPr>
              <a:t>4</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应用程序</a:t>
            </a:r>
            <a:endParaRPr lang="en-US" altLang="zh-CN" sz="2400" dirty="0">
              <a:solidFill>
                <a:srgbClr val="FF0000"/>
              </a:solidFill>
            </a:endParaRPr>
          </a:p>
          <a:p>
            <a:pPr lvl="1">
              <a:lnSpc>
                <a:spcPct val="150000"/>
              </a:lnSpc>
            </a:pPr>
            <a:r>
              <a:rPr lang="zh-CN" altLang="en-US" sz="2400" dirty="0">
                <a:solidFill>
                  <a:schemeClr val="tx1"/>
                </a:solidFill>
              </a:rPr>
              <a:t>标准的</a:t>
            </a:r>
            <a:r>
              <a:rPr lang="en-US" altLang="zh-CN" sz="2400" dirty="0">
                <a:solidFill>
                  <a:schemeClr val="tx1"/>
                </a:solidFill>
              </a:rPr>
              <a:t>Linux</a:t>
            </a:r>
            <a:r>
              <a:rPr lang="zh-CN" altLang="en-US" sz="2400" dirty="0">
                <a:solidFill>
                  <a:schemeClr val="tx1"/>
                </a:solidFill>
              </a:rPr>
              <a:t>系统都有一整套称为应用程序的程序集，包括文本编辑器、编程语言、</a:t>
            </a:r>
            <a:r>
              <a:rPr lang="en-US" altLang="zh-CN" sz="2400" dirty="0">
                <a:solidFill>
                  <a:schemeClr val="tx1"/>
                </a:solidFill>
              </a:rPr>
              <a:t>X-Window</a:t>
            </a:r>
            <a:r>
              <a:rPr lang="zh-CN" altLang="en-US" sz="2400" dirty="0">
                <a:solidFill>
                  <a:schemeClr val="tx1"/>
                </a:solidFill>
              </a:rPr>
              <a:t>、办公套件、</a:t>
            </a:r>
            <a:r>
              <a:rPr lang="en-US" altLang="zh-CN" sz="2400" dirty="0">
                <a:solidFill>
                  <a:schemeClr val="tx1"/>
                </a:solidFill>
              </a:rPr>
              <a:t>Internet</a:t>
            </a:r>
            <a:r>
              <a:rPr lang="zh-CN" altLang="en-US" sz="2400" dirty="0">
                <a:solidFill>
                  <a:schemeClr val="tx1"/>
                </a:solidFill>
              </a:rPr>
              <a:t>工具、数据库等。</a:t>
            </a:r>
            <a:endParaRPr lang="en-US" altLang="zh-CN" sz="2400" dirty="0">
              <a:solidFill>
                <a:schemeClr val="tx1"/>
              </a:solidFill>
            </a:endParaRPr>
          </a:p>
          <a:p>
            <a:pPr lvl="1">
              <a:lnSpc>
                <a:spcPct val="150000"/>
              </a:lnSpc>
            </a:pPr>
            <a:r>
              <a:rPr lang="zh-CN" altLang="en-US" sz="2400" dirty="0">
                <a:solidFill>
                  <a:schemeClr val="tx1"/>
                </a:solidFill>
              </a:rPr>
              <a:t>通过这些应用程序可以进行系统的扩展，满足不同用户的应用需求。</a:t>
            </a:r>
          </a:p>
        </p:txBody>
      </p:sp>
    </p:spTree>
    <p:extLst>
      <p:ext uri="{BB962C8B-B14F-4D97-AF65-F5344CB8AC3E}">
        <p14:creationId xmlns:p14="http://schemas.microsoft.com/office/powerpoint/2010/main" val="181079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744499-9296-4CFF-805F-C9B01AF6D82D}"/>
              </a:ext>
            </a:extLst>
          </p:cNvPr>
          <p:cNvSpPr>
            <a:spLocks noGrp="1"/>
          </p:cNvSpPr>
          <p:nvPr>
            <p:ph type="title"/>
          </p:nvPr>
        </p:nvSpPr>
        <p:spPr>
          <a:xfrm>
            <a:off x="1649439" y="724016"/>
            <a:ext cx="9000037" cy="1280890"/>
          </a:xfrm>
        </p:spPr>
        <p:txBody>
          <a:bodyPr/>
          <a:lstStyle/>
          <a:p>
            <a:pPr algn="ctr"/>
            <a:r>
              <a:rPr lang="zh-CN" altLang="en-US" dirty="0"/>
              <a:t>第</a:t>
            </a:r>
            <a:r>
              <a:rPr lang="en-US" altLang="zh-CN" dirty="0"/>
              <a:t>1</a:t>
            </a:r>
            <a:r>
              <a:rPr lang="zh-CN" altLang="en-US" dirty="0"/>
              <a:t>章 </a:t>
            </a:r>
            <a:r>
              <a:rPr lang="en-US" altLang="zh-CN" dirty="0"/>
              <a:t>Linux</a:t>
            </a:r>
            <a:r>
              <a:rPr lang="zh-CN" altLang="en-US" dirty="0"/>
              <a:t>简介与系统安装</a:t>
            </a:r>
          </a:p>
        </p:txBody>
      </p:sp>
      <p:sp>
        <p:nvSpPr>
          <p:cNvPr id="3" name="内容占位符 2">
            <a:extLst>
              <a:ext uri="{FF2B5EF4-FFF2-40B4-BE49-F238E27FC236}">
                <a16:creationId xmlns:a16="http://schemas.microsoft.com/office/drawing/2014/main" id="{DF029F36-838F-4401-8ACD-718197C69532}"/>
              </a:ext>
            </a:extLst>
          </p:cNvPr>
          <p:cNvSpPr>
            <a:spLocks noGrp="1"/>
          </p:cNvSpPr>
          <p:nvPr>
            <p:ph idx="1"/>
          </p:nvPr>
        </p:nvSpPr>
        <p:spPr>
          <a:xfrm>
            <a:off x="3104476" y="1860400"/>
            <a:ext cx="5208873" cy="3653709"/>
          </a:xfrm>
        </p:spPr>
        <p:txBody>
          <a:bodyPr>
            <a:normAutofit/>
          </a:bodyPr>
          <a:lstStyle/>
          <a:p>
            <a:r>
              <a:rPr lang="en-US" altLang="zh-CN" sz="2400" kern="100" dirty="0">
                <a:solidFill>
                  <a:schemeClr val="tx1"/>
                </a:solidFill>
                <a:ea typeface="宋体" panose="02010600030101010101" pitchFamily="2" charset="-122"/>
              </a:rPr>
              <a:t>1.1 Linux</a:t>
            </a:r>
            <a:r>
              <a:rPr lang="zh-CN" altLang="en-US" sz="2400" kern="100" dirty="0">
                <a:solidFill>
                  <a:schemeClr val="tx1"/>
                </a:solidFill>
                <a:ea typeface="宋体" panose="02010600030101010101" pitchFamily="2" charset="-122"/>
              </a:rPr>
              <a:t>简介</a:t>
            </a:r>
            <a:endParaRPr lang="en-US" altLang="zh-CN" sz="2400" kern="100" dirty="0">
              <a:solidFill>
                <a:schemeClr val="tx1"/>
              </a:solidFill>
              <a:ea typeface="宋体" panose="02010600030101010101" pitchFamily="2" charset="-122"/>
            </a:endParaRPr>
          </a:p>
          <a:p>
            <a:r>
              <a:rPr lang="en-US" altLang="zh-CN" sz="2400" kern="100" dirty="0">
                <a:solidFill>
                  <a:schemeClr val="tx1"/>
                </a:solidFill>
                <a:ea typeface="宋体" panose="02010600030101010101" pitchFamily="2" charset="-122"/>
              </a:rPr>
              <a:t>1.2 Ubuntu</a:t>
            </a:r>
            <a:r>
              <a:rPr lang="zh-CN" altLang="en-US" sz="2400" kern="100" dirty="0">
                <a:solidFill>
                  <a:schemeClr val="tx1"/>
                </a:solidFill>
                <a:ea typeface="宋体" panose="02010600030101010101" pitchFamily="2" charset="-122"/>
              </a:rPr>
              <a:t>简介</a:t>
            </a:r>
            <a:endParaRPr lang="en-US" altLang="zh-CN" sz="2400" kern="100" dirty="0">
              <a:solidFill>
                <a:schemeClr val="tx1"/>
              </a:solidFill>
              <a:ea typeface="宋体" panose="02010600030101010101" pitchFamily="2" charset="-122"/>
            </a:endParaRPr>
          </a:p>
          <a:p>
            <a:r>
              <a:rPr lang="en-US" altLang="zh-CN" sz="2400" kern="100" dirty="0">
                <a:solidFill>
                  <a:schemeClr val="tx1"/>
                </a:solidFill>
                <a:ea typeface="宋体" panose="02010600030101010101" pitchFamily="2" charset="-122"/>
              </a:rPr>
              <a:t>1.3</a:t>
            </a:r>
            <a:r>
              <a:rPr lang="zh-CN" altLang="en-US" sz="2400" kern="100" dirty="0">
                <a:solidFill>
                  <a:schemeClr val="tx1"/>
                </a:solidFill>
                <a:ea typeface="宋体" panose="02010600030101010101" pitchFamily="2" charset="-122"/>
              </a:rPr>
              <a:t>安装前的准备</a:t>
            </a:r>
            <a:endParaRPr lang="en-US" altLang="zh-CN" sz="2400" kern="100" dirty="0">
              <a:solidFill>
                <a:schemeClr val="tx1"/>
              </a:solidFill>
              <a:ea typeface="宋体" panose="02010600030101010101" pitchFamily="2" charset="-122"/>
            </a:endParaRPr>
          </a:p>
          <a:p>
            <a:r>
              <a:rPr lang="en-US" altLang="zh-CN" sz="2400" kern="100" dirty="0">
                <a:solidFill>
                  <a:schemeClr val="tx1"/>
                </a:solidFill>
                <a:ea typeface="宋体" panose="02010600030101010101" pitchFamily="2" charset="-122"/>
              </a:rPr>
              <a:t>1.4</a:t>
            </a:r>
            <a:r>
              <a:rPr lang="zh-CN" altLang="en-US" sz="2400" kern="100" dirty="0">
                <a:solidFill>
                  <a:schemeClr val="tx1"/>
                </a:solidFill>
                <a:ea typeface="宋体" panose="02010600030101010101" pitchFamily="2" charset="-122"/>
              </a:rPr>
              <a:t>在虚拟机中安装</a:t>
            </a:r>
            <a:r>
              <a:rPr lang="en-US" altLang="zh-CN" sz="2400" kern="100" dirty="0">
                <a:solidFill>
                  <a:schemeClr val="tx1"/>
                </a:solidFill>
                <a:ea typeface="宋体" panose="02010600030101010101" pitchFamily="2" charset="-122"/>
              </a:rPr>
              <a:t>Ubuntu</a:t>
            </a:r>
          </a:p>
          <a:p>
            <a:r>
              <a:rPr lang="zh-CN" altLang="en-US" sz="2400" kern="100" dirty="0">
                <a:solidFill>
                  <a:schemeClr val="tx1"/>
                </a:solidFill>
                <a:ea typeface="宋体" panose="02010600030101010101" pitchFamily="2" charset="-122"/>
              </a:rPr>
              <a:t>本章小结</a:t>
            </a:r>
            <a:endParaRPr lang="en-US" altLang="zh-CN" sz="2400" kern="100" dirty="0">
              <a:solidFill>
                <a:schemeClr val="tx1"/>
              </a:solidFill>
              <a:ea typeface="宋体" panose="02010600030101010101" pitchFamily="2" charset="-122"/>
            </a:endParaRPr>
          </a:p>
          <a:p>
            <a:r>
              <a:rPr lang="zh-CN" altLang="en-US" sz="2400" kern="100" dirty="0">
                <a:solidFill>
                  <a:schemeClr val="tx1"/>
                </a:solidFill>
                <a:ea typeface="宋体" panose="02010600030101010101" pitchFamily="2" charset="-122"/>
              </a:rPr>
              <a:t>实验</a:t>
            </a:r>
            <a:endParaRPr lang="en-US" altLang="zh-CN" sz="2400" kern="100" dirty="0">
              <a:solidFill>
                <a:schemeClr val="tx1"/>
              </a:solidFill>
              <a:ea typeface="宋体" panose="02010600030101010101" pitchFamily="2" charset="-122"/>
            </a:endParaRPr>
          </a:p>
          <a:p>
            <a:r>
              <a:rPr lang="zh-CN" altLang="en-US" sz="2400" kern="100" dirty="0">
                <a:solidFill>
                  <a:schemeClr val="tx1"/>
                </a:solidFill>
                <a:ea typeface="宋体" panose="02010600030101010101" pitchFamily="2" charset="-122"/>
              </a:rPr>
              <a:t>习题</a:t>
            </a:r>
            <a:endParaRPr lang="zh-CN" altLang="zh-CN" sz="2400" kern="100" dirty="0">
              <a:solidFill>
                <a:schemeClr val="tx1"/>
              </a:solidFill>
              <a:ea typeface="宋体" panose="02010600030101010101" pitchFamily="2" charset="-122"/>
            </a:endParaRPr>
          </a:p>
        </p:txBody>
      </p:sp>
    </p:spTree>
    <p:extLst>
      <p:ext uri="{BB962C8B-B14F-4D97-AF65-F5344CB8AC3E}">
        <p14:creationId xmlns:p14="http://schemas.microsoft.com/office/powerpoint/2010/main" val="1487471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1.1.4 Linux</a:t>
            </a:r>
            <a:r>
              <a:rPr lang="zh-CN" altLang="en-US" dirty="0"/>
              <a:t>的版本</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fontScale="92500" lnSpcReduction="10000"/>
          </a:bodyPr>
          <a:lstStyle/>
          <a:p>
            <a:pPr>
              <a:lnSpc>
                <a:spcPct val="150000"/>
              </a:lnSpc>
            </a:pPr>
            <a:r>
              <a:rPr lang="en-US" altLang="zh-CN" sz="2400" dirty="0">
                <a:solidFill>
                  <a:schemeClr val="tx1"/>
                </a:solidFill>
              </a:rPr>
              <a:t>Linux</a:t>
            </a:r>
            <a:r>
              <a:rPr lang="zh-CN" altLang="en-US" sz="2400" dirty="0">
                <a:solidFill>
                  <a:schemeClr val="tx1"/>
                </a:solidFill>
              </a:rPr>
              <a:t>系统的版本将分为</a:t>
            </a:r>
            <a:r>
              <a:rPr lang="zh-CN" altLang="en-US" sz="2400" dirty="0">
                <a:solidFill>
                  <a:srgbClr val="FF0000"/>
                </a:solidFill>
              </a:rPr>
              <a:t>内核版本</a:t>
            </a:r>
            <a:r>
              <a:rPr lang="zh-CN" altLang="en-US" sz="2400" dirty="0">
                <a:solidFill>
                  <a:schemeClr val="tx1"/>
                </a:solidFill>
              </a:rPr>
              <a:t>和</a:t>
            </a:r>
            <a:r>
              <a:rPr lang="zh-CN" altLang="en-US" sz="2400" dirty="0">
                <a:solidFill>
                  <a:srgbClr val="FF0000"/>
                </a:solidFill>
              </a:rPr>
              <a:t>发行版本</a:t>
            </a:r>
            <a:r>
              <a:rPr lang="zh-CN" altLang="en-US" sz="2400" dirty="0">
                <a:solidFill>
                  <a:schemeClr val="tx1"/>
                </a:solidFill>
              </a:rPr>
              <a:t>两方面。</a:t>
            </a:r>
            <a:endParaRPr lang="en-US" altLang="zh-CN" sz="2400" dirty="0">
              <a:solidFill>
                <a:schemeClr val="tx1"/>
              </a:solidFill>
            </a:endParaRPr>
          </a:p>
          <a:p>
            <a:pPr>
              <a:lnSpc>
                <a:spcPct val="150000"/>
              </a:lnSpc>
            </a:pPr>
            <a:r>
              <a:rPr lang="en-US" altLang="zh-CN" sz="2200" dirty="0">
                <a:solidFill>
                  <a:srgbClr val="FF0000"/>
                </a:solidFill>
              </a:rPr>
              <a:t>1</a:t>
            </a:r>
            <a:r>
              <a:rPr lang="zh-CN" altLang="en-US" sz="2200" dirty="0">
                <a:solidFill>
                  <a:srgbClr val="FF0000"/>
                </a:solidFill>
              </a:rPr>
              <a:t>、</a:t>
            </a:r>
            <a:r>
              <a:rPr lang="en-US" altLang="zh-CN" sz="2200" dirty="0">
                <a:solidFill>
                  <a:srgbClr val="FF0000"/>
                </a:solidFill>
              </a:rPr>
              <a:t>Linux</a:t>
            </a:r>
            <a:r>
              <a:rPr lang="zh-CN" altLang="en-US" sz="2200" dirty="0">
                <a:solidFill>
                  <a:srgbClr val="FF0000"/>
                </a:solidFill>
              </a:rPr>
              <a:t>的内核版本</a:t>
            </a:r>
            <a:endParaRPr lang="en-US" altLang="zh-CN" sz="2200" dirty="0">
              <a:solidFill>
                <a:srgbClr val="FF0000"/>
              </a:solidFill>
            </a:endParaRPr>
          </a:p>
          <a:p>
            <a:pPr lvl="1">
              <a:lnSpc>
                <a:spcPct val="150000"/>
              </a:lnSpc>
            </a:pPr>
            <a:r>
              <a:rPr lang="zh-CN" altLang="en-US" sz="2000" dirty="0">
                <a:solidFill>
                  <a:schemeClr val="tx1"/>
                </a:solidFill>
              </a:rPr>
              <a:t>在不同时期，具有代表性的几个</a:t>
            </a:r>
            <a:r>
              <a:rPr lang="en-US" altLang="zh-CN" sz="2000" dirty="0">
                <a:solidFill>
                  <a:schemeClr val="tx1"/>
                </a:solidFill>
              </a:rPr>
              <a:t>Linux</a:t>
            </a:r>
            <a:r>
              <a:rPr lang="zh-CN" altLang="en-US" sz="2000" dirty="0">
                <a:solidFill>
                  <a:schemeClr val="tx1"/>
                </a:solidFill>
              </a:rPr>
              <a:t>内核版本</a:t>
            </a:r>
            <a:endParaRPr lang="en-US" altLang="zh-CN" sz="2000" dirty="0">
              <a:solidFill>
                <a:schemeClr val="tx1"/>
              </a:solidFill>
            </a:endParaRPr>
          </a:p>
          <a:p>
            <a:pPr marL="914400" lvl="2" indent="0">
              <a:lnSpc>
                <a:spcPct val="150000"/>
              </a:lnSpc>
              <a:buNone/>
            </a:pPr>
            <a:r>
              <a:rPr lang="en-US" altLang="zh-CN" sz="1800" dirty="0">
                <a:solidFill>
                  <a:schemeClr val="tx1"/>
                </a:solidFill>
              </a:rPr>
              <a:t>1994</a:t>
            </a:r>
            <a:r>
              <a:rPr lang="zh-CN" altLang="en-US" sz="1800" dirty="0">
                <a:solidFill>
                  <a:schemeClr val="tx1"/>
                </a:solidFill>
              </a:rPr>
              <a:t>年发行的</a:t>
            </a:r>
            <a:r>
              <a:rPr lang="en-US" altLang="zh-CN" sz="1800" dirty="0">
                <a:solidFill>
                  <a:schemeClr val="tx1"/>
                </a:solidFill>
              </a:rPr>
              <a:t>Linux1.0</a:t>
            </a:r>
            <a:r>
              <a:rPr lang="zh-CN" altLang="en-US" sz="1800" dirty="0">
                <a:solidFill>
                  <a:schemeClr val="tx1"/>
                </a:solidFill>
              </a:rPr>
              <a:t>内核</a:t>
            </a:r>
          </a:p>
          <a:p>
            <a:pPr marL="914400" lvl="2" indent="0">
              <a:lnSpc>
                <a:spcPct val="150000"/>
              </a:lnSpc>
              <a:buNone/>
            </a:pPr>
            <a:r>
              <a:rPr lang="en-US" altLang="zh-CN" sz="1800" dirty="0">
                <a:solidFill>
                  <a:schemeClr val="tx1"/>
                </a:solidFill>
              </a:rPr>
              <a:t>1996</a:t>
            </a:r>
            <a:r>
              <a:rPr lang="zh-CN" altLang="en-US" sz="1800" dirty="0">
                <a:solidFill>
                  <a:schemeClr val="tx1"/>
                </a:solidFill>
              </a:rPr>
              <a:t>年发现的</a:t>
            </a:r>
            <a:r>
              <a:rPr lang="en-US" altLang="zh-CN" sz="1800" dirty="0">
                <a:solidFill>
                  <a:schemeClr val="tx1"/>
                </a:solidFill>
              </a:rPr>
              <a:t>Linux2.0</a:t>
            </a:r>
            <a:r>
              <a:rPr lang="zh-CN" altLang="en-US" sz="1800" dirty="0">
                <a:solidFill>
                  <a:schemeClr val="tx1"/>
                </a:solidFill>
              </a:rPr>
              <a:t>内核</a:t>
            </a:r>
            <a:endParaRPr lang="en-US" altLang="zh-CN" sz="1800" dirty="0">
              <a:solidFill>
                <a:schemeClr val="tx1"/>
              </a:solidFill>
            </a:endParaRPr>
          </a:p>
          <a:p>
            <a:pPr marL="914400" lvl="2" indent="0">
              <a:lnSpc>
                <a:spcPct val="150000"/>
              </a:lnSpc>
              <a:buNone/>
            </a:pPr>
            <a:r>
              <a:rPr lang="en-US" altLang="zh-CN" sz="1800" dirty="0">
                <a:solidFill>
                  <a:schemeClr val="tx1"/>
                </a:solidFill>
              </a:rPr>
              <a:t>2012</a:t>
            </a:r>
            <a:r>
              <a:rPr lang="zh-CN" altLang="en-US" sz="1800" dirty="0">
                <a:solidFill>
                  <a:schemeClr val="tx1"/>
                </a:solidFill>
              </a:rPr>
              <a:t>年</a:t>
            </a:r>
            <a:r>
              <a:rPr lang="en-US" altLang="zh-CN" sz="1800" dirty="0">
                <a:solidFill>
                  <a:schemeClr val="tx1"/>
                </a:solidFill>
              </a:rPr>
              <a:t>1</a:t>
            </a:r>
            <a:r>
              <a:rPr lang="zh-CN" altLang="en-US" sz="1800" dirty="0">
                <a:solidFill>
                  <a:schemeClr val="tx1"/>
                </a:solidFill>
              </a:rPr>
              <a:t>月发行的</a:t>
            </a:r>
            <a:r>
              <a:rPr lang="en-US" altLang="zh-CN" sz="1800" dirty="0">
                <a:solidFill>
                  <a:schemeClr val="tx1"/>
                </a:solidFill>
              </a:rPr>
              <a:t>3.2.x</a:t>
            </a:r>
            <a:r>
              <a:rPr lang="zh-CN" altLang="en-US" sz="1800" dirty="0">
                <a:solidFill>
                  <a:schemeClr val="tx1"/>
                </a:solidFill>
              </a:rPr>
              <a:t>内核</a:t>
            </a:r>
            <a:endParaRPr lang="en-US" altLang="zh-CN" sz="1800" dirty="0">
              <a:solidFill>
                <a:schemeClr val="tx1"/>
              </a:solidFill>
            </a:endParaRPr>
          </a:p>
          <a:p>
            <a:pPr marL="914400" lvl="2" indent="0">
              <a:lnSpc>
                <a:spcPct val="150000"/>
              </a:lnSpc>
              <a:buNone/>
            </a:pPr>
            <a:r>
              <a:rPr lang="en-US" altLang="zh-CN" sz="1800" dirty="0">
                <a:solidFill>
                  <a:schemeClr val="tx1"/>
                </a:solidFill>
              </a:rPr>
              <a:t>2014</a:t>
            </a:r>
            <a:r>
              <a:rPr lang="zh-CN" altLang="en-US" sz="1800" dirty="0">
                <a:solidFill>
                  <a:schemeClr val="tx1"/>
                </a:solidFill>
              </a:rPr>
              <a:t>年</a:t>
            </a:r>
            <a:r>
              <a:rPr lang="en-US" altLang="zh-CN" sz="1800" dirty="0">
                <a:solidFill>
                  <a:schemeClr val="tx1"/>
                </a:solidFill>
              </a:rPr>
              <a:t>4</a:t>
            </a:r>
            <a:r>
              <a:rPr lang="zh-CN" altLang="en-US" sz="1800" dirty="0">
                <a:solidFill>
                  <a:schemeClr val="tx1"/>
                </a:solidFill>
              </a:rPr>
              <a:t>月发行的</a:t>
            </a:r>
            <a:r>
              <a:rPr lang="en-US" altLang="zh-CN" sz="1800" dirty="0">
                <a:solidFill>
                  <a:schemeClr val="tx1"/>
                </a:solidFill>
              </a:rPr>
              <a:t>4.0</a:t>
            </a:r>
            <a:r>
              <a:rPr lang="zh-CN" altLang="en-US" sz="1800" dirty="0">
                <a:solidFill>
                  <a:schemeClr val="tx1"/>
                </a:solidFill>
              </a:rPr>
              <a:t>内核</a:t>
            </a:r>
            <a:endParaRPr lang="en-US" altLang="zh-CN" sz="1800" dirty="0">
              <a:solidFill>
                <a:schemeClr val="tx1"/>
              </a:solidFill>
            </a:endParaRPr>
          </a:p>
          <a:p>
            <a:pPr marL="914400" lvl="2" indent="0">
              <a:lnSpc>
                <a:spcPct val="150000"/>
              </a:lnSpc>
              <a:buNone/>
            </a:pPr>
            <a:r>
              <a:rPr lang="en-US" altLang="zh-CN" sz="1800" dirty="0">
                <a:solidFill>
                  <a:schemeClr val="tx1"/>
                </a:solidFill>
              </a:rPr>
              <a:t>2019</a:t>
            </a:r>
            <a:r>
              <a:rPr lang="zh-CN" altLang="en-US" sz="1800" dirty="0">
                <a:solidFill>
                  <a:schemeClr val="tx1"/>
                </a:solidFill>
              </a:rPr>
              <a:t>年</a:t>
            </a:r>
            <a:r>
              <a:rPr lang="en-US" altLang="zh-CN" sz="1800" dirty="0">
                <a:solidFill>
                  <a:schemeClr val="tx1"/>
                </a:solidFill>
              </a:rPr>
              <a:t>3</a:t>
            </a:r>
            <a:r>
              <a:rPr lang="zh-CN" altLang="en-US" sz="1800" dirty="0">
                <a:solidFill>
                  <a:schemeClr val="tx1"/>
                </a:solidFill>
              </a:rPr>
              <a:t>月发行的</a:t>
            </a:r>
            <a:r>
              <a:rPr lang="en-US" altLang="zh-CN" sz="1800" dirty="0">
                <a:solidFill>
                  <a:schemeClr val="tx1"/>
                </a:solidFill>
              </a:rPr>
              <a:t>5.0</a:t>
            </a:r>
            <a:r>
              <a:rPr lang="zh-CN" altLang="en-US" sz="1800" dirty="0">
                <a:solidFill>
                  <a:schemeClr val="tx1"/>
                </a:solidFill>
              </a:rPr>
              <a:t>内核</a:t>
            </a:r>
            <a:endParaRPr lang="en-US" altLang="zh-CN" sz="1800" dirty="0">
              <a:solidFill>
                <a:schemeClr val="tx1"/>
              </a:solidFill>
            </a:endParaRPr>
          </a:p>
          <a:p>
            <a:pPr marL="514350" lvl="1" indent="0">
              <a:lnSpc>
                <a:spcPct val="150000"/>
              </a:lnSpc>
              <a:buNone/>
            </a:pPr>
            <a:r>
              <a:rPr lang="zh-CN" altLang="en-US" sz="2000" dirty="0">
                <a:solidFill>
                  <a:schemeClr val="tx1"/>
                </a:solidFill>
              </a:rPr>
              <a:t>目前最新内核稳定版本事</a:t>
            </a:r>
            <a:r>
              <a:rPr lang="en-US" altLang="zh-CN" sz="2000" dirty="0">
                <a:solidFill>
                  <a:schemeClr val="tx1"/>
                </a:solidFill>
              </a:rPr>
              <a:t>2020</a:t>
            </a:r>
            <a:r>
              <a:rPr lang="zh-CN" altLang="en-US" sz="2000" dirty="0">
                <a:solidFill>
                  <a:schemeClr val="tx1"/>
                </a:solidFill>
              </a:rPr>
              <a:t>年</a:t>
            </a:r>
            <a:r>
              <a:rPr lang="en-US" altLang="zh-CN" sz="2000" dirty="0">
                <a:solidFill>
                  <a:schemeClr val="tx1"/>
                </a:solidFill>
              </a:rPr>
              <a:t>12</a:t>
            </a:r>
            <a:r>
              <a:rPr lang="zh-CN" altLang="en-US" sz="2000" dirty="0">
                <a:solidFill>
                  <a:schemeClr val="tx1"/>
                </a:solidFill>
              </a:rPr>
              <a:t>月发布的</a:t>
            </a:r>
            <a:r>
              <a:rPr lang="en-US" altLang="zh-CN" sz="2000" dirty="0">
                <a:solidFill>
                  <a:schemeClr val="tx1"/>
                </a:solidFill>
              </a:rPr>
              <a:t>Linux kernel5.10.x</a:t>
            </a:r>
            <a:r>
              <a:rPr lang="zh-CN" altLang="en-US" sz="2000" dirty="0">
                <a:solidFill>
                  <a:schemeClr val="tx1"/>
                </a:solidFill>
              </a:rPr>
              <a:t>，它是一个长期支持（</a:t>
            </a:r>
            <a:r>
              <a:rPr lang="en-US" altLang="zh-CN" sz="2000" dirty="0">
                <a:solidFill>
                  <a:schemeClr val="tx1"/>
                </a:solidFill>
              </a:rPr>
              <a:t>LTS</a:t>
            </a:r>
            <a:r>
              <a:rPr lang="zh-CN" altLang="en-US" sz="2000" dirty="0">
                <a:solidFill>
                  <a:schemeClr val="tx1"/>
                </a:solidFill>
              </a:rPr>
              <a:t>）版本，计划一直维护到</a:t>
            </a:r>
            <a:r>
              <a:rPr lang="en-US" altLang="zh-CN" sz="2000" dirty="0">
                <a:solidFill>
                  <a:schemeClr val="tx1"/>
                </a:solidFill>
              </a:rPr>
              <a:t>2026</a:t>
            </a:r>
            <a:r>
              <a:rPr lang="zh-CN" altLang="en-US" sz="2000" dirty="0">
                <a:solidFill>
                  <a:schemeClr val="tx1"/>
                </a:solidFill>
              </a:rPr>
              <a:t>年。</a:t>
            </a:r>
          </a:p>
          <a:p>
            <a:pPr lvl="2">
              <a:lnSpc>
                <a:spcPct val="150000"/>
              </a:lnSpc>
            </a:pPr>
            <a:endParaRPr lang="en-US" altLang="zh-CN" sz="1800" dirty="0">
              <a:solidFill>
                <a:schemeClr val="tx1"/>
              </a:solidFill>
            </a:endParaRPr>
          </a:p>
        </p:txBody>
      </p:sp>
    </p:spTree>
    <p:extLst>
      <p:ext uri="{BB962C8B-B14F-4D97-AF65-F5344CB8AC3E}">
        <p14:creationId xmlns:p14="http://schemas.microsoft.com/office/powerpoint/2010/main" val="1075272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1.1.4 Linux</a:t>
            </a:r>
            <a:r>
              <a:rPr lang="zh-CN" altLang="en-US" dirty="0"/>
              <a:t>的版本</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a:bodyPr>
          <a:lstStyle/>
          <a:p>
            <a:pPr>
              <a:lnSpc>
                <a:spcPct val="150000"/>
              </a:lnSpc>
            </a:pPr>
            <a:r>
              <a:rPr lang="en-US" altLang="zh-CN" sz="2200" dirty="0">
                <a:solidFill>
                  <a:srgbClr val="FF0000"/>
                </a:solidFill>
              </a:rPr>
              <a:t>2</a:t>
            </a:r>
            <a:r>
              <a:rPr lang="zh-CN" altLang="en-US" sz="2200" dirty="0">
                <a:solidFill>
                  <a:srgbClr val="FF0000"/>
                </a:solidFill>
              </a:rPr>
              <a:t>、</a:t>
            </a:r>
            <a:r>
              <a:rPr lang="en-US" altLang="zh-CN" sz="2200" dirty="0">
                <a:solidFill>
                  <a:srgbClr val="FF0000"/>
                </a:solidFill>
              </a:rPr>
              <a:t>Linux</a:t>
            </a:r>
            <a:r>
              <a:rPr lang="zh-CN" altLang="en-US" sz="2200" dirty="0">
                <a:solidFill>
                  <a:srgbClr val="FF0000"/>
                </a:solidFill>
              </a:rPr>
              <a:t>的发行版本</a:t>
            </a:r>
            <a:endParaRPr lang="en-US" altLang="zh-CN" sz="2200" dirty="0">
              <a:solidFill>
                <a:srgbClr val="FF0000"/>
              </a:solidFill>
            </a:endParaRPr>
          </a:p>
          <a:p>
            <a:pPr lvl="1">
              <a:lnSpc>
                <a:spcPct val="150000"/>
              </a:lnSpc>
            </a:pPr>
            <a:r>
              <a:rPr lang="en-US" altLang="zh-CN" sz="2000" dirty="0">
                <a:solidFill>
                  <a:schemeClr val="tx1"/>
                </a:solidFill>
              </a:rPr>
              <a:t>Linux</a:t>
            </a:r>
            <a:r>
              <a:rPr lang="zh-CN" altLang="en-US" sz="2000" dirty="0">
                <a:solidFill>
                  <a:schemeClr val="tx1"/>
                </a:solidFill>
              </a:rPr>
              <a:t>的发行版是基于</a:t>
            </a:r>
            <a:r>
              <a:rPr lang="en-US" altLang="zh-CN" sz="2000" dirty="0">
                <a:solidFill>
                  <a:schemeClr val="tx1"/>
                </a:solidFill>
              </a:rPr>
              <a:t>Linux</a:t>
            </a:r>
            <a:r>
              <a:rPr lang="zh-CN" altLang="en-US" sz="2000" dirty="0">
                <a:solidFill>
                  <a:schemeClr val="tx1"/>
                </a:solidFill>
              </a:rPr>
              <a:t>内核，并且搭配了各种人机界面、应用软件和服务软件的操作系统。</a:t>
            </a:r>
            <a:endParaRPr lang="en-US" altLang="zh-CN" sz="1800" dirty="0">
              <a:solidFill>
                <a:schemeClr val="tx1"/>
              </a:solidFill>
            </a:endParaRPr>
          </a:p>
          <a:p>
            <a:pPr lvl="1">
              <a:lnSpc>
                <a:spcPct val="150000"/>
              </a:lnSpc>
            </a:pPr>
            <a:r>
              <a:rPr lang="zh-CN" altLang="en-US" sz="2000" dirty="0">
                <a:solidFill>
                  <a:schemeClr val="tx1"/>
                </a:solidFill>
              </a:rPr>
              <a:t>例如，软件开发工具、数据库、</a:t>
            </a:r>
            <a:r>
              <a:rPr lang="en-US" altLang="zh-CN" sz="2000" dirty="0">
                <a:solidFill>
                  <a:schemeClr val="tx1"/>
                </a:solidFill>
              </a:rPr>
              <a:t>Web</a:t>
            </a:r>
            <a:r>
              <a:rPr lang="zh-CN" altLang="en-US" sz="2000" dirty="0">
                <a:solidFill>
                  <a:schemeClr val="tx1"/>
                </a:solidFill>
              </a:rPr>
              <a:t>服务器、</a:t>
            </a:r>
            <a:r>
              <a:rPr lang="en-US" altLang="zh-CN" sz="2000" dirty="0">
                <a:solidFill>
                  <a:schemeClr val="tx1"/>
                </a:solidFill>
              </a:rPr>
              <a:t>X Window</a:t>
            </a:r>
            <a:r>
              <a:rPr lang="zh-CN" altLang="en-US" sz="2000" dirty="0">
                <a:solidFill>
                  <a:schemeClr val="tx1"/>
                </a:solidFill>
              </a:rPr>
              <a:t>、桌面环境（如</a:t>
            </a:r>
            <a:r>
              <a:rPr lang="en-US" altLang="zh-CN" sz="2000" dirty="0">
                <a:solidFill>
                  <a:schemeClr val="tx1"/>
                </a:solidFill>
              </a:rPr>
              <a:t>GNOME</a:t>
            </a:r>
            <a:r>
              <a:rPr lang="zh-CN" altLang="en-US" sz="2000" dirty="0">
                <a:solidFill>
                  <a:schemeClr val="tx1"/>
                </a:solidFill>
              </a:rPr>
              <a:t>和</a:t>
            </a:r>
            <a:r>
              <a:rPr lang="en-US" altLang="zh-CN" sz="2000" dirty="0">
                <a:solidFill>
                  <a:schemeClr val="tx1"/>
                </a:solidFill>
              </a:rPr>
              <a:t>KDE</a:t>
            </a:r>
            <a:r>
              <a:rPr lang="zh-CN" altLang="en-US" sz="2000" dirty="0">
                <a:solidFill>
                  <a:schemeClr val="tx1"/>
                </a:solidFill>
              </a:rPr>
              <a:t>），办公套件（如</a:t>
            </a:r>
            <a:r>
              <a:rPr lang="en-US" altLang="zh-CN" sz="2000" dirty="0">
                <a:solidFill>
                  <a:schemeClr val="tx1"/>
                </a:solidFill>
              </a:rPr>
              <a:t>OpenOffice.org</a:t>
            </a:r>
            <a:r>
              <a:rPr lang="zh-CN" altLang="en-US" sz="2000" dirty="0">
                <a:solidFill>
                  <a:schemeClr val="tx1"/>
                </a:solidFill>
              </a:rPr>
              <a:t>），脚本语言等。</a:t>
            </a:r>
            <a:endParaRPr lang="en-US" altLang="zh-CN" sz="2000" dirty="0">
              <a:solidFill>
                <a:schemeClr val="tx1"/>
              </a:solidFill>
            </a:endParaRPr>
          </a:p>
          <a:p>
            <a:pPr lvl="1">
              <a:lnSpc>
                <a:spcPct val="150000"/>
              </a:lnSpc>
            </a:pPr>
            <a:r>
              <a:rPr lang="zh-CN" altLang="en-US" sz="2000" dirty="0">
                <a:solidFill>
                  <a:schemeClr val="tx1"/>
                </a:solidFill>
              </a:rPr>
              <a:t>因此，</a:t>
            </a:r>
            <a:r>
              <a:rPr lang="en-US" altLang="zh-CN" sz="2000" dirty="0">
                <a:solidFill>
                  <a:schemeClr val="tx1"/>
                </a:solidFill>
              </a:rPr>
              <a:t>Linux</a:t>
            </a:r>
            <a:r>
              <a:rPr lang="zh-CN" altLang="en-US" sz="2000" dirty="0">
                <a:solidFill>
                  <a:schemeClr val="tx1"/>
                </a:solidFill>
              </a:rPr>
              <a:t>发行版是包含</a:t>
            </a:r>
            <a:r>
              <a:rPr lang="en-US" altLang="zh-CN" sz="2000" dirty="0">
                <a:solidFill>
                  <a:schemeClr val="tx1"/>
                </a:solidFill>
              </a:rPr>
              <a:t>Linux</a:t>
            </a:r>
            <a:r>
              <a:rPr lang="zh-CN" altLang="en-US" sz="2000" dirty="0">
                <a:solidFill>
                  <a:schemeClr val="tx1"/>
                </a:solidFill>
              </a:rPr>
              <a:t>内核的众多软件的集合。</a:t>
            </a:r>
            <a:endParaRPr lang="en-US" altLang="zh-CN" sz="2000" dirty="0">
              <a:solidFill>
                <a:schemeClr val="tx1"/>
              </a:solidFill>
            </a:endParaRPr>
          </a:p>
        </p:txBody>
      </p:sp>
    </p:spTree>
    <p:extLst>
      <p:ext uri="{BB962C8B-B14F-4D97-AF65-F5344CB8AC3E}">
        <p14:creationId xmlns:p14="http://schemas.microsoft.com/office/powerpoint/2010/main" val="266663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1.1.4 Linux</a:t>
            </a:r>
            <a:r>
              <a:rPr lang="zh-CN" altLang="en-US" dirty="0"/>
              <a:t>的版本</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fontScale="92500" lnSpcReduction="20000"/>
          </a:bodyPr>
          <a:lstStyle/>
          <a:p>
            <a:pPr>
              <a:lnSpc>
                <a:spcPct val="150000"/>
              </a:lnSpc>
            </a:pPr>
            <a:r>
              <a:rPr lang="zh-CN" altLang="en-US" sz="2200" dirty="0">
                <a:solidFill>
                  <a:srgbClr val="FF0000"/>
                </a:solidFill>
              </a:rPr>
              <a:t>目前比较流行的发行版本包括：</a:t>
            </a:r>
            <a:endParaRPr lang="en-US" altLang="zh-CN" sz="2200" dirty="0">
              <a:solidFill>
                <a:srgbClr val="FF0000"/>
              </a:solidFill>
            </a:endParaRPr>
          </a:p>
          <a:p>
            <a:pPr lvl="1">
              <a:lnSpc>
                <a:spcPct val="150000"/>
              </a:lnSpc>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r>
              <a:rPr lang="en-US" altLang="zh-CN" sz="2000" dirty="0" err="1">
                <a:solidFill>
                  <a:schemeClr val="tx1"/>
                </a:solidFill>
              </a:rPr>
              <a:t>Redhat</a:t>
            </a:r>
            <a:r>
              <a:rPr lang="zh-CN" altLang="en-US" sz="2000" dirty="0">
                <a:solidFill>
                  <a:schemeClr val="tx1"/>
                </a:solidFill>
              </a:rPr>
              <a:t>和</a:t>
            </a:r>
            <a:r>
              <a:rPr lang="en-US" altLang="zh-CN" sz="2000" dirty="0">
                <a:solidFill>
                  <a:schemeClr val="tx1"/>
                </a:solidFill>
              </a:rPr>
              <a:t>Fedora</a:t>
            </a:r>
          </a:p>
          <a:p>
            <a:pPr lvl="1">
              <a:lnSpc>
                <a:spcPct val="150000"/>
              </a:lnSpc>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a:t>
            </a:r>
            <a:r>
              <a:rPr lang="en-US" altLang="zh-CN" sz="2000" dirty="0">
                <a:solidFill>
                  <a:schemeClr val="tx1"/>
                </a:solidFill>
              </a:rPr>
              <a:t>CentOS</a:t>
            </a:r>
          </a:p>
          <a:p>
            <a:pPr lvl="1">
              <a:lnSpc>
                <a:spcPct val="150000"/>
              </a:lnSpc>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a:t>
            </a:r>
            <a:r>
              <a:rPr lang="en-US" altLang="zh-CN" sz="2000" dirty="0">
                <a:solidFill>
                  <a:schemeClr val="tx1"/>
                </a:solidFill>
              </a:rPr>
              <a:t>Debian</a:t>
            </a:r>
          </a:p>
          <a:p>
            <a:pPr lvl="1">
              <a:lnSpc>
                <a:spcPct val="150000"/>
              </a:lnSpc>
            </a:pPr>
            <a:r>
              <a:rPr lang="zh-CN" altLang="en-US" sz="2000" dirty="0">
                <a:solidFill>
                  <a:schemeClr val="tx1"/>
                </a:solidFill>
              </a:rPr>
              <a:t>（</a:t>
            </a:r>
            <a:r>
              <a:rPr lang="en-US" altLang="zh-CN" sz="2000" dirty="0">
                <a:solidFill>
                  <a:schemeClr val="tx1"/>
                </a:solidFill>
              </a:rPr>
              <a:t>4</a:t>
            </a:r>
            <a:r>
              <a:rPr lang="zh-CN" altLang="en-US" sz="2000" dirty="0">
                <a:solidFill>
                  <a:schemeClr val="tx1"/>
                </a:solidFill>
              </a:rPr>
              <a:t>）</a:t>
            </a:r>
            <a:r>
              <a:rPr lang="en-US" altLang="zh-CN" sz="2000" dirty="0">
                <a:solidFill>
                  <a:schemeClr val="tx1"/>
                </a:solidFill>
              </a:rPr>
              <a:t>Ubuntu</a:t>
            </a:r>
          </a:p>
          <a:p>
            <a:pPr lvl="1">
              <a:lnSpc>
                <a:spcPct val="150000"/>
              </a:lnSpc>
            </a:pP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a:t>
            </a:r>
            <a:r>
              <a:rPr lang="en-US" altLang="zh-CN" sz="2000" dirty="0">
                <a:solidFill>
                  <a:schemeClr val="tx1"/>
                </a:solidFill>
              </a:rPr>
              <a:t>OpenSUSE</a:t>
            </a:r>
          </a:p>
          <a:p>
            <a:pPr lvl="1">
              <a:lnSpc>
                <a:spcPct val="150000"/>
              </a:lnSpc>
            </a:pPr>
            <a:r>
              <a:rPr lang="zh-CN" altLang="en-US" sz="2000" dirty="0">
                <a:solidFill>
                  <a:schemeClr val="tx1"/>
                </a:solidFill>
              </a:rPr>
              <a:t>（</a:t>
            </a:r>
            <a:r>
              <a:rPr lang="en-US" altLang="zh-CN" sz="2000" dirty="0">
                <a:solidFill>
                  <a:schemeClr val="tx1"/>
                </a:solidFill>
              </a:rPr>
              <a:t>6</a:t>
            </a:r>
            <a:r>
              <a:rPr lang="zh-CN" altLang="en-US" sz="2000" dirty="0">
                <a:solidFill>
                  <a:schemeClr val="tx1"/>
                </a:solidFill>
              </a:rPr>
              <a:t>）</a:t>
            </a:r>
            <a:r>
              <a:rPr lang="en-US" altLang="zh-CN" sz="2000" dirty="0">
                <a:solidFill>
                  <a:schemeClr val="tx1"/>
                </a:solidFill>
              </a:rPr>
              <a:t>Gentoo</a:t>
            </a:r>
          </a:p>
          <a:p>
            <a:pPr lvl="1">
              <a:lnSpc>
                <a:spcPct val="150000"/>
              </a:lnSpc>
            </a:pPr>
            <a:r>
              <a:rPr lang="zh-CN" altLang="en-US" sz="2000" dirty="0">
                <a:solidFill>
                  <a:schemeClr val="tx1"/>
                </a:solidFill>
              </a:rPr>
              <a:t>（</a:t>
            </a:r>
            <a:r>
              <a:rPr lang="en-US" altLang="zh-CN" sz="2000" dirty="0">
                <a:solidFill>
                  <a:schemeClr val="tx1"/>
                </a:solidFill>
              </a:rPr>
              <a:t>7</a:t>
            </a:r>
            <a:r>
              <a:rPr lang="zh-CN" altLang="en-US" sz="2000" dirty="0">
                <a:solidFill>
                  <a:schemeClr val="tx1"/>
                </a:solidFill>
              </a:rPr>
              <a:t>）</a:t>
            </a:r>
            <a:r>
              <a:rPr lang="en-US" altLang="zh-CN" sz="2000" dirty="0">
                <a:solidFill>
                  <a:schemeClr val="tx1"/>
                </a:solidFill>
              </a:rPr>
              <a:t>Slackware</a:t>
            </a:r>
          </a:p>
          <a:p>
            <a:pPr lvl="1">
              <a:lnSpc>
                <a:spcPct val="150000"/>
              </a:lnSpc>
            </a:pP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）红旗</a:t>
            </a:r>
            <a:r>
              <a:rPr lang="en-US" altLang="zh-CN" sz="2000" dirty="0">
                <a:solidFill>
                  <a:schemeClr val="tx1"/>
                </a:solidFill>
              </a:rPr>
              <a:t>Linux </a:t>
            </a:r>
          </a:p>
          <a:p>
            <a:pPr lvl="1">
              <a:lnSpc>
                <a:spcPct val="150000"/>
              </a:lnSpc>
            </a:pPr>
            <a:r>
              <a:rPr lang="en-US" altLang="zh-CN" sz="2000" dirty="0">
                <a:solidFill>
                  <a:schemeClr val="tx1"/>
                </a:solidFill>
              </a:rPr>
              <a:t>……</a:t>
            </a:r>
          </a:p>
        </p:txBody>
      </p:sp>
    </p:spTree>
    <p:extLst>
      <p:ext uri="{BB962C8B-B14F-4D97-AF65-F5344CB8AC3E}">
        <p14:creationId xmlns:p14="http://schemas.microsoft.com/office/powerpoint/2010/main" val="240316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1.1.5 Linux</a:t>
            </a:r>
            <a:r>
              <a:rPr lang="zh-CN" altLang="en-US" dirty="0"/>
              <a:t>的应用和发展</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9154150" cy="5158562"/>
          </a:xfrm>
        </p:spPr>
        <p:txBody>
          <a:bodyPr>
            <a:normAutofit/>
          </a:bodyPr>
          <a:lstStyle/>
          <a:p>
            <a:pPr>
              <a:lnSpc>
                <a:spcPct val="150000"/>
              </a:lnSpc>
            </a:pPr>
            <a:r>
              <a:rPr lang="en-US" altLang="zh-CN" sz="2200" dirty="0">
                <a:solidFill>
                  <a:srgbClr val="FF0000"/>
                </a:solidFill>
              </a:rPr>
              <a:t>1</a:t>
            </a:r>
            <a:r>
              <a:rPr lang="zh-CN" altLang="en-US" sz="2200" dirty="0">
                <a:solidFill>
                  <a:srgbClr val="FF0000"/>
                </a:solidFill>
              </a:rPr>
              <a:t>、</a:t>
            </a:r>
            <a:r>
              <a:rPr lang="en-US" altLang="zh-CN" sz="2200" dirty="0">
                <a:solidFill>
                  <a:srgbClr val="FF0000"/>
                </a:solidFill>
              </a:rPr>
              <a:t>Linux</a:t>
            </a:r>
            <a:r>
              <a:rPr lang="zh-CN" altLang="en-US" sz="2200" dirty="0">
                <a:solidFill>
                  <a:srgbClr val="FF0000"/>
                </a:solidFill>
              </a:rPr>
              <a:t>的应用</a:t>
            </a:r>
            <a:endParaRPr lang="en-US" altLang="zh-CN" sz="2200" dirty="0">
              <a:solidFill>
                <a:srgbClr val="FF0000"/>
              </a:solidFill>
            </a:endParaRPr>
          </a:p>
          <a:p>
            <a:pPr lvl="1">
              <a:lnSpc>
                <a:spcPct val="150000"/>
              </a:lnSpc>
            </a:pPr>
            <a:r>
              <a:rPr lang="zh-CN" altLang="en-US" sz="2000" dirty="0">
                <a:solidFill>
                  <a:schemeClr val="tx1"/>
                </a:solidFill>
              </a:rPr>
              <a:t>主要有针对普通用户的桌面应用和系统管理的服务应用两种类型，相应的，</a:t>
            </a:r>
            <a:r>
              <a:rPr lang="en-US" altLang="zh-CN" sz="2000" dirty="0">
                <a:solidFill>
                  <a:schemeClr val="tx1"/>
                </a:solidFill>
              </a:rPr>
              <a:t>Linux</a:t>
            </a:r>
            <a:r>
              <a:rPr lang="zh-CN" altLang="en-US" sz="2000" dirty="0">
                <a:solidFill>
                  <a:schemeClr val="tx1"/>
                </a:solidFill>
              </a:rPr>
              <a:t>的发行套件也有桌面版和服务器版两种版本。</a:t>
            </a:r>
            <a:endParaRPr lang="en-US" altLang="zh-CN" sz="2000" dirty="0">
              <a:solidFill>
                <a:schemeClr val="tx1"/>
              </a:solidFill>
            </a:endParaRPr>
          </a:p>
          <a:p>
            <a:pPr lvl="1">
              <a:lnSpc>
                <a:spcPct val="150000"/>
              </a:lnSpc>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）桌面应用</a:t>
            </a:r>
            <a:r>
              <a:rPr lang="en-US" altLang="zh-CN" sz="2000" dirty="0">
                <a:solidFill>
                  <a:schemeClr val="tx1"/>
                </a:solidFill>
              </a:rPr>
              <a:t>——</a:t>
            </a:r>
            <a:r>
              <a:rPr lang="zh-CN" altLang="en-US" sz="2000" dirty="0">
                <a:solidFill>
                  <a:schemeClr val="tx1"/>
                </a:solidFill>
              </a:rPr>
              <a:t>利用鼠标点击的方式使用</a:t>
            </a:r>
            <a:r>
              <a:rPr lang="en-US" altLang="zh-CN" sz="2000" dirty="0">
                <a:solidFill>
                  <a:schemeClr val="tx1"/>
                </a:solidFill>
              </a:rPr>
              <a:t>Linux</a:t>
            </a:r>
            <a:r>
              <a:rPr lang="zh-CN" altLang="en-US" sz="2000" dirty="0">
                <a:solidFill>
                  <a:schemeClr val="tx1"/>
                </a:solidFill>
              </a:rPr>
              <a:t>的各种常用功能和程序。</a:t>
            </a:r>
            <a:endParaRPr lang="en-US" altLang="zh-CN" sz="2000" dirty="0">
              <a:solidFill>
                <a:schemeClr val="tx1"/>
              </a:solidFill>
            </a:endParaRPr>
          </a:p>
          <a:p>
            <a:pPr lvl="1">
              <a:lnSpc>
                <a:spcPct val="150000"/>
              </a:lnSpc>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）服务应用</a:t>
            </a:r>
            <a:r>
              <a:rPr lang="en-US" altLang="zh-CN" sz="2000" dirty="0">
                <a:solidFill>
                  <a:schemeClr val="tx1"/>
                </a:solidFill>
              </a:rPr>
              <a:t>——</a:t>
            </a:r>
            <a:r>
              <a:rPr lang="zh-CN" altLang="en-US" sz="2000" dirty="0">
                <a:solidFill>
                  <a:schemeClr val="tx1"/>
                </a:solidFill>
              </a:rPr>
              <a:t>应用对象是架设各种服务器，例如，架设</a:t>
            </a:r>
            <a:r>
              <a:rPr lang="en-US" altLang="zh-CN" sz="2000" dirty="0">
                <a:solidFill>
                  <a:schemeClr val="tx1"/>
                </a:solidFill>
              </a:rPr>
              <a:t>Web</a:t>
            </a:r>
            <a:r>
              <a:rPr lang="zh-CN" altLang="en-US" sz="2000" dirty="0">
                <a:solidFill>
                  <a:schemeClr val="tx1"/>
                </a:solidFill>
              </a:rPr>
              <a:t>、</a:t>
            </a:r>
            <a:r>
              <a:rPr lang="en-US" altLang="zh-CN" sz="2000" dirty="0">
                <a:solidFill>
                  <a:schemeClr val="tx1"/>
                </a:solidFill>
              </a:rPr>
              <a:t>FTP</a:t>
            </a:r>
            <a:r>
              <a:rPr lang="zh-CN" altLang="en-US" sz="2000" dirty="0">
                <a:solidFill>
                  <a:schemeClr val="tx1"/>
                </a:solidFill>
              </a:rPr>
              <a:t>、</a:t>
            </a:r>
            <a:r>
              <a:rPr lang="en-US" altLang="zh-CN" sz="2000" dirty="0">
                <a:solidFill>
                  <a:schemeClr val="tx1"/>
                </a:solidFill>
              </a:rPr>
              <a:t>DHCP</a:t>
            </a:r>
            <a:r>
              <a:rPr lang="zh-CN" altLang="en-US" sz="2000" dirty="0">
                <a:solidFill>
                  <a:schemeClr val="tx1"/>
                </a:solidFill>
              </a:rPr>
              <a:t>等服务器。</a:t>
            </a:r>
            <a:endParaRPr lang="en-US" altLang="zh-CN" sz="2000" dirty="0">
              <a:solidFill>
                <a:schemeClr val="tx1"/>
              </a:solidFill>
            </a:endParaRPr>
          </a:p>
          <a:p>
            <a:pPr lvl="1">
              <a:lnSpc>
                <a:spcPct val="150000"/>
              </a:lnSpc>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）其他应用</a:t>
            </a:r>
            <a:r>
              <a:rPr lang="en-US" altLang="zh-CN" sz="2000" dirty="0">
                <a:solidFill>
                  <a:schemeClr val="tx1"/>
                </a:solidFill>
              </a:rPr>
              <a:t>——</a:t>
            </a:r>
            <a:r>
              <a:rPr lang="zh-CN" altLang="en-US" sz="2000" dirty="0">
                <a:solidFill>
                  <a:schemeClr val="tx1"/>
                </a:solidFill>
              </a:rPr>
              <a:t>嵌入式系统领域、操作系统的教学和研究领域</a:t>
            </a:r>
            <a:r>
              <a:rPr lang="zh-CN" altLang="en-US" sz="2000">
                <a:solidFill>
                  <a:schemeClr val="tx1"/>
                </a:solidFill>
              </a:rPr>
              <a:t>等。</a:t>
            </a:r>
            <a:endParaRPr lang="en-US" altLang="zh-CN" sz="2000" dirty="0">
              <a:solidFill>
                <a:schemeClr val="tx1"/>
              </a:solidFill>
            </a:endParaRPr>
          </a:p>
        </p:txBody>
      </p:sp>
    </p:spTree>
    <p:extLst>
      <p:ext uri="{BB962C8B-B14F-4D97-AF65-F5344CB8AC3E}">
        <p14:creationId xmlns:p14="http://schemas.microsoft.com/office/powerpoint/2010/main" val="2762580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1.1.5 Linux</a:t>
            </a:r>
            <a:r>
              <a:rPr lang="zh-CN" altLang="en-US" dirty="0"/>
              <a:t>的应用和发展</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9154150" cy="5158562"/>
          </a:xfrm>
        </p:spPr>
        <p:txBody>
          <a:bodyPr>
            <a:normAutofit/>
          </a:bodyPr>
          <a:lstStyle/>
          <a:p>
            <a:pPr>
              <a:lnSpc>
                <a:spcPct val="150000"/>
              </a:lnSpc>
            </a:pPr>
            <a:r>
              <a:rPr lang="en-US" altLang="zh-CN" sz="2200" dirty="0">
                <a:solidFill>
                  <a:srgbClr val="FF0000"/>
                </a:solidFill>
              </a:rPr>
              <a:t>2</a:t>
            </a:r>
            <a:r>
              <a:rPr lang="zh-CN" altLang="en-US" sz="2200" dirty="0">
                <a:solidFill>
                  <a:srgbClr val="FF0000"/>
                </a:solidFill>
              </a:rPr>
              <a:t>、</a:t>
            </a:r>
            <a:r>
              <a:rPr lang="en-US" altLang="zh-CN" sz="2200" dirty="0">
                <a:solidFill>
                  <a:srgbClr val="FF0000"/>
                </a:solidFill>
              </a:rPr>
              <a:t>Linux</a:t>
            </a:r>
            <a:r>
              <a:rPr lang="zh-CN" altLang="en-US" sz="2200" dirty="0">
                <a:solidFill>
                  <a:srgbClr val="FF0000"/>
                </a:solidFill>
              </a:rPr>
              <a:t>的发展</a:t>
            </a:r>
            <a:endParaRPr lang="en-US" altLang="zh-CN" sz="2200" dirty="0">
              <a:solidFill>
                <a:srgbClr val="FF0000"/>
              </a:solidFill>
            </a:endParaRPr>
          </a:p>
          <a:p>
            <a:pPr lvl="1">
              <a:lnSpc>
                <a:spcPct val="150000"/>
              </a:lnSpc>
            </a:pPr>
            <a:r>
              <a:rPr lang="en-US" altLang="zh-CN" sz="2000" dirty="0">
                <a:solidFill>
                  <a:schemeClr val="tx1"/>
                </a:solidFill>
              </a:rPr>
              <a:t>Linux</a:t>
            </a:r>
            <a:r>
              <a:rPr lang="zh-CN" altLang="en-US" sz="2000" dirty="0">
                <a:solidFill>
                  <a:schemeClr val="tx1"/>
                </a:solidFill>
              </a:rPr>
              <a:t>内核的发展方向主要是对</a:t>
            </a:r>
            <a:r>
              <a:rPr lang="zh-CN" altLang="en-US" sz="2000" dirty="0">
                <a:solidFill>
                  <a:srgbClr val="FF0000"/>
                </a:solidFill>
              </a:rPr>
              <a:t>新体系结构和新硬件技术</a:t>
            </a:r>
            <a:r>
              <a:rPr lang="zh-CN" altLang="en-US" sz="2000" dirty="0">
                <a:solidFill>
                  <a:schemeClr val="tx1"/>
                </a:solidFill>
              </a:rPr>
              <a:t>的支持。</a:t>
            </a:r>
            <a:endParaRPr lang="en-US" altLang="zh-CN" sz="2000" dirty="0">
              <a:solidFill>
                <a:schemeClr val="tx1"/>
              </a:solidFill>
            </a:endParaRPr>
          </a:p>
          <a:p>
            <a:pPr lvl="1">
              <a:lnSpc>
                <a:spcPct val="150000"/>
              </a:lnSpc>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）以</a:t>
            </a:r>
            <a:r>
              <a:rPr lang="en-US" altLang="zh-CN" sz="2000" dirty="0">
                <a:solidFill>
                  <a:schemeClr val="tx1"/>
                </a:solidFill>
              </a:rPr>
              <a:t>Linux</a:t>
            </a:r>
            <a:r>
              <a:rPr lang="zh-CN" altLang="en-US" sz="2000" dirty="0">
                <a:solidFill>
                  <a:schemeClr val="tx1"/>
                </a:solidFill>
              </a:rPr>
              <a:t>内核为基础，开发高性能分布式操作系统，以满足分布式系统的发展，进行大数据量的处理工作。</a:t>
            </a:r>
          </a:p>
          <a:p>
            <a:pPr lvl="1">
              <a:lnSpc>
                <a:spcPct val="150000"/>
              </a:lnSpc>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）在嵌入式系统领域，要提供对更多硬件平台的支持，以及对硬件驱动程序的支持。</a:t>
            </a:r>
          </a:p>
          <a:p>
            <a:pPr lvl="1">
              <a:lnSpc>
                <a:spcPct val="150000"/>
              </a:lnSpc>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）另一个发展方向是面向个人用户的普及。提供易于操作的使用界面和清晰的说明文档，降低普通用户的使用门槛，普及</a:t>
            </a:r>
            <a:r>
              <a:rPr lang="en-US" altLang="zh-CN" sz="2000" dirty="0">
                <a:solidFill>
                  <a:schemeClr val="tx1"/>
                </a:solidFill>
              </a:rPr>
              <a:t>Linux</a:t>
            </a:r>
            <a:r>
              <a:rPr lang="zh-CN" altLang="en-US" sz="2000" dirty="0">
                <a:solidFill>
                  <a:schemeClr val="tx1"/>
                </a:solidFill>
              </a:rPr>
              <a:t>系统的使用。</a:t>
            </a:r>
          </a:p>
          <a:p>
            <a:pPr marL="457200" lvl="1" indent="0">
              <a:lnSpc>
                <a:spcPct val="150000"/>
              </a:lnSpc>
              <a:buNone/>
            </a:pPr>
            <a:endParaRPr lang="zh-CN" altLang="en-US" sz="1800" dirty="0">
              <a:solidFill>
                <a:schemeClr val="tx1"/>
              </a:solidFill>
            </a:endParaRPr>
          </a:p>
        </p:txBody>
      </p:sp>
    </p:spTree>
    <p:extLst>
      <p:ext uri="{BB962C8B-B14F-4D97-AF65-F5344CB8AC3E}">
        <p14:creationId xmlns:p14="http://schemas.microsoft.com/office/powerpoint/2010/main" val="3280360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1.2 Ubuntu</a:t>
            </a:r>
            <a:r>
              <a:rPr lang="zh-CN" altLang="en-US" dirty="0"/>
              <a:t>简介</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592925" y="1540189"/>
            <a:ext cx="8915400" cy="3777622"/>
          </a:xfrm>
        </p:spPr>
        <p:txBody>
          <a:bodyPr>
            <a:normAutofit/>
          </a:bodyPr>
          <a:lstStyle/>
          <a:p>
            <a:r>
              <a:rPr lang="en-US" altLang="zh-CN" sz="2400" dirty="0">
                <a:solidFill>
                  <a:schemeClr val="tx1"/>
                </a:solidFill>
              </a:rPr>
              <a:t>1.2.1 </a:t>
            </a:r>
            <a:r>
              <a:rPr lang="zh-CN" altLang="en-US" sz="2400" dirty="0">
                <a:solidFill>
                  <a:schemeClr val="tx1"/>
                </a:solidFill>
              </a:rPr>
              <a:t>什么是</a:t>
            </a:r>
            <a:r>
              <a:rPr lang="en-US" altLang="zh-CN" sz="2400" dirty="0">
                <a:solidFill>
                  <a:schemeClr val="tx1"/>
                </a:solidFill>
              </a:rPr>
              <a:t>Ubuntu</a:t>
            </a:r>
          </a:p>
          <a:p>
            <a:r>
              <a:rPr lang="en-US" altLang="zh-CN" sz="2400" dirty="0">
                <a:solidFill>
                  <a:schemeClr val="tx1"/>
                </a:solidFill>
              </a:rPr>
              <a:t>1.2.2 Ubuntu</a:t>
            </a:r>
            <a:r>
              <a:rPr lang="zh-CN" altLang="en-US" sz="2400" dirty="0">
                <a:solidFill>
                  <a:schemeClr val="tx1"/>
                </a:solidFill>
              </a:rPr>
              <a:t>的特点</a:t>
            </a:r>
          </a:p>
          <a:p>
            <a:r>
              <a:rPr lang="en-US" altLang="zh-CN" sz="2400" dirty="0">
                <a:solidFill>
                  <a:schemeClr val="tx1"/>
                </a:solidFill>
              </a:rPr>
              <a:t>1.2.3 Ubuntu</a:t>
            </a:r>
            <a:r>
              <a:rPr lang="zh-CN" altLang="en-US" sz="2400" dirty="0">
                <a:solidFill>
                  <a:schemeClr val="tx1"/>
                </a:solidFill>
              </a:rPr>
              <a:t>的版本</a:t>
            </a:r>
          </a:p>
          <a:p>
            <a:r>
              <a:rPr lang="en-US" altLang="zh-CN" sz="2400" dirty="0">
                <a:solidFill>
                  <a:schemeClr val="tx1"/>
                </a:solidFill>
              </a:rPr>
              <a:t>1.2.4 Ubuntu</a:t>
            </a:r>
            <a:r>
              <a:rPr lang="zh-CN" altLang="en-US" sz="2400" dirty="0">
                <a:solidFill>
                  <a:schemeClr val="tx1"/>
                </a:solidFill>
              </a:rPr>
              <a:t>的获得方法</a:t>
            </a:r>
          </a:p>
        </p:txBody>
      </p:sp>
    </p:spTree>
    <p:extLst>
      <p:ext uri="{BB962C8B-B14F-4D97-AF65-F5344CB8AC3E}">
        <p14:creationId xmlns:p14="http://schemas.microsoft.com/office/powerpoint/2010/main" val="261881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1.2.1</a:t>
            </a:r>
            <a:r>
              <a:rPr lang="zh-CN" altLang="en-US" dirty="0"/>
              <a:t>什么是</a:t>
            </a:r>
            <a:r>
              <a:rPr lang="en-US" altLang="zh-CN" dirty="0"/>
              <a:t>Ubuntu</a:t>
            </a:r>
            <a:endParaRPr lang="zh-CN" altLang="en-US" dirty="0"/>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589212" y="1722600"/>
            <a:ext cx="8915400" cy="4498492"/>
          </a:xfrm>
        </p:spPr>
        <p:txBody>
          <a:bodyPr>
            <a:normAutofit/>
          </a:bodyPr>
          <a:lstStyle/>
          <a:p>
            <a:r>
              <a:rPr lang="en-US" altLang="zh-CN" sz="2400" dirty="0">
                <a:solidFill>
                  <a:schemeClr val="tx1"/>
                </a:solidFill>
              </a:rPr>
              <a:t>Ubuntu</a:t>
            </a:r>
            <a:r>
              <a:rPr lang="zh-CN" altLang="en-US" sz="2400" dirty="0">
                <a:solidFill>
                  <a:schemeClr val="tx1"/>
                </a:solidFill>
              </a:rPr>
              <a:t>是一个以桌面应用为主的</a:t>
            </a:r>
            <a:r>
              <a:rPr lang="en-US" altLang="zh-CN" sz="2400" dirty="0">
                <a:solidFill>
                  <a:schemeClr val="tx1"/>
                </a:solidFill>
              </a:rPr>
              <a:t>Linux</a:t>
            </a:r>
            <a:r>
              <a:rPr lang="zh-CN" altLang="en-US" sz="2400" dirty="0">
                <a:solidFill>
                  <a:schemeClr val="tx1"/>
                </a:solidFill>
              </a:rPr>
              <a:t>操作系统。</a:t>
            </a:r>
            <a:endParaRPr lang="en-US" altLang="zh-CN" sz="2400" dirty="0">
              <a:solidFill>
                <a:schemeClr val="tx1"/>
              </a:solidFill>
            </a:endParaRPr>
          </a:p>
          <a:p>
            <a:r>
              <a:rPr lang="en-US" altLang="zh-CN" sz="2400" dirty="0">
                <a:solidFill>
                  <a:schemeClr val="tx1"/>
                </a:solidFill>
              </a:rPr>
              <a:t>Ubuntu</a:t>
            </a:r>
            <a:r>
              <a:rPr lang="zh-CN" altLang="en-US" sz="2400" dirty="0">
                <a:solidFill>
                  <a:schemeClr val="tx1"/>
                </a:solidFill>
              </a:rPr>
              <a:t>基于</a:t>
            </a:r>
            <a:r>
              <a:rPr lang="en-US" altLang="zh-CN" sz="2400" dirty="0">
                <a:solidFill>
                  <a:schemeClr val="tx1"/>
                </a:solidFill>
              </a:rPr>
              <a:t>Debian</a:t>
            </a:r>
            <a:r>
              <a:rPr lang="zh-CN" altLang="en-US" sz="2400" dirty="0">
                <a:solidFill>
                  <a:schemeClr val="tx1"/>
                </a:solidFill>
              </a:rPr>
              <a:t>发行版和</a:t>
            </a:r>
            <a:r>
              <a:rPr lang="en-US" altLang="zh-CN" sz="2400" dirty="0">
                <a:solidFill>
                  <a:schemeClr val="tx1"/>
                </a:solidFill>
              </a:rPr>
              <a:t>GNOME</a:t>
            </a:r>
            <a:r>
              <a:rPr lang="zh-CN" altLang="en-US" sz="2400" dirty="0">
                <a:solidFill>
                  <a:schemeClr val="tx1"/>
                </a:solidFill>
              </a:rPr>
              <a:t>桌面环境或</a:t>
            </a:r>
            <a:r>
              <a:rPr lang="en-US" altLang="zh-CN" sz="2400" dirty="0">
                <a:solidFill>
                  <a:schemeClr val="tx1"/>
                </a:solidFill>
              </a:rPr>
              <a:t>Unity</a:t>
            </a:r>
            <a:r>
              <a:rPr lang="zh-CN" altLang="en-US" sz="2400" dirty="0">
                <a:solidFill>
                  <a:schemeClr val="tx1"/>
                </a:solidFill>
              </a:rPr>
              <a:t>界面，每六个月会发布一个新版本。</a:t>
            </a:r>
            <a:endParaRPr lang="en-US" altLang="zh-CN" sz="2400" dirty="0">
              <a:solidFill>
                <a:schemeClr val="tx1"/>
              </a:solidFill>
            </a:endParaRPr>
          </a:p>
          <a:p>
            <a:r>
              <a:rPr lang="en-US" altLang="zh-CN" sz="2400" dirty="0">
                <a:solidFill>
                  <a:schemeClr val="tx1"/>
                </a:solidFill>
              </a:rPr>
              <a:t>Ubuntu</a:t>
            </a:r>
            <a:r>
              <a:rPr lang="zh-CN" altLang="en-US" sz="2400" dirty="0">
                <a:solidFill>
                  <a:schemeClr val="tx1"/>
                </a:solidFill>
              </a:rPr>
              <a:t>由</a:t>
            </a:r>
            <a:r>
              <a:rPr lang="en-US" altLang="zh-CN" sz="2400" dirty="0">
                <a:solidFill>
                  <a:srgbClr val="0070C0"/>
                </a:solidFill>
              </a:rPr>
              <a:t>Mark Shuttleworth</a:t>
            </a:r>
            <a:r>
              <a:rPr lang="zh-CN" altLang="en-US" sz="2400" dirty="0">
                <a:solidFill>
                  <a:srgbClr val="0070C0"/>
                </a:solidFill>
              </a:rPr>
              <a:t>（马克</a:t>
            </a:r>
            <a:r>
              <a:rPr lang="en-US" altLang="zh-CN" sz="2400" dirty="0">
                <a:solidFill>
                  <a:srgbClr val="0070C0"/>
                </a:solidFill>
              </a:rPr>
              <a:t>·</a:t>
            </a:r>
            <a:r>
              <a:rPr lang="zh-CN" altLang="en-US" sz="2400" dirty="0">
                <a:solidFill>
                  <a:srgbClr val="0070C0"/>
                </a:solidFill>
              </a:rPr>
              <a:t>舍特尔沃斯）</a:t>
            </a:r>
            <a:r>
              <a:rPr lang="zh-CN" altLang="en-US" sz="2400" dirty="0">
                <a:solidFill>
                  <a:schemeClr val="tx1"/>
                </a:solidFill>
              </a:rPr>
              <a:t>创立，其首个版本于</a:t>
            </a:r>
            <a:r>
              <a:rPr lang="en-US" altLang="zh-CN" sz="2400" dirty="0">
                <a:solidFill>
                  <a:schemeClr val="tx1"/>
                </a:solidFill>
              </a:rPr>
              <a:t>2004</a:t>
            </a:r>
            <a:r>
              <a:rPr lang="zh-CN" altLang="en-US" sz="2400" dirty="0">
                <a:solidFill>
                  <a:schemeClr val="tx1"/>
                </a:solidFill>
              </a:rPr>
              <a:t>年</a:t>
            </a:r>
            <a:r>
              <a:rPr lang="en-US" altLang="zh-CN" sz="2400" dirty="0">
                <a:solidFill>
                  <a:schemeClr val="tx1"/>
                </a:solidFill>
              </a:rPr>
              <a:t>10</a:t>
            </a:r>
            <a:r>
              <a:rPr lang="zh-CN" altLang="en-US" sz="2400" dirty="0">
                <a:solidFill>
                  <a:schemeClr val="tx1"/>
                </a:solidFill>
              </a:rPr>
              <a:t>月</a:t>
            </a:r>
            <a:r>
              <a:rPr lang="en-US" altLang="zh-CN" sz="2400" dirty="0">
                <a:solidFill>
                  <a:schemeClr val="tx1"/>
                </a:solidFill>
              </a:rPr>
              <a:t>20</a:t>
            </a:r>
            <a:r>
              <a:rPr lang="zh-CN" altLang="en-US" sz="2400" dirty="0">
                <a:solidFill>
                  <a:schemeClr val="tx1"/>
                </a:solidFill>
              </a:rPr>
              <a:t>日发布，并以</a:t>
            </a:r>
            <a:r>
              <a:rPr lang="en-US" altLang="zh-CN" sz="2400" dirty="0">
                <a:solidFill>
                  <a:schemeClr val="tx1"/>
                </a:solidFill>
              </a:rPr>
              <a:t>Debian</a:t>
            </a:r>
            <a:r>
              <a:rPr lang="zh-CN" altLang="en-US" sz="2400" dirty="0">
                <a:solidFill>
                  <a:schemeClr val="tx1"/>
                </a:solidFill>
              </a:rPr>
              <a:t>为开发蓝本。</a:t>
            </a:r>
            <a:endParaRPr lang="en-US" altLang="zh-CN" sz="2400" dirty="0">
              <a:solidFill>
                <a:schemeClr val="tx1"/>
              </a:solidFill>
            </a:endParaRPr>
          </a:p>
          <a:p>
            <a:r>
              <a:rPr lang="en-US" altLang="zh-CN" sz="2400" dirty="0">
                <a:solidFill>
                  <a:schemeClr val="tx1"/>
                </a:solidFill>
              </a:rPr>
              <a:t>Ubuntu</a:t>
            </a:r>
            <a:r>
              <a:rPr lang="zh-CN" altLang="en-US" sz="2400" dirty="0">
                <a:solidFill>
                  <a:schemeClr val="tx1"/>
                </a:solidFill>
              </a:rPr>
              <a:t>的开发目的是为了使</a:t>
            </a:r>
            <a:r>
              <a:rPr lang="en-US" altLang="zh-CN" sz="2400" dirty="0">
                <a:solidFill>
                  <a:schemeClr val="tx1"/>
                </a:solidFill>
              </a:rPr>
              <a:t>Linux</a:t>
            </a:r>
            <a:r>
              <a:rPr lang="zh-CN" altLang="en-US" sz="2400" dirty="0">
                <a:solidFill>
                  <a:schemeClr val="tx1"/>
                </a:solidFill>
              </a:rPr>
              <a:t>变得简单易用，同时也提供服务器版本。</a:t>
            </a:r>
            <a:endParaRPr lang="en-US" altLang="zh-CN" sz="2400" dirty="0">
              <a:solidFill>
                <a:schemeClr val="tx1"/>
              </a:solidFill>
            </a:endParaRPr>
          </a:p>
          <a:p>
            <a:r>
              <a:rPr lang="en-US" altLang="zh-CN" sz="2400" dirty="0">
                <a:solidFill>
                  <a:srgbClr val="FF0000"/>
                </a:solidFill>
              </a:rPr>
              <a:t>GNOME</a:t>
            </a:r>
            <a:r>
              <a:rPr lang="en-US" altLang="zh-CN" sz="2400" dirty="0">
                <a:solidFill>
                  <a:schemeClr val="tx1"/>
                </a:solidFill>
              </a:rPr>
              <a:t> </a:t>
            </a:r>
            <a:r>
              <a:rPr lang="zh-CN" altLang="en-US" sz="2400" dirty="0">
                <a:solidFill>
                  <a:schemeClr val="tx1"/>
                </a:solidFill>
              </a:rPr>
              <a:t>即</a:t>
            </a:r>
            <a:r>
              <a:rPr lang="en-US" altLang="zh-CN" sz="2400" dirty="0">
                <a:solidFill>
                  <a:schemeClr val="tx1"/>
                </a:solidFill>
              </a:rPr>
              <a:t>GNU</a:t>
            </a:r>
            <a:r>
              <a:rPr lang="zh-CN" altLang="en-US" sz="2400" dirty="0">
                <a:solidFill>
                  <a:schemeClr val="tx1"/>
                </a:solidFill>
              </a:rPr>
              <a:t>网络对象模型环境 （即</a:t>
            </a:r>
            <a:r>
              <a:rPr lang="en-US" altLang="zh-CN" sz="2400" dirty="0">
                <a:solidFill>
                  <a:schemeClr val="tx1"/>
                </a:solidFill>
              </a:rPr>
              <a:t>The GNU Network Object Model Environment</a:t>
            </a:r>
            <a:r>
              <a:rPr lang="zh-CN" altLang="en-US" sz="2400" dirty="0">
                <a:solidFill>
                  <a:schemeClr val="tx1"/>
                </a:solidFill>
              </a:rPr>
              <a:t>），是</a:t>
            </a:r>
            <a:r>
              <a:rPr lang="en-US" altLang="zh-CN" sz="2400" dirty="0">
                <a:solidFill>
                  <a:schemeClr val="tx1"/>
                </a:solidFill>
              </a:rPr>
              <a:t>GNU</a:t>
            </a:r>
            <a:r>
              <a:rPr lang="zh-CN" altLang="en-US" sz="2400" dirty="0">
                <a:solidFill>
                  <a:schemeClr val="tx1"/>
                </a:solidFill>
              </a:rPr>
              <a:t>计划的一部分。</a:t>
            </a:r>
          </a:p>
        </p:txBody>
      </p:sp>
    </p:spTree>
    <p:extLst>
      <p:ext uri="{BB962C8B-B14F-4D97-AF65-F5344CB8AC3E}">
        <p14:creationId xmlns:p14="http://schemas.microsoft.com/office/powerpoint/2010/main" val="1070466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1.2.2 Ubuntu</a:t>
            </a:r>
            <a:r>
              <a:rPr lang="zh-CN" altLang="en-US" dirty="0"/>
              <a:t>的特点</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589212" y="1722600"/>
            <a:ext cx="8915400" cy="4498492"/>
          </a:xfrm>
        </p:spPr>
        <p:txBody>
          <a:bodyPr>
            <a:normAutofit/>
          </a:bodyPr>
          <a:lstStyle/>
          <a:p>
            <a:r>
              <a:rPr lang="zh-CN" altLang="en-US" sz="2400" dirty="0">
                <a:solidFill>
                  <a:schemeClr val="tx1"/>
                </a:solidFill>
              </a:rPr>
              <a:t>操作简单，方便使用；</a:t>
            </a:r>
            <a:endParaRPr lang="en-US" altLang="zh-CN" sz="2400" dirty="0">
              <a:solidFill>
                <a:schemeClr val="tx1"/>
              </a:solidFill>
            </a:endParaRPr>
          </a:p>
          <a:p>
            <a:r>
              <a:rPr lang="zh-CN" altLang="en-US" sz="2400" dirty="0">
                <a:solidFill>
                  <a:schemeClr val="tx1"/>
                </a:solidFill>
              </a:rPr>
              <a:t>相对于其他</a:t>
            </a:r>
            <a:r>
              <a:rPr lang="en-US" altLang="zh-CN" sz="2400" dirty="0">
                <a:solidFill>
                  <a:schemeClr val="tx1"/>
                </a:solidFill>
              </a:rPr>
              <a:t>Linux</a:t>
            </a:r>
            <a:r>
              <a:rPr lang="zh-CN" altLang="en-US" sz="2400" dirty="0">
                <a:solidFill>
                  <a:schemeClr val="tx1"/>
                </a:solidFill>
              </a:rPr>
              <a:t>发行版，可以方便的实现软件在线安装升级；</a:t>
            </a:r>
            <a:endParaRPr lang="en-US" altLang="zh-CN" sz="2400" dirty="0">
              <a:solidFill>
                <a:schemeClr val="tx1"/>
              </a:solidFill>
            </a:endParaRPr>
          </a:p>
          <a:p>
            <a:r>
              <a:rPr lang="zh-CN" altLang="en-US" sz="2400" dirty="0">
                <a:solidFill>
                  <a:schemeClr val="tx1"/>
                </a:solidFill>
              </a:rPr>
              <a:t>系统安全性方面，</a:t>
            </a:r>
            <a:r>
              <a:rPr lang="en-US" altLang="zh-CN" sz="2400" dirty="0">
                <a:solidFill>
                  <a:schemeClr val="tx1"/>
                </a:solidFill>
              </a:rPr>
              <a:t>Ubuntu</a:t>
            </a:r>
            <a:r>
              <a:rPr lang="zh-CN" altLang="en-US" sz="2400" dirty="0">
                <a:solidFill>
                  <a:schemeClr val="tx1"/>
                </a:solidFill>
              </a:rPr>
              <a:t>默认是以普通用户权限登录；</a:t>
            </a:r>
            <a:endParaRPr lang="en-US" altLang="zh-CN" sz="2400" dirty="0">
              <a:solidFill>
                <a:schemeClr val="tx1"/>
              </a:solidFill>
            </a:endParaRPr>
          </a:p>
          <a:p>
            <a:r>
              <a:rPr lang="zh-CN" altLang="en-US" sz="2400" dirty="0">
                <a:solidFill>
                  <a:schemeClr val="tx1"/>
                </a:solidFill>
              </a:rPr>
              <a:t>系统的可用性方面，</a:t>
            </a:r>
            <a:r>
              <a:rPr lang="en-US" altLang="zh-CN" sz="2400" dirty="0">
                <a:solidFill>
                  <a:schemeClr val="tx1"/>
                </a:solidFill>
              </a:rPr>
              <a:t>Ubuntu</a:t>
            </a:r>
            <a:r>
              <a:rPr lang="zh-CN" altLang="en-US" sz="2400" dirty="0">
                <a:solidFill>
                  <a:schemeClr val="tx1"/>
                </a:solidFill>
              </a:rPr>
              <a:t>在标准安装完成后即可以让使用者投入使用；</a:t>
            </a:r>
            <a:endParaRPr lang="en-US" altLang="zh-CN" sz="2400" dirty="0">
              <a:solidFill>
                <a:schemeClr val="tx1"/>
              </a:solidFill>
            </a:endParaRPr>
          </a:p>
          <a:p>
            <a:r>
              <a:rPr lang="zh-CN" altLang="en-US" sz="2400" dirty="0">
                <a:solidFill>
                  <a:schemeClr val="tx1"/>
                </a:solidFill>
              </a:rPr>
              <a:t>软件更新周期短，每半年会有新版本发布。</a:t>
            </a:r>
            <a:endParaRPr lang="en-US" altLang="zh-CN" sz="2400" dirty="0">
              <a:solidFill>
                <a:schemeClr val="tx1"/>
              </a:solidFill>
            </a:endParaRPr>
          </a:p>
        </p:txBody>
      </p:sp>
    </p:spTree>
    <p:extLst>
      <p:ext uri="{BB962C8B-B14F-4D97-AF65-F5344CB8AC3E}">
        <p14:creationId xmlns:p14="http://schemas.microsoft.com/office/powerpoint/2010/main" val="251185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a:t>1.2.3 Ubuntu</a:t>
            </a:r>
            <a:r>
              <a:rPr lang="zh-CN" altLang="en-US"/>
              <a:t>的版本</a:t>
            </a:r>
            <a:endParaRPr lang="zh-CN" altLang="en-US" dirty="0"/>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2759093"/>
          </a:xfrm>
        </p:spPr>
        <p:txBody>
          <a:bodyPr>
            <a:normAutofit/>
          </a:bodyPr>
          <a:lstStyle/>
          <a:p>
            <a:r>
              <a:rPr lang="zh-CN" altLang="en-US" sz="2400" dirty="0">
                <a:solidFill>
                  <a:schemeClr val="tx1"/>
                </a:solidFill>
              </a:rPr>
              <a:t>从</a:t>
            </a:r>
            <a:r>
              <a:rPr lang="en-US" altLang="zh-CN" sz="2400" dirty="0">
                <a:solidFill>
                  <a:schemeClr val="tx1"/>
                </a:solidFill>
              </a:rPr>
              <a:t>2004</a:t>
            </a:r>
            <a:r>
              <a:rPr lang="zh-CN" altLang="en-US" sz="2400" dirty="0">
                <a:solidFill>
                  <a:schemeClr val="tx1"/>
                </a:solidFill>
              </a:rPr>
              <a:t>年</a:t>
            </a:r>
            <a:r>
              <a:rPr lang="en-US" altLang="zh-CN" sz="2400" dirty="0">
                <a:solidFill>
                  <a:schemeClr val="tx1"/>
                </a:solidFill>
              </a:rPr>
              <a:t>10</a:t>
            </a:r>
            <a:r>
              <a:rPr lang="zh-CN" altLang="en-US" sz="2400" dirty="0">
                <a:solidFill>
                  <a:schemeClr val="tx1"/>
                </a:solidFill>
              </a:rPr>
              <a:t>月</a:t>
            </a:r>
            <a:r>
              <a:rPr lang="en-US" altLang="zh-CN" sz="2400" dirty="0">
                <a:solidFill>
                  <a:schemeClr val="tx1"/>
                </a:solidFill>
              </a:rPr>
              <a:t>Ubuntu</a:t>
            </a:r>
            <a:r>
              <a:rPr lang="zh-CN" altLang="en-US" sz="2400" dirty="0">
                <a:solidFill>
                  <a:schemeClr val="tx1"/>
                </a:solidFill>
              </a:rPr>
              <a:t>第一个版本</a:t>
            </a:r>
            <a:r>
              <a:rPr lang="en-US" altLang="zh-CN" sz="2400" dirty="0">
                <a:solidFill>
                  <a:schemeClr val="tx1"/>
                </a:solidFill>
              </a:rPr>
              <a:t>Ubuntu4.10</a:t>
            </a:r>
            <a:r>
              <a:rPr lang="zh-CN" altLang="en-US" sz="2400" dirty="0">
                <a:solidFill>
                  <a:schemeClr val="tx1"/>
                </a:solidFill>
              </a:rPr>
              <a:t>发布以来，每</a:t>
            </a:r>
            <a:r>
              <a:rPr lang="en-US" altLang="zh-CN" sz="2400" dirty="0">
                <a:solidFill>
                  <a:schemeClr val="tx1"/>
                </a:solidFill>
              </a:rPr>
              <a:t>6</a:t>
            </a:r>
            <a:r>
              <a:rPr lang="zh-CN" altLang="en-US" sz="2400" dirty="0">
                <a:solidFill>
                  <a:schemeClr val="tx1"/>
                </a:solidFill>
              </a:rPr>
              <a:t>个月都会发布一个新版本；</a:t>
            </a:r>
            <a:endParaRPr lang="en-US" altLang="zh-CN" sz="2400" dirty="0">
              <a:solidFill>
                <a:schemeClr val="tx1"/>
              </a:solidFill>
            </a:endParaRPr>
          </a:p>
          <a:p>
            <a:r>
              <a:rPr lang="zh-CN" altLang="en-US" sz="2400" dirty="0">
                <a:solidFill>
                  <a:schemeClr val="tx1"/>
                </a:solidFill>
              </a:rPr>
              <a:t>每个版本都有版本号和代号。代号是首字母相同的“形容词</a:t>
            </a:r>
            <a:r>
              <a:rPr lang="en-US" altLang="zh-CN" sz="2400" dirty="0">
                <a:solidFill>
                  <a:schemeClr val="tx1"/>
                </a:solidFill>
              </a:rPr>
              <a:t>+</a:t>
            </a:r>
            <a:r>
              <a:rPr lang="zh-CN" altLang="en-US" sz="2400" dirty="0">
                <a:solidFill>
                  <a:schemeClr val="tx1"/>
                </a:solidFill>
              </a:rPr>
              <a:t>动物名词”的组合。</a:t>
            </a:r>
            <a:endParaRPr lang="en-US" altLang="zh-CN" sz="2400" dirty="0">
              <a:solidFill>
                <a:schemeClr val="tx1"/>
              </a:solidFill>
            </a:endParaRPr>
          </a:p>
          <a:p>
            <a:r>
              <a:rPr lang="zh-CN" altLang="en-US" sz="2400" dirty="0">
                <a:solidFill>
                  <a:schemeClr val="tx1"/>
                </a:solidFill>
              </a:rPr>
              <a:t>例如：</a:t>
            </a:r>
            <a:r>
              <a:rPr lang="en-US" altLang="zh-CN" sz="2400" dirty="0">
                <a:solidFill>
                  <a:schemeClr val="tx1"/>
                </a:solidFill>
              </a:rPr>
              <a:t>Ubuntu Linux18.04</a:t>
            </a:r>
            <a:r>
              <a:rPr lang="zh-CN" altLang="en-US" sz="2400" dirty="0">
                <a:solidFill>
                  <a:schemeClr val="tx1"/>
                </a:solidFill>
              </a:rPr>
              <a:t>，发布日期</a:t>
            </a:r>
            <a:r>
              <a:rPr lang="en-US" altLang="zh-CN" sz="2400" dirty="0">
                <a:solidFill>
                  <a:schemeClr val="tx1"/>
                </a:solidFill>
              </a:rPr>
              <a:t>2018</a:t>
            </a:r>
            <a:r>
              <a:rPr lang="zh-CN" altLang="en-US" sz="2400" dirty="0">
                <a:solidFill>
                  <a:schemeClr val="tx1"/>
                </a:solidFill>
              </a:rPr>
              <a:t>年</a:t>
            </a:r>
            <a:r>
              <a:rPr lang="en-US" altLang="zh-CN" sz="2400" dirty="0">
                <a:solidFill>
                  <a:schemeClr val="tx1"/>
                </a:solidFill>
              </a:rPr>
              <a:t>4</a:t>
            </a:r>
            <a:r>
              <a:rPr lang="zh-CN" altLang="en-US" sz="2400" dirty="0">
                <a:solidFill>
                  <a:schemeClr val="tx1"/>
                </a:solidFill>
              </a:rPr>
              <a:t>月</a:t>
            </a:r>
            <a:r>
              <a:rPr lang="en-US" altLang="zh-CN" sz="2400" dirty="0">
                <a:solidFill>
                  <a:schemeClr val="tx1"/>
                </a:solidFill>
              </a:rPr>
              <a:t>26</a:t>
            </a:r>
            <a:r>
              <a:rPr lang="zh-CN" altLang="en-US" sz="2400" dirty="0">
                <a:solidFill>
                  <a:schemeClr val="tx1"/>
                </a:solidFill>
              </a:rPr>
              <a:t>日，代号</a:t>
            </a:r>
            <a:r>
              <a:rPr lang="en-US" altLang="zh-CN" sz="2400" dirty="0">
                <a:solidFill>
                  <a:schemeClr val="tx1"/>
                </a:solidFill>
              </a:rPr>
              <a:t>Bionic Beaver</a:t>
            </a:r>
            <a:r>
              <a:rPr lang="zh-CN" altLang="en-US" sz="2400" dirty="0">
                <a:solidFill>
                  <a:schemeClr val="tx1"/>
                </a:solidFill>
              </a:rPr>
              <a:t>，中文解释为“仿生海狸”</a:t>
            </a:r>
            <a:endParaRPr lang="en-US" altLang="zh-CN" sz="2400" dirty="0">
              <a:solidFill>
                <a:schemeClr val="tx1"/>
              </a:solidFill>
            </a:endParaRPr>
          </a:p>
        </p:txBody>
      </p:sp>
      <p:pic>
        <p:nvPicPr>
          <p:cNvPr id="1027" name="图片 1">
            <a:extLst>
              <a:ext uri="{FF2B5EF4-FFF2-40B4-BE49-F238E27FC236}">
                <a16:creationId xmlns:a16="http://schemas.microsoft.com/office/drawing/2014/main" id="{26718209-73E8-4178-9A90-868AEE9A8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095" y="4127271"/>
            <a:ext cx="424497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533F9196-0915-44B7-88C4-16B19A4CA1DF}"/>
              </a:ext>
            </a:extLst>
          </p:cNvPr>
          <p:cNvSpPr txBox="1"/>
          <p:nvPr/>
        </p:nvSpPr>
        <p:spPr>
          <a:xfrm>
            <a:off x="3908443" y="6021158"/>
            <a:ext cx="3308278" cy="369870"/>
          </a:xfrm>
          <a:prstGeom prst="rect">
            <a:avLst/>
          </a:prstGeom>
          <a:noFill/>
        </p:spPr>
        <p:txBody>
          <a:bodyPr wrap="square" rtlCol="0">
            <a:spAutoFit/>
          </a:bodyPr>
          <a:lstStyle/>
          <a:p>
            <a:r>
              <a:rPr lang="zh-CN" altLang="en-US"/>
              <a:t>图</a:t>
            </a:r>
            <a:r>
              <a:rPr lang="en-US" altLang="zh-CN"/>
              <a:t>1-5 Ubuntu 18.04</a:t>
            </a:r>
            <a:r>
              <a:rPr lang="zh-CN" altLang="en-US"/>
              <a:t>代号图标</a:t>
            </a:r>
            <a:endParaRPr lang="zh-CN" altLang="en-US" dirty="0"/>
          </a:p>
        </p:txBody>
      </p:sp>
    </p:spTree>
    <p:extLst>
      <p:ext uri="{BB962C8B-B14F-4D97-AF65-F5344CB8AC3E}">
        <p14:creationId xmlns:p14="http://schemas.microsoft.com/office/powerpoint/2010/main" val="2463783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B328F84-C371-4620-9BA6-48CF7A3E130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49" name="图片 1">
            <a:extLst>
              <a:ext uri="{FF2B5EF4-FFF2-40B4-BE49-F238E27FC236}">
                <a16:creationId xmlns:a16="http://schemas.microsoft.com/office/drawing/2014/main" id="{BA5C4575-ABF1-46D7-94DC-E8B771235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255" y="1009899"/>
            <a:ext cx="7356226" cy="442259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A80ACAD-F2D9-4C73-A3E9-B3C50E201042}"/>
              </a:ext>
            </a:extLst>
          </p:cNvPr>
          <p:cNvSpPr txBox="1"/>
          <p:nvPr/>
        </p:nvSpPr>
        <p:spPr>
          <a:xfrm>
            <a:off x="4500081" y="5478769"/>
            <a:ext cx="3976099" cy="369332"/>
          </a:xfrm>
          <a:prstGeom prst="rect">
            <a:avLst/>
          </a:prstGeom>
          <a:noFill/>
        </p:spPr>
        <p:txBody>
          <a:bodyPr wrap="square" rtlCol="0">
            <a:spAutoFit/>
          </a:bodyPr>
          <a:lstStyle/>
          <a:p>
            <a:r>
              <a:rPr lang="zh-CN" altLang="en-US" dirty="0"/>
              <a:t>图</a:t>
            </a:r>
            <a:r>
              <a:rPr lang="en-US" altLang="zh-CN" dirty="0"/>
              <a:t>1-6 Ubuntu 18.04</a:t>
            </a:r>
            <a:r>
              <a:rPr lang="zh-CN" altLang="en-US" dirty="0"/>
              <a:t>版的运行界面</a:t>
            </a:r>
          </a:p>
        </p:txBody>
      </p:sp>
    </p:spTree>
    <p:extLst>
      <p:ext uri="{BB962C8B-B14F-4D97-AF65-F5344CB8AC3E}">
        <p14:creationId xmlns:p14="http://schemas.microsoft.com/office/powerpoint/2010/main" val="170862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a:xfrm>
            <a:off x="2121870" y="693383"/>
            <a:ext cx="8911687" cy="1280890"/>
          </a:xfrm>
        </p:spPr>
        <p:txBody>
          <a:bodyPr/>
          <a:lstStyle/>
          <a:p>
            <a:r>
              <a:rPr lang="en-US" altLang="zh-CN" dirty="0"/>
              <a:t>1.1 Linux</a:t>
            </a:r>
            <a:r>
              <a:rPr lang="zh-CN" altLang="en-US" dirty="0"/>
              <a:t>简介</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828452" y="1609462"/>
            <a:ext cx="7770275" cy="3031811"/>
          </a:xfrm>
        </p:spPr>
        <p:txBody>
          <a:bodyPr>
            <a:normAutofit/>
          </a:bodyPr>
          <a:lstStyle/>
          <a:p>
            <a:r>
              <a:rPr lang="en-US" altLang="zh-CN" sz="2400" dirty="0">
                <a:solidFill>
                  <a:schemeClr val="tx1"/>
                </a:solidFill>
              </a:rPr>
              <a:t>1.1.1 </a:t>
            </a:r>
            <a:r>
              <a:rPr lang="zh-CN" altLang="en-US" sz="2400" dirty="0">
                <a:solidFill>
                  <a:schemeClr val="tx1"/>
                </a:solidFill>
              </a:rPr>
              <a:t>什么是</a:t>
            </a:r>
            <a:r>
              <a:rPr lang="en-US" altLang="zh-CN" sz="2400" dirty="0">
                <a:solidFill>
                  <a:schemeClr val="tx1"/>
                </a:solidFill>
              </a:rPr>
              <a:t>Linux</a:t>
            </a:r>
          </a:p>
          <a:p>
            <a:r>
              <a:rPr lang="en-US" altLang="zh-CN" sz="2400" dirty="0">
                <a:solidFill>
                  <a:schemeClr val="tx1"/>
                </a:solidFill>
              </a:rPr>
              <a:t>1.1.2 Linux</a:t>
            </a:r>
            <a:r>
              <a:rPr lang="zh-CN" altLang="en-US" sz="2400" dirty="0">
                <a:solidFill>
                  <a:schemeClr val="tx1"/>
                </a:solidFill>
              </a:rPr>
              <a:t>发展历程</a:t>
            </a:r>
          </a:p>
          <a:p>
            <a:r>
              <a:rPr lang="en-US" altLang="zh-CN" sz="2400" dirty="0">
                <a:solidFill>
                  <a:schemeClr val="tx1"/>
                </a:solidFill>
              </a:rPr>
              <a:t>1.1.3 Linux</a:t>
            </a:r>
            <a:r>
              <a:rPr lang="zh-CN" altLang="en-US" sz="2400" dirty="0">
                <a:solidFill>
                  <a:schemeClr val="tx1"/>
                </a:solidFill>
              </a:rPr>
              <a:t>特点</a:t>
            </a:r>
          </a:p>
          <a:p>
            <a:r>
              <a:rPr lang="en-US" altLang="zh-CN" sz="2400" dirty="0">
                <a:solidFill>
                  <a:schemeClr val="tx1"/>
                </a:solidFill>
              </a:rPr>
              <a:t>1.1.4 Linux</a:t>
            </a:r>
            <a:r>
              <a:rPr lang="zh-CN" altLang="en-US" sz="2400" dirty="0">
                <a:solidFill>
                  <a:schemeClr val="tx1"/>
                </a:solidFill>
              </a:rPr>
              <a:t>的版本</a:t>
            </a:r>
          </a:p>
          <a:p>
            <a:r>
              <a:rPr lang="en-US" altLang="zh-CN" sz="2400" dirty="0">
                <a:solidFill>
                  <a:schemeClr val="tx1"/>
                </a:solidFill>
              </a:rPr>
              <a:t>1.1.5 Linux</a:t>
            </a:r>
            <a:r>
              <a:rPr lang="zh-CN" altLang="en-US" sz="2400" dirty="0">
                <a:solidFill>
                  <a:schemeClr val="tx1"/>
                </a:solidFill>
              </a:rPr>
              <a:t>的应用和发展</a:t>
            </a:r>
          </a:p>
        </p:txBody>
      </p:sp>
    </p:spTree>
    <p:extLst>
      <p:ext uri="{BB962C8B-B14F-4D97-AF65-F5344CB8AC3E}">
        <p14:creationId xmlns:p14="http://schemas.microsoft.com/office/powerpoint/2010/main" val="2689224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1.2.4 Ubuntu</a:t>
            </a:r>
            <a:r>
              <a:rPr lang="zh-CN" altLang="en-US" dirty="0"/>
              <a:t>的获得方法</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869539"/>
          </a:xfrm>
        </p:spPr>
        <p:txBody>
          <a:bodyPr>
            <a:normAutofit/>
          </a:bodyPr>
          <a:lstStyle/>
          <a:p>
            <a:r>
              <a:rPr lang="zh-CN" altLang="en-US" sz="2400" dirty="0">
                <a:solidFill>
                  <a:schemeClr val="tx1"/>
                </a:solidFill>
              </a:rPr>
              <a:t>从</a:t>
            </a:r>
            <a:r>
              <a:rPr lang="en-US" altLang="zh-CN" sz="2400" dirty="0">
                <a:solidFill>
                  <a:schemeClr val="tx1"/>
                </a:solidFill>
              </a:rPr>
              <a:t>Ubuntu Linux</a:t>
            </a:r>
            <a:r>
              <a:rPr lang="zh-CN" altLang="en-US" sz="2400" dirty="0">
                <a:solidFill>
                  <a:schemeClr val="tx1"/>
                </a:solidFill>
              </a:rPr>
              <a:t>的官方网站下载最新的</a:t>
            </a:r>
            <a:r>
              <a:rPr lang="en-US" altLang="zh-CN" sz="2400" dirty="0">
                <a:solidFill>
                  <a:schemeClr val="tx1"/>
                </a:solidFill>
              </a:rPr>
              <a:t>Ubuntu</a:t>
            </a:r>
            <a:r>
              <a:rPr lang="zh-CN" altLang="en-US" sz="2400" dirty="0">
                <a:solidFill>
                  <a:schemeClr val="tx1"/>
                </a:solidFill>
              </a:rPr>
              <a:t>的</a:t>
            </a:r>
            <a:r>
              <a:rPr lang="en-US" altLang="zh-CN" sz="2400" dirty="0">
                <a:solidFill>
                  <a:schemeClr val="tx1"/>
                </a:solidFill>
              </a:rPr>
              <a:t>ISO</a:t>
            </a:r>
            <a:r>
              <a:rPr lang="zh-CN" altLang="en-US" sz="2400" dirty="0">
                <a:solidFill>
                  <a:schemeClr val="tx1"/>
                </a:solidFill>
              </a:rPr>
              <a:t>镜像，然后进行安装。</a:t>
            </a:r>
            <a:endParaRPr lang="en-US" altLang="zh-CN" sz="2400" dirty="0">
              <a:solidFill>
                <a:schemeClr val="tx1"/>
              </a:solidFill>
            </a:endParaRPr>
          </a:p>
          <a:p>
            <a:r>
              <a:rPr lang="en-US" altLang="zh-CN" sz="2400" dirty="0">
                <a:solidFill>
                  <a:schemeClr val="tx1"/>
                </a:solidFill>
              </a:rPr>
              <a:t>Ubuntu</a:t>
            </a:r>
            <a:r>
              <a:rPr lang="zh-CN" altLang="en-US" sz="2400" dirty="0">
                <a:solidFill>
                  <a:schemeClr val="tx1"/>
                </a:solidFill>
              </a:rPr>
              <a:t>的官方下载地址为：</a:t>
            </a:r>
            <a:r>
              <a:rPr lang="en-US" altLang="zh-CN" sz="2400" dirty="0">
                <a:solidFill>
                  <a:schemeClr val="tx1"/>
                </a:solidFill>
                <a:hlinkClick r:id="rId2"/>
              </a:rPr>
              <a:t>https://ubuntu.com/download</a:t>
            </a:r>
            <a:endParaRPr lang="en-US" altLang="zh-CN" sz="2400" dirty="0">
              <a:solidFill>
                <a:schemeClr val="tx1"/>
              </a:solidFill>
            </a:endParaRPr>
          </a:p>
          <a:p>
            <a:r>
              <a:rPr lang="en-US" altLang="zh-CN" sz="2400" dirty="0">
                <a:solidFill>
                  <a:schemeClr val="tx1"/>
                </a:solidFill>
              </a:rPr>
              <a:t>Ubuntu</a:t>
            </a:r>
            <a:r>
              <a:rPr lang="zh-CN" altLang="en-US" sz="2400" dirty="0">
                <a:solidFill>
                  <a:schemeClr val="tx1"/>
                </a:solidFill>
              </a:rPr>
              <a:t>最新发行版主要提供 </a:t>
            </a:r>
            <a:r>
              <a:rPr lang="en-US" altLang="zh-CN" sz="2400" dirty="0">
                <a:solidFill>
                  <a:schemeClr val="tx1"/>
                </a:solidFill>
              </a:rPr>
              <a:t>Desktop </a:t>
            </a:r>
            <a:r>
              <a:rPr lang="zh-CN" altLang="en-US" sz="2400" dirty="0">
                <a:solidFill>
                  <a:schemeClr val="tx1"/>
                </a:solidFill>
              </a:rPr>
              <a:t>和</a:t>
            </a:r>
            <a:r>
              <a:rPr lang="en-US" altLang="zh-CN" sz="2400" dirty="0">
                <a:solidFill>
                  <a:schemeClr val="tx1"/>
                </a:solidFill>
              </a:rPr>
              <a:t>Server </a:t>
            </a:r>
            <a:r>
              <a:rPr lang="zh-CN" altLang="en-US" sz="2400" dirty="0">
                <a:solidFill>
                  <a:schemeClr val="tx1"/>
                </a:solidFill>
              </a:rPr>
              <a:t>两种版本</a:t>
            </a:r>
            <a:endParaRPr lang="en-US" altLang="zh-CN" sz="2400" dirty="0">
              <a:solidFill>
                <a:schemeClr val="tx1"/>
              </a:solidFill>
            </a:endParaRPr>
          </a:p>
          <a:p>
            <a:r>
              <a:rPr lang="zh-CN" altLang="en-US" sz="2400" dirty="0">
                <a:solidFill>
                  <a:schemeClr val="tx1"/>
                </a:solidFill>
              </a:rPr>
              <a:t>常用的</a:t>
            </a:r>
            <a:r>
              <a:rPr lang="en-US" altLang="zh-CN" sz="2400" dirty="0">
                <a:solidFill>
                  <a:schemeClr val="tx1"/>
                </a:solidFill>
              </a:rPr>
              <a:t>Ubuntu</a:t>
            </a:r>
            <a:r>
              <a:rPr lang="zh-CN" altLang="en-US" sz="2400" dirty="0">
                <a:solidFill>
                  <a:schemeClr val="tx1"/>
                </a:solidFill>
              </a:rPr>
              <a:t>网上资源有下列网站：</a:t>
            </a:r>
            <a:endParaRPr lang="en-US" altLang="zh-CN" sz="2400" dirty="0">
              <a:solidFill>
                <a:schemeClr val="tx1"/>
              </a:solidFill>
            </a:endParaRPr>
          </a:p>
          <a:p>
            <a:pPr lvl="1"/>
            <a:r>
              <a:rPr lang="en-US" altLang="zh-CN" sz="2200" dirty="0">
                <a:solidFill>
                  <a:schemeClr val="tx1"/>
                </a:solidFill>
              </a:rPr>
              <a:t>Ubuntu</a:t>
            </a:r>
            <a:r>
              <a:rPr lang="zh-CN" altLang="en-US" sz="2200" dirty="0">
                <a:solidFill>
                  <a:schemeClr val="tx1"/>
                </a:solidFill>
              </a:rPr>
              <a:t>中国官网：</a:t>
            </a:r>
            <a:r>
              <a:rPr lang="en-US" altLang="zh-CN" sz="2200" dirty="0">
                <a:solidFill>
                  <a:schemeClr val="tx1"/>
                </a:solidFill>
              </a:rPr>
              <a:t>https://cn.ubuntu.com/</a:t>
            </a:r>
          </a:p>
          <a:p>
            <a:pPr lvl="1"/>
            <a:r>
              <a:rPr lang="en-US" altLang="zh-CN" sz="2200" dirty="0">
                <a:solidFill>
                  <a:schemeClr val="tx1"/>
                </a:solidFill>
              </a:rPr>
              <a:t>Ubuntu</a:t>
            </a:r>
            <a:r>
              <a:rPr lang="zh-CN" altLang="en-US" sz="2200" dirty="0">
                <a:solidFill>
                  <a:schemeClr val="tx1"/>
                </a:solidFill>
              </a:rPr>
              <a:t>中文论坛：</a:t>
            </a:r>
            <a:r>
              <a:rPr lang="en-US" altLang="zh-CN" sz="2200" dirty="0">
                <a:solidFill>
                  <a:schemeClr val="tx1"/>
                </a:solidFill>
              </a:rPr>
              <a:t>https://forum.ubuntu.com.cn/</a:t>
            </a:r>
          </a:p>
          <a:p>
            <a:pPr lvl="1"/>
            <a:r>
              <a:rPr lang="en-US" altLang="zh-CN" sz="2200" dirty="0">
                <a:solidFill>
                  <a:schemeClr val="tx1"/>
                </a:solidFill>
              </a:rPr>
              <a:t>Ubuntu</a:t>
            </a:r>
            <a:r>
              <a:rPr lang="zh-CN" altLang="en-US" sz="2200" dirty="0">
                <a:solidFill>
                  <a:schemeClr val="tx1"/>
                </a:solidFill>
              </a:rPr>
              <a:t>技术：</a:t>
            </a:r>
            <a:r>
              <a:rPr lang="en-US" altLang="zh-CN" sz="2200" dirty="0">
                <a:solidFill>
                  <a:schemeClr val="tx1"/>
                </a:solidFill>
              </a:rPr>
              <a:t>http://wiki.ubuntu.org.cn</a:t>
            </a:r>
          </a:p>
          <a:p>
            <a:pPr lvl="1"/>
            <a:r>
              <a:rPr lang="en-US" altLang="zh-CN" sz="2200" dirty="0">
                <a:solidFill>
                  <a:schemeClr val="tx1"/>
                </a:solidFill>
              </a:rPr>
              <a:t>Linux</a:t>
            </a:r>
            <a:r>
              <a:rPr lang="zh-CN" altLang="en-US" sz="2200" dirty="0">
                <a:solidFill>
                  <a:schemeClr val="tx1"/>
                </a:solidFill>
              </a:rPr>
              <a:t>公社：</a:t>
            </a:r>
            <a:r>
              <a:rPr lang="en-US" altLang="zh-CN" sz="2200" dirty="0">
                <a:solidFill>
                  <a:schemeClr val="tx1"/>
                </a:solidFill>
              </a:rPr>
              <a:t>https://www.linuxidc.com/</a:t>
            </a:r>
          </a:p>
        </p:txBody>
      </p:sp>
    </p:spTree>
    <p:extLst>
      <p:ext uri="{BB962C8B-B14F-4D97-AF65-F5344CB8AC3E}">
        <p14:creationId xmlns:p14="http://schemas.microsoft.com/office/powerpoint/2010/main" val="4110295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a:xfrm>
            <a:off x="2592925" y="831928"/>
            <a:ext cx="8911687" cy="1280890"/>
          </a:xfrm>
        </p:spPr>
        <p:txBody>
          <a:bodyPr/>
          <a:lstStyle/>
          <a:p>
            <a:r>
              <a:rPr lang="en-US" altLang="zh-CN" dirty="0"/>
              <a:t>1.3 </a:t>
            </a:r>
            <a:r>
              <a:rPr lang="zh-CN" altLang="en-US" dirty="0"/>
              <a:t>安装前的准备</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592925" y="1761862"/>
            <a:ext cx="8915400" cy="3777622"/>
          </a:xfrm>
        </p:spPr>
        <p:txBody>
          <a:bodyPr>
            <a:normAutofit/>
          </a:bodyPr>
          <a:lstStyle/>
          <a:p>
            <a:r>
              <a:rPr lang="en-US" altLang="zh-CN" sz="2400" dirty="0">
                <a:solidFill>
                  <a:schemeClr val="tx1"/>
                </a:solidFill>
              </a:rPr>
              <a:t>1.3.1 </a:t>
            </a:r>
            <a:r>
              <a:rPr lang="zh-CN" altLang="en-US" sz="2400" dirty="0">
                <a:solidFill>
                  <a:schemeClr val="tx1"/>
                </a:solidFill>
              </a:rPr>
              <a:t>安装版本选择</a:t>
            </a:r>
          </a:p>
          <a:p>
            <a:r>
              <a:rPr lang="en-US" altLang="zh-CN" sz="2400" dirty="0">
                <a:solidFill>
                  <a:schemeClr val="tx1"/>
                </a:solidFill>
              </a:rPr>
              <a:t>1.3.2 Linux</a:t>
            </a:r>
            <a:r>
              <a:rPr lang="zh-CN" altLang="en-US" sz="2400" dirty="0">
                <a:solidFill>
                  <a:schemeClr val="tx1"/>
                </a:solidFill>
              </a:rPr>
              <a:t>的硬件配置和安装准备工作</a:t>
            </a:r>
          </a:p>
          <a:p>
            <a:r>
              <a:rPr lang="en-US" altLang="zh-CN" sz="2400" dirty="0">
                <a:solidFill>
                  <a:schemeClr val="tx1"/>
                </a:solidFill>
              </a:rPr>
              <a:t>1.3.3 </a:t>
            </a:r>
            <a:r>
              <a:rPr lang="zh-CN" altLang="en-US" sz="2400" dirty="0">
                <a:solidFill>
                  <a:schemeClr val="tx1"/>
                </a:solidFill>
              </a:rPr>
              <a:t>虚拟机简介</a:t>
            </a:r>
          </a:p>
          <a:p>
            <a:r>
              <a:rPr lang="en-US" altLang="zh-CN" sz="2400" dirty="0">
                <a:solidFill>
                  <a:schemeClr val="tx1"/>
                </a:solidFill>
              </a:rPr>
              <a:t>1.3.4 Linux</a:t>
            </a:r>
            <a:r>
              <a:rPr lang="zh-CN" altLang="en-US" sz="2400" dirty="0">
                <a:solidFill>
                  <a:schemeClr val="tx1"/>
                </a:solidFill>
              </a:rPr>
              <a:t>的安装规划</a:t>
            </a:r>
          </a:p>
        </p:txBody>
      </p:sp>
    </p:spTree>
    <p:extLst>
      <p:ext uri="{BB962C8B-B14F-4D97-AF65-F5344CB8AC3E}">
        <p14:creationId xmlns:p14="http://schemas.microsoft.com/office/powerpoint/2010/main" val="73185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73257A-87E9-44CB-8454-C706411B55FD}"/>
              </a:ext>
            </a:extLst>
          </p:cNvPr>
          <p:cNvSpPr>
            <a:spLocks noGrp="1"/>
          </p:cNvSpPr>
          <p:nvPr>
            <p:ph idx="1"/>
          </p:nvPr>
        </p:nvSpPr>
        <p:spPr>
          <a:xfrm>
            <a:off x="2507019" y="1280845"/>
            <a:ext cx="8915400" cy="3777622"/>
          </a:xfrm>
        </p:spPr>
        <p:txBody>
          <a:bodyPr>
            <a:normAutofit/>
          </a:bodyPr>
          <a:lstStyle/>
          <a:p>
            <a:pPr>
              <a:lnSpc>
                <a:spcPct val="150000"/>
              </a:lnSpc>
            </a:pPr>
            <a:r>
              <a:rPr lang="zh-CN" altLang="en-US" sz="2400" dirty="0"/>
              <a:t>目前，在个人用户领域中，</a:t>
            </a:r>
            <a:r>
              <a:rPr lang="en-US" altLang="zh-CN" sz="2400" dirty="0"/>
              <a:t>Ubuntu Linux</a:t>
            </a:r>
            <a:r>
              <a:rPr lang="zh-CN" altLang="en-US" sz="2400" dirty="0"/>
              <a:t>是众多</a:t>
            </a:r>
            <a:r>
              <a:rPr lang="en-US" altLang="zh-CN" sz="2400" dirty="0"/>
              <a:t>Linux</a:t>
            </a:r>
            <a:r>
              <a:rPr lang="zh-CN" altLang="en-US" sz="2400" dirty="0"/>
              <a:t>发行套件中所占市场份额较大的</a:t>
            </a:r>
            <a:r>
              <a:rPr lang="en-US" altLang="zh-CN" sz="2400" dirty="0"/>
              <a:t>Linux</a:t>
            </a:r>
            <a:r>
              <a:rPr lang="zh-CN" altLang="en-US" sz="2400" dirty="0"/>
              <a:t>发行版，它以简单易用著称。它通过图形化方式，使</a:t>
            </a:r>
            <a:r>
              <a:rPr lang="en-US" altLang="zh-CN" sz="2400" dirty="0"/>
              <a:t>Linux</a:t>
            </a:r>
            <a:r>
              <a:rPr lang="zh-CN" altLang="en-US" sz="2400" dirty="0"/>
              <a:t>系统的安装和使用简单、直观、快捷。改变了人们对</a:t>
            </a:r>
            <a:r>
              <a:rPr lang="en-US" altLang="zh-CN" sz="2400" dirty="0"/>
              <a:t>Linux</a:t>
            </a:r>
            <a:r>
              <a:rPr lang="zh-CN" altLang="en-US" sz="2400" dirty="0"/>
              <a:t>系统难以安装和使用的看法。熟悉</a:t>
            </a:r>
            <a:r>
              <a:rPr lang="en-US" altLang="zh-CN" sz="2400" dirty="0"/>
              <a:t>Windows</a:t>
            </a:r>
            <a:r>
              <a:rPr lang="zh-CN" altLang="en-US" sz="2400" dirty="0"/>
              <a:t>系统的普通用户都不会对</a:t>
            </a:r>
            <a:r>
              <a:rPr lang="en-US" altLang="zh-CN" sz="2400" dirty="0"/>
              <a:t>Ubuntu</a:t>
            </a:r>
            <a:r>
              <a:rPr lang="zh-CN" altLang="en-US" sz="2400" dirty="0"/>
              <a:t>感到陌生。</a:t>
            </a:r>
          </a:p>
        </p:txBody>
      </p:sp>
    </p:spTree>
    <p:extLst>
      <p:ext uri="{BB962C8B-B14F-4D97-AF65-F5344CB8AC3E}">
        <p14:creationId xmlns:p14="http://schemas.microsoft.com/office/powerpoint/2010/main" val="56497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1.3.1</a:t>
            </a:r>
            <a:r>
              <a:rPr lang="zh-CN" altLang="en-US" dirty="0"/>
              <a:t>安装预备</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869539"/>
          </a:xfrm>
        </p:spPr>
        <p:txBody>
          <a:bodyPr>
            <a:normAutofit/>
          </a:bodyPr>
          <a:lstStyle/>
          <a:p>
            <a:pPr>
              <a:lnSpc>
                <a:spcPct val="150000"/>
              </a:lnSpc>
            </a:pPr>
            <a:r>
              <a:rPr lang="en-US" altLang="zh-CN" sz="2400" dirty="0">
                <a:solidFill>
                  <a:schemeClr val="tx1"/>
                </a:solidFill>
              </a:rPr>
              <a:t>Ubuntu Linux</a:t>
            </a:r>
            <a:r>
              <a:rPr lang="zh-CN" altLang="en-US" sz="2400" dirty="0">
                <a:solidFill>
                  <a:schemeClr val="tx1"/>
                </a:solidFill>
              </a:rPr>
              <a:t>在安装前，需要根据计算机或服务器的硬件条件，选择合适的</a:t>
            </a:r>
            <a:r>
              <a:rPr lang="en-US" altLang="zh-CN" sz="2400" dirty="0">
                <a:solidFill>
                  <a:schemeClr val="tx1"/>
                </a:solidFill>
              </a:rPr>
              <a:t>Ubuntu Linux</a:t>
            </a:r>
            <a:r>
              <a:rPr lang="zh-CN" altLang="en-US" sz="2400" dirty="0">
                <a:solidFill>
                  <a:schemeClr val="tx1"/>
                </a:solidFill>
              </a:rPr>
              <a:t>版本。</a:t>
            </a:r>
            <a:endParaRPr lang="en-US" altLang="zh-CN" sz="2400" dirty="0">
              <a:solidFill>
                <a:schemeClr val="tx1"/>
              </a:solidFill>
            </a:endParaRPr>
          </a:p>
          <a:p>
            <a:pPr>
              <a:lnSpc>
                <a:spcPct val="150000"/>
              </a:lnSpc>
            </a:pPr>
            <a:r>
              <a:rPr lang="zh-CN" altLang="en-US" sz="2400" dirty="0">
                <a:solidFill>
                  <a:schemeClr val="tx1"/>
                </a:solidFill>
              </a:rPr>
              <a:t>一般情况下，虽然</a:t>
            </a:r>
            <a:r>
              <a:rPr lang="en-US" altLang="zh-CN" sz="2400" dirty="0">
                <a:solidFill>
                  <a:schemeClr val="tx1"/>
                </a:solidFill>
              </a:rPr>
              <a:t>Ubuntu</a:t>
            </a:r>
            <a:r>
              <a:rPr lang="zh-CN" altLang="en-US" sz="2400" dirty="0">
                <a:solidFill>
                  <a:schemeClr val="tx1"/>
                </a:solidFill>
              </a:rPr>
              <a:t>对硬件的要求并不高，但是较高的硬件配置能保证系统运行顺畅，从而获得更好的性能表现。</a:t>
            </a:r>
            <a:endParaRPr lang="en-US" altLang="zh-CN" sz="2400" dirty="0">
              <a:solidFill>
                <a:schemeClr val="tx1"/>
              </a:solidFill>
            </a:endParaRPr>
          </a:p>
          <a:p>
            <a:pPr>
              <a:lnSpc>
                <a:spcPct val="150000"/>
              </a:lnSpc>
            </a:pPr>
            <a:r>
              <a:rPr lang="zh-CN" altLang="en-US" sz="2400" dirty="0">
                <a:solidFill>
                  <a:schemeClr val="tx1"/>
                </a:solidFill>
              </a:rPr>
              <a:t>本文选择安装的是</a:t>
            </a:r>
            <a:r>
              <a:rPr lang="en-US" altLang="zh-CN" sz="2400" dirty="0">
                <a:solidFill>
                  <a:schemeClr val="tx1"/>
                </a:solidFill>
              </a:rPr>
              <a:t>ubuntu-18.04.1-desktop-amd64.iso</a:t>
            </a:r>
          </a:p>
        </p:txBody>
      </p:sp>
    </p:spTree>
    <p:extLst>
      <p:ext uri="{BB962C8B-B14F-4D97-AF65-F5344CB8AC3E}">
        <p14:creationId xmlns:p14="http://schemas.microsoft.com/office/powerpoint/2010/main" val="77746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a:t>
            </a:r>
            <a:r>
              <a:rPr lang="zh-CN" altLang="en-US" dirty="0"/>
              <a:t>、</a:t>
            </a:r>
            <a:r>
              <a:rPr lang="en-US" altLang="zh-CN" dirty="0"/>
              <a:t>Ubuntu Linux 18.04</a:t>
            </a:r>
            <a:r>
              <a:rPr lang="zh-CN" altLang="en-US" dirty="0"/>
              <a:t>的新特性</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764274"/>
          </a:xfrm>
        </p:spPr>
        <p:txBody>
          <a:bodyPr>
            <a:normAutofit/>
          </a:bodyPr>
          <a:lstStyle/>
          <a:p>
            <a:pPr>
              <a:lnSpc>
                <a:spcPct val="150000"/>
              </a:lnSpc>
            </a:pPr>
            <a:r>
              <a:rPr lang="en-US" altLang="zh-CN" sz="2400" dirty="0">
                <a:solidFill>
                  <a:schemeClr val="tx1"/>
                </a:solidFill>
              </a:rPr>
              <a:t>ISO</a:t>
            </a:r>
            <a:r>
              <a:rPr lang="zh-CN" altLang="en-US" sz="2400" dirty="0">
                <a:solidFill>
                  <a:schemeClr val="tx1"/>
                </a:solidFill>
              </a:rPr>
              <a:t>镜像文件</a:t>
            </a:r>
            <a:r>
              <a:rPr lang="en-US" altLang="zh-CN" sz="2400" dirty="0">
                <a:solidFill>
                  <a:schemeClr val="tx1"/>
                </a:solidFill>
              </a:rPr>
              <a:t>——</a:t>
            </a:r>
            <a:r>
              <a:rPr lang="zh-CN" altLang="en-US" sz="2200" dirty="0">
                <a:solidFill>
                  <a:schemeClr val="tx1"/>
                </a:solidFill>
              </a:rPr>
              <a:t>官网下载</a:t>
            </a:r>
            <a:r>
              <a:rPr lang="en-US" altLang="zh-CN" sz="2200" dirty="0">
                <a:solidFill>
                  <a:schemeClr val="tx1"/>
                </a:solidFill>
              </a:rPr>
              <a:t>ISO</a:t>
            </a:r>
            <a:r>
              <a:rPr lang="zh-CN" altLang="en-US" sz="2200" dirty="0">
                <a:solidFill>
                  <a:schemeClr val="tx1"/>
                </a:solidFill>
              </a:rPr>
              <a:t>镜像文件时，默认为</a:t>
            </a:r>
            <a:r>
              <a:rPr lang="en-US" altLang="zh-CN" sz="2200" dirty="0">
                <a:solidFill>
                  <a:srgbClr val="FF0000"/>
                </a:solidFill>
              </a:rPr>
              <a:t>64</a:t>
            </a:r>
            <a:r>
              <a:rPr lang="zh-CN" altLang="en-US" sz="2200" dirty="0">
                <a:solidFill>
                  <a:srgbClr val="FF0000"/>
                </a:solidFill>
              </a:rPr>
              <a:t>位</a:t>
            </a:r>
            <a:endParaRPr lang="en-US" altLang="zh-CN" sz="2200" dirty="0">
              <a:solidFill>
                <a:srgbClr val="FF0000"/>
              </a:solidFill>
            </a:endParaRPr>
          </a:p>
          <a:p>
            <a:pPr>
              <a:lnSpc>
                <a:spcPct val="150000"/>
              </a:lnSpc>
            </a:pPr>
            <a:r>
              <a:rPr lang="en-US" altLang="zh-CN" sz="2400" dirty="0">
                <a:solidFill>
                  <a:schemeClr val="tx1"/>
                </a:solidFill>
              </a:rPr>
              <a:t>Gnome </a:t>
            </a:r>
            <a:r>
              <a:rPr lang="zh-CN" altLang="en-US" sz="2400" dirty="0">
                <a:solidFill>
                  <a:schemeClr val="tx1"/>
                </a:solidFill>
              </a:rPr>
              <a:t>作为默认桌面</a:t>
            </a:r>
            <a:endParaRPr lang="en-US" altLang="zh-CN" sz="2400" dirty="0">
              <a:solidFill>
                <a:schemeClr val="tx1"/>
              </a:solidFill>
            </a:endParaRPr>
          </a:p>
          <a:p>
            <a:pPr>
              <a:lnSpc>
                <a:spcPct val="150000"/>
              </a:lnSpc>
            </a:pPr>
            <a:r>
              <a:rPr lang="zh-CN" altLang="en-US" sz="2400" dirty="0">
                <a:solidFill>
                  <a:schemeClr val="tx1"/>
                </a:solidFill>
              </a:rPr>
              <a:t>极简主义安装</a:t>
            </a:r>
            <a:endParaRPr lang="en-US" altLang="zh-CN" sz="2400" dirty="0">
              <a:solidFill>
                <a:schemeClr val="tx1"/>
              </a:solidFill>
            </a:endParaRPr>
          </a:p>
          <a:p>
            <a:pPr>
              <a:lnSpc>
                <a:spcPct val="150000"/>
              </a:lnSpc>
            </a:pPr>
            <a:r>
              <a:rPr lang="zh-CN" altLang="en-US" sz="2400" dirty="0">
                <a:solidFill>
                  <a:schemeClr val="tx1"/>
                </a:solidFill>
              </a:rPr>
              <a:t>全新图标集</a:t>
            </a:r>
            <a:endParaRPr lang="en-US" altLang="zh-CN" sz="2400" dirty="0">
              <a:solidFill>
                <a:schemeClr val="tx1"/>
              </a:solidFill>
            </a:endParaRPr>
          </a:p>
          <a:p>
            <a:pPr>
              <a:lnSpc>
                <a:spcPct val="150000"/>
              </a:lnSpc>
            </a:pPr>
            <a:r>
              <a:rPr lang="zh-CN" altLang="en-US" sz="2400" dirty="0">
                <a:solidFill>
                  <a:schemeClr val="tx1"/>
                </a:solidFill>
              </a:rPr>
              <a:t>表情符号</a:t>
            </a:r>
            <a:endParaRPr lang="en-US" altLang="zh-CN" sz="2400" dirty="0">
              <a:solidFill>
                <a:schemeClr val="tx1"/>
              </a:solidFill>
            </a:endParaRPr>
          </a:p>
          <a:p>
            <a:pPr>
              <a:lnSpc>
                <a:spcPct val="150000"/>
              </a:lnSpc>
            </a:pPr>
            <a:r>
              <a:rPr lang="zh-CN" altLang="en-US" sz="2400" dirty="0">
                <a:solidFill>
                  <a:schemeClr val="tx1"/>
                </a:solidFill>
              </a:rPr>
              <a:t>新的“待办事项”应用程序</a:t>
            </a:r>
            <a:endParaRPr lang="en-US" altLang="zh-CN" sz="2400" dirty="0">
              <a:solidFill>
                <a:schemeClr val="tx1"/>
              </a:solidFill>
            </a:endParaRPr>
          </a:p>
          <a:p>
            <a:pPr>
              <a:lnSpc>
                <a:spcPct val="150000"/>
              </a:lnSpc>
            </a:pPr>
            <a:r>
              <a:rPr lang="zh-CN" altLang="en-US" sz="2400" dirty="0">
                <a:solidFill>
                  <a:schemeClr val="tx1"/>
                </a:solidFill>
              </a:rPr>
              <a:t>“最小安装”选项</a:t>
            </a:r>
            <a:endParaRPr lang="en-US" altLang="zh-CN" sz="2400" dirty="0">
              <a:solidFill>
                <a:schemeClr val="tx1"/>
              </a:solidFill>
            </a:endParaRPr>
          </a:p>
        </p:txBody>
      </p:sp>
      <p:pic>
        <p:nvPicPr>
          <p:cNvPr id="3076" name="图片 1">
            <a:extLst>
              <a:ext uri="{FF2B5EF4-FFF2-40B4-BE49-F238E27FC236}">
                <a16:creationId xmlns:a16="http://schemas.microsoft.com/office/drawing/2014/main" id="{9B2F97AD-0E96-4015-A3ED-AC6C4BE8C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2" y="2340462"/>
            <a:ext cx="527685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E828D717-659D-4DF5-99E5-83D498BC65C0}"/>
              </a:ext>
            </a:extLst>
          </p:cNvPr>
          <p:cNvSpPr txBox="1"/>
          <p:nvPr/>
        </p:nvSpPr>
        <p:spPr>
          <a:xfrm>
            <a:off x="8126859" y="4667192"/>
            <a:ext cx="2732926" cy="369332"/>
          </a:xfrm>
          <a:prstGeom prst="rect">
            <a:avLst/>
          </a:prstGeom>
          <a:noFill/>
        </p:spPr>
        <p:txBody>
          <a:bodyPr wrap="square" rtlCol="0">
            <a:spAutoFit/>
          </a:bodyPr>
          <a:lstStyle/>
          <a:p>
            <a:r>
              <a:rPr lang="zh-CN" altLang="en-US"/>
              <a:t>图</a:t>
            </a:r>
            <a:r>
              <a:rPr lang="en-US" altLang="zh-CN"/>
              <a:t>1-7 </a:t>
            </a:r>
            <a:r>
              <a:rPr lang="zh-CN" altLang="en-US"/>
              <a:t>图标集</a:t>
            </a:r>
            <a:endParaRPr lang="zh-CN" altLang="en-US" dirty="0"/>
          </a:p>
        </p:txBody>
      </p:sp>
    </p:spTree>
    <p:extLst>
      <p:ext uri="{BB962C8B-B14F-4D97-AF65-F5344CB8AC3E}">
        <p14:creationId xmlns:p14="http://schemas.microsoft.com/office/powerpoint/2010/main" val="2754628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2</a:t>
            </a:r>
            <a:r>
              <a:rPr lang="zh-CN" altLang="en-US" dirty="0"/>
              <a:t>、安装版本选择</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764274"/>
          </a:xfrm>
        </p:spPr>
        <p:txBody>
          <a:bodyPr>
            <a:normAutofit fontScale="92500"/>
          </a:bodyPr>
          <a:lstStyle/>
          <a:p>
            <a:pPr>
              <a:lnSpc>
                <a:spcPct val="150000"/>
              </a:lnSpc>
            </a:pPr>
            <a:r>
              <a:rPr lang="en-US" altLang="zh-CN" sz="2400" dirty="0">
                <a:solidFill>
                  <a:schemeClr val="tx1"/>
                </a:solidFill>
              </a:rPr>
              <a:t>Ubuntu</a:t>
            </a:r>
            <a:r>
              <a:rPr lang="zh-CN" altLang="en-US" sz="2400" dirty="0">
                <a:solidFill>
                  <a:schemeClr val="tx1"/>
                </a:solidFill>
              </a:rPr>
              <a:t>在网站上提供的光盘镜像文件主要包括：</a:t>
            </a:r>
            <a:endParaRPr lang="en-US" altLang="zh-CN" sz="2400" dirty="0">
              <a:solidFill>
                <a:schemeClr val="tx1"/>
              </a:solidFill>
            </a:endParaRPr>
          </a:p>
          <a:p>
            <a:pPr lvl="1">
              <a:lnSpc>
                <a:spcPct val="150000"/>
              </a:lnSpc>
            </a:pPr>
            <a:r>
              <a:rPr lang="zh-CN" altLang="en-US" sz="2200" dirty="0">
                <a:solidFill>
                  <a:srgbClr val="FF0000"/>
                </a:solidFill>
              </a:rPr>
              <a:t>桌面版镜像文件：</a:t>
            </a:r>
            <a:endParaRPr lang="en-US" altLang="zh-CN" sz="2200" dirty="0">
              <a:solidFill>
                <a:srgbClr val="FF0000"/>
              </a:solidFill>
            </a:endParaRPr>
          </a:p>
          <a:p>
            <a:pPr lvl="1">
              <a:lnSpc>
                <a:spcPct val="150000"/>
              </a:lnSpc>
            </a:pPr>
            <a:r>
              <a:rPr lang="zh-CN" altLang="en-US" sz="2200" dirty="0">
                <a:solidFill>
                  <a:schemeClr val="tx1"/>
                </a:solidFill>
              </a:rPr>
              <a:t>允许用户直接试用，而不改变计算机系统的所有软硬件设置，如果试用后想进行安装，则可以选择永久安装。</a:t>
            </a:r>
            <a:r>
              <a:rPr lang="en-US" altLang="zh-CN" sz="2200" dirty="0">
                <a:solidFill>
                  <a:schemeClr val="tx1"/>
                </a:solidFill>
              </a:rPr>
              <a:t>Ubuntu18.04</a:t>
            </a:r>
            <a:r>
              <a:rPr lang="zh-CN" altLang="en-US" sz="2200" dirty="0">
                <a:solidFill>
                  <a:schemeClr val="tx1"/>
                </a:solidFill>
              </a:rPr>
              <a:t>的</a:t>
            </a:r>
            <a:r>
              <a:rPr lang="en-US" altLang="zh-CN" sz="2200" dirty="0">
                <a:solidFill>
                  <a:schemeClr val="tx1"/>
                </a:solidFill>
              </a:rPr>
              <a:t>ISO</a:t>
            </a:r>
            <a:r>
              <a:rPr lang="zh-CN" altLang="en-US" sz="2200" dirty="0">
                <a:solidFill>
                  <a:schemeClr val="tx1"/>
                </a:solidFill>
              </a:rPr>
              <a:t>镜像文件默认为</a:t>
            </a:r>
            <a:r>
              <a:rPr lang="en-US" altLang="zh-CN" sz="2200" dirty="0">
                <a:solidFill>
                  <a:schemeClr val="tx1"/>
                </a:solidFill>
              </a:rPr>
              <a:t>64</a:t>
            </a:r>
            <a:r>
              <a:rPr lang="zh-CN" altLang="en-US" sz="2200" dirty="0">
                <a:solidFill>
                  <a:schemeClr val="tx1"/>
                </a:solidFill>
              </a:rPr>
              <a:t>位。</a:t>
            </a:r>
            <a:endParaRPr lang="en-US" altLang="zh-CN" sz="2200" dirty="0">
              <a:solidFill>
                <a:schemeClr val="tx1"/>
              </a:solidFill>
            </a:endParaRPr>
          </a:p>
          <a:p>
            <a:pPr lvl="1">
              <a:lnSpc>
                <a:spcPct val="150000"/>
              </a:lnSpc>
            </a:pPr>
            <a:r>
              <a:rPr lang="zh-CN" altLang="en-US" sz="2200" dirty="0">
                <a:solidFill>
                  <a:srgbClr val="FF0000"/>
                </a:solidFill>
              </a:rPr>
              <a:t>服务器版镜像文件：</a:t>
            </a:r>
            <a:endParaRPr lang="en-US" altLang="zh-CN" sz="2200" dirty="0">
              <a:solidFill>
                <a:srgbClr val="FF0000"/>
              </a:solidFill>
            </a:endParaRPr>
          </a:p>
          <a:p>
            <a:pPr lvl="1">
              <a:lnSpc>
                <a:spcPct val="150000"/>
              </a:lnSpc>
            </a:pPr>
            <a:r>
              <a:rPr lang="zh-CN" altLang="en-US" sz="2200" dirty="0">
                <a:solidFill>
                  <a:schemeClr val="tx1"/>
                </a:solidFill>
              </a:rPr>
              <a:t>该版本运行用户将</a:t>
            </a:r>
            <a:r>
              <a:rPr lang="en-US" altLang="zh-CN" sz="2200" dirty="0">
                <a:solidFill>
                  <a:schemeClr val="tx1"/>
                </a:solidFill>
              </a:rPr>
              <a:t>Ubuntu</a:t>
            </a:r>
            <a:r>
              <a:rPr lang="zh-CN" altLang="en-US" sz="2200" dirty="0">
                <a:solidFill>
                  <a:schemeClr val="tx1"/>
                </a:solidFill>
              </a:rPr>
              <a:t>永久安装到计算机系统中作为服务器系统使用。默认不安装图形用户界面，以字符界面显示。同样，</a:t>
            </a:r>
            <a:r>
              <a:rPr lang="en-US" altLang="zh-CN" sz="2200" dirty="0">
                <a:solidFill>
                  <a:schemeClr val="tx1"/>
                </a:solidFill>
              </a:rPr>
              <a:t>Ubuntu18.04</a:t>
            </a:r>
            <a:r>
              <a:rPr lang="zh-CN" altLang="en-US" sz="2200" dirty="0">
                <a:solidFill>
                  <a:schemeClr val="tx1"/>
                </a:solidFill>
              </a:rPr>
              <a:t>服务器版的</a:t>
            </a:r>
            <a:r>
              <a:rPr lang="en-US" altLang="zh-CN" sz="2200" dirty="0">
                <a:solidFill>
                  <a:schemeClr val="tx1"/>
                </a:solidFill>
              </a:rPr>
              <a:t>ISO</a:t>
            </a:r>
            <a:r>
              <a:rPr lang="zh-CN" altLang="en-US" sz="2200" dirty="0">
                <a:solidFill>
                  <a:schemeClr val="tx1"/>
                </a:solidFill>
              </a:rPr>
              <a:t>镜像文件，也默认为</a:t>
            </a:r>
            <a:r>
              <a:rPr lang="en-US" altLang="zh-CN" sz="2200" dirty="0">
                <a:solidFill>
                  <a:schemeClr val="tx1"/>
                </a:solidFill>
              </a:rPr>
              <a:t>64</a:t>
            </a:r>
            <a:r>
              <a:rPr lang="zh-CN" altLang="en-US" sz="2200" dirty="0">
                <a:solidFill>
                  <a:schemeClr val="tx1"/>
                </a:solidFill>
              </a:rPr>
              <a:t>位。</a:t>
            </a:r>
            <a:endParaRPr lang="en-US" altLang="zh-CN" sz="2200" dirty="0">
              <a:solidFill>
                <a:schemeClr val="tx1"/>
              </a:solidFill>
            </a:endParaRPr>
          </a:p>
        </p:txBody>
      </p:sp>
    </p:spTree>
    <p:extLst>
      <p:ext uri="{BB962C8B-B14F-4D97-AF65-F5344CB8AC3E}">
        <p14:creationId xmlns:p14="http://schemas.microsoft.com/office/powerpoint/2010/main" val="1058532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1.3.2 Linux</a:t>
            </a:r>
            <a:r>
              <a:rPr lang="zh-CN" altLang="en-US" dirty="0"/>
              <a:t>主机的硬件条件</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869539"/>
          </a:xfrm>
        </p:spPr>
        <p:txBody>
          <a:bodyPr>
            <a:normAutofit lnSpcReduction="10000"/>
          </a:bodyPr>
          <a:lstStyle/>
          <a:p>
            <a:pPr>
              <a:lnSpc>
                <a:spcPct val="150000"/>
              </a:lnSpc>
            </a:pPr>
            <a:r>
              <a:rPr lang="en-US" altLang="zh-CN" sz="2400" dirty="0">
                <a:solidFill>
                  <a:schemeClr val="tx1"/>
                </a:solidFill>
              </a:rPr>
              <a:t>1</a:t>
            </a:r>
            <a:r>
              <a:rPr lang="zh-CN" altLang="en-US" sz="2400" dirty="0">
                <a:solidFill>
                  <a:schemeClr val="tx1"/>
                </a:solidFill>
              </a:rPr>
              <a:t>、硬件配置</a:t>
            </a:r>
            <a:endParaRPr lang="en-US" altLang="zh-CN" sz="2400" dirty="0">
              <a:solidFill>
                <a:schemeClr val="tx1"/>
              </a:solidFill>
            </a:endParaRPr>
          </a:p>
          <a:p>
            <a:pPr marL="457200" lvl="1" indent="0">
              <a:lnSpc>
                <a:spcPct val="150000"/>
              </a:lnSpc>
              <a:buNone/>
            </a:pPr>
            <a:r>
              <a:rPr lang="zh-CN" altLang="en-US" sz="2200" dirty="0">
                <a:solidFill>
                  <a:schemeClr val="tx1"/>
                </a:solidFill>
              </a:rPr>
              <a:t>对于</a:t>
            </a:r>
            <a:r>
              <a:rPr lang="en-US" altLang="zh-CN" sz="2200" dirty="0">
                <a:solidFill>
                  <a:schemeClr val="tx1"/>
                </a:solidFill>
              </a:rPr>
              <a:t>Ubuntu 18.04</a:t>
            </a:r>
            <a:r>
              <a:rPr lang="zh-CN" altLang="en-US" sz="2200" dirty="0">
                <a:solidFill>
                  <a:schemeClr val="tx1"/>
                </a:solidFill>
              </a:rPr>
              <a:t>版本而言，官方推荐的硬件配置如下：</a:t>
            </a:r>
          </a:p>
          <a:p>
            <a:pPr lvl="1">
              <a:lnSpc>
                <a:spcPct val="150000"/>
              </a:lnSpc>
            </a:pPr>
            <a:r>
              <a:rPr lang="en-US" altLang="zh-CN" sz="2200" dirty="0">
                <a:solidFill>
                  <a:schemeClr val="tx1"/>
                </a:solidFill>
              </a:rPr>
              <a:t>2GHz</a:t>
            </a:r>
            <a:r>
              <a:rPr lang="zh-CN" altLang="en-US" sz="2200" dirty="0">
                <a:solidFill>
                  <a:schemeClr val="tx1"/>
                </a:solidFill>
              </a:rPr>
              <a:t>或更高主频的双核或多核处理器；</a:t>
            </a:r>
          </a:p>
          <a:p>
            <a:pPr lvl="1">
              <a:lnSpc>
                <a:spcPct val="150000"/>
              </a:lnSpc>
            </a:pPr>
            <a:r>
              <a:rPr lang="en-US" altLang="zh-CN" sz="2200" dirty="0">
                <a:solidFill>
                  <a:schemeClr val="tx1"/>
                </a:solidFill>
              </a:rPr>
              <a:t>4GB</a:t>
            </a:r>
            <a:r>
              <a:rPr lang="zh-CN" altLang="en-US" sz="2200" dirty="0">
                <a:solidFill>
                  <a:schemeClr val="tx1"/>
                </a:solidFill>
              </a:rPr>
              <a:t>系统内存；</a:t>
            </a:r>
          </a:p>
          <a:p>
            <a:pPr lvl="1">
              <a:lnSpc>
                <a:spcPct val="150000"/>
              </a:lnSpc>
            </a:pPr>
            <a:r>
              <a:rPr lang="en-US" altLang="zh-CN" sz="2200" dirty="0">
                <a:solidFill>
                  <a:schemeClr val="tx1"/>
                </a:solidFill>
              </a:rPr>
              <a:t>25GB</a:t>
            </a:r>
            <a:r>
              <a:rPr lang="zh-CN" altLang="en-US" sz="2200" dirty="0">
                <a:solidFill>
                  <a:schemeClr val="tx1"/>
                </a:solidFill>
              </a:rPr>
              <a:t>的可用硬盘空间；</a:t>
            </a:r>
          </a:p>
          <a:p>
            <a:pPr lvl="1">
              <a:lnSpc>
                <a:spcPct val="150000"/>
              </a:lnSpc>
            </a:pPr>
            <a:r>
              <a:rPr lang="en-US" altLang="zh-CN" sz="2200" dirty="0">
                <a:solidFill>
                  <a:schemeClr val="tx1"/>
                </a:solidFill>
              </a:rPr>
              <a:t>DVD</a:t>
            </a:r>
            <a:r>
              <a:rPr lang="zh-CN" altLang="en-US" sz="2200" dirty="0">
                <a:solidFill>
                  <a:schemeClr val="tx1"/>
                </a:solidFill>
              </a:rPr>
              <a:t>驱动器或用于安装程序介质的</a:t>
            </a:r>
            <a:r>
              <a:rPr lang="en-US" altLang="zh-CN" sz="2200" dirty="0">
                <a:solidFill>
                  <a:schemeClr val="tx1"/>
                </a:solidFill>
              </a:rPr>
              <a:t>USB</a:t>
            </a:r>
            <a:r>
              <a:rPr lang="zh-CN" altLang="en-US" sz="2200" dirty="0">
                <a:solidFill>
                  <a:schemeClr val="tx1"/>
                </a:solidFill>
              </a:rPr>
              <a:t>端口；</a:t>
            </a:r>
          </a:p>
          <a:p>
            <a:pPr lvl="1">
              <a:lnSpc>
                <a:spcPct val="150000"/>
              </a:lnSpc>
            </a:pPr>
            <a:r>
              <a:rPr lang="zh-CN" altLang="en-US" sz="2200" dirty="0">
                <a:solidFill>
                  <a:schemeClr val="tx1"/>
                </a:solidFill>
              </a:rPr>
              <a:t>有线或无线网卡。</a:t>
            </a:r>
            <a:endParaRPr lang="en-US" altLang="zh-CN" sz="2200" dirty="0">
              <a:solidFill>
                <a:schemeClr val="tx1"/>
              </a:solidFill>
            </a:endParaRPr>
          </a:p>
          <a:p>
            <a:pPr>
              <a:lnSpc>
                <a:spcPct val="150000"/>
              </a:lnSpc>
            </a:pPr>
            <a:r>
              <a:rPr lang="zh-CN" altLang="en-US" sz="2400" dirty="0">
                <a:solidFill>
                  <a:schemeClr val="tx1"/>
                </a:solidFill>
              </a:rPr>
              <a:t>默认情况下，</a:t>
            </a:r>
            <a:r>
              <a:rPr lang="en-US" altLang="zh-CN" sz="2400" dirty="0">
                <a:solidFill>
                  <a:schemeClr val="tx1"/>
                </a:solidFill>
              </a:rPr>
              <a:t>Ubuntu18.04</a:t>
            </a:r>
            <a:r>
              <a:rPr lang="zh-CN" altLang="en-US" sz="2400" dirty="0">
                <a:solidFill>
                  <a:schemeClr val="tx1"/>
                </a:solidFill>
              </a:rPr>
              <a:t>提供了下载文件为</a:t>
            </a:r>
            <a:r>
              <a:rPr lang="en-US" altLang="zh-CN" sz="2400" dirty="0">
                <a:solidFill>
                  <a:schemeClr val="tx1"/>
                </a:solidFill>
              </a:rPr>
              <a:t>.iso</a:t>
            </a:r>
            <a:r>
              <a:rPr lang="zh-CN" altLang="en-US" sz="2400" dirty="0">
                <a:solidFill>
                  <a:schemeClr val="tx1"/>
                </a:solidFill>
              </a:rPr>
              <a:t>的镜像文件。</a:t>
            </a:r>
          </a:p>
          <a:p>
            <a:pPr lvl="1">
              <a:lnSpc>
                <a:spcPct val="150000"/>
              </a:lnSpc>
            </a:pPr>
            <a:endParaRPr lang="en-US" altLang="zh-CN" sz="2200" dirty="0">
              <a:solidFill>
                <a:schemeClr val="tx1"/>
              </a:solidFill>
            </a:endParaRPr>
          </a:p>
        </p:txBody>
      </p:sp>
    </p:spTree>
    <p:extLst>
      <p:ext uri="{BB962C8B-B14F-4D97-AF65-F5344CB8AC3E}">
        <p14:creationId xmlns:p14="http://schemas.microsoft.com/office/powerpoint/2010/main" val="303888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1.3.2 Linux</a:t>
            </a:r>
            <a:r>
              <a:rPr lang="zh-CN" altLang="en-US" dirty="0"/>
              <a:t>主机的硬件条件</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869539"/>
          </a:xfrm>
        </p:spPr>
        <p:txBody>
          <a:bodyPr>
            <a:normAutofit/>
          </a:bodyPr>
          <a:lstStyle/>
          <a:p>
            <a:pPr>
              <a:lnSpc>
                <a:spcPct val="150000"/>
              </a:lnSpc>
            </a:pPr>
            <a:r>
              <a:rPr lang="en-US" altLang="zh-CN" sz="2400" dirty="0">
                <a:solidFill>
                  <a:schemeClr val="tx1"/>
                </a:solidFill>
              </a:rPr>
              <a:t>2</a:t>
            </a:r>
            <a:r>
              <a:rPr lang="zh-CN" altLang="en-US" sz="2400" dirty="0">
                <a:solidFill>
                  <a:schemeClr val="tx1"/>
                </a:solidFill>
              </a:rPr>
              <a:t>、磁盘分区</a:t>
            </a:r>
            <a:endParaRPr lang="en-US" altLang="zh-CN" sz="2400" dirty="0">
              <a:solidFill>
                <a:schemeClr val="tx1"/>
              </a:solidFill>
            </a:endParaRPr>
          </a:p>
          <a:p>
            <a:pPr>
              <a:lnSpc>
                <a:spcPct val="150000"/>
              </a:lnSpc>
            </a:pPr>
            <a:r>
              <a:rPr lang="zh-CN" altLang="en-US" sz="2200" dirty="0">
                <a:solidFill>
                  <a:schemeClr val="tx1"/>
                </a:solidFill>
              </a:rPr>
              <a:t>硬盘一般分为主分区和扩展分区</a:t>
            </a:r>
            <a:endParaRPr lang="en-US" altLang="zh-CN" sz="2200" dirty="0">
              <a:solidFill>
                <a:schemeClr val="tx1"/>
              </a:solidFill>
            </a:endParaRPr>
          </a:p>
          <a:p>
            <a:pPr>
              <a:lnSpc>
                <a:spcPct val="150000"/>
              </a:lnSpc>
            </a:pPr>
            <a:r>
              <a:rPr lang="en-US" altLang="zh-CN" sz="2200" dirty="0">
                <a:solidFill>
                  <a:schemeClr val="tx1"/>
                </a:solidFill>
              </a:rPr>
              <a:t>Linux</a:t>
            </a:r>
            <a:r>
              <a:rPr lang="zh-CN" altLang="en-US" sz="2200" dirty="0">
                <a:solidFill>
                  <a:schemeClr val="tx1"/>
                </a:solidFill>
              </a:rPr>
              <a:t>直接以设备目录的名称来标识硬盘</a:t>
            </a:r>
            <a:endParaRPr lang="en-US" altLang="zh-CN" sz="2200" dirty="0">
              <a:solidFill>
                <a:schemeClr val="tx1"/>
              </a:solidFill>
            </a:endParaRPr>
          </a:p>
          <a:p>
            <a:pPr>
              <a:lnSpc>
                <a:spcPct val="150000"/>
              </a:lnSpc>
            </a:pPr>
            <a:r>
              <a:rPr lang="zh-CN" altLang="en-US" sz="2200" dirty="0">
                <a:solidFill>
                  <a:schemeClr val="tx1"/>
                </a:solidFill>
              </a:rPr>
              <a:t>一个硬盘可以被划分为多个主分区，可以被标识为</a:t>
            </a:r>
            <a:r>
              <a:rPr lang="en-US" altLang="zh-CN" sz="2200" dirty="0">
                <a:solidFill>
                  <a:schemeClr val="tx1"/>
                </a:solidFill>
              </a:rPr>
              <a:t>sda1</a:t>
            </a:r>
            <a:r>
              <a:rPr lang="zh-CN" altLang="en-US" sz="2200" dirty="0">
                <a:solidFill>
                  <a:schemeClr val="tx1"/>
                </a:solidFill>
              </a:rPr>
              <a:t>、</a:t>
            </a:r>
            <a:r>
              <a:rPr lang="en-US" altLang="zh-CN" sz="2200" dirty="0">
                <a:solidFill>
                  <a:schemeClr val="tx1"/>
                </a:solidFill>
              </a:rPr>
              <a:t>sda2</a:t>
            </a:r>
            <a:r>
              <a:rPr lang="zh-CN" altLang="en-US" sz="2200" dirty="0">
                <a:solidFill>
                  <a:schemeClr val="tx1"/>
                </a:solidFill>
              </a:rPr>
              <a:t>等</a:t>
            </a:r>
            <a:endParaRPr lang="en-US" altLang="zh-CN" sz="2200" dirty="0">
              <a:solidFill>
                <a:schemeClr val="tx1"/>
              </a:solidFill>
            </a:endParaRPr>
          </a:p>
          <a:p>
            <a:pPr>
              <a:lnSpc>
                <a:spcPct val="150000"/>
              </a:lnSpc>
            </a:pPr>
            <a:r>
              <a:rPr lang="zh-CN" altLang="en-US" sz="2200" dirty="0">
                <a:solidFill>
                  <a:schemeClr val="tx1"/>
                </a:solidFill>
              </a:rPr>
              <a:t>规定主分区的编号从</a:t>
            </a:r>
            <a:r>
              <a:rPr lang="en-US" altLang="zh-CN" sz="2200" dirty="0">
                <a:solidFill>
                  <a:schemeClr val="tx1"/>
                </a:solidFill>
              </a:rPr>
              <a:t>1—4</a:t>
            </a:r>
            <a:r>
              <a:rPr lang="zh-CN" altLang="en-US" sz="2200" dirty="0">
                <a:solidFill>
                  <a:schemeClr val="tx1"/>
                </a:solidFill>
              </a:rPr>
              <a:t>，而扩展分区的编号从</a:t>
            </a:r>
            <a:r>
              <a:rPr lang="en-US" altLang="zh-CN" sz="2200" dirty="0">
                <a:solidFill>
                  <a:schemeClr val="tx1"/>
                </a:solidFill>
              </a:rPr>
              <a:t>5</a:t>
            </a:r>
            <a:r>
              <a:rPr lang="zh-CN" altLang="en-US" sz="2200" dirty="0">
                <a:solidFill>
                  <a:schemeClr val="tx1"/>
                </a:solidFill>
              </a:rPr>
              <a:t>开始</a:t>
            </a:r>
            <a:endParaRPr lang="en-US" altLang="zh-CN" sz="2200" dirty="0">
              <a:solidFill>
                <a:schemeClr val="tx1"/>
              </a:solidFill>
            </a:endParaRPr>
          </a:p>
          <a:p>
            <a:pPr>
              <a:lnSpc>
                <a:spcPct val="150000"/>
              </a:lnSpc>
            </a:pPr>
            <a:r>
              <a:rPr lang="zh-CN" altLang="en-US" sz="2200" dirty="0">
                <a:solidFill>
                  <a:schemeClr val="tx1"/>
                </a:solidFill>
              </a:rPr>
              <a:t>例如某硬盘被划分为两个主分区和</a:t>
            </a:r>
            <a:r>
              <a:rPr lang="en-US" altLang="zh-CN" sz="2200" dirty="0">
                <a:solidFill>
                  <a:schemeClr val="tx1"/>
                </a:solidFill>
              </a:rPr>
              <a:t>3</a:t>
            </a:r>
            <a:r>
              <a:rPr lang="zh-CN" altLang="en-US" sz="2200" dirty="0">
                <a:solidFill>
                  <a:schemeClr val="tx1"/>
                </a:solidFill>
              </a:rPr>
              <a:t>个扩展分区；则主分区被标识为</a:t>
            </a:r>
            <a:r>
              <a:rPr lang="en-US" altLang="zh-CN" sz="2200" dirty="0">
                <a:solidFill>
                  <a:schemeClr val="tx1"/>
                </a:solidFill>
              </a:rPr>
              <a:t>sda1</a:t>
            </a:r>
            <a:r>
              <a:rPr lang="zh-CN" altLang="en-US" sz="2200" dirty="0">
                <a:solidFill>
                  <a:schemeClr val="tx1"/>
                </a:solidFill>
              </a:rPr>
              <a:t>、</a:t>
            </a:r>
            <a:r>
              <a:rPr lang="en-US" altLang="zh-CN" sz="2200" dirty="0">
                <a:solidFill>
                  <a:schemeClr val="tx1"/>
                </a:solidFill>
              </a:rPr>
              <a:t>sda2</a:t>
            </a:r>
            <a:r>
              <a:rPr lang="zh-CN" altLang="en-US" sz="2200" dirty="0">
                <a:solidFill>
                  <a:schemeClr val="tx1"/>
                </a:solidFill>
              </a:rPr>
              <a:t>，扩展分区被标识为</a:t>
            </a:r>
            <a:r>
              <a:rPr lang="en-US" altLang="zh-CN" sz="2200" dirty="0">
                <a:solidFill>
                  <a:schemeClr val="tx1"/>
                </a:solidFill>
              </a:rPr>
              <a:t>sda5</a:t>
            </a:r>
            <a:r>
              <a:rPr lang="zh-CN" altLang="en-US" sz="2200" dirty="0">
                <a:solidFill>
                  <a:schemeClr val="tx1"/>
                </a:solidFill>
              </a:rPr>
              <a:t>、</a:t>
            </a:r>
            <a:r>
              <a:rPr lang="en-US" altLang="zh-CN" sz="2200" dirty="0">
                <a:solidFill>
                  <a:schemeClr val="tx1"/>
                </a:solidFill>
              </a:rPr>
              <a:t>sda6</a:t>
            </a:r>
            <a:r>
              <a:rPr lang="zh-CN" altLang="en-US" sz="2200" dirty="0">
                <a:solidFill>
                  <a:schemeClr val="tx1"/>
                </a:solidFill>
              </a:rPr>
              <a:t>、</a:t>
            </a:r>
            <a:r>
              <a:rPr lang="en-US" altLang="zh-CN" sz="2200" dirty="0">
                <a:solidFill>
                  <a:schemeClr val="tx1"/>
                </a:solidFill>
              </a:rPr>
              <a:t>sda7</a:t>
            </a:r>
            <a:r>
              <a:rPr lang="zh-CN" altLang="en-US" sz="2200" dirty="0">
                <a:solidFill>
                  <a:schemeClr val="tx1"/>
                </a:solidFill>
              </a:rPr>
              <a:t>。</a:t>
            </a:r>
            <a:endParaRPr lang="en-US" altLang="zh-CN" sz="2200" dirty="0">
              <a:solidFill>
                <a:schemeClr val="tx1"/>
              </a:solidFill>
            </a:endParaRPr>
          </a:p>
        </p:txBody>
      </p:sp>
    </p:spTree>
    <p:extLst>
      <p:ext uri="{BB962C8B-B14F-4D97-AF65-F5344CB8AC3E}">
        <p14:creationId xmlns:p14="http://schemas.microsoft.com/office/powerpoint/2010/main" val="4074792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1.3.2 Linux</a:t>
            </a:r>
            <a:r>
              <a:rPr lang="zh-CN" altLang="en-US" dirty="0"/>
              <a:t>主机的硬件条件</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869539"/>
          </a:xfrm>
        </p:spPr>
        <p:txBody>
          <a:bodyPr>
            <a:normAutofit/>
          </a:bodyPr>
          <a:lstStyle/>
          <a:p>
            <a:pPr>
              <a:lnSpc>
                <a:spcPct val="150000"/>
              </a:lnSpc>
            </a:pPr>
            <a:r>
              <a:rPr lang="en-US" altLang="zh-CN" sz="2400" dirty="0">
                <a:solidFill>
                  <a:schemeClr val="tx1"/>
                </a:solidFill>
              </a:rPr>
              <a:t>3</a:t>
            </a:r>
            <a:r>
              <a:rPr lang="zh-CN" altLang="en-US" sz="2400" dirty="0">
                <a:solidFill>
                  <a:schemeClr val="tx1"/>
                </a:solidFill>
              </a:rPr>
              <a:t>、引导程序</a:t>
            </a:r>
            <a:r>
              <a:rPr lang="en-US" altLang="zh-CN" sz="2400" dirty="0">
                <a:solidFill>
                  <a:schemeClr val="tx1"/>
                </a:solidFill>
              </a:rPr>
              <a:t>GRUB</a:t>
            </a:r>
          </a:p>
          <a:p>
            <a:pPr>
              <a:lnSpc>
                <a:spcPct val="150000"/>
              </a:lnSpc>
            </a:pPr>
            <a:r>
              <a:rPr lang="en-US" altLang="zh-CN" sz="2400" dirty="0">
                <a:solidFill>
                  <a:schemeClr val="tx1"/>
                </a:solidFill>
              </a:rPr>
              <a:t>GRUB</a:t>
            </a:r>
            <a:r>
              <a:rPr lang="zh-CN" altLang="en-US" sz="2400" dirty="0">
                <a:solidFill>
                  <a:schemeClr val="tx1"/>
                </a:solidFill>
              </a:rPr>
              <a:t>是系统多启动规划的实现，它允许用户可以在计算机内同时拥有多个操作系统，并在计算机启动时选择希望运行的操作系统。</a:t>
            </a:r>
            <a:endParaRPr lang="en-US" altLang="zh-CN" sz="2400" dirty="0">
              <a:solidFill>
                <a:schemeClr val="tx1"/>
              </a:solidFill>
            </a:endParaRPr>
          </a:p>
          <a:p>
            <a:pPr>
              <a:lnSpc>
                <a:spcPct val="150000"/>
              </a:lnSpc>
            </a:pPr>
            <a:r>
              <a:rPr lang="en-US" altLang="zh-CN" sz="2400" dirty="0">
                <a:solidFill>
                  <a:schemeClr val="tx1"/>
                </a:solidFill>
              </a:rPr>
              <a:t>GRUB</a:t>
            </a:r>
            <a:r>
              <a:rPr lang="zh-CN" altLang="en-US" sz="2400" dirty="0">
                <a:solidFill>
                  <a:schemeClr val="tx1"/>
                </a:solidFill>
              </a:rPr>
              <a:t>可用于选择操作系统分区上的不同内核，也可用于向这些内核传递启动参数。</a:t>
            </a:r>
            <a:endParaRPr lang="en-US" altLang="zh-CN" sz="2400" dirty="0">
              <a:solidFill>
                <a:schemeClr val="tx1"/>
              </a:solidFill>
            </a:endParaRPr>
          </a:p>
          <a:p>
            <a:pPr>
              <a:lnSpc>
                <a:spcPct val="150000"/>
              </a:lnSpc>
            </a:pPr>
            <a:r>
              <a:rPr lang="zh-CN" altLang="en-US" sz="2400" dirty="0">
                <a:solidFill>
                  <a:schemeClr val="tx1"/>
                </a:solidFill>
              </a:rPr>
              <a:t>简而言之，</a:t>
            </a:r>
            <a:r>
              <a:rPr lang="en-US" altLang="zh-CN" sz="2400" dirty="0">
                <a:solidFill>
                  <a:schemeClr val="tx1"/>
                </a:solidFill>
              </a:rPr>
              <a:t>Ubuntu</a:t>
            </a:r>
            <a:r>
              <a:rPr lang="zh-CN" altLang="en-US" sz="2400" dirty="0">
                <a:solidFill>
                  <a:schemeClr val="tx1"/>
                </a:solidFill>
              </a:rPr>
              <a:t>利用</a:t>
            </a:r>
            <a:r>
              <a:rPr lang="en-US" altLang="zh-CN" sz="2400" dirty="0">
                <a:solidFill>
                  <a:schemeClr val="tx1"/>
                </a:solidFill>
              </a:rPr>
              <a:t>GRUB</a:t>
            </a:r>
            <a:r>
              <a:rPr lang="zh-CN" altLang="en-US" sz="2400" dirty="0">
                <a:solidFill>
                  <a:schemeClr val="tx1"/>
                </a:solidFill>
              </a:rPr>
              <a:t>作为启动程序，根据用户的选择来启动相应的操作系统。</a:t>
            </a:r>
            <a:endParaRPr lang="en-US" altLang="zh-CN" sz="2400" dirty="0">
              <a:solidFill>
                <a:schemeClr val="tx1"/>
              </a:solidFill>
            </a:endParaRPr>
          </a:p>
        </p:txBody>
      </p:sp>
    </p:spTree>
    <p:extLst>
      <p:ext uri="{BB962C8B-B14F-4D97-AF65-F5344CB8AC3E}">
        <p14:creationId xmlns:p14="http://schemas.microsoft.com/office/powerpoint/2010/main" val="182636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1.3.2 Linux</a:t>
            </a:r>
            <a:r>
              <a:rPr lang="zh-CN" altLang="en-US" dirty="0"/>
              <a:t>主机的硬件条件</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69616"/>
            <a:ext cx="8915400" cy="4869539"/>
          </a:xfrm>
        </p:spPr>
        <p:txBody>
          <a:bodyPr>
            <a:normAutofit/>
          </a:bodyPr>
          <a:lstStyle/>
          <a:p>
            <a:pPr>
              <a:lnSpc>
                <a:spcPct val="150000"/>
              </a:lnSpc>
            </a:pPr>
            <a:r>
              <a:rPr lang="en-US" altLang="zh-CN" sz="2400" dirty="0">
                <a:solidFill>
                  <a:schemeClr val="tx1"/>
                </a:solidFill>
              </a:rPr>
              <a:t>3</a:t>
            </a:r>
            <a:r>
              <a:rPr lang="zh-CN" altLang="en-US" sz="2400" dirty="0">
                <a:solidFill>
                  <a:schemeClr val="tx1"/>
                </a:solidFill>
              </a:rPr>
              <a:t>、引导程序</a:t>
            </a:r>
            <a:r>
              <a:rPr lang="en-US" altLang="zh-CN" sz="2400" dirty="0">
                <a:solidFill>
                  <a:schemeClr val="tx1"/>
                </a:solidFill>
              </a:rPr>
              <a:t>GRUB</a:t>
            </a:r>
          </a:p>
          <a:p>
            <a:pPr>
              <a:lnSpc>
                <a:spcPct val="150000"/>
              </a:lnSpc>
            </a:pPr>
            <a:r>
              <a:rPr lang="en-US" altLang="zh-CN" sz="2400" dirty="0">
                <a:solidFill>
                  <a:schemeClr val="tx1"/>
                </a:solidFill>
              </a:rPr>
              <a:t>GRUB</a:t>
            </a:r>
            <a:r>
              <a:rPr lang="zh-CN" altLang="en-US" sz="2400" dirty="0">
                <a:solidFill>
                  <a:schemeClr val="tx1"/>
                </a:solidFill>
              </a:rPr>
              <a:t>是系统多启动规划的实现，它允许用户可以在计算机内同时拥有多个操作系统，并在计算机启动时选择希望运行的操作系统。</a:t>
            </a:r>
            <a:endParaRPr lang="en-US" altLang="zh-CN" sz="2400" dirty="0">
              <a:solidFill>
                <a:schemeClr val="tx1"/>
              </a:solidFill>
            </a:endParaRPr>
          </a:p>
          <a:p>
            <a:pPr>
              <a:lnSpc>
                <a:spcPct val="150000"/>
              </a:lnSpc>
            </a:pPr>
            <a:r>
              <a:rPr lang="en-US" altLang="zh-CN" sz="2400" dirty="0">
                <a:solidFill>
                  <a:schemeClr val="tx1"/>
                </a:solidFill>
              </a:rPr>
              <a:t>GRUB</a:t>
            </a:r>
            <a:r>
              <a:rPr lang="zh-CN" altLang="en-US" sz="2400" dirty="0">
                <a:solidFill>
                  <a:schemeClr val="tx1"/>
                </a:solidFill>
              </a:rPr>
              <a:t>可用于选择操作系统分区上的不同内核，也可用于向这些内核传递启动参数。</a:t>
            </a:r>
            <a:endParaRPr lang="en-US" altLang="zh-CN" sz="2400" dirty="0">
              <a:solidFill>
                <a:schemeClr val="tx1"/>
              </a:solidFill>
            </a:endParaRPr>
          </a:p>
          <a:p>
            <a:pPr>
              <a:lnSpc>
                <a:spcPct val="150000"/>
              </a:lnSpc>
            </a:pPr>
            <a:r>
              <a:rPr lang="zh-CN" altLang="en-US" sz="2400" dirty="0">
                <a:solidFill>
                  <a:schemeClr val="tx1"/>
                </a:solidFill>
              </a:rPr>
              <a:t>简而言之，</a:t>
            </a:r>
            <a:r>
              <a:rPr lang="en-US" altLang="zh-CN" sz="2400" dirty="0">
                <a:solidFill>
                  <a:schemeClr val="tx1"/>
                </a:solidFill>
              </a:rPr>
              <a:t>Ubuntu</a:t>
            </a:r>
            <a:r>
              <a:rPr lang="zh-CN" altLang="en-US" sz="2400" dirty="0">
                <a:solidFill>
                  <a:schemeClr val="tx1"/>
                </a:solidFill>
              </a:rPr>
              <a:t>利用</a:t>
            </a:r>
            <a:r>
              <a:rPr lang="en-US" altLang="zh-CN" sz="2400" dirty="0">
                <a:solidFill>
                  <a:schemeClr val="tx1"/>
                </a:solidFill>
              </a:rPr>
              <a:t>GRUB</a:t>
            </a:r>
            <a:r>
              <a:rPr lang="zh-CN" altLang="en-US" sz="2400" dirty="0">
                <a:solidFill>
                  <a:schemeClr val="tx1"/>
                </a:solidFill>
              </a:rPr>
              <a:t>作为启动程序，根据用户的选择来启动相应的操作系统。</a:t>
            </a:r>
            <a:endParaRPr lang="en-US" altLang="zh-CN" sz="2400" dirty="0">
              <a:solidFill>
                <a:schemeClr val="tx1"/>
              </a:solidFill>
            </a:endParaRPr>
          </a:p>
        </p:txBody>
      </p:sp>
    </p:spTree>
    <p:extLst>
      <p:ext uri="{BB962C8B-B14F-4D97-AF65-F5344CB8AC3E}">
        <p14:creationId xmlns:p14="http://schemas.microsoft.com/office/powerpoint/2010/main" val="406913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39303-E880-4696-85B6-BA5EE3917725}"/>
              </a:ext>
            </a:extLst>
          </p:cNvPr>
          <p:cNvSpPr>
            <a:spLocks noGrp="1"/>
          </p:cNvSpPr>
          <p:nvPr>
            <p:ph type="title"/>
          </p:nvPr>
        </p:nvSpPr>
        <p:spPr/>
        <p:txBody>
          <a:bodyPr/>
          <a:lstStyle/>
          <a:p>
            <a:r>
              <a:rPr lang="en-US" altLang="zh-CN" sz="3600" b="1" kern="100" dirty="0">
                <a:solidFill>
                  <a:schemeClr val="tx1"/>
                </a:solidFill>
                <a:ea typeface="宋体" panose="02010600030101010101" pitchFamily="2" charset="-122"/>
              </a:rPr>
              <a:t>1.1 Linux</a:t>
            </a:r>
            <a:r>
              <a:rPr lang="zh-CN" altLang="en-US" sz="3600" b="1" kern="100" dirty="0">
                <a:solidFill>
                  <a:schemeClr val="tx1"/>
                </a:solidFill>
                <a:ea typeface="宋体" panose="02010600030101010101" pitchFamily="2" charset="-122"/>
              </a:rPr>
              <a:t>简介</a:t>
            </a:r>
            <a:endParaRPr lang="en-US" altLang="zh-CN" sz="3600" b="1" kern="100" dirty="0">
              <a:solidFill>
                <a:schemeClr val="tx1"/>
              </a:solidFill>
              <a:ea typeface="宋体" panose="02010600030101010101" pitchFamily="2" charset="-122"/>
            </a:endParaRPr>
          </a:p>
        </p:txBody>
      </p:sp>
      <p:sp>
        <p:nvSpPr>
          <p:cNvPr id="3" name="内容占位符 2">
            <a:extLst>
              <a:ext uri="{FF2B5EF4-FFF2-40B4-BE49-F238E27FC236}">
                <a16:creationId xmlns:a16="http://schemas.microsoft.com/office/drawing/2014/main" id="{7CD1FC50-DD85-4565-BCEF-DEFCB4DE0DDA}"/>
              </a:ext>
            </a:extLst>
          </p:cNvPr>
          <p:cNvSpPr>
            <a:spLocks noGrp="1"/>
          </p:cNvSpPr>
          <p:nvPr>
            <p:ph idx="1"/>
          </p:nvPr>
        </p:nvSpPr>
        <p:spPr>
          <a:xfrm>
            <a:off x="2116601" y="1264555"/>
            <a:ext cx="8915400" cy="1893870"/>
          </a:xfrm>
        </p:spPr>
        <p:txBody>
          <a:bodyPr>
            <a:normAutofit/>
          </a:bodyPr>
          <a:lstStyle/>
          <a:p>
            <a:pPr>
              <a:lnSpc>
                <a:spcPct val="150000"/>
              </a:lnSpc>
            </a:pPr>
            <a:r>
              <a:rPr lang="en-US" altLang="zh-CN" sz="2400" dirty="0"/>
              <a:t>Linux</a:t>
            </a:r>
            <a:r>
              <a:rPr lang="zh-CN" altLang="en-US" sz="2400" dirty="0"/>
              <a:t>操作系统是众多操作系统中的一种，而操作系统又是架设在计算机系统上的第一层软件。</a:t>
            </a:r>
            <a:endParaRPr lang="en-US" altLang="zh-CN" sz="2400" dirty="0"/>
          </a:p>
          <a:p>
            <a:pPr>
              <a:lnSpc>
                <a:spcPct val="150000"/>
              </a:lnSpc>
            </a:pPr>
            <a:r>
              <a:rPr lang="zh-CN" altLang="en-US" sz="2400" dirty="0"/>
              <a:t>计算机系统包括硬件和软件两部分。</a:t>
            </a:r>
          </a:p>
        </p:txBody>
      </p:sp>
      <p:grpSp>
        <p:nvGrpSpPr>
          <p:cNvPr id="5" name="Group 1">
            <a:extLst>
              <a:ext uri="{FF2B5EF4-FFF2-40B4-BE49-F238E27FC236}">
                <a16:creationId xmlns:a16="http://schemas.microsoft.com/office/drawing/2014/main" id="{8DD1FF0C-31A7-4F54-8A8D-3AF9E13F0BA1}"/>
              </a:ext>
            </a:extLst>
          </p:cNvPr>
          <p:cNvGrpSpPr>
            <a:grpSpLocks noChangeAspect="1"/>
          </p:cNvGrpSpPr>
          <p:nvPr/>
        </p:nvGrpSpPr>
        <p:grpSpPr bwMode="auto">
          <a:xfrm>
            <a:off x="2592925" y="2994039"/>
            <a:ext cx="8246311" cy="3333222"/>
            <a:chOff x="2220" y="1572"/>
            <a:chExt cx="7605" cy="3865"/>
          </a:xfrm>
        </p:grpSpPr>
        <p:sp>
          <p:nvSpPr>
            <p:cNvPr id="6" name="AutoShape 30">
              <a:extLst>
                <a:ext uri="{FF2B5EF4-FFF2-40B4-BE49-F238E27FC236}">
                  <a16:creationId xmlns:a16="http://schemas.microsoft.com/office/drawing/2014/main" id="{CABC27AD-37CF-43DC-A6DB-8DDF7BF06117}"/>
                </a:ext>
              </a:extLst>
            </p:cNvPr>
            <p:cNvSpPr>
              <a:spLocks noChangeAspect="1" noChangeArrowheads="1" noTextEdit="1"/>
            </p:cNvSpPr>
            <p:nvPr/>
          </p:nvSpPr>
          <p:spPr bwMode="auto">
            <a:xfrm>
              <a:off x="2220" y="1572"/>
              <a:ext cx="7605" cy="386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 Box 29">
              <a:extLst>
                <a:ext uri="{FF2B5EF4-FFF2-40B4-BE49-F238E27FC236}">
                  <a16:creationId xmlns:a16="http://schemas.microsoft.com/office/drawing/2014/main" id="{BD8C96F6-5EED-45E5-984F-7FAF04BBF63E}"/>
                </a:ext>
              </a:extLst>
            </p:cNvPr>
            <p:cNvSpPr txBox="1">
              <a:spLocks noChangeArrowheads="1"/>
            </p:cNvSpPr>
            <p:nvPr/>
          </p:nvSpPr>
          <p:spPr bwMode="auto">
            <a:xfrm>
              <a:off x="2439" y="3431"/>
              <a:ext cx="1362" cy="39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计算机系统</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8" name="AutoShape 28">
              <a:extLst>
                <a:ext uri="{FF2B5EF4-FFF2-40B4-BE49-F238E27FC236}">
                  <a16:creationId xmlns:a16="http://schemas.microsoft.com/office/drawing/2014/main" id="{E8D64457-E802-415B-B78E-E995857FEA2E}"/>
                </a:ext>
              </a:extLst>
            </p:cNvPr>
            <p:cNvSpPr>
              <a:spLocks/>
            </p:cNvSpPr>
            <p:nvPr/>
          </p:nvSpPr>
          <p:spPr bwMode="auto">
            <a:xfrm>
              <a:off x="3830" y="2576"/>
              <a:ext cx="308" cy="2145"/>
            </a:xfrm>
            <a:prstGeom prst="leftBrace">
              <a:avLst>
                <a:gd name="adj1" fmla="val 5803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Text Box 27">
              <a:extLst>
                <a:ext uri="{FF2B5EF4-FFF2-40B4-BE49-F238E27FC236}">
                  <a16:creationId xmlns:a16="http://schemas.microsoft.com/office/drawing/2014/main" id="{ED0A8BA3-0EB7-476A-9C9E-47F8A74CBB82}"/>
                </a:ext>
              </a:extLst>
            </p:cNvPr>
            <p:cNvSpPr txBox="1">
              <a:spLocks noChangeArrowheads="1"/>
            </p:cNvSpPr>
            <p:nvPr/>
          </p:nvSpPr>
          <p:spPr bwMode="auto">
            <a:xfrm>
              <a:off x="4138" y="2446"/>
              <a:ext cx="775"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硬件</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10" name="Text Box 26">
              <a:extLst>
                <a:ext uri="{FF2B5EF4-FFF2-40B4-BE49-F238E27FC236}">
                  <a16:creationId xmlns:a16="http://schemas.microsoft.com/office/drawing/2014/main" id="{2FC864D7-6AD0-4B19-A3F3-3567605EB7D9}"/>
                </a:ext>
              </a:extLst>
            </p:cNvPr>
            <p:cNvSpPr txBox="1">
              <a:spLocks noChangeArrowheads="1"/>
            </p:cNvSpPr>
            <p:nvPr/>
          </p:nvSpPr>
          <p:spPr bwMode="auto">
            <a:xfrm>
              <a:off x="4138" y="4393"/>
              <a:ext cx="775"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11" name="AutoShape 25">
              <a:extLst>
                <a:ext uri="{FF2B5EF4-FFF2-40B4-BE49-F238E27FC236}">
                  <a16:creationId xmlns:a16="http://schemas.microsoft.com/office/drawing/2014/main" id="{4524F859-6E38-4CBC-99A0-A8E5D3B42853}"/>
                </a:ext>
              </a:extLst>
            </p:cNvPr>
            <p:cNvSpPr>
              <a:spLocks noChangeShapeType="1"/>
            </p:cNvSpPr>
            <p:nvPr/>
          </p:nvSpPr>
          <p:spPr bwMode="auto">
            <a:xfrm>
              <a:off x="4913" y="2690"/>
              <a:ext cx="347" cy="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24">
              <a:extLst>
                <a:ext uri="{FF2B5EF4-FFF2-40B4-BE49-F238E27FC236}">
                  <a16:creationId xmlns:a16="http://schemas.microsoft.com/office/drawing/2014/main" id="{4037784A-386F-4FB5-A9D8-5DA0FADE213B}"/>
                </a:ext>
              </a:extLst>
            </p:cNvPr>
            <p:cNvSpPr>
              <a:spLocks noChangeShapeType="1"/>
            </p:cNvSpPr>
            <p:nvPr/>
          </p:nvSpPr>
          <p:spPr bwMode="auto">
            <a:xfrm>
              <a:off x="5260" y="1887"/>
              <a:ext cx="1" cy="162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23">
              <a:extLst>
                <a:ext uri="{FF2B5EF4-FFF2-40B4-BE49-F238E27FC236}">
                  <a16:creationId xmlns:a16="http://schemas.microsoft.com/office/drawing/2014/main" id="{26C63330-6E0B-49E3-B16B-C58F7C46DD61}"/>
                </a:ext>
              </a:extLst>
            </p:cNvPr>
            <p:cNvSpPr>
              <a:spLocks noChangeShapeType="1"/>
            </p:cNvSpPr>
            <p:nvPr/>
          </p:nvSpPr>
          <p:spPr bwMode="auto">
            <a:xfrm>
              <a:off x="5261" y="1887"/>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Text Box 22">
              <a:extLst>
                <a:ext uri="{FF2B5EF4-FFF2-40B4-BE49-F238E27FC236}">
                  <a16:creationId xmlns:a16="http://schemas.microsoft.com/office/drawing/2014/main" id="{9D2314AB-B010-444D-A804-B1A3490DD48E}"/>
                </a:ext>
              </a:extLst>
            </p:cNvPr>
            <p:cNvSpPr txBox="1">
              <a:spLocks noChangeArrowheads="1"/>
            </p:cNvSpPr>
            <p:nvPr/>
          </p:nvSpPr>
          <p:spPr bwMode="auto">
            <a:xfrm>
              <a:off x="5687" y="1649"/>
              <a:ext cx="2116"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中央处理器（</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0" i="0" u="none" strike="noStrike" cap="none" normalizeH="0" baseline="0" dirty="0">
                <a:ln>
                  <a:noFill/>
                </a:ln>
                <a:solidFill>
                  <a:schemeClr val="tx1"/>
                </a:solidFill>
                <a:effectLst/>
                <a:latin typeface="Arial" panose="020B0604020202020204" pitchFamily="34" charset="0"/>
              </a:endParaRPr>
            </a:p>
          </p:txBody>
        </p:sp>
        <p:sp>
          <p:nvSpPr>
            <p:cNvPr id="15" name="Text Box 21">
              <a:extLst>
                <a:ext uri="{FF2B5EF4-FFF2-40B4-BE49-F238E27FC236}">
                  <a16:creationId xmlns:a16="http://schemas.microsoft.com/office/drawing/2014/main" id="{7D271EC2-0645-4EE8-92F1-85076B1A963E}"/>
                </a:ext>
              </a:extLst>
            </p:cNvPr>
            <p:cNvSpPr txBox="1">
              <a:spLocks noChangeArrowheads="1"/>
            </p:cNvSpPr>
            <p:nvPr/>
          </p:nvSpPr>
          <p:spPr bwMode="auto">
            <a:xfrm>
              <a:off x="5687" y="2195"/>
              <a:ext cx="1172"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内存</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16" name="AutoShape 20">
              <a:extLst>
                <a:ext uri="{FF2B5EF4-FFF2-40B4-BE49-F238E27FC236}">
                  <a16:creationId xmlns:a16="http://schemas.microsoft.com/office/drawing/2014/main" id="{0ACCD8AE-A20D-45C2-8F9E-0141477B49FF}"/>
                </a:ext>
              </a:extLst>
            </p:cNvPr>
            <p:cNvSpPr>
              <a:spLocks noChangeShapeType="1"/>
            </p:cNvSpPr>
            <p:nvPr/>
          </p:nvSpPr>
          <p:spPr bwMode="auto">
            <a:xfrm>
              <a:off x="5261" y="2433"/>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9">
              <a:extLst>
                <a:ext uri="{FF2B5EF4-FFF2-40B4-BE49-F238E27FC236}">
                  <a16:creationId xmlns:a16="http://schemas.microsoft.com/office/drawing/2014/main" id="{7810978E-3883-47D6-9085-8AE659BC0A94}"/>
                </a:ext>
              </a:extLst>
            </p:cNvPr>
            <p:cNvSpPr>
              <a:spLocks noChangeShapeType="1"/>
            </p:cNvSpPr>
            <p:nvPr/>
          </p:nvSpPr>
          <p:spPr bwMode="auto">
            <a:xfrm>
              <a:off x="5261" y="2941"/>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8">
              <a:extLst>
                <a:ext uri="{FF2B5EF4-FFF2-40B4-BE49-F238E27FC236}">
                  <a16:creationId xmlns:a16="http://schemas.microsoft.com/office/drawing/2014/main" id="{D7FD0D00-BBBC-45F6-ABCD-8888F9B4D1FE}"/>
                </a:ext>
              </a:extLst>
            </p:cNvPr>
            <p:cNvSpPr>
              <a:spLocks noChangeShapeType="1"/>
            </p:cNvSpPr>
            <p:nvPr/>
          </p:nvSpPr>
          <p:spPr bwMode="auto">
            <a:xfrm>
              <a:off x="5261" y="3516"/>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Text Box 17">
              <a:extLst>
                <a:ext uri="{FF2B5EF4-FFF2-40B4-BE49-F238E27FC236}">
                  <a16:creationId xmlns:a16="http://schemas.microsoft.com/office/drawing/2014/main" id="{60369FFA-047B-45D4-B36A-39142811F237}"/>
                </a:ext>
              </a:extLst>
            </p:cNvPr>
            <p:cNvSpPr txBox="1">
              <a:spLocks noChangeArrowheads="1"/>
            </p:cNvSpPr>
            <p:nvPr/>
          </p:nvSpPr>
          <p:spPr bwMode="auto">
            <a:xfrm>
              <a:off x="5687" y="2741"/>
              <a:ext cx="1172"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外存</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0" name="Text Box 16">
              <a:extLst>
                <a:ext uri="{FF2B5EF4-FFF2-40B4-BE49-F238E27FC236}">
                  <a16:creationId xmlns:a16="http://schemas.microsoft.com/office/drawing/2014/main" id="{6B750C31-E577-4F13-8029-B83E8C72656D}"/>
                </a:ext>
              </a:extLst>
            </p:cNvPr>
            <p:cNvSpPr txBox="1">
              <a:spLocks noChangeArrowheads="1"/>
            </p:cNvSpPr>
            <p:nvPr/>
          </p:nvSpPr>
          <p:spPr bwMode="auto">
            <a:xfrm>
              <a:off x="5687" y="3268"/>
              <a:ext cx="1172"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外部设备</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1" name="AutoShape 15">
              <a:extLst>
                <a:ext uri="{FF2B5EF4-FFF2-40B4-BE49-F238E27FC236}">
                  <a16:creationId xmlns:a16="http://schemas.microsoft.com/office/drawing/2014/main" id="{37A9582C-3075-43D9-B58D-915E6D32EEC8}"/>
                </a:ext>
              </a:extLst>
            </p:cNvPr>
            <p:cNvSpPr>
              <a:spLocks noChangeShapeType="1"/>
            </p:cNvSpPr>
            <p:nvPr/>
          </p:nvSpPr>
          <p:spPr bwMode="auto">
            <a:xfrm>
              <a:off x="4923" y="4650"/>
              <a:ext cx="347" cy="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4">
              <a:extLst>
                <a:ext uri="{FF2B5EF4-FFF2-40B4-BE49-F238E27FC236}">
                  <a16:creationId xmlns:a16="http://schemas.microsoft.com/office/drawing/2014/main" id="{35827FDD-2362-444A-830D-D4984785EDB3}"/>
                </a:ext>
              </a:extLst>
            </p:cNvPr>
            <p:cNvSpPr>
              <a:spLocks noChangeShapeType="1"/>
            </p:cNvSpPr>
            <p:nvPr/>
          </p:nvSpPr>
          <p:spPr bwMode="auto">
            <a:xfrm>
              <a:off x="5271" y="4282"/>
              <a:ext cx="1" cy="84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13">
              <a:extLst>
                <a:ext uri="{FF2B5EF4-FFF2-40B4-BE49-F238E27FC236}">
                  <a16:creationId xmlns:a16="http://schemas.microsoft.com/office/drawing/2014/main" id="{A60C3DB6-0718-424B-8DFB-9DCB05DF3483}"/>
                </a:ext>
              </a:extLst>
            </p:cNvPr>
            <p:cNvSpPr>
              <a:spLocks noChangeShapeType="1"/>
            </p:cNvSpPr>
            <p:nvPr/>
          </p:nvSpPr>
          <p:spPr bwMode="auto">
            <a:xfrm>
              <a:off x="5271" y="4282"/>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12">
              <a:extLst>
                <a:ext uri="{FF2B5EF4-FFF2-40B4-BE49-F238E27FC236}">
                  <a16:creationId xmlns:a16="http://schemas.microsoft.com/office/drawing/2014/main" id="{9F024914-8901-488B-837E-75A09F1BB92E}"/>
                </a:ext>
              </a:extLst>
            </p:cNvPr>
            <p:cNvSpPr>
              <a:spLocks noChangeShapeType="1"/>
            </p:cNvSpPr>
            <p:nvPr/>
          </p:nvSpPr>
          <p:spPr bwMode="auto">
            <a:xfrm>
              <a:off x="5272" y="5124"/>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Text Box 11">
              <a:extLst>
                <a:ext uri="{FF2B5EF4-FFF2-40B4-BE49-F238E27FC236}">
                  <a16:creationId xmlns:a16="http://schemas.microsoft.com/office/drawing/2014/main" id="{285C889F-F019-417E-AD00-60085C7850D7}"/>
                </a:ext>
              </a:extLst>
            </p:cNvPr>
            <p:cNvSpPr txBox="1">
              <a:spLocks noChangeArrowheads="1"/>
            </p:cNvSpPr>
            <p:nvPr/>
          </p:nvSpPr>
          <p:spPr bwMode="auto">
            <a:xfrm>
              <a:off x="5697" y="4106"/>
              <a:ext cx="1162"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系统软件</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6" name="Text Box 10">
              <a:extLst>
                <a:ext uri="{FF2B5EF4-FFF2-40B4-BE49-F238E27FC236}">
                  <a16:creationId xmlns:a16="http://schemas.microsoft.com/office/drawing/2014/main" id="{FC7082F3-8D1D-44A6-8935-5F8637652540}"/>
                </a:ext>
              </a:extLst>
            </p:cNvPr>
            <p:cNvSpPr txBox="1">
              <a:spLocks noChangeArrowheads="1"/>
            </p:cNvSpPr>
            <p:nvPr/>
          </p:nvSpPr>
          <p:spPr bwMode="auto">
            <a:xfrm>
              <a:off x="5687" y="4880"/>
              <a:ext cx="1162"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应用软件</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27" name="AutoShape 9">
              <a:extLst>
                <a:ext uri="{FF2B5EF4-FFF2-40B4-BE49-F238E27FC236}">
                  <a16:creationId xmlns:a16="http://schemas.microsoft.com/office/drawing/2014/main" id="{04980234-6317-43C5-8D33-C3AE596CE313}"/>
                </a:ext>
              </a:extLst>
            </p:cNvPr>
            <p:cNvSpPr>
              <a:spLocks noChangeShapeType="1"/>
            </p:cNvSpPr>
            <p:nvPr/>
          </p:nvSpPr>
          <p:spPr bwMode="auto">
            <a:xfrm>
              <a:off x="6873" y="4330"/>
              <a:ext cx="347" cy="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8">
              <a:extLst>
                <a:ext uri="{FF2B5EF4-FFF2-40B4-BE49-F238E27FC236}">
                  <a16:creationId xmlns:a16="http://schemas.microsoft.com/office/drawing/2014/main" id="{5852D7DF-B12D-45CC-84D5-550FC1C16941}"/>
                </a:ext>
              </a:extLst>
            </p:cNvPr>
            <p:cNvSpPr>
              <a:spLocks noChangeShapeType="1"/>
            </p:cNvSpPr>
            <p:nvPr/>
          </p:nvSpPr>
          <p:spPr bwMode="auto">
            <a:xfrm>
              <a:off x="7220" y="3527"/>
              <a:ext cx="1" cy="112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7">
              <a:extLst>
                <a:ext uri="{FF2B5EF4-FFF2-40B4-BE49-F238E27FC236}">
                  <a16:creationId xmlns:a16="http://schemas.microsoft.com/office/drawing/2014/main" id="{1BAE2BF2-6FA3-4903-AB43-A11615F2F351}"/>
                </a:ext>
              </a:extLst>
            </p:cNvPr>
            <p:cNvSpPr>
              <a:spLocks noChangeShapeType="1"/>
            </p:cNvSpPr>
            <p:nvPr/>
          </p:nvSpPr>
          <p:spPr bwMode="auto">
            <a:xfrm>
              <a:off x="7221" y="3527"/>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Text Box 6">
              <a:extLst>
                <a:ext uri="{FF2B5EF4-FFF2-40B4-BE49-F238E27FC236}">
                  <a16:creationId xmlns:a16="http://schemas.microsoft.com/office/drawing/2014/main" id="{79737B47-370A-403A-82C0-397B30C1F475}"/>
                </a:ext>
              </a:extLst>
            </p:cNvPr>
            <p:cNvSpPr txBox="1">
              <a:spLocks noChangeArrowheads="1"/>
            </p:cNvSpPr>
            <p:nvPr/>
          </p:nvSpPr>
          <p:spPr bwMode="auto">
            <a:xfrm>
              <a:off x="7647" y="3289"/>
              <a:ext cx="1653"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操作系统</a:t>
              </a:r>
              <a:endParaRPr kumimoji="0" lang="zh-CN" altLang="zh-CN" sz="1600" b="0" i="0" u="none" strike="noStrike" cap="none" normalizeH="0" baseline="0" dirty="0">
                <a:ln>
                  <a:noFill/>
                </a:ln>
                <a:solidFill>
                  <a:srgbClr val="FF0000"/>
                </a:solidFill>
                <a:effectLst/>
                <a:latin typeface="Arial" panose="020B0604020202020204" pitchFamily="34" charset="0"/>
              </a:endParaRPr>
            </a:p>
          </p:txBody>
        </p:sp>
        <p:sp>
          <p:nvSpPr>
            <p:cNvPr id="31" name="Text Box 5">
              <a:extLst>
                <a:ext uri="{FF2B5EF4-FFF2-40B4-BE49-F238E27FC236}">
                  <a16:creationId xmlns:a16="http://schemas.microsoft.com/office/drawing/2014/main" id="{C61A36AD-D736-4FF8-9AF6-DEE059097E88}"/>
                </a:ext>
              </a:extLst>
            </p:cNvPr>
            <p:cNvSpPr txBox="1">
              <a:spLocks noChangeArrowheads="1"/>
            </p:cNvSpPr>
            <p:nvPr/>
          </p:nvSpPr>
          <p:spPr bwMode="auto">
            <a:xfrm>
              <a:off x="7647" y="3835"/>
              <a:ext cx="1655"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汇编编译程序</a:t>
              </a:r>
              <a:endParaRPr kumimoji="0" lang="zh-CN" altLang="zh-CN" sz="1600" b="0" i="0" u="none" strike="noStrike" cap="none" normalizeH="0" baseline="0">
                <a:ln>
                  <a:noFill/>
                </a:ln>
                <a:solidFill>
                  <a:schemeClr val="tx1"/>
                </a:solidFill>
                <a:effectLst/>
                <a:latin typeface="Arial" panose="020B0604020202020204" pitchFamily="34" charset="0"/>
              </a:endParaRPr>
            </a:p>
          </p:txBody>
        </p:sp>
        <p:sp>
          <p:nvSpPr>
            <p:cNvPr id="32" name="AutoShape 4">
              <a:extLst>
                <a:ext uri="{FF2B5EF4-FFF2-40B4-BE49-F238E27FC236}">
                  <a16:creationId xmlns:a16="http://schemas.microsoft.com/office/drawing/2014/main" id="{E6186BF9-1CF6-481C-8AB7-EFB015C1D4D7}"/>
                </a:ext>
              </a:extLst>
            </p:cNvPr>
            <p:cNvSpPr>
              <a:spLocks noChangeShapeType="1"/>
            </p:cNvSpPr>
            <p:nvPr/>
          </p:nvSpPr>
          <p:spPr bwMode="auto">
            <a:xfrm>
              <a:off x="7221" y="4073"/>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AutoShape 3">
              <a:extLst>
                <a:ext uri="{FF2B5EF4-FFF2-40B4-BE49-F238E27FC236}">
                  <a16:creationId xmlns:a16="http://schemas.microsoft.com/office/drawing/2014/main" id="{1CC4AE19-E52A-48D8-9757-0937043AC341}"/>
                </a:ext>
              </a:extLst>
            </p:cNvPr>
            <p:cNvSpPr>
              <a:spLocks noChangeShapeType="1"/>
            </p:cNvSpPr>
            <p:nvPr/>
          </p:nvSpPr>
          <p:spPr bwMode="auto">
            <a:xfrm>
              <a:off x="7221" y="4656"/>
              <a:ext cx="42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Text Box 2">
              <a:extLst>
                <a:ext uri="{FF2B5EF4-FFF2-40B4-BE49-F238E27FC236}">
                  <a16:creationId xmlns:a16="http://schemas.microsoft.com/office/drawing/2014/main" id="{85A43609-A74F-4DD2-88AC-0237AF7742E7}"/>
                </a:ext>
              </a:extLst>
            </p:cNvPr>
            <p:cNvSpPr txBox="1">
              <a:spLocks noChangeArrowheads="1"/>
            </p:cNvSpPr>
            <p:nvPr/>
          </p:nvSpPr>
          <p:spPr bwMode="auto">
            <a:xfrm>
              <a:off x="7647" y="4391"/>
              <a:ext cx="1653" cy="4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数据库管理系统</a:t>
              </a:r>
              <a:endParaRPr kumimoji="0" lang="zh-CN" altLang="zh-CN" sz="1600" b="0" i="0" u="none" strike="noStrike" cap="none" normalizeH="0" baseline="0">
                <a:ln>
                  <a:noFill/>
                </a:ln>
                <a:solidFill>
                  <a:schemeClr val="tx1"/>
                </a:solidFill>
                <a:effectLst/>
                <a:latin typeface="Arial" panose="020B0604020202020204" pitchFamily="34" charset="0"/>
              </a:endParaRPr>
            </a:p>
          </p:txBody>
        </p:sp>
      </p:grpSp>
      <p:sp>
        <p:nvSpPr>
          <p:cNvPr id="35" name="Rectangle 44">
            <a:extLst>
              <a:ext uri="{FF2B5EF4-FFF2-40B4-BE49-F238E27FC236}">
                <a16:creationId xmlns:a16="http://schemas.microsoft.com/office/drawing/2014/main" id="{428A58B9-4008-4A9D-9385-B53576320453}"/>
              </a:ext>
            </a:extLst>
          </p:cNvPr>
          <p:cNvSpPr>
            <a:spLocks noChangeArrowheads="1"/>
          </p:cNvSpPr>
          <p:nvPr/>
        </p:nvSpPr>
        <p:spPr bwMode="auto">
          <a:xfrm>
            <a:off x="2887038" y="5962899"/>
            <a:ext cx="92056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36" name="文本框 35">
            <a:extLst>
              <a:ext uri="{FF2B5EF4-FFF2-40B4-BE49-F238E27FC236}">
                <a16:creationId xmlns:a16="http://schemas.microsoft.com/office/drawing/2014/main" id="{9A84E139-5CEE-42ED-A983-98865376A8FB}"/>
              </a:ext>
            </a:extLst>
          </p:cNvPr>
          <p:cNvSpPr txBox="1"/>
          <p:nvPr/>
        </p:nvSpPr>
        <p:spPr>
          <a:xfrm>
            <a:off x="5261362" y="6347849"/>
            <a:ext cx="3441842" cy="369332"/>
          </a:xfrm>
          <a:prstGeom prst="rect">
            <a:avLst/>
          </a:prstGeom>
          <a:noFill/>
        </p:spPr>
        <p:txBody>
          <a:bodyPr wrap="square" rtlCol="0">
            <a:spAutoFit/>
          </a:bodyPr>
          <a:lstStyle/>
          <a:p>
            <a:r>
              <a:rPr lang="zh-CN" altLang="en-US" dirty="0"/>
              <a:t>图</a:t>
            </a:r>
            <a:r>
              <a:rPr lang="en-US" altLang="zh-CN" dirty="0"/>
              <a:t>1-1 </a:t>
            </a:r>
            <a:r>
              <a:rPr lang="zh-CN" altLang="en-US" dirty="0"/>
              <a:t>计算机系统的构成</a:t>
            </a:r>
          </a:p>
        </p:txBody>
      </p:sp>
    </p:spTree>
    <p:extLst>
      <p:ext uri="{BB962C8B-B14F-4D97-AF65-F5344CB8AC3E}">
        <p14:creationId xmlns:p14="http://schemas.microsoft.com/office/powerpoint/2010/main" val="3619177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1.3.2 Linux</a:t>
            </a:r>
            <a:r>
              <a:rPr lang="zh-CN" altLang="en-US" dirty="0"/>
              <a:t>主机的硬件条件</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8" y="1469616"/>
            <a:ext cx="9120883" cy="4869539"/>
          </a:xfrm>
        </p:spPr>
        <p:txBody>
          <a:bodyPr>
            <a:normAutofit/>
          </a:bodyPr>
          <a:lstStyle/>
          <a:p>
            <a:pPr>
              <a:lnSpc>
                <a:spcPct val="150000"/>
              </a:lnSpc>
            </a:pPr>
            <a:r>
              <a:rPr lang="en-US" altLang="zh-CN" sz="2400" dirty="0">
                <a:solidFill>
                  <a:schemeClr val="tx1"/>
                </a:solidFill>
              </a:rPr>
              <a:t>4</a:t>
            </a:r>
            <a:r>
              <a:rPr lang="zh-CN" altLang="en-US" sz="2400" dirty="0">
                <a:solidFill>
                  <a:schemeClr val="tx1"/>
                </a:solidFill>
              </a:rPr>
              <a:t>、在安装操作系统前，需要做以下一些工作：</a:t>
            </a:r>
            <a:endParaRPr lang="en-US" altLang="zh-CN" sz="2400" dirty="0">
              <a:solidFill>
                <a:schemeClr val="tx1"/>
              </a:solidFill>
            </a:endParaRPr>
          </a:p>
          <a:p>
            <a:pPr>
              <a:lnSpc>
                <a:spcPct val="150000"/>
              </a:lnSpc>
            </a:pPr>
            <a:r>
              <a:rPr lang="zh-CN" altLang="en-US" sz="2400" dirty="0">
                <a:solidFill>
                  <a:schemeClr val="tx1"/>
                </a:solidFill>
              </a:rPr>
              <a:t>第一步，确认是直接安装在硬盘上还是安装在虚拟机上。</a:t>
            </a:r>
            <a:endParaRPr lang="en-US" altLang="zh-CN" sz="2400" dirty="0">
              <a:solidFill>
                <a:schemeClr val="tx1"/>
              </a:solidFill>
            </a:endParaRPr>
          </a:p>
          <a:p>
            <a:pPr>
              <a:lnSpc>
                <a:spcPct val="150000"/>
              </a:lnSpc>
            </a:pPr>
            <a:r>
              <a:rPr lang="zh-CN" altLang="en-US" sz="2400" dirty="0">
                <a:solidFill>
                  <a:schemeClr val="tx1"/>
                </a:solidFill>
              </a:rPr>
              <a:t>第二步，确认是否需要进行驱动程序安装。</a:t>
            </a:r>
            <a:endParaRPr lang="en-US" altLang="zh-CN" sz="2400" dirty="0">
              <a:solidFill>
                <a:schemeClr val="tx1"/>
              </a:solidFill>
            </a:endParaRPr>
          </a:p>
          <a:p>
            <a:pPr>
              <a:lnSpc>
                <a:spcPct val="150000"/>
              </a:lnSpc>
            </a:pPr>
            <a:r>
              <a:rPr lang="zh-CN" altLang="en-US" sz="2400" dirty="0">
                <a:solidFill>
                  <a:schemeClr val="tx1"/>
                </a:solidFill>
              </a:rPr>
              <a:t>第三步，规划用户名、密码、网络</a:t>
            </a:r>
            <a:r>
              <a:rPr lang="en-US" altLang="zh-CN" sz="2400" dirty="0">
                <a:solidFill>
                  <a:schemeClr val="tx1"/>
                </a:solidFill>
              </a:rPr>
              <a:t>IP</a:t>
            </a:r>
            <a:r>
              <a:rPr lang="zh-CN" altLang="en-US" sz="2400" dirty="0">
                <a:solidFill>
                  <a:schemeClr val="tx1"/>
                </a:solidFill>
              </a:rPr>
              <a:t>地址配置信息。</a:t>
            </a:r>
            <a:endParaRPr lang="en-US" altLang="zh-CN" sz="2400" dirty="0">
              <a:solidFill>
                <a:schemeClr val="tx1"/>
              </a:solidFill>
            </a:endParaRPr>
          </a:p>
          <a:p>
            <a:pPr>
              <a:lnSpc>
                <a:spcPct val="150000"/>
              </a:lnSpc>
            </a:pPr>
            <a:r>
              <a:rPr lang="zh-CN" altLang="en-US" sz="2400" dirty="0">
                <a:solidFill>
                  <a:schemeClr val="tx1"/>
                </a:solidFill>
              </a:rPr>
              <a:t>第四步，确认安装方式是光盘安装、硬盘安装、还是</a:t>
            </a:r>
            <a:r>
              <a:rPr lang="en-US" altLang="zh-CN" sz="2400" dirty="0">
                <a:solidFill>
                  <a:schemeClr val="tx1"/>
                </a:solidFill>
              </a:rPr>
              <a:t>U</a:t>
            </a:r>
            <a:r>
              <a:rPr lang="zh-CN" altLang="en-US" sz="2400" dirty="0">
                <a:solidFill>
                  <a:schemeClr val="tx1"/>
                </a:solidFill>
              </a:rPr>
              <a:t>盘安装等。</a:t>
            </a:r>
            <a:endParaRPr lang="en-US" altLang="zh-CN" sz="2400" dirty="0">
              <a:solidFill>
                <a:schemeClr val="tx1"/>
              </a:solidFill>
            </a:endParaRPr>
          </a:p>
        </p:txBody>
      </p:sp>
    </p:spTree>
    <p:extLst>
      <p:ext uri="{BB962C8B-B14F-4D97-AF65-F5344CB8AC3E}">
        <p14:creationId xmlns:p14="http://schemas.microsoft.com/office/powerpoint/2010/main" val="849979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1.3.3 </a:t>
            </a:r>
            <a:r>
              <a:rPr lang="zh-CN" altLang="en-US" dirty="0"/>
              <a:t>虚拟机简介</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8" y="1469616"/>
            <a:ext cx="9120883" cy="4869539"/>
          </a:xfrm>
        </p:spPr>
        <p:txBody>
          <a:bodyPr>
            <a:normAutofit/>
          </a:bodyPr>
          <a:lstStyle/>
          <a:p>
            <a:pPr>
              <a:lnSpc>
                <a:spcPct val="150000"/>
              </a:lnSpc>
            </a:pPr>
            <a:r>
              <a:rPr lang="en-US" altLang="zh-CN" sz="2400" dirty="0">
                <a:solidFill>
                  <a:schemeClr val="tx1"/>
                </a:solidFill>
              </a:rPr>
              <a:t>1</a:t>
            </a:r>
            <a:r>
              <a:rPr lang="zh-CN" altLang="en-US" sz="2400" dirty="0">
                <a:solidFill>
                  <a:schemeClr val="tx1"/>
                </a:solidFill>
              </a:rPr>
              <a:t>、虚拟机简介</a:t>
            </a:r>
          </a:p>
          <a:p>
            <a:pPr>
              <a:lnSpc>
                <a:spcPct val="150000"/>
              </a:lnSpc>
            </a:pPr>
            <a:r>
              <a:rPr lang="zh-CN" altLang="en-US" sz="2400" dirty="0">
                <a:solidFill>
                  <a:schemeClr val="tx1"/>
                </a:solidFill>
              </a:rPr>
              <a:t>虚拟机（</a:t>
            </a:r>
            <a:r>
              <a:rPr lang="en-US" altLang="zh-CN" sz="2400" dirty="0">
                <a:solidFill>
                  <a:schemeClr val="tx1"/>
                </a:solidFill>
              </a:rPr>
              <a:t>Virtual Machine</a:t>
            </a:r>
            <a:r>
              <a:rPr lang="zh-CN" altLang="en-US" sz="2400" dirty="0">
                <a:solidFill>
                  <a:schemeClr val="tx1"/>
                </a:solidFill>
              </a:rPr>
              <a:t>）是指通过软件来模拟具有完整硬件系统功能的、运行在一个完全隔离环境中的完整计算机系统。</a:t>
            </a:r>
          </a:p>
          <a:p>
            <a:pPr>
              <a:lnSpc>
                <a:spcPct val="150000"/>
              </a:lnSpc>
            </a:pPr>
            <a:r>
              <a:rPr lang="zh-CN" altLang="en-US" sz="2400" dirty="0">
                <a:solidFill>
                  <a:schemeClr val="tx1"/>
                </a:solidFill>
              </a:rPr>
              <a:t>通过虚拟机软件，用户可以在一台物理计算机上模拟出一台或多台虚拟的计算机，这些虚拟的计算机完全就像真正的计算机那样进行工作。</a:t>
            </a:r>
            <a:endParaRPr lang="en-US" altLang="zh-CN" sz="2400" dirty="0">
              <a:solidFill>
                <a:schemeClr val="tx1"/>
              </a:solidFill>
            </a:endParaRPr>
          </a:p>
          <a:p>
            <a:pPr>
              <a:lnSpc>
                <a:spcPct val="150000"/>
              </a:lnSpc>
            </a:pPr>
            <a:r>
              <a:rPr lang="zh-CN" altLang="en-US" sz="2400" dirty="0">
                <a:solidFill>
                  <a:schemeClr val="tx1"/>
                </a:solidFill>
              </a:rPr>
              <a:t>目前流行的虚拟机软件有</a:t>
            </a:r>
            <a:r>
              <a:rPr lang="en-US" altLang="zh-CN" sz="2400" dirty="0">
                <a:solidFill>
                  <a:schemeClr val="tx1"/>
                </a:solidFill>
              </a:rPr>
              <a:t>Virtual Box</a:t>
            </a:r>
            <a:r>
              <a:rPr lang="zh-CN" altLang="en-US" sz="2400" dirty="0">
                <a:solidFill>
                  <a:schemeClr val="tx1"/>
                </a:solidFill>
              </a:rPr>
              <a:t>、</a:t>
            </a:r>
            <a:r>
              <a:rPr lang="en-US" altLang="zh-CN" sz="2400" dirty="0">
                <a:solidFill>
                  <a:schemeClr val="tx1"/>
                </a:solidFill>
              </a:rPr>
              <a:t>Virtual PC</a:t>
            </a:r>
            <a:r>
              <a:rPr lang="zh-CN" altLang="en-US" sz="2400" dirty="0">
                <a:solidFill>
                  <a:schemeClr val="tx1"/>
                </a:solidFill>
              </a:rPr>
              <a:t>和</a:t>
            </a:r>
            <a:r>
              <a:rPr lang="en-US" altLang="zh-CN" sz="2400" dirty="0">
                <a:solidFill>
                  <a:schemeClr val="tx1"/>
                </a:solidFill>
              </a:rPr>
              <a:t>VMware</a:t>
            </a:r>
            <a:r>
              <a:rPr lang="zh-CN" altLang="en-US" sz="2400" dirty="0">
                <a:solidFill>
                  <a:schemeClr val="tx1"/>
                </a:solidFill>
              </a:rPr>
              <a:t>，它们都能在</a:t>
            </a:r>
            <a:r>
              <a:rPr lang="en-US" altLang="zh-CN" sz="2400" dirty="0">
                <a:solidFill>
                  <a:schemeClr val="tx1"/>
                </a:solidFill>
              </a:rPr>
              <a:t>Windows</a:t>
            </a:r>
            <a:r>
              <a:rPr lang="zh-CN" altLang="en-US" sz="2400" dirty="0">
                <a:solidFill>
                  <a:schemeClr val="tx1"/>
                </a:solidFill>
              </a:rPr>
              <a:t>系统上虚拟出多个计算机。</a:t>
            </a:r>
            <a:endParaRPr lang="en-US" altLang="zh-CN" sz="2400" dirty="0">
              <a:solidFill>
                <a:schemeClr val="tx1"/>
              </a:solidFill>
            </a:endParaRPr>
          </a:p>
        </p:txBody>
      </p:sp>
    </p:spTree>
    <p:extLst>
      <p:ext uri="{BB962C8B-B14F-4D97-AF65-F5344CB8AC3E}">
        <p14:creationId xmlns:p14="http://schemas.microsoft.com/office/powerpoint/2010/main" val="598121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a:xfrm>
            <a:off x="649224" y="645106"/>
            <a:ext cx="3650279" cy="1259894"/>
          </a:xfrm>
        </p:spPr>
        <p:txBody>
          <a:bodyPr>
            <a:normAutofit/>
          </a:bodyPr>
          <a:lstStyle/>
          <a:p>
            <a:r>
              <a:rPr lang="en-US" altLang="zh-CN" dirty="0"/>
              <a:t>1.3.3 </a:t>
            </a:r>
            <a:r>
              <a:rPr lang="zh-CN" altLang="en-US" dirty="0"/>
              <a:t>虚拟机简介</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649224" y="1541124"/>
            <a:ext cx="5497823" cy="4351729"/>
          </a:xfrm>
        </p:spPr>
        <p:txBody>
          <a:bodyPr>
            <a:normAutofit/>
          </a:bodyPr>
          <a:lstStyle/>
          <a:p>
            <a:pPr>
              <a:lnSpc>
                <a:spcPct val="150000"/>
              </a:lnSpc>
            </a:pPr>
            <a:r>
              <a:rPr lang="en-US" altLang="zh-CN" sz="2400" dirty="0"/>
              <a:t>2</a:t>
            </a:r>
            <a:r>
              <a:rPr lang="zh-CN" altLang="en-US" sz="2400" dirty="0"/>
              <a:t>、</a:t>
            </a:r>
            <a:r>
              <a:rPr lang="en-US" altLang="zh-CN" sz="2400" dirty="0"/>
              <a:t>Linux</a:t>
            </a:r>
            <a:r>
              <a:rPr lang="zh-CN" altLang="en-US" sz="2400" dirty="0"/>
              <a:t>虚拟机</a:t>
            </a:r>
          </a:p>
          <a:p>
            <a:pPr>
              <a:lnSpc>
                <a:spcPct val="150000"/>
              </a:lnSpc>
            </a:pPr>
            <a:r>
              <a:rPr lang="zh-CN" altLang="en-US" sz="2400" dirty="0"/>
              <a:t>一种安装在</a:t>
            </a:r>
            <a:r>
              <a:rPr lang="en-US" altLang="zh-CN" sz="2400" dirty="0"/>
              <a:t>Windows</a:t>
            </a:r>
            <a:r>
              <a:rPr lang="zh-CN" altLang="en-US" sz="2400" dirty="0"/>
              <a:t>系统上的虚拟</a:t>
            </a:r>
            <a:r>
              <a:rPr lang="en-US" altLang="zh-CN" sz="2400" dirty="0"/>
              <a:t>Linux</a:t>
            </a:r>
            <a:r>
              <a:rPr lang="zh-CN" altLang="en-US" sz="2400" dirty="0"/>
              <a:t>操作环境，就被称为</a:t>
            </a:r>
            <a:r>
              <a:rPr lang="en-US" altLang="zh-CN" sz="2400" dirty="0"/>
              <a:t>Linux</a:t>
            </a:r>
            <a:r>
              <a:rPr lang="zh-CN" altLang="en-US" sz="2400" dirty="0"/>
              <a:t>虚拟机。它实际上只是一个或者一组文件而已，是虚拟的</a:t>
            </a:r>
            <a:r>
              <a:rPr lang="en-US" altLang="zh-CN" sz="2400" dirty="0"/>
              <a:t>Linux</a:t>
            </a:r>
            <a:r>
              <a:rPr lang="zh-CN" altLang="en-US" sz="2400" dirty="0"/>
              <a:t>环境，而非真正意义上的操作系统。但是它们与实际操作系统的使用效果是一样的。</a:t>
            </a:r>
            <a:endParaRPr lang="en-US" altLang="zh-CN" sz="2400" dirty="0"/>
          </a:p>
        </p:txBody>
      </p:sp>
      <p:pic>
        <p:nvPicPr>
          <p:cNvPr id="4" name="图片 3">
            <a:extLst>
              <a:ext uri="{FF2B5EF4-FFF2-40B4-BE49-F238E27FC236}">
                <a16:creationId xmlns:a16="http://schemas.microsoft.com/office/drawing/2014/main" id="{2FD6B046-8E85-492B-984F-3C7405C4B087}"/>
              </a:ext>
            </a:extLst>
          </p:cNvPr>
          <p:cNvPicPr>
            <a:picLocks noChangeAspect="1"/>
          </p:cNvPicPr>
          <p:nvPr/>
        </p:nvPicPr>
        <p:blipFill>
          <a:blip r:embed="rId2"/>
          <a:stretch>
            <a:fillRect/>
          </a:stretch>
        </p:blipFill>
        <p:spPr>
          <a:xfrm>
            <a:off x="6539895" y="1541124"/>
            <a:ext cx="5259256" cy="3050367"/>
          </a:xfrm>
          <a:prstGeom prst="rect">
            <a:avLst/>
          </a:prstGeom>
          <a:ln w="19050">
            <a:solidFill>
              <a:schemeClr val="tx1"/>
            </a:solidFill>
          </a:ln>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BF042C4E-C742-4333-8C75-A82F59BF9AC4}"/>
              </a:ext>
            </a:extLst>
          </p:cNvPr>
          <p:cNvSpPr txBox="1"/>
          <p:nvPr/>
        </p:nvSpPr>
        <p:spPr>
          <a:xfrm>
            <a:off x="7366571" y="4798032"/>
            <a:ext cx="3873357" cy="369332"/>
          </a:xfrm>
          <a:prstGeom prst="rect">
            <a:avLst/>
          </a:prstGeom>
          <a:noFill/>
        </p:spPr>
        <p:txBody>
          <a:bodyPr wrap="square" rtlCol="0">
            <a:spAutoFit/>
          </a:bodyPr>
          <a:lstStyle/>
          <a:p>
            <a:r>
              <a:rPr lang="zh-CN" altLang="en-US"/>
              <a:t>图</a:t>
            </a:r>
            <a:r>
              <a:rPr lang="en-US" altLang="zh-CN"/>
              <a:t>1-9 VMware</a:t>
            </a:r>
            <a:r>
              <a:rPr lang="zh-CN" altLang="en-US"/>
              <a:t>构建的虚拟机文件</a:t>
            </a:r>
            <a:endParaRPr lang="zh-CN" altLang="en-US" dirty="0"/>
          </a:p>
        </p:txBody>
      </p:sp>
    </p:spTree>
    <p:extLst>
      <p:ext uri="{BB962C8B-B14F-4D97-AF65-F5344CB8AC3E}">
        <p14:creationId xmlns:p14="http://schemas.microsoft.com/office/powerpoint/2010/main" val="2290049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1.3.3 </a:t>
            </a:r>
            <a:r>
              <a:rPr lang="zh-CN" altLang="en-US" dirty="0"/>
              <a:t>虚拟机简介</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9" y="1459341"/>
            <a:ext cx="9120883" cy="5093047"/>
          </a:xfrm>
        </p:spPr>
        <p:txBody>
          <a:bodyPr>
            <a:noAutofit/>
          </a:bodyPr>
          <a:lstStyle/>
          <a:p>
            <a:pPr>
              <a:lnSpc>
                <a:spcPct val="150000"/>
              </a:lnSpc>
            </a:pPr>
            <a:r>
              <a:rPr lang="en-US" altLang="zh-CN" sz="2000" dirty="0">
                <a:solidFill>
                  <a:schemeClr val="tx1"/>
                </a:solidFill>
              </a:rPr>
              <a:t>3</a:t>
            </a:r>
            <a:r>
              <a:rPr lang="zh-CN" altLang="en-US" sz="2000" dirty="0">
                <a:solidFill>
                  <a:schemeClr val="tx1"/>
                </a:solidFill>
              </a:rPr>
              <a:t>、</a:t>
            </a:r>
            <a:r>
              <a:rPr lang="en-US" altLang="zh-CN" sz="2000" dirty="0">
                <a:solidFill>
                  <a:schemeClr val="tx1"/>
                </a:solidFill>
              </a:rPr>
              <a:t>VMware</a:t>
            </a:r>
            <a:r>
              <a:rPr lang="zh-CN" altLang="en-US" sz="2000" dirty="0">
                <a:solidFill>
                  <a:schemeClr val="tx1"/>
                </a:solidFill>
              </a:rPr>
              <a:t>简介</a:t>
            </a:r>
          </a:p>
          <a:p>
            <a:pPr>
              <a:lnSpc>
                <a:spcPct val="150000"/>
              </a:lnSpc>
            </a:pPr>
            <a:r>
              <a:rPr lang="en-US" altLang="zh-CN" sz="2000" dirty="0">
                <a:solidFill>
                  <a:schemeClr val="tx1"/>
                </a:solidFill>
              </a:rPr>
              <a:t>VMware</a:t>
            </a:r>
            <a:r>
              <a:rPr lang="zh-CN" altLang="en-US" sz="2000" dirty="0">
                <a:solidFill>
                  <a:schemeClr val="tx1"/>
                </a:solidFill>
              </a:rPr>
              <a:t>产品主要的特点包括：</a:t>
            </a:r>
          </a:p>
          <a:p>
            <a:pPr lvl="1">
              <a:lnSpc>
                <a:spcPct val="150000"/>
              </a:lnSpc>
            </a:pPr>
            <a:r>
              <a:rPr lang="zh-CN" altLang="en-US" sz="2000" dirty="0">
                <a:solidFill>
                  <a:schemeClr val="tx1"/>
                </a:solidFill>
              </a:rPr>
              <a:t>不需要分区或重新启动就能在同一台</a:t>
            </a:r>
            <a:r>
              <a:rPr lang="en-US" altLang="zh-CN" sz="2000" dirty="0">
                <a:solidFill>
                  <a:schemeClr val="tx1"/>
                </a:solidFill>
              </a:rPr>
              <a:t>PC</a:t>
            </a:r>
            <a:r>
              <a:rPr lang="zh-CN" altLang="en-US" sz="2000" dirty="0">
                <a:solidFill>
                  <a:schemeClr val="tx1"/>
                </a:solidFill>
              </a:rPr>
              <a:t>上使用两种以上的操作系统。</a:t>
            </a:r>
          </a:p>
          <a:p>
            <a:pPr lvl="1">
              <a:lnSpc>
                <a:spcPct val="150000"/>
              </a:lnSpc>
            </a:pPr>
            <a:r>
              <a:rPr lang="zh-CN" altLang="en-US" sz="2000" dirty="0">
                <a:solidFill>
                  <a:schemeClr val="tx1"/>
                </a:solidFill>
              </a:rPr>
              <a:t>完全隔离并且保护不同操作系统的操作环境以及所有安装在操作系统上面的应用软件和数据。</a:t>
            </a:r>
          </a:p>
          <a:p>
            <a:pPr lvl="1">
              <a:lnSpc>
                <a:spcPct val="150000"/>
              </a:lnSpc>
            </a:pPr>
            <a:r>
              <a:rPr lang="zh-CN" altLang="en-US" sz="2000" dirty="0">
                <a:solidFill>
                  <a:schemeClr val="tx1"/>
                </a:solidFill>
              </a:rPr>
              <a:t>不同的操作系统之间还可以进行互操作。</a:t>
            </a:r>
          </a:p>
          <a:p>
            <a:pPr lvl="1">
              <a:lnSpc>
                <a:spcPct val="150000"/>
              </a:lnSpc>
            </a:pPr>
            <a:r>
              <a:rPr lang="zh-CN" altLang="en-US" sz="2000" dirty="0">
                <a:solidFill>
                  <a:schemeClr val="tx1"/>
                </a:solidFill>
              </a:rPr>
              <a:t>具有恢复（</a:t>
            </a:r>
            <a:r>
              <a:rPr lang="en-US" altLang="zh-CN" sz="2000" dirty="0">
                <a:solidFill>
                  <a:schemeClr val="tx1"/>
                </a:solidFill>
              </a:rPr>
              <a:t>Undo</a:t>
            </a:r>
            <a:r>
              <a:rPr lang="zh-CN" altLang="en-US" sz="2000" dirty="0">
                <a:solidFill>
                  <a:schemeClr val="tx1"/>
                </a:solidFill>
              </a:rPr>
              <a:t>）功能。</a:t>
            </a:r>
          </a:p>
          <a:p>
            <a:pPr lvl="1">
              <a:lnSpc>
                <a:spcPct val="150000"/>
              </a:lnSpc>
            </a:pPr>
            <a:r>
              <a:rPr lang="zh-CN" altLang="en-US" sz="2000" dirty="0">
                <a:solidFill>
                  <a:schemeClr val="tx1"/>
                </a:solidFill>
              </a:rPr>
              <a:t>能够设定并且随时修改操作系统的操作环境。</a:t>
            </a:r>
          </a:p>
          <a:p>
            <a:pPr lvl="1">
              <a:lnSpc>
                <a:spcPct val="150000"/>
              </a:lnSpc>
            </a:pPr>
            <a:r>
              <a:rPr lang="zh-CN" altLang="en-US" sz="2000" dirty="0">
                <a:solidFill>
                  <a:schemeClr val="tx1"/>
                </a:solidFill>
              </a:rPr>
              <a:t>数据迁移方便，具有高可用性。</a:t>
            </a:r>
          </a:p>
        </p:txBody>
      </p:sp>
    </p:spTree>
    <p:extLst>
      <p:ext uri="{BB962C8B-B14F-4D97-AF65-F5344CB8AC3E}">
        <p14:creationId xmlns:p14="http://schemas.microsoft.com/office/powerpoint/2010/main" val="2765598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1.3.4 Linux</a:t>
            </a:r>
            <a:r>
              <a:rPr lang="zh-CN" altLang="en-US" dirty="0"/>
              <a:t>的安装规划</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8" y="1469616"/>
            <a:ext cx="9120883" cy="4869539"/>
          </a:xfrm>
        </p:spPr>
        <p:txBody>
          <a:bodyPr>
            <a:normAutofit/>
          </a:bodyPr>
          <a:lstStyle/>
          <a:p>
            <a:pPr>
              <a:lnSpc>
                <a:spcPct val="150000"/>
              </a:lnSpc>
            </a:pPr>
            <a:r>
              <a:rPr lang="en-US" altLang="zh-CN" sz="2400" dirty="0">
                <a:solidFill>
                  <a:schemeClr val="tx1"/>
                </a:solidFill>
              </a:rPr>
              <a:t>Linux</a:t>
            </a:r>
            <a:r>
              <a:rPr lang="zh-CN" altLang="en-US" sz="2400" dirty="0">
                <a:solidFill>
                  <a:schemeClr val="tx1"/>
                </a:solidFill>
              </a:rPr>
              <a:t>分为桌面版和服务器版，桌面版主要服务于个人用户，用于完成个人用户的常规需求，如文字处理、网页浏览、电子邮件收发、多媒体播放等等功能；</a:t>
            </a:r>
            <a:endParaRPr lang="en-US" altLang="zh-CN" sz="2400" dirty="0">
              <a:solidFill>
                <a:schemeClr val="tx1"/>
              </a:solidFill>
            </a:endParaRPr>
          </a:p>
          <a:p>
            <a:pPr>
              <a:lnSpc>
                <a:spcPct val="150000"/>
              </a:lnSpc>
            </a:pPr>
            <a:r>
              <a:rPr lang="zh-CN" altLang="en-US" sz="2400" dirty="0">
                <a:solidFill>
                  <a:schemeClr val="tx1"/>
                </a:solidFill>
              </a:rPr>
              <a:t>而服务器版则常常承担着更复杂的任务，例如提供</a:t>
            </a:r>
            <a:r>
              <a:rPr lang="en-US" altLang="zh-CN" sz="2400" dirty="0">
                <a:solidFill>
                  <a:schemeClr val="tx1"/>
                </a:solidFill>
              </a:rPr>
              <a:t>WEB</a:t>
            </a:r>
            <a:r>
              <a:rPr lang="zh-CN" altLang="en-US" sz="2400" dirty="0">
                <a:solidFill>
                  <a:schemeClr val="tx1"/>
                </a:solidFill>
              </a:rPr>
              <a:t>服务、</a:t>
            </a:r>
            <a:r>
              <a:rPr lang="en-US" altLang="zh-CN" sz="2400" dirty="0">
                <a:solidFill>
                  <a:schemeClr val="tx1"/>
                </a:solidFill>
              </a:rPr>
              <a:t>FTP</a:t>
            </a:r>
            <a:r>
              <a:rPr lang="zh-CN" altLang="en-US" sz="2400" dirty="0">
                <a:solidFill>
                  <a:schemeClr val="tx1"/>
                </a:solidFill>
              </a:rPr>
              <a:t>服务、</a:t>
            </a:r>
            <a:r>
              <a:rPr lang="en-US" altLang="zh-CN" sz="2400" dirty="0">
                <a:solidFill>
                  <a:schemeClr val="tx1"/>
                </a:solidFill>
              </a:rPr>
              <a:t>DNS</a:t>
            </a:r>
            <a:r>
              <a:rPr lang="zh-CN" altLang="en-US" sz="2400" dirty="0">
                <a:solidFill>
                  <a:schemeClr val="tx1"/>
                </a:solidFill>
              </a:rPr>
              <a:t>服务、文件共享或打印服务等。</a:t>
            </a:r>
            <a:endParaRPr lang="en-US" altLang="zh-CN" sz="2400" dirty="0">
              <a:solidFill>
                <a:schemeClr val="tx1"/>
              </a:solidFill>
            </a:endParaRPr>
          </a:p>
          <a:p>
            <a:pPr>
              <a:lnSpc>
                <a:spcPct val="150000"/>
              </a:lnSpc>
            </a:pPr>
            <a:r>
              <a:rPr lang="zh-CN" altLang="en-US" sz="2400" dirty="0">
                <a:solidFill>
                  <a:schemeClr val="tx1"/>
                </a:solidFill>
              </a:rPr>
              <a:t>在对主机功能进行规划时，实质上就是确定主机是服务于个人用户还是作为服务器使用。</a:t>
            </a:r>
            <a:endParaRPr lang="en-US" altLang="zh-CN" sz="2400" dirty="0">
              <a:solidFill>
                <a:schemeClr val="tx1"/>
              </a:solidFill>
            </a:endParaRPr>
          </a:p>
        </p:txBody>
      </p:sp>
    </p:spTree>
    <p:extLst>
      <p:ext uri="{BB962C8B-B14F-4D97-AF65-F5344CB8AC3E}">
        <p14:creationId xmlns:p14="http://schemas.microsoft.com/office/powerpoint/2010/main" val="3192554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1.4 </a:t>
            </a:r>
            <a:r>
              <a:rPr lang="zh-CN" altLang="en-US" dirty="0"/>
              <a:t>在虚拟机中安装</a:t>
            </a:r>
            <a:r>
              <a:rPr lang="en-US" altLang="zh-CN" dirty="0"/>
              <a:t>Ubuntu</a:t>
            </a:r>
            <a:endParaRPr lang="zh-CN" altLang="en-US" dirty="0"/>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592925" y="1540189"/>
            <a:ext cx="8915400" cy="3777622"/>
          </a:xfrm>
        </p:spPr>
        <p:txBody>
          <a:bodyPr>
            <a:normAutofit/>
          </a:bodyPr>
          <a:lstStyle/>
          <a:p>
            <a:r>
              <a:rPr lang="en-US" altLang="zh-CN" sz="2400" dirty="0">
                <a:solidFill>
                  <a:schemeClr val="tx1"/>
                </a:solidFill>
              </a:rPr>
              <a:t>1.4.1 </a:t>
            </a:r>
            <a:r>
              <a:rPr lang="zh-CN" altLang="en-US" sz="2400" dirty="0">
                <a:solidFill>
                  <a:schemeClr val="tx1"/>
                </a:solidFill>
              </a:rPr>
              <a:t>安装</a:t>
            </a:r>
            <a:r>
              <a:rPr lang="en-US" altLang="zh-CN" sz="2400" dirty="0">
                <a:solidFill>
                  <a:schemeClr val="tx1"/>
                </a:solidFill>
              </a:rPr>
              <a:t>VMWare</a:t>
            </a:r>
          </a:p>
          <a:p>
            <a:r>
              <a:rPr lang="en-US" altLang="zh-CN" sz="2400" dirty="0">
                <a:solidFill>
                  <a:schemeClr val="tx1"/>
                </a:solidFill>
              </a:rPr>
              <a:t>1.4.2 </a:t>
            </a:r>
            <a:r>
              <a:rPr lang="zh-CN" altLang="en-US" sz="2400" dirty="0">
                <a:solidFill>
                  <a:schemeClr val="tx1"/>
                </a:solidFill>
              </a:rPr>
              <a:t>创建和配置虚拟机</a:t>
            </a:r>
          </a:p>
          <a:p>
            <a:r>
              <a:rPr lang="en-US" altLang="zh-CN" sz="2400" dirty="0">
                <a:solidFill>
                  <a:schemeClr val="tx1"/>
                </a:solidFill>
              </a:rPr>
              <a:t>1.4.3 </a:t>
            </a:r>
            <a:r>
              <a:rPr lang="zh-CN" altLang="en-US" sz="2400" dirty="0">
                <a:solidFill>
                  <a:schemeClr val="tx1"/>
                </a:solidFill>
              </a:rPr>
              <a:t>安装</a:t>
            </a:r>
            <a:r>
              <a:rPr lang="en-US" altLang="zh-CN" sz="2400" dirty="0">
                <a:solidFill>
                  <a:schemeClr val="tx1"/>
                </a:solidFill>
              </a:rPr>
              <a:t>Ubuntu</a:t>
            </a:r>
          </a:p>
        </p:txBody>
      </p:sp>
    </p:spTree>
    <p:extLst>
      <p:ext uri="{BB962C8B-B14F-4D97-AF65-F5344CB8AC3E}">
        <p14:creationId xmlns:p14="http://schemas.microsoft.com/office/powerpoint/2010/main" val="232664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1.4.1 </a:t>
            </a:r>
            <a:r>
              <a:rPr lang="zh-CN" altLang="en-US" dirty="0"/>
              <a:t>安装</a:t>
            </a:r>
            <a:r>
              <a:rPr lang="en-US" altLang="zh-CN" dirty="0"/>
              <a:t>VMWare</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8" y="1469617"/>
            <a:ext cx="9120883" cy="1386600"/>
          </a:xfrm>
        </p:spPr>
        <p:txBody>
          <a:bodyPr>
            <a:normAutofit/>
          </a:bodyPr>
          <a:lstStyle/>
          <a:p>
            <a:pPr>
              <a:lnSpc>
                <a:spcPct val="150000"/>
              </a:lnSpc>
            </a:pPr>
            <a:r>
              <a:rPr lang="zh-CN" altLang="en-US" sz="2400" dirty="0">
                <a:solidFill>
                  <a:schemeClr val="tx1"/>
                </a:solidFill>
              </a:rPr>
              <a:t>首先进行</a:t>
            </a:r>
            <a:r>
              <a:rPr lang="en-US" altLang="zh-CN" sz="2400" dirty="0">
                <a:solidFill>
                  <a:schemeClr val="tx1"/>
                </a:solidFill>
              </a:rPr>
              <a:t>VMware</a:t>
            </a:r>
            <a:r>
              <a:rPr lang="zh-CN" altLang="en-US" sz="2400" dirty="0">
                <a:solidFill>
                  <a:schemeClr val="tx1"/>
                </a:solidFill>
              </a:rPr>
              <a:t>软件版本的选择。</a:t>
            </a:r>
            <a:endParaRPr lang="en-US" altLang="zh-CN" sz="2400" dirty="0">
              <a:solidFill>
                <a:schemeClr val="tx1"/>
              </a:solidFill>
            </a:endParaRPr>
          </a:p>
          <a:p>
            <a:pPr>
              <a:lnSpc>
                <a:spcPct val="150000"/>
              </a:lnSpc>
            </a:pPr>
            <a:r>
              <a:rPr lang="en-US" altLang="zh-CN" sz="2400" dirty="0">
                <a:solidFill>
                  <a:schemeClr val="tx1"/>
                </a:solidFill>
              </a:rPr>
              <a:t>VMware</a:t>
            </a:r>
            <a:r>
              <a:rPr lang="zh-CN" altLang="en-US" sz="2400" dirty="0">
                <a:solidFill>
                  <a:schemeClr val="tx1"/>
                </a:solidFill>
              </a:rPr>
              <a:t>软件的安装同其它</a:t>
            </a:r>
            <a:r>
              <a:rPr lang="en-US" altLang="zh-CN" sz="2400" dirty="0">
                <a:solidFill>
                  <a:schemeClr val="tx1"/>
                </a:solidFill>
              </a:rPr>
              <a:t>Windows</a:t>
            </a:r>
            <a:r>
              <a:rPr lang="zh-CN" altLang="en-US" sz="2400" dirty="0">
                <a:solidFill>
                  <a:schemeClr val="tx1"/>
                </a:solidFill>
              </a:rPr>
              <a:t>系统下的软件安装类似。</a:t>
            </a:r>
            <a:endParaRPr lang="en-US" altLang="zh-CN" sz="2400" dirty="0">
              <a:solidFill>
                <a:schemeClr val="tx1"/>
              </a:solidFill>
            </a:endParaRPr>
          </a:p>
        </p:txBody>
      </p:sp>
      <p:pic>
        <p:nvPicPr>
          <p:cNvPr id="1026" name="图片 1">
            <a:extLst>
              <a:ext uri="{FF2B5EF4-FFF2-40B4-BE49-F238E27FC236}">
                <a16:creationId xmlns:a16="http://schemas.microsoft.com/office/drawing/2014/main" id="{7761BEFC-D479-4EB6-AD4A-E25E88C11F2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245741" y="2750507"/>
            <a:ext cx="6671252" cy="337767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EBA4881-5C6C-476B-8552-F6289D58D69F}"/>
              </a:ext>
            </a:extLst>
          </p:cNvPr>
          <p:cNvSpPr txBox="1"/>
          <p:nvPr/>
        </p:nvSpPr>
        <p:spPr>
          <a:xfrm>
            <a:off x="4500081" y="6233890"/>
            <a:ext cx="3770615" cy="369332"/>
          </a:xfrm>
          <a:prstGeom prst="rect">
            <a:avLst/>
          </a:prstGeom>
          <a:noFill/>
        </p:spPr>
        <p:txBody>
          <a:bodyPr wrap="square" rtlCol="0">
            <a:spAutoFit/>
          </a:bodyPr>
          <a:lstStyle/>
          <a:p>
            <a:r>
              <a:rPr lang="zh-CN" altLang="en-US" dirty="0"/>
              <a:t>图</a:t>
            </a:r>
            <a:r>
              <a:rPr lang="en-US" altLang="zh-CN" dirty="0"/>
              <a:t>1-10 VMware12.5.9</a:t>
            </a:r>
            <a:r>
              <a:rPr lang="zh-CN" altLang="en-US" dirty="0"/>
              <a:t>  主界面</a:t>
            </a:r>
          </a:p>
        </p:txBody>
      </p:sp>
    </p:spTree>
    <p:extLst>
      <p:ext uri="{BB962C8B-B14F-4D97-AF65-F5344CB8AC3E}">
        <p14:creationId xmlns:p14="http://schemas.microsoft.com/office/powerpoint/2010/main" val="2465792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1.4.2 </a:t>
            </a:r>
            <a:r>
              <a:rPr lang="zh-CN" altLang="en-US" dirty="0"/>
              <a:t>创建和配置虚拟机</a:t>
            </a:r>
            <a:endParaRPr lang="en-US" altLang="zh-CN" dirty="0"/>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1535558" y="1276127"/>
            <a:ext cx="10197530" cy="1386600"/>
          </a:xfrm>
        </p:spPr>
        <p:txBody>
          <a:bodyPr>
            <a:normAutofit fontScale="85000" lnSpcReduction="20000"/>
          </a:bodyPr>
          <a:lstStyle/>
          <a:p>
            <a:pPr>
              <a:lnSpc>
                <a:spcPct val="150000"/>
              </a:lnSpc>
            </a:pPr>
            <a:r>
              <a:rPr lang="zh-CN" altLang="en-US" sz="2400" dirty="0">
                <a:solidFill>
                  <a:schemeClr val="tx1"/>
                </a:solidFill>
              </a:rPr>
              <a:t>点击图</a:t>
            </a:r>
            <a:r>
              <a:rPr lang="en-US" altLang="zh-CN" sz="2400" dirty="0">
                <a:solidFill>
                  <a:schemeClr val="tx1"/>
                </a:solidFill>
              </a:rPr>
              <a:t>1-10</a:t>
            </a:r>
            <a:r>
              <a:rPr lang="zh-CN" altLang="en-US" sz="2400" dirty="0">
                <a:solidFill>
                  <a:schemeClr val="tx1"/>
                </a:solidFill>
              </a:rPr>
              <a:t>中的“创建新的虚拟机”按钮，开始新建虚拟机</a:t>
            </a:r>
            <a:endParaRPr lang="en-US" altLang="zh-CN" sz="2400" dirty="0">
              <a:solidFill>
                <a:schemeClr val="tx1"/>
              </a:solidFill>
            </a:endParaRPr>
          </a:p>
          <a:p>
            <a:pPr>
              <a:lnSpc>
                <a:spcPct val="150000"/>
              </a:lnSpc>
            </a:pPr>
            <a:r>
              <a:rPr lang="en-US" altLang="zh-CN" sz="2400" dirty="0">
                <a:solidFill>
                  <a:schemeClr val="tx1"/>
                </a:solidFill>
              </a:rPr>
              <a:t>VMware</a:t>
            </a:r>
            <a:r>
              <a:rPr lang="zh-CN" altLang="en-US" sz="2400" dirty="0">
                <a:solidFill>
                  <a:schemeClr val="tx1"/>
                </a:solidFill>
              </a:rPr>
              <a:t>提示选择虚拟机配置信息，首先选择安装方式，如图</a:t>
            </a:r>
            <a:r>
              <a:rPr lang="en-US" altLang="zh-CN" sz="2400" dirty="0">
                <a:solidFill>
                  <a:schemeClr val="tx1"/>
                </a:solidFill>
              </a:rPr>
              <a:t>1-11</a:t>
            </a:r>
            <a:r>
              <a:rPr lang="zh-CN" altLang="en-US" sz="2400" dirty="0">
                <a:solidFill>
                  <a:schemeClr val="tx1"/>
                </a:solidFill>
              </a:rPr>
              <a:t>所示，这里选择“自定义安装”。</a:t>
            </a:r>
            <a:endParaRPr lang="en-US" altLang="zh-CN" sz="2400" dirty="0">
              <a:solidFill>
                <a:schemeClr val="tx1"/>
              </a:solidFill>
            </a:endParaRPr>
          </a:p>
        </p:txBody>
      </p:sp>
      <p:pic>
        <p:nvPicPr>
          <p:cNvPr id="1026" name="图片 1">
            <a:extLst>
              <a:ext uri="{FF2B5EF4-FFF2-40B4-BE49-F238E27FC236}">
                <a16:creationId xmlns:a16="http://schemas.microsoft.com/office/drawing/2014/main" id="{7761BEFC-D479-4EB6-AD4A-E25E88C11F2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37690" y="2662727"/>
            <a:ext cx="5596633" cy="283359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EBA4881-5C6C-476B-8552-F6289D58D69F}"/>
              </a:ext>
            </a:extLst>
          </p:cNvPr>
          <p:cNvSpPr txBox="1"/>
          <p:nvPr/>
        </p:nvSpPr>
        <p:spPr>
          <a:xfrm>
            <a:off x="2492657" y="6049224"/>
            <a:ext cx="3770615" cy="369332"/>
          </a:xfrm>
          <a:prstGeom prst="rect">
            <a:avLst/>
          </a:prstGeom>
          <a:noFill/>
        </p:spPr>
        <p:txBody>
          <a:bodyPr wrap="square" rtlCol="0">
            <a:spAutoFit/>
          </a:bodyPr>
          <a:lstStyle/>
          <a:p>
            <a:r>
              <a:rPr lang="zh-CN" altLang="en-US" dirty="0">
                <a:solidFill>
                  <a:srgbClr val="002060"/>
                </a:solidFill>
              </a:rPr>
              <a:t>图</a:t>
            </a:r>
            <a:r>
              <a:rPr lang="en-US" altLang="zh-CN" dirty="0">
                <a:solidFill>
                  <a:srgbClr val="002060"/>
                </a:solidFill>
              </a:rPr>
              <a:t>1-10 VMware12.5.9</a:t>
            </a:r>
            <a:r>
              <a:rPr lang="zh-CN" altLang="en-US" dirty="0">
                <a:solidFill>
                  <a:srgbClr val="002060"/>
                </a:solidFill>
              </a:rPr>
              <a:t>  主界面</a:t>
            </a:r>
          </a:p>
        </p:txBody>
      </p:sp>
      <p:pic>
        <p:nvPicPr>
          <p:cNvPr id="2050" name="图片 1">
            <a:extLst>
              <a:ext uri="{FF2B5EF4-FFF2-40B4-BE49-F238E27FC236}">
                <a16:creationId xmlns:a16="http://schemas.microsoft.com/office/drawing/2014/main" id="{517086DD-CC1E-406C-9D6C-7D14135F1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579" y="2251513"/>
            <a:ext cx="4851669" cy="45314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B7526B0-F695-40F7-9BC9-AAD9BB810355}"/>
              </a:ext>
            </a:extLst>
          </p:cNvPr>
          <p:cNvSpPr txBox="1"/>
          <p:nvPr/>
        </p:nvSpPr>
        <p:spPr>
          <a:xfrm>
            <a:off x="8484472" y="5896829"/>
            <a:ext cx="2552218" cy="369332"/>
          </a:xfrm>
          <a:prstGeom prst="rect">
            <a:avLst/>
          </a:prstGeom>
          <a:noFill/>
        </p:spPr>
        <p:txBody>
          <a:bodyPr wrap="square" rtlCol="0">
            <a:spAutoFit/>
          </a:bodyPr>
          <a:lstStyle/>
          <a:p>
            <a:r>
              <a:rPr lang="zh-CN" altLang="en-US" dirty="0">
                <a:solidFill>
                  <a:srgbClr val="002060"/>
                </a:solidFill>
              </a:rPr>
              <a:t>图</a:t>
            </a:r>
            <a:r>
              <a:rPr lang="en-US" altLang="zh-CN" dirty="0">
                <a:solidFill>
                  <a:srgbClr val="002060"/>
                </a:solidFill>
              </a:rPr>
              <a:t>1-11</a:t>
            </a:r>
            <a:r>
              <a:rPr lang="zh-CN" altLang="en-US" dirty="0">
                <a:solidFill>
                  <a:srgbClr val="002060"/>
                </a:solidFill>
              </a:rPr>
              <a:t>新建虚拟机向导</a:t>
            </a:r>
          </a:p>
        </p:txBody>
      </p:sp>
    </p:spTree>
    <p:extLst>
      <p:ext uri="{BB962C8B-B14F-4D97-AF65-F5344CB8AC3E}">
        <p14:creationId xmlns:p14="http://schemas.microsoft.com/office/powerpoint/2010/main" val="3460687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2">
            <a:extLst>
              <a:ext uri="{FF2B5EF4-FFF2-40B4-BE49-F238E27FC236}">
                <a16:creationId xmlns:a16="http://schemas.microsoft.com/office/drawing/2014/main" id="{BA59DED3-B698-4E31-A4CE-BE0FB6C5AF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214" y="941298"/>
            <a:ext cx="4784584" cy="45065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3F0BBDB-3D98-4C1C-AFDF-281A4F73300E}"/>
              </a:ext>
            </a:extLst>
          </p:cNvPr>
          <p:cNvSpPr txBox="1"/>
          <p:nvPr/>
        </p:nvSpPr>
        <p:spPr>
          <a:xfrm>
            <a:off x="2891277" y="5547370"/>
            <a:ext cx="3204723"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1-12 </a:t>
            </a:r>
            <a:r>
              <a:rPr lang="zh-CN" altLang="zh-CN" sz="1800" kern="100" dirty="0">
                <a:effectLst/>
                <a:latin typeface="Times New Roman" panose="02020603050405020304" pitchFamily="18" charset="0"/>
                <a:ea typeface="宋体" panose="02010600030101010101" pitchFamily="2" charset="-122"/>
              </a:rPr>
              <a:t>选择虚拟机硬件兼容性</a:t>
            </a:r>
          </a:p>
        </p:txBody>
      </p:sp>
      <p:sp>
        <p:nvSpPr>
          <p:cNvPr id="2" name="文本框 1">
            <a:extLst>
              <a:ext uri="{FF2B5EF4-FFF2-40B4-BE49-F238E27FC236}">
                <a16:creationId xmlns:a16="http://schemas.microsoft.com/office/drawing/2014/main" id="{B8F798A2-F5BF-4019-94E9-635096227799}"/>
              </a:ext>
            </a:extLst>
          </p:cNvPr>
          <p:cNvSpPr txBox="1"/>
          <p:nvPr/>
        </p:nvSpPr>
        <p:spPr>
          <a:xfrm>
            <a:off x="7181636" y="4986141"/>
            <a:ext cx="2339102" cy="461665"/>
          </a:xfrm>
          <a:prstGeom prst="rect">
            <a:avLst/>
          </a:prstGeom>
          <a:noFill/>
        </p:spPr>
        <p:txBody>
          <a:bodyPr wrap="none" rtlCol="0">
            <a:spAutoFit/>
          </a:bodyPr>
          <a:lstStyle/>
          <a:p>
            <a:r>
              <a:rPr lang="zh-CN" altLang="en-US" sz="2400" dirty="0"/>
              <a:t>点击“下一步”</a:t>
            </a:r>
          </a:p>
        </p:txBody>
      </p:sp>
    </p:spTree>
    <p:extLst>
      <p:ext uri="{BB962C8B-B14F-4D97-AF65-F5344CB8AC3E}">
        <p14:creationId xmlns:p14="http://schemas.microsoft.com/office/powerpoint/2010/main" val="34052377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fontScale="92500"/>
          </a:bodyPr>
          <a:lstStyle/>
          <a:p>
            <a:pPr>
              <a:lnSpc>
                <a:spcPct val="160000"/>
              </a:lnSpc>
            </a:pPr>
            <a:r>
              <a:rPr lang="zh-CN" altLang="en-US" sz="2400" dirty="0"/>
              <a:t>进入如图</a:t>
            </a:r>
            <a:r>
              <a:rPr lang="en-US" altLang="zh-CN" sz="2400" dirty="0"/>
              <a:t>1-13</a:t>
            </a:r>
            <a:r>
              <a:rPr lang="zh-CN" altLang="en-US" sz="2400" dirty="0"/>
              <a:t>的虚拟操作系统安装文件选择页面，可以选择通过真实的计算机光盘驱动器中放入光盘进行安装，也可以选择通过光盘镜像文件（</a:t>
            </a:r>
            <a:r>
              <a:rPr lang="en-US" altLang="zh-CN" sz="2400" dirty="0"/>
              <a:t>ISO</a:t>
            </a:r>
            <a:r>
              <a:rPr lang="zh-CN" altLang="en-US" sz="2400" dirty="0"/>
              <a:t>文件）进行安装。当然，也可以选择暂时不安装操作系统。</a:t>
            </a:r>
          </a:p>
        </p:txBody>
      </p:sp>
      <p:pic>
        <p:nvPicPr>
          <p:cNvPr id="4" name="图片 3">
            <a:extLst>
              <a:ext uri="{FF2B5EF4-FFF2-40B4-BE49-F238E27FC236}">
                <a16:creationId xmlns:a16="http://schemas.microsoft.com/office/drawing/2014/main" id="{29DFFE18-3866-4221-9909-1E81D4B53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69378"/>
            <a:ext cx="4521200" cy="45065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E19A1BC3-5302-4019-8228-59272FA47D12}"/>
              </a:ext>
            </a:extLst>
          </p:cNvPr>
          <p:cNvSpPr txBox="1"/>
          <p:nvPr/>
        </p:nvSpPr>
        <p:spPr>
          <a:xfrm>
            <a:off x="6954772" y="5485725"/>
            <a:ext cx="297389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1-13 </a:t>
            </a:r>
            <a:r>
              <a:rPr lang="zh-CN" altLang="zh-CN" sz="1800" kern="100" dirty="0">
                <a:effectLst/>
                <a:latin typeface="Times New Roman" panose="02020603050405020304" pitchFamily="18" charset="0"/>
                <a:ea typeface="宋体" panose="02010600030101010101" pitchFamily="2" charset="-122"/>
              </a:rPr>
              <a:t>选择操作系统安装源</a:t>
            </a:r>
          </a:p>
        </p:txBody>
      </p:sp>
    </p:spTree>
    <p:extLst>
      <p:ext uri="{BB962C8B-B14F-4D97-AF65-F5344CB8AC3E}">
        <p14:creationId xmlns:p14="http://schemas.microsoft.com/office/powerpoint/2010/main" val="319791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1.1.1 </a:t>
            </a:r>
            <a:r>
              <a:rPr lang="zh-CN" altLang="en-US" dirty="0"/>
              <a:t>什么是</a:t>
            </a:r>
            <a:r>
              <a:rPr lang="en-US" altLang="zh-CN" dirty="0"/>
              <a:t>Linux</a:t>
            </a:r>
            <a:endParaRPr lang="zh-CN" altLang="en-US" dirty="0"/>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lnSpcReduction="10000"/>
          </a:bodyPr>
          <a:lstStyle/>
          <a:p>
            <a:pPr>
              <a:lnSpc>
                <a:spcPct val="150000"/>
              </a:lnSpc>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的含义</a:t>
            </a:r>
            <a:endParaRPr lang="en-US" altLang="zh-CN" sz="2400" dirty="0">
              <a:solidFill>
                <a:srgbClr val="FF0000"/>
              </a:solidFill>
            </a:endParaRPr>
          </a:p>
          <a:p>
            <a:pPr lvl="1">
              <a:lnSpc>
                <a:spcPct val="150000"/>
              </a:lnSpc>
            </a:pPr>
            <a:r>
              <a:rPr lang="en-US" altLang="zh-CN" sz="2200" dirty="0">
                <a:solidFill>
                  <a:schemeClr val="tx1"/>
                </a:solidFill>
              </a:rPr>
              <a:t>Linux</a:t>
            </a:r>
            <a:r>
              <a:rPr lang="zh-CN" altLang="en-US" sz="2200" dirty="0">
                <a:solidFill>
                  <a:schemeClr val="tx1"/>
                </a:solidFill>
              </a:rPr>
              <a:t>是一种自由、开放、免费的系统软件，是一种多任务和多用户的网络操作系统。</a:t>
            </a:r>
            <a:endParaRPr lang="en-US" altLang="zh-CN" sz="2200" dirty="0">
              <a:solidFill>
                <a:schemeClr val="tx1"/>
              </a:solidFill>
            </a:endParaRPr>
          </a:p>
          <a:p>
            <a:pPr lvl="1">
              <a:lnSpc>
                <a:spcPct val="150000"/>
              </a:lnSpc>
            </a:pPr>
            <a:r>
              <a:rPr lang="zh-CN" altLang="en-US" sz="2200" dirty="0">
                <a:solidFill>
                  <a:schemeClr val="tx1"/>
                </a:solidFill>
              </a:rPr>
              <a:t>具有良好的可移植性，适用平台非常广泛。</a:t>
            </a:r>
            <a:endParaRPr lang="en-US" altLang="zh-CN" sz="2200" dirty="0">
              <a:solidFill>
                <a:schemeClr val="tx1"/>
              </a:solidFill>
            </a:endParaRPr>
          </a:p>
          <a:p>
            <a:pPr lvl="1">
              <a:lnSpc>
                <a:spcPct val="150000"/>
              </a:lnSpc>
            </a:pPr>
            <a:r>
              <a:rPr lang="zh-CN" altLang="en-US" sz="2200" dirty="0">
                <a:solidFill>
                  <a:schemeClr val="tx1"/>
                </a:solidFill>
              </a:rPr>
              <a:t>开放源代码、遵循 </a:t>
            </a:r>
            <a:r>
              <a:rPr lang="en-US" altLang="zh-CN" sz="2200" dirty="0">
                <a:solidFill>
                  <a:schemeClr val="tx1"/>
                </a:solidFill>
              </a:rPr>
              <a:t>GPL</a:t>
            </a:r>
            <a:r>
              <a:rPr lang="zh-CN" altLang="en-US" sz="2200" dirty="0">
                <a:solidFill>
                  <a:schemeClr val="tx1"/>
                </a:solidFill>
              </a:rPr>
              <a:t>精神、遵守</a:t>
            </a:r>
            <a:r>
              <a:rPr lang="en-US" altLang="zh-CN" sz="2200" dirty="0">
                <a:solidFill>
                  <a:schemeClr val="tx1"/>
                </a:solidFill>
              </a:rPr>
              <a:t>POSIX</a:t>
            </a:r>
            <a:r>
              <a:rPr lang="zh-CN" altLang="en-US" sz="2200" dirty="0">
                <a:solidFill>
                  <a:schemeClr val="tx1"/>
                </a:solidFill>
              </a:rPr>
              <a:t>标准，与</a:t>
            </a:r>
            <a:r>
              <a:rPr lang="en-US" altLang="zh-CN" sz="2200" dirty="0">
                <a:solidFill>
                  <a:schemeClr val="tx1"/>
                </a:solidFill>
              </a:rPr>
              <a:t>UNIX</a:t>
            </a:r>
            <a:r>
              <a:rPr lang="zh-CN" altLang="en-US" sz="2200" dirty="0">
                <a:solidFill>
                  <a:schemeClr val="tx1"/>
                </a:solidFill>
              </a:rPr>
              <a:t>兼容。</a:t>
            </a:r>
            <a:endParaRPr lang="en-US" altLang="zh-CN" sz="2200" dirty="0">
              <a:solidFill>
                <a:schemeClr val="tx1"/>
              </a:solidFill>
            </a:endParaRPr>
          </a:p>
          <a:p>
            <a:pPr lvl="1">
              <a:lnSpc>
                <a:spcPct val="150000"/>
              </a:lnSpc>
            </a:pPr>
            <a:r>
              <a:rPr lang="zh-CN" altLang="en-US" sz="2200" dirty="0">
                <a:solidFill>
                  <a:schemeClr val="tx1"/>
                </a:solidFill>
              </a:rPr>
              <a:t>目前，</a:t>
            </a:r>
            <a:r>
              <a:rPr lang="en-US" altLang="zh-CN" sz="2200" dirty="0">
                <a:solidFill>
                  <a:schemeClr val="tx1"/>
                </a:solidFill>
              </a:rPr>
              <a:t>Linux</a:t>
            </a:r>
            <a:r>
              <a:rPr lang="zh-CN" altLang="en-US" sz="2200" dirty="0">
                <a:solidFill>
                  <a:schemeClr val="tx1"/>
                </a:solidFill>
              </a:rPr>
              <a:t>已经成为了一种受到广泛关注和支持的操作系统。</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Linux”</a:t>
            </a:r>
            <a:r>
              <a:rPr lang="zh-CN" altLang="en-US" sz="2200" dirty="0">
                <a:solidFill>
                  <a:schemeClr val="tx1"/>
                </a:solidFill>
              </a:rPr>
              <a:t>具有双重的含义。严格地讲，“</a:t>
            </a:r>
            <a:r>
              <a:rPr lang="en-US" altLang="zh-CN" sz="2200" dirty="0">
                <a:solidFill>
                  <a:schemeClr val="tx1"/>
                </a:solidFill>
              </a:rPr>
              <a:t>Linux”</a:t>
            </a:r>
            <a:r>
              <a:rPr lang="zh-CN" altLang="en-US" sz="2200" dirty="0">
                <a:solidFill>
                  <a:schemeClr val="tx1"/>
                </a:solidFill>
              </a:rPr>
              <a:t>本身只表示</a:t>
            </a:r>
            <a:r>
              <a:rPr lang="en-US" altLang="zh-CN" sz="2200" dirty="0">
                <a:solidFill>
                  <a:schemeClr val="tx1"/>
                </a:solidFill>
              </a:rPr>
              <a:t>Linux</a:t>
            </a:r>
            <a:r>
              <a:rPr lang="zh-CN" altLang="en-US" sz="2200" dirty="0">
                <a:solidFill>
                  <a:schemeClr val="tx1"/>
                </a:solidFill>
              </a:rPr>
              <a:t>内核，但在实际上人们已经习惯了用“</a:t>
            </a:r>
            <a:r>
              <a:rPr lang="en-US" altLang="zh-CN" sz="2200" dirty="0">
                <a:solidFill>
                  <a:schemeClr val="tx1"/>
                </a:solidFill>
              </a:rPr>
              <a:t>Linux”</a:t>
            </a:r>
            <a:r>
              <a:rPr lang="zh-CN" altLang="en-US" sz="2200" dirty="0">
                <a:solidFill>
                  <a:schemeClr val="tx1"/>
                </a:solidFill>
              </a:rPr>
              <a:t>来形容</a:t>
            </a:r>
            <a:r>
              <a:rPr lang="en-US" altLang="zh-CN" sz="2200" dirty="0">
                <a:solidFill>
                  <a:schemeClr val="tx1"/>
                </a:solidFill>
              </a:rPr>
              <a:t>Linux</a:t>
            </a:r>
            <a:r>
              <a:rPr lang="zh-CN" altLang="en-US" sz="2200" dirty="0">
                <a:solidFill>
                  <a:schemeClr val="tx1"/>
                </a:solidFill>
              </a:rPr>
              <a:t>的各种发行版，把它们统称为</a:t>
            </a:r>
            <a:r>
              <a:rPr lang="en-US" altLang="zh-CN" sz="2200" dirty="0">
                <a:solidFill>
                  <a:schemeClr val="tx1"/>
                </a:solidFill>
              </a:rPr>
              <a:t>Linux</a:t>
            </a:r>
            <a:r>
              <a:rPr lang="zh-CN" altLang="en-US" sz="2200" dirty="0">
                <a:solidFill>
                  <a:schemeClr val="tx1"/>
                </a:solidFill>
              </a:rPr>
              <a:t>操作系统。</a:t>
            </a:r>
          </a:p>
        </p:txBody>
      </p:sp>
    </p:spTree>
    <p:extLst>
      <p:ext uri="{BB962C8B-B14F-4D97-AF65-F5344CB8AC3E}">
        <p14:creationId xmlns:p14="http://schemas.microsoft.com/office/powerpoint/2010/main" val="2793160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 接下来，</a:t>
            </a:r>
            <a:r>
              <a:rPr lang="en-US" altLang="zh-CN" sz="2400" dirty="0"/>
              <a:t>VMware</a:t>
            </a:r>
            <a:r>
              <a:rPr lang="zh-CN" altLang="en-US" sz="2400" dirty="0"/>
              <a:t>将提示用户选择安装操作系统的类型。选择</a:t>
            </a:r>
            <a:r>
              <a:rPr lang="en-US" altLang="zh-CN" sz="2400" dirty="0"/>
              <a:t>Linux</a:t>
            </a:r>
            <a:r>
              <a:rPr lang="zh-CN" altLang="en-US" sz="2400" dirty="0"/>
              <a:t>，版本</a:t>
            </a:r>
            <a:r>
              <a:rPr lang="en-US" altLang="zh-CN" sz="2400" dirty="0"/>
              <a:t>Ubuntu 64</a:t>
            </a:r>
            <a:r>
              <a:rPr lang="zh-CN" altLang="en-US" sz="2400" dirty="0"/>
              <a:t>位，如图</a:t>
            </a:r>
            <a:r>
              <a:rPr lang="en-US" altLang="zh-CN" sz="2400" dirty="0"/>
              <a:t>1-14</a:t>
            </a:r>
            <a:r>
              <a:rPr lang="zh-CN" altLang="en-US" sz="2400" dirty="0"/>
              <a:t>所示。选择完毕后，点击</a:t>
            </a:r>
            <a:r>
              <a:rPr lang="en-US" altLang="zh-CN" sz="2400" dirty="0"/>
              <a:t>【</a:t>
            </a:r>
            <a:r>
              <a:rPr lang="zh-CN" altLang="en-US" sz="2400" dirty="0"/>
              <a:t>下一步</a:t>
            </a:r>
            <a:r>
              <a:rPr lang="en-US" altLang="zh-CN" sz="2400" dirty="0"/>
              <a:t>】</a:t>
            </a:r>
            <a:r>
              <a:rPr lang="zh-CN" altLang="en-US" sz="2400" dirty="0"/>
              <a:t>继续</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54772" y="5485725"/>
            <a:ext cx="268535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1-14</a:t>
            </a:r>
            <a:r>
              <a:rPr lang="zh-CN" altLang="en-US" sz="1800" kern="100" dirty="0">
                <a:effectLst/>
                <a:latin typeface="Times New Roman" panose="02020603050405020304" pitchFamily="18" charset="0"/>
                <a:ea typeface="宋体" panose="02010600030101010101" pitchFamily="2" charset="-122"/>
              </a:rPr>
              <a:t>操作系统类型选择</a:t>
            </a:r>
            <a:endParaRPr lang="zh-CN" altLang="zh-CN" sz="1800" kern="100" dirty="0">
              <a:effectLst/>
              <a:latin typeface="Times New Roman" panose="02020603050405020304" pitchFamily="18" charset="0"/>
              <a:ea typeface="宋体" panose="02010600030101010101" pitchFamily="2" charset="-122"/>
            </a:endParaRPr>
          </a:p>
        </p:txBody>
      </p:sp>
      <p:pic>
        <p:nvPicPr>
          <p:cNvPr id="1026" name="图片 4">
            <a:extLst>
              <a:ext uri="{FF2B5EF4-FFF2-40B4-BE49-F238E27FC236}">
                <a16:creationId xmlns:a16="http://schemas.microsoft.com/office/drawing/2014/main" id="{CAE5945E-8B52-429A-99A1-DE8721764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799" y="931024"/>
            <a:ext cx="4506913" cy="4244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1430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fontScale="92500" lnSpcReduction="10000"/>
          </a:bodyPr>
          <a:lstStyle/>
          <a:p>
            <a:pPr>
              <a:lnSpc>
                <a:spcPct val="160000"/>
              </a:lnSpc>
            </a:pPr>
            <a:r>
              <a:rPr lang="zh-CN" altLang="en-US" sz="2400" dirty="0"/>
              <a:t> 接下来，进入虚拟机命名和虚拟机文件存放路径选择，此处需要为虚拟机命名。这里将虚拟机命名为</a:t>
            </a:r>
            <a:r>
              <a:rPr lang="en-US" altLang="zh-CN" sz="2400" dirty="0"/>
              <a:t>Ubuntu</a:t>
            </a:r>
            <a:r>
              <a:rPr lang="zh-CN" altLang="en-US" sz="2400" dirty="0"/>
              <a:t>。</a:t>
            </a:r>
            <a:endParaRPr lang="en-US" altLang="zh-CN" sz="2400" dirty="0"/>
          </a:p>
          <a:p>
            <a:pPr>
              <a:lnSpc>
                <a:spcPct val="160000"/>
              </a:lnSpc>
            </a:pPr>
            <a:r>
              <a:rPr lang="zh-CN" altLang="en-US" sz="2400" dirty="0"/>
              <a:t>选择宿主操作系统的本地硬盘路径，如</a:t>
            </a:r>
            <a:r>
              <a:rPr lang="en-US" altLang="zh-CN" sz="2400" dirty="0"/>
              <a:t>D:\VMware\</a:t>
            </a:r>
            <a:r>
              <a:rPr lang="zh-CN" altLang="en-US" sz="2400" dirty="0"/>
              <a:t>，所选择的磁盘分区应该有足够的磁盘空间，以便完成操作系统安装。</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54772" y="5485725"/>
            <a:ext cx="3608680"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1-15</a:t>
            </a:r>
            <a:r>
              <a:rPr lang="zh-CN" altLang="en-US" sz="1800" kern="100" dirty="0">
                <a:effectLst/>
                <a:latin typeface="Times New Roman" panose="02020603050405020304" pitchFamily="18" charset="0"/>
                <a:ea typeface="宋体" panose="02010600030101010101" pitchFamily="2" charset="-122"/>
              </a:rPr>
              <a:t>命名虚拟机和选择安装路径</a:t>
            </a:r>
            <a:endParaRPr lang="zh-CN" altLang="zh-CN" sz="1800" kern="100" dirty="0">
              <a:effectLst/>
              <a:latin typeface="Times New Roman" panose="02020603050405020304" pitchFamily="18" charset="0"/>
              <a:ea typeface="宋体" panose="02010600030101010101" pitchFamily="2" charset="-122"/>
            </a:endParaRPr>
          </a:p>
        </p:txBody>
      </p:sp>
      <p:pic>
        <p:nvPicPr>
          <p:cNvPr id="2050" name="图片 7">
            <a:extLst>
              <a:ext uri="{FF2B5EF4-FFF2-40B4-BE49-F238E27FC236}">
                <a16:creationId xmlns:a16="http://schemas.microsoft.com/office/drawing/2014/main" id="{6344A17D-C5F9-4BE7-9242-A77A24318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688" y="664396"/>
            <a:ext cx="4969518" cy="468069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77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点击</a:t>
            </a:r>
            <a:r>
              <a:rPr lang="en-US" altLang="zh-CN" sz="2400" dirty="0"/>
              <a:t>【</a:t>
            </a:r>
            <a:r>
              <a:rPr lang="zh-CN" altLang="en-US" sz="2400" dirty="0"/>
              <a:t>下一步</a:t>
            </a:r>
            <a:r>
              <a:rPr lang="en-US" altLang="zh-CN" sz="2400" dirty="0"/>
              <a:t>】</a:t>
            </a:r>
            <a:r>
              <a:rPr lang="zh-CN" altLang="en-US" sz="2400" dirty="0"/>
              <a:t>继续后，出现如图</a:t>
            </a:r>
            <a:r>
              <a:rPr lang="en-US" altLang="zh-CN" sz="2400" dirty="0"/>
              <a:t>1-16</a:t>
            </a:r>
            <a:r>
              <a:rPr lang="zh-CN" altLang="en-US" sz="2400" dirty="0"/>
              <a:t>所示的处理器配置选择界面。</a:t>
            </a:r>
            <a:endParaRPr lang="en-US" altLang="zh-CN" sz="2400" dirty="0"/>
          </a:p>
          <a:p>
            <a:pPr>
              <a:lnSpc>
                <a:spcPct val="160000"/>
              </a:lnSpc>
            </a:pPr>
            <a:r>
              <a:rPr lang="zh-CN" altLang="en-US" sz="2400" dirty="0"/>
              <a:t>在此页面可以选择</a:t>
            </a:r>
            <a:r>
              <a:rPr lang="en-US" altLang="zh-CN" sz="2400" dirty="0"/>
              <a:t>CPU</a:t>
            </a:r>
            <a:r>
              <a:rPr lang="zh-CN" altLang="en-US" sz="2400" dirty="0"/>
              <a:t>的数量，每颗</a:t>
            </a:r>
            <a:r>
              <a:rPr lang="en-US" altLang="zh-CN" sz="2400" dirty="0"/>
              <a:t>CPU</a:t>
            </a:r>
            <a:r>
              <a:rPr lang="zh-CN" altLang="en-US" sz="2400" dirty="0"/>
              <a:t>的内核数量等信息，用户可以根据需要进行选择。</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680934"/>
            <a:ext cx="3204723"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1-16 </a:t>
            </a:r>
            <a:r>
              <a:rPr lang="zh-CN" altLang="en-US" sz="1800" kern="100" dirty="0">
                <a:effectLst/>
                <a:latin typeface="Times New Roman" panose="02020603050405020304" pitchFamily="18" charset="0"/>
                <a:ea typeface="宋体" panose="02010600030101010101" pitchFamily="2" charset="-122"/>
              </a:rPr>
              <a:t>处理器数量及内核选择</a:t>
            </a:r>
            <a:endParaRPr lang="zh-CN" altLang="zh-CN" sz="1800" kern="100" dirty="0">
              <a:effectLst/>
              <a:latin typeface="Times New Roman" panose="02020603050405020304" pitchFamily="18" charset="0"/>
              <a:ea typeface="宋体" panose="02010600030101010101" pitchFamily="2" charset="-122"/>
            </a:endParaRPr>
          </a:p>
        </p:txBody>
      </p:sp>
      <p:pic>
        <p:nvPicPr>
          <p:cNvPr id="3074" name="图片 6">
            <a:extLst>
              <a:ext uri="{FF2B5EF4-FFF2-40B4-BE49-F238E27FC236}">
                <a16:creationId xmlns:a16="http://schemas.microsoft.com/office/drawing/2014/main" id="{6E21744A-E149-41E2-9682-4A27FD003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719" y="664396"/>
            <a:ext cx="5205823" cy="490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23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点击</a:t>
            </a:r>
            <a:r>
              <a:rPr lang="en-US" altLang="zh-CN" sz="2400" dirty="0"/>
              <a:t>【</a:t>
            </a:r>
            <a:r>
              <a:rPr lang="zh-CN" altLang="en-US" sz="2400" dirty="0"/>
              <a:t>下一步</a:t>
            </a:r>
            <a:r>
              <a:rPr lang="en-US" altLang="zh-CN" sz="2400" dirty="0"/>
              <a:t>】</a:t>
            </a:r>
            <a:r>
              <a:rPr lang="zh-CN" altLang="en-US" sz="2400" dirty="0"/>
              <a:t>继续，进入如图</a:t>
            </a:r>
            <a:r>
              <a:rPr lang="en-US" altLang="zh-CN" sz="2400" dirty="0"/>
              <a:t>1-17</a:t>
            </a:r>
            <a:r>
              <a:rPr lang="zh-CN" altLang="en-US" sz="2400" dirty="0"/>
              <a:t>所示的虚拟机内存选择界面，可以通过键盘输入或鼠标拖动垂直滚动条的方式选择虚拟机的内存大小，这里我们选择</a:t>
            </a:r>
            <a:r>
              <a:rPr lang="en-US" altLang="zh-CN" sz="2400" dirty="0"/>
              <a:t>1GB</a:t>
            </a:r>
            <a:r>
              <a:rPr lang="zh-CN" altLang="en-US" sz="2400" dirty="0"/>
              <a:t>的内存容量。</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680934"/>
            <a:ext cx="2223686"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1-17</a:t>
            </a:r>
            <a:r>
              <a:rPr lang="zh-CN" altLang="en-US" sz="1800" kern="100" dirty="0">
                <a:effectLst/>
                <a:latin typeface="Times New Roman" panose="02020603050405020304" pitchFamily="18" charset="0"/>
                <a:ea typeface="宋体" panose="02010600030101010101" pitchFamily="2" charset="-122"/>
              </a:rPr>
              <a:t>内存容量选择</a:t>
            </a:r>
            <a:endParaRPr lang="zh-CN" altLang="zh-CN" sz="1800" kern="100" dirty="0">
              <a:effectLst/>
              <a:latin typeface="Times New Roman" panose="02020603050405020304" pitchFamily="18" charset="0"/>
              <a:ea typeface="宋体" panose="02010600030101010101" pitchFamily="2" charset="-122"/>
            </a:endParaRPr>
          </a:p>
        </p:txBody>
      </p:sp>
      <p:pic>
        <p:nvPicPr>
          <p:cNvPr id="4098" name="图片 7">
            <a:extLst>
              <a:ext uri="{FF2B5EF4-FFF2-40B4-BE49-F238E27FC236}">
                <a16:creationId xmlns:a16="http://schemas.microsoft.com/office/drawing/2014/main" id="{204CA0E0-0674-4881-9BB9-C0A582D57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664396"/>
            <a:ext cx="5137079" cy="48385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441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fontScale="92500"/>
          </a:bodyPr>
          <a:lstStyle/>
          <a:p>
            <a:pPr>
              <a:lnSpc>
                <a:spcPct val="160000"/>
              </a:lnSpc>
            </a:pPr>
            <a:r>
              <a:rPr lang="zh-CN" altLang="en-US" sz="2400" dirty="0"/>
              <a:t>点击</a:t>
            </a:r>
            <a:r>
              <a:rPr lang="en-US" altLang="zh-CN" sz="2400" dirty="0"/>
              <a:t>【</a:t>
            </a:r>
            <a:r>
              <a:rPr lang="zh-CN" altLang="en-US" sz="2400" dirty="0"/>
              <a:t>下一步</a:t>
            </a:r>
            <a:r>
              <a:rPr lang="en-US" altLang="zh-CN" sz="2400" dirty="0"/>
              <a:t>】</a:t>
            </a:r>
            <a:r>
              <a:rPr lang="zh-CN" altLang="en-US" sz="2400" dirty="0"/>
              <a:t>继续后，出现如图</a:t>
            </a:r>
            <a:r>
              <a:rPr lang="en-US" altLang="zh-CN" sz="2400" dirty="0"/>
              <a:t>1-18</a:t>
            </a:r>
            <a:r>
              <a:rPr lang="zh-CN" altLang="en-US" sz="2400" dirty="0"/>
              <a:t>所示的网络连接类型选择界面。</a:t>
            </a:r>
            <a:endParaRPr lang="en-US" altLang="zh-CN" sz="2400" dirty="0"/>
          </a:p>
          <a:p>
            <a:pPr>
              <a:lnSpc>
                <a:spcPct val="160000"/>
              </a:lnSpc>
            </a:pPr>
            <a:r>
              <a:rPr lang="en-US" altLang="zh-CN" sz="2400" dirty="0"/>
              <a:t>VMware</a:t>
            </a:r>
            <a:r>
              <a:rPr lang="zh-CN" altLang="en-US" sz="2400" dirty="0"/>
              <a:t>创建虚拟机可以通过宿主计算机实现网络连接，而且连接过程对用户来讲是透明的。</a:t>
            </a:r>
            <a:endParaRPr lang="en-US" altLang="zh-CN" sz="2400" dirty="0"/>
          </a:p>
          <a:p>
            <a:pPr>
              <a:lnSpc>
                <a:spcPct val="160000"/>
              </a:lnSpc>
            </a:pPr>
            <a:r>
              <a:rPr lang="en-US" altLang="zh-CN" sz="2400" dirty="0"/>
              <a:t>VMware</a:t>
            </a:r>
            <a:r>
              <a:rPr lang="zh-CN" altLang="en-US" sz="2400" dirty="0"/>
              <a:t>支持的网络连接方式有四种模式，这里选择</a:t>
            </a:r>
            <a:r>
              <a:rPr lang="en-US" altLang="zh-CN" sz="2400" dirty="0"/>
              <a:t>NAT</a:t>
            </a:r>
            <a:r>
              <a:rPr lang="zh-CN" altLang="en-US" sz="2400" dirty="0"/>
              <a:t>转换模式。</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680934"/>
            <a:ext cx="268535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1-18</a:t>
            </a:r>
            <a:r>
              <a:rPr lang="zh-CN" altLang="en-US" sz="1800" kern="100" dirty="0">
                <a:effectLst/>
                <a:latin typeface="Times New Roman" panose="02020603050405020304" pitchFamily="18" charset="0"/>
                <a:ea typeface="宋体" panose="02010600030101010101" pitchFamily="2" charset="-122"/>
              </a:rPr>
              <a:t>网络连接类型选择</a:t>
            </a:r>
            <a:endParaRPr lang="zh-CN" altLang="zh-CN" sz="1800" kern="100" dirty="0">
              <a:effectLst/>
              <a:latin typeface="Times New Roman" panose="02020603050405020304" pitchFamily="18" charset="0"/>
              <a:ea typeface="宋体" panose="02010600030101010101" pitchFamily="2" charset="-122"/>
            </a:endParaRPr>
          </a:p>
        </p:txBody>
      </p:sp>
      <p:pic>
        <p:nvPicPr>
          <p:cNvPr id="5122" name="图片 8">
            <a:extLst>
              <a:ext uri="{FF2B5EF4-FFF2-40B4-BE49-F238E27FC236}">
                <a16:creationId xmlns:a16="http://schemas.microsoft.com/office/drawing/2014/main" id="{E22820C8-2EBC-48C7-9B11-2BF0699E7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970" y="664396"/>
            <a:ext cx="5260476" cy="495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897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fontScale="92500"/>
          </a:bodyPr>
          <a:lstStyle/>
          <a:p>
            <a:pPr>
              <a:lnSpc>
                <a:spcPct val="160000"/>
              </a:lnSpc>
            </a:pPr>
            <a:r>
              <a:rPr lang="zh-CN" altLang="en-US" sz="2400" dirty="0"/>
              <a:t>点击</a:t>
            </a:r>
            <a:r>
              <a:rPr lang="en-US" altLang="zh-CN" sz="2400" dirty="0"/>
              <a:t>【</a:t>
            </a:r>
            <a:r>
              <a:rPr lang="zh-CN" altLang="en-US" sz="2400" dirty="0"/>
              <a:t>下一步</a:t>
            </a:r>
            <a:r>
              <a:rPr lang="en-US" altLang="zh-CN" sz="2400" dirty="0"/>
              <a:t>】</a:t>
            </a:r>
            <a:r>
              <a:rPr lang="zh-CN" altLang="en-US" sz="2400" dirty="0"/>
              <a:t>继续后，出现如图</a:t>
            </a:r>
            <a:r>
              <a:rPr lang="en-US" altLang="zh-CN" sz="2400" dirty="0"/>
              <a:t>1-18</a:t>
            </a:r>
            <a:r>
              <a:rPr lang="zh-CN" altLang="en-US" sz="2400" dirty="0"/>
              <a:t>所示的网络连接类型选择界面。</a:t>
            </a:r>
            <a:endParaRPr lang="en-US" altLang="zh-CN" sz="2400" dirty="0"/>
          </a:p>
          <a:p>
            <a:pPr>
              <a:lnSpc>
                <a:spcPct val="160000"/>
              </a:lnSpc>
            </a:pPr>
            <a:r>
              <a:rPr lang="en-US" altLang="zh-CN" sz="2400" dirty="0"/>
              <a:t>VMware</a:t>
            </a:r>
            <a:r>
              <a:rPr lang="zh-CN" altLang="en-US" sz="2400" dirty="0"/>
              <a:t>创建虚拟机可以通过宿主计算机实现网络连接，而且连接过程对用户来讲是透明的。</a:t>
            </a:r>
            <a:endParaRPr lang="en-US" altLang="zh-CN" sz="2400" dirty="0"/>
          </a:p>
          <a:p>
            <a:pPr>
              <a:lnSpc>
                <a:spcPct val="160000"/>
              </a:lnSpc>
            </a:pPr>
            <a:r>
              <a:rPr lang="en-US" altLang="zh-CN" sz="2400" dirty="0"/>
              <a:t>VMware</a:t>
            </a:r>
            <a:r>
              <a:rPr lang="zh-CN" altLang="en-US" sz="2400" dirty="0"/>
              <a:t>支持的网络连接方式如图所示，这里选择</a:t>
            </a:r>
            <a:r>
              <a:rPr lang="en-US" altLang="zh-CN" sz="2400" dirty="0"/>
              <a:t>NAT</a:t>
            </a:r>
            <a:r>
              <a:rPr lang="zh-CN" altLang="en-US" sz="2400" dirty="0"/>
              <a:t>转换模式。</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680934"/>
            <a:ext cx="268535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1-18</a:t>
            </a:r>
            <a:r>
              <a:rPr lang="zh-CN" altLang="en-US" sz="1800" kern="100" dirty="0">
                <a:effectLst/>
                <a:latin typeface="Times New Roman" panose="02020603050405020304" pitchFamily="18" charset="0"/>
                <a:ea typeface="宋体" panose="02010600030101010101" pitchFamily="2" charset="-122"/>
              </a:rPr>
              <a:t>网络连接类型选择</a:t>
            </a:r>
            <a:endParaRPr lang="zh-CN" altLang="zh-CN" sz="1800" kern="100" dirty="0">
              <a:effectLst/>
              <a:latin typeface="Times New Roman" panose="02020603050405020304" pitchFamily="18" charset="0"/>
              <a:ea typeface="宋体" panose="02010600030101010101" pitchFamily="2" charset="-122"/>
            </a:endParaRPr>
          </a:p>
        </p:txBody>
      </p:sp>
      <p:pic>
        <p:nvPicPr>
          <p:cNvPr id="5122" name="图片 8">
            <a:extLst>
              <a:ext uri="{FF2B5EF4-FFF2-40B4-BE49-F238E27FC236}">
                <a16:creationId xmlns:a16="http://schemas.microsoft.com/office/drawing/2014/main" id="{E22820C8-2EBC-48C7-9B11-2BF0699E7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970" y="664396"/>
            <a:ext cx="5260476" cy="495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063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normAutofit/>
          </a:bodyPr>
          <a:lstStyle/>
          <a:p>
            <a:r>
              <a:rPr lang="en-US" altLang="zh-CN" sz="2800" dirty="0">
                <a:solidFill>
                  <a:srgbClr val="0070C0"/>
                </a:solidFill>
              </a:rPr>
              <a:t>VMware</a:t>
            </a:r>
            <a:r>
              <a:rPr lang="zh-CN" altLang="en-US" sz="2800" dirty="0">
                <a:solidFill>
                  <a:srgbClr val="0070C0"/>
                </a:solidFill>
              </a:rPr>
              <a:t>虚拟机三种网络连接的模式：</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2383728" y="1469616"/>
            <a:ext cx="9120883" cy="4869539"/>
          </a:xfrm>
        </p:spPr>
        <p:txBody>
          <a:bodyPr>
            <a:normAutofit/>
          </a:bodyPr>
          <a:lstStyle/>
          <a:p>
            <a:pPr>
              <a:lnSpc>
                <a:spcPct val="150000"/>
              </a:lnSpc>
            </a:pPr>
            <a:r>
              <a:rPr lang="en-US" altLang="zh-CN" sz="2400" dirty="0">
                <a:solidFill>
                  <a:schemeClr val="tx1"/>
                </a:solidFill>
              </a:rPr>
              <a:t>Bridged</a:t>
            </a:r>
            <a:r>
              <a:rPr lang="zh-CN" altLang="en-US" sz="2400" dirty="0">
                <a:solidFill>
                  <a:schemeClr val="tx1"/>
                </a:solidFill>
              </a:rPr>
              <a:t>（桥接模式）</a:t>
            </a:r>
            <a:endParaRPr lang="en-US" altLang="zh-CN" sz="2400" dirty="0">
              <a:solidFill>
                <a:schemeClr val="tx1"/>
              </a:solidFill>
            </a:endParaRPr>
          </a:p>
          <a:p>
            <a:pPr>
              <a:lnSpc>
                <a:spcPct val="150000"/>
              </a:lnSpc>
            </a:pPr>
            <a:r>
              <a:rPr lang="en-US" altLang="zh-CN" sz="2400" dirty="0">
                <a:solidFill>
                  <a:schemeClr val="tx1"/>
                </a:solidFill>
              </a:rPr>
              <a:t>NAT</a:t>
            </a:r>
            <a:r>
              <a:rPr lang="zh-CN" altLang="en-US" sz="2400" dirty="0">
                <a:solidFill>
                  <a:schemeClr val="tx1"/>
                </a:solidFill>
              </a:rPr>
              <a:t>（网络地址转换模式）</a:t>
            </a:r>
            <a:endParaRPr lang="en-US" altLang="zh-CN" sz="2400" dirty="0">
              <a:solidFill>
                <a:schemeClr val="tx1"/>
              </a:solidFill>
            </a:endParaRPr>
          </a:p>
          <a:p>
            <a:pPr>
              <a:lnSpc>
                <a:spcPct val="150000"/>
              </a:lnSpc>
            </a:pPr>
            <a:r>
              <a:rPr lang="en-US" altLang="zh-CN" sz="2400" dirty="0">
                <a:solidFill>
                  <a:schemeClr val="tx1"/>
                </a:solidFill>
              </a:rPr>
              <a:t>Host-only</a:t>
            </a:r>
            <a:r>
              <a:rPr lang="zh-CN" altLang="en-US" sz="2400" dirty="0">
                <a:solidFill>
                  <a:schemeClr val="tx1"/>
                </a:solidFill>
              </a:rPr>
              <a:t>（主机模式）</a:t>
            </a:r>
            <a:endParaRPr lang="en-US" altLang="zh-CN" sz="2400" dirty="0">
              <a:solidFill>
                <a:schemeClr val="tx1"/>
              </a:solidFill>
            </a:endParaRPr>
          </a:p>
        </p:txBody>
      </p:sp>
    </p:spTree>
    <p:extLst>
      <p:ext uri="{BB962C8B-B14F-4D97-AF65-F5344CB8AC3E}">
        <p14:creationId xmlns:p14="http://schemas.microsoft.com/office/powerpoint/2010/main" val="747659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选择了网络连接类型后，点击</a:t>
            </a:r>
            <a:r>
              <a:rPr lang="en-US" altLang="zh-CN" sz="2400" dirty="0"/>
              <a:t>【</a:t>
            </a:r>
            <a:r>
              <a:rPr lang="zh-CN" altLang="en-US" sz="2400" dirty="0"/>
              <a:t>下一步</a:t>
            </a:r>
            <a:r>
              <a:rPr lang="en-US" altLang="zh-CN" sz="2400" dirty="0"/>
              <a:t>】</a:t>
            </a:r>
            <a:r>
              <a:rPr lang="zh-CN" altLang="en-US" sz="2400" dirty="0"/>
              <a:t>，则出现了磁盘</a:t>
            </a:r>
            <a:r>
              <a:rPr lang="en-US" altLang="zh-CN" sz="2400" dirty="0"/>
              <a:t>I/O</a:t>
            </a:r>
            <a:r>
              <a:rPr lang="zh-CN" altLang="en-US" sz="2400" dirty="0"/>
              <a:t>控制器类型选择界面。</a:t>
            </a:r>
            <a:endParaRPr lang="en-US" altLang="zh-CN" sz="2400" dirty="0"/>
          </a:p>
          <a:p>
            <a:pPr>
              <a:lnSpc>
                <a:spcPct val="160000"/>
              </a:lnSpc>
            </a:pPr>
            <a:r>
              <a:rPr lang="en-US" altLang="zh-CN" sz="2400" dirty="0"/>
              <a:t>VMware</a:t>
            </a:r>
            <a:r>
              <a:rPr lang="zh-CN" altLang="en-US" sz="2400" dirty="0"/>
              <a:t>推荐的是</a:t>
            </a:r>
            <a:r>
              <a:rPr lang="en-US" altLang="zh-CN" sz="2400" dirty="0"/>
              <a:t>LSI Logic</a:t>
            </a:r>
            <a:r>
              <a:rPr lang="zh-CN" altLang="en-US" sz="2400" dirty="0"/>
              <a:t>方式，如图</a:t>
            </a:r>
            <a:r>
              <a:rPr lang="en-US" altLang="zh-CN" sz="2400" dirty="0"/>
              <a:t>1-19</a:t>
            </a:r>
            <a:r>
              <a:rPr lang="zh-CN" altLang="en-US" sz="2400" dirty="0"/>
              <a:t>所示。</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680934"/>
            <a:ext cx="2820003"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1-19 I/O</a:t>
            </a:r>
            <a:r>
              <a:rPr lang="zh-CN" altLang="en-US" sz="1800" kern="100" dirty="0">
                <a:effectLst/>
                <a:latin typeface="Times New Roman" panose="02020603050405020304" pitchFamily="18" charset="0"/>
                <a:ea typeface="宋体" panose="02010600030101010101" pitchFamily="2" charset="-122"/>
              </a:rPr>
              <a:t>控制器类型选择</a:t>
            </a:r>
            <a:endParaRPr lang="zh-CN" altLang="zh-CN" sz="1800" kern="100" dirty="0">
              <a:effectLst/>
              <a:latin typeface="Times New Roman" panose="02020603050405020304" pitchFamily="18" charset="0"/>
              <a:ea typeface="宋体" panose="02010600030101010101" pitchFamily="2" charset="-122"/>
            </a:endParaRPr>
          </a:p>
        </p:txBody>
      </p:sp>
      <p:pic>
        <p:nvPicPr>
          <p:cNvPr id="6146" name="图片 9">
            <a:extLst>
              <a:ext uri="{FF2B5EF4-FFF2-40B4-BE49-F238E27FC236}">
                <a16:creationId xmlns:a16="http://schemas.microsoft.com/office/drawing/2014/main" id="{BB09A91E-7605-400B-97EF-EE04D6586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857" y="664396"/>
            <a:ext cx="5326086" cy="5016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275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进入下一界面后，出现选择磁盘类型，可以选择</a:t>
            </a:r>
            <a:r>
              <a:rPr lang="en-US" altLang="zh-CN" sz="2400" dirty="0"/>
              <a:t>IDE</a:t>
            </a:r>
            <a:r>
              <a:rPr lang="zh-CN" altLang="en-US" sz="2400" dirty="0"/>
              <a:t>、</a:t>
            </a:r>
            <a:r>
              <a:rPr lang="en-US" altLang="zh-CN" sz="2400" dirty="0"/>
              <a:t>SCSI</a:t>
            </a:r>
            <a:r>
              <a:rPr lang="zh-CN" altLang="en-US" sz="2400" dirty="0"/>
              <a:t>、</a:t>
            </a:r>
            <a:r>
              <a:rPr lang="en-US" altLang="zh-CN" sz="2400" dirty="0"/>
              <a:t>SATA</a:t>
            </a:r>
            <a:r>
              <a:rPr lang="zh-CN" altLang="en-US" sz="2400" dirty="0"/>
              <a:t>三个接口的磁盘类型，其中</a:t>
            </a:r>
            <a:r>
              <a:rPr lang="en-US" altLang="zh-CN" sz="2400" dirty="0"/>
              <a:t>SCSI</a:t>
            </a:r>
            <a:r>
              <a:rPr lang="zh-CN" altLang="en-US" sz="2400" dirty="0"/>
              <a:t>是默认的推荐选项，如图</a:t>
            </a:r>
            <a:r>
              <a:rPr lang="en-US" altLang="zh-CN" sz="2400" dirty="0"/>
              <a:t>1-20</a:t>
            </a:r>
            <a:r>
              <a:rPr lang="zh-CN" altLang="en-US" sz="2400" dirty="0"/>
              <a:t>所示。</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680934"/>
            <a:ext cx="2281394"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1-20 </a:t>
            </a:r>
            <a:r>
              <a:rPr lang="zh-CN" altLang="en-US" sz="1800" kern="100" dirty="0">
                <a:effectLst/>
                <a:latin typeface="Times New Roman" panose="02020603050405020304" pitchFamily="18" charset="0"/>
                <a:ea typeface="宋体" panose="02010600030101010101" pitchFamily="2" charset="-122"/>
              </a:rPr>
              <a:t>设置磁盘类型</a:t>
            </a:r>
            <a:endParaRPr lang="zh-CN" altLang="zh-CN" sz="1800" kern="100" dirty="0">
              <a:effectLst/>
              <a:latin typeface="Times New Roman" panose="02020603050405020304" pitchFamily="18" charset="0"/>
              <a:ea typeface="宋体" panose="02010600030101010101" pitchFamily="2" charset="-122"/>
            </a:endParaRPr>
          </a:p>
        </p:txBody>
      </p:sp>
      <p:pic>
        <p:nvPicPr>
          <p:cNvPr id="7170" name="图片 10">
            <a:extLst>
              <a:ext uri="{FF2B5EF4-FFF2-40B4-BE49-F238E27FC236}">
                <a16:creationId xmlns:a16="http://schemas.microsoft.com/office/drawing/2014/main" id="{4A23A0AA-055F-45F0-85D1-341CB4C90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664396"/>
            <a:ext cx="5414481" cy="50552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4254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点击</a:t>
            </a:r>
            <a:r>
              <a:rPr lang="en-US" altLang="zh-CN" sz="2400" dirty="0"/>
              <a:t>【</a:t>
            </a:r>
            <a:r>
              <a:rPr lang="zh-CN" altLang="en-US" sz="2400" dirty="0"/>
              <a:t>下一步</a:t>
            </a:r>
            <a:r>
              <a:rPr lang="en-US" altLang="zh-CN" sz="2400" dirty="0"/>
              <a:t>】</a:t>
            </a:r>
            <a:r>
              <a:rPr lang="zh-CN" altLang="en-US" sz="2400" dirty="0"/>
              <a:t>继续后，出现如图</a:t>
            </a:r>
            <a:r>
              <a:rPr lang="en-US" altLang="zh-CN" sz="2400" dirty="0"/>
              <a:t>1-21</a:t>
            </a:r>
            <a:r>
              <a:rPr lang="zh-CN" altLang="en-US" sz="2400" dirty="0"/>
              <a:t>所示的磁盘选择界面。</a:t>
            </a:r>
            <a:endParaRPr lang="en-US" altLang="zh-CN" sz="2400" dirty="0"/>
          </a:p>
          <a:p>
            <a:pPr>
              <a:lnSpc>
                <a:spcPct val="160000"/>
              </a:lnSpc>
            </a:pPr>
            <a:r>
              <a:rPr lang="zh-CN" altLang="en-US" sz="2400" dirty="0"/>
              <a:t>由于我们是首次安装，所有选择创建一个新的虚拟盘。</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680934"/>
            <a:ext cx="2281394"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1-21 </a:t>
            </a:r>
            <a:r>
              <a:rPr lang="zh-CN" altLang="en-US" sz="1800" kern="100" dirty="0">
                <a:effectLst/>
                <a:latin typeface="Times New Roman" panose="02020603050405020304" pitchFamily="18" charset="0"/>
                <a:ea typeface="宋体" panose="02010600030101010101" pitchFamily="2" charset="-122"/>
              </a:rPr>
              <a:t>磁盘选择界面</a:t>
            </a:r>
            <a:endParaRPr lang="zh-CN" altLang="zh-CN" sz="1800" kern="100" dirty="0">
              <a:effectLst/>
              <a:latin typeface="Times New Roman" panose="02020603050405020304" pitchFamily="18" charset="0"/>
              <a:ea typeface="宋体" panose="02010600030101010101" pitchFamily="2" charset="-122"/>
            </a:endParaRPr>
          </a:p>
        </p:txBody>
      </p:sp>
      <p:pic>
        <p:nvPicPr>
          <p:cNvPr id="8194" name="图片 11">
            <a:extLst>
              <a:ext uri="{FF2B5EF4-FFF2-40B4-BE49-F238E27FC236}">
                <a16:creationId xmlns:a16="http://schemas.microsoft.com/office/drawing/2014/main" id="{E84DC2A6-93A0-480B-9E9C-CDA563A35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158" y="664396"/>
            <a:ext cx="5161610" cy="4861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95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1.1.1 </a:t>
            </a:r>
            <a:r>
              <a:rPr lang="zh-CN" altLang="en-US" dirty="0"/>
              <a:t>什么是</a:t>
            </a:r>
            <a:r>
              <a:rPr lang="en-US" altLang="zh-CN" dirty="0"/>
              <a:t>Linux</a:t>
            </a:r>
            <a:endParaRPr lang="zh-CN" altLang="en-US" dirty="0"/>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a:bodyPr>
          <a:lstStyle/>
          <a:p>
            <a:pPr>
              <a:lnSpc>
                <a:spcPct val="150000"/>
              </a:lnSpc>
            </a:pPr>
            <a:r>
              <a:rPr lang="en-US" altLang="zh-CN" sz="2400" dirty="0">
                <a:solidFill>
                  <a:srgbClr val="FF0000"/>
                </a:solidFill>
              </a:rPr>
              <a:t>2</a:t>
            </a:r>
            <a:r>
              <a:rPr lang="zh-CN" altLang="en-US" sz="2400" dirty="0">
                <a:solidFill>
                  <a:srgbClr val="FF0000"/>
                </a:solidFill>
              </a:rPr>
              <a:t>、</a:t>
            </a:r>
            <a:r>
              <a:rPr lang="en-US" altLang="zh-CN" sz="2400" dirty="0">
                <a:solidFill>
                  <a:srgbClr val="FF0000"/>
                </a:solidFill>
              </a:rPr>
              <a:t>POSIX</a:t>
            </a:r>
            <a:r>
              <a:rPr lang="zh-CN" altLang="en-US" sz="2400" dirty="0">
                <a:solidFill>
                  <a:srgbClr val="FF0000"/>
                </a:solidFill>
              </a:rPr>
              <a:t>标准</a:t>
            </a:r>
            <a:endParaRPr lang="en-US" altLang="zh-CN" sz="2400" dirty="0">
              <a:solidFill>
                <a:srgbClr val="FF0000"/>
              </a:solidFill>
            </a:endParaRPr>
          </a:p>
          <a:p>
            <a:pPr lvl="1">
              <a:lnSpc>
                <a:spcPct val="150000"/>
              </a:lnSpc>
            </a:pPr>
            <a:r>
              <a:rPr lang="en-US" altLang="zh-CN" sz="2200" dirty="0">
                <a:solidFill>
                  <a:schemeClr val="tx1"/>
                </a:solidFill>
              </a:rPr>
              <a:t>POSIX</a:t>
            </a:r>
            <a:r>
              <a:rPr lang="zh-CN" altLang="en-US" sz="2200" dirty="0">
                <a:solidFill>
                  <a:schemeClr val="tx1"/>
                </a:solidFill>
              </a:rPr>
              <a:t>是</a:t>
            </a:r>
            <a:r>
              <a:rPr lang="en-US" altLang="zh-CN" sz="2200" dirty="0">
                <a:solidFill>
                  <a:schemeClr val="tx1"/>
                </a:solidFill>
              </a:rPr>
              <a:t>Portable Operating System Interface of Unix</a:t>
            </a:r>
            <a:r>
              <a:rPr lang="zh-CN" altLang="en-US" sz="2200" dirty="0">
                <a:solidFill>
                  <a:schemeClr val="tx1"/>
                </a:solidFill>
              </a:rPr>
              <a:t>的缩写。</a:t>
            </a:r>
            <a:endParaRPr lang="en-US" altLang="zh-CN" sz="2200" dirty="0">
              <a:solidFill>
                <a:schemeClr val="tx1"/>
              </a:solidFill>
            </a:endParaRPr>
          </a:p>
          <a:p>
            <a:pPr lvl="1">
              <a:lnSpc>
                <a:spcPct val="150000"/>
              </a:lnSpc>
            </a:pPr>
            <a:r>
              <a:rPr lang="zh-CN" altLang="en-US" sz="2200" dirty="0">
                <a:solidFill>
                  <a:schemeClr val="tx1"/>
                </a:solidFill>
              </a:rPr>
              <a:t>它是一种可移植操作系统接口，定义了一套标准的操作系统接口和工具。</a:t>
            </a:r>
            <a:endParaRPr lang="en-US" altLang="zh-CN" sz="2200" dirty="0">
              <a:solidFill>
                <a:schemeClr val="tx1"/>
              </a:solidFill>
            </a:endParaRPr>
          </a:p>
          <a:p>
            <a:pPr lvl="1">
              <a:lnSpc>
                <a:spcPct val="150000"/>
              </a:lnSpc>
            </a:pPr>
            <a:r>
              <a:rPr lang="en-US" altLang="zh-CN" sz="2200" dirty="0">
                <a:solidFill>
                  <a:schemeClr val="tx1"/>
                </a:solidFill>
              </a:rPr>
              <a:t>PSOIX</a:t>
            </a:r>
            <a:r>
              <a:rPr lang="zh-CN" altLang="en-US" sz="2200" dirty="0">
                <a:solidFill>
                  <a:schemeClr val="tx1"/>
                </a:solidFill>
              </a:rPr>
              <a:t>标准是为了获得不同操作系统在源代码级上的软件兼容性，使操作系统具有较强的可移植性。</a:t>
            </a:r>
            <a:endParaRPr lang="en-US" altLang="zh-CN" sz="2200" dirty="0">
              <a:solidFill>
                <a:schemeClr val="tx1"/>
              </a:solidFill>
            </a:endParaRPr>
          </a:p>
          <a:p>
            <a:pPr lvl="1">
              <a:lnSpc>
                <a:spcPct val="150000"/>
              </a:lnSpc>
            </a:pPr>
            <a:r>
              <a:rPr lang="en-US" altLang="zh-CN" sz="2200" dirty="0">
                <a:solidFill>
                  <a:schemeClr val="tx1"/>
                </a:solidFill>
              </a:rPr>
              <a:t>POSIX</a:t>
            </a:r>
            <a:r>
              <a:rPr lang="zh-CN" altLang="en-US" sz="2200" dirty="0">
                <a:solidFill>
                  <a:schemeClr val="tx1"/>
                </a:solidFill>
              </a:rPr>
              <a:t>常见标准如下：</a:t>
            </a:r>
            <a:endParaRPr lang="en-US" altLang="zh-CN" sz="2200" dirty="0">
              <a:solidFill>
                <a:schemeClr val="tx1"/>
              </a:solidFill>
            </a:endParaRPr>
          </a:p>
        </p:txBody>
      </p:sp>
    </p:spTree>
    <p:extLst>
      <p:ext uri="{BB962C8B-B14F-4D97-AF65-F5344CB8AC3E}">
        <p14:creationId xmlns:p14="http://schemas.microsoft.com/office/powerpoint/2010/main" val="9798791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fontScale="92500" lnSpcReduction="10000"/>
          </a:bodyPr>
          <a:lstStyle/>
          <a:p>
            <a:pPr>
              <a:lnSpc>
                <a:spcPct val="160000"/>
              </a:lnSpc>
            </a:pPr>
            <a:r>
              <a:rPr lang="zh-CN" altLang="en-US" sz="2400" dirty="0"/>
              <a:t>继续设置虚拟机硬盘空间的大小，如图</a:t>
            </a:r>
            <a:r>
              <a:rPr lang="en-US" altLang="zh-CN" sz="2400" dirty="0"/>
              <a:t>1-22</a:t>
            </a:r>
            <a:r>
              <a:rPr lang="zh-CN" altLang="en-US" sz="2400" dirty="0"/>
              <a:t>所示。这里我们采用默认设置为</a:t>
            </a:r>
            <a:r>
              <a:rPr lang="en-US" altLang="zh-CN" sz="2400" dirty="0"/>
              <a:t>20GB</a:t>
            </a:r>
            <a:r>
              <a:rPr lang="zh-CN" altLang="en-US" sz="2400" dirty="0"/>
              <a:t>，此处设置前，应保证前面制定的虚拟机所在路径有足够的磁盘空间。</a:t>
            </a:r>
            <a:endParaRPr lang="en-US" altLang="zh-CN" sz="2400" dirty="0"/>
          </a:p>
          <a:p>
            <a:pPr>
              <a:lnSpc>
                <a:spcPct val="160000"/>
              </a:lnSpc>
            </a:pPr>
            <a:r>
              <a:rPr lang="zh-CN" altLang="en-US" sz="2400" dirty="0"/>
              <a:t>选择立刻分配所有磁盘空间，并选择将虚拟磁盘存储为单个文件或拆分为多个文件。</a:t>
            </a:r>
          </a:p>
        </p:txBody>
      </p:sp>
      <p:sp>
        <p:nvSpPr>
          <p:cNvPr id="5" name="文本框 4">
            <a:extLst>
              <a:ext uri="{FF2B5EF4-FFF2-40B4-BE49-F238E27FC236}">
                <a16:creationId xmlns:a16="http://schemas.microsoft.com/office/drawing/2014/main" id="{E19A1BC3-5302-4019-8228-59272FA47D12}"/>
              </a:ext>
            </a:extLst>
          </p:cNvPr>
          <p:cNvSpPr txBox="1"/>
          <p:nvPr/>
        </p:nvSpPr>
        <p:spPr>
          <a:xfrm>
            <a:off x="7088337" y="6008938"/>
            <a:ext cx="268535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1-22</a:t>
            </a:r>
            <a:r>
              <a:rPr lang="zh-CN" altLang="en-US" sz="1800" kern="100" dirty="0">
                <a:effectLst/>
                <a:latin typeface="Times New Roman" panose="02020603050405020304" pitchFamily="18" charset="0"/>
                <a:ea typeface="宋体" panose="02010600030101010101" pitchFamily="2" charset="-122"/>
              </a:rPr>
              <a:t>设置硬盘空间大小</a:t>
            </a:r>
            <a:endParaRPr lang="zh-CN" altLang="zh-CN" sz="1800" kern="100" dirty="0">
              <a:effectLst/>
              <a:latin typeface="Times New Roman" panose="02020603050405020304" pitchFamily="18" charset="0"/>
              <a:ea typeface="宋体" panose="02010600030101010101" pitchFamily="2" charset="-122"/>
            </a:endParaRPr>
          </a:p>
        </p:txBody>
      </p:sp>
      <p:pic>
        <p:nvPicPr>
          <p:cNvPr id="9218" name="图片 12">
            <a:extLst>
              <a:ext uri="{FF2B5EF4-FFF2-40B4-BE49-F238E27FC236}">
                <a16:creationId xmlns:a16="http://schemas.microsoft.com/office/drawing/2014/main" id="{5ECE71F9-02DB-488F-B1DD-2F32E3B7C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697" y="831726"/>
            <a:ext cx="5496674" cy="51772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79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点击</a:t>
            </a:r>
            <a:r>
              <a:rPr lang="en-US" altLang="zh-CN" sz="2400" dirty="0"/>
              <a:t>【</a:t>
            </a:r>
            <a:r>
              <a:rPr lang="zh-CN" altLang="en-US" sz="2400" dirty="0"/>
              <a:t>下一步</a:t>
            </a:r>
            <a:r>
              <a:rPr lang="en-US" altLang="zh-CN" sz="2400" dirty="0"/>
              <a:t>】</a:t>
            </a:r>
            <a:r>
              <a:rPr lang="zh-CN" altLang="en-US" sz="2400" dirty="0"/>
              <a:t>继续，则可以指定虚拟机文件的磁盘文件名，默认的是虚拟机名称命名的</a:t>
            </a:r>
            <a:r>
              <a:rPr lang="en-US" altLang="zh-CN" sz="2400" dirty="0" err="1"/>
              <a:t>vmdk</a:t>
            </a:r>
            <a:r>
              <a:rPr lang="zh-CN" altLang="en-US" sz="2400" dirty="0"/>
              <a:t>文件，如图</a:t>
            </a:r>
            <a:r>
              <a:rPr lang="en-US" altLang="zh-CN" sz="2400" dirty="0"/>
              <a:t>1-23</a:t>
            </a:r>
            <a:r>
              <a:rPr lang="zh-CN" altLang="en-US" sz="2400" dirty="0"/>
              <a:t>所示。</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554081" y="5998663"/>
            <a:ext cx="3839513"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1-23</a:t>
            </a:r>
            <a:r>
              <a:rPr lang="zh-CN" altLang="en-US" sz="1800" kern="100" dirty="0">
                <a:effectLst/>
                <a:latin typeface="Times New Roman" panose="02020603050405020304" pitchFamily="18" charset="0"/>
                <a:ea typeface="宋体" panose="02010600030101010101" pitchFamily="2" charset="-122"/>
              </a:rPr>
              <a:t>指定虚拟机文件的磁盘文件名</a:t>
            </a:r>
            <a:endParaRPr lang="zh-CN" altLang="zh-CN" sz="1800" kern="100" dirty="0">
              <a:effectLst/>
              <a:latin typeface="Times New Roman" panose="02020603050405020304" pitchFamily="18" charset="0"/>
              <a:ea typeface="宋体" panose="02010600030101010101" pitchFamily="2" charset="-122"/>
            </a:endParaRPr>
          </a:p>
        </p:txBody>
      </p:sp>
      <p:pic>
        <p:nvPicPr>
          <p:cNvPr id="10242" name="图片 13">
            <a:extLst>
              <a:ext uri="{FF2B5EF4-FFF2-40B4-BE49-F238E27FC236}">
                <a16:creationId xmlns:a16="http://schemas.microsoft.com/office/drawing/2014/main" id="{214E1D03-67AA-495F-8F7A-A3390F68F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155" y="951572"/>
            <a:ext cx="5246919" cy="494197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3833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在</a:t>
            </a:r>
            <a:r>
              <a:rPr lang="en-US" altLang="zh-CN" sz="2400" dirty="0"/>
              <a:t>VMware</a:t>
            </a:r>
            <a:r>
              <a:rPr lang="zh-CN" altLang="en-US" sz="2400" dirty="0"/>
              <a:t>真正创建虚拟机前，会给出一个详细的配置清单，其中列出了前面所做的各个选项，如图</a:t>
            </a:r>
            <a:r>
              <a:rPr lang="en-US" altLang="zh-CN" sz="2400" dirty="0"/>
              <a:t>1-24</a:t>
            </a:r>
            <a:r>
              <a:rPr lang="zh-CN" altLang="en-US" sz="2400" dirty="0"/>
              <a:t>所示。</a:t>
            </a:r>
            <a:endParaRPr lang="en-US" altLang="zh-CN" sz="2400" dirty="0"/>
          </a:p>
          <a:p>
            <a:pPr>
              <a:lnSpc>
                <a:spcPct val="160000"/>
              </a:lnSpc>
            </a:pPr>
            <a:r>
              <a:rPr lang="zh-CN" altLang="en-US" sz="2400" dirty="0"/>
              <a:t>确认无误后可以点击</a:t>
            </a:r>
            <a:r>
              <a:rPr lang="en-US" altLang="zh-CN" sz="2400" dirty="0"/>
              <a:t>【</a:t>
            </a:r>
            <a:r>
              <a:rPr lang="zh-CN" altLang="en-US" sz="2400" dirty="0"/>
              <a:t>完成</a:t>
            </a:r>
            <a:r>
              <a:rPr lang="en-US" altLang="zh-CN" sz="2400" dirty="0"/>
              <a:t>】</a:t>
            </a:r>
            <a:r>
              <a:rPr lang="zh-CN" altLang="en-US" sz="2400" dirty="0"/>
              <a:t>按钮。</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978346"/>
            <a:ext cx="297389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1-24 </a:t>
            </a:r>
            <a:r>
              <a:rPr lang="zh-CN" altLang="en-US" sz="1800" kern="100" dirty="0">
                <a:effectLst/>
                <a:latin typeface="Times New Roman" panose="02020603050405020304" pitchFamily="18" charset="0"/>
                <a:ea typeface="宋体" panose="02010600030101010101" pitchFamily="2" charset="-122"/>
              </a:rPr>
              <a:t>虚拟机创建确认界面</a:t>
            </a:r>
            <a:endParaRPr lang="zh-CN" altLang="zh-CN" sz="1800" kern="100" dirty="0">
              <a:effectLst/>
              <a:latin typeface="Times New Roman" panose="02020603050405020304" pitchFamily="18" charset="0"/>
              <a:ea typeface="宋体" panose="02010600030101010101" pitchFamily="2" charset="-122"/>
            </a:endParaRPr>
          </a:p>
        </p:txBody>
      </p:sp>
      <p:pic>
        <p:nvPicPr>
          <p:cNvPr id="11266" name="图片 14">
            <a:extLst>
              <a:ext uri="{FF2B5EF4-FFF2-40B4-BE49-F238E27FC236}">
                <a16:creationId xmlns:a16="http://schemas.microsoft.com/office/drawing/2014/main" id="{7289F07D-5078-4E3B-B72F-9DEE3B0AD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607" y="879654"/>
            <a:ext cx="5288015" cy="4980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940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a:bodyPr>
          <a:lstStyle/>
          <a:p>
            <a:pPr>
              <a:lnSpc>
                <a:spcPct val="160000"/>
              </a:lnSpc>
            </a:pPr>
            <a:r>
              <a:rPr lang="zh-CN" altLang="en-US" sz="2400" dirty="0"/>
              <a:t>在如图</a:t>
            </a:r>
            <a:r>
              <a:rPr lang="en-US" altLang="zh-CN" sz="2400" dirty="0"/>
              <a:t>1-25</a:t>
            </a:r>
            <a:r>
              <a:rPr lang="zh-CN" altLang="en-US" sz="2400" dirty="0"/>
              <a:t>所示的虚拟机硬件配置信息界面上，可以增加和删除虚拟机的硬件，调整硬件性能参数，如内存大小。</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923950" y="5978346"/>
            <a:ext cx="2973891"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1-25 </a:t>
            </a:r>
            <a:r>
              <a:rPr lang="zh-CN" altLang="en-US" sz="1800" kern="100" dirty="0">
                <a:effectLst/>
                <a:latin typeface="Times New Roman" panose="02020603050405020304" pitchFamily="18" charset="0"/>
                <a:ea typeface="宋体" panose="02010600030101010101" pitchFamily="2" charset="-122"/>
              </a:rPr>
              <a:t>虚拟机硬件配置界面</a:t>
            </a:r>
            <a:endParaRPr lang="zh-CN" altLang="zh-CN" sz="1800" kern="100" dirty="0">
              <a:effectLst/>
              <a:latin typeface="Times New Roman" panose="02020603050405020304" pitchFamily="18" charset="0"/>
              <a:ea typeface="宋体" panose="02010600030101010101" pitchFamily="2" charset="-122"/>
            </a:endParaRPr>
          </a:p>
        </p:txBody>
      </p:sp>
      <p:pic>
        <p:nvPicPr>
          <p:cNvPr id="12290" name="图片 10">
            <a:extLst>
              <a:ext uri="{FF2B5EF4-FFF2-40B4-BE49-F238E27FC236}">
                <a16:creationId xmlns:a16="http://schemas.microsoft.com/office/drawing/2014/main" id="{FC623AF2-8F68-4436-BFD9-53D9FB855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560" y="889928"/>
            <a:ext cx="5719530" cy="50844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129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664396"/>
            <a:ext cx="3421170" cy="5890516"/>
          </a:xfrm>
        </p:spPr>
        <p:txBody>
          <a:bodyPr>
            <a:normAutofit lnSpcReduction="10000"/>
          </a:bodyPr>
          <a:lstStyle/>
          <a:p>
            <a:pPr>
              <a:lnSpc>
                <a:spcPct val="160000"/>
              </a:lnSpc>
            </a:pPr>
            <a:r>
              <a:rPr lang="zh-CN" altLang="en-US" sz="2400" dirty="0"/>
              <a:t>在如图</a:t>
            </a:r>
            <a:r>
              <a:rPr lang="en-US" altLang="zh-CN" sz="2400" dirty="0"/>
              <a:t>1-26</a:t>
            </a:r>
            <a:r>
              <a:rPr lang="zh-CN" altLang="en-US" sz="2400" dirty="0"/>
              <a:t>所示的虚拟机管理界面上，可以通过编辑界面左边中部的“编辑虚拟机设置”修改虚拟机的</a:t>
            </a:r>
            <a:r>
              <a:rPr lang="en-US" altLang="zh-CN" sz="2400" dirty="0"/>
              <a:t>CPU</a:t>
            </a:r>
            <a:r>
              <a:rPr lang="zh-CN" altLang="en-US" sz="2400" dirty="0"/>
              <a:t>、内存、硬盘等硬件信息。</a:t>
            </a:r>
            <a:endParaRPr lang="en-US" altLang="zh-CN" sz="2400" dirty="0"/>
          </a:p>
          <a:p>
            <a:pPr>
              <a:lnSpc>
                <a:spcPct val="160000"/>
              </a:lnSpc>
            </a:pPr>
            <a:r>
              <a:rPr lang="zh-CN" altLang="en-US" sz="2400" dirty="0"/>
              <a:t>或点击界面左边的“设备”下的各个项目进行硬件信息修改。</a:t>
            </a:r>
          </a:p>
        </p:txBody>
      </p:sp>
      <p:sp>
        <p:nvSpPr>
          <p:cNvPr id="5" name="文本框 4">
            <a:extLst>
              <a:ext uri="{FF2B5EF4-FFF2-40B4-BE49-F238E27FC236}">
                <a16:creationId xmlns:a16="http://schemas.microsoft.com/office/drawing/2014/main" id="{E19A1BC3-5302-4019-8228-59272FA47D12}"/>
              </a:ext>
            </a:extLst>
          </p:cNvPr>
          <p:cNvSpPr txBox="1"/>
          <p:nvPr/>
        </p:nvSpPr>
        <p:spPr>
          <a:xfrm>
            <a:off x="7438988" y="4694076"/>
            <a:ext cx="2454518"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1-26</a:t>
            </a:r>
            <a:r>
              <a:rPr lang="zh-CN" altLang="en-US" sz="1800" kern="100" dirty="0">
                <a:effectLst/>
                <a:latin typeface="Times New Roman" panose="02020603050405020304" pitchFamily="18" charset="0"/>
                <a:ea typeface="宋体" panose="02010600030101010101" pitchFamily="2" charset="-122"/>
              </a:rPr>
              <a:t>虚拟机管理界面</a:t>
            </a:r>
            <a:endParaRPr lang="zh-CN" altLang="zh-CN" sz="1800" kern="100" dirty="0">
              <a:effectLst/>
              <a:latin typeface="Times New Roman" panose="02020603050405020304" pitchFamily="18" charset="0"/>
              <a:ea typeface="宋体" panose="02010600030101010101" pitchFamily="2" charset="-122"/>
            </a:endParaRPr>
          </a:p>
        </p:txBody>
      </p:sp>
      <p:pic>
        <p:nvPicPr>
          <p:cNvPr id="13314" name="图片 12">
            <a:extLst>
              <a:ext uri="{FF2B5EF4-FFF2-40B4-BE49-F238E27FC236}">
                <a16:creationId xmlns:a16="http://schemas.microsoft.com/office/drawing/2014/main" id="{EDA19DB4-58F1-4319-A59B-308156498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143" y="907301"/>
            <a:ext cx="6154208" cy="36828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667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29" y="664396"/>
            <a:ext cx="9619173" cy="5890516"/>
          </a:xfrm>
        </p:spPr>
        <p:txBody>
          <a:bodyPr>
            <a:normAutofit/>
          </a:bodyPr>
          <a:lstStyle/>
          <a:p>
            <a:pPr>
              <a:lnSpc>
                <a:spcPct val="160000"/>
              </a:lnSpc>
            </a:pPr>
            <a:r>
              <a:rPr lang="zh-CN" altLang="en-US" sz="2400" dirty="0">
                <a:solidFill>
                  <a:srgbClr val="FF0000"/>
                </a:solidFill>
              </a:rPr>
              <a:t>应注意的是，</a:t>
            </a:r>
            <a:r>
              <a:rPr lang="zh-CN" altLang="en-US" sz="2400" dirty="0"/>
              <a:t>此时只是成功的安装了一台虚拟机，名字为</a:t>
            </a:r>
            <a:r>
              <a:rPr lang="en-US" altLang="zh-CN" sz="2400" dirty="0"/>
              <a:t>Ubuntu</a:t>
            </a:r>
            <a:r>
              <a:rPr lang="zh-CN" altLang="en-US" sz="2400" dirty="0"/>
              <a:t>，</a:t>
            </a:r>
            <a:r>
              <a:rPr lang="zh-CN" altLang="en-US" sz="2400" dirty="0">
                <a:solidFill>
                  <a:srgbClr val="FF0000"/>
                </a:solidFill>
              </a:rPr>
              <a:t>尚未安装</a:t>
            </a:r>
            <a:r>
              <a:rPr lang="en-US" altLang="zh-CN" sz="2400" dirty="0">
                <a:solidFill>
                  <a:srgbClr val="FF0000"/>
                </a:solidFill>
              </a:rPr>
              <a:t>Ubuntu</a:t>
            </a:r>
            <a:r>
              <a:rPr lang="zh-CN" altLang="en-US" sz="2400" dirty="0">
                <a:solidFill>
                  <a:srgbClr val="FF0000"/>
                </a:solidFill>
              </a:rPr>
              <a:t>操作系统</a:t>
            </a:r>
            <a:r>
              <a:rPr lang="zh-CN" altLang="en-US" sz="2400" dirty="0"/>
              <a:t>，因此不能进入系统。如图</a:t>
            </a:r>
            <a:r>
              <a:rPr lang="en-US" altLang="zh-CN" sz="2400" dirty="0"/>
              <a:t>1-27</a:t>
            </a:r>
            <a:r>
              <a:rPr lang="zh-CN" altLang="en-US" sz="2400" dirty="0"/>
              <a:t>所示。</a:t>
            </a:r>
          </a:p>
        </p:txBody>
      </p:sp>
      <p:sp>
        <p:nvSpPr>
          <p:cNvPr id="5" name="文本框 4">
            <a:extLst>
              <a:ext uri="{FF2B5EF4-FFF2-40B4-BE49-F238E27FC236}">
                <a16:creationId xmlns:a16="http://schemas.microsoft.com/office/drawing/2014/main" id="{E19A1BC3-5302-4019-8228-59272FA47D12}"/>
              </a:ext>
            </a:extLst>
          </p:cNvPr>
          <p:cNvSpPr txBox="1"/>
          <p:nvPr/>
        </p:nvSpPr>
        <p:spPr>
          <a:xfrm>
            <a:off x="4911546" y="5544709"/>
            <a:ext cx="4358886"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1-27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未安装操作系统的虚拟机启动界面</a:t>
            </a:r>
            <a:endParaRPr lang="zh-CN" altLang="zh-CN" sz="1800" kern="100" dirty="0">
              <a:effectLst/>
              <a:latin typeface="Times New Roman" panose="02020603050405020304" pitchFamily="18" charset="0"/>
              <a:ea typeface="宋体" panose="02010600030101010101" pitchFamily="2" charset="-122"/>
            </a:endParaRPr>
          </a:p>
        </p:txBody>
      </p:sp>
      <p:pic>
        <p:nvPicPr>
          <p:cNvPr id="14338" name="图片 13">
            <a:extLst>
              <a:ext uri="{FF2B5EF4-FFF2-40B4-BE49-F238E27FC236}">
                <a16:creationId xmlns:a16="http://schemas.microsoft.com/office/drawing/2014/main" id="{6283503A-B11E-44A9-BD68-1D9BE198B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534" y="1900043"/>
            <a:ext cx="8928562" cy="341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a:extLst>
              <a:ext uri="{FF2B5EF4-FFF2-40B4-BE49-F238E27FC236}">
                <a16:creationId xmlns:a16="http://schemas.microsoft.com/office/drawing/2014/main" id="{89CA5E2D-5AAF-4A5D-939C-18DEE7130146}"/>
              </a:ext>
            </a:extLst>
          </p:cNvPr>
          <p:cNvSpPr/>
          <p:nvPr/>
        </p:nvSpPr>
        <p:spPr>
          <a:xfrm>
            <a:off x="2630185" y="3606227"/>
            <a:ext cx="3010327" cy="5137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3572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450423"/>
            <a:ext cx="3472542" cy="6104489"/>
          </a:xfrm>
        </p:spPr>
        <p:txBody>
          <a:bodyPr>
            <a:normAutofit fontScale="85000" lnSpcReduction="10000"/>
          </a:bodyPr>
          <a:lstStyle/>
          <a:p>
            <a:pPr>
              <a:lnSpc>
                <a:spcPct val="160000"/>
              </a:lnSpc>
            </a:pPr>
            <a:r>
              <a:rPr lang="zh-CN" altLang="en-US" sz="2400" dirty="0">
                <a:solidFill>
                  <a:schemeClr val="tx1"/>
                </a:solidFill>
              </a:rPr>
              <a:t>在图</a:t>
            </a:r>
            <a:r>
              <a:rPr lang="en-US" altLang="zh-CN" sz="2400" dirty="0">
                <a:solidFill>
                  <a:schemeClr val="tx1"/>
                </a:solidFill>
              </a:rPr>
              <a:t>1-26</a:t>
            </a:r>
            <a:r>
              <a:rPr lang="zh-CN" altLang="en-US" sz="2400" dirty="0">
                <a:solidFill>
                  <a:schemeClr val="tx1"/>
                </a:solidFill>
              </a:rPr>
              <a:t>所示的界面下，点击界面左边的</a:t>
            </a:r>
            <a:r>
              <a:rPr lang="en-US" altLang="zh-CN" sz="2400" dirty="0">
                <a:solidFill>
                  <a:schemeClr val="tx1"/>
                </a:solidFill>
              </a:rPr>
              <a:t>【</a:t>
            </a:r>
            <a:r>
              <a:rPr lang="zh-CN" altLang="en-US" sz="2400" dirty="0">
                <a:solidFill>
                  <a:schemeClr val="tx1"/>
                </a:solidFill>
              </a:rPr>
              <a:t>设备</a:t>
            </a:r>
            <a:r>
              <a:rPr lang="en-US" altLang="zh-CN" sz="2400" dirty="0">
                <a:solidFill>
                  <a:schemeClr val="tx1"/>
                </a:solidFill>
              </a:rPr>
              <a:t>】—&gt;【CD/DVD(SATA)】</a:t>
            </a:r>
            <a:r>
              <a:rPr lang="zh-CN" altLang="en-US" sz="2400" dirty="0">
                <a:solidFill>
                  <a:schemeClr val="tx1"/>
                </a:solidFill>
              </a:rPr>
              <a:t>进行操作系统安装路径的设置，即指定</a:t>
            </a:r>
            <a:r>
              <a:rPr lang="en-US" altLang="zh-CN" sz="2400" dirty="0">
                <a:solidFill>
                  <a:schemeClr val="tx1"/>
                </a:solidFill>
              </a:rPr>
              <a:t>ISO</a:t>
            </a:r>
            <a:r>
              <a:rPr lang="zh-CN" altLang="en-US" sz="2400" dirty="0">
                <a:solidFill>
                  <a:schemeClr val="tx1"/>
                </a:solidFill>
              </a:rPr>
              <a:t>镜像文件的磁盘位置。如图</a:t>
            </a:r>
            <a:r>
              <a:rPr lang="en-US" altLang="zh-CN" sz="2400" dirty="0">
                <a:solidFill>
                  <a:schemeClr val="tx1"/>
                </a:solidFill>
              </a:rPr>
              <a:t>1-28</a:t>
            </a:r>
            <a:r>
              <a:rPr lang="zh-CN" altLang="en-US" sz="2400" dirty="0">
                <a:solidFill>
                  <a:schemeClr val="tx1"/>
                </a:solidFill>
              </a:rPr>
              <a:t>所示。</a:t>
            </a:r>
            <a:endParaRPr lang="en-US" altLang="zh-CN" sz="2400" dirty="0">
              <a:solidFill>
                <a:schemeClr val="tx1"/>
              </a:solidFill>
            </a:endParaRPr>
          </a:p>
          <a:p>
            <a:pPr>
              <a:lnSpc>
                <a:spcPct val="160000"/>
              </a:lnSpc>
            </a:pPr>
            <a:r>
              <a:rPr lang="zh-CN" altLang="en-US" sz="2400" dirty="0">
                <a:solidFill>
                  <a:schemeClr val="tx1"/>
                </a:solidFill>
              </a:rPr>
              <a:t>注意，同时点击选中“启动时连接”选项，点击</a:t>
            </a:r>
            <a:r>
              <a:rPr lang="en-US" altLang="zh-CN" sz="2400" dirty="0">
                <a:solidFill>
                  <a:schemeClr val="tx1"/>
                </a:solidFill>
              </a:rPr>
              <a:t>【</a:t>
            </a:r>
            <a:r>
              <a:rPr lang="zh-CN" altLang="en-US" sz="2400" dirty="0">
                <a:solidFill>
                  <a:schemeClr val="tx1"/>
                </a:solidFill>
              </a:rPr>
              <a:t>确定</a:t>
            </a:r>
            <a:r>
              <a:rPr lang="en-US" altLang="zh-CN" sz="2400" dirty="0">
                <a:solidFill>
                  <a:schemeClr val="tx1"/>
                </a:solidFill>
              </a:rPr>
              <a:t>】</a:t>
            </a:r>
            <a:r>
              <a:rPr lang="zh-CN" altLang="en-US" sz="2400" dirty="0">
                <a:solidFill>
                  <a:schemeClr val="tx1"/>
                </a:solidFill>
              </a:rPr>
              <a:t>。</a:t>
            </a:r>
            <a:endParaRPr lang="en-US" altLang="zh-CN" sz="2400" dirty="0">
              <a:solidFill>
                <a:schemeClr val="tx1"/>
              </a:solidFill>
            </a:endParaRPr>
          </a:p>
          <a:p>
            <a:pPr>
              <a:lnSpc>
                <a:spcPct val="160000"/>
              </a:lnSpc>
            </a:pPr>
            <a:r>
              <a:rPr lang="zh-CN" altLang="en-US" sz="2400" dirty="0">
                <a:solidFill>
                  <a:schemeClr val="tx1"/>
                </a:solidFill>
              </a:rPr>
              <a:t>然后启动虚拟机进行操作系统的安装。</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808623" y="6038245"/>
            <a:ext cx="3204723"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1-28 </a:t>
            </a:r>
            <a:r>
              <a:rPr lang="zh-CN" altLang="en-US" sz="1800" kern="100" dirty="0">
                <a:effectLst/>
                <a:latin typeface="Times New Roman" panose="02020603050405020304" pitchFamily="18" charset="0"/>
                <a:ea typeface="宋体" panose="02010600030101010101" pitchFamily="2" charset="-122"/>
              </a:rPr>
              <a:t>设置操作系统安装路径</a:t>
            </a:r>
            <a:endParaRPr lang="zh-CN" altLang="zh-CN" sz="1800" kern="100" dirty="0">
              <a:effectLst/>
              <a:latin typeface="Times New Roman" panose="02020603050405020304" pitchFamily="18" charset="0"/>
              <a:ea typeface="宋体" panose="02010600030101010101" pitchFamily="2" charset="-122"/>
            </a:endParaRPr>
          </a:p>
        </p:txBody>
      </p:sp>
      <p:pic>
        <p:nvPicPr>
          <p:cNvPr id="15362" name="图片 15">
            <a:extLst>
              <a:ext uri="{FF2B5EF4-FFF2-40B4-BE49-F238E27FC236}">
                <a16:creationId xmlns:a16="http://schemas.microsoft.com/office/drawing/2014/main" id="{321EE39F-FDC8-4B26-AADE-F1AD1C5B3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784" y="450423"/>
            <a:ext cx="5791450" cy="55776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椭圆 6">
            <a:extLst>
              <a:ext uri="{FF2B5EF4-FFF2-40B4-BE49-F238E27FC236}">
                <a16:creationId xmlns:a16="http://schemas.microsoft.com/office/drawing/2014/main" id="{0BDA3B71-85C9-4582-B452-4F497EB31728}"/>
              </a:ext>
            </a:extLst>
          </p:cNvPr>
          <p:cNvSpPr/>
          <p:nvPr/>
        </p:nvSpPr>
        <p:spPr>
          <a:xfrm>
            <a:off x="8508183" y="2424703"/>
            <a:ext cx="2885858" cy="3493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1139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30" y="450423"/>
            <a:ext cx="3472542" cy="6104489"/>
          </a:xfrm>
        </p:spPr>
        <p:txBody>
          <a:bodyPr>
            <a:normAutofit fontScale="85000" lnSpcReduction="10000"/>
          </a:bodyPr>
          <a:lstStyle/>
          <a:p>
            <a:pPr>
              <a:lnSpc>
                <a:spcPct val="160000"/>
              </a:lnSpc>
            </a:pPr>
            <a:r>
              <a:rPr lang="zh-CN" altLang="en-US" sz="2400" dirty="0">
                <a:solidFill>
                  <a:schemeClr val="tx1"/>
                </a:solidFill>
              </a:rPr>
              <a:t>在图</a:t>
            </a:r>
            <a:r>
              <a:rPr lang="en-US" altLang="zh-CN" sz="2400" dirty="0">
                <a:solidFill>
                  <a:schemeClr val="tx1"/>
                </a:solidFill>
              </a:rPr>
              <a:t>1-26</a:t>
            </a:r>
            <a:r>
              <a:rPr lang="zh-CN" altLang="en-US" sz="2400" dirty="0">
                <a:solidFill>
                  <a:schemeClr val="tx1"/>
                </a:solidFill>
              </a:rPr>
              <a:t>所示的界面下，点击界面左边的</a:t>
            </a:r>
            <a:r>
              <a:rPr lang="en-US" altLang="zh-CN" sz="2400" dirty="0">
                <a:solidFill>
                  <a:schemeClr val="tx1"/>
                </a:solidFill>
              </a:rPr>
              <a:t>【</a:t>
            </a:r>
            <a:r>
              <a:rPr lang="zh-CN" altLang="en-US" sz="2400" dirty="0">
                <a:solidFill>
                  <a:schemeClr val="tx1"/>
                </a:solidFill>
              </a:rPr>
              <a:t>设备</a:t>
            </a:r>
            <a:r>
              <a:rPr lang="en-US" altLang="zh-CN" sz="2400" dirty="0">
                <a:solidFill>
                  <a:schemeClr val="tx1"/>
                </a:solidFill>
              </a:rPr>
              <a:t>】—&gt;【CD/DVD(SATA)】</a:t>
            </a:r>
            <a:r>
              <a:rPr lang="zh-CN" altLang="en-US" sz="2400" dirty="0">
                <a:solidFill>
                  <a:schemeClr val="tx1"/>
                </a:solidFill>
              </a:rPr>
              <a:t>进行操作系统安装路径的设置，即指定</a:t>
            </a:r>
            <a:r>
              <a:rPr lang="en-US" altLang="zh-CN" sz="2400" dirty="0">
                <a:solidFill>
                  <a:schemeClr val="tx1"/>
                </a:solidFill>
              </a:rPr>
              <a:t>ISO</a:t>
            </a:r>
            <a:r>
              <a:rPr lang="zh-CN" altLang="en-US" sz="2400" dirty="0">
                <a:solidFill>
                  <a:schemeClr val="tx1"/>
                </a:solidFill>
              </a:rPr>
              <a:t>镜像文件的磁盘位置。如图</a:t>
            </a:r>
            <a:r>
              <a:rPr lang="en-US" altLang="zh-CN" sz="2400" dirty="0">
                <a:solidFill>
                  <a:schemeClr val="tx1"/>
                </a:solidFill>
              </a:rPr>
              <a:t>1-28</a:t>
            </a:r>
            <a:r>
              <a:rPr lang="zh-CN" altLang="en-US" sz="2400" dirty="0">
                <a:solidFill>
                  <a:schemeClr val="tx1"/>
                </a:solidFill>
              </a:rPr>
              <a:t>所示。</a:t>
            </a:r>
            <a:endParaRPr lang="en-US" altLang="zh-CN" sz="2400" dirty="0">
              <a:solidFill>
                <a:schemeClr val="tx1"/>
              </a:solidFill>
            </a:endParaRPr>
          </a:p>
          <a:p>
            <a:pPr>
              <a:lnSpc>
                <a:spcPct val="160000"/>
              </a:lnSpc>
            </a:pPr>
            <a:r>
              <a:rPr lang="zh-CN" altLang="en-US" sz="2400" dirty="0">
                <a:solidFill>
                  <a:schemeClr val="tx1"/>
                </a:solidFill>
              </a:rPr>
              <a:t>注意，同时点击选中“启动时连接”选项，点击</a:t>
            </a:r>
            <a:r>
              <a:rPr lang="en-US" altLang="zh-CN" sz="2400" dirty="0">
                <a:solidFill>
                  <a:schemeClr val="tx1"/>
                </a:solidFill>
              </a:rPr>
              <a:t>【</a:t>
            </a:r>
            <a:r>
              <a:rPr lang="zh-CN" altLang="en-US" sz="2400" dirty="0">
                <a:solidFill>
                  <a:schemeClr val="tx1"/>
                </a:solidFill>
              </a:rPr>
              <a:t>确定</a:t>
            </a:r>
            <a:r>
              <a:rPr lang="en-US" altLang="zh-CN" sz="2400" dirty="0">
                <a:solidFill>
                  <a:schemeClr val="tx1"/>
                </a:solidFill>
              </a:rPr>
              <a:t>】</a:t>
            </a:r>
            <a:r>
              <a:rPr lang="zh-CN" altLang="en-US" sz="2400" dirty="0">
                <a:solidFill>
                  <a:schemeClr val="tx1"/>
                </a:solidFill>
              </a:rPr>
              <a:t>。</a:t>
            </a:r>
            <a:endParaRPr lang="en-US" altLang="zh-CN" sz="2400" dirty="0">
              <a:solidFill>
                <a:schemeClr val="tx1"/>
              </a:solidFill>
            </a:endParaRPr>
          </a:p>
          <a:p>
            <a:pPr>
              <a:lnSpc>
                <a:spcPct val="160000"/>
              </a:lnSpc>
            </a:pPr>
            <a:r>
              <a:rPr lang="zh-CN" altLang="en-US" sz="2400" dirty="0">
                <a:solidFill>
                  <a:schemeClr val="tx1"/>
                </a:solidFill>
              </a:rPr>
              <a:t>然后启动虚拟机进行操作系统的安装。</a:t>
            </a:r>
          </a:p>
        </p:txBody>
      </p:sp>
      <p:sp>
        <p:nvSpPr>
          <p:cNvPr id="5" name="文本框 4">
            <a:extLst>
              <a:ext uri="{FF2B5EF4-FFF2-40B4-BE49-F238E27FC236}">
                <a16:creationId xmlns:a16="http://schemas.microsoft.com/office/drawing/2014/main" id="{E19A1BC3-5302-4019-8228-59272FA47D12}"/>
              </a:ext>
            </a:extLst>
          </p:cNvPr>
          <p:cNvSpPr txBox="1"/>
          <p:nvPr/>
        </p:nvSpPr>
        <p:spPr>
          <a:xfrm>
            <a:off x="6808623" y="6038245"/>
            <a:ext cx="3204723" cy="369332"/>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1-28 </a:t>
            </a:r>
            <a:r>
              <a:rPr lang="zh-CN" altLang="en-US" sz="1800" kern="100" dirty="0">
                <a:effectLst/>
                <a:latin typeface="Times New Roman" panose="02020603050405020304" pitchFamily="18" charset="0"/>
                <a:ea typeface="宋体" panose="02010600030101010101" pitchFamily="2" charset="-122"/>
              </a:rPr>
              <a:t>设置操作系统安装路径</a:t>
            </a:r>
            <a:endParaRPr lang="zh-CN" altLang="zh-CN" sz="1800" kern="100" dirty="0">
              <a:effectLst/>
              <a:latin typeface="Times New Roman" panose="02020603050405020304" pitchFamily="18" charset="0"/>
              <a:ea typeface="宋体" panose="02010600030101010101" pitchFamily="2" charset="-122"/>
            </a:endParaRPr>
          </a:p>
        </p:txBody>
      </p:sp>
      <p:pic>
        <p:nvPicPr>
          <p:cNvPr id="15362" name="图片 15">
            <a:extLst>
              <a:ext uri="{FF2B5EF4-FFF2-40B4-BE49-F238E27FC236}">
                <a16:creationId xmlns:a16="http://schemas.microsoft.com/office/drawing/2014/main" id="{321EE39F-FDC8-4B26-AADE-F1AD1C5B3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4784" y="450423"/>
            <a:ext cx="5791450" cy="55776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椭圆 6">
            <a:extLst>
              <a:ext uri="{FF2B5EF4-FFF2-40B4-BE49-F238E27FC236}">
                <a16:creationId xmlns:a16="http://schemas.microsoft.com/office/drawing/2014/main" id="{0BDA3B71-85C9-4582-B452-4F497EB31728}"/>
              </a:ext>
            </a:extLst>
          </p:cNvPr>
          <p:cNvSpPr/>
          <p:nvPr/>
        </p:nvSpPr>
        <p:spPr>
          <a:xfrm>
            <a:off x="8508183" y="2424703"/>
            <a:ext cx="2885858" cy="34932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28242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EA7B-6758-4AB9-9B82-DF1DBB86B030}"/>
              </a:ext>
            </a:extLst>
          </p:cNvPr>
          <p:cNvSpPr>
            <a:spLocks noGrp="1"/>
          </p:cNvSpPr>
          <p:nvPr>
            <p:ph type="title"/>
          </p:nvPr>
        </p:nvSpPr>
        <p:spPr/>
        <p:txBody>
          <a:bodyPr/>
          <a:lstStyle/>
          <a:p>
            <a:r>
              <a:rPr lang="en-US" altLang="zh-CN" dirty="0"/>
              <a:t>1.4.3  </a:t>
            </a:r>
            <a:r>
              <a:rPr lang="zh-CN" altLang="en-US" dirty="0"/>
              <a:t>安装</a:t>
            </a:r>
            <a:r>
              <a:rPr lang="en-US" altLang="zh-CN" dirty="0"/>
              <a:t>Ubuntu</a:t>
            </a:r>
          </a:p>
        </p:txBody>
      </p:sp>
      <p:sp>
        <p:nvSpPr>
          <p:cNvPr id="3" name="内容占位符 2">
            <a:extLst>
              <a:ext uri="{FF2B5EF4-FFF2-40B4-BE49-F238E27FC236}">
                <a16:creationId xmlns:a16="http://schemas.microsoft.com/office/drawing/2014/main" id="{AA2AA04B-1B56-49D2-B7F8-8A9C64FAE62F}"/>
              </a:ext>
            </a:extLst>
          </p:cNvPr>
          <p:cNvSpPr>
            <a:spLocks noGrp="1"/>
          </p:cNvSpPr>
          <p:nvPr>
            <p:ph idx="1"/>
          </p:nvPr>
        </p:nvSpPr>
        <p:spPr>
          <a:xfrm>
            <a:off x="1535558" y="1276127"/>
            <a:ext cx="10197530" cy="1386600"/>
          </a:xfrm>
        </p:spPr>
        <p:txBody>
          <a:bodyPr>
            <a:normAutofit/>
          </a:bodyPr>
          <a:lstStyle/>
          <a:p>
            <a:pPr>
              <a:lnSpc>
                <a:spcPct val="150000"/>
              </a:lnSpc>
            </a:pPr>
            <a:r>
              <a:rPr lang="zh-CN" altLang="en-US" sz="2400" dirty="0">
                <a:solidFill>
                  <a:schemeClr val="tx1"/>
                </a:solidFill>
              </a:rPr>
              <a:t>启动安装后，与硬盘直接安装一样，光盘引导出现</a:t>
            </a:r>
            <a:r>
              <a:rPr lang="en-US" altLang="zh-CN" sz="2400" dirty="0">
                <a:solidFill>
                  <a:schemeClr val="tx1"/>
                </a:solidFill>
              </a:rPr>
              <a:t>Ubuntu</a:t>
            </a:r>
            <a:r>
              <a:rPr lang="zh-CN" altLang="en-US" sz="2400" dirty="0">
                <a:solidFill>
                  <a:schemeClr val="tx1"/>
                </a:solidFill>
              </a:rPr>
              <a:t>安装选择界面，如图</a:t>
            </a:r>
            <a:r>
              <a:rPr lang="en-US" altLang="zh-CN" sz="2400" dirty="0">
                <a:solidFill>
                  <a:schemeClr val="tx1"/>
                </a:solidFill>
              </a:rPr>
              <a:t>1-29</a:t>
            </a:r>
            <a:r>
              <a:rPr lang="zh-CN" altLang="en-US" sz="2400" dirty="0">
                <a:solidFill>
                  <a:schemeClr val="tx1"/>
                </a:solidFill>
              </a:rPr>
              <a:t>所示。</a:t>
            </a:r>
            <a:endParaRPr lang="en-US" altLang="zh-CN" sz="2400" dirty="0">
              <a:solidFill>
                <a:schemeClr val="tx1"/>
              </a:solidFill>
            </a:endParaRPr>
          </a:p>
        </p:txBody>
      </p:sp>
      <p:sp>
        <p:nvSpPr>
          <p:cNvPr id="5" name="文本框 4">
            <a:extLst>
              <a:ext uri="{FF2B5EF4-FFF2-40B4-BE49-F238E27FC236}">
                <a16:creationId xmlns:a16="http://schemas.microsoft.com/office/drawing/2014/main" id="{6B7526B0-F695-40F7-9BC9-AAD9BB810355}"/>
              </a:ext>
            </a:extLst>
          </p:cNvPr>
          <p:cNvSpPr txBox="1"/>
          <p:nvPr/>
        </p:nvSpPr>
        <p:spPr>
          <a:xfrm>
            <a:off x="5559629" y="6082491"/>
            <a:ext cx="3245323" cy="369332"/>
          </a:xfrm>
          <a:prstGeom prst="rect">
            <a:avLst/>
          </a:prstGeom>
          <a:noFill/>
        </p:spPr>
        <p:txBody>
          <a:bodyPr wrap="square" rtlCol="0">
            <a:spAutoFit/>
          </a:bodyPr>
          <a:lstStyle/>
          <a:p>
            <a:r>
              <a:rPr lang="zh-CN" altLang="en-US" dirty="0">
                <a:solidFill>
                  <a:srgbClr val="002060"/>
                </a:solidFill>
              </a:rPr>
              <a:t>图</a:t>
            </a:r>
            <a:r>
              <a:rPr lang="en-US" altLang="zh-CN" dirty="0">
                <a:solidFill>
                  <a:srgbClr val="002060"/>
                </a:solidFill>
              </a:rPr>
              <a:t>1-29 Ubuntu</a:t>
            </a:r>
            <a:r>
              <a:rPr lang="zh-CN" altLang="en-US" dirty="0">
                <a:solidFill>
                  <a:srgbClr val="002060"/>
                </a:solidFill>
              </a:rPr>
              <a:t>安装首界面</a:t>
            </a:r>
          </a:p>
        </p:txBody>
      </p:sp>
      <p:pic>
        <p:nvPicPr>
          <p:cNvPr id="16386" name="图片 16">
            <a:extLst>
              <a:ext uri="{FF2B5EF4-FFF2-40B4-BE49-F238E27FC236}">
                <a16:creationId xmlns:a16="http://schemas.microsoft.com/office/drawing/2014/main" id="{8478EB0B-CD88-45AA-A7CA-9829761D8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548" y="2048838"/>
            <a:ext cx="528955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7514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4">
            <a:extLst>
              <a:ext uri="{FF2B5EF4-FFF2-40B4-BE49-F238E27FC236}">
                <a16:creationId xmlns:a16="http://schemas.microsoft.com/office/drawing/2014/main" id="{87C10CB7-DB9C-47E0-BD16-A14FAAD63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98" y="1017829"/>
            <a:ext cx="6015893" cy="4473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164818EB-A519-4C04-9623-C68D675967FB}"/>
              </a:ext>
            </a:extLst>
          </p:cNvPr>
          <p:cNvSpPr txBox="1"/>
          <p:nvPr/>
        </p:nvSpPr>
        <p:spPr>
          <a:xfrm>
            <a:off x="7263828" y="5614139"/>
            <a:ext cx="3018775" cy="369332"/>
          </a:xfrm>
          <a:prstGeom prst="rect">
            <a:avLst/>
          </a:prstGeom>
          <a:noFill/>
        </p:spPr>
        <p:txBody>
          <a:bodyPr wrap="none" rtlCol="0">
            <a:spAutoFit/>
          </a:bodyPr>
          <a:lstStyle/>
          <a:p>
            <a:r>
              <a:rPr lang="zh-CN" altLang="en-US" dirty="0"/>
              <a:t>图</a:t>
            </a:r>
            <a:r>
              <a:rPr lang="en-US" altLang="zh-CN" dirty="0"/>
              <a:t>1-30 </a:t>
            </a:r>
            <a:r>
              <a:rPr lang="zh-CN" altLang="en-US" dirty="0"/>
              <a:t>语言及试用选择界面</a:t>
            </a:r>
          </a:p>
        </p:txBody>
      </p:sp>
      <p:sp>
        <p:nvSpPr>
          <p:cNvPr id="6" name="内容占位符 2">
            <a:extLst>
              <a:ext uri="{FF2B5EF4-FFF2-40B4-BE49-F238E27FC236}">
                <a16:creationId xmlns:a16="http://schemas.microsoft.com/office/drawing/2014/main" id="{689D9F50-FCF5-4BA7-9915-0CC2654240F1}"/>
              </a:ext>
            </a:extLst>
          </p:cNvPr>
          <p:cNvSpPr>
            <a:spLocks noGrp="1"/>
          </p:cNvSpPr>
          <p:nvPr>
            <p:ph idx="1"/>
          </p:nvPr>
        </p:nvSpPr>
        <p:spPr>
          <a:xfrm>
            <a:off x="1962489" y="1017829"/>
            <a:ext cx="3472542" cy="3535950"/>
          </a:xfrm>
        </p:spPr>
        <p:txBody>
          <a:bodyPr>
            <a:normAutofit/>
          </a:bodyPr>
          <a:lstStyle/>
          <a:p>
            <a:pPr>
              <a:lnSpc>
                <a:spcPct val="160000"/>
              </a:lnSpc>
            </a:pPr>
            <a:r>
              <a:rPr lang="zh-CN" altLang="en-US" sz="2000" dirty="0">
                <a:solidFill>
                  <a:schemeClr val="tx1"/>
                </a:solidFill>
              </a:rPr>
              <a:t>如果选择</a:t>
            </a:r>
            <a:r>
              <a:rPr lang="en-US" altLang="zh-CN" sz="2000" dirty="0">
                <a:solidFill>
                  <a:schemeClr val="tx1"/>
                </a:solidFill>
              </a:rPr>
              <a:t>【</a:t>
            </a:r>
            <a:r>
              <a:rPr lang="zh-CN" altLang="en-US" sz="2000" dirty="0">
                <a:solidFill>
                  <a:schemeClr val="tx1"/>
                </a:solidFill>
              </a:rPr>
              <a:t>试用</a:t>
            </a:r>
            <a:r>
              <a:rPr lang="en-US" altLang="zh-CN" sz="2000" dirty="0">
                <a:solidFill>
                  <a:schemeClr val="tx1"/>
                </a:solidFill>
              </a:rPr>
              <a:t>Ubuntu】</a:t>
            </a:r>
            <a:r>
              <a:rPr lang="zh-CN" altLang="en-US" sz="2000" dirty="0">
                <a:solidFill>
                  <a:schemeClr val="tx1"/>
                </a:solidFill>
              </a:rPr>
              <a:t>，可以进入</a:t>
            </a:r>
            <a:r>
              <a:rPr lang="en-US" altLang="zh-CN" sz="2000" dirty="0">
                <a:solidFill>
                  <a:schemeClr val="tx1"/>
                </a:solidFill>
              </a:rPr>
              <a:t>Ubuntu</a:t>
            </a:r>
            <a:r>
              <a:rPr lang="zh-CN" altLang="en-US" sz="2000" dirty="0">
                <a:solidFill>
                  <a:schemeClr val="tx1"/>
                </a:solidFill>
              </a:rPr>
              <a:t>系统进行试用</a:t>
            </a:r>
            <a:endParaRPr lang="en-US" altLang="zh-CN" sz="2000" dirty="0">
              <a:solidFill>
                <a:schemeClr val="tx1"/>
              </a:solidFill>
            </a:endParaRPr>
          </a:p>
          <a:p>
            <a:pPr>
              <a:lnSpc>
                <a:spcPct val="160000"/>
              </a:lnSpc>
            </a:pPr>
            <a:r>
              <a:rPr lang="zh-CN" altLang="en-US" sz="2000" dirty="0">
                <a:solidFill>
                  <a:schemeClr val="tx1"/>
                </a:solidFill>
              </a:rPr>
              <a:t>如果直接选择</a:t>
            </a:r>
            <a:r>
              <a:rPr lang="en-US" altLang="zh-CN" sz="2000" dirty="0">
                <a:solidFill>
                  <a:schemeClr val="tx1"/>
                </a:solidFill>
              </a:rPr>
              <a:t>【</a:t>
            </a:r>
            <a:r>
              <a:rPr lang="zh-CN" altLang="en-US" sz="2000" dirty="0">
                <a:solidFill>
                  <a:schemeClr val="tx1"/>
                </a:solidFill>
              </a:rPr>
              <a:t>安装</a:t>
            </a:r>
            <a:r>
              <a:rPr lang="en-US" altLang="zh-CN" sz="2000" dirty="0">
                <a:solidFill>
                  <a:schemeClr val="tx1"/>
                </a:solidFill>
              </a:rPr>
              <a:t>Ubuntu】</a:t>
            </a:r>
            <a:r>
              <a:rPr lang="zh-CN" altLang="en-US" sz="2000" dirty="0">
                <a:solidFill>
                  <a:schemeClr val="tx1"/>
                </a:solidFill>
              </a:rPr>
              <a:t>，则出现准备安装</a:t>
            </a:r>
            <a:r>
              <a:rPr lang="en-US" altLang="zh-CN" sz="2000" dirty="0">
                <a:solidFill>
                  <a:schemeClr val="tx1"/>
                </a:solidFill>
              </a:rPr>
              <a:t>Ubuntu</a:t>
            </a:r>
            <a:r>
              <a:rPr lang="zh-CN" altLang="en-US" sz="2000" dirty="0">
                <a:solidFill>
                  <a:schemeClr val="tx1"/>
                </a:solidFill>
              </a:rPr>
              <a:t>界面。</a:t>
            </a:r>
          </a:p>
        </p:txBody>
      </p:sp>
    </p:spTree>
    <p:extLst>
      <p:ext uri="{BB962C8B-B14F-4D97-AF65-F5344CB8AC3E}">
        <p14:creationId xmlns:p14="http://schemas.microsoft.com/office/powerpoint/2010/main" val="2220398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1828924" y="615514"/>
            <a:ext cx="9952109" cy="6031866"/>
          </a:xfrm>
        </p:spPr>
        <p:txBody>
          <a:bodyPr>
            <a:normAutofit/>
          </a:bodyPr>
          <a:lstStyle/>
          <a:p>
            <a:pPr>
              <a:lnSpc>
                <a:spcPct val="150000"/>
              </a:lnSpc>
            </a:pPr>
            <a:r>
              <a:rPr lang="en-US" altLang="zh-CN" sz="2000" dirty="0">
                <a:solidFill>
                  <a:srgbClr val="FF0000"/>
                </a:solidFill>
              </a:rPr>
              <a:t>POSIX</a:t>
            </a:r>
            <a:r>
              <a:rPr lang="zh-CN" altLang="en-US" sz="2000" dirty="0">
                <a:solidFill>
                  <a:srgbClr val="FF0000"/>
                </a:solidFill>
              </a:rPr>
              <a:t>常见标准如下：</a:t>
            </a:r>
            <a:endParaRPr lang="en-US" altLang="zh-CN" sz="2000" dirty="0">
              <a:solidFill>
                <a:srgbClr val="FF0000"/>
              </a:solidFill>
            </a:endParaRPr>
          </a:p>
          <a:p>
            <a:pPr lvl="1">
              <a:lnSpc>
                <a:spcPct val="150000"/>
              </a:lnSpc>
            </a:pPr>
            <a:r>
              <a:rPr lang="en-US" altLang="zh-CN" sz="2000" dirty="0">
                <a:solidFill>
                  <a:schemeClr val="tx1"/>
                </a:solidFill>
              </a:rPr>
              <a:t>1003.0</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用于管理</a:t>
            </a:r>
            <a:r>
              <a:rPr lang="en-US" altLang="zh-CN" sz="2000" dirty="0">
                <a:solidFill>
                  <a:schemeClr val="tx1"/>
                </a:solidFill>
              </a:rPr>
              <a:t>POSIX</a:t>
            </a:r>
            <a:r>
              <a:rPr lang="zh-CN" altLang="en-US" sz="2000" dirty="0">
                <a:solidFill>
                  <a:schemeClr val="tx1"/>
                </a:solidFill>
              </a:rPr>
              <a:t>开放式系统环境</a:t>
            </a:r>
            <a:endParaRPr lang="en-US" altLang="zh-CN" sz="2000" dirty="0">
              <a:solidFill>
                <a:schemeClr val="tx1"/>
              </a:solidFill>
            </a:endParaRPr>
          </a:p>
          <a:p>
            <a:pPr lvl="1">
              <a:lnSpc>
                <a:spcPct val="150000"/>
              </a:lnSpc>
            </a:pPr>
            <a:r>
              <a:rPr lang="en-US" altLang="zh-CN" sz="2000" dirty="0">
                <a:solidFill>
                  <a:schemeClr val="tx1"/>
                </a:solidFill>
              </a:rPr>
              <a:t>1003.1</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被广泛接受、用于源代码级别的可移植性标准</a:t>
            </a:r>
            <a:endParaRPr lang="en-US" altLang="zh-CN" sz="2000" dirty="0">
              <a:solidFill>
                <a:schemeClr val="tx1"/>
              </a:solidFill>
            </a:endParaRPr>
          </a:p>
          <a:p>
            <a:pPr lvl="1">
              <a:lnSpc>
                <a:spcPct val="150000"/>
              </a:lnSpc>
            </a:pPr>
            <a:r>
              <a:rPr lang="en-US" altLang="zh-CN" sz="2000" dirty="0">
                <a:solidFill>
                  <a:schemeClr val="tx1"/>
                </a:solidFill>
              </a:rPr>
              <a:t>1003.2</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应用于</a:t>
            </a:r>
            <a:r>
              <a:rPr lang="en-US" altLang="zh-CN" sz="2000" dirty="0">
                <a:solidFill>
                  <a:schemeClr val="tx1"/>
                </a:solidFill>
              </a:rPr>
              <a:t>Shell</a:t>
            </a:r>
            <a:r>
              <a:rPr lang="zh-CN" altLang="en-US" sz="2000" dirty="0">
                <a:solidFill>
                  <a:schemeClr val="tx1"/>
                </a:solidFill>
              </a:rPr>
              <a:t>和工具软件的标准，它们分别是操作系统所必须提供的命令处理器和工具程序</a:t>
            </a:r>
            <a:endParaRPr lang="en-US" altLang="zh-CN" sz="2000" dirty="0">
              <a:solidFill>
                <a:schemeClr val="tx1"/>
              </a:solidFill>
            </a:endParaRPr>
          </a:p>
          <a:p>
            <a:pPr lvl="1">
              <a:lnSpc>
                <a:spcPct val="150000"/>
              </a:lnSpc>
            </a:pPr>
            <a:r>
              <a:rPr lang="en-US" altLang="zh-CN" sz="2000" dirty="0">
                <a:solidFill>
                  <a:schemeClr val="tx1"/>
                </a:solidFill>
              </a:rPr>
              <a:t>1003.5</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相当于</a:t>
            </a:r>
            <a:r>
              <a:rPr lang="en-US" altLang="zh-CN" sz="2000" dirty="0">
                <a:solidFill>
                  <a:schemeClr val="tx1"/>
                </a:solidFill>
              </a:rPr>
              <a:t>1003.1</a:t>
            </a:r>
            <a:r>
              <a:rPr lang="zh-CN" altLang="en-US" sz="2000" dirty="0">
                <a:solidFill>
                  <a:schemeClr val="tx1"/>
                </a:solidFill>
              </a:rPr>
              <a:t>的</a:t>
            </a:r>
            <a:r>
              <a:rPr lang="en-US" altLang="zh-CN" sz="2000" dirty="0">
                <a:solidFill>
                  <a:schemeClr val="tx1"/>
                </a:solidFill>
              </a:rPr>
              <a:t>Ada</a:t>
            </a:r>
            <a:r>
              <a:rPr lang="zh-CN" altLang="en-US" sz="2000" dirty="0">
                <a:solidFill>
                  <a:schemeClr val="tx1"/>
                </a:solidFill>
              </a:rPr>
              <a:t>语言的应用编程接口</a:t>
            </a:r>
            <a:endParaRPr lang="en-US" altLang="zh-CN" sz="2000" dirty="0">
              <a:solidFill>
                <a:schemeClr val="tx1"/>
              </a:solidFill>
            </a:endParaRPr>
          </a:p>
          <a:p>
            <a:pPr lvl="1">
              <a:lnSpc>
                <a:spcPct val="150000"/>
              </a:lnSpc>
            </a:pPr>
            <a:r>
              <a:rPr lang="en-US" altLang="zh-CN" sz="2000" dirty="0">
                <a:solidFill>
                  <a:schemeClr val="tx1"/>
                </a:solidFill>
              </a:rPr>
              <a:t>1003.9</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相当于</a:t>
            </a:r>
            <a:r>
              <a:rPr lang="en-US" altLang="zh-CN" sz="2000" dirty="0">
                <a:solidFill>
                  <a:schemeClr val="tx1"/>
                </a:solidFill>
              </a:rPr>
              <a:t>1003.1</a:t>
            </a:r>
            <a:r>
              <a:rPr lang="zh-CN" altLang="en-US" sz="2000" dirty="0">
                <a:solidFill>
                  <a:schemeClr val="tx1"/>
                </a:solidFill>
              </a:rPr>
              <a:t>的</a:t>
            </a:r>
            <a:r>
              <a:rPr lang="en-US" altLang="zh-CN" sz="2000" dirty="0">
                <a:solidFill>
                  <a:schemeClr val="tx1"/>
                </a:solidFill>
              </a:rPr>
              <a:t>FORTRAN</a:t>
            </a:r>
            <a:r>
              <a:rPr lang="zh-CN" altLang="en-US" sz="2000" dirty="0">
                <a:solidFill>
                  <a:schemeClr val="tx1"/>
                </a:solidFill>
              </a:rPr>
              <a:t>语言的应用编程接口</a:t>
            </a:r>
            <a:endParaRPr lang="en-US" altLang="zh-CN" sz="2000" dirty="0">
              <a:solidFill>
                <a:schemeClr val="tx1"/>
              </a:solidFill>
            </a:endParaRPr>
          </a:p>
          <a:p>
            <a:pPr lvl="1">
              <a:lnSpc>
                <a:spcPct val="150000"/>
              </a:lnSpc>
            </a:pPr>
            <a:r>
              <a:rPr lang="en-US" altLang="zh-CN" sz="2000" dirty="0">
                <a:solidFill>
                  <a:schemeClr val="tx1"/>
                </a:solidFill>
              </a:rPr>
              <a:t>1003.10</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应用于超级计算应用环境框架（</a:t>
            </a:r>
            <a:r>
              <a:rPr lang="en-US" altLang="zh-CN" sz="2000" dirty="0">
                <a:solidFill>
                  <a:schemeClr val="tx1"/>
                </a:solidFill>
              </a:rPr>
              <a:t>AEP</a:t>
            </a:r>
            <a:r>
              <a:rPr lang="zh-CN" altLang="en-US" sz="2000" dirty="0">
                <a:solidFill>
                  <a:schemeClr val="tx1"/>
                </a:solidFill>
              </a:rPr>
              <a:t>）的标准</a:t>
            </a:r>
            <a:endParaRPr lang="en-US" altLang="zh-CN" sz="2000" dirty="0">
              <a:solidFill>
                <a:schemeClr val="tx1"/>
              </a:solidFill>
            </a:endParaRPr>
          </a:p>
          <a:p>
            <a:pPr lvl="1">
              <a:lnSpc>
                <a:spcPct val="150000"/>
              </a:lnSpc>
            </a:pPr>
            <a:r>
              <a:rPr lang="en-US" altLang="zh-CN" sz="2000" dirty="0">
                <a:solidFill>
                  <a:schemeClr val="tx1"/>
                </a:solidFill>
              </a:rPr>
              <a:t>1003.13</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应用环境框架的标准，主要针对使用</a:t>
            </a:r>
            <a:r>
              <a:rPr lang="en-US" altLang="zh-CN" sz="2000" dirty="0">
                <a:solidFill>
                  <a:schemeClr val="tx1"/>
                </a:solidFill>
              </a:rPr>
              <a:t>POSIX</a:t>
            </a:r>
            <a:r>
              <a:rPr lang="zh-CN" altLang="en-US" sz="2000" dirty="0">
                <a:solidFill>
                  <a:schemeClr val="tx1"/>
                </a:solidFill>
              </a:rPr>
              <a:t>接口的实时应用程序</a:t>
            </a:r>
            <a:endParaRPr lang="en-US" altLang="zh-CN" sz="2000" dirty="0">
              <a:solidFill>
                <a:schemeClr val="tx1"/>
              </a:solidFill>
            </a:endParaRPr>
          </a:p>
          <a:p>
            <a:pPr lvl="1">
              <a:lnSpc>
                <a:spcPct val="150000"/>
              </a:lnSpc>
            </a:pPr>
            <a:r>
              <a:rPr lang="en-US" altLang="zh-CN" sz="2000" dirty="0">
                <a:solidFill>
                  <a:schemeClr val="tx1"/>
                </a:solidFill>
              </a:rPr>
              <a:t>1003.22</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针对</a:t>
            </a:r>
            <a:r>
              <a:rPr lang="en-US" altLang="zh-CN" sz="2000" dirty="0">
                <a:solidFill>
                  <a:schemeClr val="tx1"/>
                </a:solidFill>
              </a:rPr>
              <a:t>POSIX</a:t>
            </a:r>
            <a:r>
              <a:rPr lang="zh-CN" altLang="en-US" sz="2000" dirty="0">
                <a:solidFill>
                  <a:schemeClr val="tx1"/>
                </a:solidFill>
              </a:rPr>
              <a:t>的关于安全性框架的指南</a:t>
            </a:r>
          </a:p>
          <a:p>
            <a:pPr lvl="1">
              <a:lnSpc>
                <a:spcPct val="150000"/>
              </a:lnSpc>
            </a:pPr>
            <a:endParaRPr lang="en-US" altLang="zh-CN" sz="2000" dirty="0">
              <a:solidFill>
                <a:schemeClr val="tx1"/>
              </a:solidFill>
            </a:endParaRPr>
          </a:p>
          <a:p>
            <a:pPr lvl="1">
              <a:lnSpc>
                <a:spcPct val="150000"/>
              </a:lnSpc>
            </a:pPr>
            <a:endParaRPr lang="zh-CN" altLang="en-US" sz="2000" dirty="0">
              <a:solidFill>
                <a:schemeClr val="tx1"/>
              </a:solidFill>
            </a:endParaRPr>
          </a:p>
          <a:p>
            <a:pPr lvl="1">
              <a:lnSpc>
                <a:spcPct val="150000"/>
              </a:lnSpc>
            </a:pPr>
            <a:endParaRPr lang="en-US" altLang="zh-CN" sz="2000" dirty="0">
              <a:solidFill>
                <a:schemeClr val="tx1"/>
              </a:solidFill>
            </a:endParaRPr>
          </a:p>
        </p:txBody>
      </p:sp>
    </p:spTree>
    <p:extLst>
      <p:ext uri="{BB962C8B-B14F-4D97-AF65-F5344CB8AC3E}">
        <p14:creationId xmlns:p14="http://schemas.microsoft.com/office/powerpoint/2010/main" val="32131303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64818EB-A519-4C04-9623-C68D675967FB}"/>
              </a:ext>
            </a:extLst>
          </p:cNvPr>
          <p:cNvSpPr txBox="1"/>
          <p:nvPr/>
        </p:nvSpPr>
        <p:spPr>
          <a:xfrm>
            <a:off x="7263828" y="5614139"/>
            <a:ext cx="1864613" cy="369332"/>
          </a:xfrm>
          <a:prstGeom prst="rect">
            <a:avLst/>
          </a:prstGeom>
          <a:noFill/>
        </p:spPr>
        <p:txBody>
          <a:bodyPr wrap="none" rtlCol="0">
            <a:spAutoFit/>
          </a:bodyPr>
          <a:lstStyle/>
          <a:p>
            <a:r>
              <a:rPr lang="zh-CN" altLang="en-US" dirty="0"/>
              <a:t>图</a:t>
            </a:r>
            <a:r>
              <a:rPr lang="en-US" altLang="zh-CN" dirty="0"/>
              <a:t>1-31 </a:t>
            </a:r>
            <a:r>
              <a:rPr lang="zh-CN" altLang="en-US" dirty="0"/>
              <a:t>键盘布局</a:t>
            </a:r>
          </a:p>
        </p:txBody>
      </p:sp>
      <p:sp>
        <p:nvSpPr>
          <p:cNvPr id="6" name="内容占位符 2">
            <a:extLst>
              <a:ext uri="{FF2B5EF4-FFF2-40B4-BE49-F238E27FC236}">
                <a16:creationId xmlns:a16="http://schemas.microsoft.com/office/drawing/2014/main" id="{689D9F50-FCF5-4BA7-9915-0CC2654240F1}"/>
              </a:ext>
            </a:extLst>
          </p:cNvPr>
          <p:cNvSpPr>
            <a:spLocks noGrp="1"/>
          </p:cNvSpPr>
          <p:nvPr>
            <p:ph idx="1"/>
          </p:nvPr>
        </p:nvSpPr>
        <p:spPr>
          <a:xfrm>
            <a:off x="1962489" y="1017829"/>
            <a:ext cx="3472542" cy="4965642"/>
          </a:xfrm>
        </p:spPr>
        <p:txBody>
          <a:bodyPr>
            <a:normAutofit/>
          </a:bodyPr>
          <a:lstStyle/>
          <a:p>
            <a:pPr>
              <a:lnSpc>
                <a:spcPct val="160000"/>
              </a:lnSpc>
            </a:pPr>
            <a:r>
              <a:rPr lang="zh-CN" altLang="en-US" sz="2000" dirty="0">
                <a:solidFill>
                  <a:schemeClr val="tx1"/>
                </a:solidFill>
              </a:rPr>
              <a:t>首先键盘布局，我们可以按照实际需求选择汉语。键盘布局界面，如图</a:t>
            </a:r>
            <a:r>
              <a:rPr lang="en-US" altLang="zh-CN" sz="2000" dirty="0">
                <a:solidFill>
                  <a:schemeClr val="tx1"/>
                </a:solidFill>
              </a:rPr>
              <a:t>1-31</a:t>
            </a:r>
            <a:r>
              <a:rPr lang="zh-CN" altLang="en-US" sz="2000" dirty="0">
                <a:solidFill>
                  <a:schemeClr val="tx1"/>
                </a:solidFill>
              </a:rPr>
              <a:t>所示。</a:t>
            </a:r>
            <a:endParaRPr lang="en-US" altLang="zh-CN" sz="2000" dirty="0">
              <a:solidFill>
                <a:schemeClr val="tx1"/>
              </a:solidFill>
            </a:endParaRPr>
          </a:p>
          <a:p>
            <a:pPr>
              <a:lnSpc>
                <a:spcPct val="160000"/>
              </a:lnSpc>
            </a:pPr>
            <a:r>
              <a:rPr lang="zh-CN" altLang="en-US" sz="2000" dirty="0">
                <a:solidFill>
                  <a:schemeClr val="tx1"/>
                </a:solidFill>
              </a:rPr>
              <a:t>点击</a:t>
            </a:r>
            <a:r>
              <a:rPr lang="en-US" altLang="zh-CN" sz="2000" dirty="0">
                <a:solidFill>
                  <a:schemeClr val="tx1"/>
                </a:solidFill>
              </a:rPr>
              <a:t>【</a:t>
            </a:r>
            <a:r>
              <a:rPr lang="zh-CN" altLang="en-US" sz="2000" dirty="0">
                <a:solidFill>
                  <a:schemeClr val="tx1"/>
                </a:solidFill>
              </a:rPr>
              <a:t>继续</a:t>
            </a:r>
            <a:r>
              <a:rPr lang="en-US" altLang="zh-CN" sz="2000" dirty="0">
                <a:solidFill>
                  <a:schemeClr val="tx1"/>
                </a:solidFill>
              </a:rPr>
              <a:t>】</a:t>
            </a:r>
            <a:r>
              <a:rPr lang="zh-CN" altLang="en-US" sz="2000" dirty="0">
                <a:solidFill>
                  <a:schemeClr val="tx1"/>
                </a:solidFill>
              </a:rPr>
              <a:t>按钮，依次出现“更新和其他软件”界面、选择“安装类型”、时区位置选择等</a:t>
            </a:r>
          </a:p>
        </p:txBody>
      </p:sp>
      <p:pic>
        <p:nvPicPr>
          <p:cNvPr id="18434" name="图片 5">
            <a:extLst>
              <a:ext uri="{FF2B5EF4-FFF2-40B4-BE49-F238E27FC236}">
                <a16:creationId xmlns:a16="http://schemas.microsoft.com/office/drawing/2014/main" id="{7800D742-3F94-47A6-BC45-F914769A2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587" y="1203664"/>
            <a:ext cx="5254019" cy="3979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432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689D9F50-FCF5-4BA7-9915-0CC2654240F1}"/>
              </a:ext>
            </a:extLst>
          </p:cNvPr>
          <p:cNvSpPr>
            <a:spLocks noGrp="1"/>
          </p:cNvSpPr>
          <p:nvPr>
            <p:ph idx="1"/>
          </p:nvPr>
        </p:nvSpPr>
        <p:spPr>
          <a:xfrm>
            <a:off x="1778168" y="637686"/>
            <a:ext cx="3472542" cy="5870200"/>
          </a:xfrm>
        </p:spPr>
        <p:txBody>
          <a:bodyPr>
            <a:normAutofit/>
          </a:bodyPr>
          <a:lstStyle/>
          <a:p>
            <a:pPr>
              <a:lnSpc>
                <a:spcPct val="160000"/>
              </a:lnSpc>
            </a:pPr>
            <a:r>
              <a:rPr lang="zh-CN" altLang="en-US" sz="2000" dirty="0">
                <a:solidFill>
                  <a:schemeClr val="tx1"/>
                </a:solidFill>
              </a:rPr>
              <a:t>随后，需要输入</a:t>
            </a:r>
            <a:r>
              <a:rPr lang="en-US" altLang="zh-CN" sz="2000" dirty="0">
                <a:solidFill>
                  <a:schemeClr val="tx1"/>
                </a:solidFill>
              </a:rPr>
              <a:t>Ubuntu</a:t>
            </a:r>
            <a:r>
              <a:rPr lang="zh-CN" altLang="en-US" sz="2000" dirty="0">
                <a:solidFill>
                  <a:schemeClr val="tx1"/>
                </a:solidFill>
              </a:rPr>
              <a:t>的使用者姓名，计算机名，用户名和密码等信息；</a:t>
            </a:r>
            <a:endParaRPr lang="en-US" altLang="zh-CN" sz="2000" dirty="0">
              <a:solidFill>
                <a:schemeClr val="tx1"/>
              </a:solidFill>
            </a:endParaRPr>
          </a:p>
          <a:p>
            <a:pPr>
              <a:lnSpc>
                <a:spcPct val="160000"/>
              </a:lnSpc>
            </a:pPr>
            <a:r>
              <a:rPr lang="zh-CN" altLang="en-US" sz="2000" dirty="0">
                <a:solidFill>
                  <a:schemeClr val="tx1"/>
                </a:solidFill>
              </a:rPr>
              <a:t>密码长度为不少于</a:t>
            </a:r>
            <a:r>
              <a:rPr lang="en-US" altLang="zh-CN" sz="2000" dirty="0">
                <a:solidFill>
                  <a:schemeClr val="tx1"/>
                </a:solidFill>
              </a:rPr>
              <a:t>6</a:t>
            </a:r>
            <a:r>
              <a:rPr lang="zh-CN" altLang="en-US" sz="2000" dirty="0">
                <a:solidFill>
                  <a:schemeClr val="tx1"/>
                </a:solidFill>
              </a:rPr>
              <a:t>位；</a:t>
            </a:r>
            <a:endParaRPr lang="en-US" altLang="zh-CN" sz="2000" dirty="0">
              <a:solidFill>
                <a:schemeClr val="tx1"/>
              </a:solidFill>
            </a:endParaRPr>
          </a:p>
          <a:p>
            <a:pPr>
              <a:lnSpc>
                <a:spcPct val="160000"/>
              </a:lnSpc>
            </a:pPr>
            <a:r>
              <a:rPr lang="zh-CN" altLang="en-US" sz="2000" dirty="0">
                <a:solidFill>
                  <a:schemeClr val="tx1"/>
                </a:solidFill>
              </a:rPr>
              <a:t>用户名不可以是系统保留的用户名；</a:t>
            </a:r>
            <a:endParaRPr lang="en-US" altLang="zh-CN" sz="2000" dirty="0">
              <a:solidFill>
                <a:schemeClr val="tx1"/>
              </a:solidFill>
            </a:endParaRPr>
          </a:p>
          <a:p>
            <a:pPr>
              <a:lnSpc>
                <a:spcPct val="160000"/>
              </a:lnSpc>
            </a:pPr>
            <a:r>
              <a:rPr lang="zh-CN" altLang="en-US" sz="2000" dirty="0">
                <a:solidFill>
                  <a:schemeClr val="tx1"/>
                </a:solidFill>
              </a:rPr>
              <a:t>用户信息配置完成后，点击</a:t>
            </a:r>
            <a:r>
              <a:rPr lang="en-US" altLang="zh-CN" sz="2000" dirty="0">
                <a:solidFill>
                  <a:schemeClr val="tx1"/>
                </a:solidFill>
              </a:rPr>
              <a:t>【</a:t>
            </a:r>
            <a:r>
              <a:rPr lang="zh-CN" altLang="en-US" sz="2000" dirty="0">
                <a:solidFill>
                  <a:schemeClr val="tx1"/>
                </a:solidFill>
              </a:rPr>
              <a:t>继续</a:t>
            </a:r>
            <a:r>
              <a:rPr lang="en-US" altLang="zh-CN" sz="2000" dirty="0">
                <a:solidFill>
                  <a:schemeClr val="tx1"/>
                </a:solidFill>
              </a:rPr>
              <a:t>】</a:t>
            </a:r>
            <a:r>
              <a:rPr lang="zh-CN" altLang="en-US" sz="2000" dirty="0">
                <a:solidFill>
                  <a:schemeClr val="tx1"/>
                </a:solidFill>
              </a:rPr>
              <a:t>按钮，开始系统的正式安装过程。</a:t>
            </a:r>
          </a:p>
        </p:txBody>
      </p:sp>
      <p:pic>
        <p:nvPicPr>
          <p:cNvPr id="19458" name="图片 12">
            <a:extLst>
              <a:ext uri="{FF2B5EF4-FFF2-40B4-BE49-F238E27FC236}">
                <a16:creationId xmlns:a16="http://schemas.microsoft.com/office/drawing/2014/main" id="{0E09A86F-2D62-4C4D-84C3-926D8AC28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858" y="302654"/>
            <a:ext cx="3817093" cy="290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1">
            <a:extLst>
              <a:ext uri="{FF2B5EF4-FFF2-40B4-BE49-F238E27FC236}">
                <a16:creationId xmlns:a16="http://schemas.microsoft.com/office/drawing/2014/main" id="{4B6F3FAD-C390-4FDE-887C-5EB48EE78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155" y="2053932"/>
            <a:ext cx="3817093" cy="275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图片 13">
            <a:extLst>
              <a:ext uri="{FF2B5EF4-FFF2-40B4-BE49-F238E27FC236}">
                <a16:creationId xmlns:a16="http://schemas.microsoft.com/office/drawing/2014/main" id="{9B64F8DD-0539-48C3-8A05-A7FC14256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4578" y="3603524"/>
            <a:ext cx="3906160" cy="290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2812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689D9F50-FCF5-4BA7-9915-0CC2654240F1}"/>
              </a:ext>
            </a:extLst>
          </p:cNvPr>
          <p:cNvSpPr>
            <a:spLocks noGrp="1"/>
          </p:cNvSpPr>
          <p:nvPr>
            <p:ph idx="1"/>
          </p:nvPr>
        </p:nvSpPr>
        <p:spPr>
          <a:xfrm>
            <a:off x="1778168" y="637686"/>
            <a:ext cx="3472542" cy="5870200"/>
          </a:xfrm>
        </p:spPr>
        <p:txBody>
          <a:bodyPr>
            <a:normAutofit/>
          </a:bodyPr>
          <a:lstStyle/>
          <a:p>
            <a:pPr>
              <a:lnSpc>
                <a:spcPct val="160000"/>
              </a:lnSpc>
            </a:pPr>
            <a:r>
              <a:rPr lang="zh-CN" altLang="en-US" sz="2000" dirty="0">
                <a:solidFill>
                  <a:schemeClr val="tx1"/>
                </a:solidFill>
              </a:rPr>
              <a:t>系统安装完成后，将出现如图</a:t>
            </a:r>
            <a:r>
              <a:rPr lang="en-US" altLang="zh-CN" sz="2000" dirty="0">
                <a:solidFill>
                  <a:schemeClr val="tx1"/>
                </a:solidFill>
              </a:rPr>
              <a:t>1-40</a:t>
            </a:r>
            <a:r>
              <a:rPr lang="zh-CN" altLang="en-US" sz="2000" dirty="0">
                <a:solidFill>
                  <a:schemeClr val="tx1"/>
                </a:solidFill>
              </a:rPr>
              <a:t>的界面；</a:t>
            </a:r>
            <a:endParaRPr lang="en-US" altLang="zh-CN" sz="2000" dirty="0">
              <a:solidFill>
                <a:schemeClr val="tx1"/>
              </a:solidFill>
            </a:endParaRPr>
          </a:p>
          <a:p>
            <a:pPr>
              <a:lnSpc>
                <a:spcPct val="160000"/>
              </a:lnSpc>
            </a:pPr>
            <a:r>
              <a:rPr lang="zh-CN" altLang="en-US" sz="2000" dirty="0">
                <a:solidFill>
                  <a:schemeClr val="tx1"/>
                </a:solidFill>
              </a:rPr>
              <a:t>点击</a:t>
            </a:r>
            <a:r>
              <a:rPr lang="en-US" altLang="zh-CN" sz="2000" dirty="0">
                <a:solidFill>
                  <a:schemeClr val="tx1"/>
                </a:solidFill>
              </a:rPr>
              <a:t>【</a:t>
            </a:r>
            <a:r>
              <a:rPr lang="zh-CN" altLang="en-US" sz="2000" dirty="0">
                <a:solidFill>
                  <a:schemeClr val="tx1"/>
                </a:solidFill>
              </a:rPr>
              <a:t>现在重启</a:t>
            </a:r>
            <a:r>
              <a:rPr lang="en-US" altLang="zh-CN" sz="2000" dirty="0">
                <a:solidFill>
                  <a:schemeClr val="tx1"/>
                </a:solidFill>
              </a:rPr>
              <a:t>】</a:t>
            </a:r>
            <a:r>
              <a:rPr lang="zh-CN" altLang="en-US" sz="2000" dirty="0">
                <a:solidFill>
                  <a:schemeClr val="tx1"/>
                </a:solidFill>
              </a:rPr>
              <a:t>，登录系统；</a:t>
            </a:r>
            <a:endParaRPr lang="en-US" altLang="zh-CN" sz="2000" dirty="0">
              <a:solidFill>
                <a:schemeClr val="tx1"/>
              </a:solidFill>
            </a:endParaRPr>
          </a:p>
          <a:p>
            <a:pPr>
              <a:lnSpc>
                <a:spcPct val="160000"/>
              </a:lnSpc>
            </a:pPr>
            <a:r>
              <a:rPr lang="zh-CN" altLang="en-US" sz="2000" dirty="0">
                <a:solidFill>
                  <a:schemeClr val="tx1"/>
                </a:solidFill>
              </a:rPr>
              <a:t>输入安装时配置的该用户名对应的密码信息，按回车键进入系统，如图</a:t>
            </a:r>
            <a:r>
              <a:rPr lang="en-US" altLang="zh-CN" sz="2000" dirty="0">
                <a:solidFill>
                  <a:schemeClr val="tx1"/>
                </a:solidFill>
              </a:rPr>
              <a:t>1-43</a:t>
            </a:r>
            <a:r>
              <a:rPr lang="zh-CN" altLang="en-US" sz="2000" dirty="0">
                <a:solidFill>
                  <a:schemeClr val="tx1"/>
                </a:solidFill>
              </a:rPr>
              <a:t>所示。</a:t>
            </a:r>
          </a:p>
        </p:txBody>
      </p:sp>
      <p:pic>
        <p:nvPicPr>
          <p:cNvPr id="20482" name="图片 1">
            <a:extLst>
              <a:ext uri="{FF2B5EF4-FFF2-40B4-BE49-F238E27FC236}">
                <a16:creationId xmlns:a16="http://schemas.microsoft.com/office/drawing/2014/main" id="{EF2BC475-8210-40C9-B5B7-CC65B1C65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719" y="785599"/>
            <a:ext cx="3787989" cy="118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D7CDC236-25B7-420F-8ACE-07F09FEE02B2}"/>
              </a:ext>
            </a:extLst>
          </p:cNvPr>
          <p:cNvSpPr txBox="1"/>
          <p:nvPr/>
        </p:nvSpPr>
        <p:spPr>
          <a:xfrm>
            <a:off x="6842589" y="2075379"/>
            <a:ext cx="2262158" cy="369332"/>
          </a:xfrm>
          <a:prstGeom prst="rect">
            <a:avLst/>
          </a:prstGeom>
          <a:noFill/>
        </p:spPr>
        <p:txBody>
          <a:bodyPr wrap="none" rtlCol="0">
            <a:spAutoFit/>
          </a:bodyPr>
          <a:lstStyle/>
          <a:p>
            <a:r>
              <a:rPr lang="zh-CN" altLang="en-US"/>
              <a:t>图</a:t>
            </a:r>
            <a:r>
              <a:rPr lang="en-US" altLang="zh-CN"/>
              <a:t>1-40</a:t>
            </a:r>
            <a:r>
              <a:rPr lang="zh-CN" altLang="en-US"/>
              <a:t>系统安装完成</a:t>
            </a:r>
            <a:endParaRPr lang="zh-CN" altLang="en-US" dirty="0"/>
          </a:p>
        </p:txBody>
      </p:sp>
      <p:pic>
        <p:nvPicPr>
          <p:cNvPr id="3" name="图片 2">
            <a:extLst>
              <a:ext uri="{FF2B5EF4-FFF2-40B4-BE49-F238E27FC236}">
                <a16:creationId xmlns:a16="http://schemas.microsoft.com/office/drawing/2014/main" id="{01F15497-CF8F-48A3-9D2D-081A44A368FB}"/>
              </a:ext>
            </a:extLst>
          </p:cNvPr>
          <p:cNvPicPr>
            <a:picLocks noChangeAspect="1"/>
          </p:cNvPicPr>
          <p:nvPr/>
        </p:nvPicPr>
        <p:blipFill>
          <a:blip r:embed="rId3"/>
          <a:stretch>
            <a:fillRect/>
          </a:stretch>
        </p:blipFill>
        <p:spPr>
          <a:xfrm>
            <a:off x="5789504" y="2523294"/>
            <a:ext cx="4624328" cy="3549107"/>
          </a:xfrm>
          <a:prstGeom prst="rect">
            <a:avLst/>
          </a:prstGeom>
        </p:spPr>
      </p:pic>
      <p:sp>
        <p:nvSpPr>
          <p:cNvPr id="4" name="文本框 3">
            <a:extLst>
              <a:ext uri="{FF2B5EF4-FFF2-40B4-BE49-F238E27FC236}">
                <a16:creationId xmlns:a16="http://schemas.microsoft.com/office/drawing/2014/main" id="{E4035B08-95B0-495F-88F1-2DDD810D5E47}"/>
              </a:ext>
            </a:extLst>
          </p:cNvPr>
          <p:cNvSpPr txBox="1"/>
          <p:nvPr/>
        </p:nvSpPr>
        <p:spPr>
          <a:xfrm>
            <a:off x="7099443" y="6155328"/>
            <a:ext cx="2326278" cy="369332"/>
          </a:xfrm>
          <a:prstGeom prst="rect">
            <a:avLst/>
          </a:prstGeom>
          <a:noFill/>
        </p:spPr>
        <p:txBody>
          <a:bodyPr wrap="none" rtlCol="0">
            <a:spAutoFit/>
          </a:bodyPr>
          <a:lstStyle/>
          <a:p>
            <a:r>
              <a:rPr lang="zh-CN" altLang="en-US"/>
              <a:t>图</a:t>
            </a:r>
            <a:r>
              <a:rPr lang="en-US" altLang="zh-CN"/>
              <a:t>1-43 </a:t>
            </a:r>
            <a:r>
              <a:rPr lang="zh-CN" altLang="en-US"/>
              <a:t>输入密码登录</a:t>
            </a:r>
            <a:endParaRPr lang="zh-CN" altLang="en-US" dirty="0"/>
          </a:p>
        </p:txBody>
      </p:sp>
    </p:spTree>
    <p:extLst>
      <p:ext uri="{BB962C8B-B14F-4D97-AF65-F5344CB8AC3E}">
        <p14:creationId xmlns:p14="http://schemas.microsoft.com/office/powerpoint/2010/main" val="2808914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F1A41A-2356-4B35-A53C-D2862C8B7ECB}"/>
              </a:ext>
            </a:extLst>
          </p:cNvPr>
          <p:cNvSpPr>
            <a:spLocks noGrp="1"/>
          </p:cNvSpPr>
          <p:nvPr>
            <p:ph idx="1"/>
          </p:nvPr>
        </p:nvSpPr>
        <p:spPr>
          <a:xfrm>
            <a:off x="2065229" y="664396"/>
            <a:ext cx="9619173" cy="5890516"/>
          </a:xfrm>
        </p:spPr>
        <p:txBody>
          <a:bodyPr>
            <a:normAutofit/>
          </a:bodyPr>
          <a:lstStyle/>
          <a:p>
            <a:pPr>
              <a:lnSpc>
                <a:spcPct val="160000"/>
              </a:lnSpc>
            </a:pPr>
            <a:r>
              <a:rPr lang="zh-CN" altLang="en-US" sz="2400" dirty="0">
                <a:solidFill>
                  <a:schemeClr val="tx1"/>
                </a:solidFill>
              </a:rPr>
              <a:t>进入系统后，显示</a:t>
            </a:r>
            <a:r>
              <a:rPr lang="en-US" altLang="zh-CN" sz="2400" dirty="0">
                <a:solidFill>
                  <a:schemeClr val="tx1"/>
                </a:solidFill>
              </a:rPr>
              <a:t>Ubuntu18.04</a:t>
            </a:r>
            <a:r>
              <a:rPr lang="zh-CN" altLang="en-US" sz="2400" dirty="0">
                <a:solidFill>
                  <a:schemeClr val="tx1"/>
                </a:solidFill>
              </a:rPr>
              <a:t>主界面，表示整个安装过程顺利结束。</a:t>
            </a:r>
            <a:r>
              <a:rPr lang="en-US" altLang="zh-CN" sz="2400" dirty="0">
                <a:solidFill>
                  <a:schemeClr val="tx1"/>
                </a:solidFill>
              </a:rPr>
              <a:t>Ubuntu18.04</a:t>
            </a:r>
            <a:r>
              <a:rPr lang="zh-CN" altLang="en-US" sz="2400" dirty="0">
                <a:solidFill>
                  <a:schemeClr val="tx1"/>
                </a:solidFill>
              </a:rPr>
              <a:t>默认采用的是</a:t>
            </a:r>
            <a:r>
              <a:rPr lang="en-US" altLang="zh-CN" sz="2400" dirty="0">
                <a:solidFill>
                  <a:schemeClr val="tx1"/>
                </a:solidFill>
              </a:rPr>
              <a:t>Gnome</a:t>
            </a:r>
            <a:r>
              <a:rPr lang="zh-CN" altLang="en-US" sz="2400" dirty="0">
                <a:solidFill>
                  <a:schemeClr val="tx1"/>
                </a:solidFill>
              </a:rPr>
              <a:t>桌面，如图</a:t>
            </a:r>
            <a:r>
              <a:rPr lang="en-US" altLang="zh-CN" sz="2400" dirty="0">
                <a:solidFill>
                  <a:schemeClr val="tx1"/>
                </a:solidFill>
              </a:rPr>
              <a:t>1-44</a:t>
            </a:r>
            <a:r>
              <a:rPr lang="zh-CN" altLang="en-US" sz="2400" dirty="0">
                <a:solidFill>
                  <a:schemeClr val="tx1"/>
                </a:solidFill>
              </a:rPr>
              <a:t>所示。</a:t>
            </a:r>
          </a:p>
        </p:txBody>
      </p:sp>
      <p:sp>
        <p:nvSpPr>
          <p:cNvPr id="5" name="文本框 4">
            <a:extLst>
              <a:ext uri="{FF2B5EF4-FFF2-40B4-BE49-F238E27FC236}">
                <a16:creationId xmlns:a16="http://schemas.microsoft.com/office/drawing/2014/main" id="{E19A1BC3-5302-4019-8228-59272FA47D12}"/>
              </a:ext>
            </a:extLst>
          </p:cNvPr>
          <p:cNvSpPr txBox="1"/>
          <p:nvPr/>
        </p:nvSpPr>
        <p:spPr>
          <a:xfrm>
            <a:off x="5507447" y="6286072"/>
            <a:ext cx="2281394" cy="369332"/>
          </a:xfrm>
          <a:prstGeom prst="rect">
            <a:avLst/>
          </a:prstGeom>
          <a:noFill/>
        </p:spPr>
        <p:txBody>
          <a:bodyPr wrap="none" rtlCol="0">
            <a:spAutoFit/>
          </a:bodyPr>
          <a:lstStyle/>
          <a:p>
            <a:r>
              <a:rPr lang="zh-CN" altLang="en-US"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1-44 Ubuntu</a:t>
            </a:r>
            <a:r>
              <a:rPr lang="zh-CN" altLang="en-US" sz="1800" kern="100" dirty="0">
                <a:effectLst/>
                <a:latin typeface="Times New Roman" panose="02020603050405020304" pitchFamily="18" charset="0"/>
                <a:ea typeface="宋体" panose="02010600030101010101" pitchFamily="2" charset="-122"/>
              </a:rPr>
              <a:t>主界面</a:t>
            </a:r>
            <a:endParaRPr lang="zh-CN" altLang="zh-CN" sz="1800" kern="100" dirty="0">
              <a:effectLst/>
              <a:latin typeface="Times New Roman" panose="02020603050405020304" pitchFamily="18" charset="0"/>
              <a:ea typeface="宋体" panose="02010600030101010101" pitchFamily="2" charset="-122"/>
            </a:endParaRPr>
          </a:p>
        </p:txBody>
      </p:sp>
      <p:pic>
        <p:nvPicPr>
          <p:cNvPr id="21506" name="图片 1">
            <a:extLst>
              <a:ext uri="{FF2B5EF4-FFF2-40B4-BE49-F238E27FC236}">
                <a16:creationId xmlns:a16="http://schemas.microsoft.com/office/drawing/2014/main" id="{7738B61F-A49D-434F-9DE1-3AF0FC575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254" y="1896528"/>
            <a:ext cx="7299047" cy="438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7029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0B140-17C9-4454-9B27-72E1ABD14C0C}"/>
              </a:ext>
            </a:extLst>
          </p:cNvPr>
          <p:cNvSpPr>
            <a:spLocks noGrp="1"/>
          </p:cNvSpPr>
          <p:nvPr>
            <p:ph type="title"/>
          </p:nvPr>
        </p:nvSpPr>
        <p:spPr>
          <a:xfrm>
            <a:off x="1609252" y="624110"/>
            <a:ext cx="8911687" cy="834820"/>
          </a:xfrm>
        </p:spPr>
        <p:txBody>
          <a:bodyPr/>
          <a:lstStyle/>
          <a:p>
            <a:pPr algn="ctr"/>
            <a:r>
              <a:rPr lang="zh-CN" altLang="en-US" dirty="0"/>
              <a:t>本章小结</a:t>
            </a:r>
          </a:p>
        </p:txBody>
      </p:sp>
      <p:sp>
        <p:nvSpPr>
          <p:cNvPr id="3" name="内容占位符 2">
            <a:extLst>
              <a:ext uri="{FF2B5EF4-FFF2-40B4-BE49-F238E27FC236}">
                <a16:creationId xmlns:a16="http://schemas.microsoft.com/office/drawing/2014/main" id="{1C16260D-81E7-4F26-B4C2-74F5563656FE}"/>
              </a:ext>
            </a:extLst>
          </p:cNvPr>
          <p:cNvSpPr>
            <a:spLocks noGrp="1"/>
          </p:cNvSpPr>
          <p:nvPr>
            <p:ph idx="1"/>
          </p:nvPr>
        </p:nvSpPr>
        <p:spPr>
          <a:xfrm>
            <a:off x="2592925" y="1753457"/>
            <a:ext cx="8915400" cy="3777622"/>
          </a:xfrm>
        </p:spPr>
        <p:txBody>
          <a:bodyPr>
            <a:normAutofit/>
          </a:bodyPr>
          <a:lstStyle/>
          <a:p>
            <a:pPr>
              <a:lnSpc>
                <a:spcPct val="150000"/>
              </a:lnSpc>
            </a:pPr>
            <a:r>
              <a:rPr lang="zh-CN" altLang="en-US" sz="2400" dirty="0"/>
              <a:t>本章概括性的介绍了：</a:t>
            </a:r>
            <a:endParaRPr lang="en-US" altLang="zh-CN" sz="2400" dirty="0"/>
          </a:p>
          <a:p>
            <a:pPr lvl="1">
              <a:lnSpc>
                <a:spcPct val="150000"/>
              </a:lnSpc>
            </a:pPr>
            <a:r>
              <a:rPr lang="en-US" altLang="zh-CN" sz="2400" dirty="0">
                <a:solidFill>
                  <a:srgbClr val="FF0000"/>
                </a:solidFill>
              </a:rPr>
              <a:t>Linux</a:t>
            </a:r>
            <a:r>
              <a:rPr lang="zh-CN" altLang="en-US" sz="2400" dirty="0">
                <a:solidFill>
                  <a:srgbClr val="FF0000"/>
                </a:solidFill>
              </a:rPr>
              <a:t>的产生和发展；</a:t>
            </a:r>
            <a:endParaRPr lang="en-US" altLang="zh-CN" sz="2400" dirty="0">
              <a:solidFill>
                <a:srgbClr val="FF0000"/>
              </a:solidFill>
            </a:endParaRPr>
          </a:p>
          <a:p>
            <a:pPr lvl="1">
              <a:lnSpc>
                <a:spcPct val="150000"/>
              </a:lnSpc>
            </a:pPr>
            <a:r>
              <a:rPr lang="en-US" altLang="zh-CN" sz="2400" dirty="0">
                <a:solidFill>
                  <a:srgbClr val="FF0000"/>
                </a:solidFill>
              </a:rPr>
              <a:t>Ubuntu</a:t>
            </a:r>
            <a:r>
              <a:rPr lang="zh-CN" altLang="en-US" sz="2400" dirty="0">
                <a:solidFill>
                  <a:srgbClr val="FF0000"/>
                </a:solidFill>
              </a:rPr>
              <a:t>系统的安装准备和安装过程。</a:t>
            </a:r>
            <a:endParaRPr lang="en-US" altLang="zh-CN" sz="2400" dirty="0">
              <a:solidFill>
                <a:srgbClr val="FF0000"/>
              </a:solidFill>
            </a:endParaRPr>
          </a:p>
          <a:p>
            <a:pPr>
              <a:lnSpc>
                <a:spcPct val="150000"/>
              </a:lnSpc>
            </a:pPr>
            <a:r>
              <a:rPr lang="zh-CN" altLang="en-US" sz="2400" dirty="0"/>
              <a:t>通过本章的学习，可以对</a:t>
            </a:r>
            <a:r>
              <a:rPr lang="en-US" altLang="zh-CN" sz="2400" dirty="0"/>
              <a:t>Linux</a:t>
            </a:r>
            <a:r>
              <a:rPr lang="zh-CN" altLang="en-US" sz="2400" dirty="0"/>
              <a:t>操作系统以及</a:t>
            </a:r>
            <a:r>
              <a:rPr lang="en-US" altLang="zh-CN" sz="2400" dirty="0"/>
              <a:t>Linux</a:t>
            </a:r>
            <a:r>
              <a:rPr lang="zh-CN" altLang="en-US" sz="2400" dirty="0"/>
              <a:t>内核、</a:t>
            </a:r>
            <a:r>
              <a:rPr lang="en-US" altLang="zh-CN" sz="2400" dirty="0"/>
              <a:t>Linux</a:t>
            </a:r>
            <a:r>
              <a:rPr lang="zh-CN" altLang="en-US" sz="2400" dirty="0"/>
              <a:t>的安装过程有了一个概括性的了解，进而为学习、掌握和操作</a:t>
            </a:r>
            <a:r>
              <a:rPr lang="en-US" altLang="zh-CN" sz="2400" dirty="0"/>
              <a:t>Linux</a:t>
            </a:r>
            <a:r>
              <a:rPr lang="zh-CN" altLang="en-US" sz="2400" dirty="0"/>
              <a:t>系统打下坚实的基础。</a:t>
            </a:r>
          </a:p>
        </p:txBody>
      </p:sp>
    </p:spTree>
    <p:extLst>
      <p:ext uri="{BB962C8B-B14F-4D97-AF65-F5344CB8AC3E}">
        <p14:creationId xmlns:p14="http://schemas.microsoft.com/office/powerpoint/2010/main" val="18937048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0B140-17C9-4454-9B27-72E1ABD14C0C}"/>
              </a:ext>
            </a:extLst>
          </p:cNvPr>
          <p:cNvSpPr>
            <a:spLocks noGrp="1"/>
          </p:cNvSpPr>
          <p:nvPr>
            <p:ph type="title"/>
          </p:nvPr>
        </p:nvSpPr>
        <p:spPr>
          <a:xfrm>
            <a:off x="1595398" y="596400"/>
            <a:ext cx="8911687" cy="834820"/>
          </a:xfrm>
        </p:spPr>
        <p:txBody>
          <a:bodyPr/>
          <a:lstStyle/>
          <a:p>
            <a:pPr algn="ctr"/>
            <a:r>
              <a:rPr lang="zh-CN" altLang="en-US" dirty="0"/>
              <a:t>实验</a:t>
            </a:r>
          </a:p>
        </p:txBody>
      </p:sp>
      <p:sp>
        <p:nvSpPr>
          <p:cNvPr id="3" name="内容占位符 2">
            <a:extLst>
              <a:ext uri="{FF2B5EF4-FFF2-40B4-BE49-F238E27FC236}">
                <a16:creationId xmlns:a16="http://schemas.microsoft.com/office/drawing/2014/main" id="{1C16260D-81E7-4F26-B4C2-74F5563656FE}"/>
              </a:ext>
            </a:extLst>
          </p:cNvPr>
          <p:cNvSpPr>
            <a:spLocks noGrp="1"/>
          </p:cNvSpPr>
          <p:nvPr>
            <p:ph idx="1"/>
          </p:nvPr>
        </p:nvSpPr>
        <p:spPr>
          <a:xfrm>
            <a:off x="2592925" y="1753456"/>
            <a:ext cx="8915400" cy="4092539"/>
          </a:xfrm>
        </p:spPr>
        <p:txBody>
          <a:bodyPr>
            <a:normAutofit fontScale="85000" lnSpcReduction="10000"/>
          </a:bodyPr>
          <a:lstStyle/>
          <a:p>
            <a:pPr>
              <a:lnSpc>
                <a:spcPct val="150000"/>
              </a:lnSpc>
            </a:pPr>
            <a:r>
              <a:rPr lang="zh-CN" altLang="en-US" sz="2400" dirty="0"/>
              <a:t>题目：</a:t>
            </a:r>
            <a:endParaRPr lang="en-US" altLang="zh-CN" sz="2400" dirty="0"/>
          </a:p>
          <a:p>
            <a:pPr lvl="1">
              <a:lnSpc>
                <a:spcPct val="150000"/>
              </a:lnSpc>
            </a:pPr>
            <a:r>
              <a:rPr lang="zh-CN" altLang="en-US" sz="2400" dirty="0">
                <a:solidFill>
                  <a:srgbClr val="FF0000"/>
                </a:solidFill>
              </a:rPr>
              <a:t>虚拟机下的</a:t>
            </a:r>
            <a:r>
              <a:rPr lang="en-US" altLang="zh-CN" sz="2400" dirty="0">
                <a:solidFill>
                  <a:srgbClr val="FF0000"/>
                </a:solidFill>
              </a:rPr>
              <a:t>Ubuntu Linux</a:t>
            </a:r>
            <a:r>
              <a:rPr lang="zh-CN" altLang="en-US" sz="2400" dirty="0">
                <a:solidFill>
                  <a:srgbClr val="FF0000"/>
                </a:solidFill>
              </a:rPr>
              <a:t>操作系统的安装</a:t>
            </a:r>
            <a:endParaRPr lang="en-US" altLang="zh-CN" sz="2400" dirty="0">
              <a:solidFill>
                <a:srgbClr val="FF0000"/>
              </a:solidFill>
            </a:endParaRPr>
          </a:p>
          <a:p>
            <a:pPr>
              <a:lnSpc>
                <a:spcPct val="150000"/>
              </a:lnSpc>
            </a:pPr>
            <a:r>
              <a:rPr lang="zh-CN" altLang="en-US" sz="2600" dirty="0">
                <a:solidFill>
                  <a:schemeClr val="tx1"/>
                </a:solidFill>
              </a:rPr>
              <a:t>要求：</a:t>
            </a:r>
            <a:endParaRPr lang="en-US" altLang="zh-CN" sz="2600" dirty="0">
              <a:solidFill>
                <a:schemeClr val="tx1"/>
              </a:solidFill>
            </a:endParaRPr>
          </a:p>
          <a:p>
            <a:pPr lvl="1">
              <a:lnSpc>
                <a:spcPct val="150000"/>
              </a:lnSpc>
            </a:pPr>
            <a:r>
              <a:rPr lang="zh-CN" altLang="en-US" sz="2400" dirty="0"/>
              <a:t>（</a:t>
            </a:r>
            <a:r>
              <a:rPr lang="en-US" altLang="zh-CN" sz="2400" dirty="0"/>
              <a:t>1</a:t>
            </a:r>
            <a:r>
              <a:rPr lang="zh-CN" altLang="en-US" sz="2400" dirty="0"/>
              <a:t>）掌握</a:t>
            </a:r>
            <a:r>
              <a:rPr lang="en-US" altLang="zh-CN" sz="2400" dirty="0"/>
              <a:t>VMware</a:t>
            </a:r>
            <a:r>
              <a:rPr lang="zh-CN" altLang="en-US" sz="2400" dirty="0"/>
              <a:t>虚拟机的安装</a:t>
            </a:r>
          </a:p>
          <a:p>
            <a:pPr lvl="1">
              <a:lnSpc>
                <a:spcPct val="150000"/>
              </a:lnSpc>
            </a:pPr>
            <a:r>
              <a:rPr lang="zh-CN" altLang="en-US" sz="2400" dirty="0"/>
              <a:t>（</a:t>
            </a:r>
            <a:r>
              <a:rPr lang="en-US" altLang="zh-CN" sz="2400" dirty="0"/>
              <a:t>2</a:t>
            </a:r>
            <a:r>
              <a:rPr lang="zh-CN" altLang="en-US" sz="2400" dirty="0"/>
              <a:t>）利用</a:t>
            </a:r>
            <a:r>
              <a:rPr lang="en-US" altLang="zh-CN" sz="2400" dirty="0"/>
              <a:t>VMware</a:t>
            </a:r>
            <a:r>
              <a:rPr lang="zh-CN" altLang="en-US" sz="2400" dirty="0"/>
              <a:t>虚拟机安装</a:t>
            </a:r>
            <a:r>
              <a:rPr lang="en-US" altLang="zh-CN" sz="2400" dirty="0"/>
              <a:t>Ubuntu Linux18.04</a:t>
            </a:r>
            <a:r>
              <a:rPr lang="zh-CN" altLang="en-US" sz="2400" dirty="0"/>
              <a:t>桌面版操作系统</a:t>
            </a:r>
          </a:p>
          <a:p>
            <a:pPr lvl="1">
              <a:lnSpc>
                <a:spcPct val="150000"/>
              </a:lnSpc>
            </a:pPr>
            <a:r>
              <a:rPr lang="zh-CN" altLang="en-US" sz="2400" dirty="0"/>
              <a:t>（</a:t>
            </a:r>
            <a:r>
              <a:rPr lang="en-US" altLang="zh-CN" sz="2400" dirty="0"/>
              <a:t>3</a:t>
            </a:r>
            <a:r>
              <a:rPr lang="zh-CN" altLang="en-US" sz="2400" dirty="0"/>
              <a:t>）登录桌面环境</a:t>
            </a:r>
          </a:p>
          <a:p>
            <a:pPr lvl="1">
              <a:lnSpc>
                <a:spcPct val="150000"/>
              </a:lnSpc>
            </a:pPr>
            <a:r>
              <a:rPr lang="zh-CN" altLang="en-US" sz="2400" dirty="0"/>
              <a:t>（</a:t>
            </a:r>
            <a:r>
              <a:rPr lang="en-US" altLang="zh-CN" sz="2400" dirty="0"/>
              <a:t>4</a:t>
            </a:r>
            <a:r>
              <a:rPr lang="zh-CN" altLang="en-US" sz="2400" dirty="0"/>
              <a:t>）进行注销与关机操作</a:t>
            </a:r>
          </a:p>
        </p:txBody>
      </p:sp>
    </p:spTree>
    <p:extLst>
      <p:ext uri="{BB962C8B-B14F-4D97-AF65-F5344CB8AC3E}">
        <p14:creationId xmlns:p14="http://schemas.microsoft.com/office/powerpoint/2010/main" val="268873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0B140-17C9-4454-9B27-72E1ABD14C0C}"/>
              </a:ext>
            </a:extLst>
          </p:cNvPr>
          <p:cNvSpPr>
            <a:spLocks noGrp="1"/>
          </p:cNvSpPr>
          <p:nvPr>
            <p:ph type="title"/>
          </p:nvPr>
        </p:nvSpPr>
        <p:spPr>
          <a:xfrm>
            <a:off x="1539979" y="651819"/>
            <a:ext cx="8911687" cy="834820"/>
          </a:xfrm>
        </p:spPr>
        <p:txBody>
          <a:bodyPr/>
          <a:lstStyle/>
          <a:p>
            <a:pPr algn="ctr"/>
            <a:r>
              <a:rPr lang="zh-CN" altLang="en-US" dirty="0"/>
              <a:t>练习题</a:t>
            </a:r>
          </a:p>
        </p:txBody>
      </p:sp>
      <p:sp>
        <p:nvSpPr>
          <p:cNvPr id="3" name="内容占位符 2">
            <a:extLst>
              <a:ext uri="{FF2B5EF4-FFF2-40B4-BE49-F238E27FC236}">
                <a16:creationId xmlns:a16="http://schemas.microsoft.com/office/drawing/2014/main" id="{1C16260D-81E7-4F26-B4C2-74F5563656FE}"/>
              </a:ext>
            </a:extLst>
          </p:cNvPr>
          <p:cNvSpPr>
            <a:spLocks noGrp="1"/>
          </p:cNvSpPr>
          <p:nvPr>
            <p:ph idx="1"/>
          </p:nvPr>
        </p:nvSpPr>
        <p:spPr>
          <a:xfrm>
            <a:off x="2592925" y="1753457"/>
            <a:ext cx="8915400" cy="3777622"/>
          </a:xfrm>
        </p:spPr>
        <p:txBody>
          <a:bodyPr>
            <a:normAutofit lnSpcReduction="10000"/>
          </a:bodyPr>
          <a:lstStyle/>
          <a:p>
            <a:pPr>
              <a:lnSpc>
                <a:spcPct val="150000"/>
              </a:lnSpc>
            </a:pPr>
            <a:r>
              <a:rPr lang="en-US" altLang="zh-CN" sz="2400" dirty="0"/>
              <a:t>1</a:t>
            </a:r>
            <a:r>
              <a:rPr lang="zh-CN" altLang="en-US" sz="2400" dirty="0"/>
              <a:t>、</a:t>
            </a:r>
            <a:r>
              <a:rPr lang="en-US" altLang="zh-CN" sz="2400" dirty="0"/>
              <a:t>Linux</a:t>
            </a:r>
            <a:r>
              <a:rPr lang="zh-CN" altLang="en-US" sz="2400" dirty="0"/>
              <a:t>是在什么样的历史背景下出现的？</a:t>
            </a:r>
          </a:p>
          <a:p>
            <a:pPr>
              <a:lnSpc>
                <a:spcPct val="150000"/>
              </a:lnSpc>
            </a:pPr>
            <a:r>
              <a:rPr lang="en-US" altLang="zh-CN" sz="2400" dirty="0"/>
              <a:t>2</a:t>
            </a:r>
            <a:r>
              <a:rPr lang="zh-CN" altLang="en-US" sz="2400" dirty="0"/>
              <a:t>、什么是</a:t>
            </a:r>
            <a:r>
              <a:rPr lang="en-US" altLang="zh-CN" sz="2400" dirty="0"/>
              <a:t>GNU</a:t>
            </a:r>
            <a:r>
              <a:rPr lang="zh-CN" altLang="en-US" sz="2400" dirty="0"/>
              <a:t>计划？</a:t>
            </a:r>
            <a:r>
              <a:rPr lang="en-US" altLang="zh-CN" sz="2400" dirty="0"/>
              <a:t>Linux</a:t>
            </a:r>
            <a:r>
              <a:rPr lang="zh-CN" altLang="en-US" sz="2400" dirty="0"/>
              <a:t>和</a:t>
            </a:r>
            <a:r>
              <a:rPr lang="en-US" altLang="zh-CN" sz="2400" dirty="0"/>
              <a:t>GNU</a:t>
            </a:r>
            <a:r>
              <a:rPr lang="zh-CN" altLang="en-US" sz="2400" dirty="0"/>
              <a:t>有什么关系？</a:t>
            </a:r>
          </a:p>
          <a:p>
            <a:pPr>
              <a:lnSpc>
                <a:spcPct val="150000"/>
              </a:lnSpc>
            </a:pPr>
            <a:r>
              <a:rPr lang="en-US" altLang="zh-CN" sz="2400" dirty="0"/>
              <a:t>3</a:t>
            </a:r>
            <a:r>
              <a:rPr lang="zh-CN" altLang="en-US" sz="2400" dirty="0"/>
              <a:t>、</a:t>
            </a:r>
            <a:r>
              <a:rPr lang="en-US" altLang="zh-CN" sz="2400" dirty="0"/>
              <a:t>Linux</a:t>
            </a:r>
            <a:r>
              <a:rPr lang="zh-CN" altLang="en-US" sz="2400" dirty="0"/>
              <a:t>系统有哪些特点？</a:t>
            </a:r>
          </a:p>
          <a:p>
            <a:pPr>
              <a:lnSpc>
                <a:spcPct val="150000"/>
              </a:lnSpc>
            </a:pPr>
            <a:r>
              <a:rPr lang="en-US" altLang="zh-CN" sz="2400" dirty="0"/>
              <a:t>4</a:t>
            </a:r>
            <a:r>
              <a:rPr lang="zh-CN" altLang="en-US" sz="2400" dirty="0"/>
              <a:t>、</a:t>
            </a:r>
            <a:r>
              <a:rPr lang="en-US" altLang="zh-CN" sz="2400" dirty="0"/>
              <a:t>Linux</a:t>
            </a:r>
            <a:r>
              <a:rPr lang="zh-CN" altLang="en-US" sz="2400" dirty="0"/>
              <a:t>系统由哪几部分组成？</a:t>
            </a:r>
            <a:r>
              <a:rPr lang="en-US" altLang="zh-CN" sz="2400" dirty="0"/>
              <a:t>Linux</a:t>
            </a:r>
            <a:r>
              <a:rPr lang="zh-CN" altLang="en-US" sz="2400" dirty="0"/>
              <a:t>内核的功能是什么？</a:t>
            </a:r>
          </a:p>
          <a:p>
            <a:pPr>
              <a:lnSpc>
                <a:spcPct val="150000"/>
              </a:lnSpc>
            </a:pPr>
            <a:r>
              <a:rPr lang="en-US" altLang="zh-CN" sz="2400" dirty="0"/>
              <a:t>5</a:t>
            </a:r>
            <a:r>
              <a:rPr lang="zh-CN" altLang="en-US" sz="2400" dirty="0"/>
              <a:t>、简述</a:t>
            </a:r>
            <a:r>
              <a:rPr lang="en-US" altLang="zh-CN" sz="2400" dirty="0"/>
              <a:t>Ubuntu Linux</a:t>
            </a:r>
            <a:r>
              <a:rPr lang="zh-CN" altLang="en-US" sz="2400" dirty="0"/>
              <a:t>的特点。</a:t>
            </a:r>
          </a:p>
          <a:p>
            <a:pPr>
              <a:lnSpc>
                <a:spcPct val="150000"/>
              </a:lnSpc>
            </a:pPr>
            <a:r>
              <a:rPr lang="en-US" altLang="zh-CN" sz="2400" dirty="0"/>
              <a:t>6</a:t>
            </a:r>
            <a:r>
              <a:rPr lang="zh-CN" altLang="en-US" sz="2400" dirty="0"/>
              <a:t>、如何获得</a:t>
            </a:r>
            <a:r>
              <a:rPr lang="en-US" altLang="zh-CN" sz="2400" dirty="0"/>
              <a:t>Linux</a:t>
            </a:r>
            <a:r>
              <a:rPr lang="zh-CN" altLang="en-US" sz="2400" dirty="0"/>
              <a:t>？</a:t>
            </a:r>
          </a:p>
        </p:txBody>
      </p:sp>
    </p:spTree>
    <p:extLst>
      <p:ext uri="{BB962C8B-B14F-4D97-AF65-F5344CB8AC3E}">
        <p14:creationId xmlns:p14="http://schemas.microsoft.com/office/powerpoint/2010/main" val="406228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1828924" y="615514"/>
            <a:ext cx="9952109" cy="6031866"/>
          </a:xfrm>
        </p:spPr>
        <p:txBody>
          <a:bodyPr>
            <a:normAutofit/>
          </a:bodyPr>
          <a:lstStyle/>
          <a:p>
            <a:pPr>
              <a:lnSpc>
                <a:spcPct val="150000"/>
              </a:lnSpc>
            </a:pPr>
            <a:r>
              <a:rPr lang="en-US" altLang="zh-CN" sz="2000" dirty="0">
                <a:solidFill>
                  <a:srgbClr val="FF0000"/>
                </a:solidFill>
              </a:rPr>
              <a:t>POSIX</a:t>
            </a:r>
            <a:r>
              <a:rPr lang="zh-CN" altLang="en-US" sz="2000" dirty="0">
                <a:solidFill>
                  <a:srgbClr val="FF0000"/>
                </a:solidFill>
              </a:rPr>
              <a:t>常见标准</a:t>
            </a:r>
            <a:r>
              <a:rPr lang="zh-CN" altLang="en-US" sz="2000" dirty="0">
                <a:solidFill>
                  <a:srgbClr val="FF0000"/>
                </a:solidFill>
                <a:sym typeface="Wingdings" panose="05000000000000000000" pitchFamily="2" charset="2"/>
              </a:rPr>
              <a:t>（续）</a:t>
            </a:r>
            <a:endParaRPr lang="en-US" altLang="zh-CN" sz="2000" dirty="0">
              <a:solidFill>
                <a:srgbClr val="FF0000"/>
              </a:solidFill>
            </a:endParaRPr>
          </a:p>
          <a:p>
            <a:pPr lvl="1">
              <a:lnSpc>
                <a:spcPct val="150000"/>
              </a:lnSpc>
            </a:pPr>
            <a:r>
              <a:rPr lang="en-US" altLang="zh-CN" sz="2000" dirty="0">
                <a:solidFill>
                  <a:schemeClr val="tx1"/>
                </a:solidFill>
              </a:rPr>
              <a:t>1003.23</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针对用户组织的指南，主要是为了指导用户开发和使用支持操作需求的开放式系统环境框架</a:t>
            </a:r>
            <a:endParaRPr lang="en-US" altLang="zh-CN" sz="2000" dirty="0">
              <a:solidFill>
                <a:schemeClr val="tx1"/>
              </a:solidFill>
            </a:endParaRPr>
          </a:p>
          <a:p>
            <a:pPr lvl="1">
              <a:lnSpc>
                <a:spcPct val="150000"/>
              </a:lnSpc>
            </a:pPr>
            <a:r>
              <a:rPr lang="en-US" altLang="zh-CN" sz="2000" dirty="0">
                <a:solidFill>
                  <a:schemeClr val="tx1"/>
                </a:solidFill>
              </a:rPr>
              <a:t>2003</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针对指定和使用是否符合 </a:t>
            </a:r>
            <a:r>
              <a:rPr lang="en-US" altLang="zh-CN" sz="2000" dirty="0">
                <a:solidFill>
                  <a:schemeClr val="tx1"/>
                </a:solidFill>
              </a:rPr>
              <a:t>POSIX </a:t>
            </a:r>
            <a:r>
              <a:rPr lang="zh-CN" altLang="en-US" sz="2000" dirty="0">
                <a:solidFill>
                  <a:schemeClr val="tx1"/>
                </a:solidFill>
              </a:rPr>
              <a:t>标准的测试方法，有关其定义、一般需求和指导方针的一个标准</a:t>
            </a:r>
            <a:endParaRPr lang="en-US" altLang="zh-CN" sz="2000" dirty="0">
              <a:solidFill>
                <a:schemeClr val="tx1"/>
              </a:solidFill>
            </a:endParaRPr>
          </a:p>
          <a:p>
            <a:pPr lvl="1">
              <a:lnSpc>
                <a:spcPct val="150000"/>
              </a:lnSpc>
            </a:pPr>
            <a:r>
              <a:rPr lang="en-US" altLang="zh-CN" sz="2000" dirty="0">
                <a:solidFill>
                  <a:schemeClr val="tx1"/>
                </a:solidFill>
              </a:rPr>
              <a:t>2003.1</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规定了针对</a:t>
            </a:r>
            <a:r>
              <a:rPr lang="en-US" altLang="zh-CN" sz="2000" dirty="0">
                <a:solidFill>
                  <a:schemeClr val="tx1"/>
                </a:solidFill>
              </a:rPr>
              <a:t>1003.1</a:t>
            </a:r>
            <a:r>
              <a:rPr lang="zh-CN" altLang="en-US" sz="2000" dirty="0">
                <a:solidFill>
                  <a:schemeClr val="tx1"/>
                </a:solidFill>
              </a:rPr>
              <a:t>的</a:t>
            </a:r>
            <a:r>
              <a:rPr lang="en-US" altLang="zh-CN" sz="2000" dirty="0">
                <a:solidFill>
                  <a:schemeClr val="tx1"/>
                </a:solidFill>
              </a:rPr>
              <a:t>POSIX</a:t>
            </a:r>
            <a:r>
              <a:rPr lang="zh-CN" altLang="en-US" sz="2000" dirty="0">
                <a:solidFill>
                  <a:schemeClr val="tx1"/>
                </a:solidFill>
              </a:rPr>
              <a:t>测试方法的提供商要提供的一些条件</a:t>
            </a:r>
            <a:endParaRPr lang="en-US" altLang="zh-CN" sz="2000" dirty="0">
              <a:solidFill>
                <a:schemeClr val="tx1"/>
              </a:solidFill>
            </a:endParaRPr>
          </a:p>
          <a:p>
            <a:pPr lvl="1">
              <a:lnSpc>
                <a:spcPct val="150000"/>
              </a:lnSpc>
            </a:pPr>
            <a:r>
              <a:rPr lang="en-US" altLang="zh-CN" sz="2000" dirty="0">
                <a:solidFill>
                  <a:schemeClr val="tx1"/>
                </a:solidFill>
              </a:rPr>
              <a:t>2003.2</a:t>
            </a:r>
            <a:r>
              <a:rPr lang="zh-CN" altLang="en-US" sz="2000" dirty="0">
                <a:solidFill>
                  <a:schemeClr val="tx1"/>
                </a:solidFill>
              </a:rPr>
              <a:t>标准</a:t>
            </a:r>
            <a:r>
              <a:rPr lang="en-US" altLang="zh-CN" sz="2000" dirty="0">
                <a:solidFill>
                  <a:schemeClr val="tx1"/>
                </a:solidFill>
              </a:rPr>
              <a:t>——</a:t>
            </a:r>
            <a:r>
              <a:rPr lang="zh-CN" altLang="en-US" sz="2000" dirty="0">
                <a:solidFill>
                  <a:schemeClr val="tx1"/>
                </a:solidFill>
              </a:rPr>
              <a:t>定义了被用来检查与</a:t>
            </a:r>
            <a:r>
              <a:rPr lang="en-US" altLang="zh-CN" sz="2000" dirty="0">
                <a:solidFill>
                  <a:schemeClr val="tx1"/>
                </a:solidFill>
              </a:rPr>
              <a:t>IEEE1003.2</a:t>
            </a:r>
            <a:r>
              <a:rPr lang="zh-CN" altLang="en-US" sz="2000" dirty="0">
                <a:solidFill>
                  <a:schemeClr val="tx1"/>
                </a:solidFill>
              </a:rPr>
              <a:t>（</a:t>
            </a:r>
            <a:r>
              <a:rPr lang="en-US" altLang="zh-CN" sz="2000" dirty="0">
                <a:solidFill>
                  <a:schemeClr val="tx1"/>
                </a:solidFill>
              </a:rPr>
              <a:t>Shell</a:t>
            </a:r>
            <a:r>
              <a:rPr lang="zh-CN" altLang="en-US" sz="2000" dirty="0">
                <a:solidFill>
                  <a:schemeClr val="tx1"/>
                </a:solidFill>
              </a:rPr>
              <a:t>和工具</a:t>
            </a:r>
            <a:r>
              <a:rPr lang="en-US" altLang="zh-CN" sz="2000" dirty="0">
                <a:solidFill>
                  <a:schemeClr val="tx1"/>
                </a:solidFill>
              </a:rPr>
              <a:t>API</a:t>
            </a:r>
            <a:r>
              <a:rPr lang="zh-CN" altLang="en-US" sz="2000" dirty="0">
                <a:solidFill>
                  <a:schemeClr val="tx1"/>
                </a:solidFill>
              </a:rPr>
              <a:t>）是否符合的测试方法的标准</a:t>
            </a:r>
          </a:p>
          <a:p>
            <a:pPr lvl="1">
              <a:lnSpc>
                <a:spcPct val="150000"/>
              </a:lnSpc>
            </a:pPr>
            <a:endParaRPr lang="zh-CN" altLang="en-US" sz="2000" dirty="0">
              <a:solidFill>
                <a:schemeClr val="tx1"/>
              </a:solidFill>
            </a:endParaRPr>
          </a:p>
          <a:p>
            <a:pPr lvl="1">
              <a:lnSpc>
                <a:spcPct val="150000"/>
              </a:lnSpc>
            </a:pPr>
            <a:endParaRPr lang="zh-CN" altLang="en-US" sz="2000" dirty="0">
              <a:solidFill>
                <a:schemeClr val="tx1"/>
              </a:solidFill>
            </a:endParaRPr>
          </a:p>
          <a:p>
            <a:pPr lvl="1">
              <a:lnSpc>
                <a:spcPct val="150000"/>
              </a:lnSpc>
            </a:pPr>
            <a:endParaRPr lang="en-US" altLang="zh-CN" sz="2000" dirty="0">
              <a:solidFill>
                <a:schemeClr val="tx1"/>
              </a:solidFill>
            </a:endParaRPr>
          </a:p>
          <a:p>
            <a:pPr lvl="1">
              <a:lnSpc>
                <a:spcPct val="150000"/>
              </a:lnSpc>
            </a:pPr>
            <a:endParaRPr lang="zh-CN" altLang="en-US" sz="2000" dirty="0">
              <a:solidFill>
                <a:schemeClr val="tx1"/>
              </a:solidFill>
            </a:endParaRPr>
          </a:p>
          <a:p>
            <a:pPr lvl="1">
              <a:lnSpc>
                <a:spcPct val="150000"/>
              </a:lnSpc>
            </a:pPr>
            <a:endParaRPr lang="en-US" altLang="zh-CN" sz="2000" dirty="0">
              <a:solidFill>
                <a:schemeClr val="tx1"/>
              </a:solidFill>
            </a:endParaRPr>
          </a:p>
        </p:txBody>
      </p:sp>
    </p:spTree>
    <p:extLst>
      <p:ext uri="{BB962C8B-B14F-4D97-AF65-F5344CB8AC3E}">
        <p14:creationId xmlns:p14="http://schemas.microsoft.com/office/powerpoint/2010/main" val="310370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E19C7-AB51-4D20-B04A-7BDB13E9AF02}"/>
              </a:ext>
            </a:extLst>
          </p:cNvPr>
          <p:cNvSpPr>
            <a:spLocks noGrp="1"/>
          </p:cNvSpPr>
          <p:nvPr>
            <p:ph type="title"/>
          </p:nvPr>
        </p:nvSpPr>
        <p:spPr/>
        <p:txBody>
          <a:bodyPr/>
          <a:lstStyle/>
          <a:p>
            <a:r>
              <a:rPr lang="en-US" altLang="zh-CN" dirty="0"/>
              <a:t>1.1.2  Linux</a:t>
            </a:r>
            <a:r>
              <a:rPr lang="zh-CN" altLang="en-US" dirty="0"/>
              <a:t>发展历程</a:t>
            </a:r>
          </a:p>
        </p:txBody>
      </p:sp>
      <p:sp>
        <p:nvSpPr>
          <p:cNvPr id="3" name="内容占位符 2">
            <a:extLst>
              <a:ext uri="{FF2B5EF4-FFF2-40B4-BE49-F238E27FC236}">
                <a16:creationId xmlns:a16="http://schemas.microsoft.com/office/drawing/2014/main" id="{37632DC8-3E9F-498D-A02B-D34317FBF213}"/>
              </a:ext>
            </a:extLst>
          </p:cNvPr>
          <p:cNvSpPr>
            <a:spLocks noGrp="1"/>
          </p:cNvSpPr>
          <p:nvPr>
            <p:ph idx="1"/>
          </p:nvPr>
        </p:nvSpPr>
        <p:spPr>
          <a:xfrm>
            <a:off x="2517293" y="1386077"/>
            <a:ext cx="8915400" cy="5158562"/>
          </a:xfrm>
        </p:spPr>
        <p:txBody>
          <a:bodyPr>
            <a:normAutofit fontScale="92500" lnSpcReduction="20000"/>
          </a:bodyPr>
          <a:lstStyle/>
          <a:p>
            <a:pPr>
              <a:lnSpc>
                <a:spcPct val="150000"/>
              </a:lnSpc>
            </a:pPr>
            <a:r>
              <a:rPr lang="en-US" altLang="zh-CN" sz="2400" dirty="0">
                <a:solidFill>
                  <a:srgbClr val="FF0000"/>
                </a:solidFill>
              </a:rPr>
              <a:t>1</a:t>
            </a:r>
            <a:r>
              <a:rPr lang="zh-CN" altLang="en-US" sz="2400" dirty="0">
                <a:solidFill>
                  <a:srgbClr val="FF0000"/>
                </a:solidFill>
              </a:rPr>
              <a:t>、</a:t>
            </a:r>
            <a:r>
              <a:rPr lang="en-US" altLang="zh-CN" sz="2400" dirty="0">
                <a:solidFill>
                  <a:srgbClr val="FF0000"/>
                </a:solidFill>
              </a:rPr>
              <a:t>Linux</a:t>
            </a:r>
            <a:r>
              <a:rPr lang="zh-CN" altLang="en-US" sz="2400" dirty="0">
                <a:solidFill>
                  <a:srgbClr val="FF0000"/>
                </a:solidFill>
              </a:rPr>
              <a:t>产生的历史条件</a:t>
            </a:r>
            <a:endParaRPr lang="en-US" altLang="zh-CN" sz="2400" dirty="0">
              <a:solidFill>
                <a:srgbClr val="FF0000"/>
              </a:solidFill>
            </a:endParaRPr>
          </a:p>
          <a:p>
            <a:pPr lvl="1">
              <a:lnSpc>
                <a:spcPct val="150000"/>
              </a:lnSpc>
            </a:pPr>
            <a:r>
              <a:rPr lang="en-US" altLang="zh-CN" sz="2200" dirty="0">
                <a:solidFill>
                  <a:schemeClr val="tx1"/>
                </a:solidFill>
              </a:rPr>
              <a:t>Linux</a:t>
            </a:r>
            <a:r>
              <a:rPr lang="zh-CN" altLang="en-US" sz="2200" dirty="0">
                <a:solidFill>
                  <a:schemeClr val="tx1"/>
                </a:solidFill>
              </a:rPr>
              <a:t>的诞生和发展与</a:t>
            </a:r>
            <a:r>
              <a:rPr lang="en-US" altLang="zh-CN" sz="2200" u="sng" dirty="0">
                <a:solidFill>
                  <a:srgbClr val="FF0000"/>
                </a:solidFill>
              </a:rPr>
              <a:t>Unix</a:t>
            </a:r>
            <a:r>
              <a:rPr lang="zh-CN" altLang="en-US" sz="2200" u="sng" dirty="0">
                <a:solidFill>
                  <a:srgbClr val="FF0000"/>
                </a:solidFill>
              </a:rPr>
              <a:t>系统、</a:t>
            </a:r>
            <a:r>
              <a:rPr lang="en-US" altLang="zh-CN" sz="2200" u="sng" dirty="0">
                <a:solidFill>
                  <a:srgbClr val="FF0000"/>
                </a:solidFill>
              </a:rPr>
              <a:t>Minix</a:t>
            </a:r>
            <a:r>
              <a:rPr lang="zh-CN" altLang="en-US" sz="2200" u="sng" dirty="0">
                <a:solidFill>
                  <a:srgbClr val="FF0000"/>
                </a:solidFill>
              </a:rPr>
              <a:t>系统、</a:t>
            </a:r>
            <a:r>
              <a:rPr lang="en-US" altLang="zh-CN" sz="2200" u="sng" dirty="0">
                <a:solidFill>
                  <a:srgbClr val="FF0000"/>
                </a:solidFill>
              </a:rPr>
              <a:t>Internet</a:t>
            </a:r>
            <a:r>
              <a:rPr lang="zh-CN" altLang="en-US" sz="2200" u="sng" dirty="0">
                <a:solidFill>
                  <a:srgbClr val="FF0000"/>
                </a:solidFill>
              </a:rPr>
              <a:t>、</a:t>
            </a:r>
            <a:r>
              <a:rPr lang="en-US" altLang="zh-CN" sz="2200" u="sng" dirty="0">
                <a:solidFill>
                  <a:srgbClr val="FF0000"/>
                </a:solidFill>
              </a:rPr>
              <a:t>GNU</a:t>
            </a:r>
            <a:r>
              <a:rPr lang="zh-CN" altLang="en-US" sz="2200" u="sng" dirty="0">
                <a:solidFill>
                  <a:srgbClr val="FF0000"/>
                </a:solidFill>
              </a:rPr>
              <a:t>计划</a:t>
            </a:r>
            <a:r>
              <a:rPr lang="zh-CN" altLang="en-US" sz="2200" dirty="0">
                <a:solidFill>
                  <a:schemeClr val="tx1"/>
                </a:solidFill>
              </a:rPr>
              <a:t>密不可分。</a:t>
            </a:r>
            <a:endParaRPr lang="en-US" altLang="zh-CN" sz="2200" dirty="0">
              <a:solidFill>
                <a:schemeClr val="tx1"/>
              </a:solidFill>
            </a:endParaRPr>
          </a:p>
          <a:p>
            <a:pPr lvl="1">
              <a:lnSpc>
                <a:spcPct val="150000"/>
              </a:lnSpc>
            </a:pPr>
            <a:r>
              <a:rPr lang="zh-CN" altLang="en-US" sz="2200" dirty="0">
                <a:solidFill>
                  <a:schemeClr val="tx1"/>
                </a:solidFill>
              </a:rPr>
              <a:t>（</a:t>
            </a:r>
            <a:r>
              <a:rPr lang="en-US" altLang="zh-CN" sz="2200" dirty="0">
                <a:solidFill>
                  <a:schemeClr val="tx1"/>
                </a:solidFill>
              </a:rPr>
              <a:t>1</a:t>
            </a:r>
            <a:r>
              <a:rPr lang="zh-CN" altLang="en-US" sz="2200" dirty="0">
                <a:solidFill>
                  <a:schemeClr val="tx1"/>
                </a:solidFill>
              </a:rPr>
              <a:t>）</a:t>
            </a:r>
            <a:r>
              <a:rPr lang="en-US" altLang="zh-CN" sz="2200" dirty="0">
                <a:solidFill>
                  <a:schemeClr val="tx1"/>
                </a:solidFill>
              </a:rPr>
              <a:t>Unix</a:t>
            </a:r>
            <a:r>
              <a:rPr lang="zh-CN" altLang="en-US" sz="2200" dirty="0">
                <a:solidFill>
                  <a:schemeClr val="tx1"/>
                </a:solidFill>
              </a:rPr>
              <a:t>系统</a:t>
            </a:r>
            <a:r>
              <a:rPr lang="en-US" altLang="zh-CN" sz="2200" dirty="0">
                <a:solidFill>
                  <a:schemeClr val="tx1"/>
                </a:solidFill>
              </a:rPr>
              <a:t>——Linux</a:t>
            </a:r>
            <a:r>
              <a:rPr lang="zh-CN" altLang="en-US" sz="2200" dirty="0">
                <a:solidFill>
                  <a:schemeClr val="tx1"/>
                </a:solidFill>
              </a:rPr>
              <a:t>是一个类</a:t>
            </a:r>
            <a:r>
              <a:rPr lang="en-US" altLang="zh-CN" sz="2200" dirty="0">
                <a:solidFill>
                  <a:schemeClr val="tx1"/>
                </a:solidFill>
              </a:rPr>
              <a:t>Unix</a:t>
            </a:r>
            <a:r>
              <a:rPr lang="zh-CN" altLang="en-US" sz="2200" dirty="0">
                <a:solidFill>
                  <a:schemeClr val="tx1"/>
                </a:solidFill>
              </a:rPr>
              <a:t>的操作系统，</a:t>
            </a:r>
            <a:r>
              <a:rPr lang="en-US" altLang="zh-CN" sz="2200" dirty="0">
                <a:solidFill>
                  <a:schemeClr val="tx1"/>
                </a:solidFill>
              </a:rPr>
              <a:t>Linux</a:t>
            </a:r>
            <a:r>
              <a:rPr lang="zh-CN" altLang="en-US" sz="2200" dirty="0">
                <a:solidFill>
                  <a:schemeClr val="tx1"/>
                </a:solidFill>
              </a:rPr>
              <a:t>和</a:t>
            </a:r>
            <a:r>
              <a:rPr lang="en-US" altLang="zh-CN" sz="2200" dirty="0">
                <a:solidFill>
                  <a:schemeClr val="tx1"/>
                </a:solidFill>
              </a:rPr>
              <a:t>Unix</a:t>
            </a:r>
            <a:r>
              <a:rPr lang="zh-CN" altLang="en-US" sz="2200" dirty="0">
                <a:solidFill>
                  <a:schemeClr val="tx1"/>
                </a:solidFill>
              </a:rPr>
              <a:t>的设计有很多相似之处。</a:t>
            </a:r>
            <a:endParaRPr lang="en-US" altLang="zh-CN" sz="2200" dirty="0">
              <a:solidFill>
                <a:schemeClr val="tx1"/>
              </a:solidFill>
            </a:endParaRPr>
          </a:p>
          <a:p>
            <a:pPr lvl="1">
              <a:lnSpc>
                <a:spcPct val="150000"/>
              </a:lnSpc>
            </a:pPr>
            <a:r>
              <a:rPr lang="en-US" altLang="zh-CN" sz="2200" dirty="0">
                <a:solidFill>
                  <a:schemeClr val="tx1"/>
                </a:solidFill>
              </a:rPr>
              <a:t>Unix</a:t>
            </a:r>
            <a:r>
              <a:rPr lang="zh-CN" altLang="en-US" sz="2200" dirty="0">
                <a:solidFill>
                  <a:schemeClr val="tx1"/>
                </a:solidFill>
              </a:rPr>
              <a:t>系统的特点：</a:t>
            </a:r>
          </a:p>
          <a:p>
            <a:pPr marL="857250" lvl="2" indent="0">
              <a:lnSpc>
                <a:spcPct val="150000"/>
              </a:lnSpc>
              <a:buNone/>
            </a:pPr>
            <a:r>
              <a:rPr lang="zh-CN" altLang="en-US" sz="2000" dirty="0">
                <a:solidFill>
                  <a:schemeClr val="tx1"/>
                </a:solidFill>
              </a:rPr>
              <a:t>无可比拟的安全性与稳定性；</a:t>
            </a:r>
          </a:p>
          <a:p>
            <a:pPr marL="857250" lvl="2" indent="0">
              <a:lnSpc>
                <a:spcPct val="150000"/>
              </a:lnSpc>
              <a:buNone/>
            </a:pPr>
            <a:r>
              <a:rPr lang="zh-CN" altLang="en-US" sz="2000" dirty="0">
                <a:solidFill>
                  <a:schemeClr val="tx1"/>
                </a:solidFill>
              </a:rPr>
              <a:t>良好的伸缩性，系统内核和核外程序均可裁剪；</a:t>
            </a:r>
          </a:p>
          <a:p>
            <a:pPr marL="857250" lvl="2" indent="0">
              <a:lnSpc>
                <a:spcPct val="150000"/>
              </a:lnSpc>
              <a:buNone/>
            </a:pPr>
            <a:r>
              <a:rPr lang="zh-CN" altLang="en-US" sz="2000" dirty="0">
                <a:solidFill>
                  <a:schemeClr val="tx1"/>
                </a:solidFill>
              </a:rPr>
              <a:t>强大的</a:t>
            </a:r>
            <a:r>
              <a:rPr lang="en-US" altLang="zh-CN" sz="2000" dirty="0">
                <a:solidFill>
                  <a:schemeClr val="tx1"/>
                </a:solidFill>
              </a:rPr>
              <a:t>TCP/IP</a:t>
            </a:r>
            <a:r>
              <a:rPr lang="zh-CN" altLang="en-US" sz="2000" dirty="0">
                <a:solidFill>
                  <a:schemeClr val="tx1"/>
                </a:solidFill>
              </a:rPr>
              <a:t>支持功能；</a:t>
            </a:r>
          </a:p>
          <a:p>
            <a:pPr marL="857250" lvl="2" indent="0">
              <a:lnSpc>
                <a:spcPct val="150000"/>
              </a:lnSpc>
              <a:buNone/>
            </a:pPr>
            <a:r>
              <a:rPr lang="zh-CN" altLang="en-US" sz="2000" dirty="0">
                <a:solidFill>
                  <a:schemeClr val="tx1"/>
                </a:solidFill>
              </a:rPr>
              <a:t>良好的可移植性，支持广泛的硬件平台。</a:t>
            </a:r>
          </a:p>
          <a:p>
            <a:pPr lvl="1">
              <a:lnSpc>
                <a:spcPct val="150000"/>
              </a:lnSpc>
            </a:pPr>
            <a:endParaRPr lang="en-US" altLang="zh-CN" sz="2200" dirty="0">
              <a:solidFill>
                <a:schemeClr val="tx1"/>
              </a:solidFill>
            </a:endParaRPr>
          </a:p>
        </p:txBody>
      </p:sp>
    </p:spTree>
    <p:extLst>
      <p:ext uri="{BB962C8B-B14F-4D97-AF65-F5344CB8AC3E}">
        <p14:creationId xmlns:p14="http://schemas.microsoft.com/office/powerpoint/2010/main" val="2671606717"/>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269</TotalTime>
  <Words>4783</Words>
  <Application>Microsoft Office PowerPoint</Application>
  <PresentationFormat>宽屏</PresentationFormat>
  <Paragraphs>391</Paragraphs>
  <Slides>76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76</vt:i4>
      </vt:variant>
    </vt:vector>
  </HeadingPairs>
  <TitlesOfParts>
    <vt:vector size="82" baseType="lpstr">
      <vt:lpstr>等线</vt:lpstr>
      <vt:lpstr>Arial</vt:lpstr>
      <vt:lpstr>Century Gothic</vt:lpstr>
      <vt:lpstr>Times New Roman</vt:lpstr>
      <vt:lpstr>Wingdings 3</vt:lpstr>
      <vt:lpstr>丝状</vt:lpstr>
      <vt:lpstr>Ubuntu Linux 基础教程 （第2版  慕课版）</vt:lpstr>
      <vt:lpstr>第1章 Linux简介与系统安装</vt:lpstr>
      <vt:lpstr>1.1 Linux简介</vt:lpstr>
      <vt:lpstr>1.1 Linux简介</vt:lpstr>
      <vt:lpstr>1.1.1 什么是Linux</vt:lpstr>
      <vt:lpstr>1.1.1 什么是Linux</vt:lpstr>
      <vt:lpstr>PowerPoint 演示文稿</vt:lpstr>
      <vt:lpstr>PowerPoint 演示文稿</vt:lpstr>
      <vt:lpstr>1.1.2  Linux发展历程</vt:lpstr>
      <vt:lpstr>1.1.2  Linux发展历程</vt:lpstr>
      <vt:lpstr>1.1.2  Linux发展历程</vt:lpstr>
      <vt:lpstr>1.1.2  Linux发展历程</vt:lpstr>
      <vt:lpstr>1.1.2  Linux发展历程</vt:lpstr>
      <vt:lpstr>1.1.3 Linux特点</vt:lpstr>
      <vt:lpstr>1.1.3 Linux特点</vt:lpstr>
      <vt:lpstr>1.1.3 Linux特点</vt:lpstr>
      <vt:lpstr>PowerPoint 演示文稿</vt:lpstr>
      <vt:lpstr>PowerPoint 演示文稿</vt:lpstr>
      <vt:lpstr>PowerPoint 演示文稿</vt:lpstr>
      <vt:lpstr>1.1.4 Linux的版本</vt:lpstr>
      <vt:lpstr>1.1.4 Linux的版本</vt:lpstr>
      <vt:lpstr>1.1.4 Linux的版本</vt:lpstr>
      <vt:lpstr>1.1.5 Linux的应用和发展</vt:lpstr>
      <vt:lpstr>1.1.5 Linux的应用和发展</vt:lpstr>
      <vt:lpstr>1.2 Ubuntu简介</vt:lpstr>
      <vt:lpstr>1.2.1什么是Ubuntu</vt:lpstr>
      <vt:lpstr>1.2.2 Ubuntu的特点</vt:lpstr>
      <vt:lpstr>1.2.3 Ubuntu的版本</vt:lpstr>
      <vt:lpstr>PowerPoint 演示文稿</vt:lpstr>
      <vt:lpstr>1.2.4 Ubuntu的获得方法</vt:lpstr>
      <vt:lpstr>1.3 安装前的准备</vt:lpstr>
      <vt:lpstr>PowerPoint 演示文稿</vt:lpstr>
      <vt:lpstr>1.3.1安装预备</vt:lpstr>
      <vt:lpstr>1、Ubuntu Linux 18.04的新特性</vt:lpstr>
      <vt:lpstr>2、安装版本选择</vt:lpstr>
      <vt:lpstr>1.3.2 Linux主机的硬件条件</vt:lpstr>
      <vt:lpstr>1.3.2 Linux主机的硬件条件</vt:lpstr>
      <vt:lpstr>1.3.2 Linux主机的硬件条件</vt:lpstr>
      <vt:lpstr>1.3.2 Linux主机的硬件条件</vt:lpstr>
      <vt:lpstr>1.3.2 Linux主机的硬件条件</vt:lpstr>
      <vt:lpstr>1.3.3 虚拟机简介</vt:lpstr>
      <vt:lpstr>1.3.3 虚拟机简介</vt:lpstr>
      <vt:lpstr>1.3.3 虚拟机简介</vt:lpstr>
      <vt:lpstr>1.3.4 Linux的安装规划</vt:lpstr>
      <vt:lpstr>1.4 在虚拟机中安装Ubuntu</vt:lpstr>
      <vt:lpstr>1.4.1 安装VMWare</vt:lpstr>
      <vt:lpstr>1.4.2 创建和配置虚拟机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VMware虚拟机三种网络连接的模式：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1.4.3  安装Ubuntu</vt:lpstr>
      <vt:lpstr>PowerPoint 演示文稿</vt:lpstr>
      <vt:lpstr>PowerPoint 演示文稿</vt:lpstr>
      <vt:lpstr>PowerPoint 演示文稿</vt:lpstr>
      <vt:lpstr>PowerPoint 演示文稿</vt:lpstr>
      <vt:lpstr>PowerPoint 演示文稿</vt:lpstr>
      <vt:lpstr>本章小结</vt:lpstr>
      <vt:lpstr>实验</vt:lpstr>
      <vt:lpstr>练习题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Linux 基础教程 （第2版  慕课版）</dc:title>
  <dc:creator>mhl</dc:creator>
  <cp:lastModifiedBy>mhl</cp:lastModifiedBy>
  <cp:revision>32</cp:revision>
  <dcterms:created xsi:type="dcterms:W3CDTF">2021-09-16T08:44:49Z</dcterms:created>
  <dcterms:modified xsi:type="dcterms:W3CDTF">2021-11-15T01:08:23Z</dcterms:modified>
</cp:coreProperties>
</file>