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38"/>
  </p:notesMasterIdLst>
  <p:sldIdLst>
    <p:sldId id="256" r:id="rId2"/>
    <p:sldId id="257" r:id="rId3"/>
    <p:sldId id="260" r:id="rId4"/>
    <p:sldId id="793" r:id="rId5"/>
    <p:sldId id="794" r:id="rId6"/>
    <p:sldId id="825" r:id="rId7"/>
    <p:sldId id="826" r:id="rId8"/>
    <p:sldId id="827" r:id="rId9"/>
    <p:sldId id="828" r:id="rId10"/>
    <p:sldId id="829" r:id="rId11"/>
    <p:sldId id="830" r:id="rId12"/>
    <p:sldId id="795" r:id="rId13"/>
    <p:sldId id="831" r:id="rId14"/>
    <p:sldId id="853" r:id="rId15"/>
    <p:sldId id="832" r:id="rId16"/>
    <p:sldId id="833" r:id="rId17"/>
    <p:sldId id="834" r:id="rId18"/>
    <p:sldId id="835" r:id="rId19"/>
    <p:sldId id="836" r:id="rId20"/>
    <p:sldId id="837" r:id="rId21"/>
    <p:sldId id="852" r:id="rId22"/>
    <p:sldId id="796" r:id="rId23"/>
    <p:sldId id="797" r:id="rId24"/>
    <p:sldId id="838" r:id="rId25"/>
    <p:sldId id="839" r:id="rId26"/>
    <p:sldId id="840" r:id="rId27"/>
    <p:sldId id="798" r:id="rId28"/>
    <p:sldId id="841" r:id="rId29"/>
    <p:sldId id="842" r:id="rId30"/>
    <p:sldId id="843" r:id="rId31"/>
    <p:sldId id="799" r:id="rId32"/>
    <p:sldId id="844" r:id="rId33"/>
    <p:sldId id="845" r:id="rId34"/>
    <p:sldId id="851" r:id="rId35"/>
    <p:sldId id="330" r:id="rId36"/>
    <p:sldId id="33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437AD-7E34-4CD1-9648-71AE380B6D6B}"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E3A69-7EA7-4A84-97BE-C5D1517C44CA}" type="slidenum">
              <a:rPr lang="zh-CN" altLang="en-US" smtClean="0"/>
              <a:t>‹#›</a:t>
            </a:fld>
            <a:endParaRPr lang="zh-CN" altLang="en-US"/>
          </a:p>
        </p:txBody>
      </p:sp>
    </p:spTree>
    <p:extLst>
      <p:ext uri="{BB962C8B-B14F-4D97-AF65-F5344CB8AC3E}">
        <p14:creationId xmlns:p14="http://schemas.microsoft.com/office/powerpoint/2010/main" val="598384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35897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16887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30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9082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6201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4080995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763593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37399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225667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48841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07044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61045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99766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80697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07392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99767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834927030"/>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AF549-A361-4AD6-80ED-7AF8B5A58949}"/>
              </a:ext>
            </a:extLst>
          </p:cNvPr>
          <p:cNvSpPr>
            <a:spLocks noGrp="1"/>
          </p:cNvSpPr>
          <p:nvPr>
            <p:ph type="ctrTitle"/>
          </p:nvPr>
        </p:nvSpPr>
        <p:spPr>
          <a:xfrm>
            <a:off x="2342633" y="949230"/>
            <a:ext cx="8915399" cy="2262781"/>
          </a:xfrm>
        </p:spPr>
        <p:txBody>
          <a:bodyPr/>
          <a:lstStyle/>
          <a:p>
            <a:pPr algn="ctr"/>
            <a:r>
              <a:rPr lang="en-US" altLang="zh-CN" dirty="0"/>
              <a:t>Ubuntu Linux </a:t>
            </a:r>
            <a:r>
              <a:rPr lang="zh-CN" altLang="en-US" dirty="0"/>
              <a:t>基础教程</a:t>
            </a:r>
            <a:br>
              <a:rPr lang="en-US" altLang="zh-CN" dirty="0"/>
            </a:br>
            <a:r>
              <a:rPr lang="zh-CN" altLang="en-US" dirty="0"/>
              <a:t>（</a:t>
            </a:r>
            <a:r>
              <a:rPr lang="zh-CN" altLang="en-US" sz="4400" dirty="0"/>
              <a:t>第</a:t>
            </a:r>
            <a:r>
              <a:rPr lang="en-US" altLang="zh-CN" sz="4400" dirty="0"/>
              <a:t>2</a:t>
            </a:r>
            <a:r>
              <a:rPr lang="zh-CN" altLang="en-US" sz="4400" dirty="0"/>
              <a:t>版  慕课版）</a:t>
            </a:r>
            <a:endParaRPr lang="zh-CN" altLang="en-US" dirty="0"/>
          </a:p>
        </p:txBody>
      </p:sp>
      <p:sp>
        <p:nvSpPr>
          <p:cNvPr id="3" name="副标题 2">
            <a:extLst>
              <a:ext uri="{FF2B5EF4-FFF2-40B4-BE49-F238E27FC236}">
                <a16:creationId xmlns:a16="http://schemas.microsoft.com/office/drawing/2014/main" id="{13E27B5E-E64F-4526-8025-9F5BA32E2036}"/>
              </a:ext>
            </a:extLst>
          </p:cNvPr>
          <p:cNvSpPr>
            <a:spLocks noGrp="1"/>
          </p:cNvSpPr>
          <p:nvPr>
            <p:ph type="subTitle" idx="1"/>
          </p:nvPr>
        </p:nvSpPr>
        <p:spPr>
          <a:xfrm>
            <a:off x="2414552" y="4366412"/>
            <a:ext cx="8915399" cy="1126283"/>
          </a:xfrm>
        </p:spPr>
        <p:txBody>
          <a:bodyPr>
            <a:normAutofit lnSpcReduction="10000"/>
          </a:bodyPr>
          <a:lstStyle/>
          <a:p>
            <a:pPr algn="r"/>
            <a:r>
              <a:rPr lang="zh-CN" altLang="en-US" b="1" dirty="0">
                <a:solidFill>
                  <a:schemeClr val="tx1"/>
                </a:solidFill>
              </a:rPr>
              <a:t>邓淼磊  马宏琳  主编</a:t>
            </a:r>
            <a:endParaRPr lang="en-US" altLang="zh-CN" b="1" dirty="0">
              <a:solidFill>
                <a:schemeClr val="tx1"/>
              </a:solidFill>
            </a:endParaRPr>
          </a:p>
          <a:p>
            <a:pPr algn="r"/>
            <a:r>
              <a:rPr lang="zh-CN" altLang="en-US" b="1" dirty="0">
                <a:solidFill>
                  <a:schemeClr val="tx1"/>
                </a:solidFill>
              </a:rPr>
              <a:t>阎磊 副主编</a:t>
            </a:r>
            <a:endParaRPr lang="en-US" altLang="zh-CN" b="1" dirty="0">
              <a:solidFill>
                <a:schemeClr val="tx1"/>
              </a:solidFill>
            </a:endParaRPr>
          </a:p>
          <a:p>
            <a:pPr algn="r"/>
            <a:r>
              <a:rPr lang="en-US" altLang="zh-CN" b="1" dirty="0">
                <a:solidFill>
                  <a:schemeClr val="tx1"/>
                </a:solidFill>
              </a:rPr>
              <a:t> </a:t>
            </a:r>
            <a:r>
              <a:rPr lang="zh-CN" altLang="en-US" b="1" dirty="0">
                <a:solidFill>
                  <a:schemeClr val="tx1"/>
                </a:solidFill>
              </a:rPr>
              <a:t>清华大学出版社</a:t>
            </a:r>
          </a:p>
        </p:txBody>
      </p:sp>
    </p:spTree>
    <p:extLst>
      <p:ext uri="{BB962C8B-B14F-4D97-AF65-F5344CB8AC3E}">
        <p14:creationId xmlns:p14="http://schemas.microsoft.com/office/powerpoint/2010/main" val="294395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a:extLst>
              <a:ext uri="{FF2B5EF4-FFF2-40B4-BE49-F238E27FC236}">
                <a16:creationId xmlns:a16="http://schemas.microsoft.com/office/drawing/2014/main" id="{730E116E-0906-4CFE-8132-17CF67975CED}"/>
              </a:ext>
            </a:extLst>
          </p:cNvPr>
          <p:cNvSpPr>
            <a:spLocks noGrp="1" noChangeArrowheads="1"/>
          </p:cNvSpPr>
          <p:nvPr>
            <p:ph idx="1"/>
          </p:nvPr>
        </p:nvSpPr>
        <p:spPr>
          <a:xfrm>
            <a:off x="2137149" y="756863"/>
            <a:ext cx="8915400" cy="3777622"/>
          </a:xfrm>
        </p:spPr>
        <p:txBody>
          <a:bodyPr>
            <a:normAutofit/>
          </a:bodyPr>
          <a:lstStyle/>
          <a:p>
            <a:pPr>
              <a:lnSpc>
                <a:spcPct val="150000"/>
              </a:lnSpc>
            </a:pPr>
            <a:r>
              <a:rPr lang="zh-CN" altLang="en-US" sz="2400" dirty="0"/>
              <a:t>NTFS系统的一个主要优点就是：它通过使用相同卷大小条件下相对较小的簇，从而更有效的利用了磁盘。只要简单的将文件系统从FAT转换为NTFS，就可以释放出几百MB的磁盘空间。</a:t>
            </a:r>
          </a:p>
          <a:p>
            <a:pPr>
              <a:lnSpc>
                <a:spcPct val="150000"/>
              </a:lnSpc>
            </a:pPr>
            <a:r>
              <a:rPr lang="zh-CN" altLang="en-US" sz="2400" dirty="0"/>
              <a:t>NTFS的主要弱点是，它只能被Windows NT/2000所识别。能被FAT文件系统和HPFS文件系统所存取，兼容性较差。</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a:extLst>
              <a:ext uri="{FF2B5EF4-FFF2-40B4-BE49-F238E27FC236}">
                <a16:creationId xmlns:a16="http://schemas.microsoft.com/office/drawing/2014/main" id="{CE8D7ED6-B22B-4682-A6A7-2182AC56390B}"/>
              </a:ext>
            </a:extLst>
          </p:cNvPr>
          <p:cNvSpPr>
            <a:spLocks noGrp="1" noChangeArrowheads="1"/>
          </p:cNvSpPr>
          <p:nvPr>
            <p:ph type="title"/>
          </p:nvPr>
        </p:nvSpPr>
        <p:spPr/>
        <p:txBody>
          <a:bodyPr/>
          <a:lstStyle/>
          <a:p>
            <a:r>
              <a:rPr lang="en-US" altLang="zh-CN" dirty="0"/>
              <a:t>3</a:t>
            </a:r>
            <a:r>
              <a:rPr lang="zh-CN" altLang="en-US" dirty="0"/>
              <a:t>.1.2 Linux文件系统架构</a:t>
            </a:r>
          </a:p>
        </p:txBody>
      </p:sp>
      <p:sp>
        <p:nvSpPr>
          <p:cNvPr id="13314" name="内容占位符 2">
            <a:extLst>
              <a:ext uri="{FF2B5EF4-FFF2-40B4-BE49-F238E27FC236}">
                <a16:creationId xmlns:a16="http://schemas.microsoft.com/office/drawing/2014/main" id="{66B7582C-3473-4A22-8D87-AE36EE1EB27D}"/>
              </a:ext>
            </a:extLst>
          </p:cNvPr>
          <p:cNvSpPr>
            <a:spLocks noGrp="1" noChangeArrowheads="1"/>
          </p:cNvSpPr>
          <p:nvPr>
            <p:ph idx="1"/>
          </p:nvPr>
        </p:nvSpPr>
        <p:spPr>
          <a:xfrm>
            <a:off x="2363180" y="1671263"/>
            <a:ext cx="8915400" cy="3777622"/>
          </a:xfrm>
        </p:spPr>
        <p:txBody>
          <a:bodyPr>
            <a:normAutofit/>
          </a:bodyPr>
          <a:lstStyle/>
          <a:p>
            <a:pPr>
              <a:lnSpc>
                <a:spcPct val="150000"/>
              </a:lnSpc>
            </a:pPr>
            <a:r>
              <a:rPr lang="zh-CN" altLang="en-US" sz="2400" dirty="0"/>
              <a:t>现代Linux内核几乎支持计算机系统中所有文件系统，从基本的FAT到高性能文件系统，如日志文件系统JFS（Journaling File System）等。</a:t>
            </a:r>
          </a:p>
          <a:p>
            <a:pPr>
              <a:lnSpc>
                <a:spcPct val="150000"/>
              </a:lnSpc>
            </a:pPr>
            <a:r>
              <a:rPr lang="zh-CN" altLang="en-US" sz="2400" dirty="0"/>
              <a:t>Linux操作系统从一开始就追求让用户使用多个文件系统。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3">
            <a:extLst>
              <a:ext uri="{FF2B5EF4-FFF2-40B4-BE49-F238E27FC236}">
                <a16:creationId xmlns:a16="http://schemas.microsoft.com/office/drawing/2014/main" id="{191598E8-9B83-4267-847C-7A006557EA48}"/>
              </a:ext>
            </a:extLst>
          </p:cNvPr>
          <p:cNvSpPr txBox="1">
            <a:spLocks noChangeArrowheads="1"/>
          </p:cNvSpPr>
          <p:nvPr/>
        </p:nvSpPr>
        <p:spPr bwMode="auto">
          <a:xfrm>
            <a:off x="4879026" y="5558961"/>
            <a:ext cx="31325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3</a:t>
            </a:r>
            <a:r>
              <a:rPr lang="zh-CN" altLang="en-US" dirty="0"/>
              <a:t>-1 Linux文件系统的结构</a:t>
            </a:r>
          </a:p>
        </p:txBody>
      </p:sp>
      <p:sp>
        <p:nvSpPr>
          <p:cNvPr id="14339" name="内容占位符 1">
            <a:extLst>
              <a:ext uri="{FF2B5EF4-FFF2-40B4-BE49-F238E27FC236}">
                <a16:creationId xmlns:a16="http://schemas.microsoft.com/office/drawing/2014/main" id="{AFF71167-8678-4370-8D03-96D3F62A5D3B}"/>
              </a:ext>
            </a:extLst>
          </p:cNvPr>
          <p:cNvSpPr>
            <a:spLocks noGrp="1" noChangeArrowheads="1"/>
          </p:cNvSpPr>
          <p:nvPr>
            <p:ph idx="1"/>
          </p:nvPr>
        </p:nvSpPr>
        <p:spPr>
          <a:xfrm>
            <a:off x="1922190" y="756959"/>
            <a:ext cx="8915400" cy="601403"/>
          </a:xfrm>
        </p:spPr>
        <p:txBody>
          <a:bodyPr>
            <a:normAutofit/>
          </a:bodyPr>
          <a:lstStyle/>
          <a:p>
            <a:r>
              <a:rPr lang="zh-CN" altLang="en-US" sz="2400" dirty="0"/>
              <a:t>Linux文件系统采用了分层结构的设计。</a:t>
            </a:r>
          </a:p>
          <a:p>
            <a:pPr marL="0" indent="0">
              <a:buNone/>
            </a:pPr>
            <a:endParaRPr lang="zh-CN" altLang="en-US" sz="2400" dirty="0"/>
          </a:p>
        </p:txBody>
      </p:sp>
      <p:grpSp>
        <p:nvGrpSpPr>
          <p:cNvPr id="4" name="组合 3">
            <a:extLst>
              <a:ext uri="{FF2B5EF4-FFF2-40B4-BE49-F238E27FC236}">
                <a16:creationId xmlns:a16="http://schemas.microsoft.com/office/drawing/2014/main" id="{82DFE0AF-6680-4DD7-8B97-8C7ACD1B42A6}"/>
              </a:ext>
            </a:extLst>
          </p:cNvPr>
          <p:cNvGrpSpPr/>
          <p:nvPr/>
        </p:nvGrpSpPr>
        <p:grpSpPr>
          <a:xfrm>
            <a:off x="1358947" y="2150279"/>
            <a:ext cx="9334720" cy="2705930"/>
            <a:chOff x="1358947" y="2150279"/>
            <a:chExt cx="9334720" cy="2705930"/>
          </a:xfrm>
        </p:grpSpPr>
        <p:sp>
          <p:nvSpPr>
            <p:cNvPr id="14343" name="矩形 1073742851">
              <a:extLst>
                <a:ext uri="{FF2B5EF4-FFF2-40B4-BE49-F238E27FC236}">
                  <a16:creationId xmlns:a16="http://schemas.microsoft.com/office/drawing/2014/main" id="{7B0B793F-D42E-46E5-8D43-B037DE34AC0B}"/>
                </a:ext>
              </a:extLst>
            </p:cNvPr>
            <p:cNvSpPr>
              <a:spLocks noChangeArrowheads="1"/>
            </p:cNvSpPr>
            <p:nvPr/>
          </p:nvSpPr>
          <p:spPr bwMode="auto">
            <a:xfrm>
              <a:off x="4449404" y="2174921"/>
              <a:ext cx="3292931" cy="365997"/>
            </a:xfrm>
            <a:prstGeom prst="rect">
              <a:avLst/>
            </a:prstGeom>
            <a:solidFill>
              <a:srgbClr val="FFFFFF"/>
            </a:solidFill>
            <a:ln w="9525">
              <a:solidFill>
                <a:srgbClr val="000000"/>
              </a:solidFill>
              <a:miter lim="800000"/>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VFS</a:t>
              </a:r>
            </a:p>
            <a:p>
              <a:endParaRPr lang="zh-CN" altLang="en-US"/>
            </a:p>
          </p:txBody>
        </p:sp>
        <p:sp>
          <p:nvSpPr>
            <p:cNvPr id="14344" name="直接连接符 1073742853">
              <a:extLst>
                <a:ext uri="{FF2B5EF4-FFF2-40B4-BE49-F238E27FC236}">
                  <a16:creationId xmlns:a16="http://schemas.microsoft.com/office/drawing/2014/main" id="{85DC1129-493D-43B9-AAEB-9C78ACB69D28}"/>
                </a:ext>
              </a:extLst>
            </p:cNvPr>
            <p:cNvSpPr>
              <a:spLocks noChangeShapeType="1"/>
            </p:cNvSpPr>
            <p:nvPr/>
          </p:nvSpPr>
          <p:spPr bwMode="auto">
            <a:xfrm>
              <a:off x="7742334" y="2418919"/>
              <a:ext cx="1519441" cy="897"/>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45" name="矩形 1073742854">
              <a:extLst>
                <a:ext uri="{FF2B5EF4-FFF2-40B4-BE49-F238E27FC236}">
                  <a16:creationId xmlns:a16="http://schemas.microsoft.com/office/drawing/2014/main" id="{47568077-0AEE-4E88-8D26-C60CF695171B}"/>
                </a:ext>
              </a:extLst>
            </p:cNvPr>
            <p:cNvSpPr>
              <a:spLocks noChangeArrowheads="1"/>
            </p:cNvSpPr>
            <p:nvPr/>
          </p:nvSpPr>
          <p:spPr bwMode="auto">
            <a:xfrm>
              <a:off x="2929963" y="3028017"/>
              <a:ext cx="1773490" cy="365997"/>
            </a:xfrm>
            <a:prstGeom prst="rect">
              <a:avLst/>
            </a:prstGeom>
            <a:solidFill>
              <a:srgbClr val="FFFFFF"/>
            </a:solidFill>
            <a:ln w="9525">
              <a:solidFill>
                <a:srgbClr val="000000"/>
              </a:solidFill>
              <a:miter lim="800000"/>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Ext2/Ext3</a:t>
              </a:r>
            </a:p>
            <a:p>
              <a:endParaRPr lang="zh-CN" altLang="en-US" dirty="0"/>
            </a:p>
          </p:txBody>
        </p:sp>
        <p:sp>
          <p:nvSpPr>
            <p:cNvPr id="14346" name="矩形 1073742855">
              <a:extLst>
                <a:ext uri="{FF2B5EF4-FFF2-40B4-BE49-F238E27FC236}">
                  <a16:creationId xmlns:a16="http://schemas.microsoft.com/office/drawing/2014/main" id="{3610F6BA-7E0E-4A80-83D8-7B7283C5EC61}"/>
                </a:ext>
              </a:extLst>
            </p:cNvPr>
            <p:cNvSpPr>
              <a:spLocks noChangeArrowheads="1"/>
            </p:cNvSpPr>
            <p:nvPr/>
          </p:nvSpPr>
          <p:spPr bwMode="auto">
            <a:xfrm>
              <a:off x="5209933" y="3028017"/>
              <a:ext cx="1773490" cy="365997"/>
            </a:xfrm>
            <a:prstGeom prst="rect">
              <a:avLst/>
            </a:prstGeom>
            <a:solidFill>
              <a:srgbClr val="FFFFFF"/>
            </a:solidFill>
            <a:ln w="9525">
              <a:solidFill>
                <a:srgbClr val="000000"/>
              </a:solidFill>
              <a:miter lim="800000"/>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Minix</a:t>
              </a:r>
            </a:p>
            <a:p>
              <a:endParaRPr lang="zh-CN" altLang="en-US"/>
            </a:p>
            <a:p>
              <a:endParaRPr lang="zh-CN" altLang="en-US"/>
            </a:p>
          </p:txBody>
        </p:sp>
        <p:sp>
          <p:nvSpPr>
            <p:cNvPr id="14347" name="矩形 1073742856">
              <a:extLst>
                <a:ext uri="{FF2B5EF4-FFF2-40B4-BE49-F238E27FC236}">
                  <a16:creationId xmlns:a16="http://schemas.microsoft.com/office/drawing/2014/main" id="{02607DE4-25CD-484A-A413-2BEF1F5EB578}"/>
                </a:ext>
              </a:extLst>
            </p:cNvPr>
            <p:cNvSpPr>
              <a:spLocks noChangeArrowheads="1"/>
            </p:cNvSpPr>
            <p:nvPr/>
          </p:nvSpPr>
          <p:spPr bwMode="auto">
            <a:xfrm>
              <a:off x="7489903" y="3028017"/>
              <a:ext cx="1773490" cy="365997"/>
            </a:xfrm>
            <a:prstGeom prst="rect">
              <a:avLst/>
            </a:prstGeom>
            <a:solidFill>
              <a:srgbClr val="FFFFFF"/>
            </a:solidFill>
            <a:ln w="9525">
              <a:solidFill>
                <a:srgbClr val="000000"/>
              </a:solidFill>
              <a:miter lim="800000"/>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FAT</a:t>
              </a:r>
            </a:p>
            <a:p>
              <a:endParaRPr lang="zh-CN" altLang="en-US"/>
            </a:p>
            <a:p>
              <a:endParaRPr lang="zh-CN" altLang="en-US"/>
            </a:p>
          </p:txBody>
        </p:sp>
        <p:sp>
          <p:nvSpPr>
            <p:cNvPr id="14348" name="直接连接符 1073742858">
              <a:extLst>
                <a:ext uri="{FF2B5EF4-FFF2-40B4-BE49-F238E27FC236}">
                  <a16:creationId xmlns:a16="http://schemas.microsoft.com/office/drawing/2014/main" id="{B174A198-2284-48EF-B90E-C9405A62E5F4}"/>
                </a:ext>
              </a:extLst>
            </p:cNvPr>
            <p:cNvSpPr>
              <a:spLocks noChangeShapeType="1"/>
            </p:cNvSpPr>
            <p:nvPr/>
          </p:nvSpPr>
          <p:spPr bwMode="auto">
            <a:xfrm flipH="1">
              <a:off x="3942924" y="2540918"/>
              <a:ext cx="1267010" cy="487099"/>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49" name="直接连接符 1073742859">
              <a:extLst>
                <a:ext uri="{FF2B5EF4-FFF2-40B4-BE49-F238E27FC236}">
                  <a16:creationId xmlns:a16="http://schemas.microsoft.com/office/drawing/2014/main" id="{0B07C6F4-367F-4531-97CD-9985014DD452}"/>
                </a:ext>
              </a:extLst>
            </p:cNvPr>
            <p:cNvSpPr>
              <a:spLocks noChangeShapeType="1"/>
            </p:cNvSpPr>
            <p:nvPr/>
          </p:nvSpPr>
          <p:spPr bwMode="auto">
            <a:xfrm>
              <a:off x="6222894" y="2540918"/>
              <a:ext cx="1618" cy="487099"/>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50" name="直接连接符 1073742860">
              <a:extLst>
                <a:ext uri="{FF2B5EF4-FFF2-40B4-BE49-F238E27FC236}">
                  <a16:creationId xmlns:a16="http://schemas.microsoft.com/office/drawing/2014/main" id="{33E38965-5D28-4268-ABC8-9C2F41B1F461}"/>
                </a:ext>
              </a:extLst>
            </p:cNvPr>
            <p:cNvSpPr>
              <a:spLocks noChangeShapeType="1"/>
            </p:cNvSpPr>
            <p:nvPr/>
          </p:nvSpPr>
          <p:spPr bwMode="auto">
            <a:xfrm>
              <a:off x="6983423" y="2540918"/>
              <a:ext cx="1519441" cy="487099"/>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51" name="矩形 1073742861">
              <a:extLst>
                <a:ext uri="{FF2B5EF4-FFF2-40B4-BE49-F238E27FC236}">
                  <a16:creationId xmlns:a16="http://schemas.microsoft.com/office/drawing/2014/main" id="{91F509D9-593B-43E2-B939-05BFA107FD08}"/>
                </a:ext>
              </a:extLst>
            </p:cNvPr>
            <p:cNvSpPr>
              <a:spLocks noChangeArrowheads="1"/>
            </p:cNvSpPr>
            <p:nvPr/>
          </p:nvSpPr>
          <p:spPr bwMode="auto">
            <a:xfrm>
              <a:off x="4449404" y="3759115"/>
              <a:ext cx="3545362" cy="365997"/>
            </a:xfrm>
            <a:prstGeom prst="rect">
              <a:avLst/>
            </a:prstGeom>
            <a:solidFill>
              <a:srgbClr val="FFFFFF"/>
            </a:solidFill>
            <a:ln w="9525">
              <a:solidFill>
                <a:srgbClr val="000000"/>
              </a:solidFill>
              <a:miter lim="800000"/>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缓冲区缓存</a:t>
              </a:r>
            </a:p>
            <a:p>
              <a:endParaRPr lang="zh-CN" altLang="en-US"/>
            </a:p>
          </p:txBody>
        </p:sp>
        <p:sp>
          <p:nvSpPr>
            <p:cNvPr id="14352" name="直接连接符 1073742862">
              <a:extLst>
                <a:ext uri="{FF2B5EF4-FFF2-40B4-BE49-F238E27FC236}">
                  <a16:creationId xmlns:a16="http://schemas.microsoft.com/office/drawing/2014/main" id="{8ED6E740-1C15-4D6A-83B5-EBAD8084F4FE}"/>
                </a:ext>
              </a:extLst>
            </p:cNvPr>
            <p:cNvSpPr>
              <a:spLocks noChangeShapeType="1"/>
            </p:cNvSpPr>
            <p:nvPr/>
          </p:nvSpPr>
          <p:spPr bwMode="auto">
            <a:xfrm>
              <a:off x="6222894" y="3394014"/>
              <a:ext cx="0" cy="36510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53" name="直接连接符 1073742863">
              <a:extLst>
                <a:ext uri="{FF2B5EF4-FFF2-40B4-BE49-F238E27FC236}">
                  <a16:creationId xmlns:a16="http://schemas.microsoft.com/office/drawing/2014/main" id="{3978DEC7-E752-42A7-A66F-89732DCE5C29}"/>
                </a:ext>
              </a:extLst>
            </p:cNvPr>
            <p:cNvSpPr>
              <a:spLocks noChangeShapeType="1"/>
            </p:cNvSpPr>
            <p:nvPr/>
          </p:nvSpPr>
          <p:spPr bwMode="auto">
            <a:xfrm flipH="1">
              <a:off x="6983423" y="3394014"/>
              <a:ext cx="1265391" cy="36510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54" name="直接连接符 1073742864">
              <a:extLst>
                <a:ext uri="{FF2B5EF4-FFF2-40B4-BE49-F238E27FC236}">
                  <a16:creationId xmlns:a16="http://schemas.microsoft.com/office/drawing/2014/main" id="{FE7E7717-6A2E-4175-B59C-86B54AA3249B}"/>
                </a:ext>
              </a:extLst>
            </p:cNvPr>
            <p:cNvSpPr>
              <a:spLocks noChangeShapeType="1"/>
            </p:cNvSpPr>
            <p:nvPr/>
          </p:nvSpPr>
          <p:spPr bwMode="auto">
            <a:xfrm>
              <a:off x="3942924" y="3394014"/>
              <a:ext cx="1519441" cy="36510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56" name="矩形 3">
              <a:extLst>
                <a:ext uri="{FF2B5EF4-FFF2-40B4-BE49-F238E27FC236}">
                  <a16:creationId xmlns:a16="http://schemas.microsoft.com/office/drawing/2014/main" id="{F52DEB2E-EFF5-47D9-A67A-21E1F78AA658}"/>
                </a:ext>
              </a:extLst>
            </p:cNvPr>
            <p:cNvSpPr>
              <a:spLocks noChangeArrowheads="1"/>
            </p:cNvSpPr>
            <p:nvPr/>
          </p:nvSpPr>
          <p:spPr bwMode="auto">
            <a:xfrm>
              <a:off x="4449404" y="4491109"/>
              <a:ext cx="3543743" cy="365100"/>
            </a:xfrm>
            <a:prstGeom prst="rect">
              <a:avLst/>
            </a:prstGeom>
            <a:solidFill>
              <a:srgbClr val="FFFFFF"/>
            </a:solidFill>
            <a:ln w="9525">
              <a:solidFill>
                <a:srgbClr val="000000"/>
              </a:solidFill>
              <a:miter lim="800000"/>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设备驱动程序</a:t>
              </a:r>
            </a:p>
            <a:p>
              <a:endParaRPr lang="zh-CN" altLang="en-US"/>
            </a:p>
          </p:txBody>
        </p:sp>
        <p:sp>
          <p:nvSpPr>
            <p:cNvPr id="14357" name="直接连接符 1073742868">
              <a:extLst>
                <a:ext uri="{FF2B5EF4-FFF2-40B4-BE49-F238E27FC236}">
                  <a16:creationId xmlns:a16="http://schemas.microsoft.com/office/drawing/2014/main" id="{2DAED4FA-F4CB-4CB8-8B9E-FBD5C7665882}"/>
                </a:ext>
              </a:extLst>
            </p:cNvPr>
            <p:cNvSpPr>
              <a:spLocks noChangeShapeType="1"/>
            </p:cNvSpPr>
            <p:nvPr/>
          </p:nvSpPr>
          <p:spPr bwMode="auto">
            <a:xfrm>
              <a:off x="6222894" y="4125112"/>
              <a:ext cx="1618" cy="365997"/>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358" name="矩形 1073742872">
              <a:extLst>
                <a:ext uri="{FF2B5EF4-FFF2-40B4-BE49-F238E27FC236}">
                  <a16:creationId xmlns:a16="http://schemas.microsoft.com/office/drawing/2014/main" id="{14445E61-B03B-443F-88EB-D79271A9B30C}"/>
                </a:ext>
              </a:extLst>
            </p:cNvPr>
            <p:cNvSpPr>
              <a:spLocks noChangeArrowheads="1"/>
            </p:cNvSpPr>
            <p:nvPr/>
          </p:nvSpPr>
          <p:spPr bwMode="auto">
            <a:xfrm>
              <a:off x="9261775" y="2174921"/>
              <a:ext cx="1431892" cy="670098"/>
            </a:xfrm>
            <a:prstGeom prst="rect">
              <a:avLst/>
            </a:prstGeom>
            <a:solidFill>
              <a:srgbClr val="FFFFFF"/>
            </a:solidFill>
            <a:ln w="9525">
              <a:solidFill>
                <a:srgbClr val="000000"/>
              </a:solidFill>
              <a:miter lim="800000"/>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a:t>i节点缓存</a:t>
              </a:r>
            </a:p>
            <a:p>
              <a:r>
                <a:rPr lang="zh-CN" altLang="en-US"/>
                <a:t>目录项缓存</a:t>
              </a:r>
            </a:p>
            <a:p>
              <a:endParaRPr lang="zh-CN" altLang="en-US"/>
            </a:p>
          </p:txBody>
        </p:sp>
        <p:sp>
          <p:nvSpPr>
            <p:cNvPr id="3" name="文本框 2">
              <a:extLst>
                <a:ext uri="{FF2B5EF4-FFF2-40B4-BE49-F238E27FC236}">
                  <a16:creationId xmlns:a16="http://schemas.microsoft.com/office/drawing/2014/main" id="{231CAF13-95B5-4092-9893-A2120872D6CE}"/>
                </a:ext>
              </a:extLst>
            </p:cNvPr>
            <p:cNvSpPr txBox="1"/>
            <p:nvPr/>
          </p:nvSpPr>
          <p:spPr>
            <a:xfrm>
              <a:off x="1358947" y="3011215"/>
              <a:ext cx="1569660" cy="369332"/>
            </a:xfrm>
            <a:prstGeom prst="rect">
              <a:avLst/>
            </a:prstGeom>
            <a:noFill/>
          </p:spPr>
          <p:txBody>
            <a:bodyPr wrap="none" rtlCol="0">
              <a:spAutoFit/>
            </a:bodyPr>
            <a:lstStyle/>
            <a:p>
              <a:r>
                <a:rPr lang="zh-CN" altLang="en-US" dirty="0"/>
                <a:t>实际文件系统</a:t>
              </a:r>
            </a:p>
          </p:txBody>
        </p:sp>
        <p:sp>
          <p:nvSpPr>
            <p:cNvPr id="27" name="文本框 26">
              <a:extLst>
                <a:ext uri="{FF2B5EF4-FFF2-40B4-BE49-F238E27FC236}">
                  <a16:creationId xmlns:a16="http://schemas.microsoft.com/office/drawing/2014/main" id="{A919C16A-F6A1-4643-B5AF-D0A2C4015744}"/>
                </a:ext>
              </a:extLst>
            </p:cNvPr>
            <p:cNvSpPr txBox="1"/>
            <p:nvPr/>
          </p:nvSpPr>
          <p:spPr>
            <a:xfrm>
              <a:off x="2767417" y="2150279"/>
              <a:ext cx="1592103" cy="369332"/>
            </a:xfrm>
            <a:prstGeom prst="rect">
              <a:avLst/>
            </a:prstGeom>
            <a:noFill/>
          </p:spPr>
          <p:txBody>
            <a:bodyPr wrap="none" rtlCol="0">
              <a:spAutoFit/>
            </a:bodyPr>
            <a:lstStyle/>
            <a:p>
              <a:r>
                <a:rPr lang="zh-CN" altLang="en-US" dirty="0"/>
                <a:t>虚拟文件系统</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a:extLst>
              <a:ext uri="{FF2B5EF4-FFF2-40B4-BE49-F238E27FC236}">
                <a16:creationId xmlns:a16="http://schemas.microsoft.com/office/drawing/2014/main" id="{FFBAFE31-3DBC-4B25-B8E8-3A024FABD514}"/>
              </a:ext>
            </a:extLst>
          </p:cNvPr>
          <p:cNvSpPr>
            <a:spLocks noGrp="1" noChangeArrowheads="1"/>
          </p:cNvSpPr>
          <p:nvPr>
            <p:ph idx="1"/>
          </p:nvPr>
        </p:nvSpPr>
        <p:spPr>
          <a:xfrm>
            <a:off x="2404278" y="664396"/>
            <a:ext cx="8915400" cy="3777622"/>
          </a:xfrm>
        </p:spPr>
        <p:txBody>
          <a:bodyPr>
            <a:normAutofit/>
          </a:bodyPr>
          <a:lstStyle/>
          <a:p>
            <a:r>
              <a:rPr lang="zh-CN" altLang="en-US" sz="2400" dirty="0"/>
              <a:t>各主要模块的功能：</a:t>
            </a:r>
          </a:p>
          <a:p>
            <a:r>
              <a:rPr lang="zh-CN" altLang="en-US" sz="2400" dirty="0"/>
              <a:t>（1）设备驱动程序</a:t>
            </a:r>
          </a:p>
          <a:p>
            <a:r>
              <a:rPr lang="zh-CN" altLang="en-US" sz="2400" dirty="0"/>
              <a:t>（2）实际文件系统</a:t>
            </a:r>
          </a:p>
          <a:p>
            <a:r>
              <a:rPr lang="zh-CN" altLang="en-US" sz="2400" dirty="0"/>
              <a:t>（3）虚拟文件系统</a:t>
            </a:r>
          </a:p>
          <a:p>
            <a:r>
              <a:rPr lang="zh-CN" altLang="en-US" sz="2400" dirty="0"/>
              <a:t>（4）缓存机制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270FB0C-BA6C-46AF-B792-6A05643B4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216" y="1767762"/>
            <a:ext cx="8675932" cy="332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7D6E668E-A59A-476B-9377-DB2B2FE16764}"/>
              </a:ext>
            </a:extLst>
          </p:cNvPr>
          <p:cNvSpPr txBox="1"/>
          <p:nvPr/>
        </p:nvSpPr>
        <p:spPr>
          <a:xfrm>
            <a:off x="5893596" y="5379113"/>
            <a:ext cx="2354171"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3-2 VFS</a:t>
            </a:r>
            <a:r>
              <a:rPr lang="zh-CN" altLang="zh-CN" sz="1800" kern="100" dirty="0">
                <a:effectLst/>
                <a:latin typeface="Times New Roman" panose="02020603050405020304" pitchFamily="18" charset="0"/>
                <a:ea typeface="宋体" panose="02010600030101010101" pitchFamily="2" charset="-122"/>
              </a:rPr>
              <a:t>概念示意图</a:t>
            </a:r>
          </a:p>
        </p:txBody>
      </p:sp>
      <p:sp>
        <p:nvSpPr>
          <p:cNvPr id="5" name="文本框 4">
            <a:extLst>
              <a:ext uri="{FF2B5EF4-FFF2-40B4-BE49-F238E27FC236}">
                <a16:creationId xmlns:a16="http://schemas.microsoft.com/office/drawing/2014/main" id="{9FD14D40-C2C9-4138-88C7-5431E8DA8D10}"/>
              </a:ext>
            </a:extLst>
          </p:cNvPr>
          <p:cNvSpPr txBox="1"/>
          <p:nvPr/>
        </p:nvSpPr>
        <p:spPr>
          <a:xfrm>
            <a:off x="2537216" y="1049154"/>
            <a:ext cx="4546437" cy="461665"/>
          </a:xfrm>
          <a:prstGeom prst="rect">
            <a:avLst/>
          </a:prstGeom>
          <a:noFill/>
        </p:spPr>
        <p:txBody>
          <a:bodyPr wrap="none" rtlCol="0">
            <a:spAutoFit/>
          </a:bodyPr>
          <a:lstStyle/>
          <a:p>
            <a:r>
              <a:rPr lang="en-US" altLang="zh-CN" sz="2400" kern="100" dirty="0">
                <a:effectLst/>
                <a:latin typeface="Times New Roman" panose="02020603050405020304" pitchFamily="18" charset="0"/>
                <a:ea typeface="宋体" panose="02010600030101010101" pitchFamily="2" charset="-122"/>
              </a:rPr>
              <a:t>VFS</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概念示意图，如图</a:t>
            </a:r>
            <a:r>
              <a:rPr lang="en-US" altLang="zh-CN" sz="2400" kern="100" dirty="0">
                <a:effectLst/>
                <a:latin typeface="Times New Roman" panose="02020603050405020304" pitchFamily="18" charset="0"/>
                <a:ea typeface="宋体" panose="02010600030101010101" pitchFamily="2" charset="-122"/>
              </a:rPr>
              <a:t>3-2</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所示</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1096320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a:extLst>
              <a:ext uri="{FF2B5EF4-FFF2-40B4-BE49-F238E27FC236}">
                <a16:creationId xmlns:a16="http://schemas.microsoft.com/office/drawing/2014/main" id="{208717A3-DDB2-4182-B5D2-79B6B4EFF761}"/>
              </a:ext>
            </a:extLst>
          </p:cNvPr>
          <p:cNvSpPr>
            <a:spLocks noGrp="1" noChangeArrowheads="1"/>
          </p:cNvSpPr>
          <p:nvPr>
            <p:ph type="title"/>
          </p:nvPr>
        </p:nvSpPr>
        <p:spPr>
          <a:xfrm>
            <a:off x="2217540" y="768489"/>
            <a:ext cx="8911687" cy="1280890"/>
          </a:xfrm>
        </p:spPr>
        <p:txBody>
          <a:bodyPr/>
          <a:lstStyle/>
          <a:p>
            <a:r>
              <a:rPr lang="en-US" altLang="zh-CN" dirty="0"/>
              <a:t>3</a:t>
            </a:r>
            <a:r>
              <a:rPr lang="zh-CN" altLang="en-US" dirty="0"/>
              <a:t>.1.</a:t>
            </a:r>
            <a:r>
              <a:rPr lang="en-US" altLang="zh-CN" dirty="0"/>
              <a:t>3</a:t>
            </a:r>
            <a:r>
              <a:rPr lang="zh-CN" altLang="en-US" dirty="0"/>
              <a:t> Ext2文件系统</a:t>
            </a:r>
          </a:p>
        </p:txBody>
      </p:sp>
      <p:sp>
        <p:nvSpPr>
          <p:cNvPr id="16386" name="内容占位符 2">
            <a:extLst>
              <a:ext uri="{FF2B5EF4-FFF2-40B4-BE49-F238E27FC236}">
                <a16:creationId xmlns:a16="http://schemas.microsoft.com/office/drawing/2014/main" id="{F9FBB705-4709-463E-8D4E-40A1C087554D}"/>
              </a:ext>
            </a:extLst>
          </p:cNvPr>
          <p:cNvSpPr>
            <a:spLocks noGrp="1" noChangeArrowheads="1"/>
          </p:cNvSpPr>
          <p:nvPr>
            <p:ph idx="1"/>
          </p:nvPr>
        </p:nvSpPr>
        <p:spPr/>
        <p:txBody>
          <a:bodyPr>
            <a:normAutofit/>
          </a:bodyPr>
          <a:lstStyle/>
          <a:p>
            <a:pPr>
              <a:lnSpc>
                <a:spcPct val="150000"/>
              </a:lnSpc>
            </a:pPr>
            <a:r>
              <a:rPr lang="zh-CN" altLang="en-US" sz="2400" dirty="0"/>
              <a:t>Ext2文件系统和其它现代Unix使用的文件系统非常相似，但更接近于BSD系统所用的Berkeley Fast File system。Ext2文件系统的特点是存取文件的性能极好，对于中小型的文件更显示出优势，这主要得利于它的“簇快取层”的优良设计。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a:extLst>
              <a:ext uri="{FF2B5EF4-FFF2-40B4-BE49-F238E27FC236}">
                <a16:creationId xmlns:a16="http://schemas.microsoft.com/office/drawing/2014/main" id="{6689D890-E40C-4A54-80D8-44F911AF0342}"/>
              </a:ext>
            </a:extLst>
          </p:cNvPr>
          <p:cNvSpPr>
            <a:spLocks noGrp="1" noChangeArrowheads="1"/>
          </p:cNvSpPr>
          <p:nvPr>
            <p:ph idx="1"/>
          </p:nvPr>
        </p:nvSpPr>
        <p:spPr>
          <a:xfrm>
            <a:off x="1638300" y="715766"/>
            <a:ext cx="8915400" cy="3777622"/>
          </a:xfrm>
        </p:spPr>
        <p:txBody>
          <a:bodyPr>
            <a:normAutofit/>
          </a:bodyPr>
          <a:lstStyle/>
          <a:p>
            <a:pPr>
              <a:lnSpc>
                <a:spcPct val="150000"/>
              </a:lnSpc>
            </a:pPr>
            <a:r>
              <a:rPr lang="zh-CN" altLang="en-US" sz="2400" dirty="0"/>
              <a:t>其单一文件大小与文件系统本身的容量上限，和文件系统本身的簇大小有关。在一般常见的x86计算机系统中，簇最大为4KB，则单一文件大小上限为2048GB，而文件系统的容量上限为16384GB。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3F1FC7F5-B150-48F9-9C24-C80A70B5BAD3}"/>
              </a:ext>
            </a:extLst>
          </p:cNvPr>
          <p:cNvSpPr>
            <a:spLocks noGrp="1" noChangeArrowheads="1"/>
          </p:cNvSpPr>
          <p:nvPr>
            <p:ph type="title"/>
          </p:nvPr>
        </p:nvSpPr>
        <p:spPr/>
        <p:txBody>
          <a:bodyPr/>
          <a:lstStyle/>
          <a:p>
            <a:r>
              <a:rPr lang="en-US" altLang="zh-CN" dirty="0"/>
              <a:t>3</a:t>
            </a:r>
            <a:r>
              <a:rPr lang="zh-CN" altLang="en-US" dirty="0"/>
              <a:t>.1.4 Ubuntu的目录结构</a:t>
            </a:r>
          </a:p>
        </p:txBody>
      </p:sp>
      <p:sp>
        <p:nvSpPr>
          <p:cNvPr id="18434" name="内容占位符 2">
            <a:extLst>
              <a:ext uri="{FF2B5EF4-FFF2-40B4-BE49-F238E27FC236}">
                <a16:creationId xmlns:a16="http://schemas.microsoft.com/office/drawing/2014/main" id="{ED890C07-B53C-4F51-A67A-919C698A99DC}"/>
              </a:ext>
            </a:extLst>
          </p:cNvPr>
          <p:cNvSpPr>
            <a:spLocks noGrp="1" noChangeArrowheads="1"/>
          </p:cNvSpPr>
          <p:nvPr>
            <p:ph idx="1"/>
          </p:nvPr>
        </p:nvSpPr>
        <p:spPr>
          <a:xfrm>
            <a:off x="2291262" y="1671263"/>
            <a:ext cx="8915400" cy="3777622"/>
          </a:xfrm>
        </p:spPr>
        <p:txBody>
          <a:bodyPr>
            <a:normAutofit fontScale="92500"/>
          </a:bodyPr>
          <a:lstStyle/>
          <a:p>
            <a:pPr>
              <a:lnSpc>
                <a:spcPct val="150000"/>
              </a:lnSpc>
            </a:pPr>
            <a:r>
              <a:rPr lang="zh-CN" altLang="en-US" sz="2400" dirty="0"/>
              <a:t>无论何时，当前工作目录中的所有文件都是可以直接存储的。通过名字，可以直接引用文件。 而对于非当前目录中的文件，必须在文件名之前加上各级目录路径才能访问。文件的路径名指的就是从某个目录开始，穿过整个文件系统，直至到达目标文件而经过的一条目录层次路径。</a:t>
            </a:r>
          </a:p>
          <a:p>
            <a:pPr>
              <a:lnSpc>
                <a:spcPct val="150000"/>
              </a:lnSpc>
            </a:pPr>
            <a:r>
              <a:rPr lang="zh-CN" altLang="en-US" sz="2400" dirty="0"/>
              <a:t>每个目录中均包含以句点“.”和双句点“..”命名的两个特殊的目录文件，分别表示当前目录及其父目录。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a:extLst>
              <a:ext uri="{FF2B5EF4-FFF2-40B4-BE49-F238E27FC236}">
                <a16:creationId xmlns:a16="http://schemas.microsoft.com/office/drawing/2014/main" id="{2D543AE2-7050-4EFD-9B21-B2CCF0E11EC1}"/>
              </a:ext>
            </a:extLst>
          </p:cNvPr>
          <p:cNvSpPr>
            <a:spLocks noGrp="1" noChangeArrowheads="1"/>
          </p:cNvSpPr>
          <p:nvPr>
            <p:ph idx="1"/>
          </p:nvPr>
        </p:nvSpPr>
        <p:spPr>
          <a:xfrm>
            <a:off x="2291261" y="664395"/>
            <a:ext cx="8915400" cy="3777622"/>
          </a:xfrm>
        </p:spPr>
        <p:txBody>
          <a:bodyPr>
            <a:normAutofit/>
          </a:bodyPr>
          <a:lstStyle/>
          <a:p>
            <a:pPr>
              <a:lnSpc>
                <a:spcPct val="150000"/>
              </a:lnSpc>
            </a:pPr>
            <a:r>
              <a:rPr lang="zh-CN" altLang="en-US" sz="2400" dirty="0"/>
              <a:t>Linux是一个树形分层结构组织，且只有一个根节点。</a:t>
            </a:r>
          </a:p>
          <a:p>
            <a:pPr>
              <a:lnSpc>
                <a:spcPct val="150000"/>
              </a:lnSpc>
            </a:pPr>
            <a:r>
              <a:rPr lang="zh-CN" altLang="en-US" sz="2400" dirty="0"/>
              <a:t>绝对路径：指文件的准确位置且以根目录为起点，例如“/usr/game/gnect”</a:t>
            </a:r>
          </a:p>
          <a:p>
            <a:pPr>
              <a:lnSpc>
                <a:spcPct val="150000"/>
              </a:lnSpc>
            </a:pPr>
            <a:r>
              <a:rPr lang="zh-CN" altLang="en-US" sz="2400" dirty="0"/>
              <a:t>相对路径。是相对于用户当前位置的一个文件或目录的位置，还如上例，如果用户现在处于“/usr”中，只需要“game/gnect”就可以确定这个文件而不需要将根目录写出。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a:extLst>
              <a:ext uri="{FF2B5EF4-FFF2-40B4-BE49-F238E27FC236}">
                <a16:creationId xmlns:a16="http://schemas.microsoft.com/office/drawing/2014/main" id="{ACC83C82-8739-4B9D-9142-9FF92077FC3D}"/>
              </a:ext>
            </a:extLst>
          </p:cNvPr>
          <p:cNvSpPr>
            <a:spLocks noGrp="1" noChangeArrowheads="1"/>
          </p:cNvSpPr>
          <p:nvPr>
            <p:ph idx="1"/>
          </p:nvPr>
        </p:nvSpPr>
        <p:spPr>
          <a:xfrm>
            <a:off x="2338385" y="1013717"/>
            <a:ext cx="8915400" cy="3777622"/>
          </a:xfrm>
        </p:spPr>
        <p:txBody>
          <a:bodyPr/>
          <a:lstStyle/>
          <a:p>
            <a:endParaRPr lang="zh-CN" altLang="en-US"/>
          </a:p>
        </p:txBody>
      </p:sp>
      <p:grpSp>
        <p:nvGrpSpPr>
          <p:cNvPr id="20483" name="组合 3">
            <a:extLst>
              <a:ext uri="{FF2B5EF4-FFF2-40B4-BE49-F238E27FC236}">
                <a16:creationId xmlns:a16="http://schemas.microsoft.com/office/drawing/2014/main" id="{5293F88D-BB0D-4F0E-971E-1DAFC8BFC155}"/>
              </a:ext>
            </a:extLst>
          </p:cNvPr>
          <p:cNvGrpSpPr>
            <a:grpSpLocks/>
          </p:cNvGrpSpPr>
          <p:nvPr/>
        </p:nvGrpSpPr>
        <p:grpSpPr bwMode="auto">
          <a:xfrm>
            <a:off x="2132012" y="951806"/>
            <a:ext cx="7927975" cy="3870325"/>
            <a:chOff x="2360" y="10605"/>
            <a:chExt cx="10905" cy="4494"/>
          </a:xfrm>
        </p:grpSpPr>
        <p:sp>
          <p:nvSpPr>
            <p:cNvPr id="20484" name="矩形 4">
              <a:extLst>
                <a:ext uri="{FF2B5EF4-FFF2-40B4-BE49-F238E27FC236}">
                  <a16:creationId xmlns:a16="http://schemas.microsoft.com/office/drawing/2014/main" id="{958BBDB5-F4A9-4EEB-82AA-5B08DADE9F17}"/>
                </a:ext>
              </a:extLst>
            </p:cNvPr>
            <p:cNvSpPr>
              <a:spLocks noChangeArrowheads="1"/>
            </p:cNvSpPr>
            <p:nvPr/>
          </p:nvSpPr>
          <p:spPr bwMode="auto">
            <a:xfrm>
              <a:off x="6742" y="10605"/>
              <a:ext cx="349"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a:t>
              </a:r>
            </a:p>
            <a:p>
              <a:pPr algn="ctr"/>
              <a:endParaRPr lang="zh-CN" altLang="en-US"/>
            </a:p>
          </p:txBody>
        </p:sp>
        <p:sp>
          <p:nvSpPr>
            <p:cNvPr id="20485" name="矩形 5">
              <a:extLst>
                <a:ext uri="{FF2B5EF4-FFF2-40B4-BE49-F238E27FC236}">
                  <a16:creationId xmlns:a16="http://schemas.microsoft.com/office/drawing/2014/main" id="{D142B85D-D746-4DAB-AB0A-8359E72A5EB9}"/>
                </a:ext>
              </a:extLst>
            </p:cNvPr>
            <p:cNvSpPr>
              <a:spLocks noChangeArrowheads="1"/>
            </p:cNvSpPr>
            <p:nvPr/>
          </p:nvSpPr>
          <p:spPr bwMode="auto">
            <a:xfrm>
              <a:off x="2360" y="11859"/>
              <a:ext cx="768"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/bin</a:t>
              </a:r>
            </a:p>
            <a:p>
              <a:pPr algn="ctr"/>
              <a:endParaRPr lang="zh-CN" altLang="en-US"/>
            </a:p>
          </p:txBody>
        </p:sp>
        <p:sp>
          <p:nvSpPr>
            <p:cNvPr id="20486" name="矩形 6">
              <a:extLst>
                <a:ext uri="{FF2B5EF4-FFF2-40B4-BE49-F238E27FC236}">
                  <a16:creationId xmlns:a16="http://schemas.microsoft.com/office/drawing/2014/main" id="{177F0FBB-86CE-49B4-BC52-740302B5AC52}"/>
                </a:ext>
              </a:extLst>
            </p:cNvPr>
            <p:cNvSpPr>
              <a:spLocks noChangeArrowheads="1"/>
            </p:cNvSpPr>
            <p:nvPr/>
          </p:nvSpPr>
          <p:spPr bwMode="auto">
            <a:xfrm>
              <a:off x="4760" y="11859"/>
              <a:ext cx="924"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/sbin</a:t>
              </a:r>
            </a:p>
            <a:p>
              <a:pPr algn="ctr"/>
              <a:endParaRPr lang="zh-CN" altLang="en-US"/>
            </a:p>
          </p:txBody>
        </p:sp>
        <p:sp>
          <p:nvSpPr>
            <p:cNvPr id="20487" name="矩形 7">
              <a:extLst>
                <a:ext uri="{FF2B5EF4-FFF2-40B4-BE49-F238E27FC236}">
                  <a16:creationId xmlns:a16="http://schemas.microsoft.com/office/drawing/2014/main" id="{95E66D96-8BD3-4A65-BF90-A99A876B45E3}"/>
                </a:ext>
              </a:extLst>
            </p:cNvPr>
            <p:cNvSpPr>
              <a:spLocks noChangeArrowheads="1"/>
            </p:cNvSpPr>
            <p:nvPr/>
          </p:nvSpPr>
          <p:spPr bwMode="auto">
            <a:xfrm>
              <a:off x="3612" y="11859"/>
              <a:ext cx="784"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/usr</a:t>
              </a:r>
            </a:p>
            <a:p>
              <a:pPr algn="ctr"/>
              <a:endParaRPr lang="zh-CN" altLang="en-US"/>
            </a:p>
          </p:txBody>
        </p:sp>
        <p:sp>
          <p:nvSpPr>
            <p:cNvPr id="20488" name="矩形 8">
              <a:extLst>
                <a:ext uri="{FF2B5EF4-FFF2-40B4-BE49-F238E27FC236}">
                  <a16:creationId xmlns:a16="http://schemas.microsoft.com/office/drawing/2014/main" id="{8F5AC964-6DFA-4E95-9FD1-78257E1142D1}"/>
                </a:ext>
              </a:extLst>
            </p:cNvPr>
            <p:cNvSpPr>
              <a:spLocks noChangeArrowheads="1"/>
            </p:cNvSpPr>
            <p:nvPr/>
          </p:nvSpPr>
          <p:spPr bwMode="auto">
            <a:xfrm>
              <a:off x="6011" y="11859"/>
              <a:ext cx="753"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/etc</a:t>
              </a:r>
            </a:p>
            <a:p>
              <a:pPr algn="ctr"/>
              <a:endParaRPr lang="zh-CN" altLang="en-US"/>
            </a:p>
          </p:txBody>
        </p:sp>
        <p:sp>
          <p:nvSpPr>
            <p:cNvPr id="20489" name="矩形 9">
              <a:extLst>
                <a:ext uri="{FF2B5EF4-FFF2-40B4-BE49-F238E27FC236}">
                  <a16:creationId xmlns:a16="http://schemas.microsoft.com/office/drawing/2014/main" id="{A5D0A460-C3D3-44DE-8E6F-D8C57B33C7EB}"/>
                </a:ext>
              </a:extLst>
            </p:cNvPr>
            <p:cNvSpPr>
              <a:spLocks noChangeArrowheads="1"/>
            </p:cNvSpPr>
            <p:nvPr/>
          </p:nvSpPr>
          <p:spPr bwMode="auto">
            <a:xfrm>
              <a:off x="7264" y="11859"/>
              <a:ext cx="862"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/tmp</a:t>
              </a:r>
            </a:p>
            <a:p>
              <a:pPr algn="ctr"/>
              <a:endParaRPr lang="zh-CN" altLang="en-US"/>
            </a:p>
          </p:txBody>
        </p:sp>
        <p:sp>
          <p:nvSpPr>
            <p:cNvPr id="20490" name="矩形 10">
              <a:extLst>
                <a:ext uri="{FF2B5EF4-FFF2-40B4-BE49-F238E27FC236}">
                  <a16:creationId xmlns:a16="http://schemas.microsoft.com/office/drawing/2014/main" id="{23A938FF-9101-477F-A799-5989E38AF792}"/>
                </a:ext>
              </a:extLst>
            </p:cNvPr>
            <p:cNvSpPr>
              <a:spLocks noChangeArrowheads="1"/>
            </p:cNvSpPr>
            <p:nvPr/>
          </p:nvSpPr>
          <p:spPr bwMode="auto">
            <a:xfrm>
              <a:off x="8414" y="11859"/>
              <a:ext cx="675"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/lib</a:t>
              </a:r>
            </a:p>
            <a:p>
              <a:pPr algn="ctr"/>
              <a:endParaRPr lang="zh-CN" altLang="en-US"/>
            </a:p>
          </p:txBody>
        </p:sp>
        <p:sp>
          <p:nvSpPr>
            <p:cNvPr id="20491" name="矩形 11">
              <a:extLst>
                <a:ext uri="{FF2B5EF4-FFF2-40B4-BE49-F238E27FC236}">
                  <a16:creationId xmlns:a16="http://schemas.microsoft.com/office/drawing/2014/main" id="{53982A88-B69E-482A-8CD9-CDC8B2485860}"/>
                </a:ext>
              </a:extLst>
            </p:cNvPr>
            <p:cNvSpPr>
              <a:spLocks noChangeArrowheads="1"/>
            </p:cNvSpPr>
            <p:nvPr/>
          </p:nvSpPr>
          <p:spPr bwMode="auto">
            <a:xfrm>
              <a:off x="9560" y="11859"/>
              <a:ext cx="769"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/var</a:t>
              </a:r>
            </a:p>
            <a:p>
              <a:pPr algn="ctr"/>
              <a:endParaRPr lang="zh-CN" altLang="en-US"/>
            </a:p>
          </p:txBody>
        </p:sp>
        <p:sp>
          <p:nvSpPr>
            <p:cNvPr id="20492" name="矩形 12">
              <a:extLst>
                <a:ext uri="{FF2B5EF4-FFF2-40B4-BE49-F238E27FC236}">
                  <a16:creationId xmlns:a16="http://schemas.microsoft.com/office/drawing/2014/main" id="{0AF20BA4-D3BE-4A86-BA55-0BC97E3A4071}"/>
                </a:ext>
              </a:extLst>
            </p:cNvPr>
            <p:cNvSpPr>
              <a:spLocks noChangeArrowheads="1"/>
            </p:cNvSpPr>
            <p:nvPr/>
          </p:nvSpPr>
          <p:spPr bwMode="auto">
            <a:xfrm>
              <a:off x="10708" y="11859"/>
              <a:ext cx="1095"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/home</a:t>
              </a:r>
            </a:p>
            <a:p>
              <a:pPr algn="ctr"/>
              <a:endParaRPr lang="zh-CN" altLang="en-US"/>
            </a:p>
          </p:txBody>
        </p:sp>
        <p:sp>
          <p:nvSpPr>
            <p:cNvPr id="20493" name="矩形 13">
              <a:extLst>
                <a:ext uri="{FF2B5EF4-FFF2-40B4-BE49-F238E27FC236}">
                  <a16:creationId xmlns:a16="http://schemas.microsoft.com/office/drawing/2014/main" id="{B60176E5-7B10-427D-AF39-82525A53DB09}"/>
                </a:ext>
              </a:extLst>
            </p:cNvPr>
            <p:cNvSpPr>
              <a:spLocks noChangeArrowheads="1"/>
            </p:cNvSpPr>
            <p:nvPr/>
          </p:nvSpPr>
          <p:spPr bwMode="auto">
            <a:xfrm>
              <a:off x="12482" y="11859"/>
              <a:ext cx="783"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/opt</a:t>
              </a:r>
            </a:p>
            <a:p>
              <a:pPr algn="ctr"/>
              <a:endParaRPr lang="zh-CN" altLang="en-US"/>
            </a:p>
          </p:txBody>
        </p:sp>
        <p:sp>
          <p:nvSpPr>
            <p:cNvPr id="20494" name="矩形 14">
              <a:extLst>
                <a:ext uri="{FF2B5EF4-FFF2-40B4-BE49-F238E27FC236}">
                  <a16:creationId xmlns:a16="http://schemas.microsoft.com/office/drawing/2014/main" id="{A6EA562D-4E98-4886-95ED-F8CD09DEC922}"/>
                </a:ext>
              </a:extLst>
            </p:cNvPr>
            <p:cNvSpPr>
              <a:spLocks noChangeArrowheads="1"/>
            </p:cNvSpPr>
            <p:nvPr/>
          </p:nvSpPr>
          <p:spPr bwMode="auto">
            <a:xfrm>
              <a:off x="2673" y="13218"/>
              <a:ext cx="690"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bin</a:t>
              </a:r>
            </a:p>
            <a:p>
              <a:pPr algn="ctr"/>
              <a:endParaRPr lang="zh-CN" altLang="en-US"/>
            </a:p>
          </p:txBody>
        </p:sp>
        <p:sp>
          <p:nvSpPr>
            <p:cNvPr id="20495" name="矩形 15">
              <a:extLst>
                <a:ext uri="{FF2B5EF4-FFF2-40B4-BE49-F238E27FC236}">
                  <a16:creationId xmlns:a16="http://schemas.microsoft.com/office/drawing/2014/main" id="{112248A7-EFFD-4694-BAB4-47CAAA676D08}"/>
                </a:ext>
              </a:extLst>
            </p:cNvPr>
            <p:cNvSpPr>
              <a:spLocks noChangeArrowheads="1"/>
            </p:cNvSpPr>
            <p:nvPr/>
          </p:nvSpPr>
          <p:spPr bwMode="auto">
            <a:xfrm>
              <a:off x="3717" y="13218"/>
              <a:ext cx="908"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local</a:t>
              </a:r>
            </a:p>
            <a:p>
              <a:pPr algn="ctr"/>
              <a:endParaRPr lang="zh-CN" altLang="en-US"/>
            </a:p>
          </p:txBody>
        </p:sp>
        <p:sp>
          <p:nvSpPr>
            <p:cNvPr id="20496" name="矩形 16">
              <a:extLst>
                <a:ext uri="{FF2B5EF4-FFF2-40B4-BE49-F238E27FC236}">
                  <a16:creationId xmlns:a16="http://schemas.microsoft.com/office/drawing/2014/main" id="{19233B0C-0444-46CB-BE00-FACFCD19BE98}"/>
                </a:ext>
              </a:extLst>
            </p:cNvPr>
            <p:cNvSpPr>
              <a:spLocks noChangeArrowheads="1"/>
            </p:cNvSpPr>
            <p:nvPr/>
          </p:nvSpPr>
          <p:spPr bwMode="auto">
            <a:xfrm>
              <a:off x="4969" y="13218"/>
              <a:ext cx="691"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src</a:t>
              </a:r>
            </a:p>
            <a:p>
              <a:pPr algn="ctr"/>
              <a:endParaRPr lang="zh-CN" altLang="en-US"/>
            </a:p>
          </p:txBody>
        </p:sp>
        <p:cxnSp>
          <p:nvCxnSpPr>
            <p:cNvPr id="20497" name="肘形连接符 17">
              <a:extLst>
                <a:ext uri="{FF2B5EF4-FFF2-40B4-BE49-F238E27FC236}">
                  <a16:creationId xmlns:a16="http://schemas.microsoft.com/office/drawing/2014/main" id="{D588F2B8-3651-4C5B-AA44-EEBC9151ADF0}"/>
                </a:ext>
              </a:extLst>
            </p:cNvPr>
            <p:cNvCxnSpPr>
              <a:cxnSpLocks noChangeShapeType="1"/>
            </p:cNvCxnSpPr>
            <p:nvPr/>
          </p:nvCxnSpPr>
          <p:spPr bwMode="auto">
            <a:xfrm rot="5400000">
              <a:off x="4514" y="9457"/>
              <a:ext cx="627" cy="4172"/>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498" name="肘形连接符 18">
              <a:extLst>
                <a:ext uri="{FF2B5EF4-FFF2-40B4-BE49-F238E27FC236}">
                  <a16:creationId xmlns:a16="http://schemas.microsoft.com/office/drawing/2014/main" id="{4EAC5EAD-6826-4117-AA5A-3640C11B1AD6}"/>
                </a:ext>
              </a:extLst>
            </p:cNvPr>
            <p:cNvCxnSpPr>
              <a:cxnSpLocks noChangeShapeType="1"/>
            </p:cNvCxnSpPr>
            <p:nvPr/>
          </p:nvCxnSpPr>
          <p:spPr bwMode="auto">
            <a:xfrm rot="10800000" flipV="1">
              <a:off x="4005" y="11545"/>
              <a:ext cx="886" cy="31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499" name="肘形连接符 19">
              <a:extLst>
                <a:ext uri="{FF2B5EF4-FFF2-40B4-BE49-F238E27FC236}">
                  <a16:creationId xmlns:a16="http://schemas.microsoft.com/office/drawing/2014/main" id="{AE7CA0C2-6EE5-4202-9A60-274DE204E0C0}"/>
                </a:ext>
              </a:extLst>
            </p:cNvPr>
            <p:cNvCxnSpPr>
              <a:cxnSpLocks noChangeShapeType="1"/>
            </p:cNvCxnSpPr>
            <p:nvPr/>
          </p:nvCxnSpPr>
          <p:spPr bwMode="auto">
            <a:xfrm rot="5400000">
              <a:off x="5756" y="10698"/>
              <a:ext cx="627" cy="1695"/>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00" name="肘形连接符 20">
              <a:extLst>
                <a:ext uri="{FF2B5EF4-FFF2-40B4-BE49-F238E27FC236}">
                  <a16:creationId xmlns:a16="http://schemas.microsoft.com/office/drawing/2014/main" id="{15319951-6959-4840-9BB9-22CD9C99CEAE}"/>
                </a:ext>
              </a:extLst>
            </p:cNvPr>
            <p:cNvCxnSpPr>
              <a:cxnSpLocks noChangeShapeType="1"/>
            </p:cNvCxnSpPr>
            <p:nvPr/>
          </p:nvCxnSpPr>
          <p:spPr bwMode="auto">
            <a:xfrm rot="5400000">
              <a:off x="6339" y="11281"/>
              <a:ext cx="627" cy="529"/>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01" name="肘形连接符 21">
              <a:extLst>
                <a:ext uri="{FF2B5EF4-FFF2-40B4-BE49-F238E27FC236}">
                  <a16:creationId xmlns:a16="http://schemas.microsoft.com/office/drawing/2014/main" id="{E2742315-12C3-4A22-9426-5A25A4A34669}"/>
                </a:ext>
              </a:extLst>
            </p:cNvPr>
            <p:cNvCxnSpPr>
              <a:cxnSpLocks noChangeShapeType="1"/>
            </p:cNvCxnSpPr>
            <p:nvPr/>
          </p:nvCxnSpPr>
          <p:spPr bwMode="auto">
            <a:xfrm>
              <a:off x="7018" y="11545"/>
              <a:ext cx="678" cy="31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02" name="肘形连接符 22">
              <a:extLst>
                <a:ext uri="{FF2B5EF4-FFF2-40B4-BE49-F238E27FC236}">
                  <a16:creationId xmlns:a16="http://schemas.microsoft.com/office/drawing/2014/main" id="{D263615B-5AD5-496C-B9D4-A9C985E82F89}"/>
                </a:ext>
              </a:extLst>
            </p:cNvPr>
            <p:cNvCxnSpPr>
              <a:cxnSpLocks noChangeShapeType="1"/>
            </p:cNvCxnSpPr>
            <p:nvPr/>
          </p:nvCxnSpPr>
          <p:spPr bwMode="auto">
            <a:xfrm>
              <a:off x="7551" y="11545"/>
              <a:ext cx="1201" cy="31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03" name="肘形连接符 23">
              <a:extLst>
                <a:ext uri="{FF2B5EF4-FFF2-40B4-BE49-F238E27FC236}">
                  <a16:creationId xmlns:a16="http://schemas.microsoft.com/office/drawing/2014/main" id="{81F2BE6A-9C9F-4BB1-AEA1-9D7E8CA4AFF3}"/>
                </a:ext>
              </a:extLst>
            </p:cNvPr>
            <p:cNvCxnSpPr>
              <a:cxnSpLocks noChangeShapeType="1"/>
            </p:cNvCxnSpPr>
            <p:nvPr/>
          </p:nvCxnSpPr>
          <p:spPr bwMode="auto">
            <a:xfrm>
              <a:off x="8849" y="11545"/>
              <a:ext cx="1096" cy="31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04" name="肘形连接符 24">
              <a:extLst>
                <a:ext uri="{FF2B5EF4-FFF2-40B4-BE49-F238E27FC236}">
                  <a16:creationId xmlns:a16="http://schemas.microsoft.com/office/drawing/2014/main" id="{5E8DA501-9EB2-4108-B1B9-2FC79A6DE186}"/>
                </a:ext>
              </a:extLst>
            </p:cNvPr>
            <p:cNvCxnSpPr>
              <a:cxnSpLocks noChangeShapeType="1"/>
            </p:cNvCxnSpPr>
            <p:nvPr/>
          </p:nvCxnSpPr>
          <p:spPr bwMode="auto">
            <a:xfrm rot="16200000" flipH="1">
              <a:off x="8769" y="9374"/>
              <a:ext cx="627" cy="4338"/>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05" name="肘形连接符 25">
              <a:extLst>
                <a:ext uri="{FF2B5EF4-FFF2-40B4-BE49-F238E27FC236}">
                  <a16:creationId xmlns:a16="http://schemas.microsoft.com/office/drawing/2014/main" id="{1BED85B3-C6DF-44D0-9135-BEA8DB3425C2}"/>
                </a:ext>
              </a:extLst>
            </p:cNvPr>
            <p:cNvCxnSpPr>
              <a:cxnSpLocks noChangeShapeType="1"/>
            </p:cNvCxnSpPr>
            <p:nvPr/>
          </p:nvCxnSpPr>
          <p:spPr bwMode="auto">
            <a:xfrm>
              <a:off x="11362" y="11545"/>
              <a:ext cx="1511" cy="31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06" name="肘形连接符 26">
              <a:extLst>
                <a:ext uri="{FF2B5EF4-FFF2-40B4-BE49-F238E27FC236}">
                  <a16:creationId xmlns:a16="http://schemas.microsoft.com/office/drawing/2014/main" id="{FB6501FB-C700-4347-B246-E7315C388FDD}"/>
                </a:ext>
              </a:extLst>
            </p:cNvPr>
            <p:cNvCxnSpPr>
              <a:cxnSpLocks noChangeShapeType="1"/>
            </p:cNvCxnSpPr>
            <p:nvPr/>
          </p:nvCxnSpPr>
          <p:spPr bwMode="auto">
            <a:xfrm rot="5400000">
              <a:off x="3143" y="12355"/>
              <a:ext cx="732" cy="987"/>
            </a:xfrm>
            <a:prstGeom prst="bentConnector3">
              <a:avLst>
                <a:gd name="adj1" fmla="val 4990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07" name="肘形连接符 27">
              <a:extLst>
                <a:ext uri="{FF2B5EF4-FFF2-40B4-BE49-F238E27FC236}">
                  <a16:creationId xmlns:a16="http://schemas.microsoft.com/office/drawing/2014/main" id="{7EE34EBA-E8D1-406C-80AB-AF0C099CC6A7}"/>
                </a:ext>
              </a:extLst>
            </p:cNvPr>
            <p:cNvCxnSpPr>
              <a:cxnSpLocks noChangeShapeType="1"/>
            </p:cNvCxnSpPr>
            <p:nvPr/>
          </p:nvCxnSpPr>
          <p:spPr bwMode="auto">
            <a:xfrm rot="16200000" flipH="1">
              <a:off x="3722" y="12769"/>
              <a:ext cx="732" cy="166"/>
            </a:xfrm>
            <a:prstGeom prst="bentConnector3">
              <a:avLst>
                <a:gd name="adj1" fmla="val 4990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08" name="肘形连接符 28">
              <a:extLst>
                <a:ext uri="{FF2B5EF4-FFF2-40B4-BE49-F238E27FC236}">
                  <a16:creationId xmlns:a16="http://schemas.microsoft.com/office/drawing/2014/main" id="{223E7EB1-FB2D-461F-9291-70747B005413}"/>
                </a:ext>
              </a:extLst>
            </p:cNvPr>
            <p:cNvCxnSpPr>
              <a:cxnSpLocks noChangeShapeType="1"/>
            </p:cNvCxnSpPr>
            <p:nvPr/>
          </p:nvCxnSpPr>
          <p:spPr bwMode="auto">
            <a:xfrm rot="16200000" flipH="1">
              <a:off x="4294" y="12197"/>
              <a:ext cx="732" cy="1310"/>
            </a:xfrm>
            <a:prstGeom prst="bentConnector3">
              <a:avLst>
                <a:gd name="adj1" fmla="val 4990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0509" name="矩形 29">
              <a:extLst>
                <a:ext uri="{FF2B5EF4-FFF2-40B4-BE49-F238E27FC236}">
                  <a16:creationId xmlns:a16="http://schemas.microsoft.com/office/drawing/2014/main" id="{B338CF16-91DC-483F-84F3-C9F2E941AE46}"/>
                </a:ext>
              </a:extLst>
            </p:cNvPr>
            <p:cNvSpPr>
              <a:spLocks noChangeArrowheads="1"/>
            </p:cNvSpPr>
            <p:nvPr/>
          </p:nvSpPr>
          <p:spPr bwMode="auto">
            <a:xfrm>
              <a:off x="7892" y="13113"/>
              <a:ext cx="1171"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named</a:t>
              </a:r>
            </a:p>
            <a:p>
              <a:pPr algn="ctr"/>
              <a:endParaRPr lang="zh-CN" altLang="en-US"/>
            </a:p>
          </p:txBody>
        </p:sp>
        <p:sp>
          <p:nvSpPr>
            <p:cNvPr id="20510" name="矩形 30">
              <a:extLst>
                <a:ext uri="{FF2B5EF4-FFF2-40B4-BE49-F238E27FC236}">
                  <a16:creationId xmlns:a16="http://schemas.microsoft.com/office/drawing/2014/main" id="{BB50DFCB-4A6A-49D0-B788-FB054C92DDDA}"/>
                </a:ext>
              </a:extLst>
            </p:cNvPr>
            <p:cNvSpPr>
              <a:spLocks noChangeArrowheads="1"/>
            </p:cNvSpPr>
            <p:nvPr/>
          </p:nvSpPr>
          <p:spPr bwMode="auto">
            <a:xfrm>
              <a:off x="9456" y="13113"/>
              <a:ext cx="962"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httpd</a:t>
              </a:r>
            </a:p>
            <a:p>
              <a:pPr algn="ctr"/>
              <a:endParaRPr lang="zh-CN" altLang="en-US"/>
            </a:p>
          </p:txBody>
        </p:sp>
        <p:sp>
          <p:nvSpPr>
            <p:cNvPr id="20511" name="矩形 31">
              <a:extLst>
                <a:ext uri="{FF2B5EF4-FFF2-40B4-BE49-F238E27FC236}">
                  <a16:creationId xmlns:a16="http://schemas.microsoft.com/office/drawing/2014/main" id="{C9F504BD-3697-4344-ADCB-1D698C9DF45F}"/>
                </a:ext>
              </a:extLst>
            </p:cNvPr>
            <p:cNvSpPr>
              <a:spLocks noChangeArrowheads="1"/>
            </p:cNvSpPr>
            <p:nvPr/>
          </p:nvSpPr>
          <p:spPr bwMode="auto">
            <a:xfrm>
              <a:off x="10917" y="13113"/>
              <a:ext cx="621"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ftp</a:t>
              </a:r>
            </a:p>
            <a:p>
              <a:pPr algn="ctr"/>
              <a:endParaRPr lang="zh-CN" altLang="en-US"/>
            </a:p>
          </p:txBody>
        </p:sp>
        <p:sp>
          <p:nvSpPr>
            <p:cNvPr id="20512" name="矩形 32">
              <a:extLst>
                <a:ext uri="{FF2B5EF4-FFF2-40B4-BE49-F238E27FC236}">
                  <a16:creationId xmlns:a16="http://schemas.microsoft.com/office/drawing/2014/main" id="{E5BCF9CC-0605-42E7-855E-41B65BC40703}"/>
                </a:ext>
              </a:extLst>
            </p:cNvPr>
            <p:cNvSpPr>
              <a:spLocks noChangeArrowheads="1"/>
            </p:cNvSpPr>
            <p:nvPr/>
          </p:nvSpPr>
          <p:spPr bwMode="auto">
            <a:xfrm>
              <a:off x="9664" y="14472"/>
              <a:ext cx="690"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bin</a:t>
              </a:r>
            </a:p>
            <a:p>
              <a:pPr algn="ctr"/>
              <a:endParaRPr lang="zh-CN" altLang="en-US"/>
            </a:p>
          </p:txBody>
        </p:sp>
        <p:sp>
          <p:nvSpPr>
            <p:cNvPr id="20513" name="矩形 33">
              <a:extLst>
                <a:ext uri="{FF2B5EF4-FFF2-40B4-BE49-F238E27FC236}">
                  <a16:creationId xmlns:a16="http://schemas.microsoft.com/office/drawing/2014/main" id="{110028EB-8047-4F3A-A56A-CAC97C80DD51}"/>
                </a:ext>
              </a:extLst>
            </p:cNvPr>
            <p:cNvSpPr>
              <a:spLocks noChangeArrowheads="1"/>
            </p:cNvSpPr>
            <p:nvPr/>
          </p:nvSpPr>
          <p:spPr bwMode="auto">
            <a:xfrm>
              <a:off x="10917" y="14472"/>
              <a:ext cx="675"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etc</a:t>
              </a:r>
            </a:p>
            <a:p>
              <a:pPr algn="ctr"/>
              <a:endParaRPr lang="zh-CN" altLang="en-US"/>
            </a:p>
          </p:txBody>
        </p:sp>
        <p:sp>
          <p:nvSpPr>
            <p:cNvPr id="20514" name="矩形 34">
              <a:extLst>
                <a:ext uri="{FF2B5EF4-FFF2-40B4-BE49-F238E27FC236}">
                  <a16:creationId xmlns:a16="http://schemas.microsoft.com/office/drawing/2014/main" id="{CBCA2EAC-38E3-40B6-B86E-AF8138A1075A}"/>
                </a:ext>
              </a:extLst>
            </p:cNvPr>
            <p:cNvSpPr>
              <a:spLocks noChangeArrowheads="1"/>
            </p:cNvSpPr>
            <p:nvPr/>
          </p:nvSpPr>
          <p:spPr bwMode="auto">
            <a:xfrm>
              <a:off x="12169" y="14472"/>
              <a:ext cx="783" cy="6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59436" tIns="29718" rIns="59436" bIns="29718"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a:r>
                <a:rPr lang="zh-CN" altLang="en-US"/>
                <a:t>pub</a:t>
              </a:r>
            </a:p>
            <a:p>
              <a:pPr algn="ctr"/>
              <a:endParaRPr lang="zh-CN" altLang="en-US"/>
            </a:p>
          </p:txBody>
        </p:sp>
        <p:cxnSp>
          <p:nvCxnSpPr>
            <p:cNvPr id="20515" name="肘形连接符 35">
              <a:extLst>
                <a:ext uri="{FF2B5EF4-FFF2-40B4-BE49-F238E27FC236}">
                  <a16:creationId xmlns:a16="http://schemas.microsoft.com/office/drawing/2014/main" id="{A99E4FB8-0DA4-4800-9EF2-2D9C22B0CD9C}"/>
                </a:ext>
              </a:extLst>
            </p:cNvPr>
            <p:cNvCxnSpPr>
              <a:cxnSpLocks noChangeShapeType="1"/>
            </p:cNvCxnSpPr>
            <p:nvPr/>
          </p:nvCxnSpPr>
          <p:spPr bwMode="auto">
            <a:xfrm rot="5400000">
              <a:off x="10252" y="13497"/>
              <a:ext cx="732" cy="1218"/>
            </a:xfrm>
            <a:prstGeom prst="bentConnector3">
              <a:avLst>
                <a:gd name="adj1" fmla="val 4990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16" name="肘形连接符 36">
              <a:extLst>
                <a:ext uri="{FF2B5EF4-FFF2-40B4-BE49-F238E27FC236}">
                  <a16:creationId xmlns:a16="http://schemas.microsoft.com/office/drawing/2014/main" id="{4F583468-5C0F-4126-820C-45420EF50EA2}"/>
                </a:ext>
              </a:extLst>
            </p:cNvPr>
            <p:cNvCxnSpPr>
              <a:cxnSpLocks noChangeShapeType="1"/>
            </p:cNvCxnSpPr>
            <p:nvPr/>
          </p:nvCxnSpPr>
          <p:spPr bwMode="auto">
            <a:xfrm rot="16200000" flipH="1">
              <a:off x="11525" y="13436"/>
              <a:ext cx="732" cy="1333"/>
            </a:xfrm>
            <a:prstGeom prst="bentConnector3">
              <a:avLst>
                <a:gd name="adj1" fmla="val 4990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17" name="肘形连接符 37">
              <a:extLst>
                <a:ext uri="{FF2B5EF4-FFF2-40B4-BE49-F238E27FC236}">
                  <a16:creationId xmlns:a16="http://schemas.microsoft.com/office/drawing/2014/main" id="{60C5ECC1-0385-4B1F-8571-D585E6E68697}"/>
                </a:ext>
              </a:extLst>
            </p:cNvPr>
            <p:cNvCxnSpPr>
              <a:cxnSpLocks noChangeShapeType="1"/>
            </p:cNvCxnSpPr>
            <p:nvPr/>
          </p:nvCxnSpPr>
          <p:spPr bwMode="auto">
            <a:xfrm rot="16200000" flipH="1">
              <a:off x="10875" y="14092"/>
              <a:ext cx="732" cy="28"/>
            </a:xfrm>
            <a:prstGeom prst="bentConnector3">
              <a:avLst>
                <a:gd name="adj1" fmla="val 49907"/>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18" name="肘形连接符 38">
              <a:extLst>
                <a:ext uri="{FF2B5EF4-FFF2-40B4-BE49-F238E27FC236}">
                  <a16:creationId xmlns:a16="http://schemas.microsoft.com/office/drawing/2014/main" id="{4C9DC9C7-23D8-4A23-8DFD-A265C6AF48AD}"/>
                </a:ext>
              </a:extLst>
            </p:cNvPr>
            <p:cNvCxnSpPr>
              <a:cxnSpLocks noChangeShapeType="1"/>
            </p:cNvCxnSpPr>
            <p:nvPr/>
          </p:nvCxnSpPr>
          <p:spPr bwMode="auto">
            <a:xfrm rot="5400000">
              <a:off x="8898" y="12066"/>
              <a:ext cx="627" cy="1467"/>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19" name="肘形连接符 39">
              <a:extLst>
                <a:ext uri="{FF2B5EF4-FFF2-40B4-BE49-F238E27FC236}">
                  <a16:creationId xmlns:a16="http://schemas.microsoft.com/office/drawing/2014/main" id="{A8CC0E86-BA31-4985-BD52-F29195DC016E}"/>
                </a:ext>
              </a:extLst>
            </p:cNvPr>
            <p:cNvCxnSpPr>
              <a:cxnSpLocks noChangeShapeType="1"/>
            </p:cNvCxnSpPr>
            <p:nvPr/>
          </p:nvCxnSpPr>
          <p:spPr bwMode="auto">
            <a:xfrm rot="5400000">
              <a:off x="9624" y="12793"/>
              <a:ext cx="627" cy="8"/>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0520" name="肘形连接符 40">
              <a:extLst>
                <a:ext uri="{FF2B5EF4-FFF2-40B4-BE49-F238E27FC236}">
                  <a16:creationId xmlns:a16="http://schemas.microsoft.com/office/drawing/2014/main" id="{A5DC9663-2100-4EA5-8C12-B15AE2AAA931}"/>
                </a:ext>
              </a:extLst>
            </p:cNvPr>
            <p:cNvCxnSpPr>
              <a:cxnSpLocks noChangeShapeType="1"/>
            </p:cNvCxnSpPr>
            <p:nvPr/>
          </p:nvCxnSpPr>
          <p:spPr bwMode="auto">
            <a:xfrm rot="16200000" flipH="1">
              <a:off x="10269" y="12156"/>
              <a:ext cx="627" cy="1282"/>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20521" name="文本框 41">
            <a:extLst>
              <a:ext uri="{FF2B5EF4-FFF2-40B4-BE49-F238E27FC236}">
                <a16:creationId xmlns:a16="http://schemas.microsoft.com/office/drawing/2014/main" id="{A05AF5AF-758E-4AE7-BCFD-814EB255EE76}"/>
              </a:ext>
            </a:extLst>
          </p:cNvPr>
          <p:cNvSpPr txBox="1">
            <a:spLocks noChangeArrowheads="1"/>
          </p:cNvSpPr>
          <p:nvPr/>
        </p:nvSpPr>
        <p:spPr bwMode="auto">
          <a:xfrm>
            <a:off x="5133387" y="5237087"/>
            <a:ext cx="2892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dirty="0"/>
              <a:t>图</a:t>
            </a:r>
            <a:r>
              <a:rPr lang="en-US" altLang="zh-CN" dirty="0"/>
              <a:t>3</a:t>
            </a:r>
            <a:r>
              <a:rPr lang="zh-CN" altLang="en-US" dirty="0"/>
              <a:t>-6 Ubuntu目录结构图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44499-9296-4CFF-805F-C9B01AF6D82D}"/>
              </a:ext>
            </a:extLst>
          </p:cNvPr>
          <p:cNvSpPr>
            <a:spLocks noGrp="1"/>
          </p:cNvSpPr>
          <p:nvPr>
            <p:ph type="title"/>
          </p:nvPr>
        </p:nvSpPr>
        <p:spPr>
          <a:xfrm>
            <a:off x="832019" y="696308"/>
            <a:ext cx="9000037" cy="786128"/>
          </a:xfrm>
        </p:spPr>
        <p:txBody>
          <a:bodyPr/>
          <a:lstStyle/>
          <a:p>
            <a:pPr algn="ctr"/>
            <a:r>
              <a:rPr lang="zh-CN" altLang="en-US" dirty="0"/>
              <a:t>第</a:t>
            </a:r>
            <a:r>
              <a:rPr lang="en-US" altLang="zh-CN" dirty="0"/>
              <a:t>3</a:t>
            </a:r>
            <a:r>
              <a:rPr lang="zh-CN" altLang="en-US" dirty="0"/>
              <a:t>章 </a:t>
            </a:r>
            <a:r>
              <a:rPr lang="en-US" altLang="zh-CN" dirty="0"/>
              <a:t>Linux</a:t>
            </a:r>
            <a:r>
              <a:rPr lang="zh-CN" altLang="en-US" dirty="0"/>
              <a:t>文件系统</a:t>
            </a:r>
          </a:p>
        </p:txBody>
      </p:sp>
      <p:sp>
        <p:nvSpPr>
          <p:cNvPr id="3" name="内容占位符 2">
            <a:extLst>
              <a:ext uri="{FF2B5EF4-FFF2-40B4-BE49-F238E27FC236}">
                <a16:creationId xmlns:a16="http://schemas.microsoft.com/office/drawing/2014/main" id="{DF029F36-838F-4401-8ACD-718197C69532}"/>
              </a:ext>
            </a:extLst>
          </p:cNvPr>
          <p:cNvSpPr>
            <a:spLocks noGrp="1"/>
          </p:cNvSpPr>
          <p:nvPr>
            <p:ph idx="1"/>
          </p:nvPr>
        </p:nvSpPr>
        <p:spPr>
          <a:xfrm>
            <a:off x="2578004" y="1809964"/>
            <a:ext cx="5208873" cy="5048036"/>
          </a:xfrm>
        </p:spPr>
        <p:txBody>
          <a:bodyPr>
            <a:normAutofit/>
          </a:bodyPr>
          <a:lstStyle/>
          <a:p>
            <a:r>
              <a:rPr lang="en-US" altLang="zh-CN" sz="2400" kern="100" dirty="0">
                <a:solidFill>
                  <a:schemeClr val="tx1"/>
                </a:solidFill>
                <a:ea typeface="宋体" panose="02010600030101010101" pitchFamily="2" charset="-122"/>
              </a:rPr>
              <a:t>3.1 Ubuntu</a:t>
            </a:r>
            <a:r>
              <a:rPr lang="zh-CN" altLang="en-US" sz="2400" kern="100" dirty="0">
                <a:solidFill>
                  <a:schemeClr val="tx1"/>
                </a:solidFill>
                <a:ea typeface="宋体" panose="02010600030101010101" pitchFamily="2" charset="-122"/>
              </a:rPr>
              <a:t>的文件系统</a:t>
            </a:r>
          </a:p>
          <a:p>
            <a:r>
              <a:rPr lang="en-US" altLang="zh-CN" sz="2400" kern="100" dirty="0">
                <a:solidFill>
                  <a:schemeClr val="tx1"/>
                </a:solidFill>
                <a:ea typeface="宋体" panose="02010600030101010101" pitchFamily="2" charset="-122"/>
              </a:rPr>
              <a:t>3.2</a:t>
            </a:r>
            <a:r>
              <a:rPr lang="zh-CN" altLang="en-US" sz="2400" kern="100" dirty="0">
                <a:solidFill>
                  <a:schemeClr val="tx1"/>
                </a:solidFill>
                <a:ea typeface="宋体" panose="02010600030101010101" pitchFamily="2" charset="-122"/>
              </a:rPr>
              <a:t>创建、挂载与卸载文件系统</a:t>
            </a:r>
          </a:p>
          <a:p>
            <a:r>
              <a:rPr lang="zh-CN" altLang="en-US" sz="2400" kern="100" dirty="0">
                <a:solidFill>
                  <a:schemeClr val="tx1"/>
                </a:solidFill>
                <a:ea typeface="宋体" panose="02010600030101010101" pitchFamily="2" charset="-122"/>
              </a:rPr>
              <a:t>本章小结</a:t>
            </a:r>
            <a:endParaRPr lang="en-US" altLang="zh-CN" sz="2400" kern="100" dirty="0">
              <a:solidFill>
                <a:schemeClr val="tx1"/>
              </a:solidFill>
              <a:ea typeface="宋体" panose="02010600030101010101" pitchFamily="2" charset="-122"/>
            </a:endParaRPr>
          </a:p>
          <a:p>
            <a:r>
              <a:rPr lang="zh-CN" altLang="en-US" sz="2400" kern="100" dirty="0">
                <a:solidFill>
                  <a:schemeClr val="tx1"/>
                </a:solidFill>
                <a:ea typeface="宋体" panose="02010600030101010101" pitchFamily="2" charset="-122"/>
              </a:rPr>
              <a:t>实验</a:t>
            </a:r>
            <a:endParaRPr lang="en-US" altLang="zh-CN" sz="2400" kern="100" dirty="0">
              <a:solidFill>
                <a:schemeClr val="tx1"/>
              </a:solidFill>
              <a:ea typeface="宋体" panose="02010600030101010101" pitchFamily="2" charset="-122"/>
            </a:endParaRPr>
          </a:p>
          <a:p>
            <a:r>
              <a:rPr lang="zh-CN" altLang="en-US" sz="2400" kern="100" dirty="0">
                <a:solidFill>
                  <a:schemeClr val="tx1"/>
                </a:solidFill>
                <a:ea typeface="宋体" panose="02010600030101010101" pitchFamily="2" charset="-122"/>
              </a:rPr>
              <a:t>习题</a:t>
            </a:r>
            <a:endParaRPr lang="zh-CN" altLang="zh-CN" sz="2400" kern="100" dirty="0">
              <a:solidFill>
                <a:schemeClr val="tx1"/>
              </a:solidFill>
              <a:ea typeface="宋体" panose="02010600030101010101" pitchFamily="2" charset="-122"/>
            </a:endParaRPr>
          </a:p>
        </p:txBody>
      </p:sp>
    </p:spTree>
    <p:extLst>
      <p:ext uri="{BB962C8B-B14F-4D97-AF65-F5344CB8AC3E}">
        <p14:creationId xmlns:p14="http://schemas.microsoft.com/office/powerpoint/2010/main" val="1487471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a:extLst>
              <a:ext uri="{FF2B5EF4-FFF2-40B4-BE49-F238E27FC236}">
                <a16:creationId xmlns:a16="http://schemas.microsoft.com/office/drawing/2014/main" id="{F660F43A-2DEA-41A9-ABA9-7DE10479C956}"/>
              </a:ext>
            </a:extLst>
          </p:cNvPr>
          <p:cNvSpPr>
            <a:spLocks noGrp="1" noChangeArrowheads="1"/>
          </p:cNvSpPr>
          <p:nvPr>
            <p:ph idx="1"/>
          </p:nvPr>
        </p:nvSpPr>
        <p:spPr/>
        <p:txBody>
          <a:bodyPr>
            <a:normAutofit/>
          </a:bodyPr>
          <a:lstStyle/>
          <a:p>
            <a:pPr>
              <a:lnSpc>
                <a:spcPct val="150000"/>
              </a:lnSpc>
            </a:pPr>
            <a:r>
              <a:rPr lang="zh-CN" altLang="en-US" sz="2400" dirty="0"/>
              <a:t> 要注意的是，与Windows不同，在Ubuntu中是严格区分大小写的。</a:t>
            </a:r>
          </a:p>
          <a:p>
            <a:pPr>
              <a:lnSpc>
                <a:spcPct val="150000"/>
              </a:lnSpc>
            </a:pPr>
            <a:r>
              <a:rPr lang="zh-CN" altLang="en-US" sz="2400" dirty="0"/>
              <a:t>而在Linux系统中，文件类型与后缀名是没有直接关系的。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7A6BB008-AD3B-4630-9B14-82854D9D6060}"/>
              </a:ext>
            </a:extLst>
          </p:cNvPr>
          <p:cNvSpPr>
            <a:spLocks noGrp="1" noChangeArrowheads="1"/>
          </p:cNvSpPr>
          <p:nvPr>
            <p:ph type="title"/>
          </p:nvPr>
        </p:nvSpPr>
        <p:spPr/>
        <p:txBody>
          <a:bodyPr/>
          <a:lstStyle/>
          <a:p>
            <a:r>
              <a:rPr lang="en-US" altLang="zh-CN" dirty="0"/>
              <a:t>3</a:t>
            </a:r>
            <a:r>
              <a:rPr lang="zh-CN" altLang="en-US" dirty="0"/>
              <a:t>.2挂载与卸载文件系统</a:t>
            </a:r>
          </a:p>
        </p:txBody>
      </p:sp>
      <p:sp>
        <p:nvSpPr>
          <p:cNvPr id="22530" name="内容占位符 2">
            <a:extLst>
              <a:ext uri="{FF2B5EF4-FFF2-40B4-BE49-F238E27FC236}">
                <a16:creationId xmlns:a16="http://schemas.microsoft.com/office/drawing/2014/main" id="{0AA1D6C1-8129-45C1-B732-615AE8039CEB}"/>
              </a:ext>
            </a:extLst>
          </p:cNvPr>
          <p:cNvSpPr>
            <a:spLocks noGrp="1" noChangeArrowheads="1"/>
          </p:cNvSpPr>
          <p:nvPr>
            <p:ph idx="1"/>
          </p:nvPr>
        </p:nvSpPr>
        <p:spPr>
          <a:xfrm>
            <a:off x="2507019" y="1784279"/>
            <a:ext cx="8915400" cy="3777622"/>
          </a:xfrm>
        </p:spPr>
        <p:txBody>
          <a:bodyPr>
            <a:normAutofit/>
          </a:bodyPr>
          <a:lstStyle/>
          <a:p>
            <a:r>
              <a:rPr lang="en-US" altLang="zh-CN" sz="2400" dirty="0">
                <a:solidFill>
                  <a:schemeClr val="tx1"/>
                </a:solidFill>
              </a:rPr>
              <a:t>3</a:t>
            </a:r>
            <a:r>
              <a:rPr lang="zh-CN" altLang="en-US" sz="2400" dirty="0">
                <a:solidFill>
                  <a:schemeClr val="tx1"/>
                </a:solidFill>
              </a:rPr>
              <a:t>.2.1创建文件系统</a:t>
            </a:r>
          </a:p>
          <a:p>
            <a:r>
              <a:rPr lang="en-US" altLang="zh-CN" sz="2400" dirty="0">
                <a:solidFill>
                  <a:schemeClr val="tx1"/>
                </a:solidFill>
              </a:rPr>
              <a:t>3</a:t>
            </a:r>
            <a:r>
              <a:rPr lang="zh-CN" altLang="en-US" sz="2400" dirty="0">
                <a:solidFill>
                  <a:schemeClr val="tx1"/>
                </a:solidFill>
              </a:rPr>
              <a:t>.2.2挂载文件系统</a:t>
            </a:r>
          </a:p>
          <a:p>
            <a:r>
              <a:rPr lang="en-US" altLang="zh-CN" sz="2400" dirty="0">
                <a:solidFill>
                  <a:schemeClr val="tx1"/>
                </a:solidFill>
              </a:rPr>
              <a:t>3</a:t>
            </a:r>
            <a:r>
              <a:rPr lang="zh-CN" altLang="en-US" sz="2400" dirty="0">
                <a:solidFill>
                  <a:schemeClr val="tx1"/>
                </a:solidFill>
              </a:rPr>
              <a:t>.2.3卸载文件系统</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1">
            <a:extLst>
              <a:ext uri="{FF2B5EF4-FFF2-40B4-BE49-F238E27FC236}">
                <a16:creationId xmlns:a16="http://schemas.microsoft.com/office/drawing/2014/main" id="{BA580214-F488-4EB6-8B71-652E35A3D1EA}"/>
              </a:ext>
            </a:extLst>
          </p:cNvPr>
          <p:cNvSpPr>
            <a:spLocks noGrp="1" noChangeArrowheads="1"/>
          </p:cNvSpPr>
          <p:nvPr>
            <p:ph idx="1"/>
          </p:nvPr>
        </p:nvSpPr>
        <p:spPr>
          <a:xfrm>
            <a:off x="2592925" y="1560084"/>
            <a:ext cx="8420972" cy="4114800"/>
          </a:xfrm>
        </p:spPr>
        <p:txBody>
          <a:bodyPr>
            <a:normAutofit/>
          </a:bodyPr>
          <a:lstStyle/>
          <a:p>
            <a:pPr>
              <a:lnSpc>
                <a:spcPct val="150000"/>
              </a:lnSpc>
            </a:pPr>
            <a:r>
              <a:rPr lang="zh-CN" altLang="en-US" sz="2400" dirty="0">
                <a:solidFill>
                  <a:schemeClr val="tx1"/>
                </a:solidFill>
              </a:rPr>
              <a:t>创建文件系统时，主要有两种方法：</a:t>
            </a:r>
          </a:p>
          <a:p>
            <a:pPr>
              <a:lnSpc>
                <a:spcPct val="150000"/>
              </a:lnSpc>
            </a:pPr>
            <a:r>
              <a:rPr lang="zh-CN" altLang="en-US" sz="2400" dirty="0">
                <a:solidFill>
                  <a:schemeClr val="tx1"/>
                </a:solidFill>
              </a:rPr>
              <a:t>一是使用最基本的、通用的mkfs命令。在选定的磁盘分区中创建指定的文件系统；</a:t>
            </a:r>
          </a:p>
          <a:p>
            <a:pPr>
              <a:lnSpc>
                <a:spcPct val="150000"/>
              </a:lnSpc>
            </a:pPr>
            <a:r>
              <a:rPr lang="zh-CN" altLang="en-US" sz="2400" dirty="0">
                <a:solidFill>
                  <a:schemeClr val="tx1"/>
                </a:solidFill>
              </a:rPr>
              <a:t>二是利用各种特定的工具，如mke2fs、mkfs.ext2或mkfs.vfat等，在选定的磁盘分区上直接创建特定类型的文件系统。</a:t>
            </a:r>
          </a:p>
        </p:txBody>
      </p:sp>
      <p:sp>
        <p:nvSpPr>
          <p:cNvPr id="3" name="标题 2">
            <a:extLst>
              <a:ext uri="{FF2B5EF4-FFF2-40B4-BE49-F238E27FC236}">
                <a16:creationId xmlns:a16="http://schemas.microsoft.com/office/drawing/2014/main" id="{9F113720-8C55-4429-BFB6-6CD1C878BADC}"/>
              </a:ext>
            </a:extLst>
          </p:cNvPr>
          <p:cNvSpPr>
            <a:spLocks noGrp="1"/>
          </p:cNvSpPr>
          <p:nvPr>
            <p:ph type="title"/>
          </p:nvPr>
        </p:nvSpPr>
        <p:spPr>
          <a:xfrm>
            <a:off x="2592925" y="624110"/>
            <a:ext cx="8911687" cy="701256"/>
          </a:xfrm>
        </p:spPr>
        <p:txBody>
          <a:bodyPr>
            <a:normAutofit fontScale="90000"/>
          </a:bodyPr>
          <a:lstStyle/>
          <a:p>
            <a:r>
              <a:rPr lang="en-US" altLang="zh-CN" dirty="0"/>
              <a:t>3.2.1</a:t>
            </a:r>
            <a:r>
              <a:rPr lang="zh-CN" altLang="en-US" dirty="0"/>
              <a:t>创建文件系统</a:t>
            </a:r>
            <a:br>
              <a:rPr lang="zh-CN" altLang="en-US" dirty="0"/>
            </a:b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a:extLst>
              <a:ext uri="{FF2B5EF4-FFF2-40B4-BE49-F238E27FC236}">
                <a16:creationId xmlns:a16="http://schemas.microsoft.com/office/drawing/2014/main" id="{007447ED-AB0D-4D5C-898E-E641C8E6DBEE}"/>
              </a:ext>
            </a:extLst>
          </p:cNvPr>
          <p:cNvSpPr>
            <a:spLocks noGrp="1" noChangeArrowheads="1"/>
          </p:cNvSpPr>
          <p:nvPr>
            <p:ph idx="1"/>
          </p:nvPr>
        </p:nvSpPr>
        <p:spPr>
          <a:xfrm>
            <a:off x="2643189" y="1827213"/>
            <a:ext cx="8627562" cy="4114800"/>
          </a:xfrm>
        </p:spPr>
        <p:txBody>
          <a:bodyPr>
            <a:normAutofit/>
          </a:bodyPr>
          <a:lstStyle/>
          <a:p>
            <a:pPr>
              <a:lnSpc>
                <a:spcPct val="150000"/>
              </a:lnSpc>
            </a:pPr>
            <a:r>
              <a:rPr lang="zh-CN" altLang="en-US" sz="2400" dirty="0">
                <a:solidFill>
                  <a:schemeClr val="tx1"/>
                </a:solidFill>
              </a:rPr>
              <a:t>创建文件系统时，最基本的工具通常是mkfs命令。</a:t>
            </a:r>
          </a:p>
          <a:p>
            <a:pPr>
              <a:lnSpc>
                <a:spcPct val="150000"/>
              </a:lnSpc>
            </a:pPr>
            <a:r>
              <a:rPr lang="zh-CN" altLang="en-US" sz="2400" dirty="0">
                <a:solidFill>
                  <a:schemeClr val="tx1"/>
                </a:solidFill>
              </a:rPr>
              <a:t>对于Ext2/Ext3文件系统而言，mke2fs命令是最基本的工具。</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724414-A288-4DE4-A874-133149F58D3C}"/>
              </a:ext>
            </a:extLst>
          </p:cNvPr>
          <p:cNvSpPr>
            <a:spLocks noGrp="1"/>
          </p:cNvSpPr>
          <p:nvPr>
            <p:ph idx="1"/>
          </p:nvPr>
        </p:nvSpPr>
        <p:spPr>
          <a:xfrm>
            <a:off x="2679735" y="1118296"/>
            <a:ext cx="8128677" cy="4114800"/>
          </a:xfrm>
        </p:spPr>
        <p:txBody>
          <a:bodyPr>
            <a:normAutofit/>
          </a:bodyPr>
          <a:lstStyle/>
          <a:p>
            <a:pPr>
              <a:lnSpc>
                <a:spcPct val="150000"/>
              </a:lnSpc>
            </a:pPr>
            <a:r>
              <a:rPr lang="zh-CN" altLang="en-US" sz="2400" noProof="1">
                <a:solidFill>
                  <a:schemeClr val="tx1"/>
                </a:solidFill>
              </a:rPr>
              <a:t>mkfs命令</a:t>
            </a:r>
          </a:p>
          <a:p>
            <a:pPr>
              <a:lnSpc>
                <a:spcPct val="150000"/>
              </a:lnSpc>
            </a:pPr>
            <a:r>
              <a:rPr lang="zh-CN" altLang="en-US" sz="2400" noProof="1">
                <a:solidFill>
                  <a:schemeClr val="tx1"/>
                </a:solidFill>
              </a:rPr>
              <a:t>用法: mkfs [-V] [-t fstype] [fs-options] device [size]</a:t>
            </a:r>
          </a:p>
          <a:p>
            <a:pPr marL="0" indent="0">
              <a:lnSpc>
                <a:spcPct val="150000"/>
              </a:lnSpc>
              <a:buNone/>
            </a:pPr>
            <a:endParaRPr lang="zh-CN" altLang="en-US" sz="2400" noProof="1">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0925901D-D7A4-462F-BD35-D742D428BBEA}"/>
              </a:ext>
            </a:extLst>
          </p:cNvPr>
          <p:cNvSpPr>
            <a:spLocks noGrp="1" noChangeArrowheads="1"/>
          </p:cNvSpPr>
          <p:nvPr>
            <p:ph idx="1"/>
          </p:nvPr>
        </p:nvSpPr>
        <p:spPr>
          <a:xfrm>
            <a:off x="2308224" y="814031"/>
            <a:ext cx="8664575" cy="4754562"/>
          </a:xfrm>
        </p:spPr>
        <p:txBody>
          <a:bodyPr>
            <a:normAutofit fontScale="92500" lnSpcReduction="20000"/>
          </a:bodyPr>
          <a:lstStyle/>
          <a:p>
            <a:pPr>
              <a:lnSpc>
                <a:spcPct val="120000"/>
              </a:lnSpc>
            </a:pPr>
            <a:r>
              <a:rPr lang="zh-CN" altLang="en-US" sz="2400" dirty="0">
                <a:solidFill>
                  <a:srgbClr val="C00000"/>
                </a:solidFill>
              </a:rPr>
              <a:t>mke2fs命令</a:t>
            </a:r>
          </a:p>
          <a:p>
            <a:pPr>
              <a:lnSpc>
                <a:spcPct val="120000"/>
              </a:lnSpc>
            </a:pPr>
            <a:r>
              <a:rPr lang="zh-CN" altLang="en-US" sz="2400" dirty="0">
                <a:solidFill>
                  <a:srgbClr val="C00000"/>
                </a:solidFill>
              </a:rPr>
              <a:t>用法:  </a:t>
            </a:r>
          </a:p>
          <a:p>
            <a:pPr>
              <a:lnSpc>
                <a:spcPct val="120000"/>
              </a:lnSpc>
            </a:pPr>
            <a:r>
              <a:rPr lang="zh-CN" altLang="en-US" sz="2400" dirty="0"/>
              <a:t>mke2fs [-c|-l filename] [-b block-size] [-f fragment-size]</a:t>
            </a:r>
          </a:p>
          <a:p>
            <a:pPr>
              <a:lnSpc>
                <a:spcPct val="120000"/>
              </a:lnSpc>
            </a:pPr>
            <a:r>
              <a:rPr lang="zh-CN" altLang="en-US" sz="2400" dirty="0"/>
              <a:t>	            [-i bytes-per-inode] [-I inode-size] [-J journal-options]</a:t>
            </a:r>
          </a:p>
          <a:p>
            <a:pPr>
              <a:lnSpc>
                <a:spcPct val="120000"/>
              </a:lnSpc>
            </a:pPr>
            <a:r>
              <a:rPr lang="zh-CN" altLang="en-US" sz="2400" dirty="0"/>
              <a:t>	            [-G meta group size] [-N number-of-inodes]</a:t>
            </a:r>
          </a:p>
          <a:p>
            <a:pPr>
              <a:lnSpc>
                <a:spcPct val="120000"/>
              </a:lnSpc>
            </a:pPr>
            <a:r>
              <a:rPr lang="zh-CN" altLang="en-US" sz="2400" dirty="0"/>
              <a:t>	            [-m reserved-blocks-percentage] [-o creator-os]</a:t>
            </a:r>
          </a:p>
          <a:p>
            <a:pPr>
              <a:lnSpc>
                <a:spcPct val="120000"/>
              </a:lnSpc>
            </a:pPr>
            <a:r>
              <a:rPr lang="zh-CN" altLang="en-US" sz="2400" dirty="0"/>
              <a:t>	            [-g blocks-per-group] [-L volume-label] [-M last-mounted-directory]</a:t>
            </a:r>
          </a:p>
          <a:p>
            <a:pPr>
              <a:lnSpc>
                <a:spcPct val="120000"/>
              </a:lnSpc>
            </a:pPr>
            <a:r>
              <a:rPr lang="zh-CN" altLang="en-US" sz="2400" dirty="0"/>
              <a:t>	            [-O feature[,...]] [-r fs-revision] [-E extended-option[,...]]</a:t>
            </a:r>
          </a:p>
          <a:p>
            <a:pPr>
              <a:lnSpc>
                <a:spcPct val="120000"/>
              </a:lnSpc>
            </a:pPr>
            <a:r>
              <a:rPr lang="zh-CN" altLang="en-US" sz="2400" dirty="0"/>
              <a:t>	            [-T fs-type] [-U UUID] [-jnqvFSV] device [blocks-count]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id="{82939A8A-9087-49F1-AA83-9ACBF23DA8BC}"/>
              </a:ext>
            </a:extLst>
          </p:cNvPr>
          <p:cNvSpPr>
            <a:spLocks noGrp="1" noChangeArrowheads="1"/>
          </p:cNvSpPr>
          <p:nvPr>
            <p:ph idx="1"/>
          </p:nvPr>
        </p:nvSpPr>
        <p:spPr>
          <a:xfrm>
            <a:off x="2486470" y="839055"/>
            <a:ext cx="8915400" cy="5376809"/>
          </a:xfrm>
        </p:spPr>
        <p:txBody>
          <a:bodyPr>
            <a:noAutofit/>
          </a:bodyPr>
          <a:lstStyle/>
          <a:p>
            <a:r>
              <a:rPr lang="zh-CN" altLang="en-US" sz="2000" dirty="0">
                <a:solidFill>
                  <a:srgbClr val="C00000"/>
                </a:solidFill>
              </a:rPr>
              <a:t>其中主要参数说明如下：</a:t>
            </a:r>
          </a:p>
          <a:p>
            <a:r>
              <a:rPr lang="zh-CN" altLang="en-US" sz="2000" dirty="0"/>
              <a:t>        -b&lt;区块大小&gt;——指定区块大小，单位为字节。</a:t>
            </a:r>
          </a:p>
          <a:p>
            <a:r>
              <a:rPr lang="zh-CN" altLang="en-US" sz="2000" dirty="0"/>
              <a:t>　　-c——检查是否有损坏的区块。</a:t>
            </a:r>
          </a:p>
          <a:p>
            <a:r>
              <a:rPr lang="zh-CN" altLang="en-US" sz="2000" dirty="0"/>
              <a:t>　　-f&lt;不连续区段大小&gt;——指定不连续区段的大小，单位为字节。</a:t>
            </a:r>
          </a:p>
          <a:p>
            <a:r>
              <a:rPr lang="zh-CN" altLang="en-US" sz="2000" dirty="0"/>
              <a:t>　　-i&lt;字节&gt;——指定“字节/inode”的比例。</a:t>
            </a:r>
          </a:p>
          <a:p>
            <a:r>
              <a:rPr lang="zh-CN" altLang="en-US" sz="2000" dirty="0"/>
              <a:t>　　-N&lt;inode数&gt;——指定要建立的inode数目。</a:t>
            </a:r>
          </a:p>
          <a:p>
            <a:r>
              <a:rPr lang="zh-CN" altLang="en-US" sz="2000" dirty="0"/>
              <a:t>　　-L&lt;标签&gt;——设置文件系统的标签名称。</a:t>
            </a:r>
          </a:p>
          <a:p>
            <a:r>
              <a:rPr lang="zh-CN" altLang="en-US" sz="2000" dirty="0"/>
              <a:t>　　-m&lt;百分比值&gt;——指定给管理员保留区块的比例，预设为5%。</a:t>
            </a:r>
          </a:p>
          <a:p>
            <a:r>
              <a:rPr lang="zh-CN" altLang="en-US" sz="2000" dirty="0"/>
              <a:t>　　-M——记录最后一次挂入的目录。</a:t>
            </a:r>
          </a:p>
          <a:p>
            <a:r>
              <a:rPr lang="zh-CN" altLang="en-US" sz="2000" dirty="0"/>
              <a:t>　　-r——指定要建立的ext2文件系统版本。</a:t>
            </a:r>
          </a:p>
          <a:p>
            <a:r>
              <a:rPr lang="zh-CN" altLang="en-US" sz="2000" dirty="0"/>
              <a:t>       -V——用于显示命令的版本号。</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id="{3FF331F8-ED68-4022-AC52-CC4940E06056}"/>
              </a:ext>
            </a:extLst>
          </p:cNvPr>
          <p:cNvSpPr>
            <a:spLocks noGrp="1" noChangeArrowheads="1"/>
          </p:cNvSpPr>
          <p:nvPr>
            <p:ph type="title"/>
          </p:nvPr>
        </p:nvSpPr>
        <p:spPr/>
        <p:txBody>
          <a:bodyPr>
            <a:normAutofit/>
          </a:bodyPr>
          <a:lstStyle/>
          <a:p>
            <a:r>
              <a:rPr lang="en-US" altLang="zh-CN" sz="3200" dirty="0"/>
              <a:t>3</a:t>
            </a:r>
            <a:r>
              <a:rPr lang="zh-CN" altLang="en-US" sz="3200" dirty="0"/>
              <a:t>.2.2 挂载文件系统</a:t>
            </a:r>
          </a:p>
        </p:txBody>
      </p:sp>
      <p:sp>
        <p:nvSpPr>
          <p:cNvPr id="28674" name="内容占位符 2">
            <a:extLst>
              <a:ext uri="{FF2B5EF4-FFF2-40B4-BE49-F238E27FC236}">
                <a16:creationId xmlns:a16="http://schemas.microsoft.com/office/drawing/2014/main" id="{27CA70D5-EC9A-4C6F-8C34-D6B3FD445E3F}"/>
              </a:ext>
            </a:extLst>
          </p:cNvPr>
          <p:cNvSpPr>
            <a:spLocks noGrp="1" noChangeArrowheads="1"/>
          </p:cNvSpPr>
          <p:nvPr>
            <p:ph idx="1"/>
          </p:nvPr>
        </p:nvSpPr>
        <p:spPr>
          <a:xfrm>
            <a:off x="1668463" y="1827213"/>
            <a:ext cx="9530368" cy="4114800"/>
          </a:xfrm>
        </p:spPr>
        <p:txBody>
          <a:bodyPr>
            <a:normAutofit fontScale="92500"/>
          </a:bodyPr>
          <a:lstStyle/>
          <a:p>
            <a:pPr>
              <a:lnSpc>
                <a:spcPct val="150000"/>
              </a:lnSpc>
            </a:pPr>
            <a:r>
              <a:rPr lang="zh-CN" altLang="en-US" sz="2400" dirty="0">
                <a:solidFill>
                  <a:schemeClr val="tx1"/>
                </a:solidFill>
              </a:rPr>
              <a:t>在Ubuntu系统中，对于一个文件系统或分区而言，如果想要使用，必须先对其进行挂载操作。“挂载”就是把新建的文件系统安装到Linux文件系统目录层次结构的某个安装点上，然后才能使用新建的文件系统。也就是说，挂载点必须是目录，可以将挂载看成是一个连接动作。</a:t>
            </a:r>
          </a:p>
          <a:p>
            <a:pPr>
              <a:lnSpc>
                <a:spcPct val="150000"/>
              </a:lnSpc>
            </a:pPr>
            <a:r>
              <a:rPr lang="zh-CN" altLang="en-US" sz="2400" dirty="0">
                <a:solidFill>
                  <a:schemeClr val="tx1"/>
                </a:solidFill>
              </a:rPr>
              <a:t>挂载文件分区的命令是</a:t>
            </a:r>
            <a:r>
              <a:rPr lang="zh-CN" altLang="en-US" sz="2400" dirty="0">
                <a:solidFill>
                  <a:srgbClr val="FF0000"/>
                </a:solidFill>
              </a:rPr>
              <a:t>mount</a:t>
            </a:r>
            <a:r>
              <a:rPr lang="zh-CN" altLang="en-US" sz="2400" dirty="0">
                <a:solidFill>
                  <a:schemeClr val="tx1"/>
                </a:solidFill>
              </a:rPr>
              <a:t>。可以通过mount命令查看当前系统的挂载信息。</a:t>
            </a:r>
          </a:p>
          <a:p>
            <a:pPr>
              <a:lnSpc>
                <a:spcPct val="150000"/>
              </a:lnSpc>
            </a:pPr>
            <a:r>
              <a:rPr lang="zh-CN" altLang="en-US" sz="2400" dirty="0">
                <a:solidFill>
                  <a:srgbClr val="FF0000"/>
                </a:solidFill>
              </a:rPr>
              <a:t>例如：user@user-desktop:~$ mount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a:extLst>
              <a:ext uri="{FF2B5EF4-FFF2-40B4-BE49-F238E27FC236}">
                <a16:creationId xmlns:a16="http://schemas.microsoft.com/office/drawing/2014/main" id="{C6924A06-9A74-4492-9FA0-DDD78D200836}"/>
              </a:ext>
            </a:extLst>
          </p:cNvPr>
          <p:cNvSpPr>
            <a:spLocks noGrp="1" noChangeArrowheads="1"/>
          </p:cNvSpPr>
          <p:nvPr>
            <p:ph idx="1"/>
          </p:nvPr>
        </p:nvSpPr>
        <p:spPr>
          <a:xfrm>
            <a:off x="2075504" y="931524"/>
            <a:ext cx="8915400" cy="3777622"/>
          </a:xfrm>
        </p:spPr>
        <p:txBody>
          <a:bodyPr>
            <a:normAutofit/>
          </a:bodyPr>
          <a:lstStyle/>
          <a:p>
            <a:pPr>
              <a:lnSpc>
                <a:spcPct val="150000"/>
              </a:lnSpc>
            </a:pPr>
            <a:r>
              <a:rPr lang="zh-CN" altLang="en-US" sz="2400" dirty="0">
                <a:solidFill>
                  <a:schemeClr val="tx1"/>
                </a:solidFill>
              </a:rPr>
              <a:t>刚才建立的512MB硬盘分区</a:t>
            </a:r>
            <a:r>
              <a:rPr lang="zh-CN" altLang="en-US" sz="2400" dirty="0">
                <a:solidFill>
                  <a:srgbClr val="FF0000"/>
                </a:solidFill>
              </a:rPr>
              <a:t>/dev/sdb</a:t>
            </a:r>
            <a:r>
              <a:rPr lang="zh-CN" altLang="en-US" sz="2400" dirty="0">
                <a:solidFill>
                  <a:schemeClr val="tx1"/>
                </a:solidFill>
              </a:rPr>
              <a:t>并未挂载。建立目录</a:t>
            </a:r>
            <a:r>
              <a:rPr lang="zh-CN" altLang="en-US" sz="2400" dirty="0">
                <a:solidFill>
                  <a:srgbClr val="FF0000"/>
                </a:solidFill>
              </a:rPr>
              <a:t>/data1</a:t>
            </a:r>
            <a:r>
              <a:rPr lang="zh-CN" altLang="en-US" sz="2400" dirty="0">
                <a:solidFill>
                  <a:schemeClr val="tx1"/>
                </a:solidFill>
              </a:rPr>
              <a:t>，并将</a:t>
            </a:r>
            <a:r>
              <a:rPr lang="zh-CN" altLang="en-US" sz="2400" dirty="0">
                <a:solidFill>
                  <a:srgbClr val="FF0000"/>
                </a:solidFill>
              </a:rPr>
              <a:t>/dev/sdb挂载到/data1</a:t>
            </a:r>
            <a:r>
              <a:rPr lang="zh-CN" altLang="en-US" sz="2400" dirty="0">
                <a:solidFill>
                  <a:schemeClr val="tx1"/>
                </a:solidFill>
              </a:rPr>
              <a:t>目录下。</a:t>
            </a:r>
          </a:p>
          <a:p>
            <a:pPr>
              <a:lnSpc>
                <a:spcPct val="150000"/>
              </a:lnSpc>
            </a:pPr>
            <a:r>
              <a:rPr lang="zh-CN" altLang="en-US" sz="2400" dirty="0">
                <a:solidFill>
                  <a:schemeClr val="tx1"/>
                </a:solidFill>
              </a:rPr>
              <a:t>user@user-desktop:~$ </a:t>
            </a:r>
            <a:r>
              <a:rPr lang="zh-CN" altLang="en-US" sz="2400" dirty="0">
                <a:solidFill>
                  <a:srgbClr val="FF0000"/>
                </a:solidFill>
              </a:rPr>
              <a:t>sudo mkdir /data1</a:t>
            </a:r>
          </a:p>
          <a:p>
            <a:pPr>
              <a:lnSpc>
                <a:spcPct val="150000"/>
              </a:lnSpc>
            </a:pPr>
            <a:r>
              <a:rPr lang="zh-CN" altLang="en-US" sz="2400" dirty="0">
                <a:solidFill>
                  <a:schemeClr val="tx1"/>
                </a:solidFill>
              </a:rPr>
              <a:t>user@user-desktop:~$ </a:t>
            </a:r>
            <a:r>
              <a:rPr lang="zh-CN" altLang="en-US" sz="2400" dirty="0">
                <a:solidFill>
                  <a:srgbClr val="FF0000"/>
                </a:solidFill>
              </a:rPr>
              <a:t>sudo mount /dev/sdb /data1/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a:extLst>
              <a:ext uri="{FF2B5EF4-FFF2-40B4-BE49-F238E27FC236}">
                <a16:creationId xmlns:a16="http://schemas.microsoft.com/office/drawing/2014/main" id="{3F979857-89E2-4B67-880F-A9C3246AF0BE}"/>
              </a:ext>
            </a:extLst>
          </p:cNvPr>
          <p:cNvSpPr>
            <a:spLocks noGrp="1" noChangeArrowheads="1"/>
          </p:cNvSpPr>
          <p:nvPr>
            <p:ph idx="1"/>
          </p:nvPr>
        </p:nvSpPr>
        <p:spPr>
          <a:xfrm>
            <a:off x="2209068" y="828782"/>
            <a:ext cx="8915400" cy="3777622"/>
          </a:xfrm>
        </p:spPr>
        <p:txBody>
          <a:bodyPr>
            <a:normAutofit/>
          </a:bodyPr>
          <a:lstStyle/>
          <a:p>
            <a:pPr>
              <a:lnSpc>
                <a:spcPct val="150000"/>
              </a:lnSpc>
            </a:pPr>
            <a:r>
              <a:rPr lang="zh-CN" altLang="en-US" sz="2400" dirty="0">
                <a:solidFill>
                  <a:schemeClr val="tx1"/>
                </a:solidFill>
              </a:rPr>
              <a:t>挂载完毕后，再次使用mount命令查看挂载信息，可以看到，分区/dev/sdb已经被挂载到了/data1目录下。</a:t>
            </a:r>
          </a:p>
          <a:p>
            <a:pPr lvl="1">
              <a:lnSpc>
                <a:spcPct val="150000"/>
              </a:lnSpc>
            </a:pPr>
            <a:r>
              <a:rPr lang="zh-CN" altLang="en-US" sz="2400" dirty="0">
                <a:solidFill>
                  <a:schemeClr val="tx1"/>
                </a:solidFill>
              </a:rPr>
              <a:t>user@user-desktop:~$ </a:t>
            </a:r>
            <a:r>
              <a:rPr lang="zh-CN" altLang="en-US" sz="2400" dirty="0">
                <a:solidFill>
                  <a:srgbClr val="FF0000"/>
                </a:solidFill>
              </a:rPr>
              <a:t>mount</a:t>
            </a:r>
          </a:p>
          <a:p>
            <a:pPr>
              <a:lnSpc>
                <a:spcPct val="150000"/>
              </a:lnSpc>
            </a:pPr>
            <a:r>
              <a:rPr lang="zh-CN" altLang="en-US" sz="2400" dirty="0">
                <a:solidFill>
                  <a:schemeClr val="tx1"/>
                </a:solidFill>
              </a:rPr>
              <a:t>还可以通过查看/etc/mtab文件获得挂载信息。</a:t>
            </a:r>
          </a:p>
          <a:p>
            <a:pPr lvl="1">
              <a:lnSpc>
                <a:spcPct val="150000"/>
              </a:lnSpc>
            </a:pPr>
            <a:r>
              <a:rPr lang="zh-CN" altLang="en-US" sz="2400" dirty="0">
                <a:solidFill>
                  <a:schemeClr val="tx1"/>
                </a:solidFill>
              </a:rPr>
              <a:t>user@user-desktop:/$ </a:t>
            </a:r>
            <a:r>
              <a:rPr lang="zh-CN" altLang="en-US" sz="2400" dirty="0">
                <a:solidFill>
                  <a:srgbClr val="FF0000"/>
                </a:solidFill>
              </a:rPr>
              <a:t>cat /etc/mtab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3.1 Ubuntu</a:t>
            </a:r>
            <a:r>
              <a:rPr lang="zh-CN" altLang="en-US" dirty="0"/>
              <a:t>的文件系统</a:t>
            </a:r>
            <a:br>
              <a:rPr lang="zh-CN" altLang="en-US" dirty="0"/>
            </a:br>
            <a:endParaRPr lang="zh-CN" altLang="en-US" dirty="0"/>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592925" y="1540189"/>
            <a:ext cx="8915400" cy="3777622"/>
          </a:xfrm>
        </p:spPr>
        <p:txBody>
          <a:bodyPr>
            <a:normAutofit/>
          </a:bodyPr>
          <a:lstStyle/>
          <a:p>
            <a:r>
              <a:rPr lang="en-US" altLang="zh-CN" sz="2400" dirty="0">
                <a:solidFill>
                  <a:schemeClr val="tx1"/>
                </a:solidFill>
              </a:rPr>
              <a:t>3.1.1</a:t>
            </a:r>
            <a:r>
              <a:rPr lang="zh-CN" altLang="en-US" sz="2400" dirty="0">
                <a:solidFill>
                  <a:schemeClr val="tx1"/>
                </a:solidFill>
              </a:rPr>
              <a:t>文件系统简介</a:t>
            </a:r>
          </a:p>
          <a:p>
            <a:r>
              <a:rPr lang="en-US" altLang="zh-CN" sz="2400" dirty="0">
                <a:solidFill>
                  <a:schemeClr val="tx1"/>
                </a:solidFill>
              </a:rPr>
              <a:t>3.1.2 Linux</a:t>
            </a:r>
            <a:r>
              <a:rPr lang="zh-CN" altLang="en-US" sz="2400" dirty="0">
                <a:solidFill>
                  <a:schemeClr val="tx1"/>
                </a:solidFill>
              </a:rPr>
              <a:t>文件系统架构</a:t>
            </a:r>
          </a:p>
          <a:p>
            <a:r>
              <a:rPr lang="en-US" altLang="zh-CN" sz="2400" dirty="0">
                <a:solidFill>
                  <a:schemeClr val="tx1"/>
                </a:solidFill>
              </a:rPr>
              <a:t>3.1.3 Ext2</a:t>
            </a:r>
            <a:r>
              <a:rPr lang="zh-CN" altLang="en-US" sz="2400" dirty="0">
                <a:solidFill>
                  <a:schemeClr val="tx1"/>
                </a:solidFill>
              </a:rPr>
              <a:t>文件系统</a:t>
            </a:r>
          </a:p>
          <a:p>
            <a:r>
              <a:rPr lang="en-US" altLang="zh-CN" sz="2400" dirty="0">
                <a:solidFill>
                  <a:schemeClr val="tx1"/>
                </a:solidFill>
              </a:rPr>
              <a:t>3.1.4 Ubuntu</a:t>
            </a:r>
            <a:r>
              <a:rPr lang="zh-CN" altLang="en-US" sz="2400" dirty="0">
                <a:solidFill>
                  <a:schemeClr val="tx1"/>
                </a:solidFill>
              </a:rPr>
              <a:t>的目录结构</a:t>
            </a:r>
          </a:p>
        </p:txBody>
      </p:sp>
    </p:spTree>
    <p:extLst>
      <p:ext uri="{BB962C8B-B14F-4D97-AF65-F5344CB8AC3E}">
        <p14:creationId xmlns:p14="http://schemas.microsoft.com/office/powerpoint/2010/main" val="2689224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a:extLst>
              <a:ext uri="{FF2B5EF4-FFF2-40B4-BE49-F238E27FC236}">
                <a16:creationId xmlns:a16="http://schemas.microsoft.com/office/drawing/2014/main" id="{F82D8129-C0C2-4E07-804F-97343028835E}"/>
              </a:ext>
            </a:extLst>
          </p:cNvPr>
          <p:cNvSpPr>
            <a:spLocks noGrp="1" noChangeArrowheads="1"/>
          </p:cNvSpPr>
          <p:nvPr>
            <p:ph idx="1"/>
          </p:nvPr>
        </p:nvSpPr>
        <p:spPr>
          <a:xfrm>
            <a:off x="2003585" y="910976"/>
            <a:ext cx="8915400" cy="3777622"/>
          </a:xfrm>
        </p:spPr>
        <p:txBody>
          <a:bodyPr>
            <a:normAutofit/>
          </a:bodyPr>
          <a:lstStyle/>
          <a:p>
            <a:pPr>
              <a:lnSpc>
                <a:spcPct val="150000"/>
              </a:lnSpc>
            </a:pPr>
            <a:r>
              <a:rPr lang="zh-CN" altLang="en-US" sz="2400" dirty="0"/>
              <a:t>在/data1文件夹下建立测试文件夹testdir，并用</a:t>
            </a:r>
            <a:r>
              <a:rPr lang="zh-CN" altLang="en-US" sz="2400" dirty="0">
                <a:solidFill>
                  <a:srgbClr val="FF0000"/>
                </a:solidFill>
              </a:rPr>
              <a:t>ls -l</a:t>
            </a:r>
            <a:r>
              <a:rPr lang="zh-CN" altLang="en-US" sz="2400" dirty="0"/>
              <a:t>查看文件夹信息，可以看到挂载成功，文件夹被正确建立。</a:t>
            </a:r>
          </a:p>
          <a:p>
            <a:pPr>
              <a:lnSpc>
                <a:spcPct val="150000"/>
              </a:lnSpc>
            </a:pPr>
            <a:r>
              <a:rPr lang="zh-CN" altLang="en-US" sz="2400" dirty="0"/>
              <a:t>user@user-desktop:/$ </a:t>
            </a:r>
            <a:r>
              <a:rPr lang="zh-CN" altLang="en-US" sz="2400" dirty="0">
                <a:solidFill>
                  <a:srgbClr val="FF0000"/>
                </a:solidFill>
              </a:rPr>
              <a:t>sudo mkdir /data1/testdir</a:t>
            </a:r>
          </a:p>
          <a:p>
            <a:pPr>
              <a:lnSpc>
                <a:spcPct val="150000"/>
              </a:lnSpc>
            </a:pPr>
            <a:r>
              <a:rPr lang="zh-CN" altLang="en-US" sz="2400" dirty="0"/>
              <a:t>user@user-desktop:/$ </a:t>
            </a:r>
            <a:r>
              <a:rPr lang="zh-CN" altLang="en-US" sz="2400" dirty="0">
                <a:solidFill>
                  <a:srgbClr val="FF0000"/>
                </a:solidFill>
              </a:rPr>
              <a:t>ls -l /data1/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AEF7B0E8-9659-4183-9867-8C7FEA6DAF85}"/>
              </a:ext>
            </a:extLst>
          </p:cNvPr>
          <p:cNvSpPr>
            <a:spLocks noGrp="1" noChangeArrowheads="1"/>
          </p:cNvSpPr>
          <p:nvPr>
            <p:ph type="title"/>
          </p:nvPr>
        </p:nvSpPr>
        <p:spPr/>
        <p:txBody>
          <a:bodyPr/>
          <a:lstStyle/>
          <a:p>
            <a:r>
              <a:rPr lang="en-US" altLang="zh-CN" dirty="0"/>
              <a:t>3</a:t>
            </a:r>
            <a:r>
              <a:rPr lang="zh-CN" altLang="en-US" dirty="0"/>
              <a:t>.2.3卸载文件系统</a:t>
            </a:r>
          </a:p>
        </p:txBody>
      </p:sp>
      <p:sp>
        <p:nvSpPr>
          <p:cNvPr id="32770" name="内容占位符 2">
            <a:extLst>
              <a:ext uri="{FF2B5EF4-FFF2-40B4-BE49-F238E27FC236}">
                <a16:creationId xmlns:a16="http://schemas.microsoft.com/office/drawing/2014/main" id="{B5F318CA-6276-45E5-B178-43B3A45F5C5D}"/>
              </a:ext>
            </a:extLst>
          </p:cNvPr>
          <p:cNvSpPr>
            <a:spLocks noGrp="1" noChangeArrowheads="1"/>
          </p:cNvSpPr>
          <p:nvPr>
            <p:ph idx="1"/>
          </p:nvPr>
        </p:nvSpPr>
        <p:spPr>
          <a:xfrm>
            <a:off x="2404278" y="1730339"/>
            <a:ext cx="8915400" cy="3777622"/>
          </a:xfrm>
        </p:spPr>
        <p:txBody>
          <a:bodyPr>
            <a:normAutofit/>
          </a:bodyPr>
          <a:lstStyle/>
          <a:p>
            <a:pPr>
              <a:lnSpc>
                <a:spcPct val="150000"/>
              </a:lnSpc>
            </a:pPr>
            <a:r>
              <a:rPr lang="zh-CN" altLang="en-US" sz="2400" dirty="0">
                <a:solidFill>
                  <a:schemeClr val="tx1"/>
                </a:solidFill>
              </a:rPr>
              <a:t>卸载文件系统意味着把文件系统从挂载点移走，删除/etc/mtab文件中的挂载项。</a:t>
            </a:r>
            <a:endParaRPr lang="en-US" altLang="zh-CN" sz="2400" dirty="0">
              <a:solidFill>
                <a:schemeClr val="tx1"/>
              </a:solidFill>
            </a:endParaRPr>
          </a:p>
          <a:p>
            <a:pPr>
              <a:lnSpc>
                <a:spcPct val="150000"/>
              </a:lnSpc>
            </a:pPr>
            <a:r>
              <a:rPr lang="zh-CN" altLang="en-US" sz="2400" dirty="0">
                <a:solidFill>
                  <a:schemeClr val="tx1"/>
                </a:solidFill>
              </a:rPr>
              <a:t>在文件系统的管理与维护工作中，有些工作只能在未挂载的文件系统中执行，因此需要进行卸载文件系统操作。</a:t>
            </a:r>
            <a:endParaRPr lang="en-US" altLang="zh-CN" sz="2400" dirty="0">
              <a:solidFill>
                <a:schemeClr val="tx1"/>
              </a:solidFill>
            </a:endParaRPr>
          </a:p>
          <a:p>
            <a:pPr>
              <a:lnSpc>
                <a:spcPct val="150000"/>
              </a:lnSpc>
            </a:pPr>
            <a:r>
              <a:rPr lang="zh-CN" altLang="en-US" sz="2400" dirty="0">
                <a:solidFill>
                  <a:schemeClr val="tx1"/>
                </a:solidFill>
              </a:rPr>
              <a:t>此外，当不再需要临时挂载的文件系统时，也应及时进行卸载操作，避免数据的误操作。</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EEF3ED5D-CF7B-4EF7-B17C-4AD7813F7719}"/>
              </a:ext>
            </a:extLst>
          </p:cNvPr>
          <p:cNvSpPr>
            <a:spLocks noGrp="1" noChangeArrowheads="1"/>
          </p:cNvSpPr>
          <p:nvPr>
            <p:ph idx="1"/>
          </p:nvPr>
        </p:nvSpPr>
        <p:spPr>
          <a:xfrm>
            <a:off x="2414551" y="869879"/>
            <a:ext cx="8915400" cy="3777622"/>
          </a:xfrm>
        </p:spPr>
        <p:txBody>
          <a:bodyPr>
            <a:normAutofit/>
          </a:bodyPr>
          <a:lstStyle/>
          <a:p>
            <a:r>
              <a:rPr lang="zh-CN" altLang="en-US" sz="2400" dirty="0"/>
              <a:t>载文件系统的命令是</a:t>
            </a:r>
            <a:r>
              <a:rPr lang="zh-CN" altLang="en-US" sz="2400" dirty="0">
                <a:solidFill>
                  <a:srgbClr val="FF0000"/>
                </a:solidFill>
              </a:rPr>
              <a:t>umount</a:t>
            </a:r>
            <a:r>
              <a:rPr lang="zh-CN" altLang="en-US" sz="2400" dirty="0"/>
              <a:t>。</a:t>
            </a:r>
          </a:p>
          <a:p>
            <a:r>
              <a:rPr lang="zh-CN" altLang="en-US" sz="2400" dirty="0"/>
              <a:t>下面我们卸载刚才挂载的文件系统</a:t>
            </a:r>
            <a:r>
              <a:rPr lang="zh-CN" altLang="en-US" sz="2400" dirty="0">
                <a:solidFill>
                  <a:srgbClr val="FF0000"/>
                </a:solidFill>
              </a:rPr>
              <a:t>/dev/sdb</a:t>
            </a:r>
            <a:r>
              <a:rPr lang="zh-CN" altLang="en-US" sz="2400" dirty="0"/>
              <a:t>。</a:t>
            </a:r>
          </a:p>
          <a:p>
            <a:r>
              <a:rPr lang="zh-CN" altLang="en-US" sz="2400" dirty="0"/>
              <a:t>user@user-desktop:/$ </a:t>
            </a:r>
            <a:r>
              <a:rPr lang="zh-CN" altLang="en-US" sz="2400" dirty="0">
                <a:solidFill>
                  <a:srgbClr val="FF0000"/>
                </a:solidFill>
              </a:rPr>
              <a:t>sudo umount /dev/sdb</a:t>
            </a:r>
          </a:p>
          <a:p>
            <a:r>
              <a:rPr lang="zh-CN" altLang="en-US" sz="2400" dirty="0"/>
              <a:t>可以看到，文件系统已经被卸载。查看/etc/mtab文件可以得到同样的结果。</a:t>
            </a:r>
          </a:p>
          <a:p>
            <a:pPr lvl="1"/>
            <a:r>
              <a:rPr lang="zh-CN" altLang="en-US" sz="2400" dirty="0"/>
              <a:t>user@user-desktop:/$ </a:t>
            </a:r>
            <a:r>
              <a:rPr lang="zh-CN" altLang="en-US" sz="2400" dirty="0">
                <a:solidFill>
                  <a:srgbClr val="FF0000"/>
                </a:solidFill>
              </a:rPr>
              <a:t>cat /etc/mtab</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a:extLst>
              <a:ext uri="{FF2B5EF4-FFF2-40B4-BE49-F238E27FC236}">
                <a16:creationId xmlns:a16="http://schemas.microsoft.com/office/drawing/2014/main" id="{5A92CF3C-C3A1-4988-914B-28DBCE3D37AE}"/>
              </a:ext>
            </a:extLst>
          </p:cNvPr>
          <p:cNvSpPr>
            <a:spLocks noGrp="1" noChangeArrowheads="1"/>
          </p:cNvSpPr>
          <p:nvPr>
            <p:ph idx="1"/>
          </p:nvPr>
        </p:nvSpPr>
        <p:spPr>
          <a:xfrm>
            <a:off x="2322084" y="1003443"/>
            <a:ext cx="8915400" cy="3777622"/>
          </a:xfrm>
        </p:spPr>
        <p:txBody>
          <a:bodyPr>
            <a:normAutofit/>
          </a:bodyPr>
          <a:lstStyle/>
          <a:p>
            <a:pPr>
              <a:lnSpc>
                <a:spcPct val="150000"/>
              </a:lnSpc>
            </a:pPr>
            <a:r>
              <a:rPr lang="zh-CN" altLang="en-US" sz="2400" dirty="0"/>
              <a:t>再次用ls -l查看/data1目录，会发现testdir目录已经不存在了，说明卸载成功。</a:t>
            </a:r>
          </a:p>
          <a:p>
            <a:pPr>
              <a:lnSpc>
                <a:spcPct val="150000"/>
              </a:lnSpc>
            </a:pPr>
            <a:r>
              <a:rPr lang="zh-CN" altLang="en-US" sz="2400" dirty="0"/>
              <a:t>user@user-desktop:/$ </a:t>
            </a:r>
            <a:r>
              <a:rPr lang="zh-CN" altLang="en-US" sz="2400" dirty="0">
                <a:solidFill>
                  <a:srgbClr val="FF0000"/>
                </a:solidFill>
              </a:rPr>
              <a:t>ls -l /data1/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BE31A5DE-A5BD-4788-BFD1-42F6BB5E5D60}"/>
              </a:ext>
            </a:extLst>
          </p:cNvPr>
          <p:cNvSpPr>
            <a:spLocks noGrp="1" noChangeArrowheads="1"/>
          </p:cNvSpPr>
          <p:nvPr>
            <p:ph type="title"/>
          </p:nvPr>
        </p:nvSpPr>
        <p:spPr>
          <a:xfrm>
            <a:off x="1539979" y="859637"/>
            <a:ext cx="8911687" cy="733636"/>
          </a:xfrm>
        </p:spPr>
        <p:txBody>
          <a:bodyPr/>
          <a:lstStyle/>
          <a:p>
            <a:pPr algn="ctr"/>
            <a:r>
              <a:rPr lang="zh-CN" altLang="en-US" dirty="0"/>
              <a:t>本章小结</a:t>
            </a:r>
          </a:p>
        </p:txBody>
      </p:sp>
      <p:sp>
        <p:nvSpPr>
          <p:cNvPr id="35842" name="内容占位符 2">
            <a:extLst>
              <a:ext uri="{FF2B5EF4-FFF2-40B4-BE49-F238E27FC236}">
                <a16:creationId xmlns:a16="http://schemas.microsoft.com/office/drawing/2014/main" id="{65552145-5F2B-4B94-A24B-3C53B74CF3A8}"/>
              </a:ext>
            </a:extLst>
          </p:cNvPr>
          <p:cNvSpPr>
            <a:spLocks noGrp="1" noChangeArrowheads="1"/>
          </p:cNvSpPr>
          <p:nvPr>
            <p:ph idx="1"/>
          </p:nvPr>
        </p:nvSpPr>
        <p:spPr>
          <a:xfrm>
            <a:off x="2367540" y="2036618"/>
            <a:ext cx="8915400" cy="3777622"/>
          </a:xfrm>
        </p:spPr>
        <p:txBody>
          <a:bodyPr>
            <a:normAutofit/>
          </a:bodyPr>
          <a:lstStyle/>
          <a:p>
            <a:pPr marL="0" indent="0">
              <a:lnSpc>
                <a:spcPct val="150000"/>
              </a:lnSpc>
              <a:buNone/>
            </a:pPr>
            <a:r>
              <a:rPr lang="zh-CN" altLang="en-US" sz="2400" dirty="0">
                <a:solidFill>
                  <a:schemeClr val="tx1"/>
                </a:solidFill>
              </a:rPr>
              <a:t>本章介绍了</a:t>
            </a:r>
            <a:r>
              <a:rPr lang="zh-CN" altLang="en-US" sz="2400" dirty="0">
                <a:solidFill>
                  <a:srgbClr val="FF0000"/>
                </a:solidFill>
              </a:rPr>
              <a:t>Linux的文件系统</a:t>
            </a:r>
            <a:r>
              <a:rPr lang="zh-CN" altLang="en-US" sz="2400" dirty="0">
                <a:solidFill>
                  <a:schemeClr val="tx1"/>
                </a:solidFill>
              </a:rPr>
              <a:t>，以及</a:t>
            </a:r>
            <a:r>
              <a:rPr lang="zh-CN" altLang="en-US" sz="2400" dirty="0">
                <a:solidFill>
                  <a:srgbClr val="FF0000"/>
                </a:solidFill>
              </a:rPr>
              <a:t>Ubuntu的文件系统中的目录结构</a:t>
            </a:r>
            <a:r>
              <a:rPr lang="zh-CN" altLang="en-US" sz="2400" dirty="0">
                <a:solidFill>
                  <a:schemeClr val="tx1"/>
                </a:solidFill>
              </a:rPr>
              <a:t>。对于文件系统的具体使用，以创建文件系统、挂载文件系统和卸载文件系统为例进行了说明。</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0B140-17C9-4454-9B27-72E1ABD14C0C}"/>
              </a:ext>
            </a:extLst>
          </p:cNvPr>
          <p:cNvSpPr>
            <a:spLocks noGrp="1"/>
          </p:cNvSpPr>
          <p:nvPr>
            <p:ph type="title"/>
          </p:nvPr>
        </p:nvSpPr>
        <p:spPr>
          <a:xfrm>
            <a:off x="1581543" y="693383"/>
            <a:ext cx="8911687" cy="834820"/>
          </a:xfrm>
        </p:spPr>
        <p:txBody>
          <a:bodyPr/>
          <a:lstStyle/>
          <a:p>
            <a:pPr algn="ctr"/>
            <a:r>
              <a:rPr lang="zh-CN" altLang="en-US" dirty="0"/>
              <a:t>实验</a:t>
            </a:r>
          </a:p>
        </p:txBody>
      </p:sp>
      <p:sp>
        <p:nvSpPr>
          <p:cNvPr id="3" name="内容占位符 2">
            <a:extLst>
              <a:ext uri="{FF2B5EF4-FFF2-40B4-BE49-F238E27FC236}">
                <a16:creationId xmlns:a16="http://schemas.microsoft.com/office/drawing/2014/main" id="{1C16260D-81E7-4F26-B4C2-74F5563656FE}"/>
              </a:ext>
            </a:extLst>
          </p:cNvPr>
          <p:cNvSpPr>
            <a:spLocks noGrp="1"/>
          </p:cNvSpPr>
          <p:nvPr>
            <p:ph idx="1"/>
          </p:nvPr>
        </p:nvSpPr>
        <p:spPr>
          <a:xfrm>
            <a:off x="2592925" y="1753456"/>
            <a:ext cx="8915400" cy="4092539"/>
          </a:xfrm>
        </p:spPr>
        <p:txBody>
          <a:bodyPr>
            <a:normAutofit fontScale="92500" lnSpcReduction="10000"/>
          </a:bodyPr>
          <a:lstStyle/>
          <a:p>
            <a:pPr>
              <a:lnSpc>
                <a:spcPct val="150000"/>
              </a:lnSpc>
            </a:pPr>
            <a:r>
              <a:rPr lang="zh-CN" altLang="en-US" sz="2400" dirty="0"/>
              <a:t>题目：</a:t>
            </a:r>
            <a:endParaRPr lang="en-US" altLang="zh-CN" sz="2400" dirty="0"/>
          </a:p>
          <a:p>
            <a:pPr lvl="1">
              <a:lnSpc>
                <a:spcPct val="150000"/>
              </a:lnSpc>
            </a:pPr>
            <a:r>
              <a:rPr lang="zh-CN" altLang="en-US" sz="2400" dirty="0">
                <a:solidFill>
                  <a:srgbClr val="FF0000"/>
                </a:solidFill>
              </a:rPr>
              <a:t>文件系统的创建、挂载和卸载。</a:t>
            </a:r>
            <a:endParaRPr lang="en-US" altLang="zh-CN" sz="2400" dirty="0">
              <a:solidFill>
                <a:srgbClr val="FF0000"/>
              </a:solidFill>
            </a:endParaRPr>
          </a:p>
          <a:p>
            <a:pPr>
              <a:lnSpc>
                <a:spcPct val="150000"/>
              </a:lnSpc>
            </a:pPr>
            <a:r>
              <a:rPr lang="zh-CN" altLang="en-US" sz="2600" dirty="0">
                <a:solidFill>
                  <a:schemeClr val="tx1"/>
                </a:solidFill>
              </a:rPr>
              <a:t>要求：</a:t>
            </a:r>
            <a:endParaRPr lang="en-US" altLang="zh-CN" sz="2600" dirty="0">
              <a:solidFill>
                <a:schemeClr val="tx1"/>
              </a:solidFill>
            </a:endParaRPr>
          </a:p>
          <a:p>
            <a:pPr lvl="1">
              <a:lnSpc>
                <a:spcPct val="150000"/>
              </a:lnSpc>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）在虚拟机中增加一个新硬盘，利用</a:t>
            </a:r>
            <a:r>
              <a:rPr lang="en-US" altLang="zh-CN" sz="2400" dirty="0" err="1">
                <a:solidFill>
                  <a:schemeClr val="tx1"/>
                </a:solidFill>
              </a:rPr>
              <a:t>mkfs</a:t>
            </a:r>
            <a:r>
              <a:rPr lang="zh-CN" altLang="en-US" sz="2400" dirty="0">
                <a:solidFill>
                  <a:schemeClr val="tx1"/>
                </a:solidFill>
              </a:rPr>
              <a:t>命令为它创建一个文件系统。</a:t>
            </a:r>
          </a:p>
          <a:p>
            <a:pPr lvl="1">
              <a:lnSpc>
                <a:spcPct val="150000"/>
              </a:lnSpc>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）然后将它挂载到</a:t>
            </a:r>
            <a:r>
              <a:rPr lang="en-US" altLang="zh-CN" sz="2400" dirty="0">
                <a:solidFill>
                  <a:schemeClr val="tx1"/>
                </a:solidFill>
              </a:rPr>
              <a:t>/data1</a:t>
            </a:r>
            <a:r>
              <a:rPr lang="zh-CN" altLang="en-US" sz="2400" dirty="0">
                <a:solidFill>
                  <a:schemeClr val="tx1"/>
                </a:solidFill>
              </a:rPr>
              <a:t>目录下。显示挂载后的结果。</a:t>
            </a:r>
          </a:p>
          <a:p>
            <a:pPr lvl="1">
              <a:lnSpc>
                <a:spcPct val="150000"/>
              </a:lnSpc>
            </a:pP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）卸载该文件系统。显示卸载后的结果。</a:t>
            </a:r>
          </a:p>
        </p:txBody>
      </p:sp>
    </p:spTree>
    <p:extLst>
      <p:ext uri="{BB962C8B-B14F-4D97-AF65-F5344CB8AC3E}">
        <p14:creationId xmlns:p14="http://schemas.microsoft.com/office/powerpoint/2010/main" val="268873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0B140-17C9-4454-9B27-72E1ABD14C0C}"/>
              </a:ext>
            </a:extLst>
          </p:cNvPr>
          <p:cNvSpPr>
            <a:spLocks noGrp="1"/>
          </p:cNvSpPr>
          <p:nvPr>
            <p:ph type="title"/>
          </p:nvPr>
        </p:nvSpPr>
        <p:spPr>
          <a:xfrm>
            <a:off x="1582639" y="641027"/>
            <a:ext cx="8911687" cy="834820"/>
          </a:xfrm>
        </p:spPr>
        <p:txBody>
          <a:bodyPr/>
          <a:lstStyle/>
          <a:p>
            <a:pPr algn="ctr"/>
            <a:r>
              <a:rPr lang="zh-CN" altLang="en-US" dirty="0"/>
              <a:t>练习题</a:t>
            </a:r>
          </a:p>
        </p:txBody>
      </p:sp>
      <p:sp>
        <p:nvSpPr>
          <p:cNvPr id="3" name="内容占位符 2">
            <a:extLst>
              <a:ext uri="{FF2B5EF4-FFF2-40B4-BE49-F238E27FC236}">
                <a16:creationId xmlns:a16="http://schemas.microsoft.com/office/drawing/2014/main" id="{1C16260D-81E7-4F26-B4C2-74F5563656FE}"/>
              </a:ext>
            </a:extLst>
          </p:cNvPr>
          <p:cNvSpPr>
            <a:spLocks noGrp="1"/>
          </p:cNvSpPr>
          <p:nvPr>
            <p:ph idx="1"/>
          </p:nvPr>
        </p:nvSpPr>
        <p:spPr>
          <a:xfrm>
            <a:off x="2178385" y="1657204"/>
            <a:ext cx="9740765" cy="4089078"/>
          </a:xfrm>
        </p:spPr>
        <p:txBody>
          <a:bodyPr>
            <a:normAutofit fontScale="85000" lnSpcReduction="10000"/>
          </a:bodyPr>
          <a:lstStyle/>
          <a:p>
            <a:pPr>
              <a:lnSpc>
                <a:spcPct val="150000"/>
              </a:lnSpc>
            </a:pPr>
            <a:r>
              <a:rPr lang="en-US" altLang="zh-CN" sz="2400" dirty="0">
                <a:solidFill>
                  <a:schemeClr val="tx1"/>
                </a:solidFill>
              </a:rPr>
              <a:t>1</a:t>
            </a:r>
            <a:r>
              <a:rPr lang="zh-CN" altLang="en-US" sz="2400" dirty="0">
                <a:solidFill>
                  <a:schemeClr val="tx1"/>
                </a:solidFill>
              </a:rPr>
              <a:t>、什么是文件系统？</a:t>
            </a:r>
          </a:p>
          <a:p>
            <a:pPr>
              <a:lnSpc>
                <a:spcPct val="150000"/>
              </a:lnSpc>
            </a:pPr>
            <a:r>
              <a:rPr lang="en-US" altLang="zh-CN" sz="2400" dirty="0">
                <a:solidFill>
                  <a:schemeClr val="tx1"/>
                </a:solidFill>
              </a:rPr>
              <a:t>2</a:t>
            </a:r>
            <a:r>
              <a:rPr lang="zh-CN" altLang="en-US" sz="2400" dirty="0">
                <a:solidFill>
                  <a:schemeClr val="tx1"/>
                </a:solidFill>
              </a:rPr>
              <a:t>、什么是文件目录？文件目录包括哪些具体内容？</a:t>
            </a:r>
          </a:p>
          <a:p>
            <a:pPr>
              <a:lnSpc>
                <a:spcPct val="150000"/>
              </a:lnSpc>
            </a:pPr>
            <a:r>
              <a:rPr lang="en-US" altLang="zh-CN" sz="2400" dirty="0">
                <a:solidFill>
                  <a:schemeClr val="tx1"/>
                </a:solidFill>
              </a:rPr>
              <a:t>3</a:t>
            </a:r>
            <a:r>
              <a:rPr lang="zh-CN" altLang="en-US" sz="2400" dirty="0">
                <a:solidFill>
                  <a:schemeClr val="tx1"/>
                </a:solidFill>
              </a:rPr>
              <a:t>、比较下面几种文件系统的不同：</a:t>
            </a:r>
            <a:r>
              <a:rPr lang="en-US" altLang="zh-CN" sz="2400" dirty="0">
                <a:solidFill>
                  <a:schemeClr val="tx1"/>
                </a:solidFill>
              </a:rPr>
              <a:t>FAT16</a:t>
            </a:r>
            <a:r>
              <a:rPr lang="zh-CN" altLang="en-US" sz="2400" dirty="0">
                <a:solidFill>
                  <a:schemeClr val="tx1"/>
                </a:solidFill>
              </a:rPr>
              <a:t>、</a:t>
            </a:r>
            <a:r>
              <a:rPr lang="en-US" altLang="zh-CN" sz="2400" dirty="0">
                <a:solidFill>
                  <a:schemeClr val="tx1"/>
                </a:solidFill>
              </a:rPr>
              <a:t>FAT32</a:t>
            </a:r>
            <a:r>
              <a:rPr lang="zh-CN" altLang="en-US" sz="2400" dirty="0">
                <a:solidFill>
                  <a:schemeClr val="tx1"/>
                </a:solidFill>
              </a:rPr>
              <a:t>、</a:t>
            </a:r>
            <a:r>
              <a:rPr lang="en-US" altLang="zh-CN" sz="2400" dirty="0">
                <a:solidFill>
                  <a:schemeClr val="tx1"/>
                </a:solidFill>
              </a:rPr>
              <a:t>NTFS</a:t>
            </a:r>
            <a:r>
              <a:rPr lang="zh-CN" altLang="en-US" sz="2400" dirty="0">
                <a:solidFill>
                  <a:schemeClr val="tx1"/>
                </a:solidFill>
              </a:rPr>
              <a:t>。</a:t>
            </a:r>
          </a:p>
          <a:p>
            <a:pPr>
              <a:lnSpc>
                <a:spcPct val="150000"/>
              </a:lnSpc>
            </a:pPr>
            <a:r>
              <a:rPr lang="en-US" altLang="zh-CN" sz="2400" dirty="0">
                <a:solidFill>
                  <a:schemeClr val="tx1"/>
                </a:solidFill>
              </a:rPr>
              <a:t>4</a:t>
            </a:r>
            <a:r>
              <a:rPr lang="zh-CN" altLang="en-US" sz="2400" dirty="0">
                <a:solidFill>
                  <a:schemeClr val="tx1"/>
                </a:solidFill>
              </a:rPr>
              <a:t>、</a:t>
            </a:r>
            <a:r>
              <a:rPr lang="en-US" altLang="zh-CN" sz="2400" dirty="0">
                <a:solidFill>
                  <a:schemeClr val="tx1"/>
                </a:solidFill>
              </a:rPr>
              <a:t>Linux</a:t>
            </a:r>
            <a:r>
              <a:rPr lang="zh-CN" altLang="en-US" sz="2400" dirty="0">
                <a:solidFill>
                  <a:schemeClr val="tx1"/>
                </a:solidFill>
              </a:rPr>
              <a:t>系统中可以支持哪些文件系统类型？其中默认的是什么文件系统类型？</a:t>
            </a:r>
          </a:p>
          <a:p>
            <a:pPr>
              <a:lnSpc>
                <a:spcPct val="150000"/>
              </a:lnSpc>
            </a:pPr>
            <a:r>
              <a:rPr lang="en-US" altLang="zh-CN" sz="2400" dirty="0">
                <a:solidFill>
                  <a:schemeClr val="tx1"/>
                </a:solidFill>
              </a:rPr>
              <a:t>5</a:t>
            </a:r>
            <a:r>
              <a:rPr lang="zh-CN" altLang="en-US" sz="2400" dirty="0">
                <a:solidFill>
                  <a:schemeClr val="tx1"/>
                </a:solidFill>
              </a:rPr>
              <a:t>、什么是虚拟文件系统？</a:t>
            </a:r>
          </a:p>
          <a:p>
            <a:pPr>
              <a:lnSpc>
                <a:spcPct val="150000"/>
              </a:lnSpc>
            </a:pPr>
            <a:r>
              <a:rPr lang="en-US" altLang="zh-CN" sz="2400" dirty="0">
                <a:solidFill>
                  <a:schemeClr val="tx1"/>
                </a:solidFill>
              </a:rPr>
              <a:t>6</a:t>
            </a:r>
            <a:r>
              <a:rPr lang="zh-CN" altLang="en-US" sz="2400" dirty="0">
                <a:solidFill>
                  <a:schemeClr val="tx1"/>
                </a:solidFill>
              </a:rPr>
              <a:t>、什么是绝对路径、相对路径？</a:t>
            </a:r>
          </a:p>
          <a:p>
            <a:pPr>
              <a:lnSpc>
                <a:spcPct val="150000"/>
              </a:lnSpc>
            </a:pPr>
            <a:r>
              <a:rPr lang="en-US" altLang="zh-CN" sz="2400" dirty="0">
                <a:solidFill>
                  <a:schemeClr val="tx1"/>
                </a:solidFill>
              </a:rPr>
              <a:t>7</a:t>
            </a:r>
            <a:r>
              <a:rPr lang="zh-CN" altLang="en-US" sz="2400" dirty="0">
                <a:solidFill>
                  <a:schemeClr val="tx1"/>
                </a:solidFill>
              </a:rPr>
              <a:t>、详细解释</a:t>
            </a:r>
            <a:r>
              <a:rPr lang="en-US" altLang="zh-CN" sz="2400" dirty="0">
                <a:solidFill>
                  <a:schemeClr val="tx1"/>
                </a:solidFill>
              </a:rPr>
              <a:t>Ubuntu</a:t>
            </a:r>
            <a:r>
              <a:rPr lang="zh-CN" altLang="en-US" sz="2400" dirty="0">
                <a:solidFill>
                  <a:schemeClr val="tx1"/>
                </a:solidFill>
              </a:rPr>
              <a:t>系统的目录结构中各部分的主要功能。</a:t>
            </a:r>
          </a:p>
        </p:txBody>
      </p:sp>
    </p:spTree>
    <p:extLst>
      <p:ext uri="{BB962C8B-B14F-4D97-AF65-F5344CB8AC3E}">
        <p14:creationId xmlns:p14="http://schemas.microsoft.com/office/powerpoint/2010/main" val="406228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a:extLst>
              <a:ext uri="{FF2B5EF4-FFF2-40B4-BE49-F238E27FC236}">
                <a16:creationId xmlns:a16="http://schemas.microsoft.com/office/drawing/2014/main" id="{9F53C8F1-4E11-431B-AFA3-22CA40455D45}"/>
              </a:ext>
            </a:extLst>
          </p:cNvPr>
          <p:cNvSpPr>
            <a:spLocks noGrp="1" noChangeArrowheads="1"/>
          </p:cNvSpPr>
          <p:nvPr>
            <p:ph type="title"/>
          </p:nvPr>
        </p:nvSpPr>
        <p:spPr>
          <a:xfrm>
            <a:off x="2479909" y="747108"/>
            <a:ext cx="8911687" cy="629630"/>
          </a:xfrm>
        </p:spPr>
        <p:txBody>
          <a:bodyPr>
            <a:normAutofit/>
          </a:bodyPr>
          <a:lstStyle/>
          <a:p>
            <a:r>
              <a:rPr lang="en-US" altLang="zh-CN" sz="2800" b="1" dirty="0">
                <a:solidFill>
                  <a:schemeClr val="tx1"/>
                </a:solidFill>
                <a:latin typeface="+mj-ea"/>
                <a:sym typeface="宋体" panose="02010600030101010101" pitchFamily="2" charset="-122"/>
              </a:rPr>
              <a:t>  3.1.1 </a:t>
            </a:r>
            <a:r>
              <a:rPr lang="en-US" altLang="zh-CN" sz="2800" b="1" dirty="0" err="1">
                <a:solidFill>
                  <a:schemeClr val="tx1"/>
                </a:solidFill>
                <a:latin typeface="+mj-ea"/>
                <a:sym typeface="宋体" panose="02010600030101010101" pitchFamily="2" charset="-122"/>
              </a:rPr>
              <a:t>文件系统简介</a:t>
            </a:r>
            <a:endParaRPr lang="zh-CN" altLang="en-US" sz="2800" dirty="0">
              <a:solidFill>
                <a:schemeClr val="tx1"/>
              </a:solidFill>
              <a:latin typeface="+mj-ea"/>
            </a:endParaRPr>
          </a:p>
        </p:txBody>
      </p:sp>
      <p:sp>
        <p:nvSpPr>
          <p:cNvPr id="6146" name="内容占位符 2">
            <a:extLst>
              <a:ext uri="{FF2B5EF4-FFF2-40B4-BE49-F238E27FC236}">
                <a16:creationId xmlns:a16="http://schemas.microsoft.com/office/drawing/2014/main" id="{AFF4D3B6-BAD4-4134-A79F-0DB304A303C8}"/>
              </a:ext>
            </a:extLst>
          </p:cNvPr>
          <p:cNvSpPr>
            <a:spLocks noGrp="1" noChangeArrowheads="1"/>
          </p:cNvSpPr>
          <p:nvPr>
            <p:ph idx="1"/>
          </p:nvPr>
        </p:nvSpPr>
        <p:spPr>
          <a:xfrm>
            <a:off x="2111661" y="1515277"/>
            <a:ext cx="8911687" cy="4356134"/>
          </a:xfrm>
        </p:spPr>
        <p:txBody>
          <a:bodyPr>
            <a:normAutofit/>
          </a:bodyPr>
          <a:lstStyle/>
          <a:p>
            <a:pPr>
              <a:lnSpc>
                <a:spcPct val="150000"/>
              </a:lnSpc>
            </a:pPr>
            <a:r>
              <a:rPr lang="zh-CN" altLang="en-US" sz="2400" dirty="0">
                <a:solidFill>
                  <a:schemeClr val="tx1"/>
                </a:solidFill>
              </a:rPr>
              <a:t>文件系统是操作系统用于明确磁盘或分区上的文件的方法和数据结构，即文件在磁盘上的组织方法。也指用于存储文件的磁盘或分区，或文件系统种类。</a:t>
            </a:r>
          </a:p>
          <a:p>
            <a:pPr>
              <a:lnSpc>
                <a:spcPct val="150000"/>
              </a:lnSpc>
            </a:pPr>
            <a:r>
              <a:rPr lang="zh-CN" altLang="en-US" sz="2400" dirty="0">
                <a:solidFill>
                  <a:schemeClr val="tx1"/>
                </a:solidFill>
              </a:rPr>
              <a:t>操作系统中负责管理和存储文件信息的软件机构称为文件管理系统，简称文件系统。</a:t>
            </a:r>
          </a:p>
          <a:p>
            <a:pPr>
              <a:lnSpc>
                <a:spcPct val="150000"/>
              </a:lnSpc>
            </a:pPr>
            <a:r>
              <a:rPr lang="zh-CN" altLang="en-US" sz="2400" dirty="0">
                <a:solidFill>
                  <a:schemeClr val="tx1"/>
                </a:solidFill>
              </a:rPr>
              <a:t>文件系统由三部分组成：与文件管理有关的软件、被管理的文件，以及实施文件管理所需数据结构。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a:extLst>
              <a:ext uri="{FF2B5EF4-FFF2-40B4-BE49-F238E27FC236}">
                <a16:creationId xmlns:a16="http://schemas.microsoft.com/office/drawing/2014/main" id="{3F6EC654-9208-45FC-8980-E0C849375E85}"/>
              </a:ext>
            </a:extLst>
          </p:cNvPr>
          <p:cNvSpPr>
            <a:spLocks noGrp="1" noChangeArrowheads="1"/>
          </p:cNvSpPr>
          <p:nvPr>
            <p:ph idx="1"/>
          </p:nvPr>
        </p:nvSpPr>
        <p:spPr>
          <a:xfrm>
            <a:off x="2404277" y="1116459"/>
            <a:ext cx="8915400" cy="3777622"/>
          </a:xfrm>
        </p:spPr>
        <p:txBody>
          <a:bodyPr>
            <a:normAutofit/>
          </a:bodyPr>
          <a:lstStyle/>
          <a:p>
            <a:pPr>
              <a:lnSpc>
                <a:spcPct val="150000"/>
              </a:lnSpc>
            </a:pPr>
            <a:r>
              <a:rPr lang="zh-CN" altLang="en-US" sz="2400" dirty="0">
                <a:solidFill>
                  <a:schemeClr val="tx1"/>
                </a:solidFill>
              </a:rPr>
              <a:t>从系统角度来看，文件系统是对文件存储器空间进行组织和分配，负责文件存储并对存入的文件进行保护和检索的系统。</a:t>
            </a:r>
          </a:p>
          <a:p>
            <a:pPr>
              <a:lnSpc>
                <a:spcPct val="150000"/>
              </a:lnSpc>
            </a:pPr>
            <a:r>
              <a:rPr lang="zh-CN" altLang="en-US" sz="2400" dirty="0">
                <a:solidFill>
                  <a:schemeClr val="tx1"/>
                </a:solidFill>
              </a:rPr>
              <a:t>具体地说，它负责为用户建立文件，存入、读出、修改、转储文件，控制文件的存取，当用户不再使用时撤销文件等。</a:t>
            </a:r>
          </a:p>
          <a:p>
            <a:pPr>
              <a:lnSpc>
                <a:spcPct val="150000"/>
              </a:lnSpc>
            </a:pPr>
            <a:endParaRPr lang="zh-CN" altLang="en-US"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a:extLst>
              <a:ext uri="{FF2B5EF4-FFF2-40B4-BE49-F238E27FC236}">
                <a16:creationId xmlns:a16="http://schemas.microsoft.com/office/drawing/2014/main" id="{6F6C2F2A-709A-4AA2-84BD-EE859926BB99}"/>
              </a:ext>
            </a:extLst>
          </p:cNvPr>
          <p:cNvSpPr>
            <a:spLocks noGrp="1" noChangeArrowheads="1"/>
          </p:cNvSpPr>
          <p:nvPr>
            <p:ph idx="1"/>
          </p:nvPr>
        </p:nvSpPr>
        <p:spPr>
          <a:xfrm>
            <a:off x="2363181" y="1239748"/>
            <a:ext cx="8915400" cy="3777622"/>
          </a:xfrm>
        </p:spPr>
        <p:txBody>
          <a:bodyPr>
            <a:normAutofit lnSpcReduction="10000"/>
          </a:bodyPr>
          <a:lstStyle/>
          <a:p>
            <a:pPr>
              <a:lnSpc>
                <a:spcPct val="150000"/>
              </a:lnSpc>
            </a:pPr>
            <a:r>
              <a:rPr lang="zh-CN" altLang="en-US" sz="2400" dirty="0">
                <a:solidFill>
                  <a:schemeClr val="tx1"/>
                </a:solidFill>
              </a:rPr>
              <a:t>从另一个方面讲，文件系统还是操作系统在计算机的硬盘上存储和检索数据的逻辑方法，这些硬盘可以是本地驱动器、可以是在网络上使用的卷或存储区域网络（Storage Area Network，SAN）上的导出共享等。一般说来，一个操作系统对文件的操作包括：创建和删除文件、打开文件以进行读写操作、在文件中搜索、关闭文件、创建目录以存储一系列文件、列出目录内容、从目录中删除文件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a:extLst>
              <a:ext uri="{FF2B5EF4-FFF2-40B4-BE49-F238E27FC236}">
                <a16:creationId xmlns:a16="http://schemas.microsoft.com/office/drawing/2014/main" id="{F232EE7F-C5E5-4D8C-B6A1-C989922E35EC}"/>
              </a:ext>
            </a:extLst>
          </p:cNvPr>
          <p:cNvSpPr>
            <a:spLocks noGrp="1" noChangeArrowheads="1"/>
          </p:cNvSpPr>
          <p:nvPr>
            <p:ph idx="1"/>
          </p:nvPr>
        </p:nvSpPr>
        <p:spPr>
          <a:xfrm>
            <a:off x="2311936" y="1011309"/>
            <a:ext cx="8732783" cy="4114800"/>
          </a:xfrm>
        </p:spPr>
        <p:txBody>
          <a:bodyPr>
            <a:normAutofit fontScale="92500" lnSpcReduction="10000"/>
          </a:bodyPr>
          <a:lstStyle/>
          <a:p>
            <a:pPr>
              <a:lnSpc>
                <a:spcPct val="150000"/>
              </a:lnSpc>
            </a:pPr>
            <a:r>
              <a:rPr lang="zh-CN" altLang="en-US" sz="2400" dirty="0">
                <a:solidFill>
                  <a:schemeClr val="tx1"/>
                </a:solidFill>
              </a:rPr>
              <a:t>目录是文件系统维护所需的特殊文件，它包含了一个项目列表。一个计算机系统中有成千上万的文件，为了便于对文件进行存取和管理，计算机系统建立文件的索引，即文件名和文件物理位置之间的映射关系，这种文件的索引称为文件目录。</a:t>
            </a:r>
          </a:p>
          <a:p>
            <a:pPr>
              <a:lnSpc>
                <a:spcPct val="150000"/>
              </a:lnSpc>
            </a:pPr>
            <a:r>
              <a:rPr lang="zh-CN" altLang="en-US" sz="2400" dirty="0">
                <a:solidFill>
                  <a:schemeClr val="tx1"/>
                </a:solidFill>
              </a:rPr>
              <a:t>文件目录为每个文件设立一个表目。文件目录的表目中至少要包含文件名、物理地址、文件逻辑结构、文件物理结构和存取控制信息等，以建立起文件名与物理地址的对应关系，方便用户对文件的查找和修改等操作，实现按名存取文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a16="http://schemas.microsoft.com/office/drawing/2014/main" id="{C63D5608-6ECF-4FA2-9418-8D8C609683AA}"/>
              </a:ext>
            </a:extLst>
          </p:cNvPr>
          <p:cNvSpPr>
            <a:spLocks noGrp="1" noChangeArrowheads="1"/>
          </p:cNvSpPr>
          <p:nvPr>
            <p:ph idx="1"/>
          </p:nvPr>
        </p:nvSpPr>
        <p:spPr>
          <a:xfrm>
            <a:off x="2260439" y="1003443"/>
            <a:ext cx="8915400" cy="3777622"/>
          </a:xfrm>
        </p:spPr>
        <p:txBody>
          <a:bodyPr>
            <a:normAutofit/>
          </a:bodyPr>
          <a:lstStyle/>
          <a:p>
            <a:pPr>
              <a:lnSpc>
                <a:spcPct val="150000"/>
              </a:lnSpc>
            </a:pPr>
            <a:r>
              <a:rPr lang="zh-CN" altLang="en-US" sz="2400" dirty="0"/>
              <a:t>磁盘或分区和它所包括的文件系统的种类有很大的关系。少数程序直接对磁盘或分区的原始扇区进行操作，这可能破坏一个存在的文件系统。大部分程序基于文件系统进行操作，在不同种类的文件系统上不能工作。一个分区或磁盘在作为文件系统使用前，需要进行初始化的工作，并将记录数据结构写到磁盘上。这个过程就叫做文件系统的建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a:extLst>
              <a:ext uri="{FF2B5EF4-FFF2-40B4-BE49-F238E27FC236}">
                <a16:creationId xmlns:a16="http://schemas.microsoft.com/office/drawing/2014/main" id="{7C0A7CCA-8B24-48BC-9D6A-0A4B5BD8D5C6}"/>
              </a:ext>
            </a:extLst>
          </p:cNvPr>
          <p:cNvSpPr>
            <a:spLocks noGrp="1" noChangeArrowheads="1"/>
          </p:cNvSpPr>
          <p:nvPr>
            <p:ph type="title"/>
          </p:nvPr>
        </p:nvSpPr>
        <p:spPr>
          <a:xfrm>
            <a:off x="2592925" y="624110"/>
            <a:ext cx="8911687" cy="793724"/>
          </a:xfrm>
        </p:spPr>
        <p:txBody>
          <a:bodyPr/>
          <a:lstStyle/>
          <a:p>
            <a:r>
              <a:rPr lang="zh-CN" altLang="en-US" dirty="0"/>
              <a:t>几种常见的文件系统类型</a:t>
            </a:r>
          </a:p>
        </p:txBody>
      </p:sp>
      <p:sp>
        <p:nvSpPr>
          <p:cNvPr id="3" name="内容占位符 2">
            <a:extLst>
              <a:ext uri="{FF2B5EF4-FFF2-40B4-BE49-F238E27FC236}">
                <a16:creationId xmlns:a16="http://schemas.microsoft.com/office/drawing/2014/main" id="{CFA527F3-D816-4094-B448-554251D6E53D}"/>
              </a:ext>
            </a:extLst>
          </p:cNvPr>
          <p:cNvSpPr>
            <a:spLocks noGrp="1"/>
          </p:cNvSpPr>
          <p:nvPr>
            <p:ph idx="1"/>
          </p:nvPr>
        </p:nvSpPr>
        <p:spPr>
          <a:xfrm>
            <a:off x="2486471" y="1650714"/>
            <a:ext cx="8915400" cy="3777622"/>
          </a:xfrm>
        </p:spPr>
        <p:txBody>
          <a:bodyPr>
            <a:normAutofit fontScale="92500" lnSpcReduction="20000"/>
          </a:bodyPr>
          <a:lstStyle/>
          <a:p>
            <a:pPr>
              <a:lnSpc>
                <a:spcPct val="150000"/>
              </a:lnSpc>
            </a:pPr>
            <a:r>
              <a:rPr lang="zh-CN" altLang="en-US" sz="2400" noProof="1"/>
              <a:t>FAT16文件系统</a:t>
            </a:r>
          </a:p>
          <a:p>
            <a:pPr marL="0" indent="0">
              <a:lnSpc>
                <a:spcPct val="150000"/>
              </a:lnSpc>
              <a:buNone/>
            </a:pPr>
            <a:r>
              <a:rPr lang="zh-CN" altLang="en-US" sz="2400" noProof="1"/>
              <a:t>  MS-DOS、MS Windows 3.x和Windows95都使用FAT16文件系统。</a:t>
            </a:r>
          </a:p>
          <a:p>
            <a:pPr>
              <a:lnSpc>
                <a:spcPct val="150000"/>
              </a:lnSpc>
            </a:pPr>
            <a:r>
              <a:rPr lang="zh-CN" altLang="en-US" sz="2400" noProof="1"/>
              <a:t>FAT32文件系统</a:t>
            </a:r>
          </a:p>
          <a:p>
            <a:pPr marL="0" indent="0">
              <a:lnSpc>
                <a:spcPct val="150000"/>
              </a:lnSpc>
              <a:buNone/>
            </a:pPr>
            <a:r>
              <a:rPr lang="zh-CN" altLang="en-US" sz="2400" noProof="1"/>
              <a:t>  主要应用于Windows 98系统</a:t>
            </a:r>
          </a:p>
          <a:p>
            <a:pPr>
              <a:lnSpc>
                <a:spcPct val="150000"/>
              </a:lnSpc>
            </a:pPr>
            <a:r>
              <a:rPr lang="zh-CN" altLang="en-US" sz="2400" noProof="1"/>
              <a:t>NTFS文件系统</a:t>
            </a:r>
          </a:p>
          <a:p>
            <a:pPr marL="0" indent="0">
              <a:lnSpc>
                <a:spcPct val="150000"/>
              </a:lnSpc>
              <a:buNone/>
            </a:pPr>
            <a:r>
              <a:rPr lang="zh-CN" altLang="en-US" sz="2400" noProof="1"/>
              <a:t>   专用于Windows NT/2000操作系统的高级文件系统。它支持文件系统故障恢复，尤其是大存储媒体、长文件名。</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302</TotalTime>
  <Words>2294</Words>
  <Application>Microsoft Office PowerPoint</Application>
  <PresentationFormat>宽屏</PresentationFormat>
  <Paragraphs>161</Paragraphs>
  <Slides>36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等线</vt:lpstr>
      <vt:lpstr>幼圆</vt:lpstr>
      <vt:lpstr>Arial</vt:lpstr>
      <vt:lpstr>Century Gothic</vt:lpstr>
      <vt:lpstr>Times New Roman</vt:lpstr>
      <vt:lpstr>Verdana</vt:lpstr>
      <vt:lpstr>Wingdings 3</vt:lpstr>
      <vt:lpstr>丝状</vt:lpstr>
      <vt:lpstr>Ubuntu Linux 基础教程 （第2版  慕课版）</vt:lpstr>
      <vt:lpstr>第3章 Linux文件系统</vt:lpstr>
      <vt:lpstr>3.1 Ubuntu的文件系统 </vt:lpstr>
      <vt:lpstr>  3.1.1 文件系统简介</vt:lpstr>
      <vt:lpstr>PowerPoint 演示文稿</vt:lpstr>
      <vt:lpstr>PowerPoint 演示文稿</vt:lpstr>
      <vt:lpstr>PowerPoint 演示文稿</vt:lpstr>
      <vt:lpstr>PowerPoint 演示文稿</vt:lpstr>
      <vt:lpstr>几种常见的文件系统类型</vt:lpstr>
      <vt:lpstr>PowerPoint 演示文稿</vt:lpstr>
      <vt:lpstr>3.1.2 Linux文件系统架构</vt:lpstr>
      <vt:lpstr>PowerPoint 演示文稿</vt:lpstr>
      <vt:lpstr>PowerPoint 演示文稿</vt:lpstr>
      <vt:lpstr>PowerPoint 演示文稿</vt:lpstr>
      <vt:lpstr>3.1.3 Ext2文件系统</vt:lpstr>
      <vt:lpstr>PowerPoint 演示文稿</vt:lpstr>
      <vt:lpstr>3.1.4 Ubuntu的目录结构</vt:lpstr>
      <vt:lpstr>PowerPoint 演示文稿</vt:lpstr>
      <vt:lpstr>PowerPoint 演示文稿</vt:lpstr>
      <vt:lpstr>PowerPoint 演示文稿</vt:lpstr>
      <vt:lpstr>3.2挂载与卸载文件系统</vt:lpstr>
      <vt:lpstr>3.2.1创建文件系统 </vt:lpstr>
      <vt:lpstr>PowerPoint 演示文稿</vt:lpstr>
      <vt:lpstr>PowerPoint 演示文稿</vt:lpstr>
      <vt:lpstr>PowerPoint 演示文稿</vt:lpstr>
      <vt:lpstr>PowerPoint 演示文稿</vt:lpstr>
      <vt:lpstr>3.2.2 挂载文件系统</vt:lpstr>
      <vt:lpstr>PowerPoint 演示文稿</vt:lpstr>
      <vt:lpstr>PowerPoint 演示文稿</vt:lpstr>
      <vt:lpstr>PowerPoint 演示文稿</vt:lpstr>
      <vt:lpstr>3.2.3卸载文件系统</vt:lpstr>
      <vt:lpstr>PowerPoint 演示文稿</vt:lpstr>
      <vt:lpstr>PowerPoint 演示文稿</vt:lpstr>
      <vt:lpstr>本章小结</vt:lpstr>
      <vt:lpstr>实验</vt:lpstr>
      <vt:lpstr>练习题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 Linux 基础教程 （第2版  慕课版）</dc:title>
  <dc:creator>mhl</dc:creator>
  <cp:lastModifiedBy>mhl</cp:lastModifiedBy>
  <cp:revision>33</cp:revision>
  <dcterms:created xsi:type="dcterms:W3CDTF">2021-09-16T08:44:49Z</dcterms:created>
  <dcterms:modified xsi:type="dcterms:W3CDTF">2021-11-15T01:18:30Z</dcterms:modified>
</cp:coreProperties>
</file>