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60" r:id="rId3"/>
    <p:sldId id="825" r:id="rId4"/>
    <p:sldId id="939" r:id="rId5"/>
    <p:sldId id="826" r:id="rId6"/>
    <p:sldId id="600" r:id="rId7"/>
    <p:sldId id="940" r:id="rId8"/>
    <p:sldId id="827" r:id="rId9"/>
    <p:sldId id="941" r:id="rId10"/>
    <p:sldId id="828" r:id="rId11"/>
    <p:sldId id="942" r:id="rId12"/>
    <p:sldId id="830" r:id="rId13"/>
    <p:sldId id="943" r:id="rId14"/>
    <p:sldId id="831" r:id="rId15"/>
    <p:sldId id="944" r:id="rId16"/>
    <p:sldId id="945" r:id="rId17"/>
    <p:sldId id="946" r:id="rId18"/>
    <p:sldId id="947" r:id="rId19"/>
    <p:sldId id="948" r:id="rId20"/>
    <p:sldId id="949" r:id="rId21"/>
    <p:sldId id="950" r:id="rId22"/>
    <p:sldId id="952" r:id="rId23"/>
    <p:sldId id="954" r:id="rId24"/>
    <p:sldId id="955" r:id="rId25"/>
    <p:sldId id="956" r:id="rId26"/>
    <p:sldId id="957" r:id="rId27"/>
    <p:sldId id="958" r:id="rId28"/>
    <p:sldId id="959" r:id="rId29"/>
    <p:sldId id="833" r:id="rId30"/>
    <p:sldId id="835" r:id="rId31"/>
    <p:sldId id="960" r:id="rId32"/>
    <p:sldId id="961" r:id="rId33"/>
    <p:sldId id="962" r:id="rId34"/>
    <p:sldId id="964" r:id="rId35"/>
    <p:sldId id="965" r:id="rId36"/>
    <p:sldId id="966" r:id="rId37"/>
    <p:sldId id="967" r:id="rId38"/>
    <p:sldId id="837" r:id="rId39"/>
    <p:sldId id="968" r:id="rId40"/>
    <p:sldId id="838" r:id="rId41"/>
    <p:sldId id="991" r:id="rId42"/>
    <p:sldId id="992" r:id="rId43"/>
    <p:sldId id="993" r:id="rId44"/>
    <p:sldId id="970" r:id="rId45"/>
    <p:sldId id="971" r:id="rId46"/>
    <p:sldId id="793" r:id="rId47"/>
    <p:sldId id="994" r:id="rId48"/>
    <p:sldId id="996" r:id="rId49"/>
    <p:sldId id="995" r:id="rId50"/>
    <p:sldId id="990" r:id="rId51"/>
    <p:sldId id="997" r:id="rId52"/>
    <p:sldId id="998" r:id="rId53"/>
    <p:sldId id="100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589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16887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30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082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20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0809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76359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7399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225667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8841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044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6104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99766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80697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392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976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83492703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F549-A361-4AD6-80ED-7AF8B5A58949}"/>
              </a:ext>
            </a:extLst>
          </p:cNvPr>
          <p:cNvSpPr>
            <a:spLocks noGrp="1"/>
          </p:cNvSpPr>
          <p:nvPr>
            <p:ph type="ctrTitle"/>
          </p:nvPr>
        </p:nvSpPr>
        <p:spPr>
          <a:xfrm>
            <a:off x="2342633" y="949230"/>
            <a:ext cx="8915399" cy="2262781"/>
          </a:xfrm>
        </p:spPr>
        <p:txBody>
          <a:bodyPr/>
          <a:lstStyle/>
          <a:p>
            <a:pPr algn="ctr"/>
            <a:r>
              <a:rPr lang="en-US" altLang="zh-CN" dirty="0"/>
              <a:t>Ubuntu Linux </a:t>
            </a:r>
            <a:r>
              <a:rPr lang="zh-CN" altLang="en-US" dirty="0"/>
              <a:t>基础教程</a:t>
            </a:r>
            <a:br>
              <a:rPr lang="en-US" altLang="zh-CN" dirty="0"/>
            </a:br>
            <a:r>
              <a:rPr lang="zh-CN" altLang="en-US" dirty="0"/>
              <a:t>（</a:t>
            </a:r>
            <a:r>
              <a:rPr lang="zh-CN" altLang="en-US" sz="4400" dirty="0"/>
              <a:t>第</a:t>
            </a:r>
            <a:r>
              <a:rPr lang="en-US" altLang="zh-CN" sz="4400" dirty="0"/>
              <a:t>2</a:t>
            </a:r>
            <a:r>
              <a:rPr lang="zh-CN" altLang="en-US" sz="4400" dirty="0"/>
              <a:t>版  慕课版）</a:t>
            </a:r>
            <a:endParaRPr lang="zh-CN" altLang="en-US" dirty="0"/>
          </a:p>
        </p:txBody>
      </p:sp>
      <p:sp>
        <p:nvSpPr>
          <p:cNvPr id="3" name="副标题 2">
            <a:extLst>
              <a:ext uri="{FF2B5EF4-FFF2-40B4-BE49-F238E27FC236}">
                <a16:creationId xmlns:a16="http://schemas.microsoft.com/office/drawing/2014/main" id="{13E27B5E-E64F-4526-8025-9F5BA32E2036}"/>
              </a:ext>
            </a:extLst>
          </p:cNvPr>
          <p:cNvSpPr>
            <a:spLocks noGrp="1"/>
          </p:cNvSpPr>
          <p:nvPr>
            <p:ph type="subTitle" idx="1"/>
          </p:nvPr>
        </p:nvSpPr>
        <p:spPr>
          <a:xfrm>
            <a:off x="2414552" y="4366412"/>
            <a:ext cx="8915399" cy="1126283"/>
          </a:xfrm>
        </p:spPr>
        <p:txBody>
          <a:bodyPr>
            <a:normAutofit lnSpcReduction="10000"/>
          </a:bodyPr>
          <a:lstStyle/>
          <a:p>
            <a:pPr algn="r"/>
            <a:r>
              <a:rPr lang="zh-CN" altLang="en-US" b="1" dirty="0"/>
              <a:t>邓淼磊  马宏琳  主编</a:t>
            </a:r>
            <a:endParaRPr lang="en-US" altLang="zh-CN" b="1" dirty="0"/>
          </a:p>
          <a:p>
            <a:pPr algn="r"/>
            <a:r>
              <a:rPr lang="zh-CN" altLang="en-US" b="1" dirty="0"/>
              <a:t>阎磊 副主编</a:t>
            </a:r>
            <a:endParaRPr lang="en-US" altLang="zh-CN" b="1" dirty="0"/>
          </a:p>
          <a:p>
            <a:pPr algn="r"/>
            <a:r>
              <a:rPr lang="en-US" altLang="zh-CN" b="1" dirty="0"/>
              <a:t> </a:t>
            </a:r>
            <a:r>
              <a:rPr lang="zh-CN" altLang="en-US" b="1" dirty="0"/>
              <a:t>清华大学出版社</a:t>
            </a:r>
          </a:p>
        </p:txBody>
      </p:sp>
    </p:spTree>
    <p:extLst>
      <p:ext uri="{BB962C8B-B14F-4D97-AF65-F5344CB8AC3E}">
        <p14:creationId xmlns:p14="http://schemas.microsoft.com/office/powerpoint/2010/main" val="294395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CBE28FAD-7C65-4ED0-9DCF-085FB9281719}"/>
              </a:ext>
            </a:extLst>
          </p:cNvPr>
          <p:cNvSpPr>
            <a:spLocks noGrp="1" noChangeArrowheads="1"/>
          </p:cNvSpPr>
          <p:nvPr>
            <p:ph type="title"/>
          </p:nvPr>
        </p:nvSpPr>
        <p:spPr>
          <a:xfrm>
            <a:off x="1997024" y="716577"/>
            <a:ext cx="8911687" cy="547144"/>
          </a:xfrm>
        </p:spPr>
        <p:txBody>
          <a:bodyPr>
            <a:normAutofit/>
          </a:bodyPr>
          <a:lstStyle/>
          <a:p>
            <a:r>
              <a:rPr lang="en-US" altLang="zh-CN" sz="2800" dirty="0"/>
              <a:t>6</a:t>
            </a:r>
            <a:r>
              <a:rPr lang="zh-CN" altLang="en-US" sz="2800" dirty="0"/>
              <a:t>.1.2 进程的启动</a:t>
            </a:r>
          </a:p>
        </p:txBody>
      </p:sp>
      <p:sp>
        <p:nvSpPr>
          <p:cNvPr id="12290" name="内容占位符 2">
            <a:extLst>
              <a:ext uri="{FF2B5EF4-FFF2-40B4-BE49-F238E27FC236}">
                <a16:creationId xmlns:a16="http://schemas.microsoft.com/office/drawing/2014/main" id="{2E333C48-6699-4CC6-9FC3-74B33EBBE3D3}"/>
              </a:ext>
            </a:extLst>
          </p:cNvPr>
          <p:cNvSpPr>
            <a:spLocks noGrp="1" noChangeArrowheads="1"/>
          </p:cNvSpPr>
          <p:nvPr>
            <p:ph idx="1"/>
          </p:nvPr>
        </p:nvSpPr>
        <p:spPr>
          <a:xfrm>
            <a:off x="2367053" y="1478373"/>
            <a:ext cx="9324938" cy="4186238"/>
          </a:xfrm>
        </p:spPr>
        <p:txBody>
          <a:bodyPr>
            <a:normAutofit/>
          </a:bodyPr>
          <a:lstStyle/>
          <a:p>
            <a:pPr>
              <a:lnSpc>
                <a:spcPct val="150000"/>
              </a:lnSpc>
            </a:pPr>
            <a:r>
              <a:rPr lang="zh-CN" altLang="en-US" sz="2400" dirty="0"/>
              <a:t>启动进程的过程即启动程序或者命令的过程。</a:t>
            </a:r>
          </a:p>
          <a:p>
            <a:pPr>
              <a:lnSpc>
                <a:spcPct val="150000"/>
              </a:lnSpc>
            </a:pPr>
            <a:r>
              <a:rPr lang="zh-CN" altLang="en-US" sz="2400" dirty="0"/>
              <a:t>启动进程的方式有两种，分为前台启动方式和后台启动方式。</a:t>
            </a:r>
          </a:p>
          <a:p>
            <a:pPr>
              <a:lnSpc>
                <a:spcPct val="150000"/>
              </a:lnSpc>
            </a:pPr>
            <a:r>
              <a:rPr lang="zh-CN" altLang="en-US" sz="2400" dirty="0">
                <a:solidFill>
                  <a:srgbClr val="FF0000"/>
                </a:solidFill>
              </a:rPr>
              <a:t>1、前台方式启动进程</a:t>
            </a:r>
          </a:p>
          <a:p>
            <a:pPr lvl="1">
              <a:lnSpc>
                <a:spcPct val="150000"/>
              </a:lnSpc>
            </a:pPr>
            <a:r>
              <a:rPr lang="zh-CN" altLang="en-US" sz="2200" dirty="0"/>
              <a:t>打开系统终端，在终端窗口的命令行提示符后输入Linux命令并按回车键，就以前台方式启动了一个进程。</a:t>
            </a:r>
          </a:p>
          <a:p>
            <a:pPr lvl="1">
              <a:lnSpc>
                <a:spcPct val="150000"/>
              </a:lnSpc>
            </a:pPr>
            <a:r>
              <a:rPr lang="zh-CN" altLang="en-US" sz="2200" dirty="0"/>
              <a:t>使用ps命令查看该进程的有关信息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a:extLst>
              <a:ext uri="{FF2B5EF4-FFF2-40B4-BE49-F238E27FC236}">
                <a16:creationId xmlns:a16="http://schemas.microsoft.com/office/drawing/2014/main" id="{0787B63D-9B53-4F19-B846-0A5EC57BF7CF}"/>
              </a:ext>
            </a:extLst>
          </p:cNvPr>
          <p:cNvSpPr>
            <a:spLocks noGrp="1" noChangeArrowheads="1"/>
          </p:cNvSpPr>
          <p:nvPr>
            <p:ph idx="1"/>
          </p:nvPr>
        </p:nvSpPr>
        <p:spPr>
          <a:xfrm>
            <a:off x="1638300" y="523982"/>
            <a:ext cx="8915400" cy="1441807"/>
          </a:xfrm>
        </p:spPr>
        <p:txBody>
          <a:bodyPr>
            <a:normAutofit/>
          </a:bodyPr>
          <a:lstStyle/>
          <a:p>
            <a:r>
              <a:rPr lang="zh-CN" altLang="en-US" sz="2400" dirty="0"/>
              <a:t>ps命令</a:t>
            </a:r>
          </a:p>
          <a:p>
            <a:pPr lvl="1"/>
            <a:r>
              <a:rPr lang="zh-CN" altLang="en-US" sz="2200" dirty="0"/>
              <a:t>【功能】查看进程的信息</a:t>
            </a:r>
          </a:p>
          <a:p>
            <a:pPr lvl="1"/>
            <a:r>
              <a:rPr lang="zh-CN" altLang="en-US" sz="2200" dirty="0"/>
              <a:t>【格式】ps  [选项]</a:t>
            </a:r>
          </a:p>
        </p:txBody>
      </p:sp>
      <p:pic>
        <p:nvPicPr>
          <p:cNvPr id="4" name="内容占位符 -2147482624">
            <a:extLst>
              <a:ext uri="{FF2B5EF4-FFF2-40B4-BE49-F238E27FC236}">
                <a16:creationId xmlns:a16="http://schemas.microsoft.com/office/drawing/2014/main" id="{3507BBBE-9DE1-4C27-A90C-C869CE713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37771" y="1976063"/>
            <a:ext cx="6430543" cy="4569070"/>
          </a:xfrm>
          <a:prstGeom prst="rect">
            <a:avLst/>
          </a:prstGeom>
        </p:spPr>
      </p:pic>
      <p:sp>
        <p:nvSpPr>
          <p:cNvPr id="8" name="文本框 3">
            <a:extLst>
              <a:ext uri="{FF2B5EF4-FFF2-40B4-BE49-F238E27FC236}">
                <a16:creationId xmlns:a16="http://schemas.microsoft.com/office/drawing/2014/main" id="{AF5F2679-9364-4F4D-8ADC-FD7F008AFA01}"/>
              </a:ext>
            </a:extLst>
          </p:cNvPr>
          <p:cNvSpPr txBox="1">
            <a:spLocks noChangeArrowheads="1"/>
          </p:cNvSpPr>
          <p:nvPr/>
        </p:nvSpPr>
        <p:spPr bwMode="auto">
          <a:xfrm>
            <a:off x="6210519" y="5954412"/>
            <a:ext cx="5085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solidFill>
                  <a:schemeClr val="bg1"/>
                </a:solidFill>
              </a:rPr>
              <a:t>图</a:t>
            </a:r>
            <a:r>
              <a:rPr lang="en-US" altLang="zh-CN" dirty="0">
                <a:solidFill>
                  <a:schemeClr val="bg1"/>
                </a:solidFill>
              </a:rPr>
              <a:t>6</a:t>
            </a:r>
            <a:r>
              <a:rPr lang="zh-CN" altLang="en-US" dirty="0">
                <a:solidFill>
                  <a:schemeClr val="bg1"/>
                </a:solidFill>
              </a:rPr>
              <a:t>-2 以前台方式启动进程，并使用ps命令查看</a:t>
            </a:r>
          </a:p>
        </p:txBody>
      </p:sp>
      <p:sp>
        <p:nvSpPr>
          <p:cNvPr id="2" name="文本框 1">
            <a:extLst>
              <a:ext uri="{FF2B5EF4-FFF2-40B4-BE49-F238E27FC236}">
                <a16:creationId xmlns:a16="http://schemas.microsoft.com/office/drawing/2014/main" id="{6AE27922-48C2-4755-AFCC-D0A7F8873514}"/>
              </a:ext>
            </a:extLst>
          </p:cNvPr>
          <p:cNvSpPr txBox="1"/>
          <p:nvPr/>
        </p:nvSpPr>
        <p:spPr>
          <a:xfrm>
            <a:off x="2034284" y="2201029"/>
            <a:ext cx="3328826" cy="3263009"/>
          </a:xfrm>
          <a:prstGeom prst="rect">
            <a:avLst/>
          </a:prstGeom>
          <a:noFill/>
        </p:spPr>
        <p:txBody>
          <a:bodyPr wrap="square" rtlCol="0">
            <a:spAutoFit/>
          </a:bodyPr>
          <a:lstStyle/>
          <a:p>
            <a:pPr>
              <a:lnSpc>
                <a:spcPct val="150000"/>
              </a:lnSpc>
            </a:pPr>
            <a:r>
              <a:rPr lang="zh-CN" altLang="en-US" sz="2000" dirty="0">
                <a:solidFill>
                  <a:srgbClr val="FF0000"/>
                </a:solidFill>
              </a:rPr>
              <a:t>例如：</a:t>
            </a:r>
            <a:endParaRPr lang="en-US" altLang="zh-CN" sz="2000" dirty="0">
              <a:solidFill>
                <a:srgbClr val="FF0000"/>
              </a:solidFill>
            </a:endParaRPr>
          </a:p>
          <a:p>
            <a:pPr>
              <a:lnSpc>
                <a:spcPct val="150000"/>
              </a:lnSpc>
            </a:pPr>
            <a:r>
              <a:rPr lang="zh-CN" altLang="en-US" sz="2000" dirty="0"/>
              <a:t>在终端下输入“</a:t>
            </a:r>
            <a:r>
              <a:rPr lang="en-US" altLang="zh-CN" sz="2000" dirty="0"/>
              <a:t>vi  story</a:t>
            </a:r>
            <a:r>
              <a:rPr lang="zh-CN" altLang="en-US" sz="2000" dirty="0"/>
              <a:t>”命令，按</a:t>
            </a:r>
            <a:r>
              <a:rPr lang="en-US" altLang="zh-CN" sz="2000" dirty="0"/>
              <a:t>【</a:t>
            </a:r>
            <a:r>
              <a:rPr lang="en-US" altLang="zh-CN" sz="2000" dirty="0" err="1"/>
              <a:t>Ctrl+Z</a:t>
            </a:r>
            <a:r>
              <a:rPr lang="en-US" altLang="zh-CN" sz="2000" dirty="0"/>
              <a:t>】</a:t>
            </a:r>
            <a:r>
              <a:rPr lang="zh-CN" altLang="en-US" sz="2000" dirty="0"/>
              <a:t>组合键将该进程暂时挂起，然后使用</a:t>
            </a:r>
            <a:r>
              <a:rPr lang="en-US" altLang="zh-CN" sz="2000" dirty="0" err="1"/>
              <a:t>ps</a:t>
            </a:r>
            <a:r>
              <a:rPr lang="zh-CN" altLang="en-US" sz="2000" dirty="0"/>
              <a:t>命令查看该进程的有关信息。</a:t>
            </a:r>
            <a:endParaRPr lang="en-US" altLang="zh-CN" sz="2000" dirty="0"/>
          </a:p>
          <a:p>
            <a:pPr>
              <a:lnSpc>
                <a:spcPct val="150000"/>
              </a:lnSpc>
            </a:pPr>
            <a:r>
              <a:rPr lang="zh-CN" altLang="en-US" sz="2000" dirty="0"/>
              <a:t>执行过程如图</a:t>
            </a:r>
            <a:r>
              <a:rPr lang="en-US" altLang="zh-CN" sz="2000" dirty="0"/>
              <a:t>6-2</a:t>
            </a:r>
            <a:r>
              <a:rPr lang="zh-CN" altLang="en-US" sz="2000" dirty="0"/>
              <a:t>所示。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6FEF50F9-96FB-402F-B72D-84A87E749B26}"/>
              </a:ext>
            </a:extLst>
          </p:cNvPr>
          <p:cNvSpPr>
            <a:spLocks noGrp="1" noChangeArrowheads="1"/>
          </p:cNvSpPr>
          <p:nvPr>
            <p:ph idx="1"/>
          </p:nvPr>
        </p:nvSpPr>
        <p:spPr>
          <a:xfrm>
            <a:off x="1885182" y="661541"/>
            <a:ext cx="9611600" cy="1434387"/>
          </a:xfrm>
        </p:spPr>
        <p:txBody>
          <a:bodyPr>
            <a:normAutofit/>
          </a:bodyPr>
          <a:lstStyle/>
          <a:p>
            <a:r>
              <a:rPr lang="zh-CN" altLang="en-US" sz="2400" dirty="0">
                <a:solidFill>
                  <a:srgbClr val="FF0000"/>
                </a:solidFill>
              </a:rPr>
              <a:t>2、后台方式启动进程</a:t>
            </a:r>
          </a:p>
          <a:p>
            <a:pPr lvl="1"/>
            <a:r>
              <a:rPr lang="zh-CN" altLang="en-US" sz="2200" dirty="0"/>
              <a:t>在终端下，以后台方式启动进程，需要在执行的命令后面添加一个“&amp;”符号。</a:t>
            </a:r>
          </a:p>
        </p:txBody>
      </p:sp>
      <p:sp>
        <p:nvSpPr>
          <p:cNvPr id="15363" name="文本框 3">
            <a:extLst>
              <a:ext uri="{FF2B5EF4-FFF2-40B4-BE49-F238E27FC236}">
                <a16:creationId xmlns:a16="http://schemas.microsoft.com/office/drawing/2014/main" id="{53AC1EF7-9CF2-4326-85BA-AB6F94CC11BE}"/>
              </a:ext>
            </a:extLst>
          </p:cNvPr>
          <p:cNvSpPr txBox="1">
            <a:spLocks noChangeArrowheads="1"/>
          </p:cNvSpPr>
          <p:nvPr/>
        </p:nvSpPr>
        <p:spPr bwMode="auto">
          <a:xfrm>
            <a:off x="5340492" y="5888438"/>
            <a:ext cx="440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-3 以后台方式启动进程</a:t>
            </a:r>
          </a:p>
        </p:txBody>
      </p:sp>
      <p:pic>
        <p:nvPicPr>
          <p:cNvPr id="15364" name="图片 -2147482623">
            <a:extLst>
              <a:ext uri="{FF2B5EF4-FFF2-40B4-BE49-F238E27FC236}">
                <a16:creationId xmlns:a16="http://schemas.microsoft.com/office/drawing/2014/main" id="{9AF5AA1C-BAEC-4733-9E0B-AF8A7E333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694" y="3226621"/>
            <a:ext cx="8540153" cy="248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82D7499-74CA-40D5-82FC-8C57E0EDB35F}"/>
              </a:ext>
            </a:extLst>
          </p:cNvPr>
          <p:cNvSpPr txBox="1"/>
          <p:nvPr/>
        </p:nvSpPr>
        <p:spPr>
          <a:xfrm>
            <a:off x="2468303" y="2095928"/>
            <a:ext cx="9028479" cy="954685"/>
          </a:xfrm>
          <a:prstGeom prst="rect">
            <a:avLst/>
          </a:prstGeom>
          <a:noFill/>
        </p:spPr>
        <p:txBody>
          <a:bodyPr wrap="square" rtlCol="0">
            <a:spAutoFit/>
          </a:bodyPr>
          <a:lstStyle/>
          <a:p>
            <a:pPr>
              <a:lnSpc>
                <a:spcPct val="150000"/>
              </a:lnSpc>
            </a:pPr>
            <a:r>
              <a:rPr lang="zh-CN" altLang="en-US" sz="2000" dirty="0">
                <a:solidFill>
                  <a:srgbClr val="FF0000"/>
                </a:solidFill>
              </a:rPr>
              <a:t>例如，</a:t>
            </a:r>
            <a:r>
              <a:rPr lang="zh-CN" altLang="en-US" sz="2000" dirty="0"/>
              <a:t>在终端下，输入命令</a:t>
            </a:r>
            <a:r>
              <a:rPr lang="zh-CN" altLang="en-US" sz="2000" dirty="0">
                <a:solidFill>
                  <a:srgbClr val="FF0000"/>
                </a:solidFill>
              </a:rPr>
              <a:t>“</a:t>
            </a:r>
            <a:r>
              <a:rPr lang="en-US" altLang="zh-CN" sz="2000" dirty="0">
                <a:solidFill>
                  <a:srgbClr val="FF0000"/>
                </a:solidFill>
              </a:rPr>
              <a:t>vi  song&amp;”</a:t>
            </a:r>
            <a:r>
              <a:rPr lang="zh-CN" altLang="en-US" sz="2000" dirty="0"/>
              <a:t>，并按回车键，将从后台启动一个</a:t>
            </a:r>
            <a:r>
              <a:rPr lang="en-US" altLang="zh-CN" sz="2000" dirty="0"/>
              <a:t>vi</a:t>
            </a:r>
            <a:r>
              <a:rPr lang="zh-CN" altLang="en-US" sz="2000" dirty="0"/>
              <a:t>编辑器进程。启动后，系统显示如下图</a:t>
            </a:r>
            <a:r>
              <a:rPr lang="en-US" altLang="zh-CN" sz="2000" dirty="0"/>
              <a:t>6-3</a:t>
            </a:r>
            <a:r>
              <a:rPr lang="zh-CN" altLang="en-US" sz="2000" dirty="0"/>
              <a:t>所示。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内容占位符 -2147482622">
            <a:extLst>
              <a:ext uri="{FF2B5EF4-FFF2-40B4-BE49-F238E27FC236}">
                <a16:creationId xmlns:a16="http://schemas.microsoft.com/office/drawing/2014/main" id="{D079E657-F69F-43F7-9A9C-51695857E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36415" y="614104"/>
            <a:ext cx="7165850" cy="5087342"/>
          </a:xfrm>
        </p:spPr>
      </p:pic>
      <p:sp>
        <p:nvSpPr>
          <p:cNvPr id="16387" name="文本框 3">
            <a:extLst>
              <a:ext uri="{FF2B5EF4-FFF2-40B4-BE49-F238E27FC236}">
                <a16:creationId xmlns:a16="http://schemas.microsoft.com/office/drawing/2014/main" id="{0BA07004-1A7B-4BDE-9915-C3180CAC363D}"/>
              </a:ext>
            </a:extLst>
          </p:cNvPr>
          <p:cNvSpPr txBox="1">
            <a:spLocks noChangeArrowheads="1"/>
          </p:cNvSpPr>
          <p:nvPr/>
        </p:nvSpPr>
        <p:spPr bwMode="auto">
          <a:xfrm>
            <a:off x="5579476" y="5701446"/>
            <a:ext cx="4507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-4前台挂起进程和后台启动进程的显示</a:t>
            </a:r>
          </a:p>
        </p:txBody>
      </p:sp>
      <p:sp>
        <p:nvSpPr>
          <p:cNvPr id="2" name="文本框 1">
            <a:extLst>
              <a:ext uri="{FF2B5EF4-FFF2-40B4-BE49-F238E27FC236}">
                <a16:creationId xmlns:a16="http://schemas.microsoft.com/office/drawing/2014/main" id="{96B28D67-7AC8-4124-B46F-2D7869E1D86D}"/>
              </a:ext>
            </a:extLst>
          </p:cNvPr>
          <p:cNvSpPr txBox="1"/>
          <p:nvPr/>
        </p:nvSpPr>
        <p:spPr>
          <a:xfrm>
            <a:off x="1801402" y="847263"/>
            <a:ext cx="2503470" cy="3343223"/>
          </a:xfrm>
          <a:prstGeom prst="rect">
            <a:avLst/>
          </a:prstGeom>
          <a:noFill/>
        </p:spPr>
        <p:txBody>
          <a:bodyPr wrap="square" rtlCol="0">
            <a:spAutoFit/>
          </a:bodyPr>
          <a:lstStyle/>
          <a:p>
            <a:pPr>
              <a:lnSpc>
                <a:spcPct val="150000"/>
              </a:lnSpc>
            </a:pPr>
            <a:r>
              <a:rPr lang="zh-CN" altLang="en-US" sz="2400" dirty="0"/>
              <a:t>之后，再执行</a:t>
            </a:r>
            <a:r>
              <a:rPr lang="en-US" altLang="zh-CN" sz="2400" dirty="0" err="1"/>
              <a:t>ps</a:t>
            </a:r>
            <a:r>
              <a:rPr lang="zh-CN" altLang="en-US" sz="2400" dirty="0"/>
              <a:t>命令将能够看到现在系统中有两个由</a:t>
            </a:r>
            <a:r>
              <a:rPr lang="en-US" altLang="zh-CN" sz="2400" dirty="0"/>
              <a:t>vi</a:t>
            </a:r>
            <a:r>
              <a:rPr lang="zh-CN" altLang="en-US" sz="2400" dirty="0"/>
              <a:t>命令引起的进程，它们的进程号是不同的。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5FD70C79-31E8-4E02-897A-61EC1368E6B4}"/>
              </a:ext>
            </a:extLst>
          </p:cNvPr>
          <p:cNvSpPr>
            <a:spLocks noGrp="1" noChangeArrowheads="1"/>
          </p:cNvSpPr>
          <p:nvPr>
            <p:ph type="title"/>
          </p:nvPr>
        </p:nvSpPr>
        <p:spPr>
          <a:xfrm>
            <a:off x="1914831" y="644659"/>
            <a:ext cx="8911687" cy="762901"/>
          </a:xfrm>
        </p:spPr>
        <p:txBody>
          <a:bodyPr>
            <a:normAutofit/>
          </a:bodyPr>
          <a:lstStyle/>
          <a:p>
            <a:r>
              <a:rPr lang="en-US" altLang="zh-CN" sz="2800" dirty="0"/>
              <a:t>6</a:t>
            </a:r>
            <a:r>
              <a:rPr lang="zh-CN" altLang="en-US" sz="2800" dirty="0"/>
              <a:t>.1.3 进程的调度</a:t>
            </a:r>
          </a:p>
        </p:txBody>
      </p:sp>
      <p:sp>
        <p:nvSpPr>
          <p:cNvPr id="17410" name="内容占位符 2">
            <a:extLst>
              <a:ext uri="{FF2B5EF4-FFF2-40B4-BE49-F238E27FC236}">
                <a16:creationId xmlns:a16="http://schemas.microsoft.com/office/drawing/2014/main" id="{8F0FC8D6-E48C-4895-9D70-95D462198CD8}"/>
              </a:ext>
            </a:extLst>
          </p:cNvPr>
          <p:cNvSpPr>
            <a:spLocks noGrp="1" noChangeArrowheads="1"/>
          </p:cNvSpPr>
          <p:nvPr>
            <p:ph idx="1"/>
          </p:nvPr>
        </p:nvSpPr>
        <p:spPr>
          <a:xfrm>
            <a:off x="1914831" y="1407560"/>
            <a:ext cx="9561403" cy="4114800"/>
          </a:xfrm>
        </p:spPr>
        <p:txBody>
          <a:bodyPr/>
          <a:lstStyle/>
          <a:p>
            <a:pPr>
              <a:lnSpc>
                <a:spcPct val="150000"/>
              </a:lnSpc>
            </a:pPr>
            <a:r>
              <a:rPr lang="zh-CN" altLang="en-US" sz="2400" dirty="0"/>
              <a:t>在Linux系统中，多个进程可以并发执行。但如果系统中同时并发执行的进程数量过多，会造成系统的整体性能下降。因此，用户可以根据一定的原则，对系统中的进程进行调度。</a:t>
            </a:r>
          </a:p>
          <a:p>
            <a:pPr>
              <a:lnSpc>
                <a:spcPct val="150000"/>
              </a:lnSpc>
            </a:pPr>
            <a:r>
              <a:rPr lang="zh-CN" altLang="en-US" sz="2400" dirty="0">
                <a:solidFill>
                  <a:srgbClr val="FF0000"/>
                </a:solidFill>
              </a:rPr>
              <a:t>1、改变进程的优先级</a:t>
            </a:r>
          </a:p>
          <a:p>
            <a:pPr lvl="1">
              <a:lnSpc>
                <a:spcPct val="150000"/>
              </a:lnSpc>
            </a:pPr>
            <a:r>
              <a:rPr lang="zh-CN" altLang="en-US" sz="2200" dirty="0"/>
              <a:t>系统在为进程分配CPU等资源时，是通过优先级来进行判断的。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25E2D61A-FFDA-4CE5-8A89-CB64B2028097}"/>
              </a:ext>
            </a:extLst>
          </p:cNvPr>
          <p:cNvSpPr>
            <a:spLocks noGrp="1" noChangeArrowheads="1"/>
          </p:cNvSpPr>
          <p:nvPr>
            <p:ph idx="1"/>
          </p:nvPr>
        </p:nvSpPr>
        <p:spPr>
          <a:xfrm>
            <a:off x="1985962" y="756863"/>
            <a:ext cx="9541641" cy="1133582"/>
          </a:xfrm>
        </p:spPr>
        <p:txBody>
          <a:bodyPr>
            <a:normAutofit/>
          </a:bodyPr>
          <a:lstStyle/>
          <a:p>
            <a:r>
              <a:rPr lang="zh-CN" altLang="en-US" sz="2400" dirty="0"/>
              <a:t>（1）查看优先级的命令——</a:t>
            </a:r>
            <a:r>
              <a:rPr lang="zh-CN" altLang="en-US" sz="2400" dirty="0">
                <a:solidFill>
                  <a:srgbClr val="FF0000"/>
                </a:solidFill>
              </a:rPr>
              <a:t>ps命令</a:t>
            </a:r>
          </a:p>
          <a:p>
            <a:r>
              <a:rPr lang="zh-CN" altLang="en-US" sz="2400" dirty="0"/>
              <a:t>在终端下，输入</a:t>
            </a:r>
            <a:r>
              <a:rPr lang="zh-CN" altLang="en-US" sz="2400" dirty="0">
                <a:solidFill>
                  <a:srgbClr val="FF0000"/>
                </a:solidFill>
              </a:rPr>
              <a:t>“ps  –l”</a:t>
            </a:r>
            <a:r>
              <a:rPr lang="zh-CN" altLang="en-US" sz="2400" dirty="0"/>
              <a:t>命令可以查看当前用户进程的优先级。</a:t>
            </a:r>
          </a:p>
        </p:txBody>
      </p:sp>
      <p:pic>
        <p:nvPicPr>
          <p:cNvPr id="18435" name="图片 -2147482621">
            <a:extLst>
              <a:ext uri="{FF2B5EF4-FFF2-40B4-BE49-F238E27FC236}">
                <a16:creationId xmlns:a16="http://schemas.microsoft.com/office/drawing/2014/main" id="{904D5AE9-E768-44A8-8781-0F515B07B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947" y="1901255"/>
            <a:ext cx="8298939" cy="2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文本框 3">
            <a:extLst>
              <a:ext uri="{FF2B5EF4-FFF2-40B4-BE49-F238E27FC236}">
                <a16:creationId xmlns:a16="http://schemas.microsoft.com/office/drawing/2014/main" id="{B86B48FB-B249-4B8C-87F3-34136E758953}"/>
              </a:ext>
            </a:extLst>
          </p:cNvPr>
          <p:cNvSpPr txBox="1">
            <a:spLocks noChangeArrowheads="1"/>
          </p:cNvSpPr>
          <p:nvPr/>
        </p:nvSpPr>
        <p:spPr bwMode="auto">
          <a:xfrm>
            <a:off x="4218720" y="4877585"/>
            <a:ext cx="4392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-5 ps命令查看当前用户进程的优先级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a:extLst>
              <a:ext uri="{FF2B5EF4-FFF2-40B4-BE49-F238E27FC236}">
                <a16:creationId xmlns:a16="http://schemas.microsoft.com/office/drawing/2014/main" id="{61235081-CDA3-455B-8A12-07A637527991}"/>
              </a:ext>
            </a:extLst>
          </p:cNvPr>
          <p:cNvSpPr>
            <a:spLocks noGrp="1" noChangeArrowheads="1"/>
          </p:cNvSpPr>
          <p:nvPr>
            <p:ph idx="1"/>
          </p:nvPr>
        </p:nvSpPr>
        <p:spPr>
          <a:xfrm>
            <a:off x="1726058" y="563492"/>
            <a:ext cx="9852917" cy="5118118"/>
          </a:xfrm>
        </p:spPr>
        <p:txBody>
          <a:bodyPr>
            <a:normAutofit/>
          </a:bodyPr>
          <a:lstStyle/>
          <a:p>
            <a:pPr>
              <a:lnSpc>
                <a:spcPct val="150000"/>
              </a:lnSpc>
            </a:pPr>
            <a:r>
              <a:rPr lang="zh-CN" altLang="en-US" sz="2400" dirty="0"/>
              <a:t>（2）改变进程优先级的命令——</a:t>
            </a:r>
            <a:r>
              <a:rPr lang="zh-CN" altLang="en-US" sz="2400" dirty="0">
                <a:solidFill>
                  <a:srgbClr val="FF0000"/>
                </a:solidFill>
              </a:rPr>
              <a:t>nice命令</a:t>
            </a:r>
          </a:p>
          <a:p>
            <a:pPr>
              <a:lnSpc>
                <a:spcPct val="150000"/>
              </a:lnSpc>
            </a:pPr>
            <a:r>
              <a:rPr lang="zh-CN" altLang="en-US" sz="2400" dirty="0"/>
              <a:t>【功能】在启动进程时指定请求进程执行优先级</a:t>
            </a:r>
          </a:p>
          <a:p>
            <a:pPr>
              <a:lnSpc>
                <a:spcPct val="150000"/>
              </a:lnSpc>
            </a:pPr>
            <a:r>
              <a:rPr lang="zh-CN" altLang="en-US" sz="2400" dirty="0"/>
              <a:t>【格式】nice [选项] 命令</a:t>
            </a:r>
          </a:p>
          <a:p>
            <a:pPr>
              <a:lnSpc>
                <a:spcPct val="150000"/>
              </a:lnSpc>
            </a:pPr>
            <a:r>
              <a:rPr lang="zh-CN" altLang="en-US" sz="2400" dirty="0"/>
              <a:t>【选项】常用的一个选项是“-n”，n值即为NI的值，n值的范围为-20—19。n值越小优先级越高。即，-20代表最高的NI优先级，19代表最低的NI优先级。如果不加该选项，默认NI值为10。</a:t>
            </a:r>
          </a:p>
          <a:p>
            <a:pPr>
              <a:lnSpc>
                <a:spcPct val="150000"/>
              </a:lnSpc>
            </a:pPr>
            <a:r>
              <a:rPr lang="zh-CN" altLang="en-US" sz="2400" dirty="0"/>
              <a:t>【说明】默认情况下，只有root用户才能提高请求进程的优先级，普通用户只能降低请求进程的优先级。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内容占位符 -2147482620">
            <a:extLst>
              <a:ext uri="{FF2B5EF4-FFF2-40B4-BE49-F238E27FC236}">
                <a16:creationId xmlns:a16="http://schemas.microsoft.com/office/drawing/2014/main" id="{64E0BCC2-A54B-4707-8313-0700A3DE72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91384" y="1850115"/>
            <a:ext cx="8373616" cy="3963085"/>
          </a:xfrm>
        </p:spPr>
      </p:pic>
      <p:sp>
        <p:nvSpPr>
          <p:cNvPr id="20483" name="文本框 3">
            <a:extLst>
              <a:ext uri="{FF2B5EF4-FFF2-40B4-BE49-F238E27FC236}">
                <a16:creationId xmlns:a16="http://schemas.microsoft.com/office/drawing/2014/main" id="{E56AC7C8-CCAD-4066-9837-E56179153D88}"/>
              </a:ext>
            </a:extLst>
          </p:cNvPr>
          <p:cNvSpPr txBox="1">
            <a:spLocks noChangeArrowheads="1"/>
          </p:cNvSpPr>
          <p:nvPr/>
        </p:nvSpPr>
        <p:spPr bwMode="auto">
          <a:xfrm>
            <a:off x="4668003" y="5943271"/>
            <a:ext cx="3020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-6 nice命令指定NI的值</a:t>
            </a:r>
          </a:p>
        </p:txBody>
      </p:sp>
      <p:sp>
        <p:nvSpPr>
          <p:cNvPr id="2" name="文本框 1">
            <a:extLst>
              <a:ext uri="{FF2B5EF4-FFF2-40B4-BE49-F238E27FC236}">
                <a16:creationId xmlns:a16="http://schemas.microsoft.com/office/drawing/2014/main" id="{8BD89E14-086C-4BA7-837C-BB47FBEAE0E0}"/>
              </a:ext>
            </a:extLst>
          </p:cNvPr>
          <p:cNvSpPr txBox="1"/>
          <p:nvPr/>
        </p:nvSpPr>
        <p:spPr>
          <a:xfrm>
            <a:off x="1582131" y="519715"/>
            <a:ext cx="9986570" cy="1200329"/>
          </a:xfrm>
          <a:prstGeom prst="rect">
            <a:avLst/>
          </a:prstGeom>
          <a:noFill/>
        </p:spPr>
        <p:txBody>
          <a:bodyPr wrap="square" rtlCol="0">
            <a:spAutoFit/>
          </a:bodyPr>
          <a:lstStyle/>
          <a:p>
            <a:r>
              <a:rPr lang="en-US" altLang="zh-CN" sz="2400" dirty="0">
                <a:solidFill>
                  <a:srgbClr val="FF0000"/>
                </a:solidFill>
              </a:rPr>
              <a:t>【</a:t>
            </a:r>
            <a:r>
              <a:rPr lang="zh-CN" altLang="en-US" sz="2400" dirty="0">
                <a:solidFill>
                  <a:srgbClr val="FF0000"/>
                </a:solidFill>
              </a:rPr>
              <a:t>举例</a:t>
            </a:r>
            <a:r>
              <a:rPr lang="en-US" altLang="zh-CN" sz="2400" dirty="0">
                <a:solidFill>
                  <a:srgbClr val="FF0000"/>
                </a:solidFill>
              </a:rPr>
              <a:t>】</a:t>
            </a:r>
          </a:p>
          <a:p>
            <a:r>
              <a:rPr lang="zh-CN" altLang="en-US" sz="2400" dirty="0"/>
              <a:t>以后台运行方式启动</a:t>
            </a:r>
            <a:r>
              <a:rPr lang="en-US" altLang="zh-CN" sz="2400" dirty="0"/>
              <a:t>vi</a:t>
            </a:r>
            <a:r>
              <a:rPr lang="zh-CN" altLang="en-US" sz="2400" dirty="0"/>
              <a:t>进程，并使用</a:t>
            </a:r>
            <a:r>
              <a:rPr lang="en-US" altLang="zh-CN" sz="2400" dirty="0"/>
              <a:t>nice</a:t>
            </a:r>
            <a:r>
              <a:rPr lang="zh-CN" altLang="en-US" sz="2400" dirty="0"/>
              <a:t>命令将</a:t>
            </a:r>
            <a:r>
              <a:rPr lang="en-US" altLang="zh-CN" sz="2400" dirty="0"/>
              <a:t>vi</a:t>
            </a:r>
            <a:r>
              <a:rPr lang="zh-CN" altLang="en-US" sz="2400" dirty="0"/>
              <a:t>进程的请求优先级设置为</a:t>
            </a:r>
            <a:r>
              <a:rPr lang="en-US" altLang="zh-CN" sz="2400" dirty="0"/>
              <a:t>13</a:t>
            </a:r>
            <a:r>
              <a:rPr lang="zh-CN" altLang="en-US" sz="2400" dirty="0"/>
              <a:t>，再查看设置的结果。执行过程如图</a:t>
            </a:r>
            <a:r>
              <a:rPr lang="en-US" altLang="zh-CN" sz="2400" dirty="0"/>
              <a:t>6-6</a:t>
            </a:r>
            <a:r>
              <a:rPr lang="zh-CN" altLang="en-US" sz="2400" dirty="0"/>
              <a:t>所示。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a:extLst>
              <a:ext uri="{FF2B5EF4-FFF2-40B4-BE49-F238E27FC236}">
                <a16:creationId xmlns:a16="http://schemas.microsoft.com/office/drawing/2014/main" id="{29785C8F-9F64-4FF4-82D8-25900BC08EAB}"/>
              </a:ext>
            </a:extLst>
          </p:cNvPr>
          <p:cNvSpPr>
            <a:spLocks noGrp="1" noChangeArrowheads="1"/>
          </p:cNvSpPr>
          <p:nvPr>
            <p:ph idx="1"/>
          </p:nvPr>
        </p:nvSpPr>
        <p:spPr>
          <a:xfrm>
            <a:off x="1818650" y="664395"/>
            <a:ext cx="9544568" cy="4133636"/>
          </a:xfrm>
        </p:spPr>
        <p:txBody>
          <a:bodyPr>
            <a:normAutofit/>
          </a:bodyPr>
          <a:lstStyle/>
          <a:p>
            <a:pPr>
              <a:lnSpc>
                <a:spcPct val="150000"/>
              </a:lnSpc>
            </a:pPr>
            <a:r>
              <a:rPr lang="zh-CN" altLang="en-US" sz="2400" dirty="0">
                <a:solidFill>
                  <a:srgbClr val="FF0000"/>
                </a:solidFill>
              </a:rPr>
              <a:t>（3）renice命令</a:t>
            </a:r>
          </a:p>
          <a:p>
            <a:pPr>
              <a:lnSpc>
                <a:spcPct val="150000"/>
              </a:lnSpc>
            </a:pPr>
            <a:r>
              <a:rPr lang="zh-CN" altLang="en-US" sz="2400" dirty="0"/>
              <a:t>【功能】在进程执行时改变NI的值。</a:t>
            </a:r>
          </a:p>
          <a:p>
            <a:pPr>
              <a:lnSpc>
                <a:spcPct val="150000"/>
              </a:lnSpc>
            </a:pPr>
            <a:r>
              <a:rPr lang="zh-CN" altLang="en-US" sz="2400" dirty="0"/>
              <a:t>【格式】renice [+/-n] [-g 命令名…] [-p 进程标识码…] [-u 进程所有者…]</a:t>
            </a:r>
          </a:p>
          <a:p>
            <a:pPr>
              <a:lnSpc>
                <a:spcPct val="150000"/>
              </a:lnSpc>
            </a:pPr>
            <a:r>
              <a:rPr lang="zh-CN" altLang="en-US" sz="2400" dirty="0"/>
              <a:t>【说明】可以通过命令名、进程标识码、进程所有者名指定要改变的进程的NI值</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2147482619">
            <a:extLst>
              <a:ext uri="{FF2B5EF4-FFF2-40B4-BE49-F238E27FC236}">
                <a16:creationId xmlns:a16="http://schemas.microsoft.com/office/drawing/2014/main" id="{3D8414EB-9384-43FA-BCC6-FA334C25D9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82038" y="748978"/>
            <a:ext cx="6747615" cy="5360043"/>
          </a:xfrm>
        </p:spPr>
      </p:pic>
      <p:sp>
        <p:nvSpPr>
          <p:cNvPr id="22531" name="文本框 3">
            <a:extLst>
              <a:ext uri="{FF2B5EF4-FFF2-40B4-BE49-F238E27FC236}">
                <a16:creationId xmlns:a16="http://schemas.microsoft.com/office/drawing/2014/main" id="{C3E15DD5-245B-43B9-8027-E9858787E30D}"/>
              </a:ext>
            </a:extLst>
          </p:cNvPr>
          <p:cNvSpPr txBox="1">
            <a:spLocks noChangeArrowheads="1"/>
          </p:cNvSpPr>
          <p:nvPr/>
        </p:nvSpPr>
        <p:spPr bwMode="auto">
          <a:xfrm>
            <a:off x="6096000" y="6109021"/>
            <a:ext cx="3256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-7 renice命令改变NI的值</a:t>
            </a:r>
          </a:p>
        </p:txBody>
      </p:sp>
      <p:sp>
        <p:nvSpPr>
          <p:cNvPr id="2" name="文本框 1">
            <a:extLst>
              <a:ext uri="{FF2B5EF4-FFF2-40B4-BE49-F238E27FC236}">
                <a16:creationId xmlns:a16="http://schemas.microsoft.com/office/drawing/2014/main" id="{A9F71917-3571-448B-B78C-576C8BCEC309}"/>
              </a:ext>
            </a:extLst>
          </p:cNvPr>
          <p:cNvSpPr txBox="1"/>
          <p:nvPr/>
        </p:nvSpPr>
        <p:spPr>
          <a:xfrm>
            <a:off x="1633591" y="893852"/>
            <a:ext cx="2732926" cy="2235227"/>
          </a:xfrm>
          <a:prstGeom prst="rect">
            <a:avLst/>
          </a:prstGeom>
          <a:noFill/>
        </p:spPr>
        <p:txBody>
          <a:bodyPr wrap="square" rtlCol="0">
            <a:spAutoFit/>
          </a:bodyPr>
          <a:lstStyle/>
          <a:p>
            <a:pPr>
              <a:lnSpc>
                <a:spcPct val="150000"/>
              </a:lnSpc>
            </a:pPr>
            <a:r>
              <a:rPr lang="en-US" altLang="zh-CN" sz="2400" dirty="0">
                <a:solidFill>
                  <a:srgbClr val="FF0000"/>
                </a:solidFill>
              </a:rPr>
              <a:t>【</a:t>
            </a:r>
            <a:r>
              <a:rPr lang="zh-CN" altLang="en-US" sz="2400" dirty="0">
                <a:solidFill>
                  <a:srgbClr val="FF0000"/>
                </a:solidFill>
              </a:rPr>
              <a:t>举例</a:t>
            </a:r>
            <a:r>
              <a:rPr lang="en-US" altLang="zh-CN" sz="2400" dirty="0">
                <a:solidFill>
                  <a:srgbClr val="FF0000"/>
                </a:solidFill>
              </a:rPr>
              <a:t>】</a:t>
            </a:r>
          </a:p>
          <a:p>
            <a:pPr>
              <a:lnSpc>
                <a:spcPct val="150000"/>
              </a:lnSpc>
            </a:pPr>
            <a:r>
              <a:rPr lang="zh-CN" altLang="en-US" sz="2400" dirty="0"/>
              <a:t>利用</a:t>
            </a:r>
            <a:r>
              <a:rPr lang="en-US" altLang="zh-CN" sz="2400" dirty="0"/>
              <a:t>renice</a:t>
            </a:r>
            <a:r>
              <a:rPr lang="zh-CN" altLang="en-US" sz="2400" dirty="0"/>
              <a:t>命令改变进程执行时的</a:t>
            </a:r>
            <a:r>
              <a:rPr lang="en-US" altLang="zh-CN" sz="2400" dirty="0"/>
              <a:t>NI</a:t>
            </a:r>
            <a:r>
              <a:rPr lang="zh-CN" altLang="en-US" sz="2400" dirty="0"/>
              <a:t>值。如图</a:t>
            </a:r>
            <a:r>
              <a:rPr lang="en-US" altLang="zh-CN" sz="2400" dirty="0"/>
              <a:t>6-7</a:t>
            </a:r>
            <a:r>
              <a:rPr lang="zh-CN" altLang="en-US" sz="2400" dirty="0"/>
              <a:t>所示。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0">
            <a:extLst>
              <a:ext uri="{FF2B5EF4-FFF2-40B4-BE49-F238E27FC236}">
                <a16:creationId xmlns:a16="http://schemas.microsoft.com/office/drawing/2014/main" id="{98E4293D-0977-4C2D-A0FF-3E49CAB62220}"/>
              </a:ext>
            </a:extLst>
          </p:cNvPr>
          <p:cNvSpPr>
            <a:spLocks noGrp="1" noChangeArrowheads="1"/>
          </p:cNvSpPr>
          <p:nvPr>
            <p:ph type="title"/>
          </p:nvPr>
        </p:nvSpPr>
        <p:spPr>
          <a:xfrm>
            <a:off x="2181959" y="638665"/>
            <a:ext cx="8911687" cy="1280890"/>
          </a:xfrm>
        </p:spPr>
        <p:txBody>
          <a:bodyPr/>
          <a:lstStyle/>
          <a:p>
            <a:pPr eaLnBrk="1" hangingPunct="1"/>
            <a:r>
              <a:rPr lang="zh-CN" altLang="en-US" b="1" dirty="0">
                <a:latin typeface="宋体" panose="02010600030101010101" pitchFamily="2" charset="-122"/>
              </a:rPr>
              <a:t>第</a:t>
            </a:r>
            <a:r>
              <a:rPr lang="en-US" altLang="zh-CN" b="1" dirty="0">
                <a:latin typeface="宋体" panose="02010600030101010101" pitchFamily="2" charset="-122"/>
              </a:rPr>
              <a:t>6</a:t>
            </a:r>
            <a:r>
              <a:rPr lang="zh-CN" altLang="en-US" b="1" dirty="0">
                <a:latin typeface="宋体" panose="02010600030101010101" pitchFamily="2" charset="-122"/>
              </a:rPr>
              <a:t>章 进程管理与系统监控</a:t>
            </a:r>
          </a:p>
        </p:txBody>
      </p:sp>
      <p:sp>
        <p:nvSpPr>
          <p:cNvPr id="4" name="内容占位符 2">
            <a:extLst>
              <a:ext uri="{FF2B5EF4-FFF2-40B4-BE49-F238E27FC236}">
                <a16:creationId xmlns:a16="http://schemas.microsoft.com/office/drawing/2014/main" id="{05AA8A23-E5ED-4956-9CFE-AA81B4415B07}"/>
              </a:ext>
            </a:extLst>
          </p:cNvPr>
          <p:cNvSpPr txBox="1">
            <a:spLocks noChangeArrowheads="1"/>
          </p:cNvSpPr>
          <p:nvPr/>
        </p:nvSpPr>
        <p:spPr>
          <a:xfrm>
            <a:off x="2818605" y="1796264"/>
            <a:ext cx="6719175" cy="39572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t>6</a:t>
            </a:r>
            <a:r>
              <a:rPr lang="zh-CN" altLang="en-US" sz="2400" dirty="0"/>
              <a:t>.1 进程管理</a:t>
            </a:r>
          </a:p>
          <a:p>
            <a:r>
              <a:rPr lang="en-US" altLang="zh-CN" sz="2400" dirty="0"/>
              <a:t>6</a:t>
            </a:r>
            <a:r>
              <a:rPr lang="zh-CN" altLang="en-US" sz="2400" dirty="0"/>
              <a:t>.2 系统日志</a:t>
            </a:r>
          </a:p>
          <a:p>
            <a:r>
              <a:rPr lang="en-US" altLang="zh-CN" sz="2400" dirty="0"/>
              <a:t>6</a:t>
            </a:r>
            <a:r>
              <a:rPr lang="zh-CN" altLang="en-US" sz="2400" dirty="0"/>
              <a:t>.3 系统监视器</a:t>
            </a:r>
            <a:endParaRPr lang="en-US" altLang="zh-CN" sz="2400" dirty="0"/>
          </a:p>
          <a:p>
            <a:r>
              <a:rPr lang="en-US" altLang="zh-CN" sz="2400" dirty="0"/>
              <a:t>6.4</a:t>
            </a:r>
            <a:r>
              <a:rPr lang="zh-CN" altLang="en-US" sz="2400" dirty="0"/>
              <a:t>查看内存状况</a:t>
            </a:r>
          </a:p>
          <a:p>
            <a:r>
              <a:rPr lang="en-US" altLang="zh-CN" sz="2400" dirty="0"/>
              <a:t>6.5</a:t>
            </a:r>
            <a:r>
              <a:rPr lang="zh-CN" altLang="en-US" sz="2400" dirty="0"/>
              <a:t>文件系统监控</a:t>
            </a:r>
            <a:endParaRPr lang="en-US" altLang="zh-CN" sz="2400" dirty="0"/>
          </a:p>
          <a:p>
            <a:r>
              <a:rPr lang="zh-CN" altLang="en-US" sz="2400" dirty="0"/>
              <a:t>本章小结</a:t>
            </a:r>
          </a:p>
          <a:p>
            <a:r>
              <a:rPr lang="zh-CN" altLang="en-US" sz="2400" dirty="0"/>
              <a:t>实验</a:t>
            </a:r>
          </a:p>
          <a:p>
            <a:r>
              <a:rPr lang="zh-CN" altLang="en-US" sz="2400" dirty="0"/>
              <a:t>习题</a:t>
            </a:r>
          </a:p>
          <a:p>
            <a:pPr marL="0" indent="0">
              <a:buNone/>
            </a:pPr>
            <a:endParaRPr lang="zh-CN" altLang="en-US" sz="2400" dirty="0"/>
          </a:p>
          <a:p>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A4E78474-2768-4ED6-BA3C-4804893635FF}"/>
              </a:ext>
            </a:extLst>
          </p:cNvPr>
          <p:cNvSpPr>
            <a:spLocks noGrp="1" noChangeArrowheads="1"/>
          </p:cNvSpPr>
          <p:nvPr>
            <p:ph idx="1"/>
          </p:nvPr>
        </p:nvSpPr>
        <p:spPr>
          <a:xfrm>
            <a:off x="1859746" y="695217"/>
            <a:ext cx="9647309" cy="4595973"/>
          </a:xfrm>
        </p:spPr>
        <p:txBody>
          <a:bodyPr>
            <a:normAutofit/>
          </a:bodyPr>
          <a:lstStyle/>
          <a:p>
            <a:pPr>
              <a:lnSpc>
                <a:spcPct val="150000"/>
              </a:lnSpc>
            </a:pPr>
            <a:r>
              <a:rPr lang="zh-CN" altLang="en-US" sz="2400" dirty="0">
                <a:solidFill>
                  <a:srgbClr val="FF0000"/>
                </a:solidFill>
              </a:rPr>
              <a:t>2、挂起和激活进程</a:t>
            </a:r>
          </a:p>
          <a:p>
            <a:pPr>
              <a:lnSpc>
                <a:spcPct val="150000"/>
              </a:lnSpc>
            </a:pPr>
            <a:r>
              <a:rPr lang="zh-CN" altLang="en-US" sz="2400" dirty="0"/>
              <a:t>某正在执行态的进程被挂起时，会被系统自动投入后台，处于暂停状态。在合适的时候再被恢复激活，使之处于执行状态。</a:t>
            </a:r>
          </a:p>
          <a:p>
            <a:pPr>
              <a:lnSpc>
                <a:spcPct val="150000"/>
              </a:lnSpc>
            </a:pPr>
            <a:r>
              <a:rPr lang="zh-CN" altLang="en-US" sz="2400" dirty="0"/>
              <a:t>挂起当前正在运行的前台进程，可通过按下组合键【Ctl+z】来实现。激活被挂起的进程，可以采用两种方式：</a:t>
            </a:r>
          </a:p>
          <a:p>
            <a:pPr lvl="1">
              <a:lnSpc>
                <a:spcPct val="150000"/>
              </a:lnSpc>
            </a:pPr>
            <a:r>
              <a:rPr lang="zh-CN" altLang="en-US" sz="2200" dirty="0"/>
              <a:t>fg命令——使被挂起的进程返回至前台运行</a:t>
            </a:r>
          </a:p>
          <a:p>
            <a:pPr lvl="1">
              <a:lnSpc>
                <a:spcPct val="150000"/>
              </a:lnSpc>
            </a:pPr>
            <a:r>
              <a:rPr lang="zh-CN" altLang="en-US" sz="2200" dirty="0"/>
              <a:t>bg命令——激活被挂起的进程，使之在后台运行。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F1FB2335-6C65-4C38-9B21-498FCABAA92E}"/>
              </a:ext>
            </a:extLst>
          </p:cNvPr>
          <p:cNvSpPr>
            <a:spLocks noGrp="1" noChangeArrowheads="1"/>
          </p:cNvSpPr>
          <p:nvPr>
            <p:ph idx="1"/>
          </p:nvPr>
        </p:nvSpPr>
        <p:spPr>
          <a:xfrm>
            <a:off x="1726183" y="489734"/>
            <a:ext cx="8915400" cy="3777622"/>
          </a:xfrm>
        </p:spPr>
        <p:txBody>
          <a:bodyPr>
            <a:normAutofit/>
          </a:bodyPr>
          <a:lstStyle/>
          <a:p>
            <a:r>
              <a:rPr lang="zh-CN" altLang="en-US" sz="2400" dirty="0">
                <a:solidFill>
                  <a:srgbClr val="FF0000"/>
                </a:solidFill>
              </a:rPr>
              <a:t>（1）fg命令</a:t>
            </a:r>
          </a:p>
          <a:p>
            <a:r>
              <a:rPr lang="zh-CN" altLang="en-US" sz="2400" dirty="0"/>
              <a:t>【功能】使被挂起的进程返回至前台运行</a:t>
            </a:r>
          </a:p>
          <a:p>
            <a:r>
              <a:rPr lang="zh-CN" altLang="en-US" sz="2400" dirty="0"/>
              <a:t>【格式】fg  [参数]</a:t>
            </a:r>
          </a:p>
          <a:p>
            <a:r>
              <a:rPr lang="zh-CN" altLang="en-US" sz="2400" dirty="0"/>
              <a:t>【参数】数字n，代表进程序号</a:t>
            </a:r>
          </a:p>
        </p:txBody>
      </p:sp>
      <p:pic>
        <p:nvPicPr>
          <p:cNvPr id="4" name="内容占位符 -2147482618">
            <a:extLst>
              <a:ext uri="{FF2B5EF4-FFF2-40B4-BE49-F238E27FC236}">
                <a16:creationId xmlns:a16="http://schemas.microsoft.com/office/drawing/2014/main" id="{ECCA5E7E-2769-418D-95B8-636CA46FD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82377" y="2378545"/>
            <a:ext cx="7274103" cy="3841878"/>
          </a:xfrm>
          <a:prstGeom prst="rect">
            <a:avLst/>
          </a:prstGeom>
        </p:spPr>
      </p:pic>
      <p:sp>
        <p:nvSpPr>
          <p:cNvPr id="5" name="文本框 3">
            <a:extLst>
              <a:ext uri="{FF2B5EF4-FFF2-40B4-BE49-F238E27FC236}">
                <a16:creationId xmlns:a16="http://schemas.microsoft.com/office/drawing/2014/main" id="{D1001C84-A3F9-428A-91A4-926EB09E34B0}"/>
              </a:ext>
            </a:extLst>
          </p:cNvPr>
          <p:cNvSpPr txBox="1">
            <a:spLocks noChangeArrowheads="1"/>
          </p:cNvSpPr>
          <p:nvPr/>
        </p:nvSpPr>
        <p:spPr bwMode="auto">
          <a:xfrm>
            <a:off x="6627244" y="6220423"/>
            <a:ext cx="2358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-8  fg命令的使用</a:t>
            </a:r>
          </a:p>
        </p:txBody>
      </p:sp>
      <p:sp>
        <p:nvSpPr>
          <p:cNvPr id="2" name="文本框 1">
            <a:extLst>
              <a:ext uri="{FF2B5EF4-FFF2-40B4-BE49-F238E27FC236}">
                <a16:creationId xmlns:a16="http://schemas.microsoft.com/office/drawing/2014/main" id="{1F20BBB9-AA8A-4D3C-9346-27467ECE4243}"/>
              </a:ext>
            </a:extLst>
          </p:cNvPr>
          <p:cNvSpPr txBox="1"/>
          <p:nvPr/>
        </p:nvSpPr>
        <p:spPr>
          <a:xfrm>
            <a:off x="1550417" y="2538692"/>
            <a:ext cx="2592512" cy="3747757"/>
          </a:xfrm>
          <a:prstGeom prst="rect">
            <a:avLst/>
          </a:prstGeom>
          <a:noFill/>
        </p:spPr>
        <p:txBody>
          <a:bodyPr wrap="square" rtlCol="0">
            <a:spAutoFit/>
          </a:bodyPr>
          <a:lstStyle/>
          <a:p>
            <a:pPr>
              <a:lnSpc>
                <a:spcPct val="120000"/>
              </a:lnSpc>
            </a:pPr>
            <a:r>
              <a:rPr lang="en-US" altLang="zh-CN" sz="2000" dirty="0">
                <a:solidFill>
                  <a:srgbClr val="FF0000"/>
                </a:solidFill>
              </a:rPr>
              <a:t>【</a:t>
            </a:r>
            <a:r>
              <a:rPr lang="zh-CN" altLang="en-US" sz="2000" dirty="0">
                <a:solidFill>
                  <a:srgbClr val="FF0000"/>
                </a:solidFill>
              </a:rPr>
              <a:t>举例</a:t>
            </a:r>
            <a:r>
              <a:rPr lang="en-US" altLang="zh-CN" sz="2000" dirty="0">
                <a:solidFill>
                  <a:srgbClr val="FF0000"/>
                </a:solidFill>
              </a:rPr>
              <a:t>】</a:t>
            </a:r>
          </a:p>
          <a:p>
            <a:pPr>
              <a:lnSpc>
                <a:spcPct val="120000"/>
              </a:lnSpc>
            </a:pPr>
            <a:r>
              <a:rPr lang="zh-CN" altLang="en-US" sz="2000" dirty="0"/>
              <a:t>在前台启动</a:t>
            </a:r>
            <a:r>
              <a:rPr lang="en-US" altLang="zh-CN" sz="2000" dirty="0"/>
              <a:t>vi</a:t>
            </a:r>
            <a:r>
              <a:rPr lang="zh-CN" altLang="en-US" sz="2000" dirty="0"/>
              <a:t>编辑器进程，创建文档的时候，在命令模式下，按下组合键</a:t>
            </a:r>
            <a:r>
              <a:rPr lang="en-US" altLang="zh-CN" sz="2000" dirty="0"/>
              <a:t>【</a:t>
            </a:r>
            <a:r>
              <a:rPr lang="en-US" altLang="zh-CN" sz="2000" dirty="0" err="1"/>
              <a:t>Ctl+z</a:t>
            </a:r>
            <a:r>
              <a:rPr lang="en-US" altLang="zh-CN" sz="2000" dirty="0"/>
              <a:t>】</a:t>
            </a:r>
            <a:r>
              <a:rPr lang="zh-CN" altLang="en-US" sz="2000" dirty="0"/>
              <a:t>，挂起该进程。</a:t>
            </a:r>
            <a:endParaRPr lang="en-US" altLang="zh-CN" sz="2000" dirty="0"/>
          </a:p>
          <a:p>
            <a:pPr>
              <a:lnSpc>
                <a:spcPct val="120000"/>
              </a:lnSpc>
            </a:pPr>
            <a:r>
              <a:rPr lang="zh-CN" altLang="en-US" sz="2000" dirty="0"/>
              <a:t>使用</a:t>
            </a:r>
            <a:r>
              <a:rPr lang="en-US" altLang="zh-CN" sz="2000" dirty="0" err="1"/>
              <a:t>fg</a:t>
            </a:r>
            <a:r>
              <a:rPr lang="zh-CN" altLang="en-US" sz="2000" dirty="0"/>
              <a:t>命令激活该进程的执行，继续编写文档，最终退出</a:t>
            </a:r>
            <a:r>
              <a:rPr lang="en-US" altLang="zh-CN" sz="2000" dirty="0"/>
              <a:t>vi</a:t>
            </a:r>
            <a:r>
              <a:rPr lang="zh-CN" altLang="en-US" sz="2000" dirty="0"/>
              <a:t>。</a:t>
            </a:r>
            <a:endParaRPr lang="en-US" altLang="zh-CN" sz="2000" dirty="0"/>
          </a:p>
          <a:p>
            <a:pPr>
              <a:lnSpc>
                <a:spcPct val="120000"/>
              </a:lnSpc>
            </a:pPr>
            <a:r>
              <a:rPr lang="zh-CN" altLang="en-US" sz="2000" dirty="0"/>
              <a:t>如图</a:t>
            </a:r>
            <a:r>
              <a:rPr lang="en-US" altLang="zh-CN" sz="2000" dirty="0"/>
              <a:t>6-8</a:t>
            </a:r>
            <a:r>
              <a:rPr lang="zh-CN" altLang="en-US" sz="2000" dirty="0"/>
              <a:t>所示。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04237B37-202A-414A-88D5-354F9990BEA7}"/>
              </a:ext>
            </a:extLst>
          </p:cNvPr>
          <p:cNvSpPr>
            <a:spLocks noGrp="1" noChangeArrowheads="1"/>
          </p:cNvSpPr>
          <p:nvPr>
            <p:ph idx="1"/>
          </p:nvPr>
        </p:nvSpPr>
        <p:spPr>
          <a:xfrm>
            <a:off x="1638300" y="495586"/>
            <a:ext cx="8915400" cy="1842499"/>
          </a:xfrm>
        </p:spPr>
        <p:txBody>
          <a:bodyPr>
            <a:normAutofit lnSpcReduction="10000"/>
          </a:bodyPr>
          <a:lstStyle/>
          <a:p>
            <a:r>
              <a:rPr lang="zh-CN" altLang="en-US" sz="2400" dirty="0">
                <a:solidFill>
                  <a:srgbClr val="FF0000"/>
                </a:solidFill>
              </a:rPr>
              <a:t>（2）bg命令</a:t>
            </a:r>
          </a:p>
          <a:p>
            <a:r>
              <a:rPr lang="zh-CN" altLang="en-US" sz="2400" dirty="0"/>
              <a:t>【功能】激活被挂起的进程，使之在后台运行。</a:t>
            </a:r>
          </a:p>
          <a:p>
            <a:r>
              <a:rPr lang="zh-CN" altLang="en-US" sz="2400" dirty="0"/>
              <a:t>【格式】bg  [参数]</a:t>
            </a:r>
          </a:p>
          <a:p>
            <a:r>
              <a:rPr lang="zh-CN" altLang="en-US" sz="2400" dirty="0"/>
              <a:t>【参数】数字n，代表进程序号</a:t>
            </a:r>
          </a:p>
        </p:txBody>
      </p:sp>
      <p:pic>
        <p:nvPicPr>
          <p:cNvPr id="4" name="内容占位符 -2147482597">
            <a:extLst>
              <a:ext uri="{FF2B5EF4-FFF2-40B4-BE49-F238E27FC236}">
                <a16:creationId xmlns:a16="http://schemas.microsoft.com/office/drawing/2014/main" id="{C0C4755B-CBCF-4E1F-83F9-ED6A3183C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82317" y="2338085"/>
            <a:ext cx="7181636" cy="3864508"/>
          </a:xfrm>
          <a:prstGeom prst="rect">
            <a:avLst/>
          </a:prstGeom>
        </p:spPr>
      </p:pic>
      <p:sp>
        <p:nvSpPr>
          <p:cNvPr id="5" name="文本框 3">
            <a:extLst>
              <a:ext uri="{FF2B5EF4-FFF2-40B4-BE49-F238E27FC236}">
                <a16:creationId xmlns:a16="http://schemas.microsoft.com/office/drawing/2014/main" id="{349DF6C4-731E-4CCA-BE3A-A6EC762BCD15}"/>
              </a:ext>
            </a:extLst>
          </p:cNvPr>
          <p:cNvSpPr txBox="1">
            <a:spLocks noChangeArrowheads="1"/>
          </p:cNvSpPr>
          <p:nvPr/>
        </p:nvSpPr>
        <p:spPr bwMode="auto">
          <a:xfrm>
            <a:off x="6703584" y="6183330"/>
            <a:ext cx="2339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-9 bg命令的使用</a:t>
            </a:r>
          </a:p>
        </p:txBody>
      </p:sp>
      <p:sp>
        <p:nvSpPr>
          <p:cNvPr id="6" name="文本框 5">
            <a:extLst>
              <a:ext uri="{FF2B5EF4-FFF2-40B4-BE49-F238E27FC236}">
                <a16:creationId xmlns:a16="http://schemas.microsoft.com/office/drawing/2014/main" id="{EB75E610-6E3A-4951-9E78-A1E9553BBD78}"/>
              </a:ext>
            </a:extLst>
          </p:cNvPr>
          <p:cNvSpPr txBox="1"/>
          <p:nvPr/>
        </p:nvSpPr>
        <p:spPr>
          <a:xfrm>
            <a:off x="1638300" y="2478451"/>
            <a:ext cx="2592512" cy="1901098"/>
          </a:xfrm>
          <a:prstGeom prst="rect">
            <a:avLst/>
          </a:prstGeom>
          <a:noFill/>
        </p:spPr>
        <p:txBody>
          <a:bodyPr wrap="square" rtlCol="0">
            <a:spAutoFit/>
          </a:bodyPr>
          <a:lstStyle/>
          <a:p>
            <a:pPr>
              <a:lnSpc>
                <a:spcPct val="120000"/>
              </a:lnSpc>
            </a:pPr>
            <a:r>
              <a:rPr lang="en-US" altLang="zh-CN" sz="2000" dirty="0">
                <a:solidFill>
                  <a:srgbClr val="FF0000"/>
                </a:solidFill>
              </a:rPr>
              <a:t>【</a:t>
            </a:r>
            <a:r>
              <a:rPr lang="zh-CN" altLang="en-US" sz="2000" dirty="0">
                <a:solidFill>
                  <a:srgbClr val="FF0000"/>
                </a:solidFill>
              </a:rPr>
              <a:t>举例</a:t>
            </a:r>
            <a:r>
              <a:rPr lang="en-US" altLang="zh-CN" sz="2000" dirty="0">
                <a:solidFill>
                  <a:srgbClr val="FF0000"/>
                </a:solidFill>
              </a:rPr>
              <a:t>】</a:t>
            </a:r>
          </a:p>
          <a:p>
            <a:pPr>
              <a:lnSpc>
                <a:spcPct val="120000"/>
              </a:lnSpc>
            </a:pPr>
            <a:r>
              <a:rPr lang="zh-CN" altLang="en-US" sz="2000" dirty="0"/>
              <a:t>使用</a:t>
            </a:r>
            <a:r>
              <a:rPr lang="en-US" altLang="zh-CN" sz="2000" dirty="0" err="1"/>
              <a:t>bg</a:t>
            </a:r>
            <a:r>
              <a:rPr lang="zh-CN" altLang="en-US" sz="2000" dirty="0"/>
              <a:t>命令激活被挂起进程，使之在后台运行。</a:t>
            </a:r>
            <a:endParaRPr lang="en-US" altLang="zh-CN" sz="2000" dirty="0"/>
          </a:p>
          <a:p>
            <a:pPr>
              <a:lnSpc>
                <a:spcPct val="120000"/>
              </a:lnSpc>
            </a:pPr>
            <a:r>
              <a:rPr lang="zh-CN" altLang="en-US" sz="2000" dirty="0"/>
              <a:t>如图</a:t>
            </a:r>
            <a:r>
              <a:rPr lang="en-US" altLang="zh-CN" sz="2000" dirty="0"/>
              <a:t>6-9</a:t>
            </a:r>
            <a:r>
              <a:rPr lang="zh-CN" altLang="en-US" sz="2000" dirty="0"/>
              <a:t>所示。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5DDA78D9-FEA1-4A08-B46B-F8497F67CCCF}"/>
              </a:ext>
            </a:extLst>
          </p:cNvPr>
          <p:cNvSpPr>
            <a:spLocks noGrp="1" noChangeArrowheads="1"/>
          </p:cNvSpPr>
          <p:nvPr>
            <p:ph idx="1"/>
          </p:nvPr>
        </p:nvSpPr>
        <p:spPr>
          <a:xfrm>
            <a:off x="1757005" y="705492"/>
            <a:ext cx="10068550" cy="3777622"/>
          </a:xfrm>
        </p:spPr>
        <p:txBody>
          <a:bodyPr>
            <a:normAutofit/>
          </a:bodyPr>
          <a:lstStyle/>
          <a:p>
            <a:pPr>
              <a:lnSpc>
                <a:spcPct val="120000"/>
              </a:lnSpc>
            </a:pPr>
            <a:r>
              <a:rPr lang="zh-CN" altLang="en-US" sz="2400" dirty="0">
                <a:solidFill>
                  <a:srgbClr val="FF0000"/>
                </a:solidFill>
              </a:rPr>
              <a:t>3、终止进程</a:t>
            </a:r>
          </a:p>
          <a:p>
            <a:pPr>
              <a:lnSpc>
                <a:spcPct val="120000"/>
              </a:lnSpc>
            </a:pPr>
            <a:r>
              <a:rPr lang="zh-CN" altLang="en-US" sz="2400" dirty="0"/>
              <a:t>当某个进程已经僵死或者占用了大量CPU时间，就需要将该进程终止或者撤销该进程。</a:t>
            </a:r>
          </a:p>
          <a:p>
            <a:pPr>
              <a:lnSpc>
                <a:spcPct val="120000"/>
              </a:lnSpc>
            </a:pPr>
            <a:r>
              <a:rPr lang="zh-CN" altLang="en-US" sz="2400" dirty="0"/>
              <a:t>终止进程的执行，可以使用以下方法：</a:t>
            </a:r>
          </a:p>
          <a:p>
            <a:pPr lvl="1">
              <a:lnSpc>
                <a:spcPct val="120000"/>
              </a:lnSpc>
            </a:pPr>
            <a:r>
              <a:rPr lang="zh-CN" altLang="en-US" sz="2400" dirty="0"/>
              <a:t>按【Ctl+c】组合键</a:t>
            </a:r>
          </a:p>
          <a:p>
            <a:pPr lvl="1">
              <a:lnSpc>
                <a:spcPct val="120000"/>
              </a:lnSpc>
            </a:pPr>
            <a:r>
              <a:rPr lang="zh-CN" altLang="en-US" sz="2400" dirty="0"/>
              <a:t>使用kill命令</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DBB5C68A-7A0B-4FA3-8948-0A564ADFFAE1}"/>
              </a:ext>
            </a:extLst>
          </p:cNvPr>
          <p:cNvSpPr>
            <a:spLocks noGrp="1" noChangeArrowheads="1"/>
          </p:cNvSpPr>
          <p:nvPr>
            <p:ph idx="1"/>
          </p:nvPr>
        </p:nvSpPr>
        <p:spPr>
          <a:xfrm>
            <a:off x="1828923" y="695217"/>
            <a:ext cx="9832245" cy="5664485"/>
          </a:xfrm>
        </p:spPr>
        <p:txBody>
          <a:bodyPr>
            <a:noAutofit/>
          </a:bodyPr>
          <a:lstStyle/>
          <a:p>
            <a:pPr>
              <a:lnSpc>
                <a:spcPct val="130000"/>
              </a:lnSpc>
            </a:pPr>
            <a:r>
              <a:rPr lang="zh-CN" altLang="en-US" sz="2400" dirty="0">
                <a:solidFill>
                  <a:srgbClr val="FF0000"/>
                </a:solidFill>
              </a:rPr>
              <a:t>（1）【Ctl+c】组合键</a:t>
            </a:r>
          </a:p>
          <a:p>
            <a:pPr lvl="1">
              <a:lnSpc>
                <a:spcPct val="130000"/>
              </a:lnSpc>
            </a:pPr>
            <a:r>
              <a:rPr lang="zh-CN" altLang="en-US" sz="2200" dirty="0"/>
              <a:t>【Ctl+c】组合键可以用来终止一个前台执行的进程。如果想要终止后台执行的进程，可以先使用fg命令将该进程调至前台，再使用【Ctl+c】组合键来终止它。</a:t>
            </a:r>
          </a:p>
          <a:p>
            <a:pPr>
              <a:lnSpc>
                <a:spcPct val="130000"/>
              </a:lnSpc>
            </a:pPr>
            <a:r>
              <a:rPr lang="zh-CN" altLang="en-US" sz="2400" dirty="0">
                <a:solidFill>
                  <a:srgbClr val="FF0000"/>
                </a:solidFill>
              </a:rPr>
              <a:t>（2）kill命令</a:t>
            </a:r>
          </a:p>
          <a:p>
            <a:pPr lvl="1">
              <a:lnSpc>
                <a:spcPct val="130000"/>
              </a:lnSpc>
            </a:pPr>
            <a:r>
              <a:rPr lang="zh-CN" altLang="en-US" sz="2200" dirty="0"/>
              <a:t>【功能】终止进程</a:t>
            </a:r>
          </a:p>
          <a:p>
            <a:pPr lvl="1">
              <a:lnSpc>
                <a:spcPct val="130000"/>
              </a:lnSpc>
            </a:pPr>
            <a:r>
              <a:rPr lang="zh-CN" altLang="en-US" sz="2200" dirty="0"/>
              <a:t>【格式】kill  [-信号]  PID</a:t>
            </a:r>
          </a:p>
          <a:p>
            <a:pPr lvl="1">
              <a:lnSpc>
                <a:spcPct val="130000"/>
              </a:lnSpc>
            </a:pPr>
            <a:r>
              <a:rPr lang="zh-CN" altLang="en-US" sz="2200" dirty="0"/>
              <a:t>【说明】kill命令用来终止进程，实际是向指定进程发送特定的信号。从而使该进程根据这个信号执行特定的动作。信号可以用信号名称，也可以使用信号码。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内容占位符 -2147482613">
            <a:extLst>
              <a:ext uri="{FF2B5EF4-FFF2-40B4-BE49-F238E27FC236}">
                <a16:creationId xmlns:a16="http://schemas.microsoft.com/office/drawing/2014/main" id="{956E805E-2D1C-419F-9E02-BC50EB96E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1410" y="1423508"/>
            <a:ext cx="8872549" cy="4346326"/>
          </a:xfrm>
        </p:spPr>
      </p:pic>
      <p:sp>
        <p:nvSpPr>
          <p:cNvPr id="30723" name="文本框 4">
            <a:extLst>
              <a:ext uri="{FF2B5EF4-FFF2-40B4-BE49-F238E27FC236}">
                <a16:creationId xmlns:a16="http://schemas.microsoft.com/office/drawing/2014/main" id="{5A7C5081-59F6-4720-93EC-096AB87B4629}"/>
              </a:ext>
            </a:extLst>
          </p:cNvPr>
          <p:cNvSpPr txBox="1">
            <a:spLocks noChangeArrowheads="1"/>
          </p:cNvSpPr>
          <p:nvPr/>
        </p:nvSpPr>
        <p:spPr bwMode="auto">
          <a:xfrm>
            <a:off x="5321106" y="5769834"/>
            <a:ext cx="2820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-10 kill –l命令的执行</a:t>
            </a:r>
          </a:p>
        </p:txBody>
      </p:sp>
      <p:sp>
        <p:nvSpPr>
          <p:cNvPr id="2" name="文本框 1">
            <a:extLst>
              <a:ext uri="{FF2B5EF4-FFF2-40B4-BE49-F238E27FC236}">
                <a16:creationId xmlns:a16="http://schemas.microsoft.com/office/drawing/2014/main" id="{01D07E9E-C9D8-469C-8A5A-76A20A1DB0D4}"/>
              </a:ext>
            </a:extLst>
          </p:cNvPr>
          <p:cNvSpPr txBox="1"/>
          <p:nvPr/>
        </p:nvSpPr>
        <p:spPr>
          <a:xfrm>
            <a:off x="2301410" y="626501"/>
            <a:ext cx="8661115" cy="461665"/>
          </a:xfrm>
          <a:prstGeom prst="rect">
            <a:avLst/>
          </a:prstGeom>
          <a:noFill/>
        </p:spPr>
        <p:txBody>
          <a:bodyPr wrap="square" rtlCol="0">
            <a:spAutoFit/>
          </a:bodyPr>
          <a:lstStyle/>
          <a:p>
            <a:r>
              <a:rPr lang="en-US" altLang="zh-CN" sz="2400" dirty="0"/>
              <a:t>【</a:t>
            </a:r>
            <a:r>
              <a:rPr lang="zh-CN" altLang="en-US" sz="2400" dirty="0"/>
              <a:t>举例</a:t>
            </a:r>
            <a:r>
              <a:rPr lang="en-US" altLang="zh-CN" sz="2400" dirty="0"/>
              <a:t>】kill -l</a:t>
            </a:r>
            <a:r>
              <a:rPr lang="zh-CN" altLang="en-US" sz="2400" dirty="0"/>
              <a:t>命令执行过程如图</a:t>
            </a:r>
            <a:r>
              <a:rPr lang="en-US" altLang="zh-CN" sz="2400" dirty="0"/>
              <a:t>6-10</a:t>
            </a:r>
            <a:r>
              <a:rPr lang="zh-CN" altLang="en-US" sz="2400" dirty="0"/>
              <a:t>所示。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内容占位符 -2147482612">
            <a:extLst>
              <a:ext uri="{FF2B5EF4-FFF2-40B4-BE49-F238E27FC236}">
                <a16:creationId xmlns:a16="http://schemas.microsoft.com/office/drawing/2014/main" id="{20D10D0B-2E80-4B45-B6E7-C2FE4B35B3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0850" y="975010"/>
            <a:ext cx="8415514" cy="4907979"/>
          </a:xfrm>
        </p:spPr>
      </p:pic>
      <p:sp>
        <p:nvSpPr>
          <p:cNvPr id="31747" name="文本框 3">
            <a:extLst>
              <a:ext uri="{FF2B5EF4-FFF2-40B4-BE49-F238E27FC236}">
                <a16:creationId xmlns:a16="http://schemas.microsoft.com/office/drawing/2014/main" id="{19A7CA61-CF0E-4748-AB80-F9B5B8AF3189}"/>
              </a:ext>
            </a:extLst>
          </p:cNvPr>
          <p:cNvSpPr txBox="1">
            <a:spLocks noChangeArrowheads="1"/>
          </p:cNvSpPr>
          <p:nvPr/>
        </p:nvSpPr>
        <p:spPr bwMode="auto">
          <a:xfrm>
            <a:off x="4937309" y="5994044"/>
            <a:ext cx="3449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-11 kill命令终止进程的执行</a:t>
            </a:r>
          </a:p>
        </p:txBody>
      </p:sp>
      <p:sp>
        <p:nvSpPr>
          <p:cNvPr id="2" name="文本框 1">
            <a:extLst>
              <a:ext uri="{FF2B5EF4-FFF2-40B4-BE49-F238E27FC236}">
                <a16:creationId xmlns:a16="http://schemas.microsoft.com/office/drawing/2014/main" id="{60A2731A-809B-4A05-B081-E1F7951886F0}"/>
              </a:ext>
            </a:extLst>
          </p:cNvPr>
          <p:cNvSpPr txBox="1"/>
          <p:nvPr/>
        </p:nvSpPr>
        <p:spPr>
          <a:xfrm>
            <a:off x="2229492" y="494624"/>
            <a:ext cx="8671389" cy="461665"/>
          </a:xfrm>
          <a:prstGeom prst="rect">
            <a:avLst/>
          </a:prstGeom>
          <a:noFill/>
        </p:spPr>
        <p:txBody>
          <a:bodyPr wrap="square" rtlCol="0">
            <a:spAutoFit/>
          </a:bodyPr>
          <a:lstStyle/>
          <a:p>
            <a:r>
              <a:rPr lang="en-US" altLang="zh-CN" sz="2400"/>
              <a:t>【</a:t>
            </a:r>
            <a:r>
              <a:rPr lang="zh-CN" altLang="en-US" sz="2400"/>
              <a:t>举例</a:t>
            </a:r>
            <a:r>
              <a:rPr lang="en-US" altLang="zh-CN" sz="2400"/>
              <a:t>】</a:t>
            </a:r>
            <a:r>
              <a:rPr lang="zh-CN" altLang="en-US" sz="2400"/>
              <a:t>终止</a:t>
            </a:r>
            <a:r>
              <a:rPr lang="en-US" altLang="zh-CN" sz="2400"/>
              <a:t>vi</a:t>
            </a:r>
            <a:r>
              <a:rPr lang="zh-CN" altLang="en-US" sz="2400"/>
              <a:t>进程的执行。如图</a:t>
            </a:r>
            <a:r>
              <a:rPr lang="en-US" altLang="zh-CN" sz="2400"/>
              <a:t>6-11</a:t>
            </a:r>
            <a:r>
              <a:rPr lang="zh-CN" altLang="en-US" sz="2400"/>
              <a:t>所示。</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A342E063-3D0C-484C-BBD5-0142D2DF0B72}"/>
              </a:ext>
            </a:extLst>
          </p:cNvPr>
          <p:cNvSpPr>
            <a:spLocks noGrp="1" noChangeArrowheads="1"/>
          </p:cNvSpPr>
          <p:nvPr>
            <p:ph type="title"/>
          </p:nvPr>
        </p:nvSpPr>
        <p:spPr>
          <a:xfrm>
            <a:off x="1929875" y="634384"/>
            <a:ext cx="8911687" cy="690982"/>
          </a:xfrm>
        </p:spPr>
        <p:txBody>
          <a:bodyPr>
            <a:normAutofit/>
          </a:bodyPr>
          <a:lstStyle/>
          <a:p>
            <a:r>
              <a:rPr lang="en-US" altLang="zh-CN" sz="2800" dirty="0"/>
              <a:t>6</a:t>
            </a:r>
            <a:r>
              <a:rPr lang="zh-CN" altLang="en-US" sz="2800" dirty="0"/>
              <a:t>.1.4 进程的监视</a:t>
            </a:r>
          </a:p>
        </p:txBody>
      </p:sp>
      <p:sp>
        <p:nvSpPr>
          <p:cNvPr id="32770" name="内容占位符 2">
            <a:extLst>
              <a:ext uri="{FF2B5EF4-FFF2-40B4-BE49-F238E27FC236}">
                <a16:creationId xmlns:a16="http://schemas.microsoft.com/office/drawing/2014/main" id="{11D1434B-8B5D-4383-B141-BEB729B6E3D9}"/>
              </a:ext>
            </a:extLst>
          </p:cNvPr>
          <p:cNvSpPr>
            <a:spLocks noGrp="1" noChangeArrowheads="1"/>
          </p:cNvSpPr>
          <p:nvPr>
            <p:ph idx="1"/>
          </p:nvPr>
        </p:nvSpPr>
        <p:spPr>
          <a:xfrm>
            <a:off x="2239890" y="1470338"/>
            <a:ext cx="8915400" cy="1601635"/>
          </a:xfrm>
        </p:spPr>
        <p:txBody>
          <a:bodyPr>
            <a:normAutofit/>
          </a:bodyPr>
          <a:lstStyle/>
          <a:p>
            <a:r>
              <a:rPr lang="zh-CN" altLang="en-US" sz="2400" dirty="0"/>
              <a:t>top命令</a:t>
            </a:r>
          </a:p>
          <a:p>
            <a:r>
              <a:rPr lang="zh-CN" altLang="en-US" sz="2400" dirty="0"/>
              <a:t>【功能】监视系统进程</a:t>
            </a:r>
          </a:p>
          <a:p>
            <a:r>
              <a:rPr lang="zh-CN" altLang="en-US" sz="2400" dirty="0"/>
              <a:t>【格式】top  [-选项]</a:t>
            </a:r>
          </a:p>
          <a:p>
            <a:endParaRPr lang="zh-CN" altLang="en-US" sz="2400" dirty="0"/>
          </a:p>
        </p:txBody>
      </p:sp>
      <p:graphicFrame>
        <p:nvGraphicFramePr>
          <p:cNvPr id="2" name="表格 -1">
            <a:extLst>
              <a:ext uri="{FF2B5EF4-FFF2-40B4-BE49-F238E27FC236}">
                <a16:creationId xmlns:a16="http://schemas.microsoft.com/office/drawing/2014/main" id="{C7C66B69-0B12-4320-B9C7-18D795221090}"/>
              </a:ext>
            </a:extLst>
          </p:cNvPr>
          <p:cNvGraphicFramePr/>
          <p:nvPr>
            <p:extLst>
              <p:ext uri="{D42A27DB-BD31-4B8C-83A1-F6EECF244321}">
                <p14:modId xmlns:p14="http://schemas.microsoft.com/office/powerpoint/2010/main" val="2067379584"/>
              </p:ext>
            </p:extLst>
          </p:nvPr>
        </p:nvGraphicFramePr>
        <p:xfrm>
          <a:off x="2239890" y="3303642"/>
          <a:ext cx="8833474" cy="2438408"/>
        </p:xfrm>
        <a:graphic>
          <a:graphicData uri="http://schemas.openxmlformats.org/drawingml/2006/table">
            <a:tbl>
              <a:tblPr firstRow="1" bandRow="1">
                <a:tableStyleId>{5940675A-B579-460E-94D1-54222C63F5DA}</a:tableStyleId>
              </a:tblPr>
              <a:tblGrid>
                <a:gridCol w="1388478">
                  <a:extLst>
                    <a:ext uri="{9D8B030D-6E8A-4147-A177-3AD203B41FA5}">
                      <a16:colId xmlns:a16="http://schemas.microsoft.com/office/drawing/2014/main" val="20000"/>
                    </a:ext>
                  </a:extLst>
                </a:gridCol>
                <a:gridCol w="7444996">
                  <a:extLst>
                    <a:ext uri="{9D8B030D-6E8A-4147-A177-3AD203B41FA5}">
                      <a16:colId xmlns:a16="http://schemas.microsoft.com/office/drawing/2014/main" val="20001"/>
                    </a:ext>
                  </a:extLst>
                </a:gridCol>
              </a:tblGrid>
              <a:tr h="232410">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选项</a:t>
                      </a: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作用</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775">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c</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显示整个命令行</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2410">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d</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指定每两次屏幕刷新之间的时间间隔秒数。默认</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3</a:t>
                      </a:r>
                      <a:r>
                        <a:rPr lang="zh-CN" altLang="en-US" sz="2000" b="0" u="none" dirty="0">
                          <a:latin typeface="宋体" panose="02010600030101010101" pitchFamily="2" charset="-122"/>
                          <a:ea typeface="宋体" panose="02010600030101010101" pitchFamily="2" charset="-122"/>
                          <a:cs typeface="宋体" panose="02010600030101010101" pitchFamily="2" charset="-122"/>
                        </a:rPr>
                        <a:t>秒钟刷新一次</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2410">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i</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不显示任何闲置或者僵死进程</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775">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n</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指定每秒钟内监控信息的更新次数</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2410">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p</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进程标识码列表</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1775">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s</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使</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top</a:t>
                      </a:r>
                      <a:r>
                        <a:rPr lang="zh-CN" altLang="en-US" sz="2000" b="0" u="none" dirty="0">
                          <a:latin typeface="宋体" panose="02010600030101010101" pitchFamily="2" charset="-122"/>
                          <a:ea typeface="宋体" panose="02010600030101010101" pitchFamily="2" charset="-122"/>
                          <a:cs typeface="宋体" panose="02010600030101010101" pitchFamily="2" charset="-122"/>
                        </a:rPr>
                        <a:t>命令在安全模式下运行</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2410">
                <a:tc>
                  <a:txBody>
                    <a:bodyPr/>
                    <a:lstStyle/>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S</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使用累计模式</a:t>
                      </a:r>
                    </a:p>
                  </a:txBody>
                  <a:tcPr marL="0" marR="0" marT="0" marB="1">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内容占位符 -2147482611">
            <a:extLst>
              <a:ext uri="{FF2B5EF4-FFF2-40B4-BE49-F238E27FC236}">
                <a16:creationId xmlns:a16="http://schemas.microsoft.com/office/drawing/2014/main" id="{54D12615-FB9E-4DF0-AF34-F1962861B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4790" y="830619"/>
            <a:ext cx="7673206" cy="5460997"/>
          </a:xfrm>
        </p:spPr>
      </p:pic>
      <p:sp>
        <p:nvSpPr>
          <p:cNvPr id="33795" name="文本框 3">
            <a:extLst>
              <a:ext uri="{FF2B5EF4-FFF2-40B4-BE49-F238E27FC236}">
                <a16:creationId xmlns:a16="http://schemas.microsoft.com/office/drawing/2014/main" id="{7DACBF55-9A94-4725-9FCE-85C0AA3DB946}"/>
              </a:ext>
            </a:extLst>
          </p:cNvPr>
          <p:cNvSpPr txBox="1">
            <a:spLocks noChangeArrowheads="1"/>
          </p:cNvSpPr>
          <p:nvPr/>
        </p:nvSpPr>
        <p:spPr bwMode="auto">
          <a:xfrm>
            <a:off x="4874376" y="6291616"/>
            <a:ext cx="3034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-12 top命令的执行结果</a:t>
            </a:r>
          </a:p>
        </p:txBody>
      </p:sp>
      <p:sp>
        <p:nvSpPr>
          <p:cNvPr id="2" name="文本框 1">
            <a:extLst>
              <a:ext uri="{FF2B5EF4-FFF2-40B4-BE49-F238E27FC236}">
                <a16:creationId xmlns:a16="http://schemas.microsoft.com/office/drawing/2014/main" id="{18BB5617-8C8B-4426-BC7E-2FC39C9D78E6}"/>
              </a:ext>
            </a:extLst>
          </p:cNvPr>
          <p:cNvSpPr txBox="1"/>
          <p:nvPr/>
        </p:nvSpPr>
        <p:spPr>
          <a:xfrm>
            <a:off x="2063393" y="461287"/>
            <a:ext cx="8065213" cy="400110"/>
          </a:xfrm>
          <a:prstGeom prst="rect">
            <a:avLst/>
          </a:prstGeom>
          <a:noFill/>
        </p:spPr>
        <p:txBody>
          <a:bodyPr wrap="square" rtlCol="0">
            <a:spAutoFit/>
          </a:bodyPr>
          <a:lstStyle/>
          <a:p>
            <a:r>
              <a:rPr lang="en-US" altLang="zh-CN" sz="2000"/>
              <a:t>【</a:t>
            </a:r>
            <a:r>
              <a:rPr lang="zh-CN" altLang="en-US" sz="2000"/>
              <a:t>举例</a:t>
            </a:r>
            <a:r>
              <a:rPr lang="en-US" altLang="zh-CN" sz="2000"/>
              <a:t>】top</a:t>
            </a:r>
            <a:r>
              <a:rPr lang="zh-CN" altLang="en-US" sz="2000"/>
              <a:t>命令的执行结果显示，如图</a:t>
            </a:r>
            <a:r>
              <a:rPr lang="en-US" altLang="zh-CN" sz="2000"/>
              <a:t>6-12</a:t>
            </a:r>
            <a:r>
              <a:rPr lang="zh-CN" altLang="en-US" sz="2000"/>
              <a:t>所示。</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D9221799-373C-45CF-9B44-4BB94B77CF69}"/>
              </a:ext>
            </a:extLst>
          </p:cNvPr>
          <p:cNvSpPr>
            <a:spLocks noGrp="1" noChangeArrowheads="1"/>
          </p:cNvSpPr>
          <p:nvPr>
            <p:ph type="title"/>
          </p:nvPr>
        </p:nvSpPr>
        <p:spPr>
          <a:xfrm>
            <a:off x="1945653" y="665207"/>
            <a:ext cx="8911687" cy="1280890"/>
          </a:xfrm>
        </p:spPr>
        <p:txBody>
          <a:bodyPr>
            <a:normAutofit/>
          </a:bodyPr>
          <a:lstStyle/>
          <a:p>
            <a:r>
              <a:rPr lang="en-US" altLang="zh-CN" sz="2800" dirty="0"/>
              <a:t>6</a:t>
            </a:r>
            <a:r>
              <a:rPr lang="zh-CN" altLang="en-US" sz="2800" dirty="0"/>
              <a:t>.2系统日志</a:t>
            </a:r>
          </a:p>
        </p:txBody>
      </p:sp>
      <p:sp>
        <p:nvSpPr>
          <p:cNvPr id="34818" name="内容占位符 2">
            <a:extLst>
              <a:ext uri="{FF2B5EF4-FFF2-40B4-BE49-F238E27FC236}">
                <a16:creationId xmlns:a16="http://schemas.microsoft.com/office/drawing/2014/main" id="{D04F6074-44A7-4A66-9249-464815AC3BF5}"/>
              </a:ext>
            </a:extLst>
          </p:cNvPr>
          <p:cNvSpPr>
            <a:spLocks noGrp="1" noChangeArrowheads="1"/>
          </p:cNvSpPr>
          <p:nvPr>
            <p:ph idx="1"/>
          </p:nvPr>
        </p:nvSpPr>
        <p:spPr>
          <a:xfrm>
            <a:off x="2445374" y="1434957"/>
            <a:ext cx="8915400" cy="3777622"/>
          </a:xfrm>
        </p:spPr>
        <p:txBody>
          <a:bodyPr>
            <a:normAutofit/>
          </a:bodyPr>
          <a:lstStyle/>
          <a:p>
            <a:r>
              <a:rPr lang="en-US" altLang="zh-CN" sz="2400" dirty="0"/>
              <a:t>6</a:t>
            </a:r>
            <a:r>
              <a:rPr lang="zh-CN" altLang="en-US" sz="2400" dirty="0"/>
              <a:t>.2.1 日志文件简介</a:t>
            </a:r>
          </a:p>
          <a:p>
            <a:r>
              <a:rPr lang="en-US" altLang="zh-CN" sz="2400" dirty="0"/>
              <a:t>6</a:t>
            </a:r>
            <a:r>
              <a:rPr lang="zh-CN" altLang="en-US" sz="2400" dirty="0"/>
              <a:t>.2.2 常用的日志文件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50CC1853-0460-4A24-A467-DF8434880C82}"/>
              </a:ext>
            </a:extLst>
          </p:cNvPr>
          <p:cNvSpPr>
            <a:spLocks noGrp="1" noChangeArrowheads="1"/>
          </p:cNvSpPr>
          <p:nvPr>
            <p:ph type="title"/>
          </p:nvPr>
        </p:nvSpPr>
        <p:spPr>
          <a:xfrm>
            <a:off x="2315523" y="706303"/>
            <a:ext cx="8911687" cy="1280890"/>
          </a:xfrm>
        </p:spPr>
        <p:txBody>
          <a:bodyPr>
            <a:normAutofit/>
          </a:bodyPr>
          <a:lstStyle/>
          <a:p>
            <a:r>
              <a:rPr lang="en-US" altLang="zh-CN" sz="3200" b="1" dirty="0">
                <a:solidFill>
                  <a:schemeClr val="tx1"/>
                </a:solidFill>
                <a:latin typeface="Times New Roman" panose="02020603050405020304" pitchFamily="18" charset="0"/>
              </a:rPr>
              <a:t>6.1 </a:t>
            </a:r>
            <a:r>
              <a:rPr lang="en-US" altLang="zh-CN" sz="3200" b="1" dirty="0" err="1">
                <a:solidFill>
                  <a:schemeClr val="tx1"/>
                </a:solidFill>
                <a:latin typeface="Times New Roman" panose="02020603050405020304" pitchFamily="18" charset="0"/>
              </a:rPr>
              <a:t>进程管理</a:t>
            </a:r>
            <a:endParaRPr lang="zh-CN" altLang="en-US" sz="3200" dirty="0">
              <a:solidFill>
                <a:schemeClr val="tx1"/>
              </a:solidFill>
            </a:endParaRPr>
          </a:p>
        </p:txBody>
      </p:sp>
      <p:sp>
        <p:nvSpPr>
          <p:cNvPr id="5122" name="内容占位符 2">
            <a:extLst>
              <a:ext uri="{FF2B5EF4-FFF2-40B4-BE49-F238E27FC236}">
                <a16:creationId xmlns:a16="http://schemas.microsoft.com/office/drawing/2014/main" id="{56E49543-CBEC-4DE1-808D-4517100D0A4C}"/>
              </a:ext>
            </a:extLst>
          </p:cNvPr>
          <p:cNvSpPr>
            <a:spLocks noGrp="1" noChangeArrowheads="1"/>
          </p:cNvSpPr>
          <p:nvPr>
            <p:ph idx="1"/>
          </p:nvPr>
        </p:nvSpPr>
        <p:spPr>
          <a:xfrm>
            <a:off x="3010452" y="1732907"/>
            <a:ext cx="6719175" cy="2633609"/>
          </a:xfrm>
        </p:spPr>
        <p:txBody>
          <a:bodyPr>
            <a:normAutofit/>
          </a:bodyPr>
          <a:lstStyle/>
          <a:p>
            <a:r>
              <a:rPr lang="en-US" altLang="zh-CN" sz="2800" dirty="0"/>
              <a:t>6</a:t>
            </a:r>
            <a:r>
              <a:rPr lang="zh-CN" altLang="en-US" sz="2800" dirty="0"/>
              <a:t>.1.1 什么是进程</a:t>
            </a:r>
          </a:p>
          <a:p>
            <a:r>
              <a:rPr lang="en-US" altLang="zh-CN" sz="2800" dirty="0"/>
              <a:t>6</a:t>
            </a:r>
            <a:r>
              <a:rPr lang="zh-CN" altLang="en-US" sz="2800" dirty="0"/>
              <a:t>.1.2 进程的启动</a:t>
            </a:r>
          </a:p>
          <a:p>
            <a:r>
              <a:rPr lang="en-US" altLang="zh-CN" sz="2800" dirty="0"/>
              <a:t>6</a:t>
            </a:r>
            <a:r>
              <a:rPr lang="zh-CN" altLang="en-US" sz="2800" dirty="0"/>
              <a:t>.1.3 进程的调度</a:t>
            </a:r>
          </a:p>
          <a:p>
            <a:r>
              <a:rPr lang="en-US" altLang="zh-CN" sz="2800" dirty="0"/>
              <a:t>6</a:t>
            </a:r>
            <a:r>
              <a:rPr lang="zh-CN" altLang="en-US" sz="2800" dirty="0"/>
              <a:t>.1.4 进程的监视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D1FA3123-B9C5-419F-86DD-D364D5180665}"/>
              </a:ext>
            </a:extLst>
          </p:cNvPr>
          <p:cNvSpPr>
            <a:spLocks noGrp="1" noChangeArrowheads="1"/>
          </p:cNvSpPr>
          <p:nvPr>
            <p:ph type="title"/>
          </p:nvPr>
        </p:nvSpPr>
        <p:spPr>
          <a:xfrm>
            <a:off x="2592925" y="624110"/>
            <a:ext cx="8911687" cy="649886"/>
          </a:xfrm>
        </p:spPr>
        <p:txBody>
          <a:bodyPr>
            <a:normAutofit/>
          </a:bodyPr>
          <a:lstStyle/>
          <a:p>
            <a:r>
              <a:rPr lang="en-US" altLang="zh-CN" sz="2800" dirty="0"/>
              <a:t>6</a:t>
            </a:r>
            <a:r>
              <a:rPr lang="zh-CN" altLang="en-US" sz="2800" dirty="0"/>
              <a:t>.2.1日志文件简介</a:t>
            </a:r>
          </a:p>
        </p:txBody>
      </p:sp>
      <p:sp>
        <p:nvSpPr>
          <p:cNvPr id="35842" name="内容占位符 2">
            <a:extLst>
              <a:ext uri="{FF2B5EF4-FFF2-40B4-BE49-F238E27FC236}">
                <a16:creationId xmlns:a16="http://schemas.microsoft.com/office/drawing/2014/main" id="{4075D21E-7A29-481E-8B78-885BDD7858AE}"/>
              </a:ext>
            </a:extLst>
          </p:cNvPr>
          <p:cNvSpPr>
            <a:spLocks noGrp="1" noChangeArrowheads="1"/>
          </p:cNvSpPr>
          <p:nvPr>
            <p:ph idx="1"/>
          </p:nvPr>
        </p:nvSpPr>
        <p:spPr>
          <a:xfrm>
            <a:off x="2465922" y="1540189"/>
            <a:ext cx="8915400" cy="3777622"/>
          </a:xfrm>
        </p:spPr>
        <p:txBody>
          <a:bodyPr>
            <a:normAutofit/>
          </a:bodyPr>
          <a:lstStyle/>
          <a:p>
            <a:pPr>
              <a:lnSpc>
                <a:spcPct val="150000"/>
              </a:lnSpc>
            </a:pPr>
            <a:r>
              <a:rPr lang="zh-CN" altLang="en-US" sz="2400" dirty="0"/>
              <a:t>日志文件（Log Files）是用于记录系统操作事件的记录文件或文件集合。</a:t>
            </a:r>
          </a:p>
          <a:p>
            <a:pPr>
              <a:lnSpc>
                <a:spcPct val="150000"/>
              </a:lnSpc>
            </a:pPr>
            <a:r>
              <a:rPr lang="zh-CN" altLang="en-US" sz="2400" dirty="0"/>
              <a:t>系统日志文件是包含关于系统消息的文件，包括内核、服务、在系统上运行的应用程序等。不同的日志文件记载不同的信息。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69E3B240-6951-4578-AFD5-A2B5F70030E8}"/>
              </a:ext>
            </a:extLst>
          </p:cNvPr>
          <p:cNvSpPr>
            <a:spLocks noGrp="1" noChangeArrowheads="1"/>
          </p:cNvSpPr>
          <p:nvPr>
            <p:ph type="title"/>
          </p:nvPr>
        </p:nvSpPr>
        <p:spPr>
          <a:xfrm>
            <a:off x="2592925" y="624110"/>
            <a:ext cx="8911687" cy="701256"/>
          </a:xfrm>
        </p:spPr>
        <p:txBody>
          <a:bodyPr>
            <a:normAutofit/>
          </a:bodyPr>
          <a:lstStyle/>
          <a:p>
            <a:r>
              <a:rPr lang="en-US" altLang="zh-CN" sz="2800" dirty="0"/>
              <a:t>6</a:t>
            </a:r>
            <a:r>
              <a:rPr lang="zh-CN" altLang="en-US" sz="2800" dirty="0"/>
              <a:t>.2.2 常用的日志文件</a:t>
            </a:r>
          </a:p>
        </p:txBody>
      </p:sp>
      <p:sp>
        <p:nvSpPr>
          <p:cNvPr id="36866" name="内容占位符 2">
            <a:extLst>
              <a:ext uri="{FF2B5EF4-FFF2-40B4-BE49-F238E27FC236}">
                <a16:creationId xmlns:a16="http://schemas.microsoft.com/office/drawing/2014/main" id="{AF4908E7-EFEF-4C74-99EC-8DE3FC98BF1E}"/>
              </a:ext>
            </a:extLst>
          </p:cNvPr>
          <p:cNvSpPr>
            <a:spLocks noGrp="1" noChangeArrowheads="1"/>
          </p:cNvSpPr>
          <p:nvPr>
            <p:ph idx="1"/>
          </p:nvPr>
        </p:nvSpPr>
        <p:spPr>
          <a:xfrm>
            <a:off x="2585499" y="1540189"/>
            <a:ext cx="8915400" cy="1888811"/>
          </a:xfrm>
        </p:spPr>
        <p:txBody>
          <a:bodyPr>
            <a:normAutofit/>
          </a:bodyPr>
          <a:lstStyle/>
          <a:p>
            <a:pPr>
              <a:lnSpc>
                <a:spcPct val="150000"/>
              </a:lnSpc>
            </a:pPr>
            <a:r>
              <a:rPr lang="zh-CN" altLang="en-US" sz="2400" dirty="0"/>
              <a:t>日志文件所处的位置都在/var/log目录下，通过ls命令可以查看该目录下的详细日志文件都有哪些。</a:t>
            </a:r>
          </a:p>
          <a:p>
            <a:pPr>
              <a:lnSpc>
                <a:spcPct val="150000"/>
              </a:lnSpc>
            </a:pPr>
            <a:r>
              <a:rPr lang="zh-CN" altLang="en-US" sz="2400" dirty="0"/>
              <a:t> 用户可以使用文本编辑器打开并查看某个日志文件内容。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内容占位符 -2147482610">
            <a:extLst>
              <a:ext uri="{FF2B5EF4-FFF2-40B4-BE49-F238E27FC236}">
                <a16:creationId xmlns:a16="http://schemas.microsoft.com/office/drawing/2014/main" id="{0BCA39B6-290C-4BC4-9779-63BFFE842B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47975" y="843314"/>
            <a:ext cx="7528924" cy="4769054"/>
          </a:xfrm>
        </p:spPr>
      </p:pic>
      <p:sp>
        <p:nvSpPr>
          <p:cNvPr id="37891" name="文本框 3">
            <a:extLst>
              <a:ext uri="{FF2B5EF4-FFF2-40B4-BE49-F238E27FC236}">
                <a16:creationId xmlns:a16="http://schemas.microsoft.com/office/drawing/2014/main" id="{0E7B5E5C-6E5F-4E76-9871-CDDDAA4E1F53}"/>
              </a:ext>
            </a:extLst>
          </p:cNvPr>
          <p:cNvSpPr txBox="1">
            <a:spLocks noChangeArrowheads="1"/>
          </p:cNvSpPr>
          <p:nvPr/>
        </p:nvSpPr>
        <p:spPr bwMode="auto">
          <a:xfrm>
            <a:off x="4561619" y="5830020"/>
            <a:ext cx="38141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-13 /var/log目录下的日志文件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id="{BA644E7E-ECDD-4034-AB34-C9C8735A7156}"/>
              </a:ext>
            </a:extLst>
          </p:cNvPr>
          <p:cNvSpPr>
            <a:spLocks noGrp="1" noChangeArrowheads="1"/>
          </p:cNvSpPr>
          <p:nvPr>
            <p:ph idx="1"/>
          </p:nvPr>
        </p:nvSpPr>
        <p:spPr>
          <a:xfrm>
            <a:off x="2013858" y="715766"/>
            <a:ext cx="9020587" cy="3777622"/>
          </a:xfrm>
        </p:spPr>
        <p:txBody>
          <a:bodyPr>
            <a:normAutofit/>
          </a:bodyPr>
          <a:lstStyle/>
          <a:p>
            <a:pPr>
              <a:lnSpc>
                <a:spcPct val="150000"/>
              </a:lnSpc>
            </a:pPr>
            <a:r>
              <a:rPr lang="zh-CN" altLang="en-US" sz="2400" dirty="0">
                <a:solidFill>
                  <a:srgbClr val="FF0000"/>
                </a:solidFill>
              </a:rPr>
              <a:t>1、日志文件类型</a:t>
            </a:r>
          </a:p>
          <a:p>
            <a:pPr>
              <a:lnSpc>
                <a:spcPct val="150000"/>
              </a:lnSpc>
            </a:pPr>
            <a:r>
              <a:rPr lang="zh-CN" altLang="en-US" sz="2400" dirty="0"/>
              <a:t>Ubuntu系统中，在/var/log/目录下保存的日志文件很丰富，方便系统出现错误的时候查询相应的日志。</a:t>
            </a:r>
          </a:p>
        </p:txBody>
      </p:sp>
      <p:sp>
        <p:nvSpPr>
          <p:cNvPr id="4" name="内容占位符 2">
            <a:extLst>
              <a:ext uri="{FF2B5EF4-FFF2-40B4-BE49-F238E27FC236}">
                <a16:creationId xmlns:a16="http://schemas.microsoft.com/office/drawing/2014/main" id="{689EDF5D-4E29-4A98-97DF-63EF93048E8F}"/>
              </a:ext>
            </a:extLst>
          </p:cNvPr>
          <p:cNvSpPr txBox="1">
            <a:spLocks noChangeArrowheads="1"/>
          </p:cNvSpPr>
          <p:nvPr/>
        </p:nvSpPr>
        <p:spPr>
          <a:xfrm>
            <a:off x="2013858" y="3080378"/>
            <a:ext cx="8915400" cy="32382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t>2、常用的日志文件</a:t>
            </a:r>
          </a:p>
          <a:p>
            <a:pPr>
              <a:lnSpc>
                <a:spcPct val="150000"/>
              </a:lnSpc>
            </a:pPr>
            <a:r>
              <a:rPr lang="zh-CN" altLang="en-US" sz="2400" dirty="0">
                <a:solidFill>
                  <a:srgbClr val="FF0000"/>
                </a:solidFill>
              </a:rPr>
              <a:t>（1）/var/log/dmesg文件</a:t>
            </a:r>
          </a:p>
          <a:p>
            <a:pPr>
              <a:lnSpc>
                <a:spcPct val="150000"/>
              </a:lnSpc>
            </a:pPr>
            <a:r>
              <a:rPr lang="zh-CN" altLang="en-US" sz="2400" dirty="0"/>
              <a:t>通过查看/var/log/dmesg文件，可以获知Linux系统能够检测出的硬件等信息。可以通过使用文本编辑器Gedit打开该文件进行查看，也可以通过终端下输入dmesg命令打开。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内容占位符 -2147482609">
            <a:extLst>
              <a:ext uri="{FF2B5EF4-FFF2-40B4-BE49-F238E27FC236}">
                <a16:creationId xmlns:a16="http://schemas.microsoft.com/office/drawing/2014/main" id="{0F2A9111-EFC1-4958-8CC8-D534D332F0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77513" y="768974"/>
            <a:ext cx="8240483" cy="5285655"/>
          </a:xfrm>
        </p:spPr>
      </p:pic>
      <p:sp>
        <p:nvSpPr>
          <p:cNvPr id="40963" name="文本框 3">
            <a:extLst>
              <a:ext uri="{FF2B5EF4-FFF2-40B4-BE49-F238E27FC236}">
                <a16:creationId xmlns:a16="http://schemas.microsoft.com/office/drawing/2014/main" id="{C6CD978F-E66E-4202-8EA8-70BF11DD1190}"/>
              </a:ext>
            </a:extLst>
          </p:cNvPr>
          <p:cNvSpPr txBox="1">
            <a:spLocks noChangeArrowheads="1"/>
          </p:cNvSpPr>
          <p:nvPr/>
        </p:nvSpPr>
        <p:spPr bwMode="auto">
          <a:xfrm>
            <a:off x="4511693" y="6169293"/>
            <a:ext cx="3766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-14 /var/log/dmesg文件内容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10D89559-EEBC-43AB-B751-8473427679EE}"/>
              </a:ext>
            </a:extLst>
          </p:cNvPr>
          <p:cNvSpPr>
            <a:spLocks noGrp="1" noChangeArrowheads="1"/>
          </p:cNvSpPr>
          <p:nvPr>
            <p:ph idx="1"/>
          </p:nvPr>
        </p:nvSpPr>
        <p:spPr>
          <a:xfrm>
            <a:off x="1870020" y="684943"/>
            <a:ext cx="9513746" cy="3777622"/>
          </a:xfrm>
        </p:spPr>
        <p:txBody>
          <a:bodyPr>
            <a:normAutofit/>
          </a:bodyPr>
          <a:lstStyle/>
          <a:p>
            <a:pPr>
              <a:lnSpc>
                <a:spcPct val="150000"/>
              </a:lnSpc>
            </a:pPr>
            <a:r>
              <a:rPr lang="zh-CN" altLang="en-US" sz="2400" dirty="0">
                <a:solidFill>
                  <a:srgbClr val="FF0000"/>
                </a:solidFill>
              </a:rPr>
              <a:t>（2）/var/log/wtmp文件</a:t>
            </a:r>
          </a:p>
          <a:p>
            <a:pPr>
              <a:lnSpc>
                <a:spcPct val="150000"/>
              </a:lnSpc>
            </a:pPr>
            <a:r>
              <a:rPr lang="zh-CN" altLang="en-US" sz="2400" dirty="0"/>
              <a:t>/var/log/wtmp是一个二进制文件，记录每个用户的登录次数和持续时间等信息。</a:t>
            </a:r>
          </a:p>
          <a:p>
            <a:pPr>
              <a:lnSpc>
                <a:spcPct val="150000"/>
              </a:lnSpc>
            </a:pPr>
            <a:r>
              <a:rPr lang="zh-CN" altLang="en-US" sz="2400" dirty="0"/>
              <a:t>在终端下输入last命令可以访问这个文件获得信息，并以反序从后向前显示用户的登录记录，last命令也能根据用户、终端tty或时间显示相应的记录。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F437D0A8-F5AC-48A9-AAB0-F2FCEB7376E2}"/>
              </a:ext>
            </a:extLst>
          </p:cNvPr>
          <p:cNvSpPr>
            <a:spLocks noGrp="1" noChangeArrowheads="1"/>
          </p:cNvSpPr>
          <p:nvPr>
            <p:ph idx="1"/>
          </p:nvPr>
        </p:nvSpPr>
        <p:spPr>
          <a:xfrm>
            <a:off x="1736457" y="520558"/>
            <a:ext cx="9431552" cy="4277474"/>
          </a:xfrm>
        </p:spPr>
        <p:txBody>
          <a:bodyPr>
            <a:normAutofit/>
          </a:bodyPr>
          <a:lstStyle/>
          <a:p>
            <a:pPr>
              <a:lnSpc>
                <a:spcPct val="120000"/>
              </a:lnSpc>
            </a:pPr>
            <a:r>
              <a:rPr lang="zh-CN" altLang="en-US" sz="2400" dirty="0">
                <a:solidFill>
                  <a:srgbClr val="FF0000"/>
                </a:solidFill>
              </a:rPr>
              <a:t>last 命令：</a:t>
            </a:r>
          </a:p>
          <a:p>
            <a:pPr>
              <a:lnSpc>
                <a:spcPct val="120000"/>
              </a:lnSpc>
            </a:pPr>
            <a:r>
              <a:rPr lang="zh-CN" altLang="en-US" sz="2400" dirty="0"/>
              <a:t>【功能】列出目前与过去登入系统的用户相关信息。</a:t>
            </a:r>
          </a:p>
          <a:p>
            <a:pPr>
              <a:lnSpc>
                <a:spcPct val="120000"/>
              </a:lnSpc>
            </a:pPr>
            <a:r>
              <a:rPr lang="zh-CN" altLang="en-US" sz="2400" dirty="0"/>
              <a:t>【格式】last  [-adRx] [-f ] [-n ] [帐号名称...] [终端机编号...]</a:t>
            </a:r>
          </a:p>
          <a:p>
            <a:pPr>
              <a:lnSpc>
                <a:spcPct val="120000"/>
              </a:lnSpc>
            </a:pPr>
            <a:r>
              <a:rPr lang="zh-CN" altLang="en-US" sz="2400" dirty="0"/>
              <a:t>【说明】单独执行last指令，它会读取位于/var/log目录下，名称为wtmp的文件，并把该文件的内容，即登入系统的用户名单全部显示出来。</a:t>
            </a:r>
          </a:p>
        </p:txBody>
      </p:sp>
      <p:graphicFrame>
        <p:nvGraphicFramePr>
          <p:cNvPr id="4" name="表格 3">
            <a:extLst>
              <a:ext uri="{FF2B5EF4-FFF2-40B4-BE49-F238E27FC236}">
                <a16:creationId xmlns:a16="http://schemas.microsoft.com/office/drawing/2014/main" id="{4C79FBE7-9ABF-4661-A182-666FC6699BC6}"/>
              </a:ext>
            </a:extLst>
          </p:cNvPr>
          <p:cNvGraphicFramePr/>
          <p:nvPr>
            <p:extLst>
              <p:ext uri="{D42A27DB-BD31-4B8C-83A1-F6EECF244321}">
                <p14:modId xmlns:p14="http://schemas.microsoft.com/office/powerpoint/2010/main" val="3574242996"/>
              </p:ext>
            </p:extLst>
          </p:nvPr>
        </p:nvGraphicFramePr>
        <p:xfrm>
          <a:off x="3733588" y="3519898"/>
          <a:ext cx="7650179" cy="2730500"/>
        </p:xfrm>
        <a:graphic>
          <a:graphicData uri="http://schemas.openxmlformats.org/drawingml/2006/table">
            <a:tbl>
              <a:tblPr firstRow="1" bandRow="1">
                <a:tableStyleId>{5940675A-B579-460E-94D1-54222C63F5DA}</a:tableStyleId>
              </a:tblPr>
              <a:tblGrid>
                <a:gridCol w="981155">
                  <a:extLst>
                    <a:ext uri="{9D8B030D-6E8A-4147-A177-3AD203B41FA5}">
                      <a16:colId xmlns:a16="http://schemas.microsoft.com/office/drawing/2014/main" val="20000"/>
                    </a:ext>
                  </a:extLst>
                </a:gridCol>
                <a:gridCol w="6669024">
                  <a:extLst>
                    <a:ext uri="{9D8B030D-6E8A-4147-A177-3AD203B41FA5}">
                      <a16:colId xmlns:a16="http://schemas.microsoft.com/office/drawing/2014/main" val="20001"/>
                    </a:ext>
                  </a:extLst>
                </a:gridCol>
              </a:tblGrid>
              <a:tr h="381000">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参数</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把从何处登入系统的主机名称或</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IP</a:t>
                      </a:r>
                      <a:r>
                        <a:rPr lang="zh-CN" altLang="en-US" sz="2000" b="0" u="none">
                          <a:latin typeface="宋体" panose="02010600030101010101" pitchFamily="2" charset="-122"/>
                          <a:ea typeface="宋体" panose="02010600030101010101" pitchFamily="2" charset="-122"/>
                          <a:cs typeface="宋体" panose="02010600030101010101" pitchFamily="2" charset="-122"/>
                        </a:rPr>
                        <a:t>地址，显示在最后一行</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-d</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将</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IP</a:t>
                      </a:r>
                      <a:r>
                        <a:rPr lang="zh-CN" altLang="en-US" sz="2000" b="0" u="none" dirty="0">
                          <a:latin typeface="宋体" panose="02010600030101010101" pitchFamily="2" charset="-122"/>
                          <a:ea typeface="宋体" panose="02010600030101010101" pitchFamily="2" charset="-122"/>
                          <a:cs typeface="宋体" panose="02010600030101010101" pitchFamily="2" charset="-122"/>
                        </a:rPr>
                        <a:t>地址转换成主机名称</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指定记录文件</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-n</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设置列出名单的显示列数</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-R</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不显示登入系统的主机名称或</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IP</a:t>
                      </a:r>
                      <a:r>
                        <a:rPr lang="zh-CN" altLang="en-US" sz="2000" b="0" u="none">
                          <a:latin typeface="宋体" panose="02010600030101010101" pitchFamily="2" charset="-122"/>
                          <a:ea typeface="宋体" panose="02010600030101010101" pitchFamily="2" charset="-122"/>
                          <a:cs typeface="宋体" panose="02010600030101010101" pitchFamily="2" charset="-122"/>
                        </a:rPr>
                        <a:t>地址</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-x</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显示系统关机，重新开机，以及执行等级的改变等信息</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内容占位符 -2147482608">
            <a:extLst>
              <a:ext uri="{FF2B5EF4-FFF2-40B4-BE49-F238E27FC236}">
                <a16:creationId xmlns:a16="http://schemas.microsoft.com/office/drawing/2014/main" id="{87F6269E-8CB0-471F-B598-50C7EB9D60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84085" y="931810"/>
            <a:ext cx="9342050" cy="3599093"/>
          </a:xfrm>
        </p:spPr>
      </p:pic>
      <p:sp>
        <p:nvSpPr>
          <p:cNvPr id="45059" name="文本框 3">
            <a:extLst>
              <a:ext uri="{FF2B5EF4-FFF2-40B4-BE49-F238E27FC236}">
                <a16:creationId xmlns:a16="http://schemas.microsoft.com/office/drawing/2014/main" id="{036C8B27-0425-4521-9116-5155A2EDF324}"/>
              </a:ext>
            </a:extLst>
          </p:cNvPr>
          <p:cNvSpPr txBox="1">
            <a:spLocks noChangeArrowheads="1"/>
          </p:cNvSpPr>
          <p:nvPr/>
        </p:nvSpPr>
        <p:spPr bwMode="auto">
          <a:xfrm>
            <a:off x="5078447" y="4790647"/>
            <a:ext cx="39533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-15 last命令显示wtmp文件内容</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a:extLst>
              <a:ext uri="{FF2B5EF4-FFF2-40B4-BE49-F238E27FC236}">
                <a16:creationId xmlns:a16="http://schemas.microsoft.com/office/drawing/2014/main" id="{03DA7F55-F086-4A53-9CF6-579FBAFF2A3B}"/>
              </a:ext>
            </a:extLst>
          </p:cNvPr>
          <p:cNvSpPr>
            <a:spLocks noGrp="1" noChangeArrowheads="1"/>
          </p:cNvSpPr>
          <p:nvPr>
            <p:ph type="title"/>
          </p:nvPr>
        </p:nvSpPr>
        <p:spPr>
          <a:xfrm>
            <a:off x="2592925" y="624110"/>
            <a:ext cx="8911687" cy="639611"/>
          </a:xfrm>
        </p:spPr>
        <p:txBody>
          <a:bodyPr>
            <a:normAutofit/>
          </a:bodyPr>
          <a:lstStyle/>
          <a:p>
            <a:r>
              <a:rPr lang="en-US" altLang="zh-CN" sz="2800" dirty="0"/>
              <a:t>6</a:t>
            </a:r>
            <a:r>
              <a:rPr lang="zh-CN" altLang="en-US" sz="2800" dirty="0"/>
              <a:t>.3 系统监视器</a:t>
            </a:r>
          </a:p>
        </p:txBody>
      </p:sp>
      <p:sp>
        <p:nvSpPr>
          <p:cNvPr id="46082" name="内容占位符 2">
            <a:extLst>
              <a:ext uri="{FF2B5EF4-FFF2-40B4-BE49-F238E27FC236}">
                <a16:creationId xmlns:a16="http://schemas.microsoft.com/office/drawing/2014/main" id="{153F2CD5-0E36-40AD-B50D-2DD5F0EA7B7E}"/>
              </a:ext>
            </a:extLst>
          </p:cNvPr>
          <p:cNvSpPr>
            <a:spLocks noGrp="1" noChangeArrowheads="1"/>
          </p:cNvSpPr>
          <p:nvPr>
            <p:ph idx="1"/>
          </p:nvPr>
        </p:nvSpPr>
        <p:spPr>
          <a:xfrm>
            <a:off x="2003461" y="1263721"/>
            <a:ext cx="9585788" cy="5095981"/>
          </a:xfrm>
        </p:spPr>
        <p:txBody>
          <a:bodyPr>
            <a:normAutofit fontScale="92500"/>
          </a:bodyPr>
          <a:lstStyle/>
          <a:p>
            <a:pPr>
              <a:lnSpc>
                <a:spcPct val="150000"/>
              </a:lnSpc>
            </a:pPr>
            <a:r>
              <a:rPr lang="zh-CN" altLang="en-US" sz="2400" dirty="0"/>
              <a:t>系统监视器的启动：</a:t>
            </a:r>
            <a:endParaRPr lang="en-US" altLang="zh-CN" sz="2400" dirty="0"/>
          </a:p>
          <a:p>
            <a:pPr>
              <a:lnSpc>
                <a:spcPct val="150000"/>
              </a:lnSpc>
            </a:pPr>
            <a:r>
              <a:rPr lang="zh-CN" altLang="en-US" sz="2400" dirty="0"/>
              <a:t>方法一：通过单击桌面左下角的       ，显示应用程序，找到“系统监视器”图标       ，或在搜索框中输入“</a:t>
            </a:r>
            <a:r>
              <a:rPr lang="en-US" altLang="zh-CN" sz="2400" dirty="0"/>
              <a:t>system-monitor”</a:t>
            </a:r>
            <a:r>
              <a:rPr lang="zh-CN" altLang="en-US" sz="2400" dirty="0"/>
              <a:t>，点击该图标即可启动图形化的“系统监视器”。</a:t>
            </a:r>
            <a:endParaRPr lang="en-US" altLang="zh-CN" sz="2400" dirty="0"/>
          </a:p>
          <a:p>
            <a:pPr>
              <a:lnSpc>
                <a:spcPct val="150000"/>
              </a:lnSpc>
            </a:pPr>
            <a:r>
              <a:rPr lang="zh-CN" altLang="en-US" sz="2400" dirty="0"/>
              <a:t>方法二：启动终端后，在Shell提示符下输入命令也可以启动系统监视器界面。启动监视器的命令如下：</a:t>
            </a:r>
          </a:p>
          <a:p>
            <a:pPr lvl="1">
              <a:lnSpc>
                <a:spcPct val="150000"/>
              </a:lnSpc>
            </a:pPr>
            <a:r>
              <a:rPr lang="zh-CN" altLang="en-US" sz="2200" dirty="0">
                <a:solidFill>
                  <a:srgbClr val="FF0000"/>
                </a:solidFill>
              </a:rPr>
              <a:t># gnome-system-monitor</a:t>
            </a:r>
          </a:p>
          <a:p>
            <a:pPr>
              <a:lnSpc>
                <a:spcPct val="150000"/>
              </a:lnSpc>
            </a:pPr>
            <a:r>
              <a:rPr lang="zh-CN" altLang="en-US" sz="2400" dirty="0"/>
              <a:t>当终端窗口被关闭时，在终端窗口下通过命令启动的系统监视器也将退出运行状态。</a:t>
            </a:r>
          </a:p>
        </p:txBody>
      </p:sp>
      <p:pic>
        <p:nvPicPr>
          <p:cNvPr id="2" name="图片 1">
            <a:extLst>
              <a:ext uri="{FF2B5EF4-FFF2-40B4-BE49-F238E27FC236}">
                <a16:creationId xmlns:a16="http://schemas.microsoft.com/office/drawing/2014/main" id="{C95F8571-6E47-48C9-BA5F-BA9544CD8E2D}"/>
              </a:ext>
            </a:extLst>
          </p:cNvPr>
          <p:cNvPicPr>
            <a:picLocks noChangeAspect="1"/>
          </p:cNvPicPr>
          <p:nvPr/>
        </p:nvPicPr>
        <p:blipFill>
          <a:blip r:embed="rId2"/>
          <a:stretch>
            <a:fillRect/>
          </a:stretch>
        </p:blipFill>
        <p:spPr>
          <a:xfrm>
            <a:off x="6382679" y="1910806"/>
            <a:ext cx="490732" cy="490732"/>
          </a:xfrm>
          <a:prstGeom prst="rect">
            <a:avLst/>
          </a:prstGeom>
        </p:spPr>
      </p:pic>
      <p:pic>
        <p:nvPicPr>
          <p:cNvPr id="3" name="图片 2">
            <a:extLst>
              <a:ext uri="{FF2B5EF4-FFF2-40B4-BE49-F238E27FC236}">
                <a16:creationId xmlns:a16="http://schemas.microsoft.com/office/drawing/2014/main" id="{0D449D50-76EB-4BAD-B1FB-EBFFF6F62229}"/>
              </a:ext>
            </a:extLst>
          </p:cNvPr>
          <p:cNvPicPr>
            <a:picLocks noChangeAspect="1"/>
          </p:cNvPicPr>
          <p:nvPr/>
        </p:nvPicPr>
        <p:blipFill>
          <a:blip r:embed="rId3"/>
          <a:stretch>
            <a:fillRect/>
          </a:stretch>
        </p:blipFill>
        <p:spPr>
          <a:xfrm>
            <a:off x="3052801" y="2453330"/>
            <a:ext cx="460962" cy="48291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框 3">
            <a:extLst>
              <a:ext uri="{FF2B5EF4-FFF2-40B4-BE49-F238E27FC236}">
                <a16:creationId xmlns:a16="http://schemas.microsoft.com/office/drawing/2014/main" id="{89555972-0A07-4DEF-A5E1-19ED9DB3DE07}"/>
              </a:ext>
            </a:extLst>
          </p:cNvPr>
          <p:cNvSpPr txBox="1">
            <a:spLocks noChangeArrowheads="1"/>
          </p:cNvSpPr>
          <p:nvPr/>
        </p:nvSpPr>
        <p:spPr bwMode="auto">
          <a:xfrm>
            <a:off x="5452045" y="6007101"/>
            <a:ext cx="2659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-16 系统监视器界面</a:t>
            </a:r>
          </a:p>
        </p:txBody>
      </p:sp>
      <p:pic>
        <p:nvPicPr>
          <p:cNvPr id="1026" name="Picture 2">
            <a:extLst>
              <a:ext uri="{FF2B5EF4-FFF2-40B4-BE49-F238E27FC236}">
                <a16:creationId xmlns:a16="http://schemas.microsoft.com/office/drawing/2014/main" id="{355043F5-FBF0-452E-90FA-5C5DCB65D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891" y="766638"/>
            <a:ext cx="8656019" cy="51101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EA57BCEF-E360-4610-B863-A8F78FE0CA91}"/>
              </a:ext>
            </a:extLst>
          </p:cNvPr>
          <p:cNvSpPr>
            <a:spLocks noGrp="1" noChangeArrowheads="1"/>
          </p:cNvSpPr>
          <p:nvPr>
            <p:ph type="title"/>
          </p:nvPr>
        </p:nvSpPr>
        <p:spPr>
          <a:xfrm>
            <a:off x="2264152" y="716577"/>
            <a:ext cx="8911687" cy="721805"/>
          </a:xfrm>
        </p:spPr>
        <p:txBody>
          <a:bodyPr>
            <a:normAutofit/>
          </a:bodyPr>
          <a:lstStyle/>
          <a:p>
            <a:r>
              <a:rPr lang="en-US" altLang="zh-CN" sz="3200" dirty="0"/>
              <a:t>6</a:t>
            </a:r>
            <a:r>
              <a:rPr lang="zh-CN" altLang="en-US" sz="3200" dirty="0"/>
              <a:t>.1.1 什么是进程</a:t>
            </a:r>
          </a:p>
        </p:txBody>
      </p:sp>
      <p:sp>
        <p:nvSpPr>
          <p:cNvPr id="6146" name="内容占位符 2">
            <a:extLst>
              <a:ext uri="{FF2B5EF4-FFF2-40B4-BE49-F238E27FC236}">
                <a16:creationId xmlns:a16="http://schemas.microsoft.com/office/drawing/2014/main" id="{EC21BB16-D791-46D7-AFCA-EF6130FAAF3C}"/>
              </a:ext>
            </a:extLst>
          </p:cNvPr>
          <p:cNvSpPr>
            <a:spLocks noGrp="1" noChangeArrowheads="1"/>
          </p:cNvSpPr>
          <p:nvPr>
            <p:ph idx="1"/>
          </p:nvPr>
        </p:nvSpPr>
        <p:spPr>
          <a:xfrm>
            <a:off x="2089491" y="1518988"/>
            <a:ext cx="9012042" cy="4114800"/>
          </a:xfrm>
        </p:spPr>
        <p:txBody>
          <a:bodyPr>
            <a:normAutofit/>
          </a:bodyPr>
          <a:lstStyle/>
          <a:p>
            <a:pPr>
              <a:lnSpc>
                <a:spcPct val="150000"/>
              </a:lnSpc>
            </a:pPr>
            <a:r>
              <a:rPr lang="zh-CN" altLang="en-US" sz="2400" dirty="0"/>
              <a:t>1、进程的概念</a:t>
            </a:r>
          </a:p>
          <a:p>
            <a:pPr lvl="1">
              <a:lnSpc>
                <a:spcPct val="150000"/>
              </a:lnSpc>
            </a:pPr>
            <a:r>
              <a:rPr lang="zh-CN" altLang="en-US" sz="2400" dirty="0"/>
              <a:t>进程的概念最早出现在</a:t>
            </a:r>
            <a:r>
              <a:rPr lang="en-US" altLang="zh-CN" sz="2400" dirty="0"/>
              <a:t>20</a:t>
            </a:r>
            <a:r>
              <a:rPr lang="zh-CN" altLang="en-US" sz="2400" dirty="0"/>
              <a:t>世纪</a:t>
            </a:r>
            <a:r>
              <a:rPr lang="en-US" altLang="zh-CN" sz="2400" dirty="0"/>
              <a:t>60</a:t>
            </a:r>
            <a:r>
              <a:rPr lang="zh-CN" altLang="en-US" sz="2400" dirty="0"/>
              <a:t>年代，为了更好的研究、描述和控制并发程序的执行，在操作系统中引入了进程的概念。</a:t>
            </a:r>
            <a:endParaRPr lang="en-US" altLang="zh-CN" sz="2400" dirty="0"/>
          </a:p>
          <a:p>
            <a:pPr lvl="1">
              <a:lnSpc>
                <a:spcPct val="150000"/>
              </a:lnSpc>
            </a:pPr>
            <a:r>
              <a:rPr lang="zh-CN" altLang="en-US" sz="2400" dirty="0">
                <a:solidFill>
                  <a:srgbClr val="FF0000"/>
                </a:solidFill>
              </a:rPr>
              <a:t>进程</a:t>
            </a:r>
            <a:r>
              <a:rPr lang="zh-CN" altLang="en-US" sz="2400" dirty="0"/>
              <a:t>是可并发执行的具有一定功能的程序段在给定数据集上的一次执行过程。简而言之，进程就是程序的一次运行过程。</a:t>
            </a:r>
          </a:p>
          <a:p>
            <a:pPr lvl="1">
              <a:lnSpc>
                <a:spcPct val="150000"/>
              </a:lnSpc>
            </a:pPr>
            <a:r>
              <a:rPr lang="zh-CN" altLang="en-US" sz="2400" dirty="0"/>
              <a:t>进程和程序的概念既相互联系又相互区别。</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57B615C4-25A1-42D5-9AD3-BDF944EC9A6A}"/>
              </a:ext>
            </a:extLst>
          </p:cNvPr>
          <p:cNvSpPr>
            <a:spLocks noGrp="1" noChangeArrowheads="1"/>
          </p:cNvSpPr>
          <p:nvPr>
            <p:ph idx="1"/>
          </p:nvPr>
        </p:nvSpPr>
        <p:spPr>
          <a:xfrm>
            <a:off x="1794573" y="740399"/>
            <a:ext cx="9383710" cy="4114800"/>
          </a:xfrm>
        </p:spPr>
        <p:txBody>
          <a:bodyPr>
            <a:normAutofit/>
          </a:bodyPr>
          <a:lstStyle/>
          <a:p>
            <a:pPr>
              <a:lnSpc>
                <a:spcPct val="150000"/>
              </a:lnSpc>
            </a:pPr>
            <a:r>
              <a:rPr lang="zh-CN" altLang="en-US" sz="2400" dirty="0"/>
              <a:t>系统监视器窗口包含了【进程】、【资源】、【文件系统】等标签页。</a:t>
            </a:r>
          </a:p>
          <a:p>
            <a:pPr>
              <a:lnSpc>
                <a:spcPct val="150000"/>
              </a:lnSpc>
            </a:pPr>
            <a:r>
              <a:rPr lang="zh-CN" altLang="en-US" sz="2400" dirty="0"/>
              <a:t>【进程】选项卡中显示了进程的名称、状态、ID号、所占内存空间大小等信息</a:t>
            </a:r>
          </a:p>
        </p:txBody>
      </p:sp>
      <p:sp>
        <p:nvSpPr>
          <p:cNvPr id="5" name="内容占位符 2">
            <a:extLst>
              <a:ext uri="{FF2B5EF4-FFF2-40B4-BE49-F238E27FC236}">
                <a16:creationId xmlns:a16="http://schemas.microsoft.com/office/drawing/2014/main" id="{7D80E6A4-C3BA-45B2-9B9A-C180B1CBBF78}"/>
              </a:ext>
            </a:extLst>
          </p:cNvPr>
          <p:cNvSpPr txBox="1">
            <a:spLocks/>
          </p:cNvSpPr>
          <p:nvPr/>
        </p:nvSpPr>
        <p:spPr>
          <a:xfrm>
            <a:off x="1794573" y="3530885"/>
            <a:ext cx="9821970" cy="194524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t>要查看某个进程的详细信息或对某个进程进行操作，可以先单击右上角的 按钮，将出现下拉菜单。如图</a:t>
            </a:r>
            <a:r>
              <a:rPr lang="en-US" altLang="zh-CN" sz="2400" dirty="0"/>
              <a:t>6-17</a:t>
            </a:r>
            <a:r>
              <a:rPr lang="zh-CN" altLang="en-US" sz="2400" dirty="0"/>
              <a:t>所示，选择了</a:t>
            </a:r>
            <a:r>
              <a:rPr lang="en-US" altLang="zh-CN" sz="2400" dirty="0"/>
              <a:t>【</a:t>
            </a:r>
            <a:r>
              <a:rPr lang="zh-CN" altLang="en-US" sz="2400" dirty="0"/>
              <a:t>全部进程</a:t>
            </a:r>
            <a:r>
              <a:rPr lang="en-US" altLang="zh-CN" sz="2400" dirty="0"/>
              <a:t>】</a:t>
            </a:r>
            <a:r>
              <a:rPr lang="zh-CN" altLang="en-US" sz="2400" dirty="0"/>
              <a:t>和</a:t>
            </a:r>
            <a:r>
              <a:rPr lang="en-US" altLang="zh-CN" sz="2400" dirty="0"/>
              <a:t>【</a:t>
            </a:r>
            <a:r>
              <a:rPr lang="zh-CN" altLang="en-US" sz="2400" dirty="0"/>
              <a:t>依赖关系</a:t>
            </a:r>
            <a:r>
              <a:rPr lang="en-US" altLang="zh-CN" sz="2400" dirty="0"/>
              <a:t>】</a:t>
            </a:r>
            <a:r>
              <a:rPr lang="zh-CN" altLang="en-US" sz="2400" dirty="0"/>
              <a:t>两个菜单项所展示的进程内容。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3CC26C8-5B64-4A5D-95FC-D7F9F74B3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778" y="611954"/>
            <a:ext cx="7777082" cy="46381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B0EA8E8-ACDC-4322-91FB-C7C7FAE75AFB}"/>
              </a:ext>
            </a:extLst>
          </p:cNvPr>
          <p:cNvSpPr txBox="1"/>
          <p:nvPr/>
        </p:nvSpPr>
        <p:spPr>
          <a:xfrm>
            <a:off x="4736387" y="5578867"/>
            <a:ext cx="5804899" cy="369332"/>
          </a:xfrm>
          <a:prstGeom prst="rect">
            <a:avLst/>
          </a:prstGeom>
          <a:noFill/>
        </p:spPr>
        <p:txBody>
          <a:bodyPr wrap="square" rtlCol="0">
            <a:spAutoFit/>
          </a:bodyPr>
          <a:lstStyle/>
          <a:p>
            <a:r>
              <a:rPr lang="zh-CN" altLang="en-US" dirty="0"/>
              <a:t>图</a:t>
            </a:r>
            <a:r>
              <a:rPr lang="en-US" altLang="zh-CN" dirty="0"/>
              <a:t>6-17   </a:t>
            </a:r>
            <a:r>
              <a:rPr lang="zh-CN" altLang="en-US" dirty="0"/>
              <a:t>选择</a:t>
            </a:r>
            <a:r>
              <a:rPr lang="en-US" altLang="zh-CN" dirty="0"/>
              <a:t>【</a:t>
            </a:r>
            <a:r>
              <a:rPr lang="zh-CN" altLang="en-US" dirty="0"/>
              <a:t>全部进程</a:t>
            </a:r>
            <a:r>
              <a:rPr lang="en-US" altLang="zh-CN" dirty="0"/>
              <a:t>】</a:t>
            </a:r>
            <a:r>
              <a:rPr lang="zh-CN" altLang="en-US" dirty="0"/>
              <a:t>和</a:t>
            </a:r>
            <a:r>
              <a:rPr lang="en-US" altLang="zh-CN" dirty="0"/>
              <a:t>【</a:t>
            </a:r>
            <a:r>
              <a:rPr lang="zh-CN" altLang="en-US" dirty="0"/>
              <a:t>依赖关系</a:t>
            </a:r>
            <a:r>
              <a:rPr lang="en-US" altLang="zh-CN" dirty="0"/>
              <a:t>】</a:t>
            </a:r>
            <a:r>
              <a:rPr lang="zh-CN" altLang="en-US" dirty="0"/>
              <a:t>菜单项</a:t>
            </a:r>
          </a:p>
        </p:txBody>
      </p:sp>
    </p:spTree>
    <p:extLst>
      <p:ext uri="{BB962C8B-B14F-4D97-AF65-F5344CB8AC3E}">
        <p14:creationId xmlns:p14="http://schemas.microsoft.com/office/powerpoint/2010/main" val="1439199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B3FA1FC-C1A5-4956-98E7-3DB7DD6CFC90}"/>
              </a:ext>
            </a:extLst>
          </p:cNvPr>
          <p:cNvSpPr txBox="1">
            <a:spLocks noChangeArrowheads="1"/>
          </p:cNvSpPr>
          <p:nvPr/>
        </p:nvSpPr>
        <p:spPr>
          <a:xfrm>
            <a:off x="1928137" y="590105"/>
            <a:ext cx="9609742" cy="13619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000" dirty="0"/>
              <a:t>对系统监视器显示的进程还可以进行进一步的操作。可以在打开的进程列表中选中某个进程，单击【编辑】菜单，选择对该进程进行以下操作：停止进程、继续进程、结束进程、杀死进程、更改进程优先级等操作，如图</a:t>
            </a:r>
            <a:r>
              <a:rPr lang="en-US" altLang="zh-CN" sz="2000" dirty="0"/>
              <a:t>6-18</a:t>
            </a:r>
            <a:r>
              <a:rPr lang="zh-CN" altLang="en-US" sz="2000" dirty="0"/>
              <a:t>所示。</a:t>
            </a:r>
          </a:p>
        </p:txBody>
      </p:sp>
      <p:pic>
        <p:nvPicPr>
          <p:cNvPr id="3074" name="Picture 2">
            <a:extLst>
              <a:ext uri="{FF2B5EF4-FFF2-40B4-BE49-F238E27FC236}">
                <a16:creationId xmlns:a16="http://schemas.microsoft.com/office/drawing/2014/main" id="{2C0330FA-65F1-4C1C-BC39-9B3710418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204" y="2092005"/>
            <a:ext cx="7071871" cy="39912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01C226F-D450-4F85-89EA-A37B377266DD}"/>
              </a:ext>
            </a:extLst>
          </p:cNvPr>
          <p:cNvSpPr txBox="1"/>
          <p:nvPr/>
        </p:nvSpPr>
        <p:spPr>
          <a:xfrm>
            <a:off x="5309170" y="6083229"/>
            <a:ext cx="6097712"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rPr>
              <a:t>6-18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【编辑】菜单的使</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用</a:t>
            </a:r>
            <a:endParaRPr lang="zh-CN" altLang="en-US" dirty="0"/>
          </a:p>
        </p:txBody>
      </p:sp>
    </p:spTree>
    <p:extLst>
      <p:ext uri="{BB962C8B-B14F-4D97-AF65-F5344CB8AC3E}">
        <p14:creationId xmlns:p14="http://schemas.microsoft.com/office/powerpoint/2010/main" val="2458032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7E41173-DC47-483D-A2A8-B6DD84EA735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Picture 1">
            <a:extLst>
              <a:ext uri="{FF2B5EF4-FFF2-40B4-BE49-F238E27FC236}">
                <a16:creationId xmlns:a16="http://schemas.microsoft.com/office/drawing/2014/main" id="{5FCFB21F-66B3-4C25-A7E1-147DC71E3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377" y="1268522"/>
            <a:ext cx="3232656" cy="432095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8672ABF-A53A-49F3-A2B4-09B3331CEA54}"/>
              </a:ext>
            </a:extLst>
          </p:cNvPr>
          <p:cNvSpPr txBox="1"/>
          <p:nvPr/>
        </p:nvSpPr>
        <p:spPr>
          <a:xfrm>
            <a:off x="1900718" y="698643"/>
            <a:ext cx="9493321" cy="461665"/>
          </a:xfrm>
          <a:prstGeom prst="rect">
            <a:avLst/>
          </a:prstGeom>
          <a:noFill/>
        </p:spPr>
        <p:txBody>
          <a:bodyPr wrap="square" rtlCol="0">
            <a:spAutoFit/>
          </a:bodyPr>
          <a:lstStyle/>
          <a:p>
            <a:r>
              <a:rPr lang="zh-CN" altLang="en-US" sz="2400" dirty="0"/>
              <a:t>单击</a:t>
            </a:r>
            <a:r>
              <a:rPr lang="en-US" altLang="zh-CN" sz="2400" dirty="0"/>
              <a:t>【</a:t>
            </a:r>
            <a:r>
              <a:rPr lang="zh-CN" altLang="en-US" sz="2400" dirty="0"/>
              <a:t>首选项</a:t>
            </a:r>
            <a:r>
              <a:rPr lang="en-US" altLang="zh-CN" sz="2400" dirty="0"/>
              <a:t>】</a:t>
            </a:r>
            <a:r>
              <a:rPr lang="zh-CN" altLang="en-US" sz="2400" dirty="0"/>
              <a:t>菜单项，打开首选项对话框，如图</a:t>
            </a:r>
            <a:r>
              <a:rPr lang="en-US" altLang="zh-CN" sz="2400" dirty="0"/>
              <a:t>6-19</a:t>
            </a:r>
            <a:r>
              <a:rPr lang="zh-CN" altLang="en-US" sz="2400" dirty="0"/>
              <a:t>所示。</a:t>
            </a:r>
          </a:p>
        </p:txBody>
      </p:sp>
      <p:sp>
        <p:nvSpPr>
          <p:cNvPr id="9" name="文本框 8">
            <a:extLst>
              <a:ext uri="{FF2B5EF4-FFF2-40B4-BE49-F238E27FC236}">
                <a16:creationId xmlns:a16="http://schemas.microsoft.com/office/drawing/2014/main" id="{E5536C2C-E473-43DE-949C-BD25D9FC0D91}"/>
              </a:ext>
            </a:extLst>
          </p:cNvPr>
          <p:cNvSpPr txBox="1"/>
          <p:nvPr/>
        </p:nvSpPr>
        <p:spPr>
          <a:xfrm>
            <a:off x="2894744" y="5790025"/>
            <a:ext cx="609771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6-19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首选项对话框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071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a:extLst>
              <a:ext uri="{FF2B5EF4-FFF2-40B4-BE49-F238E27FC236}">
                <a16:creationId xmlns:a16="http://schemas.microsoft.com/office/drawing/2014/main" id="{1810750F-F0F6-4685-910D-94BE06571437}"/>
              </a:ext>
            </a:extLst>
          </p:cNvPr>
          <p:cNvSpPr>
            <a:spLocks noGrp="1" noChangeArrowheads="1"/>
          </p:cNvSpPr>
          <p:nvPr>
            <p:ph idx="1"/>
          </p:nvPr>
        </p:nvSpPr>
        <p:spPr>
          <a:xfrm>
            <a:off x="1798102" y="536527"/>
            <a:ext cx="8915400" cy="1004080"/>
          </a:xfrm>
        </p:spPr>
        <p:txBody>
          <a:bodyPr>
            <a:normAutofit/>
          </a:bodyPr>
          <a:lstStyle/>
          <a:p>
            <a:pPr>
              <a:lnSpc>
                <a:spcPct val="150000"/>
              </a:lnSpc>
            </a:pPr>
            <a:r>
              <a:rPr lang="zh-CN" altLang="en-US" sz="2000" dirty="0"/>
              <a:t>在系统监视器的【资源】选项卡中，可以查看【CPU历史】、【内存和交换历史】和【网络历史】等情况。如图</a:t>
            </a:r>
            <a:r>
              <a:rPr lang="en-US" altLang="zh-CN" sz="2000" dirty="0"/>
              <a:t>6-20</a:t>
            </a:r>
            <a:r>
              <a:rPr lang="zh-CN" altLang="en-US" sz="2000" dirty="0"/>
              <a:t>所示。</a:t>
            </a:r>
          </a:p>
        </p:txBody>
      </p:sp>
      <p:sp>
        <p:nvSpPr>
          <p:cNvPr id="4" name="文本框 3">
            <a:extLst>
              <a:ext uri="{FF2B5EF4-FFF2-40B4-BE49-F238E27FC236}">
                <a16:creationId xmlns:a16="http://schemas.microsoft.com/office/drawing/2014/main" id="{D8F42D7E-6A72-488A-B048-41AD598DCC53}"/>
              </a:ext>
            </a:extLst>
          </p:cNvPr>
          <p:cNvSpPr txBox="1">
            <a:spLocks noChangeArrowheads="1"/>
          </p:cNvSpPr>
          <p:nvPr/>
        </p:nvSpPr>
        <p:spPr bwMode="auto">
          <a:xfrm>
            <a:off x="5727164" y="6315057"/>
            <a:ext cx="24288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-20 查看资源状况</a:t>
            </a:r>
          </a:p>
        </p:txBody>
      </p:sp>
      <p:pic>
        <p:nvPicPr>
          <p:cNvPr id="6146" name="Picture 2">
            <a:extLst>
              <a:ext uri="{FF2B5EF4-FFF2-40B4-BE49-F238E27FC236}">
                <a16:creationId xmlns:a16="http://schemas.microsoft.com/office/drawing/2014/main" id="{06470C32-B97F-4762-9509-41D5D5269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906" y="1540606"/>
            <a:ext cx="7739991" cy="45880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E014CBB0-D69B-4B86-8A60-04B38083ECE1}"/>
              </a:ext>
            </a:extLst>
          </p:cNvPr>
          <p:cNvSpPr>
            <a:spLocks noGrp="1" noChangeArrowheads="1"/>
          </p:cNvSpPr>
          <p:nvPr>
            <p:ph idx="1"/>
          </p:nvPr>
        </p:nvSpPr>
        <p:spPr>
          <a:xfrm>
            <a:off x="1793712" y="445683"/>
            <a:ext cx="9380182" cy="1516681"/>
          </a:xfrm>
        </p:spPr>
        <p:txBody>
          <a:bodyPr>
            <a:normAutofit/>
          </a:bodyPr>
          <a:lstStyle/>
          <a:p>
            <a:pPr>
              <a:lnSpc>
                <a:spcPct val="150000"/>
              </a:lnSpc>
            </a:pPr>
            <a:r>
              <a:rPr lang="zh-CN" altLang="en-US" sz="2000" dirty="0"/>
              <a:t>在【文件系统】选项卡中，可以查看设备及其对应的目录、相应文件系统的类型、和所占磁盘空间的纵览、可用磁盘空间的大小、已用磁盘空间的大小和空闲磁盘空间的大小等信息。如图</a:t>
            </a:r>
            <a:r>
              <a:rPr lang="en-US" altLang="zh-CN" sz="2000" dirty="0"/>
              <a:t>6-21</a:t>
            </a:r>
            <a:r>
              <a:rPr lang="zh-CN" altLang="en-US" sz="2000" dirty="0"/>
              <a:t>所示。</a:t>
            </a:r>
          </a:p>
        </p:txBody>
      </p:sp>
      <p:sp>
        <p:nvSpPr>
          <p:cNvPr id="4" name="文本框 3">
            <a:extLst>
              <a:ext uri="{FF2B5EF4-FFF2-40B4-BE49-F238E27FC236}">
                <a16:creationId xmlns:a16="http://schemas.microsoft.com/office/drawing/2014/main" id="{6075EA18-EF51-4213-B83F-AE1C444A9D59}"/>
              </a:ext>
            </a:extLst>
          </p:cNvPr>
          <p:cNvSpPr txBox="1">
            <a:spLocks noChangeArrowheads="1"/>
          </p:cNvSpPr>
          <p:nvPr/>
        </p:nvSpPr>
        <p:spPr bwMode="auto">
          <a:xfrm>
            <a:off x="5153952" y="6375652"/>
            <a:ext cx="2659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-21 文件系统选项卡</a:t>
            </a:r>
          </a:p>
        </p:txBody>
      </p:sp>
      <p:pic>
        <p:nvPicPr>
          <p:cNvPr id="7170" name="Picture 2">
            <a:extLst>
              <a:ext uri="{FF2B5EF4-FFF2-40B4-BE49-F238E27FC236}">
                <a16:creationId xmlns:a16="http://schemas.microsoft.com/office/drawing/2014/main" id="{78F4C261-C8AC-4C9C-AD04-6159DF574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447" y="1993056"/>
            <a:ext cx="7320711" cy="43519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D253CD2A-021F-4998-82E5-96F462E26282}"/>
              </a:ext>
            </a:extLst>
          </p:cNvPr>
          <p:cNvSpPr>
            <a:spLocks noGrp="1" noChangeArrowheads="1"/>
          </p:cNvSpPr>
          <p:nvPr>
            <p:ph type="title"/>
          </p:nvPr>
        </p:nvSpPr>
        <p:spPr>
          <a:xfrm>
            <a:off x="2592925" y="624110"/>
            <a:ext cx="8911687" cy="619063"/>
          </a:xfrm>
        </p:spPr>
        <p:txBody>
          <a:bodyPr>
            <a:normAutofit/>
          </a:bodyPr>
          <a:lstStyle/>
          <a:p>
            <a:r>
              <a:rPr lang="en-US" altLang="zh-CN" sz="3200" dirty="0"/>
              <a:t>6</a:t>
            </a:r>
            <a:r>
              <a:rPr lang="zh-CN" altLang="en-US" sz="3200" dirty="0"/>
              <a:t>.4  查看内存状况</a:t>
            </a:r>
          </a:p>
        </p:txBody>
      </p:sp>
      <p:sp>
        <p:nvSpPr>
          <p:cNvPr id="56322" name="内容占位符 2">
            <a:extLst>
              <a:ext uri="{FF2B5EF4-FFF2-40B4-BE49-F238E27FC236}">
                <a16:creationId xmlns:a16="http://schemas.microsoft.com/office/drawing/2014/main" id="{6F822CAE-FD15-4146-906E-68269A8147D8}"/>
              </a:ext>
            </a:extLst>
          </p:cNvPr>
          <p:cNvSpPr>
            <a:spLocks noGrp="1" noChangeArrowheads="1"/>
          </p:cNvSpPr>
          <p:nvPr>
            <p:ph idx="1"/>
          </p:nvPr>
        </p:nvSpPr>
        <p:spPr>
          <a:xfrm>
            <a:off x="1970318" y="1243173"/>
            <a:ext cx="9359634" cy="2117411"/>
          </a:xfrm>
        </p:spPr>
        <p:txBody>
          <a:bodyPr>
            <a:normAutofit/>
          </a:bodyPr>
          <a:lstStyle/>
          <a:p>
            <a:pPr>
              <a:lnSpc>
                <a:spcPct val="150000"/>
              </a:lnSpc>
            </a:pPr>
            <a:r>
              <a:rPr lang="zh-CN" altLang="en-US" sz="2400" dirty="0"/>
              <a:t>用户可以通过使用free命令查看系统物理内存和交换分区的大小，以及已使用的、空闲的、共享的内存大小和缓存、高速缓存的小的等信息。如图</a:t>
            </a:r>
            <a:r>
              <a:rPr lang="en-US" altLang="zh-CN" sz="2400" dirty="0"/>
              <a:t>6-22</a:t>
            </a:r>
            <a:r>
              <a:rPr lang="zh-CN" altLang="en-US" sz="2400" dirty="0"/>
              <a:t>所示。</a:t>
            </a:r>
          </a:p>
        </p:txBody>
      </p:sp>
      <p:sp>
        <p:nvSpPr>
          <p:cNvPr id="4" name="文本框 3">
            <a:extLst>
              <a:ext uri="{FF2B5EF4-FFF2-40B4-BE49-F238E27FC236}">
                <a16:creationId xmlns:a16="http://schemas.microsoft.com/office/drawing/2014/main" id="{7078F314-2C3A-4FD4-AF7B-A0D65C3BB0FB}"/>
              </a:ext>
            </a:extLst>
          </p:cNvPr>
          <p:cNvSpPr txBox="1">
            <a:spLocks noChangeArrowheads="1"/>
          </p:cNvSpPr>
          <p:nvPr/>
        </p:nvSpPr>
        <p:spPr bwMode="auto">
          <a:xfrm>
            <a:off x="5016247" y="5722706"/>
            <a:ext cx="3807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-22 free命令查看系统内存状况</a:t>
            </a:r>
          </a:p>
        </p:txBody>
      </p:sp>
      <p:pic>
        <p:nvPicPr>
          <p:cNvPr id="5" name="内容占位符 -2147482601">
            <a:extLst>
              <a:ext uri="{FF2B5EF4-FFF2-40B4-BE49-F238E27FC236}">
                <a16:creationId xmlns:a16="http://schemas.microsoft.com/office/drawing/2014/main" id="{804EB749-2097-4C30-A2EE-4869C2F3A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22338" y="2987195"/>
            <a:ext cx="8682274" cy="273551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F41577DB-2C29-4911-973F-C155D136631D}"/>
              </a:ext>
            </a:extLst>
          </p:cNvPr>
          <p:cNvSpPr>
            <a:spLocks noGrp="1" noChangeArrowheads="1"/>
          </p:cNvSpPr>
          <p:nvPr>
            <p:ph idx="1"/>
          </p:nvPr>
        </p:nvSpPr>
        <p:spPr>
          <a:xfrm>
            <a:off x="1892049" y="904126"/>
            <a:ext cx="9359634" cy="1243174"/>
          </a:xfrm>
        </p:spPr>
        <p:txBody>
          <a:bodyPr>
            <a:normAutofit/>
          </a:bodyPr>
          <a:lstStyle/>
          <a:p>
            <a:pPr>
              <a:lnSpc>
                <a:spcPct val="150000"/>
              </a:lnSpc>
            </a:pPr>
            <a:r>
              <a:rPr lang="zh-CN" altLang="en-US" sz="2400" dirty="0"/>
              <a:t>在图</a:t>
            </a:r>
            <a:r>
              <a:rPr lang="en-US" altLang="zh-CN" sz="2400" dirty="0"/>
              <a:t>6-22</a:t>
            </a:r>
            <a:r>
              <a:rPr lang="zh-CN" altLang="en-US" sz="2400" dirty="0"/>
              <a:t>中显示的容量是以字节（</a:t>
            </a:r>
            <a:r>
              <a:rPr lang="en-US" altLang="zh-CN" sz="2400" dirty="0"/>
              <a:t>B</a:t>
            </a:r>
            <a:r>
              <a:rPr lang="zh-CN" altLang="en-US" sz="2400" dirty="0"/>
              <a:t>）为单位的。如果用户希望以</a:t>
            </a:r>
            <a:r>
              <a:rPr lang="en-US" altLang="zh-CN" sz="2400" dirty="0"/>
              <a:t>MB</a:t>
            </a:r>
            <a:r>
              <a:rPr lang="zh-CN" altLang="en-US" sz="2400" dirty="0"/>
              <a:t>为单位显示内存状况，可以使用</a:t>
            </a:r>
            <a:r>
              <a:rPr lang="en-US" altLang="zh-CN" sz="2400" dirty="0"/>
              <a:t>free –m</a:t>
            </a:r>
            <a:r>
              <a:rPr lang="zh-CN" altLang="en-US" sz="2400" dirty="0"/>
              <a:t>命令。如图</a:t>
            </a:r>
            <a:r>
              <a:rPr lang="en-US" altLang="zh-CN" sz="2400" dirty="0"/>
              <a:t>6-23</a:t>
            </a:r>
            <a:r>
              <a:rPr lang="zh-CN" altLang="en-US" sz="2400" dirty="0"/>
              <a:t>所示。</a:t>
            </a:r>
          </a:p>
        </p:txBody>
      </p:sp>
      <p:pic>
        <p:nvPicPr>
          <p:cNvPr id="8196" name="Picture 4">
            <a:extLst>
              <a:ext uri="{FF2B5EF4-FFF2-40B4-BE49-F238E27FC236}">
                <a16:creationId xmlns:a16="http://schemas.microsoft.com/office/drawing/2014/main" id="{BF938F2B-89E8-4F2A-8C37-A2C5A9571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353" y="2132318"/>
            <a:ext cx="7853025" cy="21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E8145EC6-AEF4-4EB4-B517-415F93E1D34F}"/>
              </a:ext>
            </a:extLst>
          </p:cNvPr>
          <p:cNvSpPr txBox="1"/>
          <p:nvPr/>
        </p:nvSpPr>
        <p:spPr>
          <a:xfrm>
            <a:off x="3336532" y="4366785"/>
            <a:ext cx="609771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6-23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为单位显示内存状况</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6931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D253CD2A-021F-4998-82E5-96F462E26282}"/>
              </a:ext>
            </a:extLst>
          </p:cNvPr>
          <p:cNvSpPr>
            <a:spLocks noGrp="1" noChangeArrowheads="1"/>
          </p:cNvSpPr>
          <p:nvPr>
            <p:ph type="title"/>
          </p:nvPr>
        </p:nvSpPr>
        <p:spPr>
          <a:xfrm>
            <a:off x="2592925" y="624110"/>
            <a:ext cx="8911687" cy="619063"/>
          </a:xfrm>
        </p:spPr>
        <p:txBody>
          <a:bodyPr>
            <a:normAutofit/>
          </a:bodyPr>
          <a:lstStyle/>
          <a:p>
            <a:r>
              <a:rPr lang="en-US" altLang="zh-CN" sz="3200" dirty="0"/>
              <a:t>6</a:t>
            </a:r>
            <a:r>
              <a:rPr lang="zh-CN" altLang="en-US" sz="3200" dirty="0"/>
              <a:t>.</a:t>
            </a:r>
            <a:r>
              <a:rPr lang="en-US" altLang="zh-CN" sz="3200" dirty="0"/>
              <a:t>5 </a:t>
            </a:r>
            <a:r>
              <a:rPr lang="zh-CN" altLang="en-US" sz="3200" dirty="0"/>
              <a:t>文件系统监控</a:t>
            </a:r>
          </a:p>
        </p:txBody>
      </p:sp>
      <p:sp>
        <p:nvSpPr>
          <p:cNvPr id="56322" name="内容占位符 2">
            <a:extLst>
              <a:ext uri="{FF2B5EF4-FFF2-40B4-BE49-F238E27FC236}">
                <a16:creationId xmlns:a16="http://schemas.microsoft.com/office/drawing/2014/main" id="{6F822CAE-FD15-4146-906E-68269A8147D8}"/>
              </a:ext>
            </a:extLst>
          </p:cNvPr>
          <p:cNvSpPr>
            <a:spLocks noGrp="1" noChangeArrowheads="1"/>
          </p:cNvSpPr>
          <p:nvPr>
            <p:ph idx="1"/>
          </p:nvPr>
        </p:nvSpPr>
        <p:spPr>
          <a:xfrm>
            <a:off x="1970318" y="1243174"/>
            <a:ext cx="9359634" cy="1181528"/>
          </a:xfrm>
        </p:spPr>
        <p:txBody>
          <a:bodyPr>
            <a:normAutofit/>
          </a:bodyPr>
          <a:lstStyle/>
          <a:p>
            <a:pPr>
              <a:lnSpc>
                <a:spcPct val="150000"/>
              </a:lnSpc>
            </a:pPr>
            <a:r>
              <a:rPr lang="zh-CN" altLang="en-US" sz="2400" dirty="0"/>
              <a:t>对文件系统进行监控是进行系统监控的重要组成部分，用户可以通过使用</a:t>
            </a:r>
            <a:r>
              <a:rPr lang="en-US" altLang="zh-CN" sz="2400" dirty="0">
                <a:solidFill>
                  <a:srgbClr val="FF0000"/>
                </a:solidFill>
              </a:rPr>
              <a:t>df</a:t>
            </a:r>
            <a:r>
              <a:rPr lang="zh-CN" altLang="en-US" sz="2400" dirty="0">
                <a:solidFill>
                  <a:srgbClr val="FF0000"/>
                </a:solidFill>
              </a:rPr>
              <a:t>命令</a:t>
            </a:r>
            <a:r>
              <a:rPr lang="zh-CN" altLang="en-US" sz="2400" dirty="0"/>
              <a:t>查看系统的磁盘空间使用情况。如图</a:t>
            </a:r>
            <a:r>
              <a:rPr lang="en-US" altLang="zh-CN" sz="2400" dirty="0"/>
              <a:t>6-24</a:t>
            </a:r>
            <a:r>
              <a:rPr lang="zh-CN" altLang="en-US" sz="2400" dirty="0"/>
              <a:t>所示。</a:t>
            </a:r>
          </a:p>
        </p:txBody>
      </p:sp>
      <p:sp>
        <p:nvSpPr>
          <p:cNvPr id="4" name="文本框 3">
            <a:extLst>
              <a:ext uri="{FF2B5EF4-FFF2-40B4-BE49-F238E27FC236}">
                <a16:creationId xmlns:a16="http://schemas.microsoft.com/office/drawing/2014/main" id="{7078F314-2C3A-4FD4-AF7B-A0D65C3BB0FB}"/>
              </a:ext>
            </a:extLst>
          </p:cNvPr>
          <p:cNvSpPr txBox="1">
            <a:spLocks noChangeArrowheads="1"/>
          </p:cNvSpPr>
          <p:nvPr/>
        </p:nvSpPr>
        <p:spPr bwMode="auto">
          <a:xfrm>
            <a:off x="4630191" y="5104072"/>
            <a:ext cx="4039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6-24 df</a:t>
            </a:r>
            <a:r>
              <a:rPr lang="zh-CN" altLang="en-US" dirty="0"/>
              <a:t>命令查看系统磁盘空间状况</a:t>
            </a:r>
          </a:p>
        </p:txBody>
      </p:sp>
      <p:pic>
        <p:nvPicPr>
          <p:cNvPr id="9218" name="Picture 2">
            <a:extLst>
              <a:ext uri="{FF2B5EF4-FFF2-40B4-BE49-F238E27FC236}">
                <a16:creationId xmlns:a16="http://schemas.microsoft.com/office/drawing/2014/main" id="{7C08A513-20BF-4405-8BAC-8BD9F19B3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723" y="2424702"/>
            <a:ext cx="8067446" cy="267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5382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2D0B58-66EB-4D2D-83B3-347F94997ED7}"/>
              </a:ext>
            </a:extLst>
          </p:cNvPr>
          <p:cNvSpPr>
            <a:spLocks noGrp="1"/>
          </p:cNvSpPr>
          <p:nvPr>
            <p:ph idx="1"/>
          </p:nvPr>
        </p:nvSpPr>
        <p:spPr>
          <a:xfrm>
            <a:off x="1921391" y="797959"/>
            <a:ext cx="9400730" cy="1801403"/>
          </a:xfrm>
        </p:spPr>
        <p:txBody>
          <a:bodyPr>
            <a:normAutofit/>
          </a:bodyPr>
          <a:lstStyle/>
          <a:p>
            <a:pPr>
              <a:lnSpc>
                <a:spcPct val="150000"/>
              </a:lnSpc>
            </a:pPr>
            <a:r>
              <a:rPr lang="zh-CN" altLang="en-US" sz="2400"/>
              <a:t> 默认情况下，该工具是以</a:t>
            </a:r>
            <a:r>
              <a:rPr lang="en-US" altLang="zh-CN" sz="2400"/>
              <a:t>KB</a:t>
            </a:r>
            <a:r>
              <a:rPr lang="zh-CN" altLang="en-US" sz="2400"/>
              <a:t>为单位显示分区的大小的，如图要使系统以</a:t>
            </a:r>
            <a:r>
              <a:rPr lang="en-US" altLang="zh-CN" sz="2400"/>
              <a:t>MB</a:t>
            </a:r>
            <a:r>
              <a:rPr lang="zh-CN" altLang="en-US" sz="2400"/>
              <a:t>或</a:t>
            </a:r>
            <a:r>
              <a:rPr lang="en-US" altLang="zh-CN" sz="2400"/>
              <a:t>GB</a:t>
            </a:r>
            <a:r>
              <a:rPr lang="zh-CN" altLang="en-US" sz="2400"/>
              <a:t>为单位显示信息，可使用命令：</a:t>
            </a:r>
            <a:r>
              <a:rPr lang="en-US" altLang="zh-CN" sz="2400"/>
              <a:t>df –h</a:t>
            </a:r>
            <a:r>
              <a:rPr lang="zh-CN" altLang="en-US" sz="2400"/>
              <a:t>。如图</a:t>
            </a:r>
            <a:r>
              <a:rPr lang="en-US" altLang="zh-CN" sz="2400"/>
              <a:t>6-25</a:t>
            </a:r>
            <a:r>
              <a:rPr lang="zh-CN" altLang="en-US" sz="2400"/>
              <a:t>所示。</a:t>
            </a:r>
            <a:endParaRPr lang="zh-CN" altLang="en-US" sz="2400" dirty="0"/>
          </a:p>
        </p:txBody>
      </p:sp>
      <p:pic>
        <p:nvPicPr>
          <p:cNvPr id="10242" name="Picture 2">
            <a:extLst>
              <a:ext uri="{FF2B5EF4-FFF2-40B4-BE49-F238E27FC236}">
                <a16:creationId xmlns:a16="http://schemas.microsoft.com/office/drawing/2014/main" id="{FAC9A19D-9838-412A-BF66-6D085FB44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385" y="2491108"/>
            <a:ext cx="7422261" cy="254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BE5FB0E7-39C2-4A00-95EE-588E7600C0F7}"/>
              </a:ext>
            </a:extLst>
          </p:cNvPr>
          <p:cNvSpPr txBox="1"/>
          <p:nvPr/>
        </p:nvSpPr>
        <p:spPr>
          <a:xfrm>
            <a:off x="4713270" y="5157895"/>
            <a:ext cx="609771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6-25 df –h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命令查看系统磁盘空间状况</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45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a:extLst>
              <a:ext uri="{FF2B5EF4-FFF2-40B4-BE49-F238E27FC236}">
                <a16:creationId xmlns:a16="http://schemas.microsoft.com/office/drawing/2014/main" id="{FF9657CD-9101-41B1-985D-A919CD97AFE7}"/>
              </a:ext>
            </a:extLst>
          </p:cNvPr>
          <p:cNvSpPr>
            <a:spLocks noGrp="1" noChangeArrowheads="1"/>
          </p:cNvSpPr>
          <p:nvPr>
            <p:ph idx="1"/>
          </p:nvPr>
        </p:nvSpPr>
        <p:spPr>
          <a:xfrm>
            <a:off x="2034408" y="828782"/>
            <a:ext cx="8915400" cy="3777622"/>
          </a:xfrm>
        </p:spPr>
        <p:txBody>
          <a:bodyPr>
            <a:noAutofit/>
          </a:bodyPr>
          <a:lstStyle/>
          <a:p>
            <a:pPr>
              <a:lnSpc>
                <a:spcPct val="150000"/>
              </a:lnSpc>
            </a:pPr>
            <a:r>
              <a:rPr lang="zh-CN" altLang="en-US" sz="2400" dirty="0"/>
              <a:t>2、进程的特征：</a:t>
            </a:r>
          </a:p>
          <a:p>
            <a:pPr lvl="1">
              <a:lnSpc>
                <a:spcPct val="150000"/>
              </a:lnSpc>
            </a:pPr>
            <a:r>
              <a:rPr lang="zh-CN" altLang="en-US" sz="2200" dirty="0"/>
              <a:t>（1）动态性</a:t>
            </a:r>
          </a:p>
          <a:p>
            <a:pPr lvl="1">
              <a:lnSpc>
                <a:spcPct val="150000"/>
              </a:lnSpc>
            </a:pPr>
            <a:r>
              <a:rPr lang="zh-CN" altLang="en-US" sz="2200" dirty="0"/>
              <a:t>（2）并发性</a:t>
            </a:r>
          </a:p>
          <a:p>
            <a:pPr lvl="1">
              <a:lnSpc>
                <a:spcPct val="150000"/>
              </a:lnSpc>
            </a:pPr>
            <a:r>
              <a:rPr lang="zh-CN" altLang="en-US" sz="2200" dirty="0"/>
              <a:t>（3）独立性</a:t>
            </a:r>
          </a:p>
          <a:p>
            <a:pPr lvl="1">
              <a:lnSpc>
                <a:spcPct val="150000"/>
              </a:lnSpc>
            </a:pPr>
            <a:r>
              <a:rPr lang="zh-CN" altLang="en-US" sz="2200" dirty="0"/>
              <a:t>（4）异步性</a:t>
            </a:r>
          </a:p>
          <a:p>
            <a:pPr lvl="1">
              <a:lnSpc>
                <a:spcPct val="150000"/>
              </a:lnSpc>
            </a:pPr>
            <a:r>
              <a:rPr lang="zh-CN" altLang="en-US" sz="2200" dirty="0"/>
              <a:t>（5）结构性</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1E338D83-8858-4BE1-8E42-2C06205C0AAF}"/>
              </a:ext>
            </a:extLst>
          </p:cNvPr>
          <p:cNvSpPr>
            <a:spLocks noGrp="1" noChangeArrowheads="1"/>
          </p:cNvSpPr>
          <p:nvPr>
            <p:ph type="title"/>
          </p:nvPr>
        </p:nvSpPr>
        <p:spPr>
          <a:xfrm>
            <a:off x="1615945" y="726852"/>
            <a:ext cx="8911687" cy="755584"/>
          </a:xfrm>
        </p:spPr>
        <p:txBody>
          <a:bodyPr>
            <a:normAutofit/>
          </a:bodyPr>
          <a:lstStyle/>
          <a:p>
            <a:pPr algn="ctr"/>
            <a:r>
              <a:rPr lang="zh-CN" altLang="en-US" sz="3200" dirty="0"/>
              <a:t>本章小结</a:t>
            </a:r>
          </a:p>
        </p:txBody>
      </p:sp>
      <p:sp>
        <p:nvSpPr>
          <p:cNvPr id="58370" name="内容占位符 2">
            <a:extLst>
              <a:ext uri="{FF2B5EF4-FFF2-40B4-BE49-F238E27FC236}">
                <a16:creationId xmlns:a16="http://schemas.microsoft.com/office/drawing/2014/main" id="{D93152CD-1090-4E4D-AB33-2A827F7AFF56}"/>
              </a:ext>
            </a:extLst>
          </p:cNvPr>
          <p:cNvSpPr>
            <a:spLocks noGrp="1" noChangeArrowheads="1"/>
          </p:cNvSpPr>
          <p:nvPr>
            <p:ph idx="1"/>
          </p:nvPr>
        </p:nvSpPr>
        <p:spPr>
          <a:xfrm>
            <a:off x="2091104" y="1669473"/>
            <a:ext cx="9182760" cy="4114800"/>
          </a:xfrm>
        </p:spPr>
        <p:txBody>
          <a:bodyPr>
            <a:normAutofit/>
          </a:bodyPr>
          <a:lstStyle/>
          <a:p>
            <a:pPr marL="0" indent="0">
              <a:lnSpc>
                <a:spcPct val="150000"/>
              </a:lnSpc>
              <a:buNone/>
            </a:pPr>
            <a:r>
              <a:rPr lang="zh-CN" altLang="en-US" sz="2400" dirty="0"/>
              <a:t>        本章介绍了监控系统状况的方法和手段。介绍了如何进行进程监控、查看系统日志文件、使用系统监视器监控系统运行状况、查看内存状况以及进行文件系统监控等内容。</a:t>
            </a:r>
            <a:endParaRPr lang="en-US" altLang="zh-CN" sz="2400" dirty="0"/>
          </a:p>
          <a:p>
            <a:pPr marL="0" indent="0">
              <a:lnSpc>
                <a:spcPct val="150000"/>
              </a:lnSpc>
              <a:buNone/>
            </a:pPr>
            <a:r>
              <a:rPr lang="zh-CN" altLang="en-US" sz="2400" dirty="0"/>
              <a:t>       掌握这些内容可以为用户了解系统运行状况提供可靠的信息。用户及时地进行系统的进程管理和系统监控工作是保证系统稳健的必要手段。</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83105-9C7D-4217-AA45-7AB2B478A232}"/>
              </a:ext>
            </a:extLst>
          </p:cNvPr>
          <p:cNvSpPr>
            <a:spLocks noGrp="1"/>
          </p:cNvSpPr>
          <p:nvPr>
            <p:ph type="title"/>
          </p:nvPr>
        </p:nvSpPr>
        <p:spPr>
          <a:xfrm>
            <a:off x="1632590" y="608076"/>
            <a:ext cx="8911687" cy="864708"/>
          </a:xfrm>
        </p:spPr>
        <p:txBody>
          <a:bodyPr>
            <a:normAutofit/>
          </a:bodyPr>
          <a:lstStyle/>
          <a:p>
            <a:pPr algn="ctr"/>
            <a:r>
              <a:rPr lang="zh-CN" altLang="en-US" sz="3200" dirty="0"/>
              <a:t>实验</a:t>
            </a:r>
          </a:p>
        </p:txBody>
      </p:sp>
      <p:sp>
        <p:nvSpPr>
          <p:cNvPr id="3" name="内容占位符 2">
            <a:extLst>
              <a:ext uri="{FF2B5EF4-FFF2-40B4-BE49-F238E27FC236}">
                <a16:creationId xmlns:a16="http://schemas.microsoft.com/office/drawing/2014/main" id="{00F78611-083D-4EB6-86A1-C9A71BCD5AB3}"/>
              </a:ext>
            </a:extLst>
          </p:cNvPr>
          <p:cNvSpPr>
            <a:spLocks noGrp="1"/>
          </p:cNvSpPr>
          <p:nvPr>
            <p:ph idx="1"/>
          </p:nvPr>
        </p:nvSpPr>
        <p:spPr>
          <a:xfrm>
            <a:off x="2109440" y="1666747"/>
            <a:ext cx="9565116" cy="2692763"/>
          </a:xfrm>
        </p:spPr>
        <p:txBody>
          <a:bodyPr>
            <a:normAutofit/>
          </a:bodyPr>
          <a:lstStyle/>
          <a:p>
            <a:r>
              <a:rPr lang="zh-CN" altLang="en-US" sz="2400" dirty="0"/>
              <a:t>题目</a:t>
            </a:r>
            <a:r>
              <a:rPr lang="en-US" altLang="zh-CN" sz="2400" dirty="0"/>
              <a:t>1</a:t>
            </a:r>
            <a:r>
              <a:rPr lang="zh-CN" altLang="en-US" sz="2400" dirty="0"/>
              <a:t>：进程管理</a:t>
            </a:r>
          </a:p>
          <a:p>
            <a:r>
              <a:rPr lang="zh-CN" altLang="en-US" sz="2400" dirty="0"/>
              <a:t>要求：</a:t>
            </a:r>
          </a:p>
          <a:p>
            <a:pPr lvl="1">
              <a:lnSpc>
                <a:spcPct val="150000"/>
              </a:lnSpc>
            </a:pPr>
            <a:r>
              <a:rPr lang="zh-CN" altLang="en-US" sz="2200" dirty="0"/>
              <a:t>在系统中创建文件</a:t>
            </a:r>
            <a:r>
              <a:rPr lang="en-US" altLang="zh-CN" sz="2200" dirty="0"/>
              <a:t>a1.txt</a:t>
            </a:r>
            <a:r>
              <a:rPr lang="zh-CN" altLang="en-US" sz="2200" dirty="0"/>
              <a:t>，在终端上执行“</a:t>
            </a:r>
            <a:r>
              <a:rPr lang="en-US" altLang="zh-CN" sz="2200" dirty="0"/>
              <a:t>find /-name a1.txt”</a:t>
            </a:r>
            <a:r>
              <a:rPr lang="zh-CN" altLang="en-US" sz="2200" dirty="0"/>
              <a:t>命令，以前台方式启动进程，在进程为执行结束时，按</a:t>
            </a:r>
            <a:r>
              <a:rPr lang="en-US" altLang="zh-CN" sz="2200" dirty="0"/>
              <a:t>【</a:t>
            </a:r>
            <a:r>
              <a:rPr lang="en-US" altLang="zh-CN" sz="2200" dirty="0" err="1"/>
              <a:t>Ctrl+z</a:t>
            </a:r>
            <a:r>
              <a:rPr lang="en-US" altLang="zh-CN" sz="2200" dirty="0"/>
              <a:t>】</a:t>
            </a:r>
            <a:r>
              <a:rPr lang="zh-CN" altLang="en-US" sz="2200" dirty="0"/>
              <a:t>组合键将进程挂起，使用</a:t>
            </a:r>
            <a:r>
              <a:rPr lang="en-US" altLang="zh-CN" sz="2200" dirty="0" err="1"/>
              <a:t>ps</a:t>
            </a:r>
            <a:r>
              <a:rPr lang="zh-CN" altLang="en-US" sz="2200" dirty="0"/>
              <a:t>命令查看该进程的有关信息。</a:t>
            </a:r>
          </a:p>
          <a:p>
            <a:pPr marL="0" indent="0">
              <a:buNone/>
            </a:pPr>
            <a:endParaRPr lang="zh-CN" altLang="en-US" sz="2400" dirty="0"/>
          </a:p>
        </p:txBody>
      </p:sp>
    </p:spTree>
    <p:extLst>
      <p:ext uri="{BB962C8B-B14F-4D97-AF65-F5344CB8AC3E}">
        <p14:creationId xmlns:p14="http://schemas.microsoft.com/office/powerpoint/2010/main" val="785866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409EBD7-EA2F-498F-98AC-F50AC252484B}"/>
              </a:ext>
            </a:extLst>
          </p:cNvPr>
          <p:cNvSpPr txBox="1">
            <a:spLocks/>
          </p:cNvSpPr>
          <p:nvPr/>
        </p:nvSpPr>
        <p:spPr>
          <a:xfrm>
            <a:off x="1886520" y="1382185"/>
            <a:ext cx="9811697" cy="487259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题目</a:t>
            </a:r>
            <a:r>
              <a:rPr lang="en-US" altLang="zh-CN" sz="2400" dirty="0"/>
              <a:t>2</a:t>
            </a:r>
            <a:r>
              <a:rPr lang="zh-CN" altLang="en-US" sz="2400" dirty="0"/>
              <a:t>：监控系统性能</a:t>
            </a:r>
          </a:p>
          <a:p>
            <a:r>
              <a:rPr lang="zh-CN" altLang="en-US" sz="2400" dirty="0"/>
              <a:t>要求：</a:t>
            </a:r>
          </a:p>
          <a:p>
            <a:pPr lvl="1">
              <a:lnSpc>
                <a:spcPct val="150000"/>
              </a:lnSpc>
            </a:pPr>
            <a:r>
              <a:rPr lang="zh-CN" altLang="en-US" sz="2200" dirty="0"/>
              <a:t>（</a:t>
            </a:r>
            <a:r>
              <a:rPr lang="en-US" altLang="zh-CN" sz="2200" dirty="0"/>
              <a:t>1</a:t>
            </a:r>
            <a:r>
              <a:rPr lang="zh-CN" altLang="en-US" sz="2200" dirty="0"/>
              <a:t>）在系统中启动图形化的系统监视器，查看当前</a:t>
            </a:r>
            <a:r>
              <a:rPr lang="en-US" altLang="zh-CN" sz="2200" dirty="0"/>
              <a:t>【</a:t>
            </a:r>
            <a:r>
              <a:rPr lang="zh-CN" altLang="en-US" sz="2200" dirty="0"/>
              <a:t>进程</a:t>
            </a:r>
            <a:r>
              <a:rPr lang="en-US" altLang="zh-CN" sz="2200" dirty="0"/>
              <a:t>】</a:t>
            </a:r>
            <a:r>
              <a:rPr lang="zh-CN" altLang="en-US" sz="2200" dirty="0"/>
              <a:t>、</a:t>
            </a:r>
            <a:r>
              <a:rPr lang="en-US" altLang="zh-CN" sz="2200" dirty="0"/>
              <a:t>【</a:t>
            </a:r>
            <a:r>
              <a:rPr lang="zh-CN" altLang="en-US" sz="2200" dirty="0"/>
              <a:t>资源</a:t>
            </a:r>
            <a:r>
              <a:rPr lang="en-US" altLang="zh-CN" sz="2200" dirty="0"/>
              <a:t>】</a:t>
            </a:r>
            <a:r>
              <a:rPr lang="zh-CN" altLang="en-US" sz="2200" dirty="0"/>
              <a:t>和</a:t>
            </a:r>
            <a:r>
              <a:rPr lang="en-US" altLang="zh-CN" sz="2200" dirty="0"/>
              <a:t>【</a:t>
            </a:r>
            <a:r>
              <a:rPr lang="zh-CN" altLang="en-US" sz="2200" dirty="0"/>
              <a:t>文件系统</a:t>
            </a:r>
            <a:r>
              <a:rPr lang="en-US" altLang="zh-CN" sz="2200" dirty="0"/>
              <a:t>】</a:t>
            </a:r>
            <a:r>
              <a:rPr lang="zh-CN" altLang="en-US" sz="2200" dirty="0"/>
              <a:t>三个选项卡的内容。</a:t>
            </a:r>
          </a:p>
          <a:p>
            <a:pPr lvl="1">
              <a:lnSpc>
                <a:spcPct val="150000"/>
              </a:lnSpc>
            </a:pPr>
            <a:r>
              <a:rPr lang="zh-CN" altLang="en-US" sz="2200" dirty="0"/>
              <a:t>（</a:t>
            </a:r>
            <a:r>
              <a:rPr lang="en-US" altLang="zh-CN" sz="2200" dirty="0"/>
              <a:t>2</a:t>
            </a:r>
            <a:r>
              <a:rPr lang="zh-CN" altLang="en-US" sz="2200" dirty="0"/>
              <a:t>）使用</a:t>
            </a:r>
            <a:r>
              <a:rPr lang="en-US" altLang="zh-CN" sz="2200" dirty="0"/>
              <a:t>free</a:t>
            </a:r>
            <a:r>
              <a:rPr lang="zh-CN" altLang="en-US" sz="2200" dirty="0"/>
              <a:t>命令查看系统物理内存和交换分区的大小，以及已使用的、空闲的、共享的内存大小和缓存、高速缓存的大小。</a:t>
            </a:r>
          </a:p>
          <a:p>
            <a:pPr lvl="1">
              <a:lnSpc>
                <a:spcPct val="150000"/>
              </a:lnSpc>
            </a:pPr>
            <a:r>
              <a:rPr lang="zh-CN" altLang="en-US" sz="2200" dirty="0"/>
              <a:t>（</a:t>
            </a:r>
            <a:r>
              <a:rPr lang="en-US" altLang="zh-CN" sz="2200" dirty="0"/>
              <a:t>3</a:t>
            </a:r>
            <a:r>
              <a:rPr lang="zh-CN" altLang="en-US" sz="2200" dirty="0"/>
              <a:t>）使用</a:t>
            </a:r>
            <a:r>
              <a:rPr lang="en-US" altLang="zh-CN" sz="2200" dirty="0"/>
              <a:t>df</a:t>
            </a:r>
            <a:r>
              <a:rPr lang="zh-CN" altLang="en-US" sz="2200" dirty="0"/>
              <a:t>命令查看系统的磁盘空间使用情况。</a:t>
            </a:r>
          </a:p>
          <a:p>
            <a:pPr lvl="1">
              <a:lnSpc>
                <a:spcPct val="150000"/>
              </a:lnSpc>
            </a:pPr>
            <a:r>
              <a:rPr lang="zh-CN" altLang="en-US" sz="2200" dirty="0"/>
              <a:t>（</a:t>
            </a:r>
            <a:r>
              <a:rPr lang="en-US" altLang="zh-CN" sz="2200" dirty="0"/>
              <a:t>4</a:t>
            </a:r>
            <a:r>
              <a:rPr lang="zh-CN" altLang="en-US" sz="2200" dirty="0"/>
              <a:t>）查看日志文件</a:t>
            </a:r>
            <a:r>
              <a:rPr lang="en-US" altLang="zh-CN" sz="2200" dirty="0"/>
              <a:t>/var/log/</a:t>
            </a:r>
            <a:r>
              <a:rPr lang="en-US" altLang="zh-CN" sz="2200" dirty="0" err="1"/>
              <a:t>wtmp</a:t>
            </a:r>
            <a:r>
              <a:rPr lang="zh-CN" altLang="en-US" sz="2200" dirty="0"/>
              <a:t>的内容，了解相关信息的含义</a:t>
            </a:r>
          </a:p>
          <a:p>
            <a:pPr marL="0" indent="0">
              <a:buFont typeface="Wingdings 3" charset="2"/>
              <a:buNone/>
            </a:pPr>
            <a:endParaRPr lang="zh-CN" altLang="en-US" sz="2400" dirty="0"/>
          </a:p>
        </p:txBody>
      </p:sp>
      <p:sp>
        <p:nvSpPr>
          <p:cNvPr id="5" name="标题 1">
            <a:extLst>
              <a:ext uri="{FF2B5EF4-FFF2-40B4-BE49-F238E27FC236}">
                <a16:creationId xmlns:a16="http://schemas.microsoft.com/office/drawing/2014/main" id="{F64046AD-5EF2-4C5B-816F-17D3ED94DB81}"/>
              </a:ext>
            </a:extLst>
          </p:cNvPr>
          <p:cNvSpPr>
            <a:spLocks noGrp="1"/>
          </p:cNvSpPr>
          <p:nvPr>
            <p:ph type="title"/>
          </p:nvPr>
        </p:nvSpPr>
        <p:spPr>
          <a:xfrm>
            <a:off x="1587602" y="632671"/>
            <a:ext cx="8911687" cy="864708"/>
          </a:xfrm>
        </p:spPr>
        <p:txBody>
          <a:bodyPr>
            <a:normAutofit/>
          </a:bodyPr>
          <a:lstStyle/>
          <a:p>
            <a:pPr algn="ctr"/>
            <a:r>
              <a:rPr lang="zh-CN" altLang="en-US" sz="3200" dirty="0"/>
              <a:t>实验</a:t>
            </a:r>
          </a:p>
        </p:txBody>
      </p:sp>
    </p:spTree>
    <p:extLst>
      <p:ext uri="{BB962C8B-B14F-4D97-AF65-F5344CB8AC3E}">
        <p14:creationId xmlns:p14="http://schemas.microsoft.com/office/powerpoint/2010/main" val="200340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409EBD7-EA2F-498F-98AC-F50AC252484B}"/>
              </a:ext>
            </a:extLst>
          </p:cNvPr>
          <p:cNvSpPr txBox="1">
            <a:spLocks/>
          </p:cNvSpPr>
          <p:nvPr/>
        </p:nvSpPr>
        <p:spPr>
          <a:xfrm>
            <a:off x="2054954" y="1928896"/>
            <a:ext cx="9811697" cy="3156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t>1</a:t>
            </a:r>
            <a:r>
              <a:rPr lang="zh-CN" altLang="en-US" sz="2400" dirty="0"/>
              <a:t>、日志文件的作用有哪些？</a:t>
            </a:r>
          </a:p>
          <a:p>
            <a:r>
              <a:rPr lang="en-US" altLang="zh-CN" sz="2400" dirty="0"/>
              <a:t>2</a:t>
            </a:r>
            <a:r>
              <a:rPr lang="zh-CN" altLang="en-US" sz="2400" dirty="0"/>
              <a:t>、系统监视器有何用处？</a:t>
            </a:r>
          </a:p>
          <a:p>
            <a:r>
              <a:rPr lang="en-US" altLang="zh-CN" sz="2400" dirty="0"/>
              <a:t>3</a:t>
            </a:r>
            <a:r>
              <a:rPr lang="zh-CN" altLang="en-US" sz="2400" dirty="0"/>
              <a:t>、列举在</a:t>
            </a:r>
            <a:r>
              <a:rPr lang="en-US" altLang="zh-CN" sz="2400" dirty="0"/>
              <a:t>Linux</a:t>
            </a:r>
            <a:r>
              <a:rPr lang="zh-CN" altLang="en-US" sz="2400" dirty="0"/>
              <a:t>系统中调度进程的方法有哪些？</a:t>
            </a:r>
          </a:p>
          <a:p>
            <a:r>
              <a:rPr lang="en-US" altLang="zh-CN" sz="2400" dirty="0"/>
              <a:t>4</a:t>
            </a:r>
            <a:r>
              <a:rPr lang="zh-CN" altLang="en-US" sz="2400" dirty="0"/>
              <a:t>、如何查看当前的内存状况和磁盘使用情况？</a:t>
            </a:r>
          </a:p>
          <a:p>
            <a:pPr marL="0" indent="0">
              <a:buFont typeface="Wingdings 3" charset="2"/>
              <a:buNone/>
            </a:pPr>
            <a:endParaRPr lang="zh-CN" altLang="en-US" sz="2400" dirty="0"/>
          </a:p>
        </p:txBody>
      </p:sp>
      <p:sp>
        <p:nvSpPr>
          <p:cNvPr id="5" name="标题 1">
            <a:extLst>
              <a:ext uri="{FF2B5EF4-FFF2-40B4-BE49-F238E27FC236}">
                <a16:creationId xmlns:a16="http://schemas.microsoft.com/office/drawing/2014/main" id="{F64046AD-5EF2-4C5B-816F-17D3ED94DB81}"/>
              </a:ext>
            </a:extLst>
          </p:cNvPr>
          <p:cNvSpPr>
            <a:spLocks noGrp="1"/>
          </p:cNvSpPr>
          <p:nvPr>
            <p:ph type="title"/>
          </p:nvPr>
        </p:nvSpPr>
        <p:spPr>
          <a:xfrm>
            <a:off x="1680881" y="667852"/>
            <a:ext cx="8911687" cy="864708"/>
          </a:xfrm>
        </p:spPr>
        <p:txBody>
          <a:bodyPr>
            <a:normAutofit/>
          </a:bodyPr>
          <a:lstStyle/>
          <a:p>
            <a:pPr algn="ctr"/>
            <a:r>
              <a:rPr lang="zh-CN" altLang="en-US" sz="3200" dirty="0"/>
              <a:t>练习题</a:t>
            </a:r>
          </a:p>
        </p:txBody>
      </p:sp>
    </p:spTree>
    <p:extLst>
      <p:ext uri="{BB962C8B-B14F-4D97-AF65-F5344CB8AC3E}">
        <p14:creationId xmlns:p14="http://schemas.microsoft.com/office/powerpoint/2010/main" val="308651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a:extLst>
              <a:ext uri="{FF2B5EF4-FFF2-40B4-BE49-F238E27FC236}">
                <a16:creationId xmlns:a16="http://schemas.microsoft.com/office/drawing/2014/main" id="{5B7475D9-2502-45E7-AD5B-8C7743CFFE5B}"/>
              </a:ext>
            </a:extLst>
          </p:cNvPr>
          <p:cNvSpPr>
            <a:spLocks noGrp="1" noChangeArrowheads="1"/>
          </p:cNvSpPr>
          <p:nvPr>
            <p:ph idx="1"/>
          </p:nvPr>
        </p:nvSpPr>
        <p:spPr>
          <a:xfrm>
            <a:off x="1999466" y="743877"/>
            <a:ext cx="8788399" cy="4114800"/>
          </a:xfrm>
        </p:spPr>
        <p:txBody>
          <a:bodyPr>
            <a:normAutofit/>
          </a:bodyPr>
          <a:lstStyle/>
          <a:p>
            <a:pPr algn="just">
              <a:lnSpc>
                <a:spcPct val="150000"/>
              </a:lnSpc>
            </a:pPr>
            <a:r>
              <a:rPr lang="zh-CN" altLang="en-US" sz="2400" dirty="0"/>
              <a:t>3、进程的基本状态及其转换</a:t>
            </a:r>
          </a:p>
          <a:p>
            <a:pPr algn="just">
              <a:lnSpc>
                <a:spcPct val="150000"/>
              </a:lnSpc>
            </a:pPr>
            <a:r>
              <a:rPr lang="zh-CN" altLang="en-US" sz="2400" dirty="0"/>
              <a:t>（1）进程的基本状态</a:t>
            </a:r>
          </a:p>
          <a:p>
            <a:pPr lvl="1" algn="just">
              <a:lnSpc>
                <a:spcPct val="150000"/>
              </a:lnSpc>
            </a:pPr>
            <a:r>
              <a:rPr lang="zh-CN" altLang="en-US" sz="2200" dirty="0"/>
              <a:t>①就绪状态</a:t>
            </a:r>
          </a:p>
          <a:p>
            <a:pPr lvl="1" algn="just">
              <a:lnSpc>
                <a:spcPct val="150000"/>
              </a:lnSpc>
            </a:pPr>
            <a:r>
              <a:rPr lang="zh-CN" altLang="en-US" sz="2200" dirty="0"/>
              <a:t>②执行状态</a:t>
            </a:r>
          </a:p>
          <a:p>
            <a:pPr lvl="1" algn="just">
              <a:lnSpc>
                <a:spcPct val="150000"/>
              </a:lnSpc>
            </a:pPr>
            <a:r>
              <a:rPr lang="zh-CN" altLang="en-US" sz="2200" dirty="0"/>
              <a:t>③阻塞状态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a:extLst>
              <a:ext uri="{FF2B5EF4-FFF2-40B4-BE49-F238E27FC236}">
                <a16:creationId xmlns:a16="http://schemas.microsoft.com/office/drawing/2014/main" id="{A6331F73-4C44-465B-82A5-057F89A5B708}"/>
              </a:ext>
            </a:extLst>
          </p:cNvPr>
          <p:cNvSpPr>
            <a:spLocks noGrp="1" noChangeArrowheads="1"/>
          </p:cNvSpPr>
          <p:nvPr>
            <p:ph idx="1"/>
          </p:nvPr>
        </p:nvSpPr>
        <p:spPr>
          <a:xfrm>
            <a:off x="1914704" y="769243"/>
            <a:ext cx="8915400" cy="517685"/>
          </a:xfrm>
        </p:spPr>
        <p:txBody>
          <a:bodyPr>
            <a:normAutofit/>
          </a:bodyPr>
          <a:lstStyle/>
          <a:p>
            <a:r>
              <a:rPr lang="zh-CN" altLang="en-US" sz="2400" dirty="0"/>
              <a:t>（２）进程状态的转换</a:t>
            </a:r>
          </a:p>
          <a:p>
            <a:endParaRPr lang="zh-CN" altLang="en-US" sz="2400" dirty="0"/>
          </a:p>
        </p:txBody>
      </p:sp>
      <p:grpSp>
        <p:nvGrpSpPr>
          <p:cNvPr id="9219" name="组合 1073742849">
            <a:extLst>
              <a:ext uri="{FF2B5EF4-FFF2-40B4-BE49-F238E27FC236}">
                <a16:creationId xmlns:a16="http://schemas.microsoft.com/office/drawing/2014/main" id="{E27789D8-2F6D-4FA0-BDAA-BEDB8AE1862E}"/>
              </a:ext>
            </a:extLst>
          </p:cNvPr>
          <p:cNvGrpSpPr>
            <a:grpSpLocks/>
          </p:cNvGrpSpPr>
          <p:nvPr/>
        </p:nvGrpSpPr>
        <p:grpSpPr bwMode="auto">
          <a:xfrm>
            <a:off x="3072937" y="1646861"/>
            <a:ext cx="5547536" cy="2520950"/>
            <a:chOff x="5758" y="1620"/>
            <a:chExt cx="4661" cy="2279"/>
          </a:xfrm>
        </p:grpSpPr>
        <p:grpSp>
          <p:nvGrpSpPr>
            <p:cNvPr id="9220" name="组合 1073742850">
              <a:extLst>
                <a:ext uri="{FF2B5EF4-FFF2-40B4-BE49-F238E27FC236}">
                  <a16:creationId xmlns:a16="http://schemas.microsoft.com/office/drawing/2014/main" id="{6C967DCA-8E36-4F55-9948-BF1437526FB4}"/>
                </a:ext>
              </a:extLst>
            </p:cNvPr>
            <p:cNvGrpSpPr>
              <a:grpSpLocks/>
            </p:cNvGrpSpPr>
            <p:nvPr/>
          </p:nvGrpSpPr>
          <p:grpSpPr bwMode="auto">
            <a:xfrm>
              <a:off x="5758" y="2204"/>
              <a:ext cx="4661" cy="1695"/>
              <a:chOff x="5758" y="2164"/>
              <a:chExt cx="4661" cy="1695"/>
            </a:xfrm>
          </p:grpSpPr>
          <p:sp>
            <p:nvSpPr>
              <p:cNvPr id="9221" name="文本框 1073742851">
                <a:extLst>
                  <a:ext uri="{FF2B5EF4-FFF2-40B4-BE49-F238E27FC236}">
                    <a16:creationId xmlns:a16="http://schemas.microsoft.com/office/drawing/2014/main" id="{20A0833A-FD69-43D4-8B2A-0B1FAB3DEB94}"/>
                  </a:ext>
                </a:extLst>
              </p:cNvPr>
              <p:cNvSpPr txBox="1">
                <a:spLocks noChangeArrowheads="1"/>
              </p:cNvSpPr>
              <p:nvPr/>
            </p:nvSpPr>
            <p:spPr bwMode="auto">
              <a:xfrm>
                <a:off x="8339" y="2164"/>
                <a:ext cx="2080" cy="468"/>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I/O请求或等待某事件</a:t>
                </a:r>
              </a:p>
              <a:p>
                <a:endParaRPr lang="zh-CN" altLang="en-US" dirty="0"/>
              </a:p>
              <a:p>
                <a:endParaRPr lang="zh-CN" altLang="en-US" dirty="0"/>
              </a:p>
              <a:p>
                <a:endParaRPr lang="zh-CN" altLang="en-US" dirty="0"/>
              </a:p>
            </p:txBody>
          </p:sp>
          <p:sp>
            <p:nvSpPr>
              <p:cNvPr id="9222" name="文本框 1073742852">
                <a:extLst>
                  <a:ext uri="{FF2B5EF4-FFF2-40B4-BE49-F238E27FC236}">
                    <a16:creationId xmlns:a16="http://schemas.microsoft.com/office/drawing/2014/main" id="{7B17C6E0-8D41-4E7B-93E1-8D9D5875795E}"/>
                  </a:ext>
                </a:extLst>
              </p:cNvPr>
              <p:cNvSpPr txBox="1">
                <a:spLocks noChangeArrowheads="1"/>
              </p:cNvSpPr>
              <p:nvPr/>
            </p:nvSpPr>
            <p:spPr bwMode="auto">
              <a:xfrm>
                <a:off x="7230" y="2684"/>
                <a:ext cx="1300" cy="542"/>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进程调度</a:t>
                </a:r>
              </a:p>
              <a:p>
                <a:endParaRPr lang="zh-CN" altLang="en-US"/>
              </a:p>
              <a:p>
                <a:endParaRPr lang="zh-CN" altLang="en-US"/>
              </a:p>
              <a:p>
                <a:endParaRPr lang="zh-CN" altLang="en-US"/>
              </a:p>
            </p:txBody>
          </p:sp>
          <p:sp>
            <p:nvSpPr>
              <p:cNvPr id="9223" name="文本框 1073742853">
                <a:extLst>
                  <a:ext uri="{FF2B5EF4-FFF2-40B4-BE49-F238E27FC236}">
                    <a16:creationId xmlns:a16="http://schemas.microsoft.com/office/drawing/2014/main" id="{7157A08F-A84F-4C4D-9FA1-980B0C9B57F2}"/>
                  </a:ext>
                </a:extLst>
              </p:cNvPr>
              <p:cNvSpPr txBox="1">
                <a:spLocks noChangeArrowheads="1"/>
              </p:cNvSpPr>
              <p:nvPr/>
            </p:nvSpPr>
            <p:spPr bwMode="auto">
              <a:xfrm>
                <a:off x="5758" y="2188"/>
                <a:ext cx="1300" cy="468"/>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时间片用完</a:t>
                </a:r>
              </a:p>
              <a:p>
                <a:endParaRPr lang="zh-CN" altLang="en-US"/>
              </a:p>
              <a:p>
                <a:endParaRPr lang="zh-CN" altLang="en-US"/>
              </a:p>
              <a:p>
                <a:endParaRPr lang="zh-CN" altLang="en-US"/>
              </a:p>
            </p:txBody>
          </p:sp>
          <p:sp>
            <p:nvSpPr>
              <p:cNvPr id="9224" name="文本框 1073742854">
                <a:extLst>
                  <a:ext uri="{FF2B5EF4-FFF2-40B4-BE49-F238E27FC236}">
                    <a16:creationId xmlns:a16="http://schemas.microsoft.com/office/drawing/2014/main" id="{32EEBCDD-87FC-4B55-ACD3-12F1FE8B407D}"/>
                  </a:ext>
                </a:extLst>
              </p:cNvPr>
              <p:cNvSpPr txBox="1">
                <a:spLocks noChangeArrowheads="1"/>
              </p:cNvSpPr>
              <p:nvPr/>
            </p:nvSpPr>
            <p:spPr bwMode="auto">
              <a:xfrm>
                <a:off x="6919" y="3391"/>
                <a:ext cx="1950" cy="468"/>
              </a:xfrm>
              <a:prstGeom prst="rect">
                <a:avLst/>
              </a:prstGeom>
              <a:solidFill>
                <a:srgbClr val="FFFF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I/O完成或事件发生</a:t>
                </a:r>
              </a:p>
              <a:p>
                <a:endParaRPr lang="zh-CN" altLang="en-US"/>
              </a:p>
              <a:p>
                <a:endParaRPr lang="zh-CN" altLang="en-US"/>
              </a:p>
              <a:p>
                <a:endParaRPr lang="zh-CN" altLang="en-US"/>
              </a:p>
            </p:txBody>
          </p:sp>
        </p:grpSp>
        <p:grpSp>
          <p:nvGrpSpPr>
            <p:cNvPr id="9225" name="组合 1073742855">
              <a:extLst>
                <a:ext uri="{FF2B5EF4-FFF2-40B4-BE49-F238E27FC236}">
                  <a16:creationId xmlns:a16="http://schemas.microsoft.com/office/drawing/2014/main" id="{CBC68855-D6DB-4475-A755-04A0D257039A}"/>
                </a:ext>
              </a:extLst>
            </p:cNvPr>
            <p:cNvGrpSpPr>
              <a:grpSpLocks/>
            </p:cNvGrpSpPr>
            <p:nvPr/>
          </p:nvGrpSpPr>
          <p:grpSpPr bwMode="auto">
            <a:xfrm>
              <a:off x="5810" y="1620"/>
              <a:ext cx="4149" cy="2148"/>
              <a:chOff x="5810" y="1540"/>
              <a:chExt cx="4149" cy="2148"/>
            </a:xfrm>
          </p:grpSpPr>
          <p:grpSp>
            <p:nvGrpSpPr>
              <p:cNvPr id="9226" name="组合 1073742856">
                <a:extLst>
                  <a:ext uri="{FF2B5EF4-FFF2-40B4-BE49-F238E27FC236}">
                    <a16:creationId xmlns:a16="http://schemas.microsoft.com/office/drawing/2014/main" id="{AA5B888A-7D89-4687-800E-AAC1F9350FEB}"/>
                  </a:ext>
                </a:extLst>
              </p:cNvPr>
              <p:cNvGrpSpPr>
                <a:grpSpLocks/>
              </p:cNvGrpSpPr>
              <p:nvPr/>
            </p:nvGrpSpPr>
            <p:grpSpPr bwMode="auto">
              <a:xfrm>
                <a:off x="5810" y="1540"/>
                <a:ext cx="4149" cy="2148"/>
                <a:chOff x="5810" y="1540"/>
                <a:chExt cx="4149" cy="2148"/>
              </a:xfrm>
            </p:grpSpPr>
            <p:sp>
              <p:nvSpPr>
                <p:cNvPr id="9227" name="椭圆 1073742857">
                  <a:extLst>
                    <a:ext uri="{FF2B5EF4-FFF2-40B4-BE49-F238E27FC236}">
                      <a16:creationId xmlns:a16="http://schemas.microsoft.com/office/drawing/2014/main" id="{4CEFC75A-76F3-408E-8EA5-C8816A1A58D0}"/>
                    </a:ext>
                  </a:extLst>
                </p:cNvPr>
                <p:cNvSpPr>
                  <a:spLocks noChangeArrowheads="1"/>
                </p:cNvSpPr>
                <p:nvPr/>
              </p:nvSpPr>
              <p:spPr bwMode="auto">
                <a:xfrm>
                  <a:off x="5810" y="2908"/>
                  <a:ext cx="1080" cy="744"/>
                </a:xfrm>
                <a:prstGeom prst="ellipse">
                  <a:avLst/>
                </a:prstGeom>
                <a:solidFill>
                  <a:srgbClr val="FFFFFF"/>
                </a:solidFill>
                <a:ln w="9525">
                  <a:solidFill>
                    <a:srgbClr val="000000"/>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28" name="椭圆 1073742858">
                  <a:extLst>
                    <a:ext uri="{FF2B5EF4-FFF2-40B4-BE49-F238E27FC236}">
                      <a16:creationId xmlns:a16="http://schemas.microsoft.com/office/drawing/2014/main" id="{DB3C168C-CB64-4A14-BC07-1EDD15233F8A}"/>
                    </a:ext>
                  </a:extLst>
                </p:cNvPr>
                <p:cNvSpPr>
                  <a:spLocks noChangeArrowheads="1"/>
                </p:cNvSpPr>
                <p:nvPr/>
              </p:nvSpPr>
              <p:spPr bwMode="auto">
                <a:xfrm>
                  <a:off x="7259" y="1540"/>
                  <a:ext cx="1080" cy="744"/>
                </a:xfrm>
                <a:prstGeom prst="ellipse">
                  <a:avLst/>
                </a:prstGeom>
                <a:solidFill>
                  <a:srgbClr val="FFFFFF"/>
                </a:solidFill>
                <a:ln w="9525">
                  <a:solidFill>
                    <a:srgbClr val="000000"/>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29" name="椭圆 1073742859">
                  <a:extLst>
                    <a:ext uri="{FF2B5EF4-FFF2-40B4-BE49-F238E27FC236}">
                      <a16:creationId xmlns:a16="http://schemas.microsoft.com/office/drawing/2014/main" id="{5DB929D9-384B-498F-ADD5-C0A269E7C9AD}"/>
                    </a:ext>
                  </a:extLst>
                </p:cNvPr>
                <p:cNvSpPr>
                  <a:spLocks noChangeArrowheads="1"/>
                </p:cNvSpPr>
                <p:nvPr/>
              </p:nvSpPr>
              <p:spPr bwMode="auto">
                <a:xfrm>
                  <a:off x="8879" y="2944"/>
                  <a:ext cx="1080" cy="744"/>
                </a:xfrm>
                <a:prstGeom prst="ellipse">
                  <a:avLst/>
                </a:prstGeom>
                <a:solidFill>
                  <a:srgbClr val="FFFFFF"/>
                </a:solidFill>
                <a:ln w="9525">
                  <a:solidFill>
                    <a:srgbClr val="000000"/>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0" name="文本框 1073742860">
                  <a:extLst>
                    <a:ext uri="{FF2B5EF4-FFF2-40B4-BE49-F238E27FC236}">
                      <a16:creationId xmlns:a16="http://schemas.microsoft.com/office/drawing/2014/main" id="{4B4807DF-9166-48BD-92EA-5182F577FFA1}"/>
                    </a:ext>
                  </a:extLst>
                </p:cNvPr>
                <p:cNvSpPr txBox="1">
                  <a:spLocks noChangeArrowheads="1"/>
                </p:cNvSpPr>
                <p:nvPr/>
              </p:nvSpPr>
              <p:spPr bwMode="auto">
                <a:xfrm>
                  <a:off x="5999" y="3098"/>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就绪</a:t>
                  </a:r>
                </a:p>
                <a:p>
                  <a:endParaRPr lang="zh-CN" altLang="en-US"/>
                </a:p>
                <a:p>
                  <a:endParaRPr lang="zh-CN" altLang="en-US"/>
                </a:p>
                <a:p>
                  <a:endParaRPr lang="zh-CN" altLang="en-US"/>
                </a:p>
              </p:txBody>
            </p:sp>
            <p:sp>
              <p:nvSpPr>
                <p:cNvPr id="9231" name="文本框 1073742861">
                  <a:extLst>
                    <a:ext uri="{FF2B5EF4-FFF2-40B4-BE49-F238E27FC236}">
                      <a16:creationId xmlns:a16="http://schemas.microsoft.com/office/drawing/2014/main" id="{8434EB02-7CD4-4FDE-B71C-7E8D476AE5A6}"/>
                    </a:ext>
                  </a:extLst>
                </p:cNvPr>
                <p:cNvSpPr txBox="1">
                  <a:spLocks noChangeArrowheads="1"/>
                </p:cNvSpPr>
                <p:nvPr/>
              </p:nvSpPr>
              <p:spPr bwMode="auto">
                <a:xfrm>
                  <a:off x="7439" y="1730"/>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执行</a:t>
                  </a:r>
                </a:p>
                <a:p>
                  <a:endParaRPr lang="zh-CN" altLang="en-US"/>
                </a:p>
                <a:p>
                  <a:endParaRPr lang="zh-CN" altLang="en-US"/>
                </a:p>
                <a:p>
                  <a:endParaRPr lang="zh-CN" altLang="en-US"/>
                </a:p>
              </p:txBody>
            </p:sp>
            <p:sp>
              <p:nvSpPr>
                <p:cNvPr id="9232" name="文本框 1073742862">
                  <a:extLst>
                    <a:ext uri="{FF2B5EF4-FFF2-40B4-BE49-F238E27FC236}">
                      <a16:creationId xmlns:a16="http://schemas.microsoft.com/office/drawing/2014/main" id="{4AF059EC-4193-4C00-84FD-36E370DD9DE4}"/>
                    </a:ext>
                  </a:extLst>
                </p:cNvPr>
                <p:cNvSpPr txBox="1">
                  <a:spLocks noChangeArrowheads="1"/>
                </p:cNvSpPr>
                <p:nvPr/>
              </p:nvSpPr>
              <p:spPr bwMode="auto">
                <a:xfrm>
                  <a:off x="9059" y="3134"/>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阻塞</a:t>
                  </a:r>
                </a:p>
                <a:p>
                  <a:endParaRPr lang="zh-CN" altLang="en-US"/>
                </a:p>
                <a:p>
                  <a:endParaRPr lang="zh-CN" altLang="en-US"/>
                </a:p>
                <a:p>
                  <a:endParaRPr lang="zh-CN" altLang="en-US"/>
                </a:p>
              </p:txBody>
            </p:sp>
          </p:grpSp>
          <p:grpSp>
            <p:nvGrpSpPr>
              <p:cNvPr id="9233" name="组合 1073742863">
                <a:extLst>
                  <a:ext uri="{FF2B5EF4-FFF2-40B4-BE49-F238E27FC236}">
                    <a16:creationId xmlns:a16="http://schemas.microsoft.com/office/drawing/2014/main" id="{68AEC6F4-B3C1-4D9E-A845-83713EF14E22}"/>
                  </a:ext>
                </a:extLst>
              </p:cNvPr>
              <p:cNvGrpSpPr>
                <a:grpSpLocks/>
              </p:cNvGrpSpPr>
              <p:nvPr/>
            </p:nvGrpSpPr>
            <p:grpSpPr bwMode="auto">
              <a:xfrm>
                <a:off x="6539" y="2042"/>
                <a:ext cx="2520" cy="1340"/>
                <a:chOff x="6539" y="2042"/>
                <a:chExt cx="2520" cy="1340"/>
              </a:xfrm>
            </p:grpSpPr>
            <p:sp>
              <p:nvSpPr>
                <p:cNvPr id="9234" name="直接连接符 1073742864">
                  <a:extLst>
                    <a:ext uri="{FF2B5EF4-FFF2-40B4-BE49-F238E27FC236}">
                      <a16:creationId xmlns:a16="http://schemas.microsoft.com/office/drawing/2014/main" id="{52C60D97-8AFE-4CB7-BE8B-8390D2EE6D29}"/>
                    </a:ext>
                  </a:extLst>
                </p:cNvPr>
                <p:cNvSpPr>
                  <a:spLocks noChangeShapeType="1"/>
                </p:cNvSpPr>
                <p:nvPr/>
              </p:nvSpPr>
              <p:spPr bwMode="auto">
                <a:xfrm flipH="1">
                  <a:off x="6890" y="3382"/>
                  <a:ext cx="19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5" name="任意多边形 1073742865">
                  <a:extLst>
                    <a:ext uri="{FF2B5EF4-FFF2-40B4-BE49-F238E27FC236}">
                      <a16:creationId xmlns:a16="http://schemas.microsoft.com/office/drawing/2014/main" id="{EF753997-FF3A-4449-97D3-408778537FD9}"/>
                    </a:ext>
                  </a:extLst>
                </p:cNvPr>
                <p:cNvSpPr>
                  <a:spLocks noChangeArrowheads="1"/>
                </p:cNvSpPr>
                <p:nvPr/>
              </p:nvSpPr>
              <p:spPr bwMode="auto">
                <a:xfrm>
                  <a:off x="6899" y="2384"/>
                  <a:ext cx="720" cy="780"/>
                </a:xfrm>
                <a:custGeom>
                  <a:avLst/>
                  <a:gdLst>
                    <a:gd name="T0" fmla="*/ 0 w 720"/>
                    <a:gd name="T1" fmla="*/ 780 h 780"/>
                    <a:gd name="T2" fmla="*/ 540 w 720"/>
                    <a:gd name="T3" fmla="*/ 468 h 780"/>
                    <a:gd name="T4" fmla="*/ 720 w 720"/>
                    <a:gd name="T5" fmla="*/ 0 h 780"/>
                  </a:gdLst>
                  <a:ahLst/>
                  <a:cxnLst>
                    <a:cxn ang="0">
                      <a:pos x="T0" y="T1"/>
                    </a:cxn>
                    <a:cxn ang="0">
                      <a:pos x="T2" y="T3"/>
                    </a:cxn>
                    <a:cxn ang="0">
                      <a:pos x="T4" y="T5"/>
                    </a:cxn>
                  </a:cxnLst>
                  <a:rect l="0" t="0" r="r" b="b"/>
                  <a:pathLst>
                    <a:path w="720" h="780">
                      <a:moveTo>
                        <a:pt x="0" y="780"/>
                      </a:moveTo>
                      <a:cubicBezTo>
                        <a:pt x="210" y="689"/>
                        <a:pt x="420" y="598"/>
                        <a:pt x="540" y="468"/>
                      </a:cubicBezTo>
                      <a:cubicBezTo>
                        <a:pt x="660" y="338"/>
                        <a:pt x="690" y="169"/>
                        <a:pt x="72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6" name="直接连接符 1073742866">
                  <a:extLst>
                    <a:ext uri="{FF2B5EF4-FFF2-40B4-BE49-F238E27FC236}">
                      <a16:creationId xmlns:a16="http://schemas.microsoft.com/office/drawing/2014/main" id="{DA2CFEFF-8F67-41AE-8B3C-9EBC9DC72422}"/>
                    </a:ext>
                  </a:extLst>
                </p:cNvPr>
                <p:cNvSpPr>
                  <a:spLocks noChangeShapeType="1"/>
                </p:cNvSpPr>
                <p:nvPr/>
              </p:nvSpPr>
              <p:spPr bwMode="auto">
                <a:xfrm flipH="1">
                  <a:off x="6539" y="2042"/>
                  <a:ext cx="72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7" name="直接连接符 1073742867">
                  <a:extLst>
                    <a:ext uri="{FF2B5EF4-FFF2-40B4-BE49-F238E27FC236}">
                      <a16:creationId xmlns:a16="http://schemas.microsoft.com/office/drawing/2014/main" id="{BA7ADA9A-67B5-4D52-B6A7-ADCBA9E1889B}"/>
                    </a:ext>
                  </a:extLst>
                </p:cNvPr>
                <p:cNvSpPr>
                  <a:spLocks noChangeShapeType="1"/>
                </p:cNvSpPr>
                <p:nvPr/>
              </p:nvSpPr>
              <p:spPr bwMode="auto">
                <a:xfrm>
                  <a:off x="8159" y="2198"/>
                  <a:ext cx="90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9238" name="文本框 3">
            <a:extLst>
              <a:ext uri="{FF2B5EF4-FFF2-40B4-BE49-F238E27FC236}">
                <a16:creationId xmlns:a16="http://schemas.microsoft.com/office/drawing/2014/main" id="{F2688170-3F15-44FE-8C15-C6B58A0DB81B}"/>
              </a:ext>
            </a:extLst>
          </p:cNvPr>
          <p:cNvSpPr txBox="1">
            <a:spLocks noChangeArrowheads="1"/>
          </p:cNvSpPr>
          <p:nvPr/>
        </p:nvSpPr>
        <p:spPr bwMode="auto">
          <a:xfrm>
            <a:off x="3741275" y="4404349"/>
            <a:ext cx="3978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6</a:t>
            </a:r>
            <a:r>
              <a:rPr lang="zh-CN" altLang="en-US" dirty="0"/>
              <a:t>-1  进程的三种基本状态及其转换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838946FB-33E6-485F-9A9E-A8D9FCD1B8B3}"/>
              </a:ext>
            </a:extLst>
          </p:cNvPr>
          <p:cNvSpPr>
            <a:spLocks noGrp="1" noChangeArrowheads="1"/>
          </p:cNvSpPr>
          <p:nvPr>
            <p:ph idx="1"/>
          </p:nvPr>
        </p:nvSpPr>
        <p:spPr>
          <a:xfrm>
            <a:off x="1787827" y="828782"/>
            <a:ext cx="9246617" cy="3777622"/>
          </a:xfrm>
        </p:spPr>
        <p:txBody>
          <a:bodyPr>
            <a:normAutofit/>
          </a:bodyPr>
          <a:lstStyle/>
          <a:p>
            <a:pPr>
              <a:lnSpc>
                <a:spcPct val="150000"/>
              </a:lnSpc>
            </a:pPr>
            <a:r>
              <a:rPr lang="zh-CN" altLang="en-US" sz="2400" dirty="0"/>
              <a:t>4、进程控制块</a:t>
            </a:r>
          </a:p>
          <a:p>
            <a:pPr>
              <a:lnSpc>
                <a:spcPct val="150000"/>
              </a:lnSpc>
            </a:pPr>
            <a:r>
              <a:rPr lang="zh-CN" altLang="en-US" sz="2400" dirty="0"/>
              <a:t>（1）进程控制块的作用</a:t>
            </a:r>
          </a:p>
          <a:p>
            <a:pPr lvl="1">
              <a:lnSpc>
                <a:spcPct val="150000"/>
              </a:lnSpc>
            </a:pPr>
            <a:r>
              <a:rPr lang="zh-CN" altLang="en-US" sz="2200" dirty="0"/>
              <a:t>为了描述和控制进程的运行，系统为每个进程定义了一个数据结构，该数据结构被称为进程控制块PCB。</a:t>
            </a:r>
          </a:p>
          <a:p>
            <a:pPr lvl="1">
              <a:lnSpc>
                <a:spcPct val="150000"/>
              </a:lnSpc>
            </a:pPr>
            <a:r>
              <a:rPr lang="en-US" altLang="zh-CN" sz="2200" dirty="0" err="1"/>
              <a:t>PCB是进程存在的唯一标志</a:t>
            </a:r>
            <a:r>
              <a:rPr lang="en-US" altLang="zh-CN" sz="2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D0CDDC4C-B79A-40DB-AD67-A583B69158FE}"/>
              </a:ext>
            </a:extLst>
          </p:cNvPr>
          <p:cNvSpPr>
            <a:spLocks noGrp="1" noChangeArrowheads="1"/>
          </p:cNvSpPr>
          <p:nvPr>
            <p:ph idx="1"/>
          </p:nvPr>
        </p:nvSpPr>
        <p:spPr>
          <a:xfrm>
            <a:off x="1911118" y="778189"/>
            <a:ext cx="8915400" cy="793757"/>
          </a:xfrm>
        </p:spPr>
        <p:txBody>
          <a:bodyPr>
            <a:normAutofit/>
          </a:bodyPr>
          <a:lstStyle/>
          <a:p>
            <a:r>
              <a:rPr lang="zh-CN" altLang="en-US" sz="2400"/>
              <a:t>（2）进程控制块中的内容</a:t>
            </a:r>
          </a:p>
        </p:txBody>
      </p:sp>
      <p:graphicFrame>
        <p:nvGraphicFramePr>
          <p:cNvPr id="2" name="表格 -1">
            <a:extLst>
              <a:ext uri="{FF2B5EF4-FFF2-40B4-BE49-F238E27FC236}">
                <a16:creationId xmlns:a16="http://schemas.microsoft.com/office/drawing/2014/main" id="{0DE42378-B73C-4BD3-8168-1800C628D877}"/>
              </a:ext>
            </a:extLst>
          </p:cNvPr>
          <p:cNvGraphicFramePr/>
          <p:nvPr>
            <p:extLst>
              <p:ext uri="{D42A27DB-BD31-4B8C-83A1-F6EECF244321}">
                <p14:modId xmlns:p14="http://schemas.microsoft.com/office/powerpoint/2010/main" val="327800217"/>
              </p:ext>
            </p:extLst>
          </p:nvPr>
        </p:nvGraphicFramePr>
        <p:xfrm>
          <a:off x="4321694" y="1822455"/>
          <a:ext cx="3140075" cy="3276604"/>
        </p:xfrm>
        <a:graphic>
          <a:graphicData uri="http://schemas.openxmlformats.org/drawingml/2006/table">
            <a:tbl>
              <a:tblPr firstRow="1" bandRow="1">
                <a:tableStyleId>{5940675A-B579-460E-94D1-54222C63F5DA}</a:tableStyleId>
              </a:tblPr>
              <a:tblGrid>
                <a:gridCol w="3140075">
                  <a:extLst>
                    <a:ext uri="{9D8B030D-6E8A-4147-A177-3AD203B41FA5}">
                      <a16:colId xmlns:a16="http://schemas.microsoft.com/office/drawing/2014/main" val="20000"/>
                    </a:ext>
                  </a:extLst>
                </a:gridCol>
              </a:tblGrid>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进程标识符</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现行状态</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现场保留区</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程序与数据地址</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互斥与同步机构</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7088">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进程通信机构</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进程优先数</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资源清单</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7724">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链接字</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724">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家族联系</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TotalTime>
  <Words>2901</Words>
  <Application>Microsoft Office PowerPoint</Application>
  <PresentationFormat>宽屏</PresentationFormat>
  <Paragraphs>251</Paragraphs>
  <Slides>53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宋体</vt:lpstr>
      <vt:lpstr>Arial</vt:lpstr>
      <vt:lpstr>Calibri</vt:lpstr>
      <vt:lpstr>Century Gothic</vt:lpstr>
      <vt:lpstr>Times New Roman</vt:lpstr>
      <vt:lpstr>Verdana</vt:lpstr>
      <vt:lpstr>Wingdings 3</vt:lpstr>
      <vt:lpstr>丝状</vt:lpstr>
      <vt:lpstr>Ubuntu Linux 基础教程 （第2版  慕课版）</vt:lpstr>
      <vt:lpstr>第6章 进程管理与系统监控</vt:lpstr>
      <vt:lpstr>6.1 进程管理</vt:lpstr>
      <vt:lpstr>6.1.1 什么是进程</vt:lpstr>
      <vt:lpstr>PowerPoint 演示文稿</vt:lpstr>
      <vt:lpstr>PowerPoint 演示文稿</vt:lpstr>
      <vt:lpstr>PowerPoint 演示文稿</vt:lpstr>
      <vt:lpstr>PowerPoint 演示文稿</vt:lpstr>
      <vt:lpstr>PowerPoint 演示文稿</vt:lpstr>
      <vt:lpstr>6.1.2 进程的启动</vt:lpstr>
      <vt:lpstr>PowerPoint 演示文稿</vt:lpstr>
      <vt:lpstr>PowerPoint 演示文稿</vt:lpstr>
      <vt:lpstr>PowerPoint 演示文稿</vt:lpstr>
      <vt:lpstr>6.1.3 进程的调度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6.1.4 进程的监视</vt:lpstr>
      <vt:lpstr>PowerPoint 演示文稿</vt:lpstr>
      <vt:lpstr>6.2系统日志</vt:lpstr>
      <vt:lpstr>6.2.1日志文件简介</vt:lpstr>
      <vt:lpstr>6.2.2 常用的日志文件</vt:lpstr>
      <vt:lpstr>PowerPoint 演示文稿</vt:lpstr>
      <vt:lpstr>PowerPoint 演示文稿</vt:lpstr>
      <vt:lpstr>PowerPoint 演示文稿</vt:lpstr>
      <vt:lpstr>PowerPoint 演示文稿</vt:lpstr>
      <vt:lpstr>PowerPoint 演示文稿</vt:lpstr>
      <vt:lpstr>PowerPoint 演示文稿</vt:lpstr>
      <vt:lpstr>6.3 系统监视器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查看内存状况</vt:lpstr>
      <vt:lpstr>PowerPoint 演示文稿</vt:lpstr>
      <vt:lpstr>6.5 文件系统监控</vt:lpstr>
      <vt:lpstr>PowerPoint 演示文稿</vt:lpstr>
      <vt:lpstr>本章小结</vt:lpstr>
      <vt:lpstr>实验</vt:lpstr>
      <vt:lpstr>实验</vt:lpstr>
      <vt:lpstr>练习题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Linux 基础教程 （第2版  慕课版）</dc:title>
  <dc:creator>mhl</dc:creator>
  <cp:lastModifiedBy>mhl</cp:lastModifiedBy>
  <cp:revision>11</cp:revision>
  <dcterms:created xsi:type="dcterms:W3CDTF">2021-09-16T08:44:49Z</dcterms:created>
  <dcterms:modified xsi:type="dcterms:W3CDTF">2021-11-15T01:59:39Z</dcterms:modified>
</cp:coreProperties>
</file>