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66"/>
  </p:notesMasterIdLst>
  <p:sldIdLst>
    <p:sldId id="256" r:id="rId2"/>
    <p:sldId id="260" r:id="rId3"/>
    <p:sldId id="825" r:id="rId4"/>
    <p:sldId id="939" r:id="rId5"/>
    <p:sldId id="1002" r:id="rId6"/>
    <p:sldId id="1003" r:id="rId7"/>
    <p:sldId id="1004" r:id="rId8"/>
    <p:sldId id="1005" r:id="rId9"/>
    <p:sldId id="1006" r:id="rId10"/>
    <p:sldId id="1007" r:id="rId11"/>
    <p:sldId id="1008" r:id="rId12"/>
    <p:sldId id="1009" r:id="rId13"/>
    <p:sldId id="1022" r:id="rId14"/>
    <p:sldId id="1010" r:id="rId15"/>
    <p:sldId id="1011" r:id="rId16"/>
    <p:sldId id="1023" r:id="rId17"/>
    <p:sldId id="1012" r:id="rId18"/>
    <p:sldId id="1014" r:id="rId19"/>
    <p:sldId id="1024" r:id="rId20"/>
    <p:sldId id="1025" r:id="rId21"/>
    <p:sldId id="1027" r:id="rId22"/>
    <p:sldId id="1028" r:id="rId23"/>
    <p:sldId id="1029" r:id="rId24"/>
    <p:sldId id="1017" r:id="rId25"/>
    <p:sldId id="1018" r:id="rId26"/>
    <p:sldId id="1030" r:id="rId27"/>
    <p:sldId id="1019" r:id="rId28"/>
    <p:sldId id="1020" r:id="rId29"/>
    <p:sldId id="1032" r:id="rId30"/>
    <p:sldId id="1033" r:id="rId31"/>
    <p:sldId id="1034" r:id="rId32"/>
    <p:sldId id="1036" r:id="rId33"/>
    <p:sldId id="1037" r:id="rId34"/>
    <p:sldId id="1038" r:id="rId35"/>
    <p:sldId id="1039" r:id="rId36"/>
    <p:sldId id="1040" r:id="rId37"/>
    <p:sldId id="1031" r:id="rId38"/>
    <p:sldId id="1041" r:id="rId39"/>
    <p:sldId id="1043" r:id="rId40"/>
    <p:sldId id="1047" r:id="rId41"/>
    <p:sldId id="1044" r:id="rId42"/>
    <p:sldId id="1049" r:id="rId43"/>
    <p:sldId id="1045" r:id="rId44"/>
    <p:sldId id="1050" r:id="rId45"/>
    <p:sldId id="1051" r:id="rId46"/>
    <p:sldId id="1042" r:id="rId47"/>
    <p:sldId id="1053" r:id="rId48"/>
    <p:sldId id="1054" r:id="rId49"/>
    <p:sldId id="1052" r:id="rId50"/>
    <p:sldId id="1055" r:id="rId51"/>
    <p:sldId id="1056" r:id="rId52"/>
    <p:sldId id="1057" r:id="rId53"/>
    <p:sldId id="1058" r:id="rId54"/>
    <p:sldId id="1059" r:id="rId55"/>
    <p:sldId id="1060" r:id="rId56"/>
    <p:sldId id="1061" r:id="rId57"/>
    <p:sldId id="1062" r:id="rId58"/>
    <p:sldId id="1064" r:id="rId59"/>
    <p:sldId id="1063" r:id="rId60"/>
    <p:sldId id="1065" r:id="rId61"/>
    <p:sldId id="1066" r:id="rId62"/>
    <p:sldId id="990" r:id="rId63"/>
    <p:sldId id="997" r:id="rId64"/>
    <p:sldId id="1000"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BA398-71CB-4F86-A329-5170BF5B6025}"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15B39-5E72-4ECF-963B-62C3D3F5F1CC}" type="slidenum">
              <a:rPr lang="zh-CN" altLang="en-US" smtClean="0"/>
              <a:t>‹#›</a:t>
            </a:fld>
            <a:endParaRPr lang="zh-CN" altLang="en-US"/>
          </a:p>
        </p:txBody>
      </p:sp>
    </p:spTree>
    <p:extLst>
      <p:ext uri="{BB962C8B-B14F-4D97-AF65-F5344CB8AC3E}">
        <p14:creationId xmlns:p14="http://schemas.microsoft.com/office/powerpoint/2010/main" val="405280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115B39-5E72-4ECF-963B-62C3D3F5F1CC}" type="slidenum">
              <a:rPr lang="zh-CN" altLang="en-US" smtClean="0"/>
              <a:t>2</a:t>
            </a:fld>
            <a:endParaRPr lang="zh-CN" altLang="en-US"/>
          </a:p>
        </p:txBody>
      </p:sp>
    </p:spTree>
    <p:extLst>
      <p:ext uri="{BB962C8B-B14F-4D97-AF65-F5344CB8AC3E}">
        <p14:creationId xmlns:p14="http://schemas.microsoft.com/office/powerpoint/2010/main" val="170664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115B39-5E72-4ECF-963B-62C3D3F5F1CC}" type="slidenum">
              <a:rPr lang="zh-CN" altLang="en-US" smtClean="0"/>
              <a:t>18</a:t>
            </a:fld>
            <a:endParaRPr lang="zh-CN" altLang="en-US"/>
          </a:p>
        </p:txBody>
      </p:sp>
    </p:spTree>
    <p:extLst>
      <p:ext uri="{BB962C8B-B14F-4D97-AF65-F5344CB8AC3E}">
        <p14:creationId xmlns:p14="http://schemas.microsoft.com/office/powerpoint/2010/main" val="327212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115B39-5E72-4ECF-963B-62C3D3F5F1CC}" type="slidenum">
              <a:rPr lang="zh-CN" altLang="en-US" smtClean="0"/>
              <a:t>19</a:t>
            </a:fld>
            <a:endParaRPr lang="zh-CN" altLang="en-US"/>
          </a:p>
        </p:txBody>
      </p:sp>
    </p:spTree>
    <p:extLst>
      <p:ext uri="{BB962C8B-B14F-4D97-AF65-F5344CB8AC3E}">
        <p14:creationId xmlns:p14="http://schemas.microsoft.com/office/powerpoint/2010/main" val="397394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35897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16887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30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9082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6201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4080995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76359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37399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225667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48841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07044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61045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99766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80697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07392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99767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83492703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AF549-A361-4AD6-80ED-7AF8B5A58949}"/>
              </a:ext>
            </a:extLst>
          </p:cNvPr>
          <p:cNvSpPr>
            <a:spLocks noGrp="1"/>
          </p:cNvSpPr>
          <p:nvPr>
            <p:ph type="ctrTitle"/>
          </p:nvPr>
        </p:nvSpPr>
        <p:spPr>
          <a:xfrm>
            <a:off x="2342633" y="949230"/>
            <a:ext cx="8915399" cy="2262781"/>
          </a:xfrm>
        </p:spPr>
        <p:txBody>
          <a:bodyPr/>
          <a:lstStyle/>
          <a:p>
            <a:pPr algn="ctr"/>
            <a:r>
              <a:rPr lang="en-US" altLang="zh-CN" dirty="0"/>
              <a:t>Ubuntu Linux </a:t>
            </a:r>
            <a:r>
              <a:rPr lang="zh-CN" altLang="en-US" dirty="0"/>
              <a:t>基础教程</a:t>
            </a:r>
            <a:br>
              <a:rPr lang="en-US" altLang="zh-CN" dirty="0"/>
            </a:br>
            <a:r>
              <a:rPr lang="zh-CN" altLang="en-US" dirty="0"/>
              <a:t>（</a:t>
            </a:r>
            <a:r>
              <a:rPr lang="zh-CN" altLang="en-US" sz="4400" dirty="0"/>
              <a:t>第</a:t>
            </a:r>
            <a:r>
              <a:rPr lang="en-US" altLang="zh-CN" sz="4400" dirty="0"/>
              <a:t>2</a:t>
            </a:r>
            <a:r>
              <a:rPr lang="zh-CN" altLang="en-US" sz="4400" dirty="0"/>
              <a:t>版  慕课版）</a:t>
            </a:r>
            <a:endParaRPr lang="zh-CN" altLang="en-US" dirty="0"/>
          </a:p>
        </p:txBody>
      </p:sp>
      <p:sp>
        <p:nvSpPr>
          <p:cNvPr id="3" name="副标题 2">
            <a:extLst>
              <a:ext uri="{FF2B5EF4-FFF2-40B4-BE49-F238E27FC236}">
                <a16:creationId xmlns:a16="http://schemas.microsoft.com/office/drawing/2014/main" id="{13E27B5E-E64F-4526-8025-9F5BA32E2036}"/>
              </a:ext>
            </a:extLst>
          </p:cNvPr>
          <p:cNvSpPr>
            <a:spLocks noGrp="1"/>
          </p:cNvSpPr>
          <p:nvPr>
            <p:ph type="subTitle" idx="1"/>
          </p:nvPr>
        </p:nvSpPr>
        <p:spPr>
          <a:xfrm>
            <a:off x="2414552" y="4366412"/>
            <a:ext cx="8915399" cy="1126283"/>
          </a:xfrm>
        </p:spPr>
        <p:txBody>
          <a:bodyPr>
            <a:normAutofit lnSpcReduction="10000"/>
          </a:bodyPr>
          <a:lstStyle/>
          <a:p>
            <a:pPr algn="r"/>
            <a:r>
              <a:rPr lang="zh-CN" altLang="en-US" b="1" dirty="0"/>
              <a:t>邓淼磊  马宏琳  主编</a:t>
            </a:r>
            <a:endParaRPr lang="en-US" altLang="zh-CN" b="1" dirty="0"/>
          </a:p>
          <a:p>
            <a:pPr algn="r"/>
            <a:r>
              <a:rPr lang="zh-CN" altLang="en-US" b="1" dirty="0"/>
              <a:t>阎磊 副主编</a:t>
            </a:r>
            <a:endParaRPr lang="en-US" altLang="zh-CN" b="1" dirty="0"/>
          </a:p>
          <a:p>
            <a:pPr algn="r"/>
            <a:r>
              <a:rPr lang="en-US" altLang="zh-CN" b="1" dirty="0"/>
              <a:t> </a:t>
            </a:r>
            <a:r>
              <a:rPr lang="zh-CN" altLang="en-US" b="1" dirty="0"/>
              <a:t>清华大学出版社</a:t>
            </a:r>
          </a:p>
        </p:txBody>
      </p:sp>
    </p:spTree>
    <p:extLst>
      <p:ext uri="{BB962C8B-B14F-4D97-AF65-F5344CB8AC3E}">
        <p14:creationId xmlns:p14="http://schemas.microsoft.com/office/powerpoint/2010/main" val="294395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10888550-F239-49AA-901D-B6EFDB3E75DE}"/>
              </a:ext>
            </a:extLst>
          </p:cNvPr>
          <p:cNvSpPr>
            <a:spLocks noGrp="1" noChangeArrowheads="1"/>
          </p:cNvSpPr>
          <p:nvPr>
            <p:ph type="title"/>
          </p:nvPr>
        </p:nvSpPr>
        <p:spPr>
          <a:xfrm>
            <a:off x="2592925" y="624110"/>
            <a:ext cx="8911687" cy="547144"/>
          </a:xfrm>
        </p:spPr>
        <p:txBody>
          <a:bodyPr>
            <a:normAutofit/>
          </a:bodyPr>
          <a:lstStyle/>
          <a:p>
            <a:r>
              <a:rPr lang="zh-CN" altLang="en-US" sz="2800" dirty="0">
                <a:solidFill>
                  <a:srgbClr val="FF0000"/>
                </a:solidFill>
              </a:rPr>
              <a:t>2、命令行方式下增加用户</a:t>
            </a:r>
          </a:p>
        </p:txBody>
      </p:sp>
      <p:sp>
        <p:nvSpPr>
          <p:cNvPr id="12290" name="内容占位符 2">
            <a:extLst>
              <a:ext uri="{FF2B5EF4-FFF2-40B4-BE49-F238E27FC236}">
                <a16:creationId xmlns:a16="http://schemas.microsoft.com/office/drawing/2014/main" id="{B5B3D775-4BF4-4982-802E-A59E24235642}"/>
              </a:ext>
            </a:extLst>
          </p:cNvPr>
          <p:cNvSpPr>
            <a:spLocks noGrp="1" noChangeArrowheads="1"/>
          </p:cNvSpPr>
          <p:nvPr>
            <p:ph idx="1"/>
          </p:nvPr>
        </p:nvSpPr>
        <p:spPr>
          <a:xfrm>
            <a:off x="1962365" y="1294543"/>
            <a:ext cx="9709078" cy="5219272"/>
          </a:xfrm>
        </p:spPr>
        <p:txBody>
          <a:bodyPr>
            <a:normAutofit/>
          </a:bodyPr>
          <a:lstStyle/>
          <a:p>
            <a:pPr>
              <a:lnSpc>
                <a:spcPct val="150000"/>
              </a:lnSpc>
            </a:pPr>
            <a:r>
              <a:rPr lang="zh-CN" altLang="en-US" sz="2400" dirty="0"/>
              <a:t>在命令行方式下，增加用户的命令是useradd：</a:t>
            </a:r>
          </a:p>
          <a:p>
            <a:pPr>
              <a:lnSpc>
                <a:spcPct val="150000"/>
              </a:lnSpc>
            </a:pPr>
            <a:r>
              <a:rPr lang="zh-CN" altLang="en-US" sz="2400" dirty="0"/>
              <a:t>useradd [-u uid] [-g group] [-d home_dir] [-s shell] [-c comment] [-m [-k skel_dir]] [-N] [-f inactive] [-e expire] login</a:t>
            </a:r>
          </a:p>
          <a:p>
            <a:pPr lvl="1"/>
            <a:r>
              <a:rPr lang="zh-CN" altLang="en-US" sz="1800" dirty="0"/>
              <a:t>login表示新建用户的登陆名。主要的选项含义：</a:t>
            </a:r>
          </a:p>
          <a:p>
            <a:pPr lvl="1"/>
            <a:r>
              <a:rPr lang="zh-CN" altLang="en-US" sz="1800" dirty="0"/>
              <a:t>-c comment——指定一段注释性描述。</a:t>
            </a:r>
          </a:p>
          <a:p>
            <a:pPr lvl="1"/>
            <a:r>
              <a:rPr lang="zh-CN" altLang="en-US" sz="1800" dirty="0"/>
              <a:t>-d home_dir——指定用户主目录，如果此目录不存在，则同时使用-m选项，可以创建主目录。</a:t>
            </a:r>
          </a:p>
          <a:p>
            <a:pPr lvl="1"/>
            <a:r>
              <a:rPr lang="zh-CN" altLang="en-US" sz="1800" dirty="0"/>
              <a:t>-g group——指定用户所属的用户组。</a:t>
            </a:r>
          </a:p>
          <a:p>
            <a:pPr lvl="1"/>
            <a:r>
              <a:rPr lang="zh-CN" altLang="en-US" sz="1800" dirty="0"/>
              <a:t>-s shell文件——指定用户的登陆Shell。</a:t>
            </a:r>
          </a:p>
          <a:p>
            <a:pPr lvl="1"/>
            <a:r>
              <a:rPr lang="zh-CN" altLang="en-US" sz="1800" dirty="0"/>
              <a:t>-u uid——指定用户的用户号，如果同时有-o选项，则可以重复使用其它用户的标识号。</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a:extLst>
              <a:ext uri="{FF2B5EF4-FFF2-40B4-BE49-F238E27FC236}">
                <a16:creationId xmlns:a16="http://schemas.microsoft.com/office/drawing/2014/main" id="{F864F24E-8BDC-4725-A8FD-FF247D7DB8A6}"/>
              </a:ext>
            </a:extLst>
          </p:cNvPr>
          <p:cNvSpPr>
            <a:spLocks noGrp="1" noChangeArrowheads="1"/>
          </p:cNvSpPr>
          <p:nvPr>
            <p:ph idx="1"/>
          </p:nvPr>
        </p:nvSpPr>
        <p:spPr>
          <a:xfrm>
            <a:off x="1906481" y="861442"/>
            <a:ext cx="9528656" cy="4114800"/>
          </a:xfrm>
        </p:spPr>
        <p:txBody>
          <a:bodyPr>
            <a:normAutofit/>
          </a:bodyPr>
          <a:lstStyle/>
          <a:p>
            <a:pPr>
              <a:lnSpc>
                <a:spcPct val="150000"/>
              </a:lnSpc>
            </a:pPr>
            <a:r>
              <a:rPr lang="zh-CN" altLang="en-US" sz="2400" dirty="0"/>
              <a:t>也可以在系统终端内直接输入useradd命令，系统将给出useradd命令的选项说明：</a:t>
            </a:r>
          </a:p>
          <a:p>
            <a:pPr lvl="1">
              <a:lnSpc>
                <a:spcPct val="150000"/>
              </a:lnSpc>
            </a:pPr>
            <a:r>
              <a:rPr lang="zh-CN" altLang="en-US" sz="2200" dirty="0"/>
              <a:t>user@user-desktop:~$ </a:t>
            </a:r>
            <a:r>
              <a:rPr lang="zh-CN" altLang="en-US" sz="2200" dirty="0">
                <a:solidFill>
                  <a:srgbClr val="FF0000"/>
                </a:solidFill>
              </a:rPr>
              <a:t>useradd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a:extLst>
              <a:ext uri="{FF2B5EF4-FFF2-40B4-BE49-F238E27FC236}">
                <a16:creationId xmlns:a16="http://schemas.microsoft.com/office/drawing/2014/main" id="{B98EB03F-56E3-4CC6-9943-5A01EC8AAEDC}"/>
              </a:ext>
            </a:extLst>
          </p:cNvPr>
          <p:cNvSpPr>
            <a:spLocks noGrp="1" noChangeArrowheads="1"/>
          </p:cNvSpPr>
          <p:nvPr>
            <p:ph idx="1"/>
          </p:nvPr>
        </p:nvSpPr>
        <p:spPr>
          <a:xfrm>
            <a:off x="1618179" y="621786"/>
            <a:ext cx="9760450" cy="2229159"/>
          </a:xfrm>
        </p:spPr>
        <p:txBody>
          <a:bodyPr>
            <a:normAutofit/>
          </a:bodyPr>
          <a:lstStyle/>
          <a:p>
            <a:pPr>
              <a:lnSpc>
                <a:spcPct val="150000"/>
              </a:lnSpc>
            </a:pPr>
            <a:r>
              <a:rPr lang="zh-CN" altLang="en-US" sz="2200" dirty="0"/>
              <a:t>例如，要增加一个用户jack，指定</a:t>
            </a:r>
            <a:r>
              <a:rPr lang="en-US" altLang="zh-CN" sz="2200" dirty="0"/>
              <a:t>ID</a:t>
            </a:r>
            <a:r>
              <a:rPr lang="zh-CN" altLang="en-US" sz="2200" dirty="0"/>
              <a:t>号为</a:t>
            </a:r>
            <a:r>
              <a:rPr lang="en-US" altLang="zh-CN" sz="2200" dirty="0"/>
              <a:t>1005</a:t>
            </a:r>
            <a:r>
              <a:rPr lang="zh-CN" altLang="en-US" sz="2200" dirty="0"/>
              <a:t>，且为其新建一个用户组，指定其宿主目录为/home/jack，指定其Shell为bash，命令如下：</a:t>
            </a:r>
          </a:p>
          <a:p>
            <a:pPr lvl="1">
              <a:lnSpc>
                <a:spcPct val="150000"/>
              </a:lnSpc>
            </a:pPr>
            <a:r>
              <a:rPr lang="zh-CN" altLang="en-US" sz="2200" dirty="0"/>
              <a:t>user@user-desktop:~$ </a:t>
            </a:r>
            <a:r>
              <a:rPr lang="zh-CN" altLang="en-US" sz="2200" dirty="0">
                <a:solidFill>
                  <a:srgbClr val="FF0000"/>
                </a:solidFill>
              </a:rPr>
              <a:t>sudo useradd -u 100</a:t>
            </a:r>
            <a:r>
              <a:rPr lang="en-US" altLang="zh-CN" sz="2200" dirty="0">
                <a:solidFill>
                  <a:srgbClr val="FF0000"/>
                </a:solidFill>
              </a:rPr>
              <a:t>5</a:t>
            </a:r>
            <a:r>
              <a:rPr lang="zh-CN" altLang="en-US" sz="2200" dirty="0">
                <a:solidFill>
                  <a:srgbClr val="FF0000"/>
                </a:solidFill>
              </a:rPr>
              <a:t> -d /home/jack -m -s /bin/bash jack</a:t>
            </a:r>
          </a:p>
        </p:txBody>
      </p:sp>
      <p:pic>
        <p:nvPicPr>
          <p:cNvPr id="2" name="图片 1">
            <a:extLst>
              <a:ext uri="{FF2B5EF4-FFF2-40B4-BE49-F238E27FC236}">
                <a16:creationId xmlns:a16="http://schemas.microsoft.com/office/drawing/2014/main" id="{1AD1DD6E-D8AC-462B-907B-FD84997D9FDC}"/>
              </a:ext>
            </a:extLst>
          </p:cNvPr>
          <p:cNvPicPr>
            <a:picLocks noChangeAspect="1"/>
          </p:cNvPicPr>
          <p:nvPr/>
        </p:nvPicPr>
        <p:blipFill>
          <a:blip r:embed="rId2"/>
          <a:stretch>
            <a:fillRect/>
          </a:stretch>
        </p:blipFill>
        <p:spPr>
          <a:xfrm>
            <a:off x="2546982" y="2850945"/>
            <a:ext cx="8026839" cy="1345914"/>
          </a:xfrm>
          <a:prstGeom prst="rect">
            <a:avLst/>
          </a:prstGeom>
        </p:spPr>
      </p:pic>
      <p:sp>
        <p:nvSpPr>
          <p:cNvPr id="6" name="文本框 5">
            <a:extLst>
              <a:ext uri="{FF2B5EF4-FFF2-40B4-BE49-F238E27FC236}">
                <a16:creationId xmlns:a16="http://schemas.microsoft.com/office/drawing/2014/main" id="{F0874395-EB5C-4F2D-A910-1759D363B2CE}"/>
              </a:ext>
            </a:extLst>
          </p:cNvPr>
          <p:cNvSpPr txBox="1"/>
          <p:nvPr/>
        </p:nvSpPr>
        <p:spPr>
          <a:xfrm>
            <a:off x="3449548" y="4294865"/>
            <a:ext cx="6097712" cy="369332"/>
          </a:xfrm>
          <a:prstGeom prst="rect">
            <a:avLst/>
          </a:prstGeom>
          <a:noFill/>
        </p:spPr>
        <p:txBody>
          <a:bodyPr wrap="square">
            <a:spAutoFit/>
          </a:bodyPr>
          <a:lstStyle/>
          <a:p>
            <a:pPr indent="276225"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7-1 </a:t>
            </a:r>
            <a:r>
              <a:rPr lang="en-US" altLang="zh-CN" sz="1800" kern="100" dirty="0" err="1">
                <a:effectLst/>
                <a:latin typeface="Times New Roman" panose="02020603050405020304" pitchFamily="18" charset="0"/>
                <a:ea typeface="宋体" panose="02010600030101010101" pitchFamily="2" charset="-122"/>
              </a:rPr>
              <a:t>useradd</a:t>
            </a:r>
            <a:r>
              <a:rPr lang="zh-CN" altLang="zh-CN" sz="1800" kern="100" dirty="0">
                <a:effectLst/>
                <a:latin typeface="Times New Roman" panose="02020603050405020304" pitchFamily="18" charset="0"/>
                <a:ea typeface="宋体" panose="02010600030101010101" pitchFamily="2" charset="-122"/>
              </a:rPr>
              <a:t>命令创建新用户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a:extLst>
              <a:ext uri="{FF2B5EF4-FFF2-40B4-BE49-F238E27FC236}">
                <a16:creationId xmlns:a16="http://schemas.microsoft.com/office/drawing/2014/main" id="{B98EB03F-56E3-4CC6-9943-5A01EC8AAEDC}"/>
              </a:ext>
            </a:extLst>
          </p:cNvPr>
          <p:cNvSpPr>
            <a:spLocks noGrp="1" noChangeArrowheads="1"/>
          </p:cNvSpPr>
          <p:nvPr>
            <p:ph idx="1"/>
          </p:nvPr>
        </p:nvSpPr>
        <p:spPr>
          <a:xfrm>
            <a:off x="1464067" y="467674"/>
            <a:ext cx="9760450" cy="1114546"/>
          </a:xfrm>
        </p:spPr>
        <p:txBody>
          <a:bodyPr>
            <a:noAutofit/>
          </a:bodyPr>
          <a:lstStyle/>
          <a:p>
            <a:pPr>
              <a:lnSpc>
                <a:spcPct val="120000"/>
              </a:lnSpc>
            </a:pPr>
            <a:r>
              <a:rPr lang="zh-CN" altLang="en-US" sz="2000" dirty="0"/>
              <a:t>执行完毕后，查看/etc/passwd文件，会发现jack用户已经增加。</a:t>
            </a:r>
            <a:endParaRPr lang="en-US" altLang="zh-CN" sz="2000" dirty="0"/>
          </a:p>
          <a:p>
            <a:pPr lvl="1">
              <a:lnSpc>
                <a:spcPct val="120000"/>
              </a:lnSpc>
            </a:pPr>
            <a:r>
              <a:rPr lang="en-US" altLang="zh-CN" sz="1800" dirty="0"/>
              <a:t>ser01@user01-virtual-machine:~$ </a:t>
            </a:r>
            <a:r>
              <a:rPr lang="en-US" altLang="zh-CN" sz="1800" dirty="0" err="1">
                <a:solidFill>
                  <a:srgbClr val="FF0000"/>
                </a:solidFill>
              </a:rPr>
              <a:t>sudo</a:t>
            </a:r>
            <a:r>
              <a:rPr lang="en-US" altLang="zh-CN" sz="1800" dirty="0">
                <a:solidFill>
                  <a:srgbClr val="FF0000"/>
                </a:solidFill>
              </a:rPr>
              <a:t>  cat  /</a:t>
            </a:r>
            <a:r>
              <a:rPr lang="en-US" altLang="zh-CN" sz="1800" dirty="0" err="1">
                <a:solidFill>
                  <a:srgbClr val="FF0000"/>
                </a:solidFill>
              </a:rPr>
              <a:t>etc</a:t>
            </a:r>
            <a:r>
              <a:rPr lang="en-US" altLang="zh-CN" sz="1800" dirty="0">
                <a:solidFill>
                  <a:srgbClr val="FF0000"/>
                </a:solidFill>
              </a:rPr>
              <a:t>/passwd</a:t>
            </a:r>
            <a:endParaRPr lang="zh-CN" altLang="en-US" sz="1800" dirty="0">
              <a:solidFill>
                <a:srgbClr val="FF0000"/>
              </a:solidFill>
            </a:endParaRPr>
          </a:p>
        </p:txBody>
      </p:sp>
      <p:pic>
        <p:nvPicPr>
          <p:cNvPr id="1026" name="图片 1">
            <a:extLst>
              <a:ext uri="{FF2B5EF4-FFF2-40B4-BE49-F238E27FC236}">
                <a16:creationId xmlns:a16="http://schemas.microsoft.com/office/drawing/2014/main" id="{9E7B94C8-8693-4372-88AF-6CB01EAFD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671" y="1367227"/>
            <a:ext cx="5830959" cy="462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638ED52C-1A78-4049-B63F-262ECD523F7F}"/>
              </a:ext>
            </a:extLst>
          </p:cNvPr>
          <p:cNvSpPr txBox="1"/>
          <p:nvPr/>
        </p:nvSpPr>
        <p:spPr>
          <a:xfrm>
            <a:off x="2214082" y="6020994"/>
            <a:ext cx="6097712" cy="369332"/>
          </a:xfrm>
          <a:prstGeom prst="rect">
            <a:avLst/>
          </a:prstGeom>
          <a:noFill/>
        </p:spPr>
        <p:txBody>
          <a:bodyPr wrap="square">
            <a:spAutoFit/>
          </a:bodyPr>
          <a:lstStyle/>
          <a:p>
            <a:pPr indent="276225"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7-2 cat</a:t>
            </a:r>
            <a:r>
              <a:rPr lang="zh-CN" altLang="zh-CN" sz="1800" kern="100" dirty="0">
                <a:effectLst/>
                <a:latin typeface="Times New Roman" panose="02020603050405020304" pitchFamily="18" charset="0"/>
                <a:ea typeface="宋体" panose="02010600030101010101" pitchFamily="2" charset="-122"/>
              </a:rPr>
              <a:t>命令查看新建的</a:t>
            </a:r>
            <a:r>
              <a:rPr lang="en-US" altLang="zh-CN" sz="1800" kern="100" dirty="0">
                <a:effectLst/>
                <a:latin typeface="Times New Roman" panose="02020603050405020304" pitchFamily="18" charset="0"/>
                <a:ea typeface="宋体" panose="02010600030101010101" pitchFamily="2" charset="-122"/>
              </a:rPr>
              <a:t>jack</a:t>
            </a:r>
            <a:r>
              <a:rPr lang="zh-CN" altLang="zh-CN" sz="1800" kern="100" dirty="0">
                <a:effectLst/>
                <a:latin typeface="Times New Roman" panose="02020603050405020304" pitchFamily="18" charset="0"/>
                <a:ea typeface="宋体" panose="02010600030101010101" pitchFamily="2" charset="-122"/>
              </a:rPr>
              <a:t>用户</a:t>
            </a:r>
          </a:p>
        </p:txBody>
      </p:sp>
    </p:spTree>
    <p:extLst>
      <p:ext uri="{BB962C8B-B14F-4D97-AF65-F5344CB8AC3E}">
        <p14:creationId xmlns:p14="http://schemas.microsoft.com/office/powerpoint/2010/main" val="2992767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a:extLst>
              <a:ext uri="{FF2B5EF4-FFF2-40B4-BE49-F238E27FC236}">
                <a16:creationId xmlns:a16="http://schemas.microsoft.com/office/drawing/2014/main" id="{A4EFB3D7-C277-4A03-902E-5F6A1925A7A2}"/>
              </a:ext>
            </a:extLst>
          </p:cNvPr>
          <p:cNvSpPr>
            <a:spLocks noGrp="1" noChangeArrowheads="1"/>
          </p:cNvSpPr>
          <p:nvPr>
            <p:ph idx="1"/>
          </p:nvPr>
        </p:nvSpPr>
        <p:spPr>
          <a:xfrm>
            <a:off x="1849472" y="746589"/>
            <a:ext cx="9647310" cy="2390203"/>
          </a:xfrm>
        </p:spPr>
        <p:txBody>
          <a:bodyPr>
            <a:normAutofit/>
          </a:bodyPr>
          <a:lstStyle/>
          <a:p>
            <a:pPr>
              <a:lnSpc>
                <a:spcPct val="150000"/>
              </a:lnSpc>
            </a:pPr>
            <a:r>
              <a:rPr lang="zh-CN" altLang="en-US" sz="2400" dirty="0"/>
              <a:t>此时虽然成功增加了用户jack，但是jack用户却还不能登陆系统，因为jack用户没有密码，还需要给jack用户指定密码以便其登陆，指定或修改密码的命令是</a:t>
            </a:r>
            <a:r>
              <a:rPr lang="zh-CN" altLang="en-US" sz="2400" dirty="0">
                <a:solidFill>
                  <a:srgbClr val="FF0000"/>
                </a:solidFill>
              </a:rPr>
              <a:t>passwd</a:t>
            </a:r>
            <a:r>
              <a:rPr lang="zh-CN" altLang="en-US" sz="2400" dirty="0"/>
              <a:t>，下面给jack用户指定密码。</a:t>
            </a:r>
          </a:p>
          <a:p>
            <a:pPr lvl="1">
              <a:lnSpc>
                <a:spcPct val="150000"/>
              </a:lnSpc>
            </a:pPr>
            <a:r>
              <a:rPr lang="zh-CN" altLang="en-US" sz="2200" dirty="0"/>
              <a:t>user@user-desktop:~$ </a:t>
            </a:r>
            <a:r>
              <a:rPr lang="zh-CN" altLang="en-US" sz="2200" dirty="0">
                <a:solidFill>
                  <a:srgbClr val="FF0000"/>
                </a:solidFill>
              </a:rPr>
              <a:t>sudo passwd jack</a:t>
            </a:r>
          </a:p>
        </p:txBody>
      </p:sp>
      <p:pic>
        <p:nvPicPr>
          <p:cNvPr id="2050" name="图片 1">
            <a:extLst>
              <a:ext uri="{FF2B5EF4-FFF2-40B4-BE49-F238E27FC236}">
                <a16:creationId xmlns:a16="http://schemas.microsoft.com/office/drawing/2014/main" id="{B6B93FB8-7CEA-47B5-864C-C6B633864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236" y="3136792"/>
            <a:ext cx="7584291" cy="266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036D8ECA-E0CE-407B-BB83-EF3351E3124D}"/>
              </a:ext>
            </a:extLst>
          </p:cNvPr>
          <p:cNvSpPr txBox="1"/>
          <p:nvPr/>
        </p:nvSpPr>
        <p:spPr>
          <a:xfrm>
            <a:off x="3336052" y="5742079"/>
            <a:ext cx="6097712" cy="369332"/>
          </a:xfrm>
          <a:prstGeom prst="rect">
            <a:avLst/>
          </a:prstGeom>
          <a:noFill/>
        </p:spPr>
        <p:txBody>
          <a:bodyPr wrap="square">
            <a:spAutoFit/>
          </a:bodyPr>
          <a:lstStyle/>
          <a:p>
            <a:pPr indent="276225"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7-3 passwd</a:t>
            </a:r>
            <a:r>
              <a:rPr lang="zh-CN" altLang="zh-CN" sz="1800" kern="100" dirty="0">
                <a:effectLst/>
                <a:latin typeface="Times New Roman" panose="02020603050405020304" pitchFamily="18" charset="0"/>
                <a:ea typeface="宋体" panose="02010600030101010101" pitchFamily="2" charset="-122"/>
              </a:rPr>
              <a:t>命令修改</a:t>
            </a:r>
            <a:r>
              <a:rPr lang="en-US" altLang="zh-CN" sz="1800" kern="100" dirty="0">
                <a:effectLst/>
                <a:latin typeface="Times New Roman" panose="02020603050405020304" pitchFamily="18" charset="0"/>
                <a:ea typeface="宋体" panose="02010600030101010101" pitchFamily="2" charset="-122"/>
              </a:rPr>
              <a:t>jack</a:t>
            </a:r>
            <a:r>
              <a:rPr lang="zh-CN" altLang="zh-CN" sz="1800" kern="100" dirty="0">
                <a:effectLst/>
                <a:latin typeface="Times New Roman" panose="02020603050405020304" pitchFamily="18" charset="0"/>
                <a:ea typeface="宋体" panose="02010600030101010101" pitchFamily="2" charset="-122"/>
              </a:rPr>
              <a:t>用户密码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BF07FC63-093A-4FDB-AA8F-8618A7BB2BCA}"/>
              </a:ext>
            </a:extLst>
          </p:cNvPr>
          <p:cNvSpPr>
            <a:spLocks noGrp="1" noChangeArrowheads="1"/>
          </p:cNvSpPr>
          <p:nvPr>
            <p:ph idx="1"/>
          </p:nvPr>
        </p:nvSpPr>
        <p:spPr>
          <a:xfrm>
            <a:off x="1798101" y="613025"/>
            <a:ext cx="9647309" cy="1308242"/>
          </a:xfrm>
        </p:spPr>
        <p:txBody>
          <a:bodyPr>
            <a:normAutofit/>
          </a:bodyPr>
          <a:lstStyle/>
          <a:p>
            <a:pPr>
              <a:lnSpc>
                <a:spcPct val="150000"/>
              </a:lnSpc>
            </a:pPr>
            <a:r>
              <a:rPr lang="zh-CN" altLang="en-US" sz="2400"/>
              <a:t>系统提示更新密码成功后，重新启动Ubuntu系统，就会看到登陆时除了user用户外，还增加了一个jack用户</a:t>
            </a:r>
          </a:p>
        </p:txBody>
      </p:sp>
      <p:pic>
        <p:nvPicPr>
          <p:cNvPr id="3074" name="图片 1">
            <a:extLst>
              <a:ext uri="{FF2B5EF4-FFF2-40B4-BE49-F238E27FC236}">
                <a16:creationId xmlns:a16="http://schemas.microsoft.com/office/drawing/2014/main" id="{539A7DC7-7DF7-4418-B57D-CD3BCA0C2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155" y="1701585"/>
            <a:ext cx="502920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ECCB959E-0E79-45FB-A850-5A1C41AC6617}"/>
              </a:ext>
            </a:extLst>
          </p:cNvPr>
          <p:cNvSpPr txBox="1"/>
          <p:nvPr/>
        </p:nvSpPr>
        <p:spPr>
          <a:xfrm>
            <a:off x="3480371" y="5489360"/>
            <a:ext cx="6097712"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7-4</a:t>
            </a:r>
            <a:r>
              <a:rPr lang="zh-CN" altLang="zh-CN" sz="1800" kern="100" dirty="0">
                <a:effectLst/>
                <a:latin typeface="Times New Roman" panose="02020603050405020304" pitchFamily="18" charset="0"/>
                <a:ea typeface="宋体" panose="02010600030101010101" pitchFamily="2" charset="-122"/>
              </a:rPr>
              <a:t>登陆时用户选择界面</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BDD710-2F4C-4C58-8B65-5618DEC151DD}"/>
              </a:ext>
            </a:extLst>
          </p:cNvPr>
          <p:cNvSpPr>
            <a:spLocks noGrp="1"/>
          </p:cNvSpPr>
          <p:nvPr>
            <p:ph idx="1"/>
          </p:nvPr>
        </p:nvSpPr>
        <p:spPr>
          <a:xfrm>
            <a:off x="1808376" y="664395"/>
            <a:ext cx="9267166" cy="1318517"/>
          </a:xfrm>
        </p:spPr>
        <p:txBody>
          <a:bodyPr>
            <a:normAutofit/>
          </a:bodyPr>
          <a:lstStyle/>
          <a:p>
            <a:pPr>
              <a:lnSpc>
                <a:spcPct val="150000"/>
              </a:lnSpc>
            </a:pPr>
            <a:r>
              <a:rPr lang="zh-CN" altLang="en-US" sz="2400" dirty="0"/>
              <a:t>用</a:t>
            </a:r>
            <a:r>
              <a:rPr lang="en-US" altLang="zh-CN" sz="2400" dirty="0"/>
              <a:t>jack</a:t>
            </a:r>
            <a:r>
              <a:rPr lang="zh-CN" altLang="en-US" sz="2400" dirty="0"/>
              <a:t>用户登陆后，打开终端输入</a:t>
            </a:r>
            <a:r>
              <a:rPr lang="en-US" altLang="zh-CN" sz="2400" dirty="0">
                <a:solidFill>
                  <a:srgbClr val="FF0000"/>
                </a:solidFill>
              </a:rPr>
              <a:t>who</a:t>
            </a:r>
            <a:r>
              <a:rPr lang="zh-CN" altLang="en-US" sz="2400" dirty="0">
                <a:solidFill>
                  <a:srgbClr val="FF0000"/>
                </a:solidFill>
              </a:rPr>
              <a:t>命令</a:t>
            </a:r>
            <a:r>
              <a:rPr lang="zh-CN" altLang="en-US" sz="2400" dirty="0"/>
              <a:t>，可以查看当前用户的登陆信息。如图</a:t>
            </a:r>
            <a:r>
              <a:rPr lang="en-US" altLang="zh-CN" sz="2400" dirty="0"/>
              <a:t>7-5</a:t>
            </a:r>
            <a:r>
              <a:rPr lang="zh-CN" altLang="en-US" sz="2400" dirty="0"/>
              <a:t>所示。</a:t>
            </a:r>
          </a:p>
        </p:txBody>
      </p:sp>
      <p:pic>
        <p:nvPicPr>
          <p:cNvPr id="4098" name="图片 1">
            <a:extLst>
              <a:ext uri="{FF2B5EF4-FFF2-40B4-BE49-F238E27FC236}">
                <a16:creationId xmlns:a16="http://schemas.microsoft.com/office/drawing/2014/main" id="{635F4061-F565-4B9D-8B79-AE7152DCF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703" y="1982912"/>
            <a:ext cx="7432512" cy="206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49BF791-3F26-4E54-9116-587F3AEFAB7A}"/>
              </a:ext>
            </a:extLst>
          </p:cNvPr>
          <p:cNvSpPr txBox="1"/>
          <p:nvPr/>
        </p:nvSpPr>
        <p:spPr>
          <a:xfrm>
            <a:off x="2812550" y="4051442"/>
            <a:ext cx="6097712" cy="369332"/>
          </a:xfrm>
          <a:prstGeom prst="rect">
            <a:avLst/>
          </a:prstGeom>
          <a:noFill/>
        </p:spPr>
        <p:txBody>
          <a:bodyPr wrap="square">
            <a:spAutoFit/>
          </a:bodyPr>
          <a:lstStyle/>
          <a:p>
            <a:pPr indent="276225"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7-5  jack</a:t>
            </a:r>
            <a:r>
              <a:rPr lang="zh-CN" altLang="zh-CN" sz="1800" kern="100" dirty="0">
                <a:effectLst/>
                <a:latin typeface="Times New Roman" panose="02020603050405020304" pitchFamily="18" charset="0"/>
                <a:ea typeface="宋体" panose="02010600030101010101" pitchFamily="2" charset="-122"/>
              </a:rPr>
              <a:t>用户的信息显示</a:t>
            </a:r>
          </a:p>
        </p:txBody>
      </p:sp>
    </p:spTree>
    <p:extLst>
      <p:ext uri="{BB962C8B-B14F-4D97-AF65-F5344CB8AC3E}">
        <p14:creationId xmlns:p14="http://schemas.microsoft.com/office/powerpoint/2010/main" val="201719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6F1706B2-064B-40B7-BED0-E974B6D78FAB}"/>
              </a:ext>
            </a:extLst>
          </p:cNvPr>
          <p:cNvSpPr>
            <a:spLocks noGrp="1" noChangeArrowheads="1"/>
          </p:cNvSpPr>
          <p:nvPr>
            <p:ph type="title"/>
          </p:nvPr>
        </p:nvSpPr>
        <p:spPr>
          <a:xfrm>
            <a:off x="2044680" y="608699"/>
            <a:ext cx="8911687" cy="567692"/>
          </a:xfrm>
        </p:spPr>
        <p:txBody>
          <a:bodyPr>
            <a:normAutofit/>
          </a:bodyPr>
          <a:lstStyle/>
          <a:p>
            <a:r>
              <a:rPr lang="zh-CN" altLang="en-US" sz="2800" dirty="0">
                <a:solidFill>
                  <a:srgbClr val="FF0000"/>
                </a:solidFill>
              </a:rPr>
              <a:t>3、命令行方式下删除用户</a:t>
            </a:r>
          </a:p>
        </p:txBody>
      </p:sp>
      <p:sp>
        <p:nvSpPr>
          <p:cNvPr id="17410" name="内容占位符 2">
            <a:extLst>
              <a:ext uri="{FF2B5EF4-FFF2-40B4-BE49-F238E27FC236}">
                <a16:creationId xmlns:a16="http://schemas.microsoft.com/office/drawing/2014/main" id="{12C395FD-982B-43F3-AF41-46E6C4B48FFD}"/>
              </a:ext>
            </a:extLst>
          </p:cNvPr>
          <p:cNvSpPr>
            <a:spLocks noGrp="1" noChangeArrowheads="1"/>
          </p:cNvSpPr>
          <p:nvPr>
            <p:ph idx="1"/>
          </p:nvPr>
        </p:nvSpPr>
        <p:spPr>
          <a:xfrm>
            <a:off x="2044680" y="1243173"/>
            <a:ext cx="9472650" cy="3092522"/>
          </a:xfrm>
        </p:spPr>
        <p:txBody>
          <a:bodyPr>
            <a:normAutofit/>
          </a:bodyPr>
          <a:lstStyle/>
          <a:p>
            <a:pPr>
              <a:lnSpc>
                <a:spcPct val="150000"/>
              </a:lnSpc>
            </a:pPr>
            <a:r>
              <a:rPr lang="zh-CN" altLang="en-US" sz="2400" dirty="0"/>
              <a:t>删除用户信息的命令是userdel。userdel的作用是从/etc/passwd、 /etc/shadow、/etc/group三个文件中删除用户的相关信息。同时，可以通过参数 –r 删除用户的主目录及其文件。</a:t>
            </a:r>
          </a:p>
          <a:p>
            <a:pPr>
              <a:lnSpc>
                <a:spcPct val="110000"/>
              </a:lnSpc>
            </a:pPr>
            <a:r>
              <a:rPr lang="zh-CN" altLang="en-US" sz="2400" dirty="0"/>
              <a:t>userdel命令格式如下：</a:t>
            </a:r>
          </a:p>
          <a:p>
            <a:pPr lvl="1">
              <a:lnSpc>
                <a:spcPct val="110000"/>
              </a:lnSpc>
            </a:pPr>
            <a:r>
              <a:rPr lang="zh-CN" altLang="en-US" sz="2200" dirty="0">
                <a:solidFill>
                  <a:srgbClr val="FF0000"/>
                </a:solidFill>
              </a:rPr>
              <a:t>useradd  [-r]  login   </a:t>
            </a:r>
            <a:r>
              <a:rPr lang="en-US" altLang="zh-CN" sz="2200" dirty="0">
                <a:solidFill>
                  <a:schemeClr val="tx1"/>
                </a:solidFill>
              </a:rPr>
              <a:t>//</a:t>
            </a:r>
            <a:r>
              <a:rPr lang="zh-CN" altLang="en-US" sz="2200" dirty="0"/>
              <a:t>命令中login表示的是用户名称。</a:t>
            </a:r>
          </a:p>
        </p:txBody>
      </p:sp>
      <p:sp>
        <p:nvSpPr>
          <p:cNvPr id="4" name="内容占位符 2">
            <a:extLst>
              <a:ext uri="{FF2B5EF4-FFF2-40B4-BE49-F238E27FC236}">
                <a16:creationId xmlns:a16="http://schemas.microsoft.com/office/drawing/2014/main" id="{C69C2E99-694B-44E9-B365-9A4BDA2B85DD}"/>
              </a:ext>
            </a:extLst>
          </p:cNvPr>
          <p:cNvSpPr txBox="1">
            <a:spLocks noChangeArrowheads="1"/>
          </p:cNvSpPr>
          <p:nvPr/>
        </p:nvSpPr>
        <p:spPr>
          <a:xfrm>
            <a:off x="2167970" y="4469259"/>
            <a:ext cx="9750051" cy="9075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例如，用useradd命令删除jack用户，并删除其主目录/home/jack</a:t>
            </a:r>
          </a:p>
          <a:p>
            <a:pPr lvl="1"/>
            <a:r>
              <a:rPr lang="zh-CN" altLang="en-US" sz="2400" dirty="0"/>
              <a:t>user@user-desktop:~$ </a:t>
            </a:r>
            <a:r>
              <a:rPr lang="zh-CN" altLang="en-US" sz="2400" dirty="0">
                <a:solidFill>
                  <a:srgbClr val="FF0000"/>
                </a:solidFill>
              </a:rPr>
              <a:t>sudo userdel -r jack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68BEF4B0-B27F-4B62-8F8C-8537704B9620}"/>
              </a:ext>
            </a:extLst>
          </p:cNvPr>
          <p:cNvSpPr>
            <a:spLocks noGrp="1" noChangeArrowheads="1"/>
          </p:cNvSpPr>
          <p:nvPr>
            <p:ph type="title"/>
          </p:nvPr>
        </p:nvSpPr>
        <p:spPr>
          <a:xfrm>
            <a:off x="1793720" y="302129"/>
            <a:ext cx="8911687" cy="730026"/>
          </a:xfrm>
        </p:spPr>
        <p:txBody>
          <a:bodyPr>
            <a:normAutofit/>
          </a:bodyPr>
          <a:lstStyle/>
          <a:p>
            <a:r>
              <a:rPr lang="zh-CN" altLang="en-US" sz="2800" dirty="0">
                <a:solidFill>
                  <a:srgbClr val="FF0000"/>
                </a:solidFill>
              </a:rPr>
              <a:t>4、图形界面方式增加、删除用户</a:t>
            </a:r>
          </a:p>
        </p:txBody>
      </p:sp>
      <p:sp>
        <p:nvSpPr>
          <p:cNvPr id="19458" name="内容占位符 2">
            <a:extLst>
              <a:ext uri="{FF2B5EF4-FFF2-40B4-BE49-F238E27FC236}">
                <a16:creationId xmlns:a16="http://schemas.microsoft.com/office/drawing/2014/main" id="{5DBF817E-0EAE-4E74-A4D5-B307154D9027}"/>
              </a:ext>
            </a:extLst>
          </p:cNvPr>
          <p:cNvSpPr>
            <a:spLocks noGrp="1" noChangeArrowheads="1"/>
          </p:cNvSpPr>
          <p:nvPr>
            <p:ph idx="1"/>
          </p:nvPr>
        </p:nvSpPr>
        <p:spPr>
          <a:xfrm>
            <a:off x="1541124" y="1032155"/>
            <a:ext cx="10099496" cy="1176790"/>
          </a:xfrm>
        </p:spPr>
        <p:txBody>
          <a:bodyPr>
            <a:noAutofit/>
          </a:bodyPr>
          <a:lstStyle/>
          <a:p>
            <a:r>
              <a:rPr lang="zh-CN" altLang="en-US" sz="2200" dirty="0">
                <a:solidFill>
                  <a:srgbClr val="FF0000"/>
                </a:solidFill>
              </a:rPr>
              <a:t>方法一：</a:t>
            </a:r>
            <a:r>
              <a:rPr lang="zh-CN" altLang="en-US" sz="2200" dirty="0"/>
              <a:t>点击桌面左下角的    图标，在搜索框中输入“用户”，可以看到</a:t>
            </a:r>
            <a:r>
              <a:rPr lang="en-US" altLang="zh-CN" sz="2200" dirty="0"/>
              <a:t>【</a:t>
            </a:r>
            <a:r>
              <a:rPr lang="zh-CN" altLang="en-US" sz="2200" dirty="0"/>
              <a:t>系统设置</a:t>
            </a:r>
            <a:r>
              <a:rPr lang="en-US" altLang="zh-CN" sz="2200" dirty="0"/>
              <a:t>】-&gt;【</a:t>
            </a:r>
            <a:r>
              <a:rPr lang="zh-CN" altLang="en-US" sz="2200" dirty="0"/>
              <a:t>用户</a:t>
            </a:r>
            <a:r>
              <a:rPr lang="en-US" altLang="zh-CN" sz="2200" dirty="0"/>
              <a:t>】</a:t>
            </a:r>
            <a:r>
              <a:rPr lang="zh-CN" altLang="en-US" sz="2200" dirty="0"/>
              <a:t>，如图</a:t>
            </a:r>
            <a:r>
              <a:rPr lang="en-US" altLang="zh-CN" sz="2200" dirty="0"/>
              <a:t>7-6</a:t>
            </a:r>
            <a:r>
              <a:rPr lang="zh-CN" altLang="en-US" sz="2200" dirty="0"/>
              <a:t>所示。点击系统设置中的</a:t>
            </a:r>
            <a:r>
              <a:rPr lang="en-US" altLang="zh-CN" sz="2200" dirty="0"/>
              <a:t>【</a:t>
            </a:r>
            <a:r>
              <a:rPr lang="zh-CN" altLang="en-US" sz="2200" dirty="0"/>
              <a:t>用户</a:t>
            </a:r>
            <a:r>
              <a:rPr lang="en-US" altLang="zh-CN" sz="2200" dirty="0"/>
              <a:t>】</a:t>
            </a:r>
            <a:r>
              <a:rPr lang="zh-CN" altLang="en-US" sz="2200" dirty="0"/>
              <a:t>图标，出现图</a:t>
            </a:r>
            <a:r>
              <a:rPr lang="en-US" altLang="zh-CN" sz="2200" dirty="0"/>
              <a:t>7-7</a:t>
            </a:r>
            <a:r>
              <a:rPr lang="zh-CN" altLang="en-US" sz="2200" dirty="0"/>
              <a:t>所示的系统中的</a:t>
            </a:r>
            <a:r>
              <a:rPr lang="en-US" altLang="zh-CN" sz="2200" dirty="0"/>
              <a:t>【</a:t>
            </a:r>
            <a:r>
              <a:rPr lang="zh-CN" altLang="en-US" sz="2200" dirty="0"/>
              <a:t>用户设置</a:t>
            </a:r>
            <a:r>
              <a:rPr lang="en-US" altLang="zh-CN" sz="2200" dirty="0"/>
              <a:t>】</a:t>
            </a:r>
            <a:r>
              <a:rPr lang="zh-CN" altLang="en-US" sz="2200" dirty="0"/>
              <a:t>界面。</a:t>
            </a:r>
          </a:p>
        </p:txBody>
      </p:sp>
      <p:pic>
        <p:nvPicPr>
          <p:cNvPr id="5122" name="图片 1">
            <a:extLst>
              <a:ext uri="{FF2B5EF4-FFF2-40B4-BE49-F238E27FC236}">
                <a16:creationId xmlns:a16="http://schemas.microsoft.com/office/drawing/2014/main" id="{03F7C77D-DEB0-4369-A736-F4FAF0E9E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200" y="2208945"/>
            <a:ext cx="5010710" cy="384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a:extLst>
              <a:ext uri="{FF2B5EF4-FFF2-40B4-BE49-F238E27FC236}">
                <a16:creationId xmlns:a16="http://schemas.microsoft.com/office/drawing/2014/main" id="{A4A43C02-D2C2-4FC2-A8E7-2342FF918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830" y="2222177"/>
            <a:ext cx="5178175" cy="4011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0614C371-6622-4E7C-B9B2-775570F4C1AD}"/>
              </a:ext>
            </a:extLst>
          </p:cNvPr>
          <p:cNvSpPr txBox="1"/>
          <p:nvPr/>
        </p:nvSpPr>
        <p:spPr>
          <a:xfrm>
            <a:off x="2370762" y="6049224"/>
            <a:ext cx="2858784"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rPr>
              <a:t>7-6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搜索【用户】界面</a:t>
            </a:r>
            <a:endParaRPr lang="zh-CN" altLang="en-US" dirty="0"/>
          </a:p>
        </p:txBody>
      </p:sp>
      <p:sp>
        <p:nvSpPr>
          <p:cNvPr id="10" name="文本框 9">
            <a:extLst>
              <a:ext uri="{FF2B5EF4-FFF2-40B4-BE49-F238E27FC236}">
                <a16:creationId xmlns:a16="http://schemas.microsoft.com/office/drawing/2014/main" id="{486F3CD7-6D03-42D6-AF07-A3C78ED6AFCE}"/>
              </a:ext>
            </a:extLst>
          </p:cNvPr>
          <p:cNvSpPr txBox="1"/>
          <p:nvPr/>
        </p:nvSpPr>
        <p:spPr>
          <a:xfrm>
            <a:off x="7428215" y="6247122"/>
            <a:ext cx="3801439" cy="369332"/>
          </a:xfrm>
          <a:prstGeom prst="rect">
            <a:avLst/>
          </a:prstGeom>
          <a:noFill/>
        </p:spPr>
        <p:txBody>
          <a:bodyPr wrap="square">
            <a:spAutoFit/>
          </a:bodyPr>
          <a:lstStyle/>
          <a:p>
            <a:pPr indent="276225"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7-7 </a:t>
            </a:r>
            <a:r>
              <a:rPr lang="zh-CN" altLang="zh-CN" sz="1800" kern="100" dirty="0">
                <a:effectLst/>
                <a:latin typeface="Times New Roman" panose="02020603050405020304" pitchFamily="18" charset="0"/>
                <a:ea typeface="宋体" panose="02010600030101010101" pitchFamily="2" charset="-122"/>
              </a:rPr>
              <a:t>系统中的【用户设置】界面</a:t>
            </a:r>
          </a:p>
        </p:txBody>
      </p:sp>
      <p:pic>
        <p:nvPicPr>
          <p:cNvPr id="102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2618" y="1079502"/>
            <a:ext cx="274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a:extLst>
              <a:ext uri="{FF2B5EF4-FFF2-40B4-BE49-F238E27FC236}">
                <a16:creationId xmlns:a16="http://schemas.microsoft.com/office/drawing/2014/main" id="{5DBF817E-0EAE-4E74-A4D5-B307154D9027}"/>
              </a:ext>
            </a:extLst>
          </p:cNvPr>
          <p:cNvSpPr>
            <a:spLocks noGrp="1" noChangeArrowheads="1"/>
          </p:cNvSpPr>
          <p:nvPr>
            <p:ph idx="1"/>
          </p:nvPr>
        </p:nvSpPr>
        <p:spPr>
          <a:xfrm>
            <a:off x="1623316" y="619057"/>
            <a:ext cx="10099496" cy="1539058"/>
          </a:xfrm>
        </p:spPr>
        <p:txBody>
          <a:bodyPr>
            <a:noAutofit/>
          </a:bodyPr>
          <a:lstStyle/>
          <a:p>
            <a:pPr>
              <a:lnSpc>
                <a:spcPct val="150000"/>
              </a:lnSpc>
            </a:pPr>
            <a:r>
              <a:rPr lang="zh-CN" altLang="en-US" sz="2200" dirty="0">
                <a:solidFill>
                  <a:srgbClr val="FF0000"/>
                </a:solidFill>
              </a:rPr>
              <a:t>方法二：</a:t>
            </a:r>
            <a:r>
              <a:rPr lang="zh-CN" altLang="en-US" sz="2200" dirty="0"/>
              <a:t>通过单击桌面右上角的下箭头    ，找到系统设置图标       ，如图</a:t>
            </a:r>
            <a:r>
              <a:rPr lang="en-US" altLang="zh-CN" sz="2200" dirty="0"/>
              <a:t>7-8</a:t>
            </a:r>
            <a:r>
              <a:rPr lang="zh-CN" altLang="en-US" sz="2200" dirty="0"/>
              <a:t>所示。单击该图标，打开</a:t>
            </a:r>
            <a:r>
              <a:rPr lang="en-US" altLang="zh-CN" sz="2200" dirty="0"/>
              <a:t>【</a:t>
            </a:r>
            <a:r>
              <a:rPr lang="zh-CN" altLang="en-US" sz="2200" dirty="0"/>
              <a:t>系统设置</a:t>
            </a:r>
            <a:r>
              <a:rPr lang="en-US" altLang="zh-CN" sz="2200" dirty="0"/>
              <a:t>】-&gt;【</a:t>
            </a:r>
            <a:r>
              <a:rPr lang="zh-CN" altLang="en-US" sz="2200" dirty="0"/>
              <a:t>详细信息</a:t>
            </a:r>
            <a:r>
              <a:rPr lang="en-US" altLang="zh-CN" sz="2200" dirty="0"/>
              <a:t>】-&gt;【</a:t>
            </a:r>
            <a:r>
              <a:rPr lang="zh-CN" altLang="en-US" sz="2200" dirty="0"/>
              <a:t>用户</a:t>
            </a:r>
            <a:r>
              <a:rPr lang="en-US" altLang="zh-CN" sz="2200" dirty="0"/>
              <a:t>】</a:t>
            </a:r>
            <a:r>
              <a:rPr lang="zh-CN" altLang="en-US" sz="2200" dirty="0"/>
              <a:t>，也将出现图</a:t>
            </a:r>
            <a:r>
              <a:rPr lang="en-US" altLang="zh-CN" sz="2200" dirty="0"/>
              <a:t>7-7</a:t>
            </a:r>
            <a:r>
              <a:rPr lang="zh-CN" altLang="en-US" sz="2200" dirty="0"/>
              <a:t>的系统用户界面。</a:t>
            </a:r>
          </a:p>
        </p:txBody>
      </p:sp>
      <p:sp>
        <p:nvSpPr>
          <p:cNvPr id="10" name="文本框 9">
            <a:extLst>
              <a:ext uri="{FF2B5EF4-FFF2-40B4-BE49-F238E27FC236}">
                <a16:creationId xmlns:a16="http://schemas.microsoft.com/office/drawing/2014/main" id="{486F3CD7-6D03-42D6-AF07-A3C78ED6AFCE}"/>
              </a:ext>
            </a:extLst>
          </p:cNvPr>
          <p:cNvSpPr txBox="1"/>
          <p:nvPr/>
        </p:nvSpPr>
        <p:spPr>
          <a:xfrm>
            <a:off x="7428215" y="6247122"/>
            <a:ext cx="3801439" cy="369332"/>
          </a:xfrm>
          <a:prstGeom prst="rect">
            <a:avLst/>
          </a:prstGeom>
          <a:noFill/>
        </p:spPr>
        <p:txBody>
          <a:bodyPr wrap="square">
            <a:spAutoFit/>
          </a:bodyPr>
          <a:lstStyle/>
          <a:p>
            <a:pPr indent="276225"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7-7 </a:t>
            </a:r>
            <a:r>
              <a:rPr lang="zh-CN" altLang="zh-CN" sz="1800" kern="100" dirty="0">
                <a:effectLst/>
                <a:latin typeface="Times New Roman" panose="02020603050405020304" pitchFamily="18" charset="0"/>
                <a:ea typeface="宋体" panose="02010600030101010101" pitchFamily="2" charset="-122"/>
              </a:rPr>
              <a:t>系统中的【用户设置】界面</a:t>
            </a:r>
          </a:p>
        </p:txBody>
      </p:sp>
      <p:pic>
        <p:nvPicPr>
          <p:cNvPr id="6146" name="图片 1">
            <a:extLst>
              <a:ext uri="{FF2B5EF4-FFF2-40B4-BE49-F238E27FC236}">
                <a16:creationId xmlns:a16="http://schemas.microsoft.com/office/drawing/2014/main" id="{B0F69D49-D104-4820-8A01-D293B70B9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648" y="2379104"/>
            <a:ext cx="5690588" cy="280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F55BA7D9-0166-4C93-8181-606C5A755271}"/>
              </a:ext>
            </a:extLst>
          </p:cNvPr>
          <p:cNvSpPr txBox="1"/>
          <p:nvPr/>
        </p:nvSpPr>
        <p:spPr>
          <a:xfrm>
            <a:off x="1227086" y="5224628"/>
            <a:ext cx="6097712" cy="369332"/>
          </a:xfrm>
          <a:prstGeom prst="rect">
            <a:avLst/>
          </a:prstGeom>
          <a:noFill/>
        </p:spPr>
        <p:txBody>
          <a:bodyPr wrap="square">
            <a:spAutoFit/>
          </a:bodyPr>
          <a:lstStyle/>
          <a:p>
            <a:pPr indent="276225"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7-8 </a:t>
            </a:r>
            <a:r>
              <a:rPr lang="zh-CN" altLang="zh-CN" sz="1800" kern="100" dirty="0">
                <a:effectLst/>
                <a:latin typeface="Times New Roman" panose="02020603050405020304" pitchFamily="18" charset="0"/>
                <a:ea typeface="宋体" panose="02010600030101010101" pitchFamily="2" charset="-122"/>
              </a:rPr>
              <a:t>系统设置图标</a:t>
            </a:r>
          </a:p>
        </p:txBody>
      </p:sp>
      <p:pic>
        <p:nvPicPr>
          <p:cNvPr id="13" name="图片 1">
            <a:extLst>
              <a:ext uri="{FF2B5EF4-FFF2-40B4-BE49-F238E27FC236}">
                <a16:creationId xmlns:a16="http://schemas.microsoft.com/office/drawing/2014/main" id="{9AF39535-5452-4396-83AB-4CDA6526A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019" y="2163166"/>
            <a:ext cx="4304870" cy="4011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147" name="图片 1">
            <a:extLst>
              <a:ext uri="{FF2B5EF4-FFF2-40B4-BE49-F238E27FC236}">
                <a16:creationId xmlns:a16="http://schemas.microsoft.com/office/drawing/2014/main" id="{32A8694D-79A9-4796-9FC1-DE221D3BFF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1241" y="719653"/>
            <a:ext cx="319995" cy="33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图片 1">
            <a:extLst>
              <a:ext uri="{FF2B5EF4-FFF2-40B4-BE49-F238E27FC236}">
                <a16:creationId xmlns:a16="http://schemas.microsoft.com/office/drawing/2014/main" id="{7055C171-1EA5-4DBC-A265-2701E7B4A0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6617" y="614005"/>
            <a:ext cx="488677" cy="50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a:xfrm>
            <a:off x="7151124" y="3783704"/>
            <a:ext cx="378899" cy="385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619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0">
            <a:extLst>
              <a:ext uri="{FF2B5EF4-FFF2-40B4-BE49-F238E27FC236}">
                <a16:creationId xmlns:a16="http://schemas.microsoft.com/office/drawing/2014/main" id="{98E4293D-0977-4C2D-A0FF-3E49CAB62220}"/>
              </a:ext>
            </a:extLst>
          </p:cNvPr>
          <p:cNvSpPr>
            <a:spLocks noGrp="1" noChangeArrowheads="1"/>
          </p:cNvSpPr>
          <p:nvPr>
            <p:ph type="title"/>
          </p:nvPr>
        </p:nvSpPr>
        <p:spPr>
          <a:xfrm>
            <a:off x="2181959" y="638665"/>
            <a:ext cx="8911687" cy="1280890"/>
          </a:xfrm>
        </p:spPr>
        <p:txBody>
          <a:bodyPr/>
          <a:lstStyle/>
          <a:p>
            <a:pPr eaLnBrk="1" hangingPunct="1"/>
            <a:r>
              <a:rPr lang="zh-CN" altLang="en-US" b="1" dirty="0">
                <a:latin typeface="宋体" panose="02010600030101010101" pitchFamily="2" charset="-122"/>
              </a:rPr>
              <a:t>第</a:t>
            </a:r>
            <a:r>
              <a:rPr lang="en-US" altLang="zh-CN" b="1" dirty="0">
                <a:latin typeface="宋体" panose="02010600030101010101" pitchFamily="2" charset="-122"/>
              </a:rPr>
              <a:t>7</a:t>
            </a:r>
            <a:r>
              <a:rPr lang="zh-CN" altLang="en-US" b="1" dirty="0">
                <a:latin typeface="宋体" panose="02010600030101010101" pitchFamily="2" charset="-122"/>
              </a:rPr>
              <a:t>章  管理维护</a:t>
            </a:r>
            <a:r>
              <a:rPr lang="en-US" altLang="zh-CN" b="1" dirty="0">
                <a:latin typeface="宋体" panose="02010600030101010101" pitchFamily="2" charset="-122"/>
              </a:rPr>
              <a:t>Linux</a:t>
            </a:r>
            <a:r>
              <a:rPr lang="zh-CN" altLang="en-US" b="1" dirty="0">
                <a:latin typeface="宋体" panose="02010600030101010101" pitchFamily="2" charset="-122"/>
              </a:rPr>
              <a:t>系统</a:t>
            </a:r>
          </a:p>
        </p:txBody>
      </p:sp>
      <p:sp>
        <p:nvSpPr>
          <p:cNvPr id="3" name="内容占位符 2">
            <a:extLst>
              <a:ext uri="{FF2B5EF4-FFF2-40B4-BE49-F238E27FC236}">
                <a16:creationId xmlns:a16="http://schemas.microsoft.com/office/drawing/2014/main" id="{4C5AA629-57B9-4902-AAF7-67A2FFD725F1}"/>
              </a:ext>
            </a:extLst>
          </p:cNvPr>
          <p:cNvSpPr>
            <a:spLocks noGrp="1"/>
          </p:cNvSpPr>
          <p:nvPr>
            <p:ph idx="1"/>
          </p:nvPr>
        </p:nvSpPr>
        <p:spPr>
          <a:xfrm>
            <a:off x="2599486" y="1840786"/>
            <a:ext cx="8915400" cy="3255196"/>
          </a:xfrm>
        </p:spPr>
        <p:txBody>
          <a:bodyPr>
            <a:normAutofit/>
          </a:bodyPr>
          <a:lstStyle/>
          <a:p>
            <a:r>
              <a:rPr lang="en-US" altLang="zh-CN" sz="2400" dirty="0"/>
              <a:t>7.1  </a:t>
            </a:r>
            <a:r>
              <a:rPr lang="zh-CN" altLang="en-US" sz="2400" dirty="0"/>
              <a:t>用户管理</a:t>
            </a:r>
          </a:p>
          <a:p>
            <a:r>
              <a:rPr lang="en-US" altLang="zh-CN" sz="2400" dirty="0"/>
              <a:t>7.2  </a:t>
            </a:r>
            <a:r>
              <a:rPr lang="zh-CN" altLang="en-US" sz="2400" dirty="0"/>
              <a:t>用户身份转换命令</a:t>
            </a:r>
          </a:p>
          <a:p>
            <a:r>
              <a:rPr lang="en-US" altLang="zh-CN" sz="2400" dirty="0"/>
              <a:t>7.3  </a:t>
            </a:r>
            <a:r>
              <a:rPr lang="zh-CN" altLang="en-US" sz="2400" dirty="0"/>
              <a:t>软件包管理</a:t>
            </a:r>
            <a:endParaRPr lang="en-US" altLang="zh-CN" sz="2400" dirty="0"/>
          </a:p>
          <a:p>
            <a:r>
              <a:rPr lang="zh-CN" altLang="en-US" sz="2400" dirty="0"/>
              <a:t>本章小结</a:t>
            </a:r>
          </a:p>
          <a:p>
            <a:r>
              <a:rPr lang="zh-CN" altLang="en-US" sz="2400" dirty="0"/>
              <a:t>实验</a:t>
            </a:r>
          </a:p>
          <a:p>
            <a:r>
              <a:rPr lang="zh-CN" altLang="en-US" sz="2400" dirty="0"/>
              <a:t>习题</a:t>
            </a:r>
          </a:p>
          <a:p>
            <a:endParaRPr lang="zh-CN" altLang="en-US" sz="2400" dirty="0"/>
          </a:p>
          <a:p>
            <a:pPr marL="0" indent="0">
              <a:buNone/>
            </a:pP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0E2A4E-FBFF-4277-88CF-AB35A38A33A1}"/>
              </a:ext>
            </a:extLst>
          </p:cNvPr>
          <p:cNvSpPr>
            <a:spLocks noGrp="1"/>
          </p:cNvSpPr>
          <p:nvPr>
            <p:ph idx="1"/>
          </p:nvPr>
        </p:nvSpPr>
        <p:spPr>
          <a:xfrm>
            <a:off x="1645516" y="344559"/>
            <a:ext cx="10113819" cy="1659587"/>
          </a:xfrm>
        </p:spPr>
        <p:txBody>
          <a:bodyPr>
            <a:normAutofit/>
          </a:bodyPr>
          <a:lstStyle/>
          <a:p>
            <a:r>
              <a:rPr lang="en-US" altLang="zh-CN" sz="2400" dirty="0">
                <a:solidFill>
                  <a:srgbClr val="FF0000"/>
                </a:solidFill>
              </a:rPr>
              <a:t>【</a:t>
            </a:r>
            <a:r>
              <a:rPr lang="zh-CN" altLang="en-US" sz="2400" dirty="0">
                <a:solidFill>
                  <a:srgbClr val="FF0000"/>
                </a:solidFill>
              </a:rPr>
              <a:t>举例</a:t>
            </a:r>
            <a:r>
              <a:rPr lang="en-US" altLang="zh-CN" sz="2400" dirty="0">
                <a:solidFill>
                  <a:srgbClr val="FF0000"/>
                </a:solidFill>
              </a:rPr>
              <a:t>1】</a:t>
            </a:r>
            <a:r>
              <a:rPr lang="zh-CN" altLang="en-US" sz="2400" dirty="0"/>
              <a:t>图形界面下创建普通用户</a:t>
            </a:r>
            <a:r>
              <a:rPr lang="en-US" altLang="zh-CN" sz="2400" dirty="0"/>
              <a:t>jack</a:t>
            </a:r>
          </a:p>
          <a:p>
            <a:pPr marL="0" indent="0">
              <a:buNone/>
            </a:pPr>
            <a:r>
              <a:rPr lang="zh-CN" altLang="en-US" sz="2000" dirty="0"/>
              <a:t>在图</a:t>
            </a:r>
            <a:r>
              <a:rPr lang="en-US" altLang="zh-CN" sz="2000" dirty="0"/>
              <a:t>7-7</a:t>
            </a:r>
            <a:r>
              <a:rPr lang="zh-CN" altLang="en-US" sz="2000" dirty="0"/>
              <a:t>的系统用户界面下，点击右上角的</a:t>
            </a:r>
            <a:r>
              <a:rPr lang="en-US" altLang="zh-CN" sz="2000" dirty="0"/>
              <a:t>【</a:t>
            </a:r>
            <a:r>
              <a:rPr lang="zh-CN" altLang="en-US" sz="2000" dirty="0"/>
              <a:t>解锁</a:t>
            </a:r>
            <a:r>
              <a:rPr lang="en-US" altLang="zh-CN" sz="2000" dirty="0"/>
              <a:t>】</a:t>
            </a:r>
            <a:r>
              <a:rPr lang="zh-CN" altLang="en-US" sz="2000" dirty="0"/>
              <a:t>图标 </a:t>
            </a:r>
            <a:endParaRPr lang="en-US" altLang="zh-CN" sz="2000" dirty="0"/>
          </a:p>
          <a:p>
            <a:pPr marL="0" indent="0">
              <a:buNone/>
            </a:pPr>
            <a:r>
              <a:rPr lang="zh-CN" altLang="en-US" sz="2000" dirty="0"/>
              <a:t>由于以“</a:t>
            </a:r>
            <a:r>
              <a:rPr lang="en-US" altLang="zh-CN" sz="2000" dirty="0"/>
              <a:t>ubuntu”</a:t>
            </a:r>
            <a:r>
              <a:rPr lang="zh-CN" altLang="en-US" sz="2000" dirty="0"/>
              <a:t>用户登陆，并不直接具备超级管理员权限，需要输入管理员密码进行授权认证，以获得创建新用户的系统权限。输入密码对话框，如图</a:t>
            </a:r>
            <a:r>
              <a:rPr lang="en-US" altLang="zh-CN" sz="2000" dirty="0"/>
              <a:t>7-9</a:t>
            </a:r>
            <a:r>
              <a:rPr lang="zh-CN" altLang="en-US" sz="2000" dirty="0"/>
              <a:t>所示。</a:t>
            </a: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637" y="775855"/>
            <a:ext cx="1193190" cy="39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557" y="2172206"/>
            <a:ext cx="5547778" cy="366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473625" y="6000824"/>
            <a:ext cx="2675732" cy="369332"/>
          </a:xfrm>
          <a:prstGeom prst="rect">
            <a:avLst/>
          </a:prstGeom>
        </p:spPr>
        <p:txBody>
          <a:bodyPr wrap="none">
            <a:spAutoFit/>
          </a:bodyPr>
          <a:lstStyle/>
          <a:p>
            <a:pPr indent="276225"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7-9 </a:t>
            </a:r>
            <a:r>
              <a:rPr lang="zh-CN" altLang="zh-CN" kern="100" dirty="0">
                <a:latin typeface="Times New Roman" panose="02020603050405020304" pitchFamily="18" charset="0"/>
                <a:ea typeface="宋体" panose="02010600030101010101" pitchFamily="2" charset="-122"/>
              </a:rPr>
              <a:t>输入密码对话框</a:t>
            </a:r>
          </a:p>
        </p:txBody>
      </p:sp>
      <p:sp>
        <p:nvSpPr>
          <p:cNvPr id="6" name="文本框 5">
            <a:extLst>
              <a:ext uri="{FF2B5EF4-FFF2-40B4-BE49-F238E27FC236}">
                <a16:creationId xmlns:a16="http://schemas.microsoft.com/office/drawing/2014/main" id="{486F3CD7-6D03-42D6-AF07-A3C78ED6AFCE}"/>
              </a:ext>
            </a:extLst>
          </p:cNvPr>
          <p:cNvSpPr txBox="1"/>
          <p:nvPr/>
        </p:nvSpPr>
        <p:spPr>
          <a:xfrm>
            <a:off x="1179815" y="6256162"/>
            <a:ext cx="3801439" cy="369332"/>
          </a:xfrm>
          <a:prstGeom prst="rect">
            <a:avLst/>
          </a:prstGeom>
          <a:noFill/>
        </p:spPr>
        <p:txBody>
          <a:bodyPr wrap="square">
            <a:spAutoFit/>
          </a:bodyPr>
          <a:lstStyle/>
          <a:p>
            <a:pPr indent="276225" algn="ct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7-7 </a:t>
            </a:r>
            <a:r>
              <a:rPr lang="zh-CN" altLang="zh-CN" sz="1800" kern="100" dirty="0">
                <a:effectLst/>
                <a:latin typeface="Times New Roman" panose="02020603050405020304" pitchFamily="18" charset="0"/>
                <a:ea typeface="宋体" panose="02010600030101010101" pitchFamily="2" charset="-122"/>
              </a:rPr>
              <a:t>系统中的【用户设置】界面</a:t>
            </a:r>
          </a:p>
        </p:txBody>
      </p:sp>
      <p:pic>
        <p:nvPicPr>
          <p:cNvPr id="7" name="图片 1">
            <a:extLst>
              <a:ext uri="{FF2B5EF4-FFF2-40B4-BE49-F238E27FC236}">
                <a16:creationId xmlns:a16="http://schemas.microsoft.com/office/drawing/2014/main" id="{9AF39535-5452-4396-83AB-4CDA6526A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815" y="2040267"/>
            <a:ext cx="4485211" cy="41797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矩形 3"/>
          <p:cNvSpPr/>
          <p:nvPr/>
        </p:nvSpPr>
        <p:spPr>
          <a:xfrm>
            <a:off x="4419600" y="2004145"/>
            <a:ext cx="665018" cy="3649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786981" y="3809825"/>
            <a:ext cx="302621" cy="3853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097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3358" y="471055"/>
            <a:ext cx="10018424" cy="914400"/>
          </a:xfrm>
        </p:spPr>
        <p:txBody>
          <a:bodyPr>
            <a:noAutofit/>
          </a:bodyPr>
          <a:lstStyle/>
          <a:p>
            <a:r>
              <a:rPr lang="zh-CN" altLang="en-US" sz="2200" dirty="0"/>
              <a:t>输入密码后，点击右上角的</a:t>
            </a:r>
            <a:r>
              <a:rPr lang="en-US" altLang="zh-CN" sz="2200" dirty="0"/>
              <a:t>【</a:t>
            </a:r>
            <a:r>
              <a:rPr lang="zh-CN" altLang="en-US" sz="2200" dirty="0"/>
              <a:t>添加用户</a:t>
            </a:r>
            <a:r>
              <a:rPr lang="en-US" altLang="zh-CN" sz="2200" dirty="0"/>
              <a:t>】</a:t>
            </a:r>
            <a:r>
              <a:rPr lang="zh-CN" altLang="en-US" sz="2200" dirty="0"/>
              <a:t>，出现添加用户对话框，如图</a:t>
            </a:r>
            <a:r>
              <a:rPr lang="en-US" altLang="zh-CN" sz="2200" dirty="0"/>
              <a:t>7-10</a:t>
            </a:r>
            <a:r>
              <a:rPr lang="zh-CN" altLang="en-US" sz="2200" dirty="0"/>
              <a:t>。设置完成后点击右上角的</a:t>
            </a:r>
            <a:r>
              <a:rPr lang="en-US" altLang="zh-CN" sz="2200" dirty="0"/>
              <a:t>【</a:t>
            </a:r>
            <a:r>
              <a:rPr lang="zh-CN" altLang="en-US" sz="2200" dirty="0"/>
              <a:t>添加</a:t>
            </a:r>
            <a:r>
              <a:rPr lang="en-US" altLang="zh-CN" sz="2200" dirty="0"/>
              <a:t>】</a:t>
            </a:r>
            <a:r>
              <a:rPr lang="zh-CN" altLang="en-US" sz="2200" dirty="0"/>
              <a:t>，完成新用户</a:t>
            </a:r>
            <a:r>
              <a:rPr lang="en-US" altLang="zh-CN" sz="2200" dirty="0"/>
              <a:t>jack</a:t>
            </a:r>
            <a:r>
              <a:rPr lang="zh-CN" altLang="en-US" sz="2200" dirty="0"/>
              <a:t>的添加</a:t>
            </a:r>
            <a:r>
              <a:rPr lang="en-US" altLang="zh-CN" sz="2200" dirty="0"/>
              <a:t>,</a:t>
            </a:r>
            <a:r>
              <a:rPr lang="zh-CN" altLang="en-US" sz="2200" dirty="0"/>
              <a:t>如图</a:t>
            </a:r>
            <a:r>
              <a:rPr lang="en-US" altLang="zh-CN" sz="2200" dirty="0"/>
              <a:t>7-11</a:t>
            </a:r>
            <a:r>
              <a:rPr lang="zh-CN" altLang="en-US" sz="2200" dirty="0"/>
              <a:t>。</a:t>
            </a:r>
          </a:p>
        </p:txBody>
      </p:sp>
      <p:pic>
        <p:nvPicPr>
          <p:cNvPr id="307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76" y="1279380"/>
            <a:ext cx="4368293" cy="4899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矩形 3"/>
          <p:cNvSpPr/>
          <p:nvPr/>
        </p:nvSpPr>
        <p:spPr>
          <a:xfrm>
            <a:off x="2775444" y="6248605"/>
            <a:ext cx="1819729"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7-10 </a:t>
            </a:r>
            <a:r>
              <a:rPr lang="zh-CN" altLang="zh-CN" kern="100" dirty="0">
                <a:latin typeface="Times New Roman" panose="02020603050405020304" pitchFamily="18" charset="0"/>
                <a:ea typeface="宋体" panose="02010600030101010101" pitchFamily="2" charset="-122"/>
              </a:rPr>
              <a:t>添加用户</a:t>
            </a:r>
          </a:p>
        </p:txBody>
      </p:sp>
      <p:pic>
        <p:nvPicPr>
          <p:cNvPr id="307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951" y="1385455"/>
            <a:ext cx="5608161" cy="4419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7755437" y="5994461"/>
            <a:ext cx="3119187"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7-11 </a:t>
            </a:r>
            <a:r>
              <a:rPr lang="zh-CN" altLang="zh-CN" kern="100" dirty="0">
                <a:latin typeface="Times New Roman" panose="02020603050405020304" pitchFamily="18" charset="0"/>
                <a:ea typeface="宋体" panose="02010600030101010101" pitchFamily="2" charset="-122"/>
              </a:rPr>
              <a:t>添加新建用户</a:t>
            </a:r>
            <a:r>
              <a:rPr lang="en-US" altLang="zh-CN" kern="100" dirty="0">
                <a:latin typeface="Times New Roman" panose="02020603050405020304" pitchFamily="18" charset="0"/>
                <a:ea typeface="宋体" panose="02010600030101010101" pitchFamily="2" charset="-122"/>
              </a:rPr>
              <a:t>jack</a:t>
            </a:r>
            <a:r>
              <a:rPr lang="zh-CN" altLang="zh-CN" kern="100" dirty="0">
                <a:latin typeface="Times New Roman" panose="02020603050405020304" pitchFamily="18" charset="0"/>
                <a:ea typeface="宋体" panose="02010600030101010101" pitchFamily="2" charset="-122"/>
              </a:rPr>
              <a:t>完成</a:t>
            </a:r>
          </a:p>
        </p:txBody>
      </p:sp>
    </p:spTree>
    <p:extLst>
      <p:ext uri="{BB962C8B-B14F-4D97-AF65-F5344CB8AC3E}">
        <p14:creationId xmlns:p14="http://schemas.microsoft.com/office/powerpoint/2010/main" val="841699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96484" y="484909"/>
            <a:ext cx="9838315" cy="1925782"/>
          </a:xfrm>
        </p:spPr>
        <p:txBody>
          <a:bodyPr>
            <a:normAutofit/>
          </a:bodyPr>
          <a:lstStyle/>
          <a:p>
            <a:pPr>
              <a:lnSpc>
                <a:spcPct val="150000"/>
              </a:lnSpc>
            </a:pPr>
            <a:r>
              <a:rPr lang="zh-CN" altLang="en-US" sz="2400" dirty="0"/>
              <a:t>打开终端，利用</a:t>
            </a:r>
            <a:r>
              <a:rPr lang="en-US" altLang="zh-CN" sz="2400" dirty="0"/>
              <a:t>cat</a:t>
            </a:r>
            <a:r>
              <a:rPr lang="zh-CN" altLang="en-US" sz="2400" dirty="0"/>
              <a:t>命令查看</a:t>
            </a:r>
            <a:r>
              <a:rPr lang="en-US" altLang="zh-CN" sz="2400" dirty="0"/>
              <a:t>/etc/passwd</a:t>
            </a:r>
            <a:r>
              <a:rPr lang="zh-CN" altLang="en-US" sz="2400" dirty="0"/>
              <a:t>文件，可以看到该文件中</a:t>
            </a:r>
            <a:r>
              <a:rPr lang="en-US" altLang="zh-CN" sz="2400" dirty="0"/>
              <a:t>jack</a:t>
            </a:r>
            <a:r>
              <a:rPr lang="zh-CN" altLang="en-US" sz="2400" dirty="0"/>
              <a:t>用户已存在。</a:t>
            </a:r>
            <a:endParaRPr lang="en-US" altLang="zh-CN" sz="2400" dirty="0"/>
          </a:p>
          <a:p>
            <a:pPr>
              <a:lnSpc>
                <a:spcPct val="150000"/>
              </a:lnSpc>
            </a:pPr>
            <a:r>
              <a:rPr lang="en-US" altLang="zh-CN" sz="2400" dirty="0">
                <a:solidFill>
                  <a:srgbClr val="FF0000"/>
                </a:solidFill>
              </a:rPr>
              <a:t>cat</a:t>
            </a:r>
            <a:r>
              <a:rPr lang="zh-CN" altLang="en-US" sz="2400" dirty="0">
                <a:solidFill>
                  <a:srgbClr val="FF0000"/>
                </a:solidFill>
              </a:rPr>
              <a:t>命令查看</a:t>
            </a:r>
            <a:r>
              <a:rPr lang="en-US" altLang="zh-CN" sz="2400" dirty="0">
                <a:solidFill>
                  <a:srgbClr val="FF0000"/>
                </a:solidFill>
              </a:rPr>
              <a:t>/etc/passwd</a:t>
            </a:r>
            <a:r>
              <a:rPr lang="zh-CN" altLang="en-US" sz="2400" dirty="0"/>
              <a:t>文件中的</a:t>
            </a:r>
            <a:r>
              <a:rPr lang="en-US" altLang="zh-CN" sz="2400" dirty="0">
                <a:solidFill>
                  <a:srgbClr val="FF0000"/>
                </a:solidFill>
              </a:rPr>
              <a:t>jack</a:t>
            </a:r>
            <a:r>
              <a:rPr lang="zh-CN" altLang="en-US" sz="2400" dirty="0">
                <a:solidFill>
                  <a:srgbClr val="FF0000"/>
                </a:solidFill>
              </a:rPr>
              <a:t>用户</a:t>
            </a:r>
            <a:r>
              <a:rPr lang="zh-CN" altLang="en-US" sz="2400" dirty="0"/>
              <a:t>信息，如图</a:t>
            </a:r>
            <a:r>
              <a:rPr lang="en-US" altLang="zh-CN" sz="2400" dirty="0"/>
              <a:t>7-12</a:t>
            </a:r>
            <a:r>
              <a:rPr lang="zh-CN" altLang="en-US" sz="2400" dirty="0"/>
              <a:t>所示。</a:t>
            </a: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036" y="2623271"/>
            <a:ext cx="10027223" cy="144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07114" y="4285816"/>
            <a:ext cx="5666936" cy="369332"/>
          </a:xfrm>
          <a:prstGeom prst="rect">
            <a:avLst/>
          </a:prstGeom>
        </p:spPr>
        <p:txBody>
          <a:bodyPr wrap="none">
            <a:spAutoFit/>
          </a:bodyPr>
          <a:lstStyle/>
          <a:p>
            <a:pPr indent="266700"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7-12 cat</a:t>
            </a:r>
            <a:r>
              <a:rPr lang="zh-CN" altLang="zh-CN" kern="100" dirty="0">
                <a:latin typeface="Times New Roman" panose="02020603050405020304" pitchFamily="18" charset="0"/>
                <a:ea typeface="宋体" panose="02010600030101010101" pitchFamily="2" charset="-122"/>
              </a:rPr>
              <a:t>命令查看</a:t>
            </a:r>
            <a:r>
              <a:rPr lang="en-US" altLang="zh-CN" kern="100" dirty="0">
                <a:latin typeface="Times New Roman" panose="02020603050405020304" pitchFamily="18" charset="0"/>
                <a:ea typeface="宋体" panose="02010600030101010101" pitchFamily="2" charset="-122"/>
              </a:rPr>
              <a:t>/etc/passwd</a:t>
            </a:r>
            <a:r>
              <a:rPr lang="zh-CN" altLang="zh-CN" kern="100" dirty="0">
                <a:latin typeface="Times New Roman" panose="02020603050405020304" pitchFamily="18" charset="0"/>
                <a:ea typeface="宋体" panose="02010600030101010101" pitchFamily="2" charset="-122"/>
              </a:rPr>
              <a:t>文件中的</a:t>
            </a:r>
            <a:r>
              <a:rPr lang="en-US" altLang="zh-CN" kern="100" dirty="0">
                <a:latin typeface="Times New Roman" panose="02020603050405020304" pitchFamily="18" charset="0"/>
                <a:ea typeface="宋体" panose="02010600030101010101" pitchFamily="2" charset="-122"/>
              </a:rPr>
              <a:t>jack</a:t>
            </a:r>
            <a:r>
              <a:rPr lang="zh-CN" altLang="zh-CN" kern="100" dirty="0">
                <a:latin typeface="Times New Roman" panose="02020603050405020304" pitchFamily="18" charset="0"/>
                <a:ea typeface="宋体" panose="02010600030101010101" pitchFamily="2" charset="-122"/>
              </a:rPr>
              <a:t>用户信息</a:t>
            </a:r>
          </a:p>
        </p:txBody>
      </p:sp>
    </p:spTree>
    <p:extLst>
      <p:ext uri="{BB962C8B-B14F-4D97-AF65-F5344CB8AC3E}">
        <p14:creationId xmlns:p14="http://schemas.microsoft.com/office/powerpoint/2010/main" val="145851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05538" y="526473"/>
            <a:ext cx="9990715" cy="1704109"/>
          </a:xfrm>
        </p:spPr>
        <p:txBody>
          <a:bodyPr>
            <a:normAutofit/>
          </a:bodyPr>
          <a:lstStyle/>
          <a:p>
            <a:r>
              <a:rPr lang="en-US" altLang="zh-CN" sz="2000" dirty="0"/>
              <a:t>【</a:t>
            </a:r>
            <a:r>
              <a:rPr lang="zh-CN" altLang="en-US" sz="2000" dirty="0"/>
              <a:t>举例</a:t>
            </a:r>
            <a:r>
              <a:rPr lang="en-US" altLang="zh-CN" sz="2000" dirty="0"/>
              <a:t>2】</a:t>
            </a:r>
            <a:r>
              <a:rPr lang="zh-CN" altLang="en-US" sz="2000" dirty="0"/>
              <a:t>图形界面下删除普通用户</a:t>
            </a:r>
            <a:r>
              <a:rPr lang="en-US" altLang="zh-CN" sz="2000" dirty="0"/>
              <a:t>jack</a:t>
            </a:r>
            <a:endParaRPr lang="en-US" altLang="zh-CN" sz="2000" dirty="0">
              <a:solidFill>
                <a:srgbClr val="FF0000"/>
              </a:solidFill>
            </a:endParaRPr>
          </a:p>
          <a:p>
            <a:pPr marL="0" indent="0">
              <a:buNone/>
            </a:pPr>
            <a:r>
              <a:rPr lang="zh-CN" altLang="en-US" sz="2000" dirty="0"/>
              <a:t>  打开如图</a:t>
            </a:r>
            <a:r>
              <a:rPr lang="en-US" altLang="zh-CN" sz="2000" dirty="0"/>
              <a:t>7-11</a:t>
            </a:r>
            <a:r>
              <a:rPr lang="zh-CN" altLang="en-US" sz="2000" dirty="0"/>
              <a:t>所示的系统中的</a:t>
            </a:r>
            <a:r>
              <a:rPr lang="en-US" altLang="zh-CN" sz="2000" dirty="0"/>
              <a:t>【</a:t>
            </a:r>
            <a:r>
              <a:rPr lang="zh-CN" altLang="en-US" sz="2000" dirty="0"/>
              <a:t>用户设置</a:t>
            </a:r>
            <a:r>
              <a:rPr lang="en-US" altLang="zh-CN" sz="2000" dirty="0"/>
              <a:t>】</a:t>
            </a:r>
            <a:r>
              <a:rPr lang="zh-CN" altLang="en-US" sz="2000" dirty="0"/>
              <a:t>界面。找到想要删除的用户的选项卡，在本例中，选择</a:t>
            </a:r>
            <a:r>
              <a:rPr lang="en-US" altLang="zh-CN" sz="2000" dirty="0"/>
              <a:t>jack</a:t>
            </a:r>
            <a:r>
              <a:rPr lang="zh-CN" altLang="en-US" sz="2000" dirty="0"/>
              <a:t>用户。点击</a:t>
            </a:r>
            <a:r>
              <a:rPr lang="en-US" altLang="zh-CN" sz="2000" dirty="0"/>
              <a:t>【</a:t>
            </a:r>
            <a:r>
              <a:rPr lang="zh-CN" altLang="en-US" sz="2000" dirty="0"/>
              <a:t>解锁</a:t>
            </a:r>
            <a:r>
              <a:rPr lang="en-US" altLang="zh-CN" sz="2000" dirty="0"/>
              <a:t>】</a:t>
            </a:r>
            <a:r>
              <a:rPr lang="zh-CN" altLang="en-US" sz="2000" dirty="0"/>
              <a:t>并输入管理员密码后，点击右下角的</a:t>
            </a:r>
            <a:r>
              <a:rPr lang="en-US" altLang="zh-CN" sz="2000" dirty="0"/>
              <a:t>【</a:t>
            </a:r>
            <a:r>
              <a:rPr lang="zh-CN" altLang="en-US" sz="2000" dirty="0"/>
              <a:t>删除用户</a:t>
            </a:r>
            <a:r>
              <a:rPr lang="en-US" altLang="zh-CN" sz="2000" dirty="0"/>
              <a:t>】</a:t>
            </a:r>
            <a:r>
              <a:rPr lang="zh-CN" altLang="en-US" sz="2000" dirty="0"/>
              <a:t>按钮，打开删除对话框。删除对话框如图</a:t>
            </a:r>
            <a:r>
              <a:rPr lang="en-US" altLang="zh-CN" sz="2000" dirty="0"/>
              <a:t>7-13</a:t>
            </a:r>
            <a:r>
              <a:rPr lang="zh-CN" altLang="en-US" sz="2000" dirty="0"/>
              <a:t>所示。</a:t>
            </a:r>
          </a:p>
        </p:txBody>
      </p:sp>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437" y="2078183"/>
            <a:ext cx="4671298" cy="3681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2258492" y="5914799"/>
            <a:ext cx="3119187"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7-11 </a:t>
            </a:r>
            <a:r>
              <a:rPr lang="zh-CN" altLang="zh-CN" kern="100" dirty="0">
                <a:latin typeface="Times New Roman" panose="02020603050405020304" pitchFamily="18" charset="0"/>
                <a:ea typeface="宋体" panose="02010600030101010101" pitchFamily="2" charset="-122"/>
              </a:rPr>
              <a:t>添加新建用户</a:t>
            </a:r>
            <a:r>
              <a:rPr lang="en-US" altLang="zh-CN" kern="100" dirty="0">
                <a:latin typeface="Times New Roman" panose="02020603050405020304" pitchFamily="18" charset="0"/>
                <a:ea typeface="宋体" panose="02010600030101010101" pitchFamily="2" charset="-122"/>
              </a:rPr>
              <a:t>jack</a:t>
            </a:r>
            <a:r>
              <a:rPr lang="zh-CN" altLang="zh-CN" kern="100" dirty="0">
                <a:latin typeface="Times New Roman" panose="02020603050405020304" pitchFamily="18" charset="0"/>
                <a:ea typeface="宋体" panose="02010600030101010101" pitchFamily="2" charset="-122"/>
              </a:rPr>
              <a:t>完成</a:t>
            </a:r>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836" y="1984387"/>
            <a:ext cx="5771488" cy="412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263448" y="6109855"/>
            <a:ext cx="220445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rPr>
              <a:t>7-13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删除</a:t>
            </a:r>
            <a:r>
              <a:rPr lang="en-US" altLang="zh-CN" kern="100" dirty="0">
                <a:latin typeface="Times New Roman" panose="02020603050405020304" pitchFamily="18" charset="0"/>
                <a:ea typeface="宋体" panose="02010600030101010101" pitchFamily="2" charset="-122"/>
              </a:rPr>
              <a:t>jack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用户</a:t>
            </a:r>
            <a:endParaRPr lang="zh-CN" altLang="en-US" dirty="0"/>
          </a:p>
        </p:txBody>
      </p:sp>
    </p:spTree>
    <p:extLst>
      <p:ext uri="{BB962C8B-B14F-4D97-AF65-F5344CB8AC3E}">
        <p14:creationId xmlns:p14="http://schemas.microsoft.com/office/powerpoint/2010/main" val="253501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468CC947-8C7C-490F-B0BA-988BE44526A0}"/>
              </a:ext>
            </a:extLst>
          </p:cNvPr>
          <p:cNvSpPr>
            <a:spLocks noGrp="1" noChangeArrowheads="1"/>
          </p:cNvSpPr>
          <p:nvPr>
            <p:ph type="title"/>
          </p:nvPr>
        </p:nvSpPr>
        <p:spPr>
          <a:xfrm>
            <a:off x="2163434" y="554837"/>
            <a:ext cx="8911687" cy="678218"/>
          </a:xfrm>
        </p:spPr>
        <p:txBody>
          <a:bodyPr>
            <a:normAutofit/>
          </a:bodyPr>
          <a:lstStyle/>
          <a:p>
            <a:r>
              <a:rPr lang="en-US" altLang="zh-CN" sz="3200" dirty="0"/>
              <a:t>7</a:t>
            </a:r>
            <a:r>
              <a:rPr lang="zh-CN" altLang="en-US" sz="3200" dirty="0"/>
              <a:t>.1.4 组的添加与删除</a:t>
            </a:r>
          </a:p>
        </p:txBody>
      </p:sp>
      <p:sp>
        <p:nvSpPr>
          <p:cNvPr id="22530" name="内容占位符 2">
            <a:extLst>
              <a:ext uri="{FF2B5EF4-FFF2-40B4-BE49-F238E27FC236}">
                <a16:creationId xmlns:a16="http://schemas.microsoft.com/office/drawing/2014/main" id="{F399417A-8605-4EAD-93F8-66B45BBB986C}"/>
              </a:ext>
            </a:extLst>
          </p:cNvPr>
          <p:cNvSpPr>
            <a:spLocks noGrp="1" noChangeArrowheads="1"/>
          </p:cNvSpPr>
          <p:nvPr>
            <p:ph idx="1"/>
          </p:nvPr>
        </p:nvSpPr>
        <p:spPr>
          <a:xfrm>
            <a:off x="2007321" y="1357745"/>
            <a:ext cx="9644352" cy="3777622"/>
          </a:xfrm>
        </p:spPr>
        <p:txBody>
          <a:bodyPr>
            <a:normAutofit/>
          </a:bodyPr>
          <a:lstStyle/>
          <a:p>
            <a:pPr>
              <a:lnSpc>
                <a:spcPct val="130000"/>
              </a:lnSpc>
              <a:spcBef>
                <a:spcPts val="0"/>
              </a:spcBef>
            </a:pPr>
            <a:r>
              <a:rPr lang="zh-CN" altLang="en-US" sz="2400" dirty="0">
                <a:solidFill>
                  <a:srgbClr val="FF0000"/>
                </a:solidFill>
              </a:rPr>
              <a:t>1、系统文件/etc/group</a:t>
            </a:r>
          </a:p>
          <a:p>
            <a:pPr>
              <a:lnSpc>
                <a:spcPct val="130000"/>
              </a:lnSpc>
              <a:spcBef>
                <a:spcPts val="0"/>
              </a:spcBef>
            </a:pPr>
            <a:r>
              <a:rPr lang="zh-CN" altLang="en-US" sz="2400" dirty="0"/>
              <a:t>在Ubuntu中任何文件或目录都属于特定的用户，每个用户都可以属于一个或者多个组，可以通过将用户加入不同的组来确定此用户对文件或者目录拥有什么样的权限。</a:t>
            </a:r>
          </a:p>
          <a:p>
            <a:pPr>
              <a:lnSpc>
                <a:spcPct val="130000"/>
              </a:lnSpc>
              <a:spcBef>
                <a:spcPts val="0"/>
              </a:spcBef>
            </a:pPr>
            <a:r>
              <a:rPr lang="zh-CN" altLang="en-US" sz="2400" dirty="0"/>
              <a:t>当一个用户同时是多个组中的成员时，在</a:t>
            </a:r>
            <a:r>
              <a:rPr lang="zh-CN" altLang="en-US" sz="2400" dirty="0">
                <a:solidFill>
                  <a:srgbClr val="FF0000"/>
                </a:solidFill>
              </a:rPr>
              <a:t>/etc/passwd文件</a:t>
            </a:r>
            <a:r>
              <a:rPr lang="zh-CN" altLang="en-US" sz="2400" dirty="0"/>
              <a:t>中记录的是用户所属的主组，也就是登陆时所属的默认组，而其他组称为附加组。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B7E15FBC-95EA-4A38-93DA-2D7CB4D28C5F}"/>
              </a:ext>
            </a:extLst>
          </p:cNvPr>
          <p:cNvSpPr>
            <a:spLocks noGrp="1" noChangeArrowheads="1"/>
          </p:cNvSpPr>
          <p:nvPr>
            <p:ph idx="1"/>
          </p:nvPr>
        </p:nvSpPr>
        <p:spPr>
          <a:xfrm>
            <a:off x="1619393" y="720435"/>
            <a:ext cx="10087697" cy="4322619"/>
          </a:xfrm>
        </p:spPr>
        <p:txBody>
          <a:bodyPr>
            <a:normAutofit/>
          </a:bodyPr>
          <a:lstStyle/>
          <a:p>
            <a:pPr>
              <a:lnSpc>
                <a:spcPct val="130000"/>
              </a:lnSpc>
              <a:spcBef>
                <a:spcPts val="0"/>
              </a:spcBef>
            </a:pPr>
            <a:r>
              <a:rPr lang="zh-CN" altLang="en-US" sz="2400" dirty="0"/>
              <a:t>用户要访问属于附加组的文件时，必须首先使用</a:t>
            </a:r>
            <a:r>
              <a:rPr lang="zh-CN" altLang="en-US" sz="2400" dirty="0">
                <a:solidFill>
                  <a:srgbClr val="FF0000"/>
                </a:solidFill>
              </a:rPr>
              <a:t>newgrp命令</a:t>
            </a:r>
            <a:r>
              <a:rPr lang="zh-CN" altLang="en-US" sz="2400" dirty="0"/>
              <a:t>使自己成为所要访问的组中的成员。用户组的所有信息都存放在</a:t>
            </a:r>
            <a:r>
              <a:rPr lang="zh-CN" altLang="en-US" sz="2400" dirty="0">
                <a:solidFill>
                  <a:srgbClr val="FF0000"/>
                </a:solidFill>
              </a:rPr>
              <a:t>/etc/group文件</a:t>
            </a:r>
            <a:r>
              <a:rPr lang="zh-CN" altLang="en-US" sz="2400" dirty="0"/>
              <a:t>中。此文件的格式也类似于/etc/passwd文件，由冒号（：）隔开若干个字段，这些字段有：</a:t>
            </a:r>
          </a:p>
          <a:p>
            <a:pPr lvl="1">
              <a:lnSpc>
                <a:spcPct val="130000"/>
              </a:lnSpc>
              <a:spcBef>
                <a:spcPts val="0"/>
              </a:spcBef>
            </a:pPr>
            <a:r>
              <a:rPr lang="zh-CN" altLang="en-US" sz="2200" dirty="0">
                <a:solidFill>
                  <a:srgbClr val="FF0000"/>
                </a:solidFill>
              </a:rPr>
              <a:t>groupname:passwd:GID:userlist</a:t>
            </a:r>
          </a:p>
          <a:p>
            <a:pPr>
              <a:lnSpc>
                <a:spcPct val="130000"/>
              </a:lnSpc>
              <a:spcBef>
                <a:spcPts val="0"/>
              </a:spcBef>
            </a:pPr>
            <a:r>
              <a:rPr lang="zh-CN" altLang="en-US" sz="2400" dirty="0"/>
              <a:t>在终端下，可以通过下面的命令查看/etc/group文件的内容：</a:t>
            </a:r>
          </a:p>
          <a:p>
            <a:pPr lvl="1">
              <a:lnSpc>
                <a:spcPct val="130000"/>
              </a:lnSpc>
              <a:spcBef>
                <a:spcPts val="0"/>
              </a:spcBef>
            </a:pPr>
            <a:r>
              <a:rPr lang="zh-CN" altLang="en-US" sz="2200" dirty="0">
                <a:solidFill>
                  <a:srgbClr val="FF0000"/>
                </a:solidFill>
              </a:rPr>
              <a:t>user@user-desktop:~$ cat /etc/group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868392"/>
            <a:ext cx="7758545" cy="445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42182" y="5455956"/>
            <a:ext cx="4448654" cy="369332"/>
          </a:xfrm>
          <a:prstGeom prst="rect">
            <a:avLst/>
          </a:prstGeom>
        </p:spPr>
        <p:txBody>
          <a:bodyPr wrap="none">
            <a:spAutoFit/>
          </a:bodyPr>
          <a:lstStyle/>
          <a:p>
            <a:pPr marL="266700"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7-14 cat</a:t>
            </a:r>
            <a:r>
              <a:rPr lang="zh-CN" altLang="zh-CN" kern="100" dirty="0">
                <a:latin typeface="Times New Roman" panose="02020603050405020304" pitchFamily="18" charset="0"/>
                <a:ea typeface="宋体" panose="02010600030101010101" pitchFamily="2" charset="-122"/>
              </a:rPr>
              <a:t>命令查看</a:t>
            </a:r>
            <a:r>
              <a:rPr lang="en-US" altLang="zh-CN" kern="100" dirty="0">
                <a:latin typeface="Times New Roman" panose="02020603050405020304" pitchFamily="18" charset="0"/>
                <a:ea typeface="宋体" panose="02010600030101010101" pitchFamily="2" charset="-122"/>
              </a:rPr>
              <a:t>/etc/group</a:t>
            </a:r>
            <a:r>
              <a:rPr lang="zh-CN" altLang="zh-CN" kern="100" dirty="0">
                <a:latin typeface="Times New Roman" panose="02020603050405020304" pitchFamily="18" charset="0"/>
                <a:ea typeface="宋体" panose="02010600030101010101" pitchFamily="2" charset="-122"/>
              </a:rPr>
              <a:t>文件的内容</a:t>
            </a:r>
          </a:p>
        </p:txBody>
      </p:sp>
    </p:spTree>
    <p:extLst>
      <p:ext uri="{BB962C8B-B14F-4D97-AF65-F5344CB8AC3E}">
        <p14:creationId xmlns:p14="http://schemas.microsoft.com/office/powerpoint/2010/main" val="444250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3BB965D4-30CF-4C0C-AE78-ADC2DBFD3FFC}"/>
              </a:ext>
            </a:extLst>
          </p:cNvPr>
          <p:cNvSpPr>
            <a:spLocks noGrp="1" noChangeArrowheads="1"/>
          </p:cNvSpPr>
          <p:nvPr>
            <p:ph type="title"/>
          </p:nvPr>
        </p:nvSpPr>
        <p:spPr>
          <a:xfrm>
            <a:off x="2218852" y="651819"/>
            <a:ext cx="8911687" cy="581236"/>
          </a:xfrm>
        </p:spPr>
        <p:txBody>
          <a:bodyPr>
            <a:normAutofit/>
          </a:bodyPr>
          <a:lstStyle/>
          <a:p>
            <a:r>
              <a:rPr lang="zh-CN" altLang="en-US" sz="2400" dirty="0">
                <a:solidFill>
                  <a:srgbClr val="FF0000"/>
                </a:solidFill>
              </a:rPr>
              <a:t>2、命令行方式添加组</a:t>
            </a:r>
          </a:p>
        </p:txBody>
      </p:sp>
      <p:sp>
        <p:nvSpPr>
          <p:cNvPr id="24578" name="内容占位符 2">
            <a:extLst>
              <a:ext uri="{FF2B5EF4-FFF2-40B4-BE49-F238E27FC236}">
                <a16:creationId xmlns:a16="http://schemas.microsoft.com/office/drawing/2014/main" id="{7293D7DB-2D84-4E4C-A1A5-8A07DF0BEB89}"/>
              </a:ext>
            </a:extLst>
          </p:cNvPr>
          <p:cNvSpPr>
            <a:spLocks noGrp="1" noChangeArrowheads="1"/>
          </p:cNvSpPr>
          <p:nvPr>
            <p:ph idx="1"/>
          </p:nvPr>
        </p:nvSpPr>
        <p:spPr>
          <a:xfrm>
            <a:off x="2025701" y="1413164"/>
            <a:ext cx="9297988" cy="4627418"/>
          </a:xfrm>
        </p:spPr>
        <p:txBody>
          <a:bodyPr>
            <a:normAutofit/>
          </a:bodyPr>
          <a:lstStyle/>
          <a:p>
            <a:pPr>
              <a:lnSpc>
                <a:spcPct val="140000"/>
              </a:lnSpc>
              <a:spcBef>
                <a:spcPts val="0"/>
              </a:spcBef>
            </a:pPr>
            <a:r>
              <a:rPr lang="zh-CN" altLang="en-US" sz="2400" dirty="0"/>
              <a:t>添加用户组的命令是</a:t>
            </a:r>
            <a:r>
              <a:rPr lang="zh-CN" altLang="en-US" sz="2400" dirty="0">
                <a:solidFill>
                  <a:srgbClr val="FF0000"/>
                </a:solidFill>
              </a:rPr>
              <a:t>groupadd</a:t>
            </a:r>
            <a:r>
              <a:rPr lang="zh-CN" altLang="en-US" sz="2400" dirty="0"/>
              <a:t>，语法是</a:t>
            </a:r>
          </a:p>
          <a:p>
            <a:pPr lvl="1">
              <a:lnSpc>
                <a:spcPct val="140000"/>
              </a:lnSpc>
              <a:spcBef>
                <a:spcPts val="0"/>
              </a:spcBef>
            </a:pPr>
            <a:r>
              <a:rPr lang="zh-CN" altLang="en-US" sz="2200" dirty="0">
                <a:solidFill>
                  <a:srgbClr val="FF0000"/>
                </a:solidFill>
              </a:rPr>
              <a:t>groupadd  [-g  gid  [-o] ]  [-r]  [-f]  group</a:t>
            </a:r>
          </a:p>
          <a:p>
            <a:pPr lvl="1">
              <a:lnSpc>
                <a:spcPct val="140000"/>
              </a:lnSpc>
              <a:spcBef>
                <a:spcPts val="0"/>
              </a:spcBef>
            </a:pPr>
            <a:r>
              <a:rPr lang="zh-CN" altLang="en-US" sz="2200" dirty="0"/>
              <a:t>-g gid ID——除非使用-o参数，否则该值必须是唯一的，不可相同。数值不可为负。预设为最小不得小于500而逐次增加。0~499传统上是保留给系统帐号使用的。</a:t>
            </a:r>
          </a:p>
          <a:p>
            <a:pPr lvl="1">
              <a:lnSpc>
                <a:spcPct val="140000"/>
              </a:lnSpc>
              <a:spcBef>
                <a:spcPts val="0"/>
              </a:spcBef>
            </a:pPr>
            <a:r>
              <a:rPr lang="zh-CN" altLang="en-US" sz="2200" dirty="0"/>
              <a:t>-r——此参数是用来建立系统帐号。它会自动选定一个小于499的gid，除非命令行再加上-g参数。在RedHat中这是额外增设的选项。</a:t>
            </a:r>
          </a:p>
          <a:p>
            <a:pPr lvl="1">
              <a:lnSpc>
                <a:spcPct val="140000"/>
              </a:lnSpc>
              <a:spcBef>
                <a:spcPts val="0"/>
              </a:spcBef>
            </a:pPr>
            <a:r>
              <a:rPr lang="zh-CN" altLang="en-US" sz="2200" dirty="0"/>
              <a:t>-f——这是force标志。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2469097F-1D1C-4481-B1EF-FB32FCB9F339}"/>
              </a:ext>
            </a:extLst>
          </p:cNvPr>
          <p:cNvSpPr>
            <a:spLocks noGrp="1" noChangeArrowheads="1"/>
          </p:cNvSpPr>
          <p:nvPr>
            <p:ph type="title"/>
          </p:nvPr>
        </p:nvSpPr>
        <p:spPr>
          <a:xfrm>
            <a:off x="2149579" y="748801"/>
            <a:ext cx="8911687" cy="595090"/>
          </a:xfrm>
        </p:spPr>
        <p:txBody>
          <a:bodyPr>
            <a:normAutofit/>
          </a:bodyPr>
          <a:lstStyle/>
          <a:p>
            <a:r>
              <a:rPr lang="zh-CN" altLang="en-US" sz="2400" dirty="0">
                <a:solidFill>
                  <a:srgbClr val="FF0000"/>
                </a:solidFill>
              </a:rPr>
              <a:t>3、命令行方式删除组</a:t>
            </a:r>
          </a:p>
        </p:txBody>
      </p:sp>
      <p:sp>
        <p:nvSpPr>
          <p:cNvPr id="25602" name="内容占位符 2">
            <a:extLst>
              <a:ext uri="{FF2B5EF4-FFF2-40B4-BE49-F238E27FC236}">
                <a16:creationId xmlns:a16="http://schemas.microsoft.com/office/drawing/2014/main" id="{D92FB626-F1E0-4B78-A339-91A900443ADB}"/>
              </a:ext>
            </a:extLst>
          </p:cNvPr>
          <p:cNvSpPr>
            <a:spLocks noGrp="1" noChangeArrowheads="1"/>
          </p:cNvSpPr>
          <p:nvPr>
            <p:ph idx="1"/>
          </p:nvPr>
        </p:nvSpPr>
        <p:spPr>
          <a:xfrm>
            <a:off x="2145866" y="1454728"/>
            <a:ext cx="8915400" cy="3777622"/>
          </a:xfrm>
        </p:spPr>
        <p:txBody>
          <a:bodyPr>
            <a:normAutofit/>
          </a:bodyPr>
          <a:lstStyle/>
          <a:p>
            <a:r>
              <a:rPr lang="zh-CN" altLang="en-US" sz="2400" dirty="0"/>
              <a:t>删除组的命令是</a:t>
            </a:r>
            <a:r>
              <a:rPr lang="zh-CN" altLang="en-US" sz="2400" dirty="0">
                <a:solidFill>
                  <a:srgbClr val="FF0000"/>
                </a:solidFill>
              </a:rPr>
              <a:t>gourpdel</a:t>
            </a:r>
            <a:r>
              <a:rPr lang="zh-CN" altLang="en-US" sz="2400" dirty="0"/>
              <a:t>，gourpdel的语法是：</a:t>
            </a:r>
          </a:p>
          <a:p>
            <a:pPr lvl="1"/>
            <a:r>
              <a:rPr lang="zh-CN" altLang="en-US" sz="2400" dirty="0">
                <a:solidFill>
                  <a:srgbClr val="FF0000"/>
                </a:solidFill>
              </a:rPr>
              <a:t>groupdel  group </a:t>
            </a:r>
          </a:p>
        </p:txBody>
      </p:sp>
      <p:sp>
        <p:nvSpPr>
          <p:cNvPr id="4" name="内容占位符 2"/>
          <p:cNvSpPr txBox="1">
            <a:spLocks/>
          </p:cNvSpPr>
          <p:nvPr/>
        </p:nvSpPr>
        <p:spPr>
          <a:xfrm>
            <a:off x="2145866" y="2775468"/>
            <a:ext cx="9727479" cy="10390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如果在系统终端内直接输入</a:t>
            </a:r>
            <a:r>
              <a:rPr lang="en-US" altLang="zh-CN" sz="2400" dirty="0">
                <a:solidFill>
                  <a:srgbClr val="FF0000"/>
                </a:solidFill>
              </a:rPr>
              <a:t>groupdel</a:t>
            </a:r>
            <a:r>
              <a:rPr lang="zh-CN" altLang="en-US" sz="2400" dirty="0">
                <a:solidFill>
                  <a:srgbClr val="FF0000"/>
                </a:solidFill>
              </a:rPr>
              <a:t>命令</a:t>
            </a:r>
            <a:r>
              <a:rPr lang="zh-CN" altLang="en-US" sz="2400" dirty="0"/>
              <a:t>，系统将给出</a:t>
            </a:r>
            <a:r>
              <a:rPr lang="en-US" altLang="zh-CN" sz="2400" dirty="0"/>
              <a:t>groupdel</a:t>
            </a:r>
            <a:r>
              <a:rPr lang="zh-CN" altLang="en-US" sz="2400" dirty="0"/>
              <a:t>命令的选项说明。执行结果，如图</a:t>
            </a:r>
            <a:r>
              <a:rPr lang="en-US" altLang="zh-CN" sz="2400" dirty="0"/>
              <a:t>7-15</a:t>
            </a:r>
            <a:r>
              <a:rPr lang="zh-CN" altLang="en-US" sz="2400" dirty="0"/>
              <a:t>所示。</a:t>
            </a: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698" y="3724575"/>
            <a:ext cx="8107160" cy="234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558102" y="6126079"/>
            <a:ext cx="3602268" cy="369332"/>
          </a:xfrm>
          <a:prstGeom prst="rect">
            <a:avLst/>
          </a:prstGeom>
        </p:spPr>
        <p:txBody>
          <a:bodyPr wrap="none">
            <a:spAutoFit/>
          </a:bodyPr>
          <a:lstStyle/>
          <a:p>
            <a:pPr indent="266700"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7-15 groupdel</a:t>
            </a:r>
            <a:r>
              <a:rPr lang="zh-CN" altLang="zh-CN" kern="100" dirty="0">
                <a:latin typeface="Times New Roman" panose="02020603050405020304" pitchFamily="18" charset="0"/>
                <a:ea typeface="宋体" panose="02010600030101010101" pitchFamily="2" charset="-122"/>
              </a:rPr>
              <a:t>命令的选项说明</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a:xfrm>
            <a:off x="2052597" y="540982"/>
            <a:ext cx="8911687" cy="844473"/>
          </a:xfrm>
        </p:spPr>
        <p:txBody>
          <a:bodyPr>
            <a:normAutofit/>
          </a:bodyPr>
          <a:lstStyle/>
          <a:p>
            <a:r>
              <a:rPr lang="en-US" altLang="zh-CN" sz="3200" dirty="0"/>
              <a:t>7</a:t>
            </a:r>
            <a:r>
              <a:rPr lang="zh-CN" altLang="en-US" sz="3200" dirty="0"/>
              <a:t>.2用户身份转换命令</a:t>
            </a:r>
          </a:p>
        </p:txBody>
      </p:sp>
      <p:sp>
        <p:nvSpPr>
          <p:cNvPr id="27650" name="内容占位符 2"/>
          <p:cNvSpPr>
            <a:spLocks noGrp="1" noChangeArrowheads="1"/>
          </p:cNvSpPr>
          <p:nvPr>
            <p:ph idx="1"/>
          </p:nvPr>
        </p:nvSpPr>
        <p:spPr>
          <a:xfrm>
            <a:off x="2519939" y="1593273"/>
            <a:ext cx="8915400" cy="3777622"/>
          </a:xfrm>
        </p:spPr>
        <p:txBody>
          <a:bodyPr>
            <a:normAutofit/>
          </a:bodyPr>
          <a:lstStyle/>
          <a:p>
            <a:r>
              <a:rPr lang="en-US" altLang="zh-CN" sz="2400" dirty="0"/>
              <a:t>7</a:t>
            </a:r>
            <a:r>
              <a:rPr lang="zh-CN" altLang="en-US" sz="2400" dirty="0"/>
              <a:t>.2.1 激活与锁定root用户</a:t>
            </a:r>
          </a:p>
          <a:p>
            <a:r>
              <a:rPr lang="en-US" altLang="zh-CN" sz="2400" dirty="0"/>
              <a:t>7</a:t>
            </a:r>
            <a:r>
              <a:rPr lang="zh-CN" altLang="en-US" sz="2400" dirty="0"/>
              <a:t>.2.2  sudo命令</a:t>
            </a:r>
          </a:p>
          <a:p>
            <a:r>
              <a:rPr lang="en-US" altLang="zh-CN" sz="2400" dirty="0"/>
              <a:t>7</a:t>
            </a:r>
            <a:r>
              <a:rPr lang="zh-CN" altLang="en-US" sz="2400" dirty="0"/>
              <a:t>.2.3  passwd命令</a:t>
            </a:r>
          </a:p>
          <a:p>
            <a:r>
              <a:rPr lang="en-US" altLang="zh-CN" sz="2400" dirty="0"/>
              <a:t>7</a:t>
            </a:r>
            <a:r>
              <a:rPr lang="zh-CN" altLang="en-US" sz="2400" dirty="0"/>
              <a:t>.2.4  su命令</a:t>
            </a:r>
          </a:p>
          <a:p>
            <a:r>
              <a:rPr lang="en-US" altLang="zh-CN" sz="2400" dirty="0"/>
              <a:t>7</a:t>
            </a:r>
            <a:r>
              <a:rPr lang="zh-CN" altLang="en-US" sz="2400" dirty="0"/>
              <a:t>.2.5  useradd命令</a:t>
            </a:r>
          </a:p>
        </p:txBody>
      </p:sp>
    </p:spTree>
    <p:extLst>
      <p:ext uri="{BB962C8B-B14F-4D97-AF65-F5344CB8AC3E}">
        <p14:creationId xmlns:p14="http://schemas.microsoft.com/office/powerpoint/2010/main" val="281321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50CC1853-0460-4A24-A467-DF8434880C82}"/>
              </a:ext>
            </a:extLst>
          </p:cNvPr>
          <p:cNvSpPr>
            <a:spLocks noGrp="1" noChangeArrowheads="1"/>
          </p:cNvSpPr>
          <p:nvPr>
            <p:ph type="title"/>
          </p:nvPr>
        </p:nvSpPr>
        <p:spPr>
          <a:xfrm>
            <a:off x="2315523" y="706303"/>
            <a:ext cx="8911687" cy="1280890"/>
          </a:xfrm>
        </p:spPr>
        <p:txBody>
          <a:bodyPr>
            <a:normAutofit/>
          </a:bodyPr>
          <a:lstStyle/>
          <a:p>
            <a:r>
              <a:rPr lang="en-US" altLang="zh-CN" sz="3200" dirty="0">
                <a:solidFill>
                  <a:schemeClr val="tx1"/>
                </a:solidFill>
                <a:latin typeface="+mn-ea"/>
                <a:ea typeface="+mn-ea"/>
              </a:rPr>
              <a:t>7.1 </a:t>
            </a:r>
            <a:r>
              <a:rPr lang="zh-CN" altLang="en-US" sz="3200" dirty="0">
                <a:solidFill>
                  <a:schemeClr val="tx1"/>
                </a:solidFill>
                <a:latin typeface="+mn-ea"/>
                <a:ea typeface="+mn-ea"/>
              </a:rPr>
              <a:t>用户管理</a:t>
            </a:r>
          </a:p>
        </p:txBody>
      </p:sp>
      <p:sp>
        <p:nvSpPr>
          <p:cNvPr id="5122" name="内容占位符 2">
            <a:extLst>
              <a:ext uri="{FF2B5EF4-FFF2-40B4-BE49-F238E27FC236}">
                <a16:creationId xmlns:a16="http://schemas.microsoft.com/office/drawing/2014/main" id="{56E49543-CBEC-4DE1-808D-4517100D0A4C}"/>
              </a:ext>
            </a:extLst>
          </p:cNvPr>
          <p:cNvSpPr>
            <a:spLocks noGrp="1" noChangeArrowheads="1"/>
          </p:cNvSpPr>
          <p:nvPr>
            <p:ph idx="1"/>
          </p:nvPr>
        </p:nvSpPr>
        <p:spPr>
          <a:xfrm>
            <a:off x="3010452" y="1732908"/>
            <a:ext cx="6719175" cy="2006886"/>
          </a:xfrm>
        </p:spPr>
        <p:txBody>
          <a:bodyPr>
            <a:normAutofit/>
          </a:bodyPr>
          <a:lstStyle/>
          <a:p>
            <a:r>
              <a:rPr lang="en-US" altLang="zh-CN" sz="2400" dirty="0"/>
              <a:t>7.1.1 </a:t>
            </a:r>
            <a:r>
              <a:rPr lang="zh-CN" altLang="en-US" sz="2400" dirty="0"/>
              <a:t>用户与组简介</a:t>
            </a:r>
          </a:p>
          <a:p>
            <a:r>
              <a:rPr lang="en-US" altLang="zh-CN" sz="2400" dirty="0"/>
              <a:t>7.1.2 </a:t>
            </a:r>
            <a:r>
              <a:rPr lang="zh-CN" altLang="en-US" sz="2400" dirty="0"/>
              <a:t>用户种类 </a:t>
            </a:r>
          </a:p>
          <a:p>
            <a:r>
              <a:rPr lang="en-US" altLang="zh-CN" sz="2400" dirty="0"/>
              <a:t>7.1.3 </a:t>
            </a:r>
            <a:r>
              <a:rPr lang="zh-CN" altLang="en-US" sz="2400" dirty="0"/>
              <a:t>用户的添加与删除 </a:t>
            </a:r>
          </a:p>
          <a:p>
            <a:r>
              <a:rPr lang="en-US" altLang="zh-CN" sz="2400" dirty="0"/>
              <a:t>7.1.4 </a:t>
            </a:r>
            <a:r>
              <a:rPr lang="zh-CN" altLang="en-US" sz="2400" dirty="0"/>
              <a:t>组的添加与删除</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a:xfrm>
            <a:off x="2094975" y="665673"/>
            <a:ext cx="8911687" cy="622800"/>
          </a:xfrm>
        </p:spPr>
        <p:txBody>
          <a:bodyPr>
            <a:normAutofit/>
          </a:bodyPr>
          <a:lstStyle/>
          <a:p>
            <a:r>
              <a:rPr lang="en-US" altLang="zh-CN" sz="2800" dirty="0"/>
              <a:t>7</a:t>
            </a:r>
            <a:r>
              <a:rPr lang="zh-CN" altLang="en-US" sz="2800" dirty="0"/>
              <a:t>.2.1激活与锁定root用户</a:t>
            </a:r>
          </a:p>
        </p:txBody>
      </p:sp>
      <p:sp>
        <p:nvSpPr>
          <p:cNvPr id="28674" name="内容占位符 2"/>
          <p:cNvSpPr>
            <a:spLocks noGrp="1" noChangeArrowheads="1"/>
          </p:cNvSpPr>
          <p:nvPr>
            <p:ph idx="1"/>
          </p:nvPr>
        </p:nvSpPr>
        <p:spPr>
          <a:xfrm>
            <a:off x="2094975" y="1433801"/>
            <a:ext cx="9625970" cy="4454380"/>
          </a:xfrm>
        </p:spPr>
        <p:txBody>
          <a:bodyPr>
            <a:normAutofit fontScale="92500" lnSpcReduction="20000"/>
          </a:bodyPr>
          <a:lstStyle/>
          <a:p>
            <a:pPr>
              <a:lnSpc>
                <a:spcPct val="150000"/>
              </a:lnSpc>
            </a:pPr>
            <a:r>
              <a:rPr lang="zh-CN" altLang="en-US" sz="2400" dirty="0">
                <a:solidFill>
                  <a:srgbClr val="FF0000"/>
                </a:solidFill>
              </a:rPr>
              <a:t>1、激活root用户</a:t>
            </a:r>
          </a:p>
          <a:p>
            <a:pPr>
              <a:lnSpc>
                <a:spcPct val="150000"/>
              </a:lnSpc>
            </a:pPr>
            <a:r>
              <a:rPr lang="zh-CN" altLang="en-US" sz="2400" dirty="0"/>
              <a:t>在</a:t>
            </a:r>
            <a:r>
              <a:rPr lang="en-US" altLang="zh-CN" sz="2400" dirty="0"/>
              <a:t>Ubuntu Linux</a:t>
            </a:r>
            <a:r>
              <a:rPr lang="zh-CN" altLang="en-US" sz="2400" dirty="0"/>
              <a:t>中，具有最高权限的用户是</a:t>
            </a:r>
            <a:r>
              <a:rPr lang="en-US" altLang="zh-CN" sz="2400" dirty="0"/>
              <a:t>root</a:t>
            </a:r>
            <a:r>
              <a:rPr lang="zh-CN" altLang="en-US" sz="2400" dirty="0"/>
              <a:t>用户，即超级管理员。具有使用该系统的所有权限。</a:t>
            </a:r>
            <a:endParaRPr lang="en-US" altLang="zh-CN" sz="2400" dirty="0"/>
          </a:p>
          <a:p>
            <a:pPr>
              <a:lnSpc>
                <a:spcPct val="150000"/>
              </a:lnSpc>
            </a:pPr>
            <a:r>
              <a:rPr lang="zh-CN" altLang="en-US" sz="2400" dirty="0"/>
              <a:t>以普通用户身份登录后，打开“终端”，会看到“$”的提示符，表明目前是普通用户。</a:t>
            </a:r>
            <a:endParaRPr lang="en-US" altLang="zh-CN" sz="2400" dirty="0"/>
          </a:p>
          <a:p>
            <a:pPr>
              <a:lnSpc>
                <a:spcPct val="150000"/>
              </a:lnSpc>
            </a:pPr>
            <a:r>
              <a:rPr lang="zh-CN" altLang="en-US" sz="2400" dirty="0"/>
              <a:t>执行命令</a:t>
            </a:r>
            <a:r>
              <a:rPr lang="zh-CN" altLang="en-US" sz="2400" dirty="0">
                <a:solidFill>
                  <a:srgbClr val="FF0000"/>
                </a:solidFill>
              </a:rPr>
              <a:t>sudo  passwd  root</a:t>
            </a:r>
            <a:r>
              <a:rPr lang="zh-CN" altLang="en-US" sz="2400" dirty="0"/>
              <a:t>。系统提示为普通用户输入密码。密码正确后，会显示输入新的UNIX密码，这次的密码输入就是为root用户进行密码的设定了，输入密码后，回车。系统会进一步提示重新输入密码，两遍密码输入相同的话，就成功的为root用户设好了密码。也就激活了root用户。</a:t>
            </a:r>
          </a:p>
        </p:txBody>
      </p:sp>
    </p:spTree>
    <p:extLst>
      <p:ext uri="{BB962C8B-B14F-4D97-AF65-F5344CB8AC3E}">
        <p14:creationId xmlns:p14="http://schemas.microsoft.com/office/powerpoint/2010/main" val="1320966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a:xfrm>
            <a:off x="1868774" y="910050"/>
            <a:ext cx="9297988" cy="697078"/>
          </a:xfrm>
        </p:spPr>
        <p:txBody>
          <a:bodyPr>
            <a:normAutofit/>
          </a:bodyPr>
          <a:lstStyle/>
          <a:p>
            <a:pPr>
              <a:lnSpc>
                <a:spcPct val="150000"/>
              </a:lnSpc>
            </a:pPr>
            <a:r>
              <a:rPr lang="en-US" altLang="zh-CN" sz="2000" dirty="0"/>
              <a:t>root</a:t>
            </a:r>
            <a:r>
              <a:rPr lang="zh-CN" altLang="en-US" sz="2000" dirty="0"/>
              <a:t>用户的激活方法，具体过程参看图</a:t>
            </a:r>
            <a:r>
              <a:rPr lang="en-US" altLang="zh-CN" sz="2000" dirty="0"/>
              <a:t>7-16</a:t>
            </a:r>
            <a:r>
              <a:rPr lang="zh-CN" altLang="en-US" sz="2000" dirty="0"/>
              <a:t>。</a:t>
            </a:r>
          </a:p>
        </p:txBody>
      </p:sp>
      <p:sp>
        <p:nvSpPr>
          <p:cNvPr id="5" name="文本框 3"/>
          <p:cNvSpPr txBox="1">
            <a:spLocks noChangeArrowheads="1"/>
          </p:cNvSpPr>
          <p:nvPr/>
        </p:nvSpPr>
        <p:spPr bwMode="auto">
          <a:xfrm>
            <a:off x="5175552" y="5541661"/>
            <a:ext cx="3127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7</a:t>
            </a:r>
            <a:r>
              <a:rPr lang="zh-CN" altLang="en-US" dirty="0"/>
              <a:t>-1</a:t>
            </a:r>
            <a:r>
              <a:rPr lang="en-US" altLang="zh-CN" dirty="0"/>
              <a:t>6</a:t>
            </a:r>
            <a:r>
              <a:rPr lang="zh-CN" altLang="en-US" dirty="0"/>
              <a:t> root用户的激活方法</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02" y="1967345"/>
            <a:ext cx="7175703" cy="33387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951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a:xfrm>
            <a:off x="1664669" y="621047"/>
            <a:ext cx="8911687" cy="553527"/>
          </a:xfrm>
        </p:spPr>
        <p:txBody>
          <a:bodyPr>
            <a:normAutofit/>
          </a:bodyPr>
          <a:lstStyle/>
          <a:p>
            <a:r>
              <a:rPr lang="zh-CN" altLang="en-US" sz="2400" dirty="0">
                <a:solidFill>
                  <a:srgbClr val="FF0000"/>
                </a:solidFill>
              </a:rPr>
              <a:t>2、重新锁定root用户</a:t>
            </a:r>
          </a:p>
        </p:txBody>
      </p:sp>
      <p:sp>
        <p:nvSpPr>
          <p:cNvPr id="31746" name="内容占位符 2"/>
          <p:cNvSpPr>
            <a:spLocks noGrp="1" noChangeArrowheads="1"/>
          </p:cNvSpPr>
          <p:nvPr>
            <p:ph idx="1"/>
          </p:nvPr>
        </p:nvSpPr>
        <p:spPr>
          <a:xfrm>
            <a:off x="1664669" y="1289968"/>
            <a:ext cx="9585221" cy="1217192"/>
          </a:xfrm>
        </p:spPr>
        <p:txBody>
          <a:bodyPr>
            <a:noAutofit/>
          </a:bodyPr>
          <a:lstStyle/>
          <a:p>
            <a:pPr>
              <a:lnSpc>
                <a:spcPct val="150000"/>
              </a:lnSpc>
            </a:pPr>
            <a:r>
              <a:rPr lang="zh-CN" altLang="en-US" sz="2000" dirty="0"/>
              <a:t>重新锁定root用户需要先转换到普通用户下，然后执行命令： </a:t>
            </a:r>
            <a:r>
              <a:rPr lang="zh-CN" altLang="en-US" sz="2000" dirty="0">
                <a:solidFill>
                  <a:srgbClr val="FF0000"/>
                </a:solidFill>
              </a:rPr>
              <a:t>sudo  passwd  -l  root</a:t>
            </a:r>
            <a:r>
              <a:rPr lang="zh-CN" altLang="en-US" sz="2000" dirty="0"/>
              <a:t>命令即可。注意，此时的命令选项参数为小写字母</a:t>
            </a:r>
            <a:r>
              <a:rPr lang="en-US" altLang="zh-CN" sz="2000" dirty="0"/>
              <a:t>l</a:t>
            </a:r>
            <a:r>
              <a:rPr lang="zh-CN" altLang="en-US" sz="2000" dirty="0"/>
              <a:t>，而非数字</a:t>
            </a:r>
            <a:r>
              <a:rPr lang="en-US" altLang="zh-CN" sz="2000" dirty="0"/>
              <a:t>1</a:t>
            </a:r>
            <a:r>
              <a:rPr lang="zh-CN" altLang="en-US" sz="2000" dirty="0"/>
              <a:t>。如图</a:t>
            </a:r>
            <a:r>
              <a:rPr lang="en-US" altLang="zh-CN" sz="2000" dirty="0"/>
              <a:t>7-17</a:t>
            </a:r>
            <a:endParaRPr lang="zh-CN" alt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548" y="2507160"/>
            <a:ext cx="7171891" cy="33370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890848" y="6074962"/>
            <a:ext cx="2653290"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7-17 </a:t>
            </a:r>
            <a:r>
              <a:rPr lang="zh-CN" altLang="zh-CN" kern="100" dirty="0">
                <a:latin typeface="Times New Roman" panose="02020603050405020304" pitchFamily="18" charset="0"/>
                <a:ea typeface="宋体" panose="02010600030101010101" pitchFamily="2" charset="-122"/>
              </a:rPr>
              <a:t>重新锁定</a:t>
            </a:r>
            <a:r>
              <a:rPr lang="en-US" altLang="zh-CN" kern="100" dirty="0">
                <a:latin typeface="Times New Roman" panose="02020603050405020304" pitchFamily="18" charset="0"/>
                <a:ea typeface="宋体" panose="02010600030101010101" pitchFamily="2" charset="-122"/>
              </a:rPr>
              <a:t>root</a:t>
            </a:r>
            <a:r>
              <a:rPr lang="zh-CN" altLang="zh-CN" kern="100" dirty="0">
                <a:latin typeface="Times New Roman" panose="02020603050405020304" pitchFamily="18" charset="0"/>
                <a:ea typeface="宋体" panose="02010600030101010101" pitchFamily="2" charset="-122"/>
              </a:rPr>
              <a:t>用户</a:t>
            </a:r>
          </a:p>
        </p:txBody>
      </p:sp>
    </p:spTree>
    <p:extLst>
      <p:ext uri="{BB962C8B-B14F-4D97-AF65-F5344CB8AC3E}">
        <p14:creationId xmlns:p14="http://schemas.microsoft.com/office/powerpoint/2010/main" val="1788170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a:xfrm>
            <a:off x="2167207" y="873493"/>
            <a:ext cx="8911687" cy="733635"/>
          </a:xfrm>
        </p:spPr>
        <p:txBody>
          <a:bodyPr>
            <a:normAutofit/>
          </a:bodyPr>
          <a:lstStyle/>
          <a:p>
            <a:r>
              <a:rPr lang="en-US" altLang="zh-CN" sz="2800" dirty="0"/>
              <a:t>7</a:t>
            </a:r>
            <a:r>
              <a:rPr lang="zh-CN" altLang="en-US" sz="2800" dirty="0"/>
              <a:t>.2.2 sudo命令</a:t>
            </a:r>
          </a:p>
        </p:txBody>
      </p:sp>
      <p:sp>
        <p:nvSpPr>
          <p:cNvPr id="32770" name="内容占位符 2"/>
          <p:cNvSpPr>
            <a:spLocks noGrp="1" noChangeArrowheads="1"/>
          </p:cNvSpPr>
          <p:nvPr>
            <p:ph idx="1"/>
          </p:nvPr>
        </p:nvSpPr>
        <p:spPr>
          <a:xfrm>
            <a:off x="2167207" y="1716377"/>
            <a:ext cx="9526029" cy="1054532"/>
          </a:xfrm>
        </p:spPr>
        <p:txBody>
          <a:bodyPr/>
          <a:lstStyle/>
          <a:p>
            <a:r>
              <a:rPr lang="zh-CN" altLang="en-US" dirty="0"/>
              <a:t>【功能】sudo命令的含义就是super do，指以超级管理员的身份执行某种操作。</a:t>
            </a:r>
          </a:p>
          <a:p>
            <a:r>
              <a:rPr lang="zh-CN" altLang="en-US" dirty="0"/>
              <a:t>【格式】sudo  命令</a:t>
            </a:r>
          </a:p>
        </p:txBody>
      </p:sp>
    </p:spTree>
    <p:extLst>
      <p:ext uri="{BB962C8B-B14F-4D97-AF65-F5344CB8AC3E}">
        <p14:creationId xmlns:p14="http://schemas.microsoft.com/office/powerpoint/2010/main" val="2733261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a:xfrm>
            <a:off x="2589212" y="818074"/>
            <a:ext cx="8911687" cy="941454"/>
          </a:xfrm>
        </p:spPr>
        <p:txBody>
          <a:bodyPr>
            <a:normAutofit/>
          </a:bodyPr>
          <a:lstStyle/>
          <a:p>
            <a:r>
              <a:rPr lang="zh-CN" altLang="en-US" sz="2800" dirty="0"/>
              <a:t> </a:t>
            </a:r>
            <a:r>
              <a:rPr lang="en-US" altLang="zh-CN" sz="2800" dirty="0"/>
              <a:t>7</a:t>
            </a:r>
            <a:r>
              <a:rPr lang="zh-CN" altLang="en-US" sz="2800" dirty="0"/>
              <a:t>.2.3 passwd命令</a:t>
            </a:r>
          </a:p>
        </p:txBody>
      </p:sp>
      <p:sp>
        <p:nvSpPr>
          <p:cNvPr id="33794" name="内容占位符 2"/>
          <p:cNvSpPr>
            <a:spLocks noGrp="1" noChangeArrowheads="1"/>
          </p:cNvSpPr>
          <p:nvPr>
            <p:ph idx="1"/>
          </p:nvPr>
        </p:nvSpPr>
        <p:spPr/>
        <p:txBody>
          <a:bodyPr>
            <a:normAutofit/>
          </a:bodyPr>
          <a:lstStyle/>
          <a:p>
            <a:r>
              <a:rPr lang="zh-CN" altLang="en-US" sz="2400" dirty="0"/>
              <a:t>【功能】修改用户密码 </a:t>
            </a:r>
          </a:p>
          <a:p>
            <a:r>
              <a:rPr lang="zh-CN" altLang="en-US" sz="2400" dirty="0"/>
              <a:t>【格式】passwd 用户名</a:t>
            </a:r>
          </a:p>
          <a:p>
            <a:r>
              <a:rPr lang="zh-CN" altLang="en-US" sz="2400" dirty="0"/>
              <a:t>【说明】该操作只允许root用户执行。</a:t>
            </a:r>
          </a:p>
        </p:txBody>
      </p:sp>
    </p:spTree>
    <p:extLst>
      <p:ext uri="{BB962C8B-B14F-4D97-AF65-F5344CB8AC3E}">
        <p14:creationId xmlns:p14="http://schemas.microsoft.com/office/powerpoint/2010/main" val="663260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a:xfrm>
            <a:off x="2343543" y="692373"/>
            <a:ext cx="8911687" cy="679227"/>
          </a:xfrm>
        </p:spPr>
        <p:txBody>
          <a:bodyPr>
            <a:normAutofit/>
          </a:bodyPr>
          <a:lstStyle/>
          <a:p>
            <a:r>
              <a:rPr lang="en-US" altLang="zh-CN" sz="2800"/>
              <a:t>7</a:t>
            </a:r>
            <a:r>
              <a:rPr lang="zh-CN" altLang="en-US" sz="2800" dirty="0"/>
              <a:t>.2.4 su命令</a:t>
            </a:r>
          </a:p>
        </p:txBody>
      </p:sp>
      <p:sp>
        <p:nvSpPr>
          <p:cNvPr id="34818" name="内容占位符 2"/>
          <p:cNvSpPr>
            <a:spLocks noGrp="1" noChangeArrowheads="1"/>
          </p:cNvSpPr>
          <p:nvPr>
            <p:ph idx="1"/>
          </p:nvPr>
        </p:nvSpPr>
        <p:spPr>
          <a:xfrm>
            <a:off x="2343543" y="1648691"/>
            <a:ext cx="8915400" cy="3777622"/>
          </a:xfrm>
        </p:spPr>
        <p:txBody>
          <a:bodyPr>
            <a:normAutofit/>
          </a:bodyPr>
          <a:lstStyle/>
          <a:p>
            <a:r>
              <a:rPr lang="zh-CN" altLang="en-US" sz="2400" dirty="0"/>
              <a:t>【功能】转换用户</a:t>
            </a:r>
          </a:p>
          <a:p>
            <a:r>
              <a:rPr lang="zh-CN" altLang="en-US" sz="2400" dirty="0"/>
              <a:t>【格式】su  用户名</a:t>
            </a:r>
          </a:p>
        </p:txBody>
      </p:sp>
    </p:spTree>
    <p:extLst>
      <p:ext uri="{BB962C8B-B14F-4D97-AF65-F5344CB8AC3E}">
        <p14:creationId xmlns:p14="http://schemas.microsoft.com/office/powerpoint/2010/main" val="1106281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a:xfrm>
            <a:off x="2301979" y="804219"/>
            <a:ext cx="8911687" cy="470399"/>
          </a:xfrm>
        </p:spPr>
        <p:txBody>
          <a:bodyPr>
            <a:normAutofit fontScale="90000"/>
          </a:bodyPr>
          <a:lstStyle/>
          <a:p>
            <a:r>
              <a:rPr lang="en-US" altLang="zh-CN" sz="2800" dirty="0"/>
              <a:t>7</a:t>
            </a:r>
            <a:r>
              <a:rPr lang="zh-CN" altLang="en-US" sz="2800" dirty="0"/>
              <a:t>.2.5 useradd命令</a:t>
            </a:r>
          </a:p>
        </p:txBody>
      </p:sp>
      <p:sp>
        <p:nvSpPr>
          <p:cNvPr id="35842" name="内容占位符 2"/>
          <p:cNvSpPr>
            <a:spLocks noGrp="1" noChangeArrowheads="1"/>
          </p:cNvSpPr>
          <p:nvPr>
            <p:ph idx="1"/>
          </p:nvPr>
        </p:nvSpPr>
        <p:spPr>
          <a:xfrm>
            <a:off x="1981201" y="1662546"/>
            <a:ext cx="9836726" cy="3777622"/>
          </a:xfrm>
        </p:spPr>
        <p:txBody>
          <a:bodyPr>
            <a:normAutofit/>
          </a:bodyPr>
          <a:lstStyle/>
          <a:p>
            <a:r>
              <a:rPr lang="zh-CN" altLang="en-US" sz="2400" dirty="0"/>
              <a:t>【功能】创建一个新用户</a:t>
            </a:r>
          </a:p>
          <a:p>
            <a:r>
              <a:rPr lang="zh-CN" altLang="en-US" sz="2400" dirty="0"/>
              <a:t>【格式】useradd  新用户名</a:t>
            </a:r>
          </a:p>
          <a:p>
            <a:r>
              <a:rPr lang="zh-CN" altLang="en-US" sz="2400" dirty="0"/>
              <a:t>【说明】该操作只允许root用户执行。</a:t>
            </a:r>
          </a:p>
          <a:p>
            <a:r>
              <a:rPr lang="zh-CN" altLang="en-US" sz="2400" dirty="0"/>
              <a:t>【举例】综合运用sudo命令、passwd命令、useradd命令、su命令进行创建用户并转换用户身份的操作。</a:t>
            </a:r>
          </a:p>
        </p:txBody>
      </p:sp>
    </p:spTree>
    <p:extLst>
      <p:ext uri="{BB962C8B-B14F-4D97-AF65-F5344CB8AC3E}">
        <p14:creationId xmlns:p14="http://schemas.microsoft.com/office/powerpoint/2010/main" val="3809299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91684" y="586653"/>
            <a:ext cx="9824461" cy="1325274"/>
          </a:xfrm>
        </p:spPr>
        <p:txBody>
          <a:bodyPr>
            <a:noAutofit/>
          </a:bodyPr>
          <a:lstStyle/>
          <a:p>
            <a:pPr>
              <a:lnSpc>
                <a:spcPct val="120000"/>
              </a:lnSpc>
            </a:pPr>
            <a:r>
              <a:rPr lang="en-US" altLang="zh-CN" sz="2000" dirty="0">
                <a:solidFill>
                  <a:srgbClr val="FF0000"/>
                </a:solidFill>
              </a:rPr>
              <a:t>【</a:t>
            </a:r>
            <a:r>
              <a:rPr lang="zh-CN" altLang="en-US" sz="2000" dirty="0">
                <a:solidFill>
                  <a:srgbClr val="FF0000"/>
                </a:solidFill>
              </a:rPr>
              <a:t>操作举例</a:t>
            </a:r>
            <a:r>
              <a:rPr lang="en-US" altLang="zh-CN" sz="2000" dirty="0">
                <a:solidFill>
                  <a:srgbClr val="FF0000"/>
                </a:solidFill>
              </a:rPr>
              <a:t>】</a:t>
            </a:r>
            <a:r>
              <a:rPr lang="zh-CN" altLang="en-US" sz="2000" dirty="0"/>
              <a:t>综合运用</a:t>
            </a:r>
            <a:r>
              <a:rPr lang="en-US" altLang="zh-CN" sz="2000" dirty="0"/>
              <a:t>sudo</a:t>
            </a:r>
            <a:r>
              <a:rPr lang="zh-CN" altLang="en-US" sz="2000" dirty="0"/>
              <a:t>命令、</a:t>
            </a:r>
            <a:r>
              <a:rPr lang="en-US" altLang="zh-CN" sz="2000" dirty="0"/>
              <a:t>passwd</a:t>
            </a:r>
            <a:r>
              <a:rPr lang="zh-CN" altLang="en-US" sz="2000" dirty="0"/>
              <a:t>命令、</a:t>
            </a:r>
            <a:r>
              <a:rPr lang="en-US" altLang="zh-CN" sz="2000" dirty="0"/>
              <a:t>useradd</a:t>
            </a:r>
            <a:r>
              <a:rPr lang="zh-CN" altLang="en-US" sz="2000" dirty="0"/>
              <a:t>命令、</a:t>
            </a:r>
            <a:r>
              <a:rPr lang="en-US" altLang="zh-CN" sz="2000" dirty="0"/>
              <a:t>su</a:t>
            </a:r>
            <a:r>
              <a:rPr lang="zh-CN" altLang="en-US" sz="2000" dirty="0"/>
              <a:t>命令进行创建用户并转换用户身份的操作。具体过程如图</a:t>
            </a:r>
            <a:r>
              <a:rPr lang="en-US" altLang="zh-CN" sz="2000" dirty="0"/>
              <a:t>7-18</a:t>
            </a:r>
            <a:r>
              <a:rPr lang="zh-CN" altLang="en-US" sz="2000" dirty="0"/>
              <a:t>所示。</a:t>
            </a:r>
            <a:endParaRPr lang="en-US" altLang="zh-CN" sz="2000" dirty="0"/>
          </a:p>
          <a:p>
            <a:pPr>
              <a:lnSpc>
                <a:spcPct val="120000"/>
              </a:lnSpc>
            </a:pPr>
            <a:r>
              <a:rPr lang="zh-CN" altLang="en-US" sz="2000" dirty="0"/>
              <a:t>在图</a:t>
            </a:r>
            <a:r>
              <a:rPr lang="en-US" altLang="zh-CN" sz="2000" dirty="0"/>
              <a:t>7-18</a:t>
            </a:r>
            <a:r>
              <a:rPr lang="zh-CN" altLang="en-US" sz="2000" dirty="0"/>
              <a:t>的示例中，显示了创建新的普通用户</a:t>
            </a:r>
            <a:r>
              <a:rPr lang="en-US" altLang="zh-CN" sz="2000" dirty="0"/>
              <a:t>zhang</a:t>
            </a:r>
            <a:r>
              <a:rPr lang="zh-CN" altLang="en-US" sz="2000" dirty="0"/>
              <a:t>用户的过程。</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819" y="1911927"/>
            <a:ext cx="6479164" cy="481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线形标注 1 4"/>
          <p:cNvSpPr/>
          <p:nvPr/>
        </p:nvSpPr>
        <p:spPr>
          <a:xfrm>
            <a:off x="7404678" y="2145888"/>
            <a:ext cx="3876346" cy="313889"/>
          </a:xfrm>
          <a:prstGeom prst="borderCallout1">
            <a:avLst>
              <a:gd name="adj1" fmla="val 18750"/>
              <a:gd name="adj2" fmla="val -8333"/>
              <a:gd name="adj3" fmla="val 158451"/>
              <a:gd name="adj4" fmla="val -79189"/>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显示了</a:t>
            </a:r>
            <a:r>
              <a:rPr lang="en-US" altLang="zh-CN" dirty="0"/>
              <a:t>home</a:t>
            </a:r>
            <a:r>
              <a:rPr lang="zh-CN" altLang="en-US" dirty="0"/>
              <a:t>目录下的情况</a:t>
            </a:r>
          </a:p>
        </p:txBody>
      </p:sp>
      <p:sp>
        <p:nvSpPr>
          <p:cNvPr id="7" name="线形标注 1 6"/>
          <p:cNvSpPr/>
          <p:nvPr/>
        </p:nvSpPr>
        <p:spPr>
          <a:xfrm>
            <a:off x="7404679" y="2743203"/>
            <a:ext cx="3876346" cy="313889"/>
          </a:xfrm>
          <a:prstGeom prst="borderCallout1">
            <a:avLst>
              <a:gd name="adj1" fmla="val 18750"/>
              <a:gd name="adj2" fmla="val -8333"/>
              <a:gd name="adj3" fmla="val 93066"/>
              <a:gd name="adj4" fmla="val -60512"/>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更新</a:t>
            </a:r>
            <a:r>
              <a:rPr lang="en-US" altLang="zh-CN" dirty="0"/>
              <a:t>root</a:t>
            </a:r>
            <a:r>
              <a:rPr lang="zh-CN" altLang="en-US" dirty="0"/>
              <a:t>用户密码并激活</a:t>
            </a:r>
            <a:r>
              <a:rPr lang="en-US" altLang="zh-CN" dirty="0"/>
              <a:t>root</a:t>
            </a:r>
            <a:r>
              <a:rPr lang="zh-CN" altLang="en-US" dirty="0"/>
              <a:t>用户</a:t>
            </a:r>
          </a:p>
        </p:txBody>
      </p:sp>
      <p:sp>
        <p:nvSpPr>
          <p:cNvPr id="8" name="线形标注 1 7"/>
          <p:cNvSpPr/>
          <p:nvPr/>
        </p:nvSpPr>
        <p:spPr>
          <a:xfrm>
            <a:off x="7404679" y="3574479"/>
            <a:ext cx="3876345" cy="313889"/>
          </a:xfrm>
          <a:prstGeom prst="borderCallout1">
            <a:avLst>
              <a:gd name="adj1" fmla="val 2384"/>
              <a:gd name="adj2" fmla="val -2237"/>
              <a:gd name="adj3" fmla="val 116143"/>
              <a:gd name="adj4" fmla="val -61290"/>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转换至</a:t>
            </a:r>
            <a:r>
              <a:rPr lang="en-US" altLang="zh-CN" dirty="0"/>
              <a:t>root</a:t>
            </a:r>
            <a:r>
              <a:rPr lang="zh-CN" altLang="en-US" dirty="0"/>
              <a:t>用户下</a:t>
            </a:r>
          </a:p>
        </p:txBody>
      </p:sp>
      <p:sp>
        <p:nvSpPr>
          <p:cNvPr id="9" name="线形标注 1 8"/>
          <p:cNvSpPr/>
          <p:nvPr/>
        </p:nvSpPr>
        <p:spPr>
          <a:xfrm>
            <a:off x="7404680" y="4048673"/>
            <a:ext cx="3876343" cy="313889"/>
          </a:xfrm>
          <a:prstGeom prst="borderCallout1">
            <a:avLst>
              <a:gd name="adj1" fmla="val 18750"/>
              <a:gd name="adj2" fmla="val -8333"/>
              <a:gd name="adj3" fmla="val 81527"/>
              <a:gd name="adj4" fmla="val -50784"/>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创建一个普通用户</a:t>
            </a:r>
            <a:r>
              <a:rPr lang="en-US" altLang="zh-CN" dirty="0"/>
              <a:t>zhang</a:t>
            </a:r>
            <a:endParaRPr lang="zh-CN" altLang="en-US" dirty="0"/>
          </a:p>
        </p:txBody>
      </p:sp>
      <p:sp>
        <p:nvSpPr>
          <p:cNvPr id="10" name="线形标注 1 9"/>
          <p:cNvSpPr/>
          <p:nvPr/>
        </p:nvSpPr>
        <p:spPr>
          <a:xfrm>
            <a:off x="7404681" y="4487589"/>
            <a:ext cx="3876342" cy="313889"/>
          </a:xfrm>
          <a:prstGeom prst="borderCallout1">
            <a:avLst>
              <a:gd name="adj1" fmla="val 18750"/>
              <a:gd name="adj2" fmla="val -8333"/>
              <a:gd name="adj3" fmla="val 31528"/>
              <a:gd name="adj4" fmla="val -51173"/>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a:t>
            </a:r>
            <a:r>
              <a:rPr lang="en-US" altLang="zh-CN" dirty="0"/>
              <a:t>zhang</a:t>
            </a:r>
            <a:r>
              <a:rPr lang="zh-CN" altLang="en-US" dirty="0"/>
              <a:t>用户设置密码</a:t>
            </a:r>
          </a:p>
        </p:txBody>
      </p:sp>
      <p:sp>
        <p:nvSpPr>
          <p:cNvPr id="11" name="线形标注 1 10"/>
          <p:cNvSpPr/>
          <p:nvPr/>
        </p:nvSpPr>
        <p:spPr>
          <a:xfrm>
            <a:off x="6664037" y="5079862"/>
            <a:ext cx="5140970" cy="313889"/>
          </a:xfrm>
          <a:prstGeom prst="borderCallout1">
            <a:avLst>
              <a:gd name="adj1" fmla="val 15477"/>
              <a:gd name="adj2" fmla="val 61"/>
              <a:gd name="adj3" fmla="val 66144"/>
              <a:gd name="adj4" fmla="val -39654"/>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发现</a:t>
            </a:r>
            <a:r>
              <a:rPr lang="en-US" altLang="zh-CN" dirty="0"/>
              <a:t>home</a:t>
            </a:r>
            <a:r>
              <a:rPr lang="zh-CN" altLang="en-US" dirty="0"/>
              <a:t>目录下并没有</a:t>
            </a:r>
            <a:r>
              <a:rPr lang="en-US" altLang="zh-CN" dirty="0"/>
              <a:t>zhang</a:t>
            </a:r>
            <a:r>
              <a:rPr lang="zh-CN" altLang="en-US" dirty="0"/>
              <a:t>用户的目录存在</a:t>
            </a:r>
          </a:p>
        </p:txBody>
      </p:sp>
      <p:sp>
        <p:nvSpPr>
          <p:cNvPr id="12" name="线形标注 1 11"/>
          <p:cNvSpPr/>
          <p:nvPr/>
        </p:nvSpPr>
        <p:spPr>
          <a:xfrm>
            <a:off x="7404681" y="5554056"/>
            <a:ext cx="3876342" cy="313889"/>
          </a:xfrm>
          <a:prstGeom prst="borderCallout1">
            <a:avLst>
              <a:gd name="adj1" fmla="val 18750"/>
              <a:gd name="adj2" fmla="val -8333"/>
              <a:gd name="adj3" fmla="val 39220"/>
              <a:gd name="adj4" fmla="val -54675"/>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a:t>
            </a:r>
            <a:r>
              <a:rPr lang="en-US" altLang="zh-CN" dirty="0"/>
              <a:t>zhang</a:t>
            </a:r>
            <a:r>
              <a:rPr lang="zh-CN" altLang="en-US" dirty="0"/>
              <a:t>用户创建一个自有目录</a:t>
            </a:r>
          </a:p>
        </p:txBody>
      </p:sp>
      <p:sp>
        <p:nvSpPr>
          <p:cNvPr id="13" name="线形标注 1 12"/>
          <p:cNvSpPr/>
          <p:nvPr/>
        </p:nvSpPr>
        <p:spPr>
          <a:xfrm>
            <a:off x="7404680" y="5992972"/>
            <a:ext cx="3876342" cy="278375"/>
          </a:xfrm>
          <a:prstGeom prst="borderCallout1">
            <a:avLst>
              <a:gd name="adj1" fmla="val 18750"/>
              <a:gd name="adj2" fmla="val -8333"/>
              <a:gd name="adj3" fmla="val -33857"/>
              <a:gd name="adj4" fmla="val -78411"/>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发现</a:t>
            </a:r>
            <a:r>
              <a:rPr lang="en-US" altLang="zh-CN" dirty="0"/>
              <a:t>zhang</a:t>
            </a:r>
            <a:r>
              <a:rPr lang="zh-CN" altLang="en-US" dirty="0"/>
              <a:t>用户的目录已经出现</a:t>
            </a:r>
          </a:p>
        </p:txBody>
      </p:sp>
      <p:sp>
        <p:nvSpPr>
          <p:cNvPr id="14" name="线形标注 1 13"/>
          <p:cNvSpPr/>
          <p:nvPr/>
        </p:nvSpPr>
        <p:spPr>
          <a:xfrm>
            <a:off x="7404680" y="6403960"/>
            <a:ext cx="3876341" cy="278375"/>
          </a:xfrm>
          <a:prstGeom prst="borderCallout1">
            <a:avLst>
              <a:gd name="adj1" fmla="val 18750"/>
              <a:gd name="adj2" fmla="val -8333"/>
              <a:gd name="adj3" fmla="val -49242"/>
              <a:gd name="adj4" fmla="val -65960"/>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切换至</a:t>
            </a:r>
            <a:r>
              <a:rPr lang="en-US" altLang="zh-CN" dirty="0"/>
              <a:t>zhang</a:t>
            </a:r>
            <a:r>
              <a:rPr lang="zh-CN" altLang="en-US" dirty="0"/>
              <a:t>用户下</a:t>
            </a:r>
          </a:p>
        </p:txBody>
      </p:sp>
    </p:spTree>
    <p:extLst>
      <p:ext uri="{BB962C8B-B14F-4D97-AF65-F5344CB8AC3E}">
        <p14:creationId xmlns:p14="http://schemas.microsoft.com/office/powerpoint/2010/main" val="3709206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a:xfrm>
            <a:off x="2080306" y="651819"/>
            <a:ext cx="8911687" cy="747490"/>
          </a:xfrm>
        </p:spPr>
        <p:txBody>
          <a:bodyPr>
            <a:normAutofit/>
          </a:bodyPr>
          <a:lstStyle/>
          <a:p>
            <a:r>
              <a:rPr lang="en-US" altLang="zh-CN" sz="2800" dirty="0"/>
              <a:t>7</a:t>
            </a:r>
            <a:r>
              <a:rPr lang="zh-CN" altLang="en-US" sz="2800" dirty="0"/>
              <a:t>.3 软件包管理</a:t>
            </a:r>
          </a:p>
        </p:txBody>
      </p:sp>
      <p:sp>
        <p:nvSpPr>
          <p:cNvPr id="37890" name="内容占位符 2"/>
          <p:cNvSpPr>
            <a:spLocks noGrp="1" noChangeArrowheads="1"/>
          </p:cNvSpPr>
          <p:nvPr>
            <p:ph idx="1"/>
          </p:nvPr>
        </p:nvSpPr>
        <p:spPr>
          <a:xfrm>
            <a:off x="2256702" y="1524000"/>
            <a:ext cx="8915400" cy="3777622"/>
          </a:xfrm>
        </p:spPr>
        <p:txBody>
          <a:bodyPr>
            <a:normAutofit/>
          </a:bodyPr>
          <a:lstStyle/>
          <a:p>
            <a:r>
              <a:rPr lang="en-US" altLang="zh-CN" sz="2400" dirty="0"/>
              <a:t>7</a:t>
            </a:r>
            <a:r>
              <a:rPr lang="zh-CN" altLang="en-US" sz="2400" dirty="0"/>
              <a:t>.3.1 软件包简介</a:t>
            </a:r>
          </a:p>
          <a:p>
            <a:r>
              <a:rPr lang="en-US" altLang="zh-CN" sz="2400" dirty="0"/>
              <a:t>7</a:t>
            </a:r>
            <a:r>
              <a:rPr lang="zh-CN" altLang="en-US" sz="2400" dirty="0"/>
              <a:t>.3.2 高级软件包管理工具APT</a:t>
            </a:r>
          </a:p>
          <a:p>
            <a:r>
              <a:rPr lang="en-US" altLang="zh-CN" sz="2400" dirty="0"/>
              <a:t>7</a:t>
            </a:r>
            <a:r>
              <a:rPr lang="zh-CN" altLang="en-US" sz="2400" dirty="0"/>
              <a:t>.3.3 字符界面软件包管理工具</a:t>
            </a:r>
          </a:p>
          <a:p>
            <a:r>
              <a:rPr lang="en-US" altLang="zh-CN" sz="2400" dirty="0"/>
              <a:t>7.</a:t>
            </a:r>
            <a:r>
              <a:rPr lang="zh-CN" altLang="en-US" sz="2400" dirty="0"/>
              <a:t>3.4 Ubuntu软件中心</a:t>
            </a:r>
          </a:p>
        </p:txBody>
      </p:sp>
    </p:spTree>
    <p:extLst>
      <p:ext uri="{BB962C8B-B14F-4D97-AF65-F5344CB8AC3E}">
        <p14:creationId xmlns:p14="http://schemas.microsoft.com/office/powerpoint/2010/main" val="965024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a:xfrm>
            <a:off x="2592925" y="624110"/>
            <a:ext cx="8911687" cy="705926"/>
          </a:xfrm>
        </p:spPr>
        <p:txBody>
          <a:bodyPr>
            <a:normAutofit/>
          </a:bodyPr>
          <a:lstStyle/>
          <a:p>
            <a:r>
              <a:rPr lang="en-US" altLang="zh-CN" sz="2800" dirty="0"/>
              <a:t>7</a:t>
            </a:r>
            <a:r>
              <a:rPr lang="zh-CN" altLang="en-US" sz="2800" dirty="0"/>
              <a:t>.3.1 软件包简介</a:t>
            </a:r>
          </a:p>
        </p:txBody>
      </p:sp>
      <p:sp>
        <p:nvSpPr>
          <p:cNvPr id="38914" name="内容占位符 2"/>
          <p:cNvSpPr>
            <a:spLocks noGrp="1" noChangeArrowheads="1"/>
          </p:cNvSpPr>
          <p:nvPr>
            <p:ph idx="1"/>
          </p:nvPr>
        </p:nvSpPr>
        <p:spPr>
          <a:xfrm>
            <a:off x="2288937" y="1565564"/>
            <a:ext cx="9519661" cy="4308764"/>
          </a:xfrm>
        </p:spPr>
        <p:txBody>
          <a:bodyPr>
            <a:normAutofit lnSpcReduction="10000"/>
          </a:bodyPr>
          <a:lstStyle/>
          <a:p>
            <a:pPr>
              <a:lnSpc>
                <a:spcPct val="150000"/>
              </a:lnSpc>
              <a:spcBef>
                <a:spcPts val="0"/>
              </a:spcBef>
            </a:pPr>
            <a:r>
              <a:rPr lang="zh-CN" altLang="en-US" sz="2400" dirty="0"/>
              <a:t>软件包是Ubuntu Linux系统中软件及其文档的提供形式。一般而言，软件包包括了源程序软件包和二进制软件包。用户可以方便的通过二进制软件包进行安装、升级和删除软件。</a:t>
            </a:r>
          </a:p>
          <a:p>
            <a:pPr>
              <a:lnSpc>
                <a:spcPct val="150000"/>
              </a:lnSpc>
              <a:spcBef>
                <a:spcPts val="0"/>
              </a:spcBef>
            </a:pPr>
            <a:r>
              <a:rPr lang="zh-CN" altLang="en-US" sz="2400" dirty="0"/>
              <a:t>Ubuntu软件包的主要格式是</a:t>
            </a:r>
            <a:r>
              <a:rPr lang="zh-CN" altLang="en-US" sz="2400" dirty="0">
                <a:solidFill>
                  <a:srgbClr val="FF0000"/>
                </a:solidFill>
              </a:rPr>
              <a:t>DEB</a:t>
            </a:r>
            <a:r>
              <a:rPr lang="zh-CN" altLang="en-US" sz="2400" dirty="0"/>
              <a:t>格式。</a:t>
            </a:r>
          </a:p>
          <a:p>
            <a:pPr>
              <a:lnSpc>
                <a:spcPct val="150000"/>
              </a:lnSpc>
              <a:spcBef>
                <a:spcPts val="0"/>
              </a:spcBef>
            </a:pPr>
            <a:r>
              <a:rPr lang="zh-CN" altLang="en-US" sz="2400" dirty="0"/>
              <a:t>deb包存在依赖关系，常见的依赖关系有Depends、Recommends和Conflicts等。</a:t>
            </a:r>
          </a:p>
          <a:p>
            <a:pPr>
              <a:lnSpc>
                <a:spcPct val="150000"/>
              </a:lnSpc>
              <a:spcBef>
                <a:spcPts val="0"/>
              </a:spcBef>
            </a:pPr>
            <a:r>
              <a:rPr lang="zh-CN" altLang="en-US" sz="2400" dirty="0"/>
              <a:t>Ubuntu系统还支持</a:t>
            </a:r>
            <a:r>
              <a:rPr lang="zh-CN" altLang="en-US" sz="2400" dirty="0">
                <a:solidFill>
                  <a:srgbClr val="FF0000"/>
                </a:solidFill>
              </a:rPr>
              <a:t>Red Hat</a:t>
            </a:r>
            <a:r>
              <a:rPr lang="zh-CN" altLang="en-US" sz="2400" dirty="0"/>
              <a:t>格式的软件包，即</a:t>
            </a:r>
            <a:r>
              <a:rPr lang="zh-CN" altLang="en-US" sz="2400" dirty="0">
                <a:solidFill>
                  <a:srgbClr val="FF0000"/>
                </a:solidFill>
              </a:rPr>
              <a:t>RPM</a:t>
            </a:r>
            <a:r>
              <a:rPr lang="zh-CN" altLang="en-US" sz="2400" dirty="0"/>
              <a:t>格式。</a:t>
            </a:r>
          </a:p>
          <a:p>
            <a:pPr>
              <a:lnSpc>
                <a:spcPct val="150000"/>
              </a:lnSpc>
              <a:spcBef>
                <a:spcPts val="0"/>
              </a:spcBef>
            </a:pPr>
            <a:r>
              <a:rPr lang="zh-CN" altLang="en-US" sz="2400" dirty="0"/>
              <a:t>Ubuntu系统还支持</a:t>
            </a:r>
            <a:r>
              <a:rPr lang="zh-CN" altLang="en-US" sz="2400" dirty="0">
                <a:solidFill>
                  <a:srgbClr val="FF0000"/>
                </a:solidFill>
              </a:rPr>
              <a:t>Tarball</a:t>
            </a:r>
            <a:r>
              <a:rPr lang="zh-CN" altLang="en-US" sz="2400" dirty="0"/>
              <a:t>格式的软件包。</a:t>
            </a:r>
          </a:p>
        </p:txBody>
      </p:sp>
    </p:spTree>
    <p:extLst>
      <p:ext uri="{BB962C8B-B14F-4D97-AF65-F5344CB8AC3E}">
        <p14:creationId xmlns:p14="http://schemas.microsoft.com/office/powerpoint/2010/main" val="385028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EA57BCEF-E360-4610-B863-A8F78FE0CA91}"/>
              </a:ext>
            </a:extLst>
          </p:cNvPr>
          <p:cNvSpPr>
            <a:spLocks noGrp="1" noChangeArrowheads="1"/>
          </p:cNvSpPr>
          <p:nvPr>
            <p:ph type="title"/>
          </p:nvPr>
        </p:nvSpPr>
        <p:spPr>
          <a:xfrm>
            <a:off x="2264152" y="716577"/>
            <a:ext cx="8911687" cy="721805"/>
          </a:xfrm>
        </p:spPr>
        <p:txBody>
          <a:bodyPr>
            <a:normAutofit/>
          </a:bodyPr>
          <a:lstStyle/>
          <a:p>
            <a:r>
              <a:rPr lang="en-US" altLang="zh-CN" sz="3200" dirty="0"/>
              <a:t>7.1.1 </a:t>
            </a:r>
            <a:r>
              <a:rPr lang="zh-CN" altLang="en-US" sz="3200" dirty="0"/>
              <a:t>用户与组简介</a:t>
            </a:r>
          </a:p>
        </p:txBody>
      </p:sp>
      <p:sp>
        <p:nvSpPr>
          <p:cNvPr id="6" name="内容占位符 2">
            <a:extLst>
              <a:ext uri="{FF2B5EF4-FFF2-40B4-BE49-F238E27FC236}">
                <a16:creationId xmlns:a16="http://schemas.microsoft.com/office/drawing/2014/main" id="{6266A183-2452-4195-B7EB-EBA47FEEA588}"/>
              </a:ext>
            </a:extLst>
          </p:cNvPr>
          <p:cNvSpPr>
            <a:spLocks noGrp="1" noChangeArrowheads="1"/>
          </p:cNvSpPr>
          <p:nvPr>
            <p:ph idx="1"/>
          </p:nvPr>
        </p:nvSpPr>
        <p:spPr>
          <a:xfrm>
            <a:off x="2126751" y="1570359"/>
            <a:ext cx="9544691" cy="4114800"/>
          </a:xfrm>
        </p:spPr>
        <p:txBody>
          <a:bodyPr>
            <a:normAutofit fontScale="92500" lnSpcReduction="10000"/>
          </a:bodyPr>
          <a:lstStyle/>
          <a:p>
            <a:pPr>
              <a:lnSpc>
                <a:spcPct val="150000"/>
              </a:lnSpc>
            </a:pPr>
            <a:r>
              <a:rPr lang="zh-CN" altLang="en-US" sz="2400" dirty="0"/>
              <a:t>Linux系统是一个多用户、多任务的分时操作系统，任何一个要使用系统资源的用户，都必须首先向系统管理员申请一个</a:t>
            </a:r>
            <a:r>
              <a:rPr lang="zh-CN" altLang="en-US" sz="2400" dirty="0">
                <a:solidFill>
                  <a:srgbClr val="FF0000"/>
                </a:solidFill>
              </a:rPr>
              <a:t>账号</a:t>
            </a:r>
            <a:r>
              <a:rPr lang="zh-CN" altLang="en-US" sz="2400" dirty="0"/>
              <a:t>，然后以这个账号的身份进入系统。</a:t>
            </a:r>
          </a:p>
          <a:p>
            <a:pPr>
              <a:lnSpc>
                <a:spcPct val="150000"/>
              </a:lnSpc>
            </a:pPr>
            <a:r>
              <a:rPr lang="zh-CN" altLang="en-US" sz="2400" dirty="0"/>
              <a:t>每个用户账号都拥有一个惟一的</a:t>
            </a:r>
            <a:r>
              <a:rPr lang="zh-CN" altLang="en-US" sz="2400" dirty="0">
                <a:solidFill>
                  <a:srgbClr val="FF0000"/>
                </a:solidFill>
              </a:rPr>
              <a:t>用户名和各自的口令</a:t>
            </a:r>
            <a:r>
              <a:rPr lang="zh-CN" altLang="en-US" sz="2400" dirty="0"/>
              <a:t>。用户在登陆时键入正确的用户名和口令后，就能够进入系统和自己的主目录。</a:t>
            </a:r>
          </a:p>
          <a:p>
            <a:pPr>
              <a:lnSpc>
                <a:spcPct val="150000"/>
              </a:lnSpc>
            </a:pPr>
            <a:r>
              <a:rPr lang="zh-CN" altLang="en-US" sz="2400" dirty="0"/>
              <a:t>在Linux系统中，每个用户都具有一个唯一的身份标识，这个身份标识称作用户ID（简称</a:t>
            </a:r>
            <a:r>
              <a:rPr lang="zh-CN" altLang="en-US" sz="2400" dirty="0">
                <a:solidFill>
                  <a:srgbClr val="FF0000"/>
                </a:solidFill>
              </a:rPr>
              <a:t>UID</a:t>
            </a:r>
            <a:r>
              <a:rPr lang="zh-CN" altLang="en-US" sz="2400" dirty="0"/>
              <a:t>），以区别于其他用户。Linux系统按一定的原则把用户划分为用户组，以便相关的同组用户之间能够共享文件。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a:xfrm>
            <a:off x="2592925" y="624110"/>
            <a:ext cx="8911687" cy="608945"/>
          </a:xfrm>
        </p:spPr>
        <p:txBody>
          <a:bodyPr>
            <a:normAutofit/>
          </a:bodyPr>
          <a:lstStyle/>
          <a:p>
            <a:r>
              <a:rPr lang="en-US" altLang="zh-CN" sz="2800" dirty="0"/>
              <a:t>7</a:t>
            </a:r>
            <a:r>
              <a:rPr lang="zh-CN" altLang="en-US" sz="2800" dirty="0"/>
              <a:t>.3.2 高级软件包管理工具APT</a:t>
            </a:r>
          </a:p>
        </p:txBody>
      </p:sp>
      <p:sp>
        <p:nvSpPr>
          <p:cNvPr id="39938" name="内容占位符 2"/>
          <p:cNvSpPr>
            <a:spLocks noGrp="1" noChangeArrowheads="1"/>
          </p:cNvSpPr>
          <p:nvPr>
            <p:ph idx="1"/>
          </p:nvPr>
        </p:nvSpPr>
        <p:spPr>
          <a:xfrm>
            <a:off x="2589212" y="1593273"/>
            <a:ext cx="8915400" cy="3777622"/>
          </a:xfrm>
        </p:spPr>
        <p:txBody>
          <a:bodyPr>
            <a:normAutofit/>
          </a:bodyPr>
          <a:lstStyle/>
          <a:p>
            <a:pPr>
              <a:lnSpc>
                <a:spcPct val="150000"/>
              </a:lnSpc>
            </a:pPr>
            <a:r>
              <a:rPr lang="zh-CN" altLang="en-US" sz="2400" dirty="0">
                <a:solidFill>
                  <a:srgbClr val="FF0000"/>
                </a:solidFill>
              </a:rPr>
              <a:t>1、APT简介</a:t>
            </a:r>
          </a:p>
          <a:p>
            <a:pPr>
              <a:lnSpc>
                <a:spcPct val="150000"/>
              </a:lnSpc>
            </a:pPr>
            <a:r>
              <a:rPr lang="zh-CN" altLang="en-US" sz="2400" dirty="0"/>
              <a:t>是Ubuntu软件包管理系统的高级界面。APT由几个名字以“apt-”打头的程序组成，包括apt-get、apt-cache 和apt-cdrom等，这些是处理软件包的命令行工具。</a:t>
            </a:r>
          </a:p>
        </p:txBody>
      </p:sp>
    </p:spTree>
    <p:extLst>
      <p:ext uri="{BB962C8B-B14F-4D97-AF65-F5344CB8AC3E}">
        <p14:creationId xmlns:p14="http://schemas.microsoft.com/office/powerpoint/2010/main" val="121027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38048" y="678873"/>
            <a:ext cx="8915400" cy="2105891"/>
          </a:xfrm>
        </p:spPr>
        <p:txBody>
          <a:bodyPr>
            <a:normAutofit/>
          </a:bodyPr>
          <a:lstStyle/>
          <a:p>
            <a:pPr marL="0" indent="0">
              <a:lnSpc>
                <a:spcPct val="130000"/>
              </a:lnSpc>
              <a:spcBef>
                <a:spcPts val="0"/>
              </a:spcBef>
              <a:buNone/>
            </a:pPr>
            <a:r>
              <a:rPr lang="zh-CN" altLang="en-US" sz="2400" noProof="1">
                <a:solidFill>
                  <a:srgbClr val="FF0000"/>
                </a:solidFill>
              </a:rPr>
              <a:t>2、apt-get命令的使用</a:t>
            </a:r>
          </a:p>
          <a:p>
            <a:pPr>
              <a:lnSpc>
                <a:spcPct val="130000"/>
              </a:lnSpc>
              <a:spcBef>
                <a:spcPts val="0"/>
              </a:spcBef>
            </a:pPr>
            <a:r>
              <a:rPr lang="zh-CN" altLang="en-US" sz="2400" noProof="1"/>
              <a:t>用户可以通过在终端中输入“apt-get”命令查看其使用方法</a:t>
            </a:r>
            <a:endParaRPr lang="en-US" altLang="zh-CN" sz="2400" noProof="1"/>
          </a:p>
          <a:p>
            <a:pPr>
              <a:lnSpc>
                <a:spcPct val="130000"/>
              </a:lnSpc>
              <a:spcBef>
                <a:spcPts val="0"/>
              </a:spcBef>
            </a:pPr>
            <a:r>
              <a:rPr lang="en-US" altLang="zh-CN" sz="2400" noProof="1"/>
              <a:t>apt-get</a:t>
            </a:r>
            <a:r>
              <a:rPr lang="zh-CN" altLang="en-US" sz="2400" noProof="1"/>
              <a:t>命令执行结果，如图</a:t>
            </a:r>
            <a:r>
              <a:rPr lang="en-US" altLang="zh-CN" sz="2400" noProof="1"/>
              <a:t>7-19</a:t>
            </a:r>
            <a:r>
              <a:rPr lang="zh-CN" altLang="en-US" sz="2400" noProof="1"/>
              <a:t>所示。</a:t>
            </a:r>
            <a:endParaRPr lang="en-US" altLang="zh-CN" sz="2400" noProof="1"/>
          </a:p>
          <a:p>
            <a:pPr marL="0" indent="0">
              <a:lnSpc>
                <a:spcPct val="130000"/>
              </a:lnSpc>
              <a:spcBef>
                <a:spcPts val="0"/>
              </a:spcBef>
              <a:buNone/>
            </a:pPr>
            <a:endParaRPr lang="en-US" altLang="zh-CN" sz="2400" noProof="1"/>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171" y="2170709"/>
            <a:ext cx="6413066" cy="440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278813" y="6211491"/>
            <a:ext cx="3153427" cy="369332"/>
          </a:xfrm>
          <a:prstGeom prst="rect">
            <a:avLst/>
          </a:prstGeom>
        </p:spPr>
        <p:txBody>
          <a:bodyPr wrap="none">
            <a:spAutoFit/>
          </a:bodyPr>
          <a:lstStyle/>
          <a:p>
            <a:r>
              <a:rPr lang="zh-CN"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solidFill>
                  <a:schemeClr val="bg1"/>
                </a:solidFill>
                <a:latin typeface="Times New Roman" panose="02020603050405020304" pitchFamily="18" charset="0"/>
                <a:ea typeface="宋体" panose="02010600030101010101" pitchFamily="2" charset="-122"/>
              </a:rPr>
              <a:t>7-19 apt-get</a:t>
            </a:r>
            <a:r>
              <a:rPr lang="zh-CN"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命令的执行结果</a:t>
            </a:r>
            <a:endParaRPr lang="zh-CN" altLang="en-US" dirty="0">
              <a:solidFill>
                <a:schemeClr val="bg1"/>
              </a:solidFill>
            </a:endParaRPr>
          </a:p>
        </p:txBody>
      </p:sp>
      <p:sp>
        <p:nvSpPr>
          <p:cNvPr id="6" name="内容占位符 2"/>
          <p:cNvSpPr txBox="1">
            <a:spLocks/>
          </p:cNvSpPr>
          <p:nvPr/>
        </p:nvSpPr>
        <p:spPr>
          <a:xfrm>
            <a:off x="8898878" y="2401705"/>
            <a:ext cx="305867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t>apt-get</a:t>
            </a:r>
            <a:r>
              <a:rPr lang="zh-CN" altLang="en-US" sz="2400" dirty="0"/>
              <a:t>提供了一个用于下载和安装软件包的简易命令行界面。最常用命令是 </a:t>
            </a:r>
            <a:r>
              <a:rPr lang="en-US" altLang="zh-CN" sz="2400" dirty="0"/>
              <a:t>update </a:t>
            </a:r>
            <a:r>
              <a:rPr lang="zh-CN" altLang="en-US" sz="2400" dirty="0"/>
              <a:t>和 </a:t>
            </a:r>
            <a:r>
              <a:rPr lang="en-US" altLang="zh-CN" sz="2400" dirty="0"/>
              <a:t>install</a:t>
            </a:r>
            <a:r>
              <a:rPr lang="zh-CN" altLang="en-US" sz="2400" dirty="0"/>
              <a:t>。</a:t>
            </a:r>
          </a:p>
        </p:txBody>
      </p:sp>
    </p:spTree>
    <p:extLst>
      <p:ext uri="{BB962C8B-B14F-4D97-AF65-F5344CB8AC3E}">
        <p14:creationId xmlns:p14="http://schemas.microsoft.com/office/powerpoint/2010/main" val="645866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7213" y="720436"/>
            <a:ext cx="9866024" cy="4170219"/>
          </a:xfrm>
        </p:spPr>
        <p:txBody>
          <a:bodyPr>
            <a:normAutofit/>
          </a:bodyPr>
          <a:lstStyle/>
          <a:p>
            <a:pPr marL="0" indent="0">
              <a:buNone/>
            </a:pPr>
            <a:r>
              <a:rPr lang="en-US" altLang="zh-CN" sz="2400" dirty="0">
                <a:solidFill>
                  <a:srgbClr val="FF0000"/>
                </a:solidFill>
              </a:rPr>
              <a:t>3</a:t>
            </a:r>
            <a:r>
              <a:rPr lang="zh-CN" altLang="zh-CN" sz="2400" dirty="0">
                <a:solidFill>
                  <a:srgbClr val="FF0000"/>
                </a:solidFill>
              </a:rPr>
              <a:t>、</a:t>
            </a:r>
            <a:r>
              <a:rPr lang="en-US" altLang="zh-CN" sz="2400" dirty="0">
                <a:solidFill>
                  <a:srgbClr val="FF0000"/>
                </a:solidFill>
              </a:rPr>
              <a:t>apt-get</a:t>
            </a:r>
            <a:r>
              <a:rPr lang="zh-CN" altLang="zh-CN" sz="2400" dirty="0">
                <a:solidFill>
                  <a:srgbClr val="FF0000"/>
                </a:solidFill>
              </a:rPr>
              <a:t>命令的使用举例</a:t>
            </a:r>
            <a:endParaRPr lang="en-US" altLang="zh-CN" sz="2400" dirty="0">
              <a:solidFill>
                <a:srgbClr val="FF0000"/>
              </a:solidFill>
            </a:endParaRPr>
          </a:p>
          <a:p>
            <a:r>
              <a:rPr lang="zh-CN" altLang="en-US" sz="2400" dirty="0">
                <a:solidFill>
                  <a:schemeClr val="tx1"/>
                </a:solidFill>
              </a:rPr>
              <a:t>以安装</a:t>
            </a:r>
            <a:r>
              <a:rPr lang="en-US" altLang="zh-CN" sz="2400" dirty="0">
                <a:solidFill>
                  <a:schemeClr val="tx1"/>
                </a:solidFill>
              </a:rPr>
              <a:t>openssh-server</a:t>
            </a:r>
            <a:r>
              <a:rPr lang="zh-CN" altLang="en-US" sz="2400" dirty="0">
                <a:solidFill>
                  <a:schemeClr val="tx1"/>
                </a:solidFill>
              </a:rPr>
              <a:t>为例演示</a:t>
            </a:r>
            <a:r>
              <a:rPr lang="en-US" altLang="zh-CN" sz="2400" dirty="0">
                <a:solidFill>
                  <a:schemeClr val="tx1"/>
                </a:solidFill>
              </a:rPr>
              <a:t>apt-get install </a:t>
            </a:r>
            <a:r>
              <a:rPr lang="zh-CN" altLang="en-US" sz="2400" dirty="0">
                <a:solidFill>
                  <a:schemeClr val="tx1"/>
                </a:solidFill>
              </a:rPr>
              <a:t>和</a:t>
            </a:r>
            <a:r>
              <a:rPr lang="en-US" altLang="zh-CN" sz="2400" dirty="0">
                <a:solidFill>
                  <a:schemeClr val="tx1"/>
                </a:solidFill>
              </a:rPr>
              <a:t>remove</a:t>
            </a:r>
            <a:r>
              <a:rPr lang="zh-CN" altLang="en-US" sz="2400" dirty="0">
                <a:solidFill>
                  <a:schemeClr val="tx1"/>
                </a:solidFill>
              </a:rPr>
              <a:t>参数的用法。</a:t>
            </a:r>
            <a:endParaRPr lang="en-US" altLang="zh-CN" sz="2400" dirty="0">
              <a:solidFill>
                <a:schemeClr val="tx1"/>
              </a:solidFill>
            </a:endParaRPr>
          </a:p>
          <a:p>
            <a:r>
              <a:rPr lang="zh-CN" altLang="en-US" sz="2400" dirty="0"/>
              <a:t>SSH为Secure Shell的缩写，是一种应用层和传输层基础上的安全协议，常常用于远程控制。</a:t>
            </a:r>
            <a:endParaRPr lang="en-US" altLang="zh-CN" sz="2400" dirty="0"/>
          </a:p>
          <a:p>
            <a:r>
              <a:rPr lang="en-US" altLang="zh-CN" sz="2400" dirty="0">
                <a:solidFill>
                  <a:srgbClr val="FF0000"/>
                </a:solidFill>
              </a:rPr>
              <a:t>SSH</a:t>
            </a:r>
            <a:r>
              <a:rPr lang="zh-CN" altLang="en-US" sz="2400" dirty="0">
                <a:solidFill>
                  <a:srgbClr val="FF0000"/>
                </a:solidFill>
              </a:rPr>
              <a:t>的默认端口是</a:t>
            </a:r>
            <a:r>
              <a:rPr lang="en-US" altLang="zh-CN" sz="2400" dirty="0">
                <a:solidFill>
                  <a:srgbClr val="FF0000"/>
                </a:solidFill>
              </a:rPr>
              <a:t>22</a:t>
            </a:r>
            <a:r>
              <a:rPr lang="zh-CN" altLang="en-US" sz="2400" dirty="0">
                <a:solidFill>
                  <a:schemeClr val="tx1"/>
                </a:solidFill>
              </a:rPr>
              <a:t>，可以把</a:t>
            </a:r>
            <a:r>
              <a:rPr lang="en-US" altLang="zh-CN" sz="2400" dirty="0">
                <a:solidFill>
                  <a:schemeClr val="tx1"/>
                </a:solidFill>
              </a:rPr>
              <a:t>Linux</a:t>
            </a:r>
            <a:r>
              <a:rPr lang="zh-CN" altLang="en-US" sz="2400" dirty="0">
                <a:solidFill>
                  <a:schemeClr val="tx1"/>
                </a:solidFill>
              </a:rPr>
              <a:t>的服务器可以配置成</a:t>
            </a:r>
            <a:r>
              <a:rPr lang="en-US" altLang="zh-CN" sz="2400" dirty="0">
                <a:solidFill>
                  <a:schemeClr val="tx1"/>
                </a:solidFill>
              </a:rPr>
              <a:t>SSH</a:t>
            </a:r>
            <a:r>
              <a:rPr lang="zh-CN" altLang="en-US" sz="2400" dirty="0">
                <a:solidFill>
                  <a:schemeClr val="tx1"/>
                </a:solidFill>
              </a:rPr>
              <a:t>服务器，然后客户端通过</a:t>
            </a:r>
            <a:r>
              <a:rPr lang="en-US" altLang="zh-CN" sz="2400" dirty="0">
                <a:solidFill>
                  <a:schemeClr val="tx1"/>
                </a:solidFill>
              </a:rPr>
              <a:t>SSH</a:t>
            </a:r>
            <a:r>
              <a:rPr lang="zh-CN" altLang="en-US" sz="2400" dirty="0">
                <a:solidFill>
                  <a:schemeClr val="tx1"/>
                </a:solidFill>
              </a:rPr>
              <a:t>工具可以远程登录</a:t>
            </a:r>
            <a:r>
              <a:rPr lang="en-US" altLang="zh-CN" sz="2400" dirty="0">
                <a:solidFill>
                  <a:schemeClr val="tx1"/>
                </a:solidFill>
              </a:rPr>
              <a:t>Linux</a:t>
            </a:r>
            <a:r>
              <a:rPr lang="zh-CN" altLang="en-US" sz="2400" dirty="0">
                <a:solidFill>
                  <a:schemeClr val="tx1"/>
                </a:solidFill>
              </a:rPr>
              <a:t>的服务器进行远程管理和操作。</a:t>
            </a:r>
            <a:endParaRPr lang="en-US" altLang="zh-CN" sz="2400" dirty="0">
              <a:solidFill>
                <a:schemeClr val="tx1"/>
              </a:solidFill>
            </a:endParaRPr>
          </a:p>
        </p:txBody>
      </p:sp>
    </p:spTree>
    <p:extLst>
      <p:ext uri="{BB962C8B-B14F-4D97-AF65-F5344CB8AC3E}">
        <p14:creationId xmlns:p14="http://schemas.microsoft.com/office/powerpoint/2010/main" val="3763368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noChangeArrowheads="1"/>
          </p:cNvSpPr>
          <p:nvPr>
            <p:ph idx="1"/>
          </p:nvPr>
        </p:nvSpPr>
        <p:spPr>
          <a:xfrm>
            <a:off x="1854921" y="706582"/>
            <a:ext cx="8915400" cy="2992582"/>
          </a:xfrm>
        </p:spPr>
        <p:txBody>
          <a:bodyPr>
            <a:normAutofit/>
          </a:bodyPr>
          <a:lstStyle/>
          <a:p>
            <a:r>
              <a:rPr lang="zh-CN" altLang="en-US" sz="2400" dirty="0"/>
              <a:t>（</a:t>
            </a:r>
            <a:r>
              <a:rPr lang="en-US" altLang="zh-CN" sz="2400" dirty="0"/>
              <a:t>1</a:t>
            </a:r>
            <a:r>
              <a:rPr lang="zh-CN" altLang="en-US" sz="2400" dirty="0"/>
              <a:t>）把</a:t>
            </a:r>
            <a:r>
              <a:rPr lang="en-US" altLang="zh-CN" sz="2400" dirty="0"/>
              <a:t>Ubuntu18.04</a:t>
            </a:r>
            <a:r>
              <a:rPr lang="zh-CN" altLang="en-US" sz="2400" dirty="0"/>
              <a:t>配置成一台</a:t>
            </a:r>
            <a:r>
              <a:rPr lang="en-US" altLang="zh-CN" sz="2400" dirty="0"/>
              <a:t>SSH</a:t>
            </a:r>
            <a:r>
              <a:rPr lang="zh-CN" altLang="en-US" sz="2400" dirty="0"/>
              <a:t>服务器。</a:t>
            </a:r>
            <a:endParaRPr lang="en-US" altLang="zh-CN" sz="2400" dirty="0"/>
          </a:p>
          <a:p>
            <a:r>
              <a:rPr lang="zh-CN" altLang="en-US" sz="2400" dirty="0"/>
              <a:t>打开终端，以超级管理员权限运行</a:t>
            </a:r>
            <a:r>
              <a:rPr lang="en-US" altLang="zh-CN" sz="2400" dirty="0"/>
              <a:t>apt-get</a:t>
            </a:r>
            <a:r>
              <a:rPr lang="zh-CN" altLang="en-US" sz="2400" dirty="0"/>
              <a:t>命令，安装</a:t>
            </a:r>
            <a:r>
              <a:rPr lang="en-US" altLang="zh-CN" sz="2400" dirty="0"/>
              <a:t>openssh-server</a:t>
            </a:r>
            <a:r>
              <a:rPr lang="zh-CN" altLang="en-US" sz="2400" dirty="0"/>
              <a:t>。具体过程如下：</a:t>
            </a:r>
            <a:endParaRPr lang="en-US" altLang="zh-CN" sz="2400" dirty="0"/>
          </a:p>
          <a:p>
            <a:pPr lvl="1"/>
            <a:r>
              <a:rPr lang="en-US" altLang="zh-CN" sz="2200" dirty="0"/>
              <a:t>user@user-desktop:~$ </a:t>
            </a:r>
            <a:r>
              <a:rPr lang="en-US" altLang="zh-CN" sz="2200" dirty="0">
                <a:solidFill>
                  <a:srgbClr val="FF0000"/>
                </a:solidFill>
              </a:rPr>
              <a:t>sudo apt-get install openssh-server</a:t>
            </a:r>
          </a:p>
          <a:p>
            <a:pPr marL="457200" lvl="1" indent="0">
              <a:buNone/>
            </a:pPr>
            <a:r>
              <a:rPr lang="en-US" altLang="zh-CN" sz="2200" dirty="0">
                <a:solidFill>
                  <a:srgbClr val="FF0000"/>
                </a:solidFill>
              </a:rPr>
              <a:t>                                           ......</a:t>
            </a:r>
          </a:p>
          <a:p>
            <a:pPr marL="457200" lvl="1" indent="0">
              <a:buNone/>
            </a:pPr>
            <a:r>
              <a:rPr lang="en-US" altLang="zh-CN" sz="2200" dirty="0">
                <a:solidFill>
                  <a:srgbClr val="FF0000"/>
                </a:solidFill>
              </a:rPr>
              <a:t>                                           ......</a:t>
            </a:r>
            <a:endParaRPr lang="zh-CN" altLang="en-US" sz="2200" dirty="0">
              <a:solidFill>
                <a:srgbClr val="FF0000"/>
              </a:solidFill>
            </a:endParaRPr>
          </a:p>
        </p:txBody>
      </p:sp>
      <p:sp>
        <p:nvSpPr>
          <p:cNvPr id="4" name="内容占位符 2"/>
          <p:cNvSpPr txBox="1">
            <a:spLocks noChangeArrowheads="1"/>
          </p:cNvSpPr>
          <p:nvPr/>
        </p:nvSpPr>
        <p:spPr>
          <a:xfrm>
            <a:off x="1854921" y="3920837"/>
            <a:ext cx="8915400" cy="10252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a:t>
            </a:r>
            <a:r>
              <a:rPr lang="en-US" altLang="zh-CN" sz="2400" dirty="0"/>
              <a:t>2</a:t>
            </a:r>
            <a:r>
              <a:rPr lang="zh-CN" altLang="en-US" sz="2400" dirty="0"/>
              <a:t>）再通过</a:t>
            </a:r>
            <a:r>
              <a:rPr lang="en-US" altLang="zh-CN" sz="2400" dirty="0">
                <a:solidFill>
                  <a:srgbClr val="FF0000"/>
                </a:solidFill>
              </a:rPr>
              <a:t>ps –e</a:t>
            </a:r>
            <a:r>
              <a:rPr lang="zh-CN" altLang="en-US" sz="2400" dirty="0">
                <a:solidFill>
                  <a:srgbClr val="FF0000"/>
                </a:solidFill>
              </a:rPr>
              <a:t>命令</a:t>
            </a:r>
            <a:r>
              <a:rPr lang="zh-CN" altLang="en-US" sz="2400" dirty="0"/>
              <a:t>查看</a:t>
            </a:r>
            <a:r>
              <a:rPr lang="en-US" altLang="zh-CN" sz="2400" dirty="0"/>
              <a:t>ssh</a:t>
            </a:r>
            <a:r>
              <a:rPr lang="zh-CN" altLang="en-US" sz="2400" dirty="0"/>
              <a:t>进程，确认</a:t>
            </a:r>
            <a:r>
              <a:rPr lang="en-US" altLang="zh-CN" sz="2400" dirty="0"/>
              <a:t>ssh</a:t>
            </a:r>
            <a:r>
              <a:rPr lang="zh-CN" altLang="en-US" sz="2400" dirty="0"/>
              <a:t>是否安装并启用。具体过程如图</a:t>
            </a:r>
            <a:r>
              <a:rPr lang="en-US" altLang="zh-CN" sz="2400" dirty="0"/>
              <a:t>7-20</a:t>
            </a:r>
            <a:r>
              <a:rPr lang="zh-CN" altLang="en-US" sz="2400" dirty="0"/>
              <a:t>所示。安装成功后，会出现</a:t>
            </a:r>
            <a:r>
              <a:rPr lang="en-US" altLang="zh-CN" sz="2400" dirty="0"/>
              <a:t>sshd</a:t>
            </a:r>
            <a:r>
              <a:rPr lang="zh-CN" altLang="en-US" sz="2400" dirty="0"/>
              <a:t>服务的。</a:t>
            </a:r>
            <a:endParaRPr lang="zh-CN" altLang="en-US" sz="2200" dirty="0">
              <a:solidFill>
                <a:srgbClr val="FF0000"/>
              </a:solidFill>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927" y="4807528"/>
            <a:ext cx="9498404" cy="98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413877" y="5869771"/>
            <a:ext cx="205697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rPr>
              <a:t>7-20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查看</a:t>
            </a:r>
            <a:r>
              <a:rPr lang="en-US" altLang="zh-CN" kern="100" dirty="0">
                <a:latin typeface="Times New Roman" panose="02020603050405020304" pitchFamily="18" charset="0"/>
                <a:ea typeface="宋体" panose="02010600030101010101" pitchFamily="2" charset="-122"/>
              </a:rPr>
              <a:t>ssh</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进程</a:t>
            </a:r>
            <a:endParaRPr lang="zh-CN" altLang="en-US" dirty="0"/>
          </a:p>
        </p:txBody>
      </p:sp>
    </p:spTree>
    <p:extLst>
      <p:ext uri="{BB962C8B-B14F-4D97-AF65-F5344CB8AC3E}">
        <p14:creationId xmlns:p14="http://schemas.microsoft.com/office/powerpoint/2010/main" val="3966008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noChangeArrowheads="1"/>
          </p:cNvSpPr>
          <p:nvPr>
            <p:ph idx="1"/>
          </p:nvPr>
        </p:nvSpPr>
        <p:spPr>
          <a:xfrm>
            <a:off x="1960198" y="703407"/>
            <a:ext cx="8915400" cy="997527"/>
          </a:xfrm>
        </p:spPr>
        <p:txBody>
          <a:bodyPr>
            <a:normAutofit/>
          </a:bodyPr>
          <a:lstStyle/>
          <a:p>
            <a:r>
              <a:rPr lang="zh-CN" altLang="en-US" sz="2400" dirty="0"/>
              <a:t>（</a:t>
            </a:r>
            <a:r>
              <a:rPr lang="en-US" altLang="zh-CN" sz="2400" dirty="0"/>
              <a:t>3</a:t>
            </a:r>
            <a:r>
              <a:rPr lang="zh-CN" altLang="en-US" sz="2400" dirty="0"/>
              <a:t>）</a:t>
            </a:r>
            <a:r>
              <a:rPr lang="en-US" altLang="zh-CN" sz="2400" dirty="0"/>
              <a:t>Ubuntu</a:t>
            </a:r>
            <a:r>
              <a:rPr lang="zh-CN" altLang="en-US" sz="2400" dirty="0"/>
              <a:t>系统下，利用</a:t>
            </a:r>
            <a:r>
              <a:rPr lang="en-US" altLang="zh-CN" sz="2400" dirty="0"/>
              <a:t>ifcongfig</a:t>
            </a:r>
            <a:r>
              <a:rPr lang="zh-CN" altLang="en-US" sz="2400" dirty="0"/>
              <a:t>命令，查看</a:t>
            </a:r>
            <a:r>
              <a:rPr lang="en-US" altLang="zh-CN" sz="2400" dirty="0"/>
              <a:t>SSH</a:t>
            </a:r>
            <a:r>
              <a:rPr lang="zh-CN" altLang="en-US" sz="2400" dirty="0"/>
              <a:t>服务器的主机</a:t>
            </a:r>
            <a:r>
              <a:rPr lang="en-US" altLang="zh-CN" sz="2400" dirty="0"/>
              <a:t>IP</a:t>
            </a:r>
            <a:r>
              <a:rPr lang="zh-CN" altLang="en-US" sz="2400" dirty="0"/>
              <a:t>地址，如图</a:t>
            </a:r>
            <a:r>
              <a:rPr lang="en-US" altLang="zh-CN" sz="2400" dirty="0"/>
              <a:t>7-21</a:t>
            </a:r>
            <a:r>
              <a:rPr lang="zh-CN" altLang="en-US" sz="2400" dirty="0"/>
              <a:t>所示。</a:t>
            </a:r>
            <a:endParaRPr lang="zh-CN" altLang="en-US" sz="2200" dirty="0">
              <a:solidFill>
                <a:srgbClr val="FF0000"/>
              </a:solidFill>
            </a:endParaRPr>
          </a:p>
        </p:txBody>
      </p:sp>
      <p:sp>
        <p:nvSpPr>
          <p:cNvPr id="2" name="矩形 1"/>
          <p:cNvSpPr/>
          <p:nvPr/>
        </p:nvSpPr>
        <p:spPr>
          <a:xfrm>
            <a:off x="5303041" y="6036026"/>
            <a:ext cx="437171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rPr>
              <a:t>7-21</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输入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ifconfig</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命令查看服务器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IP</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地址</a:t>
            </a:r>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558" y="1454727"/>
            <a:ext cx="8832731" cy="441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378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noChangeArrowheads="1"/>
          </p:cNvSpPr>
          <p:nvPr>
            <p:ph idx="1"/>
          </p:nvPr>
        </p:nvSpPr>
        <p:spPr>
          <a:xfrm>
            <a:off x="1752378" y="647989"/>
            <a:ext cx="9788458" cy="2219902"/>
          </a:xfrm>
        </p:spPr>
        <p:txBody>
          <a:bodyPr>
            <a:normAutofit/>
          </a:bodyPr>
          <a:lstStyle/>
          <a:p>
            <a:pPr>
              <a:lnSpc>
                <a:spcPct val="150000"/>
              </a:lnSpc>
            </a:pPr>
            <a:r>
              <a:rPr lang="zh-CN" altLang="en-US" sz="2400" dirty="0"/>
              <a:t>（</a:t>
            </a:r>
            <a:r>
              <a:rPr lang="en-US" altLang="zh-CN" sz="2400" dirty="0"/>
              <a:t>4</a:t>
            </a:r>
            <a:r>
              <a:rPr lang="zh-CN" altLang="en-US" sz="2400" dirty="0"/>
              <a:t>）利用</a:t>
            </a:r>
            <a:r>
              <a:rPr lang="en-US" altLang="zh-CN" sz="2400" dirty="0"/>
              <a:t>Windows</a:t>
            </a:r>
            <a:r>
              <a:rPr lang="zh-CN" altLang="en-US" sz="2400" dirty="0"/>
              <a:t>系统作为客户端，访问</a:t>
            </a:r>
            <a:r>
              <a:rPr lang="en-US" altLang="zh-CN" sz="2400" dirty="0"/>
              <a:t>SSH</a:t>
            </a:r>
            <a:r>
              <a:rPr lang="zh-CN" altLang="en-US" sz="2400" dirty="0"/>
              <a:t>服务器。</a:t>
            </a:r>
            <a:endParaRPr lang="en-US" altLang="zh-CN" sz="2400" dirty="0"/>
          </a:p>
          <a:p>
            <a:pPr lvl="1"/>
            <a:r>
              <a:rPr lang="zh-CN" altLang="en-US" sz="2400" dirty="0">
                <a:solidFill>
                  <a:schemeClr val="tx1"/>
                </a:solidFill>
              </a:rPr>
              <a:t>在</a:t>
            </a:r>
            <a:r>
              <a:rPr lang="en-US" altLang="zh-CN" sz="2400" dirty="0">
                <a:solidFill>
                  <a:schemeClr val="tx1"/>
                </a:solidFill>
              </a:rPr>
              <a:t>Windows</a:t>
            </a:r>
            <a:r>
              <a:rPr lang="zh-CN" altLang="en-US" sz="2400" dirty="0">
                <a:solidFill>
                  <a:schemeClr val="tx1"/>
                </a:solidFill>
              </a:rPr>
              <a:t>系统中，常用的</a:t>
            </a:r>
            <a:r>
              <a:rPr lang="en-US" altLang="zh-CN" sz="2400" dirty="0">
                <a:solidFill>
                  <a:schemeClr val="tx1"/>
                </a:solidFill>
              </a:rPr>
              <a:t>SSH</a:t>
            </a:r>
            <a:r>
              <a:rPr lang="zh-CN" altLang="en-US" sz="2400" dirty="0">
                <a:solidFill>
                  <a:schemeClr val="tx1"/>
                </a:solidFill>
              </a:rPr>
              <a:t>客户端工具有</a:t>
            </a:r>
            <a:r>
              <a:rPr lang="en-US" altLang="zh-CN" sz="2400" dirty="0">
                <a:solidFill>
                  <a:schemeClr val="tx1"/>
                </a:solidFill>
              </a:rPr>
              <a:t>PuTTY</a:t>
            </a:r>
            <a:r>
              <a:rPr lang="zh-CN" altLang="en-US" sz="2400" dirty="0">
                <a:solidFill>
                  <a:schemeClr val="tx1"/>
                </a:solidFill>
              </a:rPr>
              <a:t>、</a:t>
            </a:r>
            <a:r>
              <a:rPr lang="en-US" altLang="zh-CN" sz="2400" dirty="0">
                <a:solidFill>
                  <a:schemeClr val="tx1"/>
                </a:solidFill>
              </a:rPr>
              <a:t>SecureCRT</a:t>
            </a:r>
            <a:r>
              <a:rPr lang="zh-CN" altLang="en-US" sz="2400" dirty="0">
                <a:solidFill>
                  <a:schemeClr val="tx1"/>
                </a:solidFill>
              </a:rPr>
              <a:t>、</a:t>
            </a:r>
            <a:r>
              <a:rPr lang="en-US" altLang="zh-CN" sz="2400" dirty="0">
                <a:solidFill>
                  <a:schemeClr val="tx1"/>
                </a:solidFill>
              </a:rPr>
              <a:t>Xshell</a:t>
            </a:r>
            <a:r>
              <a:rPr lang="zh-CN" altLang="en-US" sz="2400" dirty="0">
                <a:solidFill>
                  <a:schemeClr val="tx1"/>
                </a:solidFill>
              </a:rPr>
              <a:t>等，其中</a:t>
            </a:r>
            <a:r>
              <a:rPr lang="en-US" altLang="zh-CN" sz="2400" dirty="0">
                <a:solidFill>
                  <a:schemeClr val="tx1"/>
                </a:solidFill>
              </a:rPr>
              <a:t>PuTTY</a:t>
            </a:r>
            <a:r>
              <a:rPr lang="zh-CN" altLang="en-US" sz="2400" dirty="0">
                <a:solidFill>
                  <a:schemeClr val="tx1"/>
                </a:solidFill>
              </a:rPr>
              <a:t>的使用最为广泛。这里以</a:t>
            </a:r>
            <a:r>
              <a:rPr lang="en-US" altLang="zh-CN" sz="2400" dirty="0">
                <a:solidFill>
                  <a:srgbClr val="FF0000"/>
                </a:solidFill>
              </a:rPr>
              <a:t>PuTTY</a:t>
            </a:r>
            <a:r>
              <a:rPr lang="zh-CN" altLang="en-US" sz="2400" dirty="0">
                <a:solidFill>
                  <a:schemeClr val="tx1"/>
                </a:solidFill>
              </a:rPr>
              <a:t>的使用为例进行说明。</a:t>
            </a:r>
          </a:p>
        </p:txBody>
      </p:sp>
      <p:sp>
        <p:nvSpPr>
          <p:cNvPr id="3" name="文本框 2"/>
          <p:cNvSpPr txBox="1"/>
          <p:nvPr/>
        </p:nvSpPr>
        <p:spPr>
          <a:xfrm>
            <a:off x="2227006" y="2867891"/>
            <a:ext cx="9313830" cy="1200329"/>
          </a:xfrm>
          <a:prstGeom prst="rect">
            <a:avLst/>
          </a:prstGeom>
          <a:noFill/>
        </p:spPr>
        <p:txBody>
          <a:bodyPr wrap="square" rtlCol="0">
            <a:spAutoFit/>
          </a:bodyPr>
          <a:lstStyle/>
          <a:p>
            <a:pPr>
              <a:lnSpc>
                <a:spcPct val="150000"/>
              </a:lnSpc>
            </a:pPr>
            <a:r>
              <a:rPr lang="en-US" altLang="zh-CN" sz="2400" dirty="0">
                <a:solidFill>
                  <a:srgbClr val="FF0000"/>
                </a:solidFill>
              </a:rPr>
              <a:t>PuTTY</a:t>
            </a:r>
            <a:r>
              <a:rPr lang="zh-CN" altLang="en-US" sz="2400" dirty="0"/>
              <a:t>是</a:t>
            </a:r>
            <a:r>
              <a:rPr lang="en-US" altLang="zh-CN" sz="2400" dirty="0"/>
              <a:t>Windows</a:t>
            </a:r>
            <a:r>
              <a:rPr lang="zh-CN" altLang="en-US" sz="2400" dirty="0"/>
              <a:t>平台下的远程维护软件，它不但支持</a:t>
            </a:r>
            <a:r>
              <a:rPr lang="en-US" altLang="zh-CN" sz="2400" dirty="0">
                <a:solidFill>
                  <a:srgbClr val="FF0000"/>
                </a:solidFill>
              </a:rPr>
              <a:t>SSH</a:t>
            </a:r>
            <a:r>
              <a:rPr lang="zh-CN" altLang="en-US" sz="2400" dirty="0">
                <a:solidFill>
                  <a:srgbClr val="FF0000"/>
                </a:solidFill>
              </a:rPr>
              <a:t>连接</a:t>
            </a:r>
            <a:r>
              <a:rPr lang="zh-CN" altLang="en-US" sz="2400" dirty="0"/>
              <a:t>，还支持</a:t>
            </a:r>
            <a:r>
              <a:rPr lang="en-US" altLang="zh-CN" sz="2400" dirty="0">
                <a:solidFill>
                  <a:srgbClr val="FF0000"/>
                </a:solidFill>
              </a:rPr>
              <a:t>Telnet</a:t>
            </a:r>
            <a:r>
              <a:rPr lang="zh-CN" altLang="en-US" sz="2400" dirty="0">
                <a:solidFill>
                  <a:srgbClr val="FF0000"/>
                </a:solidFill>
              </a:rPr>
              <a:t>、</a:t>
            </a:r>
            <a:r>
              <a:rPr lang="en-US" altLang="zh-CN" sz="2400" dirty="0">
                <a:solidFill>
                  <a:srgbClr val="FF0000"/>
                </a:solidFill>
              </a:rPr>
              <a:t>rlogin</a:t>
            </a:r>
            <a:r>
              <a:rPr lang="zh-CN" altLang="en-US" sz="2400" dirty="0"/>
              <a:t>等协议命令。另外，</a:t>
            </a:r>
            <a:r>
              <a:rPr lang="en-US" altLang="zh-CN" sz="2400" dirty="0"/>
              <a:t>PuTTY</a:t>
            </a:r>
            <a:r>
              <a:rPr lang="zh-CN" altLang="en-US" sz="2400" dirty="0"/>
              <a:t>还是一款免费软件。</a:t>
            </a:r>
          </a:p>
        </p:txBody>
      </p:sp>
    </p:spTree>
    <p:extLst>
      <p:ext uri="{BB962C8B-B14F-4D97-AF65-F5344CB8AC3E}">
        <p14:creationId xmlns:p14="http://schemas.microsoft.com/office/powerpoint/2010/main" val="955275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1903" y="646401"/>
            <a:ext cx="9935297" cy="609600"/>
          </a:xfrm>
        </p:spPr>
        <p:txBody>
          <a:bodyPr>
            <a:noAutofit/>
          </a:bodyPr>
          <a:lstStyle/>
          <a:p>
            <a:r>
              <a:rPr lang="zh-CN" altLang="en-US" sz="2400" dirty="0"/>
              <a:t>双击</a:t>
            </a:r>
            <a:r>
              <a:rPr lang="en-US" altLang="zh-CN" sz="2400" dirty="0"/>
              <a:t>PuTTY</a:t>
            </a:r>
            <a:r>
              <a:rPr lang="zh-CN" altLang="en-US" sz="2400" dirty="0"/>
              <a:t>下载后的文件图标，即可启动安装。初始安装界面如图</a:t>
            </a:r>
            <a:r>
              <a:rPr lang="en-US" altLang="zh-CN" sz="2400" dirty="0"/>
              <a:t>7-22</a:t>
            </a:r>
            <a:r>
              <a:rPr lang="zh-CN" altLang="en-US" sz="2400" dirty="0"/>
              <a:t>。</a:t>
            </a: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714" y="1256001"/>
            <a:ext cx="6380595" cy="496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622908" y="6218343"/>
            <a:ext cx="2973891"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7-22 PuTTY</a:t>
            </a:r>
            <a:r>
              <a:rPr lang="zh-CN" altLang="zh-CN" kern="100" dirty="0">
                <a:latin typeface="Times New Roman" panose="02020603050405020304" pitchFamily="18" charset="0"/>
                <a:ea typeface="宋体" panose="02010600030101010101" pitchFamily="2" charset="-122"/>
              </a:rPr>
              <a:t>初始安装界面</a:t>
            </a:r>
          </a:p>
        </p:txBody>
      </p:sp>
    </p:spTree>
    <p:extLst>
      <p:ext uri="{BB962C8B-B14F-4D97-AF65-F5344CB8AC3E}">
        <p14:creationId xmlns:p14="http://schemas.microsoft.com/office/powerpoint/2010/main" val="3836246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1903" y="646401"/>
            <a:ext cx="9935297" cy="609600"/>
          </a:xfrm>
        </p:spPr>
        <p:txBody>
          <a:bodyPr>
            <a:noAutofit/>
          </a:bodyPr>
          <a:lstStyle/>
          <a:p>
            <a:r>
              <a:rPr lang="zh-CN" altLang="en-US" sz="2400" dirty="0"/>
              <a:t>安装完成后，会出现如图</a:t>
            </a:r>
            <a:r>
              <a:rPr lang="en-US" altLang="zh-CN" sz="2400" dirty="0"/>
              <a:t>7-23</a:t>
            </a:r>
            <a:r>
              <a:rPr lang="zh-CN" altLang="en-US" sz="2400" dirty="0"/>
              <a:t>所示的结束安装界面。</a:t>
            </a:r>
          </a:p>
        </p:txBody>
      </p:sp>
      <p:sp>
        <p:nvSpPr>
          <p:cNvPr id="4" name="矩形 3"/>
          <p:cNvSpPr/>
          <p:nvPr/>
        </p:nvSpPr>
        <p:spPr>
          <a:xfrm>
            <a:off x="4648716" y="6218343"/>
            <a:ext cx="2922275"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a:t>
            </a:r>
            <a:r>
              <a:rPr lang="en-US" altLang="zh-CN" dirty="0"/>
              <a:t>23 PuTTY</a:t>
            </a:r>
            <a:r>
              <a:rPr lang="zh-CN" altLang="zh-CN" dirty="0"/>
              <a:t>结束安装界面</a:t>
            </a:r>
            <a:endParaRPr lang="zh-CN" altLang="zh-CN" kern="100" dirty="0">
              <a:latin typeface="Times New Roman" panose="02020603050405020304" pitchFamily="18" charset="0"/>
              <a:ea typeface="宋体" panose="02010600030101010101" pitchFamily="2" charset="-122"/>
            </a:endParaRP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939" y="1099272"/>
            <a:ext cx="6453043" cy="504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28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94043" y="355456"/>
            <a:ext cx="9935297" cy="1512140"/>
          </a:xfrm>
        </p:spPr>
        <p:txBody>
          <a:bodyPr>
            <a:noAutofit/>
          </a:bodyPr>
          <a:lstStyle/>
          <a:p>
            <a:r>
              <a:rPr lang="zh-CN" altLang="en-US" sz="2200" dirty="0"/>
              <a:t>启动</a:t>
            </a:r>
            <a:r>
              <a:rPr lang="en-US" altLang="zh-CN" sz="2200" dirty="0"/>
              <a:t>PuTTY</a:t>
            </a:r>
            <a:r>
              <a:rPr lang="zh-CN" altLang="en-US" sz="2200" dirty="0"/>
              <a:t>软件，可看到如图</a:t>
            </a:r>
            <a:r>
              <a:rPr lang="en-US" altLang="zh-CN" sz="2200" dirty="0"/>
              <a:t>7-24</a:t>
            </a:r>
            <a:r>
              <a:rPr lang="zh-CN" altLang="en-US" sz="2200" dirty="0"/>
              <a:t>的软件界面。左侧是类别</a:t>
            </a:r>
            <a:r>
              <a:rPr lang="zh-CN" altLang="en-US" sz="2200" dirty="0">
                <a:solidFill>
                  <a:srgbClr val="FF0000"/>
                </a:solidFill>
              </a:rPr>
              <a:t>选择设置区域</a:t>
            </a:r>
            <a:r>
              <a:rPr lang="zh-CN" altLang="en-US" sz="2200" dirty="0"/>
              <a:t>，右侧为</a:t>
            </a:r>
            <a:r>
              <a:rPr lang="zh-CN" altLang="en-US" sz="2200" dirty="0">
                <a:solidFill>
                  <a:srgbClr val="FF0000"/>
                </a:solidFill>
              </a:rPr>
              <a:t>连接操作区域</a:t>
            </a:r>
            <a:r>
              <a:rPr lang="zh-CN" altLang="en-US" sz="2200" dirty="0"/>
              <a:t>。这里我们采用默认设置。</a:t>
            </a:r>
            <a:endParaRPr lang="en-US" altLang="zh-CN" sz="2200" dirty="0"/>
          </a:p>
          <a:p>
            <a:r>
              <a:rPr lang="zh-CN" altLang="en-US" sz="2200" dirty="0"/>
              <a:t>然后，点击</a:t>
            </a:r>
            <a:r>
              <a:rPr lang="zh-CN" altLang="en-US" sz="2200" dirty="0">
                <a:solidFill>
                  <a:srgbClr val="FF0000"/>
                </a:solidFill>
              </a:rPr>
              <a:t>“</a:t>
            </a:r>
            <a:r>
              <a:rPr lang="en-US" altLang="zh-CN" sz="2200" dirty="0">
                <a:solidFill>
                  <a:srgbClr val="FF0000"/>
                </a:solidFill>
              </a:rPr>
              <a:t>Open</a:t>
            </a:r>
            <a:r>
              <a:rPr lang="zh-CN" altLang="en-US" sz="2200" dirty="0">
                <a:solidFill>
                  <a:srgbClr val="FF0000"/>
                </a:solidFill>
              </a:rPr>
              <a:t>”</a:t>
            </a:r>
            <a:r>
              <a:rPr lang="zh-CN" altLang="en-US" sz="2200" dirty="0"/>
              <a:t>按钮即可启动与主机</a:t>
            </a:r>
            <a:r>
              <a:rPr lang="en-US" altLang="zh-CN" sz="2200" dirty="0"/>
              <a:t>192.168.142.129</a:t>
            </a:r>
            <a:r>
              <a:rPr lang="zh-CN" altLang="en-US" sz="2200" dirty="0"/>
              <a:t>的</a:t>
            </a:r>
            <a:r>
              <a:rPr lang="en-US" altLang="zh-CN" sz="2200" dirty="0"/>
              <a:t>SSH</a:t>
            </a:r>
            <a:r>
              <a:rPr lang="zh-CN" altLang="en-US" sz="2200" dirty="0"/>
              <a:t>连接。</a:t>
            </a:r>
          </a:p>
        </p:txBody>
      </p:sp>
      <p:sp>
        <p:nvSpPr>
          <p:cNvPr id="4" name="矩形 3"/>
          <p:cNvSpPr/>
          <p:nvPr/>
        </p:nvSpPr>
        <p:spPr>
          <a:xfrm>
            <a:off x="2731785" y="6325452"/>
            <a:ext cx="2479845"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a:t>
            </a:r>
            <a:r>
              <a:rPr lang="en-US" altLang="zh-CN" dirty="0"/>
              <a:t>24 PuTTY</a:t>
            </a:r>
            <a:r>
              <a:rPr lang="zh-CN" altLang="zh-CN" dirty="0"/>
              <a:t>启动界面</a:t>
            </a:r>
            <a:endParaRPr lang="zh-CN" altLang="zh-CN" kern="100" dirty="0">
              <a:latin typeface="Times New Roman" panose="02020603050405020304" pitchFamily="18" charset="0"/>
              <a:ea typeface="宋体" panose="02010600030101010101" pitchFamily="2" charset="-122"/>
            </a:endParaRP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l="1323" r="1489" b="1175"/>
          <a:stretch>
            <a:fillRect/>
          </a:stretch>
        </p:blipFill>
        <p:spPr bwMode="auto">
          <a:xfrm>
            <a:off x="1480849" y="1586392"/>
            <a:ext cx="4601297" cy="46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线形标注 1 1"/>
          <p:cNvSpPr/>
          <p:nvPr/>
        </p:nvSpPr>
        <p:spPr>
          <a:xfrm>
            <a:off x="1894043" y="3450231"/>
            <a:ext cx="2276175" cy="609600"/>
          </a:xfrm>
          <a:prstGeom prst="borderCallout1">
            <a:avLst>
              <a:gd name="adj1" fmla="val 18750"/>
              <a:gd name="adj2" fmla="val -8333"/>
              <a:gd name="adj3" fmla="val -112500"/>
              <a:gd name="adj4" fmla="val 43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输入图</a:t>
            </a:r>
            <a:r>
              <a:rPr lang="en-US" altLang="zh-CN" dirty="0"/>
              <a:t>7-21</a:t>
            </a:r>
            <a:r>
              <a:rPr lang="zh-CN" altLang="en-US" dirty="0"/>
              <a:t>中查询到的</a:t>
            </a:r>
            <a:r>
              <a:rPr lang="en-US" altLang="zh-CN" dirty="0"/>
              <a:t>Ubuntu</a:t>
            </a:r>
            <a:r>
              <a:rPr lang="zh-CN" altLang="en-US" dirty="0"/>
              <a:t>主机地址</a:t>
            </a:r>
          </a:p>
        </p:txBody>
      </p:sp>
      <p:sp>
        <p:nvSpPr>
          <p:cNvPr id="5" name="线形标注 1 4"/>
          <p:cNvSpPr/>
          <p:nvPr/>
        </p:nvSpPr>
        <p:spPr>
          <a:xfrm>
            <a:off x="5859458" y="1992287"/>
            <a:ext cx="1178077" cy="526024"/>
          </a:xfrm>
          <a:prstGeom prst="borderCallout1">
            <a:avLst>
              <a:gd name="adj1" fmla="val 18750"/>
              <a:gd name="adj2" fmla="val -8333"/>
              <a:gd name="adj3" fmla="val 96697"/>
              <a:gd name="adj4" fmla="val -238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默认的端口号为</a:t>
            </a:r>
            <a:r>
              <a:rPr lang="en-US" altLang="zh-CN" dirty="0"/>
              <a:t>22</a:t>
            </a:r>
            <a:endParaRPr lang="zh-CN" altLang="en-US" dirty="0"/>
          </a:p>
        </p:txBody>
      </p:sp>
      <p:pic>
        <p:nvPicPr>
          <p:cNvPr id="614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6953" y="2633261"/>
            <a:ext cx="6024170" cy="305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026867" y="5813909"/>
            <a:ext cx="4440639" cy="369332"/>
          </a:xfrm>
          <a:prstGeom prst="rect">
            <a:avLst/>
          </a:prstGeom>
        </p:spPr>
        <p:txBody>
          <a:bodyPr wrap="none">
            <a:spAutoFit/>
          </a:bodyPr>
          <a:lstStyle/>
          <a:p>
            <a:r>
              <a:rPr lang="zh-CN" altLang="en-US" dirty="0"/>
              <a:t>图</a:t>
            </a:r>
            <a:r>
              <a:rPr lang="en-US" altLang="zh-CN" dirty="0"/>
              <a:t>7-21 </a:t>
            </a:r>
            <a:r>
              <a:rPr lang="zh-CN" altLang="en-US" dirty="0"/>
              <a:t>输入</a:t>
            </a:r>
            <a:r>
              <a:rPr lang="en-US" altLang="zh-CN" dirty="0"/>
              <a:t>ifconfig</a:t>
            </a:r>
            <a:r>
              <a:rPr lang="zh-CN" altLang="en-US" dirty="0"/>
              <a:t>命令查看服务器</a:t>
            </a:r>
            <a:r>
              <a:rPr lang="en-US" altLang="zh-CN" dirty="0"/>
              <a:t>IP</a:t>
            </a:r>
            <a:r>
              <a:rPr lang="zh-CN" altLang="en-US" dirty="0"/>
              <a:t>地址</a:t>
            </a:r>
          </a:p>
        </p:txBody>
      </p:sp>
    </p:spTree>
    <p:extLst>
      <p:ext uri="{BB962C8B-B14F-4D97-AF65-F5344CB8AC3E}">
        <p14:creationId xmlns:p14="http://schemas.microsoft.com/office/powerpoint/2010/main" val="110773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717" y="3738235"/>
            <a:ext cx="5988283" cy="122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1647103" y="333358"/>
            <a:ext cx="9976862" cy="1343891"/>
          </a:xfrm>
        </p:spPr>
        <p:txBody>
          <a:bodyPr>
            <a:normAutofit/>
          </a:bodyPr>
          <a:lstStyle/>
          <a:p>
            <a:pPr>
              <a:lnSpc>
                <a:spcPct val="130000"/>
              </a:lnSpc>
              <a:spcBef>
                <a:spcPts val="0"/>
              </a:spcBef>
            </a:pPr>
            <a:r>
              <a:rPr lang="zh-CN" altLang="en-US" sz="2000" dirty="0"/>
              <a:t>正常连接</a:t>
            </a:r>
            <a:r>
              <a:rPr lang="en-US" altLang="zh-CN" sz="2000" dirty="0"/>
              <a:t>Ubuntu</a:t>
            </a:r>
            <a:r>
              <a:rPr lang="zh-CN" altLang="en-US" sz="2000" dirty="0"/>
              <a:t>服务器后，</a:t>
            </a:r>
            <a:r>
              <a:rPr lang="en-US" altLang="zh-CN" sz="2000" dirty="0"/>
              <a:t>PuTTY</a:t>
            </a:r>
            <a:r>
              <a:rPr lang="zh-CN" altLang="en-US" sz="2000" dirty="0"/>
              <a:t>会弹出如图</a:t>
            </a:r>
            <a:r>
              <a:rPr lang="en-US" altLang="zh-CN" sz="2000" dirty="0"/>
              <a:t>7-25</a:t>
            </a:r>
            <a:r>
              <a:rPr lang="zh-CN" altLang="en-US" sz="2000" dirty="0"/>
              <a:t>所示的界面。但需要输入信息才能完成登录。</a:t>
            </a:r>
            <a:endParaRPr lang="en-US" altLang="zh-CN" sz="2000" dirty="0"/>
          </a:p>
          <a:p>
            <a:pPr>
              <a:lnSpc>
                <a:spcPct val="130000"/>
              </a:lnSpc>
              <a:spcBef>
                <a:spcPts val="0"/>
              </a:spcBef>
            </a:pPr>
            <a:r>
              <a:rPr lang="zh-CN" altLang="en-US" sz="2000" dirty="0"/>
              <a:t>此时，输入在</a:t>
            </a:r>
            <a:r>
              <a:rPr lang="en-US" altLang="zh-CN" sz="2000" dirty="0"/>
              <a:t>Ubuntu</a:t>
            </a:r>
            <a:r>
              <a:rPr lang="zh-CN" altLang="en-US" sz="2000" dirty="0"/>
              <a:t>系统中的</a:t>
            </a:r>
            <a:r>
              <a:rPr lang="zh-CN" altLang="en-US" sz="2000" dirty="0">
                <a:solidFill>
                  <a:srgbClr val="FF0000"/>
                </a:solidFill>
              </a:rPr>
              <a:t>登录用户名和密码</a:t>
            </a:r>
            <a:r>
              <a:rPr lang="zh-CN" altLang="en-US" sz="2000" dirty="0"/>
              <a:t>，即可连接到</a:t>
            </a:r>
            <a:r>
              <a:rPr lang="en-US" altLang="zh-CN" sz="2000" dirty="0"/>
              <a:t>Ubuntu</a:t>
            </a:r>
            <a:r>
              <a:rPr lang="zh-CN" altLang="en-US" sz="2000" dirty="0"/>
              <a:t>主机上。</a:t>
            </a:r>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306" y="1814945"/>
            <a:ext cx="6044990" cy="358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647103" y="4593027"/>
            <a:ext cx="4212211" cy="369332"/>
          </a:xfrm>
          <a:prstGeom prst="rect">
            <a:avLst/>
          </a:prstGeom>
        </p:spPr>
        <p:txBody>
          <a:bodyPr wrap="square">
            <a:spAutoFit/>
          </a:bodyPr>
          <a:lstStyle/>
          <a:p>
            <a:r>
              <a:rPr lang="zh-CN"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solidFill>
                  <a:schemeClr val="bg1"/>
                </a:solidFill>
                <a:latin typeface="Times New Roman" panose="02020603050405020304" pitchFamily="18" charset="0"/>
                <a:ea typeface="宋体" panose="02010600030101010101" pitchFamily="2" charset="-122"/>
              </a:rPr>
              <a:t>7-25 PuTTY</a:t>
            </a:r>
            <a:r>
              <a:rPr lang="zh-CN"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成功连接主机后的界面</a:t>
            </a:r>
            <a:endParaRPr lang="zh-CN" altLang="en-US" dirty="0">
              <a:solidFill>
                <a:schemeClr val="bg1"/>
              </a:solidFill>
            </a:endParaRPr>
          </a:p>
        </p:txBody>
      </p:sp>
      <p:sp>
        <p:nvSpPr>
          <p:cNvPr id="5" name="文本框 4"/>
          <p:cNvSpPr txBox="1"/>
          <p:nvPr/>
        </p:nvSpPr>
        <p:spPr>
          <a:xfrm>
            <a:off x="7412182" y="2022763"/>
            <a:ext cx="4572000" cy="1569660"/>
          </a:xfrm>
          <a:prstGeom prst="rect">
            <a:avLst/>
          </a:prstGeom>
          <a:noFill/>
        </p:spPr>
        <p:txBody>
          <a:bodyPr wrap="square" rtlCol="0">
            <a:spAutoFit/>
          </a:bodyPr>
          <a:lstStyle/>
          <a:p>
            <a:r>
              <a:rPr lang="zh-CN" altLang="en-US" sz="2400" dirty="0">
                <a:solidFill>
                  <a:srgbClr val="FF0000"/>
                </a:solidFill>
              </a:rPr>
              <a:t>注意：登录用户名不是登录界面显示的用户名，而是终端下显示的用户名。</a:t>
            </a:r>
            <a:endParaRPr lang="en-US" altLang="zh-CN" sz="2400" dirty="0"/>
          </a:p>
          <a:p>
            <a:r>
              <a:rPr lang="zh-CN" altLang="en-US" sz="2400" dirty="0"/>
              <a:t>例如，图</a:t>
            </a:r>
            <a:r>
              <a:rPr lang="en-US" altLang="zh-CN" sz="2400" dirty="0"/>
              <a:t>7-27</a:t>
            </a:r>
            <a:r>
              <a:rPr lang="zh-CN" altLang="en-US" sz="2400" dirty="0"/>
              <a:t>中的示例。</a:t>
            </a:r>
          </a:p>
        </p:txBody>
      </p:sp>
      <p:sp>
        <p:nvSpPr>
          <p:cNvPr id="6" name="矩形 5"/>
          <p:cNvSpPr/>
          <p:nvPr/>
        </p:nvSpPr>
        <p:spPr>
          <a:xfrm>
            <a:off x="7250073" y="5033903"/>
            <a:ext cx="4160114" cy="369332"/>
          </a:xfrm>
          <a:prstGeom prst="rect">
            <a:avLst/>
          </a:prstGeom>
        </p:spPr>
        <p:txBody>
          <a:bodyPr wrap="none">
            <a:spAutoFit/>
          </a:bodyPr>
          <a:lstStyle/>
          <a:p>
            <a:pPr indent="260350"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7-27 Ubuntu</a:t>
            </a:r>
            <a:r>
              <a:rPr lang="zh-CN" altLang="zh-CN" kern="100" dirty="0">
                <a:latin typeface="Times New Roman" panose="02020603050405020304" pitchFamily="18" charset="0"/>
                <a:ea typeface="宋体" panose="02010600030101010101" pitchFamily="2" charset="-122"/>
              </a:rPr>
              <a:t>主机的终端用户名</a:t>
            </a:r>
            <a:r>
              <a:rPr lang="zh-CN" altLang="en-US" kern="100" dirty="0">
                <a:latin typeface="Times New Roman" panose="02020603050405020304" pitchFamily="18" charset="0"/>
                <a:ea typeface="宋体" panose="02010600030101010101" pitchFamily="2" charset="-122"/>
              </a:rPr>
              <a:t>示例</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9480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CE254B95-6500-4AE3-B354-89F6262E60AD}"/>
              </a:ext>
            </a:extLst>
          </p:cNvPr>
          <p:cNvSpPr>
            <a:spLocks noGrp="1" noChangeArrowheads="1"/>
          </p:cNvSpPr>
          <p:nvPr>
            <p:ph type="title"/>
          </p:nvPr>
        </p:nvSpPr>
        <p:spPr/>
        <p:txBody>
          <a:bodyPr>
            <a:normAutofit/>
          </a:bodyPr>
          <a:lstStyle/>
          <a:p>
            <a:r>
              <a:rPr lang="en-US" altLang="zh-CN" sz="3200" dirty="0"/>
              <a:t>7</a:t>
            </a:r>
            <a:r>
              <a:rPr lang="zh-CN" altLang="en-US" sz="3200" dirty="0"/>
              <a:t>.1.2 用户种类 </a:t>
            </a:r>
          </a:p>
        </p:txBody>
      </p:sp>
      <p:sp>
        <p:nvSpPr>
          <p:cNvPr id="7170" name="内容占位符 2">
            <a:extLst>
              <a:ext uri="{FF2B5EF4-FFF2-40B4-BE49-F238E27FC236}">
                <a16:creationId xmlns:a16="http://schemas.microsoft.com/office/drawing/2014/main" id="{8E45AB43-7C21-4B23-A31C-7321A94C66DE}"/>
              </a:ext>
            </a:extLst>
          </p:cNvPr>
          <p:cNvSpPr>
            <a:spLocks noGrp="1" noChangeArrowheads="1"/>
          </p:cNvSpPr>
          <p:nvPr>
            <p:ph idx="1"/>
          </p:nvPr>
        </p:nvSpPr>
        <p:spPr>
          <a:xfrm>
            <a:off x="2424826" y="1455506"/>
            <a:ext cx="8915400" cy="3777622"/>
          </a:xfrm>
        </p:spPr>
        <p:txBody>
          <a:bodyPr>
            <a:normAutofit/>
          </a:bodyPr>
          <a:lstStyle/>
          <a:p>
            <a:pPr>
              <a:lnSpc>
                <a:spcPct val="150000"/>
              </a:lnSpc>
            </a:pPr>
            <a:r>
              <a:rPr lang="zh-CN" altLang="en-US" sz="2400" dirty="0"/>
              <a:t>Linux系统中的用户可以分为三类：超级用户（root）、管理用户和普通用户。</a:t>
            </a:r>
            <a:endParaRPr lang="en-US" altLang="zh-CN" sz="2400" dirty="0"/>
          </a:p>
          <a:p>
            <a:pPr>
              <a:lnSpc>
                <a:spcPct val="150000"/>
              </a:lnSpc>
            </a:pPr>
            <a:r>
              <a:rPr lang="zh-CN" altLang="en-US" sz="2400" dirty="0"/>
              <a:t>可以把超级用户和管理用户通称为系统用户。</a:t>
            </a:r>
          </a:p>
          <a:p>
            <a:pPr>
              <a:lnSpc>
                <a:spcPct val="150000"/>
              </a:lnSpc>
            </a:pPr>
            <a:r>
              <a:rPr lang="zh-CN" altLang="en-US" sz="2400" dirty="0"/>
              <a:t>超级用户是一个特殊的用户（其用户标识号</a:t>
            </a:r>
            <a:r>
              <a:rPr lang="zh-CN" altLang="en-US" sz="2400" dirty="0">
                <a:solidFill>
                  <a:srgbClr val="FF0000"/>
                </a:solidFill>
              </a:rPr>
              <a:t>UID为0</a:t>
            </a:r>
            <a:r>
              <a:rPr lang="zh-CN" altLang="en-US" sz="2400" dirty="0"/>
              <a:t>），它拥有至高无上的访问权限，可以访问任何程序和文件。</a:t>
            </a:r>
            <a:endParaRPr lang="en-US" altLang="zh-CN" sz="2400" dirty="0"/>
          </a:p>
          <a:p>
            <a:pPr>
              <a:lnSpc>
                <a:spcPct val="150000"/>
              </a:lnSpc>
            </a:pPr>
            <a:r>
              <a:rPr lang="zh-CN" altLang="en-US" sz="2400" dirty="0"/>
              <a:t>超级用户账号通常是被锁住的。</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3467" y="554183"/>
            <a:ext cx="8915400" cy="609600"/>
          </a:xfrm>
        </p:spPr>
        <p:txBody>
          <a:bodyPr>
            <a:normAutofit/>
          </a:bodyPr>
          <a:lstStyle/>
          <a:p>
            <a:r>
              <a:rPr lang="zh-CN" altLang="en-US" sz="2400" dirty="0">
                <a:solidFill>
                  <a:srgbClr val="FF0000"/>
                </a:solidFill>
              </a:rPr>
              <a:t>成功登录</a:t>
            </a:r>
            <a:r>
              <a:rPr lang="zh-CN" altLang="en-US" sz="2400" dirty="0"/>
              <a:t>到</a:t>
            </a:r>
            <a:r>
              <a:rPr lang="en-US" altLang="zh-CN" sz="2400" dirty="0"/>
              <a:t>Ubuntu</a:t>
            </a:r>
            <a:r>
              <a:rPr lang="zh-CN" altLang="en-US" sz="2400" dirty="0"/>
              <a:t>主机的</a:t>
            </a:r>
            <a:r>
              <a:rPr lang="en-US" altLang="zh-CN" sz="2400" dirty="0"/>
              <a:t>PuTTY</a:t>
            </a:r>
            <a:r>
              <a:rPr lang="zh-CN" altLang="en-US" sz="2400" dirty="0"/>
              <a:t>界面如图</a:t>
            </a:r>
            <a:r>
              <a:rPr lang="en-US" altLang="zh-CN" sz="2400" dirty="0"/>
              <a:t>7-28</a:t>
            </a:r>
            <a:r>
              <a:rPr lang="zh-CN" altLang="en-US" sz="2400" dirty="0"/>
              <a:t>所示。</a:t>
            </a: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422" y="1052946"/>
            <a:ext cx="8082530" cy="4959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660007" y="6142304"/>
            <a:ext cx="3897221"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rPr>
              <a:t>7-28 PuTTY</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成功登录主机后的界面</a:t>
            </a:r>
            <a:endParaRPr lang="zh-CN" altLang="en-US" dirty="0"/>
          </a:p>
        </p:txBody>
      </p:sp>
    </p:spTree>
    <p:extLst>
      <p:ext uri="{BB962C8B-B14F-4D97-AF65-F5344CB8AC3E}">
        <p14:creationId xmlns:p14="http://schemas.microsoft.com/office/powerpoint/2010/main" val="1768537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08556" y="321025"/>
            <a:ext cx="10226243" cy="1025236"/>
          </a:xfrm>
        </p:spPr>
        <p:txBody>
          <a:bodyPr>
            <a:normAutofit fontScale="92500" lnSpcReduction="10000"/>
          </a:bodyPr>
          <a:lstStyle/>
          <a:p>
            <a:r>
              <a:rPr lang="zh-CN" altLang="en-US" sz="2400" dirty="0"/>
              <a:t>输入</a:t>
            </a:r>
            <a:r>
              <a:rPr lang="en-US" altLang="zh-CN" sz="2400" dirty="0"/>
              <a:t>pwd</a:t>
            </a:r>
            <a:r>
              <a:rPr lang="zh-CN" altLang="en-US" sz="2400" dirty="0"/>
              <a:t>、</a:t>
            </a:r>
            <a:r>
              <a:rPr lang="en-US" altLang="zh-CN" sz="2400" dirty="0"/>
              <a:t>ls</a:t>
            </a:r>
            <a:r>
              <a:rPr lang="zh-CN" altLang="en-US" sz="2400" dirty="0"/>
              <a:t>等几条命令，可以清晰的看到，</a:t>
            </a:r>
            <a:r>
              <a:rPr lang="en-US" altLang="zh-CN" sz="2400" dirty="0"/>
              <a:t>PuTTY</a:t>
            </a:r>
            <a:r>
              <a:rPr lang="zh-CN" altLang="en-US" sz="2400" dirty="0"/>
              <a:t>界面上的内容完全是</a:t>
            </a:r>
            <a:r>
              <a:rPr lang="en-US" altLang="zh-CN" sz="2400" dirty="0"/>
              <a:t>Ubuntu</a:t>
            </a:r>
            <a:r>
              <a:rPr lang="zh-CN" altLang="en-US" sz="2400" dirty="0"/>
              <a:t>主机上的内容，如图</a:t>
            </a:r>
            <a:r>
              <a:rPr lang="en-US" altLang="zh-CN" sz="2400" dirty="0"/>
              <a:t>7-29</a:t>
            </a:r>
            <a:r>
              <a:rPr lang="zh-CN" altLang="en-US" sz="2400" dirty="0"/>
              <a:t>所示。通过</a:t>
            </a:r>
            <a:r>
              <a:rPr lang="en-US" altLang="zh-CN" sz="2400" dirty="0"/>
              <a:t>PuTTY</a:t>
            </a:r>
            <a:r>
              <a:rPr lang="zh-CN" altLang="en-US" sz="2400" dirty="0"/>
              <a:t>软件，可以远程登录到</a:t>
            </a:r>
            <a:r>
              <a:rPr lang="en-US" altLang="zh-CN" sz="2400" dirty="0"/>
              <a:t>Ubuntu</a:t>
            </a:r>
            <a:r>
              <a:rPr lang="zh-CN" altLang="en-US" sz="2400" dirty="0"/>
              <a:t>主机完成日常维护管理工作，</a:t>
            </a:r>
          </a:p>
        </p:txBody>
      </p:sp>
      <p:sp>
        <p:nvSpPr>
          <p:cNvPr id="4" name="矩形 3"/>
          <p:cNvSpPr/>
          <p:nvPr/>
        </p:nvSpPr>
        <p:spPr>
          <a:xfrm>
            <a:off x="5380329" y="6333897"/>
            <a:ext cx="320472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rPr>
              <a:t>7-29 PuTTY</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操作主机的界面</a:t>
            </a:r>
            <a:endParaRPr lang="zh-CN" altLang="en-US" dirty="0"/>
          </a:p>
        </p:txBody>
      </p:sp>
      <p:grpSp>
        <p:nvGrpSpPr>
          <p:cNvPr id="6" name="组合 5"/>
          <p:cNvGrpSpPr/>
          <p:nvPr/>
        </p:nvGrpSpPr>
        <p:grpSpPr>
          <a:xfrm>
            <a:off x="2557798" y="1346261"/>
            <a:ext cx="8127760" cy="4987636"/>
            <a:chOff x="2696343" y="1205346"/>
            <a:chExt cx="8127760" cy="4987636"/>
          </a:xfrm>
        </p:grpSpPr>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343" y="1205346"/>
              <a:ext cx="8127760" cy="498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380329" y="2784763"/>
              <a:ext cx="1034326" cy="263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394184" y="3133490"/>
              <a:ext cx="1034326" cy="277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08039" y="3468365"/>
              <a:ext cx="1034326" cy="277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560439" y="5565132"/>
              <a:ext cx="1034326" cy="277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74971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1793" y="858983"/>
            <a:ext cx="9408825" cy="3777622"/>
          </a:xfrm>
        </p:spPr>
        <p:txBody>
          <a:bodyPr>
            <a:normAutofit/>
          </a:bodyPr>
          <a:lstStyle/>
          <a:p>
            <a:pPr>
              <a:lnSpc>
                <a:spcPct val="150000"/>
              </a:lnSpc>
            </a:pPr>
            <a:r>
              <a:rPr lang="zh-CN" altLang="en-US" sz="2400" dirty="0"/>
              <a:t>（</a:t>
            </a:r>
            <a:r>
              <a:rPr lang="en-US" altLang="zh-CN" sz="2400" dirty="0"/>
              <a:t>5</a:t>
            </a:r>
            <a:r>
              <a:rPr lang="zh-CN" altLang="en-US" sz="2400" dirty="0"/>
              <a:t>）在</a:t>
            </a:r>
            <a:r>
              <a:rPr lang="en-US" altLang="zh-CN" sz="2400" dirty="0"/>
              <a:t>Ubuntu18.04</a:t>
            </a:r>
            <a:r>
              <a:rPr lang="zh-CN" altLang="en-US" sz="2400" dirty="0"/>
              <a:t>中，利用</a:t>
            </a:r>
            <a:r>
              <a:rPr lang="en-US" altLang="zh-CN" sz="2400" dirty="0"/>
              <a:t>apt-get remove</a:t>
            </a:r>
            <a:r>
              <a:rPr lang="zh-CN" altLang="en-US" sz="2400" dirty="0"/>
              <a:t>命令，可以卸载</a:t>
            </a:r>
            <a:r>
              <a:rPr lang="en-US" altLang="zh-CN" sz="2400" dirty="0"/>
              <a:t>SSH</a:t>
            </a:r>
            <a:r>
              <a:rPr lang="zh-CN" altLang="en-US" sz="2400" dirty="0"/>
              <a:t>。具体方法如下：</a:t>
            </a:r>
            <a:endParaRPr lang="en-US" altLang="zh-CN" sz="2400" dirty="0"/>
          </a:p>
          <a:p>
            <a:pPr lvl="1">
              <a:lnSpc>
                <a:spcPct val="150000"/>
              </a:lnSpc>
            </a:pPr>
            <a:r>
              <a:rPr lang="en-US" altLang="zh-CN" sz="2400" dirty="0"/>
              <a:t>user@user-desktop:~$ </a:t>
            </a:r>
            <a:r>
              <a:rPr lang="en-US" altLang="zh-CN" sz="2400" dirty="0">
                <a:solidFill>
                  <a:srgbClr val="FF0000"/>
                </a:solidFill>
              </a:rPr>
              <a:t>sudo apt-get remove openssh-server</a:t>
            </a:r>
            <a:endParaRPr lang="zh-CN" altLang="en-US" sz="2400" dirty="0">
              <a:solidFill>
                <a:srgbClr val="FF0000"/>
              </a:solidFill>
            </a:endParaRPr>
          </a:p>
        </p:txBody>
      </p:sp>
    </p:spTree>
    <p:extLst>
      <p:ext uri="{BB962C8B-B14F-4D97-AF65-F5344CB8AC3E}">
        <p14:creationId xmlns:p14="http://schemas.microsoft.com/office/powerpoint/2010/main" val="3548479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0416" y="637965"/>
            <a:ext cx="8911687" cy="650508"/>
          </a:xfrm>
        </p:spPr>
        <p:txBody>
          <a:bodyPr>
            <a:normAutofit/>
          </a:bodyPr>
          <a:lstStyle/>
          <a:p>
            <a:r>
              <a:rPr lang="en-US" altLang="zh-CN" sz="2800" dirty="0"/>
              <a:t>7.3.3 </a:t>
            </a:r>
            <a:r>
              <a:rPr lang="zh-CN" altLang="en-US" sz="2800" dirty="0"/>
              <a:t>字符界面软件包管理工具</a:t>
            </a:r>
          </a:p>
        </p:txBody>
      </p:sp>
      <p:sp>
        <p:nvSpPr>
          <p:cNvPr id="3" name="内容占位符 2"/>
          <p:cNvSpPr>
            <a:spLocks noGrp="1"/>
          </p:cNvSpPr>
          <p:nvPr>
            <p:ph idx="1"/>
          </p:nvPr>
        </p:nvSpPr>
        <p:spPr>
          <a:xfrm>
            <a:off x="2260416" y="1482436"/>
            <a:ext cx="9394970" cy="4918363"/>
          </a:xfrm>
        </p:spPr>
        <p:txBody>
          <a:bodyPr>
            <a:normAutofit fontScale="92500"/>
          </a:bodyPr>
          <a:lstStyle/>
          <a:p>
            <a:r>
              <a:rPr lang="en-US" altLang="zh-CN" sz="2400" dirty="0"/>
              <a:t>aptitude</a:t>
            </a:r>
            <a:r>
              <a:rPr lang="zh-CN" altLang="en-US" sz="2400" dirty="0"/>
              <a:t>是</a:t>
            </a:r>
            <a:r>
              <a:rPr lang="en-US" altLang="zh-CN" sz="2400" dirty="0"/>
              <a:t>Debian GNU/Linux</a:t>
            </a:r>
            <a:r>
              <a:rPr lang="zh-CN" altLang="en-US" sz="2400" dirty="0"/>
              <a:t>系统中的软件包管理器，它基于</a:t>
            </a:r>
            <a:r>
              <a:rPr lang="en-US" altLang="zh-CN" sz="2400" dirty="0"/>
              <a:t>APT</a:t>
            </a:r>
            <a:r>
              <a:rPr lang="zh-CN" altLang="en-US" sz="2400" dirty="0"/>
              <a:t>机制，整合了</a:t>
            </a:r>
            <a:r>
              <a:rPr lang="en-US" altLang="zh-CN" sz="2400" dirty="0"/>
              <a:t>apt-get</a:t>
            </a:r>
            <a:r>
              <a:rPr lang="zh-CN" altLang="en-US" sz="2400" dirty="0"/>
              <a:t>的所有功能，在依赖关系处理上处理方便。</a:t>
            </a:r>
            <a:endParaRPr lang="en-US" altLang="zh-CN" sz="2400" dirty="0"/>
          </a:p>
          <a:p>
            <a:r>
              <a:rPr lang="zh-CN" altLang="en-US" sz="2400" dirty="0"/>
              <a:t>在</a:t>
            </a:r>
            <a:r>
              <a:rPr lang="en-US" altLang="zh-CN" sz="2400" dirty="0"/>
              <a:t>Ubuntu18.04</a:t>
            </a:r>
            <a:r>
              <a:rPr lang="zh-CN" altLang="en-US" sz="2400" dirty="0"/>
              <a:t>中，</a:t>
            </a:r>
            <a:r>
              <a:rPr lang="en-US" altLang="zh-CN" sz="2400" dirty="0"/>
              <a:t>aptitude</a:t>
            </a:r>
            <a:r>
              <a:rPr lang="zh-CN" altLang="en-US" sz="2400" dirty="0"/>
              <a:t>并不包含在默认安装的软件列表中，需要以</a:t>
            </a:r>
            <a:r>
              <a:rPr lang="en-US" altLang="zh-CN" sz="2400" dirty="0"/>
              <a:t>root</a:t>
            </a:r>
            <a:r>
              <a:rPr lang="zh-CN" altLang="en-US" sz="2400" dirty="0"/>
              <a:t>身份手动进行安装，使用</a:t>
            </a:r>
            <a:r>
              <a:rPr lang="en-US" altLang="zh-CN" sz="2400" dirty="0"/>
              <a:t>atp-get</a:t>
            </a:r>
            <a:r>
              <a:rPr lang="zh-CN" altLang="en-US" sz="2400" dirty="0"/>
              <a:t>命令安装</a:t>
            </a:r>
            <a:r>
              <a:rPr lang="en-US" altLang="zh-CN" sz="2400" dirty="0"/>
              <a:t>aptitude</a:t>
            </a:r>
            <a:r>
              <a:rPr lang="zh-CN" altLang="en-US" sz="2400" dirty="0"/>
              <a:t>的过程如下：</a:t>
            </a:r>
            <a:endParaRPr lang="en-US" altLang="zh-CN" sz="2400" dirty="0"/>
          </a:p>
          <a:p>
            <a:pPr lvl="1"/>
            <a:r>
              <a:rPr lang="en-US" altLang="zh-CN" sz="2200" dirty="0">
                <a:solidFill>
                  <a:srgbClr val="FF0000"/>
                </a:solidFill>
              </a:rPr>
              <a:t>root</a:t>
            </a:r>
            <a:r>
              <a:rPr lang="en-US" altLang="zh-CN" sz="2200" dirty="0"/>
              <a:t>@user01-virtual-machine:~# </a:t>
            </a:r>
            <a:r>
              <a:rPr lang="en-US" altLang="zh-CN" sz="2200" dirty="0">
                <a:solidFill>
                  <a:srgbClr val="FF0000"/>
                </a:solidFill>
              </a:rPr>
              <a:t>apt-get install aptitude</a:t>
            </a:r>
          </a:p>
          <a:p>
            <a:pPr marL="457200" lvl="1" indent="0">
              <a:buNone/>
            </a:pPr>
            <a:r>
              <a:rPr lang="en-US" altLang="zh-CN" sz="2200" dirty="0">
                <a:solidFill>
                  <a:srgbClr val="FF0000"/>
                </a:solidFill>
              </a:rPr>
              <a:t>                                                          ......</a:t>
            </a:r>
          </a:p>
          <a:p>
            <a:pPr marL="457200" lvl="1" indent="0">
              <a:buNone/>
            </a:pPr>
            <a:r>
              <a:rPr lang="en-US" altLang="zh-CN" dirty="0"/>
              <a:t>                                                                              </a:t>
            </a:r>
            <a:r>
              <a:rPr lang="zh-CN" altLang="zh-CN" dirty="0"/>
              <a:t>您希望继续执行吗？</a:t>
            </a:r>
            <a:r>
              <a:rPr lang="en-US" altLang="zh-CN" dirty="0"/>
              <a:t>[Y/n] </a:t>
            </a:r>
            <a:r>
              <a:rPr lang="en-US" altLang="zh-CN" dirty="0">
                <a:solidFill>
                  <a:srgbClr val="FF0000"/>
                </a:solidFill>
              </a:rPr>
              <a:t>y</a:t>
            </a:r>
            <a:endParaRPr lang="zh-CN" altLang="zh-CN" dirty="0">
              <a:solidFill>
                <a:srgbClr val="FF0000"/>
              </a:solidFill>
            </a:endParaRPr>
          </a:p>
          <a:p>
            <a:pPr marL="457200" lvl="1" indent="0">
              <a:buNone/>
            </a:pPr>
            <a:r>
              <a:rPr lang="en-US" altLang="zh-CN" sz="2200" dirty="0">
                <a:solidFill>
                  <a:srgbClr val="FF0000"/>
                </a:solidFill>
              </a:rPr>
              <a:t>                                                          .....</a:t>
            </a:r>
          </a:p>
          <a:p>
            <a:pPr marL="457200" lvl="1" indent="0">
              <a:buNone/>
            </a:pPr>
            <a:endParaRPr lang="en-US" altLang="zh-CN" sz="2200" dirty="0">
              <a:solidFill>
                <a:srgbClr val="FF0000"/>
              </a:solidFill>
            </a:endParaRPr>
          </a:p>
          <a:p>
            <a:pPr marL="57150" indent="0">
              <a:buNone/>
            </a:pPr>
            <a:r>
              <a:rPr lang="zh-CN" altLang="en-US" sz="2400" dirty="0"/>
              <a:t>安装结束后，</a:t>
            </a:r>
            <a:r>
              <a:rPr lang="zh-CN" altLang="zh-CN" sz="2400" dirty="0"/>
              <a:t>在终端输入</a:t>
            </a:r>
            <a:r>
              <a:rPr lang="en-US" altLang="zh-CN" sz="2400" dirty="0">
                <a:solidFill>
                  <a:srgbClr val="FF0000"/>
                </a:solidFill>
              </a:rPr>
              <a:t>aptitude</a:t>
            </a:r>
            <a:r>
              <a:rPr lang="zh-CN" altLang="zh-CN" sz="2400" dirty="0">
                <a:solidFill>
                  <a:srgbClr val="FF0000"/>
                </a:solidFill>
              </a:rPr>
              <a:t>命令</a:t>
            </a:r>
            <a:r>
              <a:rPr lang="zh-CN" altLang="zh-CN" sz="2400" dirty="0"/>
              <a:t>，即可启动主界面，如图</a:t>
            </a:r>
            <a:r>
              <a:rPr lang="en-US" altLang="zh-CN" sz="2400" dirty="0"/>
              <a:t>7-30</a:t>
            </a:r>
            <a:r>
              <a:rPr lang="zh-CN" altLang="zh-CN" sz="2400" dirty="0"/>
              <a:t>。</a:t>
            </a:r>
            <a:endParaRPr lang="zh-CN" altLang="en-US" sz="2400" dirty="0">
              <a:solidFill>
                <a:srgbClr val="FF0000"/>
              </a:solidFill>
            </a:endParaRPr>
          </a:p>
          <a:p>
            <a:endParaRPr lang="zh-CN" altLang="en-US" sz="2400" dirty="0"/>
          </a:p>
        </p:txBody>
      </p:sp>
      <p:sp>
        <p:nvSpPr>
          <p:cNvPr id="4" name="线形标注 1 3"/>
          <p:cNvSpPr/>
          <p:nvPr/>
        </p:nvSpPr>
        <p:spPr>
          <a:xfrm>
            <a:off x="9931584" y="3941617"/>
            <a:ext cx="1067348" cy="618905"/>
          </a:xfrm>
          <a:prstGeom prst="borderCallout1">
            <a:avLst>
              <a:gd name="adj1" fmla="val 18750"/>
              <a:gd name="adj2" fmla="val -8333"/>
              <a:gd name="adj3" fmla="val 36759"/>
              <a:gd name="adj4" fmla="val -59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a:t>
            </a:r>
            <a:r>
              <a:rPr lang="en-US" altLang="zh-CN" dirty="0"/>
              <a:t>y</a:t>
            </a:r>
            <a:r>
              <a:rPr lang="zh-CN" altLang="en-US" dirty="0"/>
              <a:t>，代表</a:t>
            </a:r>
            <a:r>
              <a:rPr lang="en-US" altLang="zh-CN" dirty="0"/>
              <a:t>yes</a:t>
            </a:r>
            <a:endParaRPr lang="zh-CN" altLang="en-US" dirty="0"/>
          </a:p>
        </p:txBody>
      </p:sp>
    </p:spTree>
    <p:extLst>
      <p:ext uri="{BB962C8B-B14F-4D97-AF65-F5344CB8AC3E}">
        <p14:creationId xmlns:p14="http://schemas.microsoft.com/office/powerpoint/2010/main" val="1586554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066" y="585066"/>
            <a:ext cx="7741516" cy="506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82646" y="5835134"/>
            <a:ext cx="2794355" cy="369332"/>
          </a:xfrm>
          <a:prstGeom prst="rect">
            <a:avLst/>
          </a:prstGeom>
        </p:spPr>
        <p:txBody>
          <a:bodyPr wrap="none">
            <a:spAutoFit/>
          </a:bodyPr>
          <a:lstStyle/>
          <a:p>
            <a:pPr algn="ctr">
              <a:spcAft>
                <a:spcPts val="0"/>
              </a:spcAft>
            </a:pPr>
            <a:r>
              <a:rPr lang="zh-CN" altLang="zh-CN" kern="10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7-30 aptitude</a:t>
            </a:r>
            <a:r>
              <a:rPr lang="zh-CN" altLang="zh-CN" kern="100" dirty="0">
                <a:latin typeface="Times New Roman" panose="02020603050405020304" pitchFamily="18" charset="0"/>
                <a:ea typeface="宋体" panose="02010600030101010101" pitchFamily="2" charset="-122"/>
              </a:rPr>
              <a:t>程序主界面</a:t>
            </a:r>
          </a:p>
        </p:txBody>
      </p:sp>
    </p:spTree>
    <p:extLst>
      <p:ext uri="{BB962C8B-B14F-4D97-AF65-F5344CB8AC3E}">
        <p14:creationId xmlns:p14="http://schemas.microsoft.com/office/powerpoint/2010/main" val="1117325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a:xfrm>
            <a:off x="2592925" y="624110"/>
            <a:ext cx="8911687" cy="692072"/>
          </a:xfrm>
        </p:spPr>
        <p:txBody>
          <a:bodyPr>
            <a:normAutofit/>
          </a:bodyPr>
          <a:lstStyle/>
          <a:p>
            <a:r>
              <a:rPr lang="en-US" altLang="zh-CN" sz="2800" dirty="0"/>
              <a:t>7</a:t>
            </a:r>
            <a:r>
              <a:rPr lang="zh-CN" altLang="en-US" sz="2800" dirty="0"/>
              <a:t>.3.4 Ubuntu软件中心</a:t>
            </a:r>
          </a:p>
        </p:txBody>
      </p:sp>
      <p:sp>
        <p:nvSpPr>
          <p:cNvPr id="49154" name="内容占位符 2"/>
          <p:cNvSpPr>
            <a:spLocks noGrp="1" noChangeArrowheads="1"/>
          </p:cNvSpPr>
          <p:nvPr>
            <p:ph idx="1"/>
          </p:nvPr>
        </p:nvSpPr>
        <p:spPr>
          <a:xfrm>
            <a:off x="1965756" y="1163782"/>
            <a:ext cx="9787879" cy="1440873"/>
          </a:xfrm>
        </p:spPr>
        <p:txBody>
          <a:bodyPr>
            <a:normAutofit/>
          </a:bodyPr>
          <a:lstStyle/>
          <a:p>
            <a:r>
              <a:rPr lang="zh-CN" altLang="en-US" sz="2400" dirty="0"/>
              <a:t>在</a:t>
            </a:r>
            <a:r>
              <a:rPr lang="en-US" altLang="zh-CN" sz="2400" dirty="0"/>
              <a:t>Ubuntu18.04</a:t>
            </a:r>
            <a:r>
              <a:rPr lang="zh-CN" altLang="en-US" sz="2400" dirty="0"/>
              <a:t>中集成了“Ubuntu软件中心”管理工具，进行软件管理，通过它可以安装和卸载许多流行软件包。</a:t>
            </a:r>
            <a:endParaRPr lang="en-US" altLang="zh-CN" sz="2400" dirty="0"/>
          </a:p>
          <a:p>
            <a:r>
              <a:rPr lang="en-US" altLang="zh-CN" sz="2400" dirty="0"/>
              <a:t>Ubuntu</a:t>
            </a:r>
            <a:r>
              <a:rPr lang="zh-CN" altLang="en-US" sz="2400" dirty="0"/>
              <a:t>软件中心主界面，如图</a:t>
            </a:r>
            <a:r>
              <a:rPr lang="en-US" altLang="zh-CN" sz="2400" dirty="0"/>
              <a:t>7-31</a:t>
            </a:r>
            <a:r>
              <a:rPr lang="zh-CN" altLang="en-US" sz="2400" dirty="0"/>
              <a:t>所示。</a:t>
            </a:r>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4" y="2432612"/>
            <a:ext cx="6910671" cy="40952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5739245" y="6074711"/>
            <a:ext cx="3474028" cy="369332"/>
          </a:xfrm>
          <a:prstGeom prst="rect">
            <a:avLst/>
          </a:prstGeom>
        </p:spPr>
        <p:txBody>
          <a:bodyPr wrap="none">
            <a:spAutoFit/>
          </a:bodyPr>
          <a:lstStyle/>
          <a:p>
            <a:pPr indent="266700"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7-31 Ubuntu</a:t>
            </a:r>
            <a:r>
              <a:rPr lang="zh-CN" altLang="zh-CN" kern="100" dirty="0">
                <a:latin typeface="Times New Roman" panose="02020603050405020304" pitchFamily="18" charset="0"/>
                <a:ea typeface="宋体" panose="02010600030101010101" pitchFamily="2" charset="-122"/>
              </a:rPr>
              <a:t>软件中心主界面</a:t>
            </a:r>
          </a:p>
        </p:txBody>
      </p:sp>
    </p:spTree>
    <p:extLst>
      <p:ext uri="{BB962C8B-B14F-4D97-AF65-F5344CB8AC3E}">
        <p14:creationId xmlns:p14="http://schemas.microsoft.com/office/powerpoint/2010/main" val="15687590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1902" y="665018"/>
            <a:ext cx="10046133" cy="1371600"/>
          </a:xfrm>
        </p:spPr>
        <p:txBody>
          <a:bodyPr>
            <a:noAutofit/>
          </a:bodyPr>
          <a:lstStyle/>
          <a:p>
            <a:r>
              <a:rPr lang="en-US" altLang="zh-CN" sz="2400" dirty="0"/>
              <a:t>Ubuntu</a:t>
            </a:r>
            <a:r>
              <a:rPr lang="zh-CN" altLang="en-US" sz="2400" dirty="0"/>
              <a:t>软件中心，有三个选项卡</a:t>
            </a:r>
            <a:r>
              <a:rPr lang="en-US" altLang="zh-CN" sz="2400" dirty="0">
                <a:solidFill>
                  <a:srgbClr val="FF0000"/>
                </a:solidFill>
              </a:rPr>
              <a:t>【</a:t>
            </a:r>
            <a:r>
              <a:rPr lang="zh-CN" altLang="en-US" sz="2400" dirty="0">
                <a:solidFill>
                  <a:srgbClr val="FF0000"/>
                </a:solidFill>
              </a:rPr>
              <a:t>全部</a:t>
            </a:r>
            <a:r>
              <a:rPr lang="en-US" altLang="zh-CN" sz="2400" dirty="0">
                <a:solidFill>
                  <a:srgbClr val="FF0000"/>
                </a:solidFill>
              </a:rPr>
              <a:t>】【</a:t>
            </a:r>
            <a:r>
              <a:rPr lang="zh-CN" altLang="en-US" sz="2400" dirty="0">
                <a:solidFill>
                  <a:srgbClr val="FF0000"/>
                </a:solidFill>
              </a:rPr>
              <a:t>已安装</a:t>
            </a:r>
            <a:r>
              <a:rPr lang="en-US" altLang="zh-CN" sz="2400" dirty="0">
                <a:solidFill>
                  <a:srgbClr val="FF0000"/>
                </a:solidFill>
              </a:rPr>
              <a:t>】【</a:t>
            </a:r>
            <a:r>
              <a:rPr lang="zh-CN" altLang="en-US" sz="2400" dirty="0">
                <a:solidFill>
                  <a:srgbClr val="FF0000"/>
                </a:solidFill>
              </a:rPr>
              <a:t>更新</a:t>
            </a:r>
            <a:r>
              <a:rPr lang="en-US" altLang="zh-CN" sz="2400" dirty="0">
                <a:solidFill>
                  <a:srgbClr val="FF0000"/>
                </a:solidFill>
              </a:rPr>
              <a:t>】</a:t>
            </a:r>
          </a:p>
          <a:p>
            <a:r>
              <a:rPr lang="en-US" altLang="zh-CN" sz="2400" dirty="0">
                <a:solidFill>
                  <a:srgbClr val="FF0000"/>
                </a:solidFill>
              </a:rPr>
              <a:t>【</a:t>
            </a:r>
            <a:r>
              <a:rPr lang="zh-CN" altLang="en-US" sz="2400" dirty="0">
                <a:solidFill>
                  <a:srgbClr val="FF0000"/>
                </a:solidFill>
              </a:rPr>
              <a:t>全部</a:t>
            </a:r>
            <a:r>
              <a:rPr lang="en-US" altLang="zh-CN" sz="2400" dirty="0">
                <a:solidFill>
                  <a:srgbClr val="FF0000"/>
                </a:solidFill>
              </a:rPr>
              <a:t>】</a:t>
            </a:r>
            <a:r>
              <a:rPr lang="zh-CN" altLang="en-US" sz="2400" dirty="0"/>
              <a:t>选项卡中，将软件分成</a:t>
            </a:r>
            <a:r>
              <a:rPr lang="zh-CN" altLang="en-US" sz="2400" dirty="0">
                <a:solidFill>
                  <a:srgbClr val="FF0000"/>
                </a:solidFill>
              </a:rPr>
              <a:t>九个</a:t>
            </a:r>
            <a:r>
              <a:rPr lang="zh-CN" altLang="en-US" sz="2400" dirty="0"/>
              <a:t>大类。点击各个分类名称，可以打开对应的软件列表，可以从中选择软件进行安装。</a:t>
            </a: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709" y="2050686"/>
            <a:ext cx="6783964" cy="39757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矩形 3"/>
          <p:cNvSpPr/>
          <p:nvPr/>
        </p:nvSpPr>
        <p:spPr>
          <a:xfrm>
            <a:off x="4096781" y="6181498"/>
            <a:ext cx="505138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rPr>
              <a:t>7-32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【全部】选项卡中“附件”分类软件列表</a:t>
            </a:r>
            <a:endParaRPr lang="zh-CN" altLang="en-US" dirty="0"/>
          </a:p>
        </p:txBody>
      </p:sp>
    </p:spTree>
    <p:extLst>
      <p:ext uri="{BB962C8B-B14F-4D97-AF65-F5344CB8AC3E}">
        <p14:creationId xmlns:p14="http://schemas.microsoft.com/office/powerpoint/2010/main" val="943590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8775" y="637309"/>
            <a:ext cx="9976860" cy="900546"/>
          </a:xfrm>
        </p:spPr>
        <p:txBody>
          <a:bodyPr>
            <a:normAutofit/>
          </a:bodyPr>
          <a:lstStyle/>
          <a:p>
            <a:r>
              <a:rPr lang="en-US" altLang="zh-CN" sz="2400" dirty="0"/>
              <a:t>Ubuntu</a:t>
            </a:r>
            <a:r>
              <a:rPr lang="zh-CN" altLang="en-US" sz="2400" dirty="0"/>
              <a:t>软件中心</a:t>
            </a:r>
            <a:r>
              <a:rPr lang="en-US" altLang="zh-CN" sz="2400" dirty="0">
                <a:solidFill>
                  <a:srgbClr val="FF0000"/>
                </a:solidFill>
              </a:rPr>
              <a:t>【</a:t>
            </a:r>
            <a:r>
              <a:rPr lang="zh-CN" altLang="en-US" sz="2400" dirty="0">
                <a:solidFill>
                  <a:srgbClr val="FF0000"/>
                </a:solidFill>
              </a:rPr>
              <a:t>已安装</a:t>
            </a:r>
            <a:r>
              <a:rPr lang="en-US" altLang="zh-CN" sz="2400" dirty="0">
                <a:solidFill>
                  <a:srgbClr val="FF0000"/>
                </a:solidFill>
              </a:rPr>
              <a:t>】</a:t>
            </a:r>
            <a:r>
              <a:rPr lang="zh-CN" altLang="en-US" sz="2400" dirty="0"/>
              <a:t>选项卡中，显示了系统已经安装的软件图标、名称、软件说明以及</a:t>
            </a:r>
            <a:r>
              <a:rPr lang="en-US" altLang="zh-CN" sz="2400" dirty="0"/>
              <a:t>【</a:t>
            </a:r>
            <a:r>
              <a:rPr lang="zh-CN" altLang="en-US" sz="2400" dirty="0"/>
              <a:t>移除</a:t>
            </a:r>
            <a:r>
              <a:rPr lang="en-US" altLang="zh-CN" sz="2400" dirty="0"/>
              <a:t>】</a:t>
            </a:r>
            <a:r>
              <a:rPr lang="zh-CN" altLang="en-US" sz="2400" dirty="0"/>
              <a:t>选项按钮。</a:t>
            </a:r>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43" y="1537855"/>
            <a:ext cx="7234036" cy="4239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矩形 3"/>
          <p:cNvSpPr/>
          <p:nvPr/>
        </p:nvSpPr>
        <p:spPr>
          <a:xfrm>
            <a:off x="2517555" y="5777378"/>
            <a:ext cx="4339650" cy="369332"/>
          </a:xfrm>
          <a:prstGeom prst="rect">
            <a:avLst/>
          </a:prstGeom>
        </p:spPr>
        <p:txBody>
          <a:bodyPr wrap="none">
            <a:spAutoFit/>
          </a:bodyPr>
          <a:lstStyle/>
          <a:p>
            <a:pPr indent="266700"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7-33</a:t>
            </a:r>
            <a:r>
              <a:rPr lang="zh-CN" altLang="zh-CN" kern="100" dirty="0">
                <a:latin typeface="Times New Roman" panose="02020603050405020304" pitchFamily="18" charset="0"/>
                <a:ea typeface="宋体" panose="02010600030101010101" pitchFamily="2" charset="-122"/>
              </a:rPr>
              <a:t>【已安装】选项卡以及移除操作</a:t>
            </a:r>
          </a:p>
        </p:txBody>
      </p:sp>
      <p:sp>
        <p:nvSpPr>
          <p:cNvPr id="6" name="内容占位符 2"/>
          <p:cNvSpPr txBox="1">
            <a:spLocks/>
          </p:cNvSpPr>
          <p:nvPr/>
        </p:nvSpPr>
        <p:spPr>
          <a:xfrm>
            <a:off x="8298079" y="2502458"/>
            <a:ext cx="3644538" cy="2900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dirty="0"/>
              <a:t>Ubuntu</a:t>
            </a:r>
            <a:r>
              <a:rPr lang="zh-CN" altLang="en-US" sz="2400" dirty="0"/>
              <a:t>软件中心还有一个</a:t>
            </a:r>
            <a:r>
              <a:rPr lang="en-US" altLang="zh-CN" sz="2400" dirty="0">
                <a:solidFill>
                  <a:srgbClr val="FF0000"/>
                </a:solidFill>
              </a:rPr>
              <a:t>【</a:t>
            </a:r>
            <a:r>
              <a:rPr lang="zh-CN" altLang="en-US" sz="2400" dirty="0">
                <a:solidFill>
                  <a:srgbClr val="FF0000"/>
                </a:solidFill>
              </a:rPr>
              <a:t>更新</a:t>
            </a:r>
            <a:r>
              <a:rPr lang="en-US" altLang="zh-CN" sz="2400" dirty="0">
                <a:solidFill>
                  <a:srgbClr val="FF0000"/>
                </a:solidFill>
              </a:rPr>
              <a:t>】</a:t>
            </a:r>
            <a:r>
              <a:rPr lang="zh-CN" altLang="en-US" sz="2400" dirty="0"/>
              <a:t>选项卡。如果系统有可以更新的软件，将会在</a:t>
            </a:r>
            <a:r>
              <a:rPr lang="en-US" altLang="zh-CN" sz="2400" dirty="0"/>
              <a:t>【</a:t>
            </a:r>
            <a:r>
              <a:rPr lang="zh-CN" altLang="en-US" sz="2400" dirty="0"/>
              <a:t>更新</a:t>
            </a:r>
            <a:r>
              <a:rPr lang="en-US" altLang="zh-CN" sz="2400" dirty="0"/>
              <a:t>】</a:t>
            </a:r>
            <a:r>
              <a:rPr lang="zh-CN" altLang="en-US" sz="2400" dirty="0"/>
              <a:t>选项卡中显示。</a:t>
            </a:r>
          </a:p>
        </p:txBody>
      </p:sp>
    </p:spTree>
    <p:extLst>
      <p:ext uri="{BB962C8B-B14F-4D97-AF65-F5344CB8AC3E}">
        <p14:creationId xmlns:p14="http://schemas.microsoft.com/office/powerpoint/2010/main" val="1460602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8775" y="637309"/>
            <a:ext cx="9976860" cy="900546"/>
          </a:xfrm>
        </p:spPr>
        <p:txBody>
          <a:bodyPr>
            <a:normAutofit/>
          </a:bodyPr>
          <a:lstStyle/>
          <a:p>
            <a:r>
              <a:rPr lang="zh-CN" altLang="en-US" sz="2400" dirty="0"/>
              <a:t>另外，可以点击</a:t>
            </a:r>
            <a:r>
              <a:rPr lang="en-US" altLang="zh-CN" sz="2400" dirty="0"/>
              <a:t>Ubuntu</a:t>
            </a:r>
            <a:r>
              <a:rPr lang="zh-CN" altLang="en-US" sz="2400" dirty="0"/>
              <a:t>软件中心界面中的</a:t>
            </a:r>
            <a:r>
              <a:rPr lang="en-US" altLang="zh-CN" sz="2400" dirty="0">
                <a:solidFill>
                  <a:srgbClr val="FF0000"/>
                </a:solidFill>
              </a:rPr>
              <a:t>【</a:t>
            </a:r>
            <a:r>
              <a:rPr lang="zh-CN" altLang="en-US" sz="2400" dirty="0">
                <a:solidFill>
                  <a:srgbClr val="FF0000"/>
                </a:solidFill>
              </a:rPr>
              <a:t>全部</a:t>
            </a:r>
            <a:r>
              <a:rPr lang="en-US" altLang="zh-CN" sz="2400" dirty="0">
                <a:solidFill>
                  <a:srgbClr val="FF0000"/>
                </a:solidFill>
              </a:rPr>
              <a:t>】</a:t>
            </a:r>
            <a:r>
              <a:rPr lang="zh-CN" altLang="en-US" sz="2400" dirty="0"/>
              <a:t>选项卡后，可以通过右上方的</a:t>
            </a:r>
            <a:r>
              <a:rPr lang="zh-CN" altLang="en-US" sz="2400" dirty="0">
                <a:solidFill>
                  <a:srgbClr val="FF0000"/>
                </a:solidFill>
              </a:rPr>
              <a:t>“搜索框”</a:t>
            </a:r>
            <a:r>
              <a:rPr lang="zh-CN" altLang="en-US" sz="2400" dirty="0"/>
              <a:t>直接输入</a:t>
            </a:r>
            <a:r>
              <a:rPr lang="zh-CN" altLang="en-US" sz="2400" dirty="0">
                <a:solidFill>
                  <a:srgbClr val="FF0000"/>
                </a:solidFill>
              </a:rPr>
              <a:t>软件名称</a:t>
            </a:r>
            <a:r>
              <a:rPr lang="zh-CN" altLang="en-US" sz="2400" dirty="0"/>
              <a:t>查找需要的软件。</a:t>
            </a:r>
          </a:p>
        </p:txBody>
      </p:sp>
      <p:sp>
        <p:nvSpPr>
          <p:cNvPr id="4" name="矩形 3"/>
          <p:cNvSpPr/>
          <p:nvPr/>
        </p:nvSpPr>
        <p:spPr>
          <a:xfrm>
            <a:off x="7429964" y="5906796"/>
            <a:ext cx="3243196" cy="369332"/>
          </a:xfrm>
          <a:prstGeom prst="rect">
            <a:avLst/>
          </a:prstGeom>
        </p:spPr>
        <p:txBody>
          <a:bodyPr wrap="none">
            <a:spAutoFit/>
          </a:bodyPr>
          <a:lstStyle/>
          <a:p>
            <a:pPr indent="266700" algn="ctr">
              <a:spcAft>
                <a:spcPts val="0"/>
              </a:spcAft>
            </a:pPr>
            <a:r>
              <a:rPr lang="zh-CN" altLang="en-US"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7-34 </a:t>
            </a:r>
            <a:r>
              <a:rPr lang="zh-CN" altLang="en-US" kern="100" dirty="0">
                <a:latin typeface="Times New Roman" panose="02020603050405020304" pitchFamily="18" charset="0"/>
                <a:ea typeface="宋体" panose="02010600030101010101" pitchFamily="2" charset="-122"/>
              </a:rPr>
              <a:t>输入关键词搜索软件</a:t>
            </a:r>
            <a:endParaRPr lang="zh-CN" altLang="zh-CN" kern="100" dirty="0">
              <a:latin typeface="Times New Roman" panose="02020603050405020304" pitchFamily="18" charset="0"/>
              <a:ea typeface="宋体" panose="02010600030101010101" pitchFamily="2" charset="-122"/>
            </a:endParaRPr>
          </a:p>
        </p:txBody>
      </p:sp>
      <p:sp>
        <p:nvSpPr>
          <p:cNvPr id="6" name="内容占位符 2"/>
          <p:cNvSpPr txBox="1">
            <a:spLocks/>
          </p:cNvSpPr>
          <p:nvPr/>
        </p:nvSpPr>
        <p:spPr>
          <a:xfrm>
            <a:off x="1703316" y="1754799"/>
            <a:ext cx="3644538" cy="23189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dirty="0"/>
              <a:t>例如，输入</a:t>
            </a:r>
            <a:r>
              <a:rPr lang="en-US" altLang="zh-CN" sz="2400" dirty="0"/>
              <a:t>office</a:t>
            </a:r>
            <a:r>
              <a:rPr lang="zh-CN" altLang="en-US" sz="2400" dirty="0"/>
              <a:t>关键词，可以搜索出包含</a:t>
            </a:r>
            <a:r>
              <a:rPr lang="en-US" altLang="zh-CN" sz="2400" dirty="0"/>
              <a:t>office</a:t>
            </a:r>
            <a:r>
              <a:rPr lang="zh-CN" altLang="en-US" sz="2400" dirty="0"/>
              <a:t>的软件和相关软件，如图</a:t>
            </a:r>
            <a:r>
              <a:rPr lang="en-US" altLang="zh-CN" sz="2400" dirty="0"/>
              <a:t>7-34</a:t>
            </a:r>
            <a:r>
              <a:rPr lang="zh-CN" altLang="en-US" sz="2400" dirty="0"/>
              <a:t>所示</a:t>
            </a: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581" y="1754799"/>
            <a:ext cx="6931053" cy="40619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66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3434" y="679528"/>
            <a:ext cx="8911687" cy="553526"/>
          </a:xfrm>
        </p:spPr>
        <p:txBody>
          <a:bodyPr>
            <a:normAutofit/>
          </a:bodyPr>
          <a:lstStyle/>
          <a:p>
            <a:r>
              <a:rPr lang="en-US" altLang="zh-CN" sz="2400" dirty="0">
                <a:solidFill>
                  <a:srgbClr val="FF0000"/>
                </a:solidFill>
              </a:rPr>
              <a:t>3</a:t>
            </a:r>
            <a:r>
              <a:rPr lang="zh-CN" altLang="en-US" sz="2400" dirty="0">
                <a:solidFill>
                  <a:srgbClr val="FF0000"/>
                </a:solidFill>
              </a:rPr>
              <a:t>、使用</a:t>
            </a:r>
            <a:r>
              <a:rPr lang="en-US" altLang="zh-CN" sz="2400" dirty="0">
                <a:solidFill>
                  <a:srgbClr val="FF0000"/>
                </a:solidFill>
              </a:rPr>
              <a:t>Ubuntu</a:t>
            </a:r>
            <a:r>
              <a:rPr lang="zh-CN" altLang="en-US" sz="2400" dirty="0">
                <a:solidFill>
                  <a:srgbClr val="FF0000"/>
                </a:solidFill>
              </a:rPr>
              <a:t>软件中心进行软件安装与卸载举例</a:t>
            </a:r>
          </a:p>
        </p:txBody>
      </p:sp>
      <p:sp>
        <p:nvSpPr>
          <p:cNvPr id="3" name="内容占位符 2"/>
          <p:cNvSpPr>
            <a:spLocks noGrp="1"/>
          </p:cNvSpPr>
          <p:nvPr>
            <p:ph idx="1"/>
          </p:nvPr>
        </p:nvSpPr>
        <p:spPr>
          <a:xfrm>
            <a:off x="1766991" y="1233054"/>
            <a:ext cx="9308130" cy="2341418"/>
          </a:xfrm>
        </p:spPr>
        <p:txBody>
          <a:bodyPr>
            <a:normAutofit/>
          </a:bodyPr>
          <a:lstStyle/>
          <a:p>
            <a:r>
              <a:rPr lang="zh-CN" altLang="en-US" sz="2400" dirty="0"/>
              <a:t>以利用</a:t>
            </a:r>
            <a:r>
              <a:rPr lang="en-US" altLang="zh-CN" sz="2400" dirty="0"/>
              <a:t>Ubuntu</a:t>
            </a:r>
            <a:r>
              <a:rPr lang="zh-CN" altLang="en-US" sz="2400" dirty="0"/>
              <a:t>软件中心提供的小游戏</a:t>
            </a:r>
            <a:r>
              <a:rPr lang="zh-CN" altLang="en-US" sz="2400" dirty="0">
                <a:solidFill>
                  <a:srgbClr val="FF0000"/>
                </a:solidFill>
              </a:rPr>
              <a:t>“华容道”</a:t>
            </a:r>
            <a:r>
              <a:rPr lang="zh-CN" altLang="en-US" sz="2400" dirty="0"/>
              <a:t>为例，演示软件的安装与卸载过程。</a:t>
            </a:r>
            <a:endParaRPr lang="en-US" altLang="zh-CN" sz="2400" dirty="0"/>
          </a:p>
          <a:p>
            <a:r>
              <a:rPr lang="zh-CN" altLang="en-US" sz="2400" dirty="0">
                <a:solidFill>
                  <a:srgbClr val="FF0000"/>
                </a:solidFill>
              </a:rPr>
              <a:t>安装时</a:t>
            </a:r>
            <a:r>
              <a:rPr lang="zh-CN" altLang="en-US" sz="2400" dirty="0"/>
              <a:t>，首先从</a:t>
            </a:r>
            <a:r>
              <a:rPr lang="en-US" altLang="zh-CN" sz="2400" dirty="0"/>
              <a:t>【Ubuntu</a:t>
            </a:r>
            <a:r>
              <a:rPr lang="zh-CN" altLang="en-US" sz="2400" dirty="0"/>
              <a:t>软件中心</a:t>
            </a:r>
            <a:r>
              <a:rPr lang="en-US" altLang="zh-CN" sz="2400" dirty="0"/>
              <a:t>】-&gt;【</a:t>
            </a:r>
            <a:r>
              <a:rPr lang="zh-CN" altLang="en-US" sz="2400" dirty="0"/>
              <a:t>游戏</a:t>
            </a:r>
            <a:r>
              <a:rPr lang="en-US" altLang="zh-CN" sz="2400" dirty="0"/>
              <a:t>】</a:t>
            </a:r>
            <a:r>
              <a:rPr lang="zh-CN" altLang="en-US" sz="2400" dirty="0"/>
              <a:t>中找到“华容道”程序，如图</a:t>
            </a:r>
            <a:r>
              <a:rPr lang="en-US" altLang="zh-CN" sz="2400" dirty="0"/>
              <a:t>7-35</a:t>
            </a:r>
            <a:endParaRPr lang="zh-CN" altLang="en-US" sz="2400"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017" y="2621685"/>
            <a:ext cx="6332104" cy="37109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矩形 3"/>
          <p:cNvSpPr/>
          <p:nvPr/>
        </p:nvSpPr>
        <p:spPr>
          <a:xfrm>
            <a:off x="6936847" y="6332628"/>
            <a:ext cx="3195105" cy="369332"/>
          </a:xfrm>
          <a:prstGeom prst="rect">
            <a:avLst/>
          </a:prstGeom>
        </p:spPr>
        <p:txBody>
          <a:bodyPr wrap="none">
            <a:spAutoFit/>
          </a:bodyPr>
          <a:lstStyle/>
          <a:p>
            <a:pPr indent="276225"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7-35</a:t>
            </a:r>
            <a:r>
              <a:rPr lang="zh-CN" altLang="zh-CN" kern="100" dirty="0">
                <a:latin typeface="Times New Roman" panose="02020603050405020304" pitchFamily="18" charset="0"/>
                <a:ea typeface="宋体" panose="02010600030101010101" pitchFamily="2" charset="-122"/>
              </a:rPr>
              <a:t>搜索游戏“华容道”</a:t>
            </a:r>
          </a:p>
        </p:txBody>
      </p:sp>
    </p:spTree>
    <p:extLst>
      <p:ext uri="{BB962C8B-B14F-4D97-AF65-F5344CB8AC3E}">
        <p14:creationId xmlns:p14="http://schemas.microsoft.com/office/powerpoint/2010/main" val="47160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a:extLst>
              <a:ext uri="{FF2B5EF4-FFF2-40B4-BE49-F238E27FC236}">
                <a16:creationId xmlns:a16="http://schemas.microsoft.com/office/drawing/2014/main" id="{CD01C8CC-85BA-42D5-8A96-CBF165B02EF0}"/>
              </a:ext>
            </a:extLst>
          </p:cNvPr>
          <p:cNvSpPr>
            <a:spLocks noGrp="1" noChangeArrowheads="1"/>
          </p:cNvSpPr>
          <p:nvPr>
            <p:ph idx="1"/>
          </p:nvPr>
        </p:nvSpPr>
        <p:spPr>
          <a:xfrm>
            <a:off x="1757005" y="736314"/>
            <a:ext cx="9051408" cy="3777622"/>
          </a:xfrm>
        </p:spPr>
        <p:txBody>
          <a:bodyPr>
            <a:normAutofit/>
          </a:bodyPr>
          <a:lstStyle/>
          <a:p>
            <a:pPr>
              <a:lnSpc>
                <a:spcPct val="150000"/>
              </a:lnSpc>
            </a:pPr>
            <a:r>
              <a:rPr lang="zh-CN" altLang="en-US" sz="2400" dirty="0"/>
              <a:t>管理用户用于运行一定的系统服务程序，支持和维护相应的系统功能。这些用户的ID号位于l-999的范围之内。</a:t>
            </a:r>
          </a:p>
          <a:p>
            <a:pPr>
              <a:lnSpc>
                <a:spcPct val="150000"/>
              </a:lnSpc>
            </a:pPr>
            <a:r>
              <a:rPr lang="zh-CN" altLang="en-US" sz="2400" dirty="0"/>
              <a:t>除了超级用户与管理用户之外，其他均为普通用户。</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0958" y="748146"/>
            <a:ext cx="9838315" cy="1011381"/>
          </a:xfrm>
        </p:spPr>
        <p:txBody>
          <a:bodyPr>
            <a:normAutofit/>
          </a:bodyPr>
          <a:lstStyle/>
          <a:p>
            <a:r>
              <a:rPr lang="zh-CN" altLang="en-US" sz="2400" dirty="0"/>
              <a:t>单击“华容道”程序图标，显示游戏的详细信息介绍，如图</a:t>
            </a:r>
            <a:r>
              <a:rPr lang="en-US" altLang="zh-CN" sz="2400" dirty="0"/>
              <a:t>7-36</a:t>
            </a:r>
          </a:p>
          <a:p>
            <a:r>
              <a:rPr lang="zh-CN" altLang="en-US" sz="2400" dirty="0"/>
              <a:t>点击</a:t>
            </a:r>
            <a:r>
              <a:rPr lang="en-US" altLang="zh-CN" sz="2400" dirty="0">
                <a:solidFill>
                  <a:srgbClr val="FF0000"/>
                </a:solidFill>
              </a:rPr>
              <a:t>【</a:t>
            </a:r>
            <a:r>
              <a:rPr lang="zh-CN" altLang="en-US" sz="2400" dirty="0">
                <a:solidFill>
                  <a:srgbClr val="FF0000"/>
                </a:solidFill>
              </a:rPr>
              <a:t>安装</a:t>
            </a:r>
            <a:r>
              <a:rPr lang="en-US" altLang="zh-CN" sz="2400" dirty="0">
                <a:solidFill>
                  <a:srgbClr val="FF0000"/>
                </a:solidFill>
              </a:rPr>
              <a:t>】</a:t>
            </a:r>
            <a:r>
              <a:rPr lang="zh-CN" altLang="en-US" sz="2400" dirty="0"/>
              <a:t>按钮，进入程序的安装界面。</a:t>
            </a:r>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435" y="1759527"/>
            <a:ext cx="7670655" cy="44954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矩形 3"/>
          <p:cNvSpPr/>
          <p:nvPr/>
        </p:nvSpPr>
        <p:spPr>
          <a:xfrm>
            <a:off x="5412968" y="6254931"/>
            <a:ext cx="2916183"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7-36</a:t>
            </a:r>
            <a:r>
              <a:rPr lang="zh-CN" altLang="zh-CN" kern="100" dirty="0">
                <a:latin typeface="Times New Roman" panose="02020603050405020304" pitchFamily="18" charset="0"/>
                <a:ea typeface="宋体" panose="02010600030101010101" pitchFamily="2" charset="-122"/>
              </a:rPr>
              <a:t>“华容道”游戏介绍</a:t>
            </a:r>
          </a:p>
        </p:txBody>
      </p:sp>
    </p:spTree>
    <p:extLst>
      <p:ext uri="{BB962C8B-B14F-4D97-AF65-F5344CB8AC3E}">
        <p14:creationId xmlns:p14="http://schemas.microsoft.com/office/powerpoint/2010/main" val="29003081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47104" y="554183"/>
            <a:ext cx="9838315" cy="1371599"/>
          </a:xfrm>
        </p:spPr>
        <p:txBody>
          <a:bodyPr>
            <a:normAutofit/>
          </a:bodyPr>
          <a:lstStyle/>
          <a:p>
            <a:r>
              <a:rPr lang="zh-CN" altLang="en-US" sz="2000" dirty="0"/>
              <a:t>输入管理员密码后，进入安装过程。如图</a:t>
            </a:r>
            <a:r>
              <a:rPr lang="en-US" altLang="zh-CN" sz="2000" dirty="0"/>
              <a:t>7-37</a:t>
            </a:r>
          </a:p>
          <a:p>
            <a:r>
              <a:rPr lang="zh-CN" altLang="en-US" sz="2000" dirty="0"/>
              <a:t>安装结束后，点击</a:t>
            </a:r>
            <a:r>
              <a:rPr lang="en-US" altLang="zh-CN" sz="2000" dirty="0">
                <a:solidFill>
                  <a:srgbClr val="FF0000"/>
                </a:solidFill>
              </a:rPr>
              <a:t>【</a:t>
            </a:r>
            <a:r>
              <a:rPr lang="zh-CN" altLang="en-US" sz="2000" dirty="0">
                <a:solidFill>
                  <a:srgbClr val="FF0000"/>
                </a:solidFill>
              </a:rPr>
              <a:t>启动</a:t>
            </a:r>
            <a:r>
              <a:rPr lang="en-US" altLang="zh-CN" sz="2000" dirty="0">
                <a:solidFill>
                  <a:srgbClr val="FF0000"/>
                </a:solidFill>
              </a:rPr>
              <a:t>】</a:t>
            </a:r>
            <a:r>
              <a:rPr lang="zh-CN" altLang="en-US" sz="2000" dirty="0"/>
              <a:t>按钮，可以启动运行程序。如果要删除该程序，则点击</a:t>
            </a:r>
            <a:r>
              <a:rPr lang="en-US" altLang="zh-CN" sz="2000" dirty="0">
                <a:solidFill>
                  <a:srgbClr val="FF0000"/>
                </a:solidFill>
              </a:rPr>
              <a:t>【</a:t>
            </a:r>
            <a:r>
              <a:rPr lang="zh-CN" altLang="en-US" sz="2000" dirty="0">
                <a:solidFill>
                  <a:srgbClr val="FF0000"/>
                </a:solidFill>
              </a:rPr>
              <a:t>移除</a:t>
            </a:r>
            <a:r>
              <a:rPr lang="en-US" altLang="zh-CN" sz="2000" dirty="0">
                <a:solidFill>
                  <a:srgbClr val="FF0000"/>
                </a:solidFill>
              </a:rPr>
              <a:t>】</a:t>
            </a:r>
            <a:r>
              <a:rPr lang="zh-CN" altLang="en-US" sz="2000" dirty="0"/>
              <a:t>按钮。如图</a:t>
            </a:r>
            <a:r>
              <a:rPr lang="en-US" altLang="zh-CN" sz="2000" dirty="0"/>
              <a:t>7-38</a:t>
            </a:r>
          </a:p>
          <a:p>
            <a:endParaRPr lang="zh-CN" altLang="en-US" sz="2000" dirty="0"/>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559" y="1925781"/>
            <a:ext cx="5266314" cy="39901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2574917" y="6117770"/>
            <a:ext cx="3435556" cy="369332"/>
          </a:xfrm>
          <a:prstGeom prst="rect">
            <a:avLst/>
          </a:prstGeom>
        </p:spPr>
        <p:txBody>
          <a:bodyPr wrap="none">
            <a:spAutoFit/>
          </a:bodyPr>
          <a:lstStyle/>
          <a:p>
            <a:pPr algn="ctr">
              <a:spcAft>
                <a:spcPts val="0"/>
              </a:spcAft>
            </a:pPr>
            <a:r>
              <a:rPr lang="zh-CN" altLang="zh-CN" kern="100" dirty="0">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7-37 </a:t>
            </a:r>
            <a:r>
              <a:rPr lang="zh-CN" altLang="zh-CN" kern="100" dirty="0">
                <a:latin typeface="Times New Roman" panose="02020603050405020304" pitchFamily="18" charset="0"/>
                <a:ea typeface="宋体" panose="02010600030101010101" pitchFamily="2" charset="-122"/>
              </a:rPr>
              <a:t>“华容道”游戏安装界面</a:t>
            </a:r>
          </a:p>
        </p:txBody>
      </p:sp>
      <p:pic>
        <p:nvPicPr>
          <p:cNvPr id="1741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236" y="1925781"/>
            <a:ext cx="4644160" cy="39901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矩形 4"/>
          <p:cNvSpPr/>
          <p:nvPr/>
        </p:nvSpPr>
        <p:spPr>
          <a:xfrm>
            <a:off x="7938841" y="6117770"/>
            <a:ext cx="3435556"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rPr>
              <a:t>7-38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“华容道”游戏安装结束</a:t>
            </a:r>
            <a:endParaRPr lang="zh-CN" altLang="en-US" dirty="0"/>
          </a:p>
        </p:txBody>
      </p:sp>
    </p:spTree>
    <p:extLst>
      <p:ext uri="{BB962C8B-B14F-4D97-AF65-F5344CB8AC3E}">
        <p14:creationId xmlns:p14="http://schemas.microsoft.com/office/powerpoint/2010/main" val="714247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a16="http://schemas.microsoft.com/office/drawing/2014/main" id="{1E338D83-8858-4BE1-8E42-2C06205C0AAF}"/>
              </a:ext>
            </a:extLst>
          </p:cNvPr>
          <p:cNvSpPr>
            <a:spLocks noGrp="1" noChangeArrowheads="1"/>
          </p:cNvSpPr>
          <p:nvPr>
            <p:ph type="title"/>
          </p:nvPr>
        </p:nvSpPr>
        <p:spPr>
          <a:xfrm>
            <a:off x="1588237" y="671434"/>
            <a:ext cx="8911687" cy="1280890"/>
          </a:xfrm>
        </p:spPr>
        <p:txBody>
          <a:bodyPr>
            <a:normAutofit/>
          </a:bodyPr>
          <a:lstStyle/>
          <a:p>
            <a:pPr algn="ctr"/>
            <a:r>
              <a:rPr lang="zh-CN" altLang="en-US" sz="3200" dirty="0"/>
              <a:t>本章小结</a:t>
            </a:r>
          </a:p>
        </p:txBody>
      </p:sp>
      <p:sp>
        <p:nvSpPr>
          <p:cNvPr id="58370" name="内容占位符 2">
            <a:extLst>
              <a:ext uri="{FF2B5EF4-FFF2-40B4-BE49-F238E27FC236}">
                <a16:creationId xmlns:a16="http://schemas.microsoft.com/office/drawing/2014/main" id="{D93152CD-1090-4E4D-AB33-2A827F7AFF56}"/>
              </a:ext>
            </a:extLst>
          </p:cNvPr>
          <p:cNvSpPr>
            <a:spLocks noGrp="1" noChangeArrowheads="1"/>
          </p:cNvSpPr>
          <p:nvPr>
            <p:ph idx="1"/>
          </p:nvPr>
        </p:nvSpPr>
        <p:spPr>
          <a:xfrm>
            <a:off x="1883285" y="1738746"/>
            <a:ext cx="9182760" cy="4114800"/>
          </a:xfrm>
        </p:spPr>
        <p:txBody>
          <a:bodyPr>
            <a:normAutofit fontScale="92500"/>
          </a:bodyPr>
          <a:lstStyle/>
          <a:p>
            <a:pPr marL="0" indent="0">
              <a:lnSpc>
                <a:spcPct val="150000"/>
              </a:lnSpc>
              <a:buNone/>
            </a:pPr>
            <a:r>
              <a:rPr lang="zh-CN" altLang="en-US" sz="2400" dirty="0"/>
              <a:t>        本章介绍了</a:t>
            </a:r>
            <a:r>
              <a:rPr lang="en-US" altLang="zh-CN" sz="2400" dirty="0">
                <a:solidFill>
                  <a:srgbClr val="FF0000"/>
                </a:solidFill>
              </a:rPr>
              <a:t>Ubuntu</a:t>
            </a:r>
            <a:r>
              <a:rPr lang="zh-CN" altLang="en-US" sz="2400" dirty="0">
                <a:solidFill>
                  <a:srgbClr val="FF0000"/>
                </a:solidFill>
              </a:rPr>
              <a:t>系统的管理和软件维护方法</a:t>
            </a:r>
            <a:r>
              <a:rPr lang="zh-CN" altLang="en-US" sz="2400" dirty="0"/>
              <a:t>。在系统管理中，</a:t>
            </a:r>
            <a:r>
              <a:rPr lang="en-US" altLang="zh-CN" sz="2400" dirty="0"/>
              <a:t>Ubuntu</a:t>
            </a:r>
            <a:r>
              <a:rPr lang="zh-CN" altLang="en-US" sz="2400" dirty="0"/>
              <a:t>系统通过</a:t>
            </a:r>
            <a:r>
              <a:rPr lang="zh-CN" altLang="en-US" sz="2400" dirty="0">
                <a:solidFill>
                  <a:srgbClr val="FF0000"/>
                </a:solidFill>
              </a:rPr>
              <a:t>用户和组</a:t>
            </a:r>
            <a:r>
              <a:rPr lang="zh-CN" altLang="en-US" sz="2400" dirty="0"/>
              <a:t>进行系统管理。不同的组用户拥有不同的管理权限，每个用户也必须拥有用户名和密码才能登陆系统。在系统中可以通过命令行的方式或者图形界面的方式增加删除用户及组。</a:t>
            </a:r>
          </a:p>
          <a:p>
            <a:pPr marL="0" indent="0">
              <a:lnSpc>
                <a:spcPct val="150000"/>
              </a:lnSpc>
              <a:buNone/>
            </a:pPr>
            <a:r>
              <a:rPr lang="zh-CN" altLang="en-US" sz="2400" dirty="0"/>
              <a:t>        在</a:t>
            </a:r>
            <a:r>
              <a:rPr lang="zh-CN" altLang="en-US" sz="2400" dirty="0">
                <a:solidFill>
                  <a:srgbClr val="FF0000"/>
                </a:solidFill>
              </a:rPr>
              <a:t>系统维护</a:t>
            </a:r>
            <a:r>
              <a:rPr lang="zh-CN" altLang="en-US" sz="2400" dirty="0"/>
              <a:t>方面，利用软件包管理工具</a:t>
            </a:r>
            <a:r>
              <a:rPr lang="en-US" altLang="zh-CN" sz="2400" dirty="0"/>
              <a:t>APT</a:t>
            </a:r>
            <a:r>
              <a:rPr lang="zh-CN" altLang="en-US" sz="2400" dirty="0"/>
              <a:t>可以进行软件的管理，包括安装、删除等功能。另外，更加方便直观的方法是使用系统的</a:t>
            </a:r>
            <a:r>
              <a:rPr lang="en-US" altLang="zh-CN" sz="2400" dirty="0"/>
              <a:t>Ubuntu</a:t>
            </a:r>
            <a:r>
              <a:rPr lang="zh-CN" altLang="en-US" sz="2400" dirty="0"/>
              <a:t>软件中心，以图形界面的方式进行软件包的管理。</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83105-9C7D-4217-AA45-7AB2B478A232}"/>
              </a:ext>
            </a:extLst>
          </p:cNvPr>
          <p:cNvSpPr>
            <a:spLocks noGrp="1"/>
          </p:cNvSpPr>
          <p:nvPr>
            <p:ph type="title"/>
          </p:nvPr>
        </p:nvSpPr>
        <p:spPr>
          <a:xfrm>
            <a:off x="1604881" y="608076"/>
            <a:ext cx="8911687" cy="864708"/>
          </a:xfrm>
        </p:spPr>
        <p:txBody>
          <a:bodyPr>
            <a:normAutofit/>
          </a:bodyPr>
          <a:lstStyle/>
          <a:p>
            <a:pPr algn="ctr"/>
            <a:r>
              <a:rPr lang="zh-CN" altLang="en-US" sz="3200" dirty="0"/>
              <a:t>实验</a:t>
            </a:r>
          </a:p>
        </p:txBody>
      </p:sp>
      <p:sp>
        <p:nvSpPr>
          <p:cNvPr id="3" name="内容占位符 2">
            <a:extLst>
              <a:ext uri="{FF2B5EF4-FFF2-40B4-BE49-F238E27FC236}">
                <a16:creationId xmlns:a16="http://schemas.microsoft.com/office/drawing/2014/main" id="{00F78611-083D-4EB6-86A1-C9A71BCD5AB3}"/>
              </a:ext>
            </a:extLst>
          </p:cNvPr>
          <p:cNvSpPr>
            <a:spLocks noGrp="1"/>
          </p:cNvSpPr>
          <p:nvPr>
            <p:ph idx="1"/>
          </p:nvPr>
        </p:nvSpPr>
        <p:spPr>
          <a:xfrm>
            <a:off x="2137149" y="1375802"/>
            <a:ext cx="9565116" cy="4429253"/>
          </a:xfrm>
        </p:spPr>
        <p:txBody>
          <a:bodyPr>
            <a:normAutofit/>
          </a:bodyPr>
          <a:lstStyle/>
          <a:p>
            <a:r>
              <a:rPr lang="zh-CN" altLang="en-US" sz="2400"/>
              <a:t>题目：</a:t>
            </a:r>
            <a:r>
              <a:rPr lang="zh-CN" altLang="en-US" sz="2400" dirty="0"/>
              <a:t>用户和组的创建</a:t>
            </a:r>
          </a:p>
          <a:p>
            <a:r>
              <a:rPr lang="zh-CN" altLang="en-US" sz="2400" dirty="0"/>
              <a:t>要求：</a:t>
            </a:r>
          </a:p>
          <a:p>
            <a:pPr lvl="1">
              <a:lnSpc>
                <a:spcPct val="150000"/>
              </a:lnSpc>
            </a:pPr>
            <a:r>
              <a:rPr lang="zh-CN" altLang="en-US" sz="2200" dirty="0"/>
              <a:t>（</a:t>
            </a:r>
            <a:r>
              <a:rPr lang="en-US" altLang="zh-CN" sz="2200" dirty="0"/>
              <a:t>1</a:t>
            </a:r>
            <a:r>
              <a:rPr lang="zh-CN" altLang="en-US" sz="2200" dirty="0"/>
              <a:t>）在</a:t>
            </a:r>
            <a:r>
              <a:rPr lang="en-US" altLang="zh-CN" sz="2200" dirty="0"/>
              <a:t>Ubuntu</a:t>
            </a:r>
            <a:r>
              <a:rPr lang="zh-CN" altLang="en-US" sz="2200" dirty="0"/>
              <a:t>中分别以命令行的方式和图形界面的方式，添加一个新用户，用户名为</a:t>
            </a:r>
            <a:r>
              <a:rPr lang="en-US" altLang="zh-CN" sz="2200" dirty="0"/>
              <a:t>zhang</a:t>
            </a:r>
            <a:r>
              <a:rPr lang="zh-CN" altLang="en-US" sz="2200" dirty="0"/>
              <a:t>，并以</a:t>
            </a:r>
            <a:r>
              <a:rPr lang="en-US" altLang="zh-CN" sz="2200" dirty="0"/>
              <a:t>zhang</a:t>
            </a:r>
            <a:r>
              <a:rPr lang="zh-CN" altLang="en-US" sz="2200" dirty="0"/>
              <a:t>用户登陆系统。</a:t>
            </a:r>
          </a:p>
          <a:p>
            <a:pPr lvl="1">
              <a:lnSpc>
                <a:spcPct val="150000"/>
              </a:lnSpc>
            </a:pPr>
            <a:r>
              <a:rPr lang="zh-CN" altLang="en-US" sz="2200" dirty="0"/>
              <a:t>（</a:t>
            </a:r>
            <a:r>
              <a:rPr lang="en-US" altLang="zh-CN" sz="2200" dirty="0"/>
              <a:t>2</a:t>
            </a:r>
            <a:r>
              <a:rPr lang="zh-CN" altLang="en-US" sz="2200" dirty="0"/>
              <a:t>）激活</a:t>
            </a:r>
            <a:r>
              <a:rPr lang="en-US" altLang="zh-CN" sz="2200" dirty="0"/>
              <a:t>root</a:t>
            </a:r>
            <a:r>
              <a:rPr lang="zh-CN" altLang="en-US" sz="2200" dirty="0"/>
              <a:t>用户，并从普通用户转换至</a:t>
            </a:r>
            <a:r>
              <a:rPr lang="en-US" altLang="zh-CN" sz="2200" dirty="0"/>
              <a:t>root</a:t>
            </a:r>
            <a:r>
              <a:rPr lang="zh-CN" altLang="en-US" sz="2200" dirty="0"/>
              <a:t>用户。</a:t>
            </a:r>
          </a:p>
          <a:p>
            <a:pPr lvl="1">
              <a:lnSpc>
                <a:spcPct val="150000"/>
              </a:lnSpc>
            </a:pPr>
            <a:r>
              <a:rPr lang="zh-CN" altLang="en-US" sz="2200" dirty="0"/>
              <a:t>（</a:t>
            </a:r>
            <a:r>
              <a:rPr lang="en-US" altLang="zh-CN" sz="2200" dirty="0"/>
              <a:t>3</a:t>
            </a:r>
            <a:r>
              <a:rPr lang="zh-CN" altLang="en-US" sz="2200" dirty="0"/>
              <a:t>）在</a:t>
            </a:r>
            <a:r>
              <a:rPr lang="en-US" altLang="zh-CN" sz="2200" dirty="0"/>
              <a:t>Ubuntu</a:t>
            </a:r>
            <a:r>
              <a:rPr lang="zh-CN" altLang="en-US" sz="2200" dirty="0"/>
              <a:t>中分别以命令行的方式和图形界面的方式，添加和删除一个组，组名为</a:t>
            </a:r>
            <a:r>
              <a:rPr lang="en-US" altLang="zh-CN" sz="2200" dirty="0"/>
              <a:t>abc</a:t>
            </a:r>
            <a:r>
              <a:rPr lang="zh-CN" altLang="en-US" sz="2200" dirty="0"/>
              <a:t>。</a:t>
            </a:r>
          </a:p>
          <a:p>
            <a:pPr marL="0" indent="0">
              <a:buNone/>
            </a:pPr>
            <a:endParaRPr lang="zh-CN" altLang="en-US" sz="2400" dirty="0"/>
          </a:p>
        </p:txBody>
      </p:sp>
    </p:spTree>
    <p:extLst>
      <p:ext uri="{BB962C8B-B14F-4D97-AF65-F5344CB8AC3E}">
        <p14:creationId xmlns:p14="http://schemas.microsoft.com/office/powerpoint/2010/main" val="785866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409EBD7-EA2F-498F-98AC-F50AC252484B}"/>
              </a:ext>
            </a:extLst>
          </p:cNvPr>
          <p:cNvSpPr txBox="1">
            <a:spLocks/>
          </p:cNvSpPr>
          <p:nvPr/>
        </p:nvSpPr>
        <p:spPr>
          <a:xfrm>
            <a:off x="2054954" y="1601833"/>
            <a:ext cx="9811697" cy="430020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t>1</a:t>
            </a:r>
            <a:r>
              <a:rPr lang="zh-CN" altLang="en-US" sz="2400" dirty="0"/>
              <a:t>、如何在</a:t>
            </a:r>
            <a:r>
              <a:rPr lang="en-US" altLang="zh-CN" sz="2400" dirty="0"/>
              <a:t>Ubuntu</a:t>
            </a:r>
            <a:r>
              <a:rPr lang="zh-CN" altLang="en-US" sz="2400" dirty="0"/>
              <a:t>中添加和删除一个用户？</a:t>
            </a:r>
          </a:p>
          <a:p>
            <a:r>
              <a:rPr lang="en-US" altLang="zh-CN" sz="2400" dirty="0"/>
              <a:t>2</a:t>
            </a:r>
            <a:r>
              <a:rPr lang="zh-CN" altLang="en-US" sz="2400" dirty="0"/>
              <a:t>、</a:t>
            </a:r>
            <a:r>
              <a:rPr lang="en-US" altLang="zh-CN" sz="2400" dirty="0"/>
              <a:t>/etc/passwd</a:t>
            </a:r>
            <a:r>
              <a:rPr lang="zh-CN" altLang="en-US" sz="2400" dirty="0"/>
              <a:t>文件中的格式是什么？每列的含义是什么？</a:t>
            </a:r>
          </a:p>
          <a:p>
            <a:r>
              <a:rPr lang="en-US" altLang="zh-CN" sz="2400" dirty="0"/>
              <a:t>3</a:t>
            </a:r>
            <a:r>
              <a:rPr lang="zh-CN" altLang="en-US" sz="2400" dirty="0"/>
              <a:t>、</a:t>
            </a:r>
            <a:r>
              <a:rPr lang="en-US" altLang="zh-CN" sz="2400" dirty="0"/>
              <a:t>/etc/passwd</a:t>
            </a:r>
            <a:r>
              <a:rPr lang="zh-CN" altLang="en-US" sz="2400" dirty="0"/>
              <a:t>文件和</a:t>
            </a:r>
            <a:r>
              <a:rPr lang="en-US" altLang="zh-CN" sz="2400" dirty="0"/>
              <a:t>/etc/shadow</a:t>
            </a:r>
            <a:r>
              <a:rPr lang="zh-CN" altLang="en-US" sz="2400" dirty="0"/>
              <a:t>文件的权限有什么不同？</a:t>
            </a:r>
          </a:p>
          <a:p>
            <a:r>
              <a:rPr lang="en-US" altLang="zh-CN" sz="2400" dirty="0"/>
              <a:t>4</a:t>
            </a:r>
            <a:r>
              <a:rPr lang="zh-CN" altLang="en-US" sz="2400" dirty="0"/>
              <a:t>、如何添加和删除一个组？</a:t>
            </a:r>
          </a:p>
          <a:p>
            <a:r>
              <a:rPr lang="en-US" altLang="zh-CN" sz="2400" dirty="0"/>
              <a:t>5</a:t>
            </a:r>
            <a:r>
              <a:rPr lang="zh-CN" altLang="en-US" sz="2400" dirty="0"/>
              <a:t>、</a:t>
            </a:r>
            <a:r>
              <a:rPr lang="en-US" altLang="zh-CN" sz="2400" dirty="0"/>
              <a:t>UID</a:t>
            </a:r>
            <a:r>
              <a:rPr lang="zh-CN" altLang="en-US" sz="2400" dirty="0"/>
              <a:t>和</a:t>
            </a:r>
            <a:r>
              <a:rPr lang="en-US" altLang="zh-CN" sz="2400" dirty="0"/>
              <a:t>GID</a:t>
            </a:r>
            <a:r>
              <a:rPr lang="zh-CN" altLang="en-US" sz="2400" dirty="0"/>
              <a:t>各自代表什么含义？</a:t>
            </a:r>
          </a:p>
          <a:p>
            <a:r>
              <a:rPr lang="en-US" altLang="zh-CN" sz="2400" dirty="0"/>
              <a:t>6</a:t>
            </a:r>
            <a:r>
              <a:rPr lang="zh-CN" altLang="en-US" sz="2400" dirty="0"/>
              <a:t>、如何将一个普通用户的权限变成</a:t>
            </a:r>
            <a:r>
              <a:rPr lang="en-US" altLang="zh-CN" sz="2400" dirty="0"/>
              <a:t>root</a:t>
            </a:r>
            <a:r>
              <a:rPr lang="zh-CN" altLang="en-US" sz="2400" dirty="0"/>
              <a:t>用户权限？</a:t>
            </a:r>
          </a:p>
          <a:p>
            <a:r>
              <a:rPr lang="en-US" altLang="zh-CN" sz="2400" dirty="0"/>
              <a:t>7</a:t>
            </a:r>
            <a:r>
              <a:rPr lang="zh-CN" altLang="en-US" sz="2400" dirty="0"/>
              <a:t>、</a:t>
            </a:r>
            <a:r>
              <a:rPr lang="en-US" altLang="zh-CN" sz="2400" dirty="0"/>
              <a:t>deb</a:t>
            </a:r>
            <a:r>
              <a:rPr lang="zh-CN" altLang="en-US" sz="2400" dirty="0"/>
              <a:t>包中常见的依赖关系有哪几种？分别是什么含义？</a:t>
            </a:r>
          </a:p>
          <a:p>
            <a:r>
              <a:rPr lang="en-US" altLang="zh-CN" sz="2400" dirty="0"/>
              <a:t>8</a:t>
            </a:r>
            <a:r>
              <a:rPr lang="zh-CN" altLang="en-US" sz="2400" dirty="0"/>
              <a:t>、如何利用</a:t>
            </a:r>
            <a:r>
              <a:rPr lang="en-US" altLang="zh-CN" sz="2400" dirty="0"/>
              <a:t>APT</a:t>
            </a:r>
            <a:r>
              <a:rPr lang="zh-CN" altLang="en-US" sz="2400" dirty="0"/>
              <a:t>命令进行软件的安装和删除？</a:t>
            </a:r>
          </a:p>
          <a:p>
            <a:pPr marL="0" indent="0">
              <a:buFont typeface="Wingdings 3" charset="2"/>
              <a:buNone/>
            </a:pPr>
            <a:endParaRPr lang="zh-CN" altLang="en-US" sz="2400" dirty="0"/>
          </a:p>
        </p:txBody>
      </p:sp>
      <p:sp>
        <p:nvSpPr>
          <p:cNvPr id="5" name="标题 1">
            <a:extLst>
              <a:ext uri="{FF2B5EF4-FFF2-40B4-BE49-F238E27FC236}">
                <a16:creationId xmlns:a16="http://schemas.microsoft.com/office/drawing/2014/main" id="{F64046AD-5EF2-4C5B-816F-17D3ED94DB81}"/>
              </a:ext>
            </a:extLst>
          </p:cNvPr>
          <p:cNvSpPr>
            <a:spLocks noGrp="1"/>
          </p:cNvSpPr>
          <p:nvPr>
            <p:ph type="title"/>
          </p:nvPr>
        </p:nvSpPr>
        <p:spPr>
          <a:xfrm>
            <a:off x="1583900" y="543161"/>
            <a:ext cx="8911687" cy="864708"/>
          </a:xfrm>
        </p:spPr>
        <p:txBody>
          <a:bodyPr>
            <a:normAutofit/>
          </a:bodyPr>
          <a:lstStyle/>
          <a:p>
            <a:pPr algn="ctr"/>
            <a:r>
              <a:rPr lang="zh-CN" altLang="en-US" sz="3200" dirty="0"/>
              <a:t>练习题</a:t>
            </a:r>
          </a:p>
        </p:txBody>
      </p:sp>
    </p:spTree>
    <p:extLst>
      <p:ext uri="{BB962C8B-B14F-4D97-AF65-F5344CB8AC3E}">
        <p14:creationId xmlns:p14="http://schemas.microsoft.com/office/powerpoint/2010/main" val="308651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57A34A73-15FF-4B15-B3D4-DFB5A37FC45C}"/>
              </a:ext>
            </a:extLst>
          </p:cNvPr>
          <p:cNvSpPr>
            <a:spLocks noGrp="1" noChangeArrowheads="1"/>
          </p:cNvSpPr>
          <p:nvPr>
            <p:ph type="title"/>
          </p:nvPr>
        </p:nvSpPr>
        <p:spPr>
          <a:xfrm>
            <a:off x="2592925" y="624110"/>
            <a:ext cx="8911687" cy="732079"/>
          </a:xfrm>
        </p:spPr>
        <p:txBody>
          <a:bodyPr>
            <a:normAutofit/>
          </a:bodyPr>
          <a:lstStyle/>
          <a:p>
            <a:r>
              <a:rPr lang="en-US" altLang="zh-CN" sz="3200" dirty="0"/>
              <a:t>7</a:t>
            </a:r>
            <a:r>
              <a:rPr lang="zh-CN" altLang="en-US" sz="3200" dirty="0"/>
              <a:t>.1.3 用户的添加与删除</a:t>
            </a:r>
          </a:p>
        </p:txBody>
      </p:sp>
      <p:sp>
        <p:nvSpPr>
          <p:cNvPr id="9219" name="内容占位符 2">
            <a:extLst>
              <a:ext uri="{FF2B5EF4-FFF2-40B4-BE49-F238E27FC236}">
                <a16:creationId xmlns:a16="http://schemas.microsoft.com/office/drawing/2014/main" id="{F71E7BD5-BE71-4474-8B50-6D2D638CA441}"/>
              </a:ext>
            </a:extLst>
          </p:cNvPr>
          <p:cNvSpPr>
            <a:spLocks noGrp="1" noChangeArrowheads="1"/>
          </p:cNvSpPr>
          <p:nvPr>
            <p:ph idx="1"/>
          </p:nvPr>
        </p:nvSpPr>
        <p:spPr>
          <a:xfrm>
            <a:off x="2204950" y="1514439"/>
            <a:ext cx="8297863" cy="4114800"/>
          </a:xfrm>
        </p:spPr>
        <p:txBody>
          <a:bodyPr>
            <a:normAutofit/>
          </a:bodyPr>
          <a:lstStyle/>
          <a:p>
            <a:pPr algn="just">
              <a:lnSpc>
                <a:spcPct val="150000"/>
              </a:lnSpc>
            </a:pPr>
            <a:r>
              <a:rPr lang="zh-CN" altLang="en-US" sz="2400" dirty="0">
                <a:solidFill>
                  <a:srgbClr val="FF0000"/>
                </a:solidFill>
              </a:rPr>
              <a:t>1、系统文件/etc/passwd和/etc/shadow</a:t>
            </a:r>
          </a:p>
          <a:p>
            <a:pPr algn="just">
              <a:lnSpc>
                <a:spcPct val="150000"/>
              </a:lnSpc>
            </a:pPr>
            <a:r>
              <a:rPr lang="zh-CN" altLang="en-US" sz="2400" dirty="0"/>
              <a:t>系统通过这两个文件来共同维护用户的账户信息。</a:t>
            </a:r>
          </a:p>
          <a:p>
            <a:pPr algn="just">
              <a:lnSpc>
                <a:spcPct val="150000"/>
              </a:lnSpc>
            </a:pPr>
            <a:r>
              <a:rPr lang="zh-CN" altLang="en-US" sz="2400" dirty="0"/>
              <a:t>每个用户都有一个对应的记录保存在/etc/passwd和/etc/shadow文件中。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id="{598EEDEF-3FC3-4C41-BA5A-C2E1C0B7D16E}"/>
              </a:ext>
            </a:extLst>
          </p:cNvPr>
          <p:cNvSpPr>
            <a:spLocks noGrp="1" noChangeArrowheads="1"/>
          </p:cNvSpPr>
          <p:nvPr>
            <p:ph idx="1"/>
          </p:nvPr>
        </p:nvSpPr>
        <p:spPr>
          <a:xfrm>
            <a:off x="2003585" y="818508"/>
            <a:ext cx="9421278" cy="3777622"/>
          </a:xfrm>
        </p:spPr>
        <p:txBody>
          <a:bodyPr>
            <a:normAutofit/>
          </a:bodyPr>
          <a:lstStyle/>
          <a:p>
            <a:pPr>
              <a:lnSpc>
                <a:spcPct val="150000"/>
              </a:lnSpc>
            </a:pPr>
            <a:r>
              <a:rPr lang="zh-CN" altLang="en-US" sz="2400" dirty="0"/>
              <a:t>/etc/passwd文件中，每个用户的信息占据一行，每一行都包括了7个字段，中间以冒号分割，格式如下：</a:t>
            </a:r>
          </a:p>
          <a:p>
            <a:pPr lvl="1">
              <a:lnSpc>
                <a:spcPct val="150000"/>
              </a:lnSpc>
            </a:pPr>
            <a:r>
              <a:rPr lang="zh-CN" altLang="en-US" sz="2200" dirty="0">
                <a:solidFill>
                  <a:srgbClr val="FF0000"/>
                </a:solidFill>
              </a:rPr>
              <a:t>LOGNAME:PASSWORD:UID:GID:USERINFO:HOMEDIR:SHELL</a:t>
            </a:r>
          </a:p>
          <a:p>
            <a:pPr>
              <a:lnSpc>
                <a:spcPct val="150000"/>
              </a:lnSpc>
            </a:pPr>
            <a:r>
              <a:rPr lang="zh-CN" altLang="en-US" sz="2400" dirty="0"/>
              <a:t>在终端下，可以通过下面的命令查看/etc/passwd文件的内容：</a:t>
            </a:r>
          </a:p>
          <a:p>
            <a:pPr lvl="1">
              <a:lnSpc>
                <a:spcPct val="150000"/>
              </a:lnSpc>
            </a:pPr>
            <a:r>
              <a:rPr lang="zh-CN" altLang="en-US" sz="2200" dirty="0"/>
              <a:t>user@user-desktop:~$ </a:t>
            </a:r>
            <a:r>
              <a:rPr lang="zh-CN" altLang="en-US" sz="2200" dirty="0">
                <a:solidFill>
                  <a:srgbClr val="FF0000"/>
                </a:solidFill>
              </a:rPr>
              <a:t>cat /etc/passwd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A698412B-8DAF-4CC4-B730-020750C7206E}"/>
              </a:ext>
            </a:extLst>
          </p:cNvPr>
          <p:cNvSpPr>
            <a:spLocks noGrp="1" noChangeArrowheads="1"/>
          </p:cNvSpPr>
          <p:nvPr>
            <p:ph idx="1"/>
          </p:nvPr>
        </p:nvSpPr>
        <p:spPr>
          <a:xfrm>
            <a:off x="2085778" y="705491"/>
            <a:ext cx="9297988" cy="4873375"/>
          </a:xfrm>
        </p:spPr>
        <p:txBody>
          <a:bodyPr>
            <a:normAutofit/>
          </a:bodyPr>
          <a:lstStyle/>
          <a:p>
            <a:pPr>
              <a:lnSpc>
                <a:spcPct val="150000"/>
              </a:lnSpc>
            </a:pPr>
            <a:r>
              <a:rPr lang="zh-CN" altLang="en-US" sz="2400" dirty="0"/>
              <a:t>/etc/shadow中的记录行与/etc/passwd中的一一对应，它由pwconv命令根据/etc/passwd中的数据自动产生。</a:t>
            </a:r>
            <a:endParaRPr lang="en-US" altLang="zh-CN" sz="2400" dirty="0"/>
          </a:p>
          <a:p>
            <a:pPr>
              <a:lnSpc>
                <a:spcPct val="150000"/>
              </a:lnSpc>
            </a:pPr>
            <a:r>
              <a:rPr lang="zh-CN" altLang="en-US" sz="2400" dirty="0"/>
              <a:t>它的文件格式与/etc/passwd类似，由若干个字段组成，字段之间用“：”（冒号）隔开，格式如下：</a:t>
            </a:r>
          </a:p>
          <a:p>
            <a:pPr lvl="1">
              <a:lnSpc>
                <a:spcPct val="150000"/>
              </a:lnSpc>
            </a:pPr>
            <a:r>
              <a:rPr lang="zh-CN" altLang="en-US" sz="2200" dirty="0">
                <a:solidFill>
                  <a:srgbClr val="FF0000"/>
                </a:solidFill>
              </a:rPr>
              <a:t>username:passwd:lastchg:min:max:warn:inactive:expire</a:t>
            </a:r>
          </a:p>
          <a:p>
            <a:pPr>
              <a:lnSpc>
                <a:spcPct val="150000"/>
              </a:lnSpc>
            </a:pPr>
            <a:r>
              <a:rPr lang="zh-CN" altLang="en-US" sz="2400" dirty="0"/>
              <a:t>在终端下，可以通过下面的命令查看/etc/shadow文件的内容：</a:t>
            </a:r>
          </a:p>
          <a:p>
            <a:pPr lvl="1">
              <a:lnSpc>
                <a:spcPct val="150000"/>
              </a:lnSpc>
            </a:pPr>
            <a:r>
              <a:rPr lang="zh-CN" altLang="en-US" sz="2200" dirty="0"/>
              <a:t>   </a:t>
            </a:r>
            <a:r>
              <a:rPr lang="zh-CN" altLang="en-US" sz="2200" dirty="0">
                <a:solidFill>
                  <a:srgbClr val="FF0000"/>
                </a:solidFill>
              </a:rPr>
              <a:t>sudo cat /etc/shadow</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388</TotalTime>
  <Words>4136</Words>
  <Application>Microsoft Office PowerPoint</Application>
  <PresentationFormat>宽屏</PresentationFormat>
  <Paragraphs>267</Paragraphs>
  <Slides>64</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等线</vt:lpstr>
      <vt:lpstr>宋体</vt:lpstr>
      <vt:lpstr>幼圆</vt:lpstr>
      <vt:lpstr>Arial</vt:lpstr>
      <vt:lpstr>Century Gothic</vt:lpstr>
      <vt:lpstr>Times New Roman</vt:lpstr>
      <vt:lpstr>Verdana</vt:lpstr>
      <vt:lpstr>Wingdings 3</vt:lpstr>
      <vt:lpstr>丝状</vt:lpstr>
      <vt:lpstr>Ubuntu Linux 基础教程 （第2版  慕课版）</vt:lpstr>
      <vt:lpstr>第7章  管理维护Linux系统</vt:lpstr>
      <vt:lpstr>7.1 用户管理</vt:lpstr>
      <vt:lpstr>7.1.1 用户与组简介</vt:lpstr>
      <vt:lpstr>7.1.2 用户种类 </vt:lpstr>
      <vt:lpstr>PowerPoint 演示文稿</vt:lpstr>
      <vt:lpstr>7.1.3 用户的添加与删除</vt:lpstr>
      <vt:lpstr>PowerPoint 演示文稿</vt:lpstr>
      <vt:lpstr>PowerPoint 演示文稿</vt:lpstr>
      <vt:lpstr>2、命令行方式下增加用户</vt:lpstr>
      <vt:lpstr>PowerPoint 演示文稿</vt:lpstr>
      <vt:lpstr>PowerPoint 演示文稿</vt:lpstr>
      <vt:lpstr>PowerPoint 演示文稿</vt:lpstr>
      <vt:lpstr>PowerPoint 演示文稿</vt:lpstr>
      <vt:lpstr>PowerPoint 演示文稿</vt:lpstr>
      <vt:lpstr>PowerPoint 演示文稿</vt:lpstr>
      <vt:lpstr>3、命令行方式下删除用户</vt:lpstr>
      <vt:lpstr>4、图形界面方式增加、删除用户</vt:lpstr>
      <vt:lpstr>PowerPoint 演示文稿</vt:lpstr>
      <vt:lpstr>PowerPoint 演示文稿</vt:lpstr>
      <vt:lpstr>PowerPoint 演示文稿</vt:lpstr>
      <vt:lpstr>PowerPoint 演示文稿</vt:lpstr>
      <vt:lpstr>PowerPoint 演示文稿</vt:lpstr>
      <vt:lpstr>7.1.4 组的添加与删除</vt:lpstr>
      <vt:lpstr>PowerPoint 演示文稿</vt:lpstr>
      <vt:lpstr>PowerPoint 演示文稿</vt:lpstr>
      <vt:lpstr>2、命令行方式添加组</vt:lpstr>
      <vt:lpstr>3、命令行方式删除组</vt:lpstr>
      <vt:lpstr>7.2用户身份转换命令</vt:lpstr>
      <vt:lpstr>7.2.1激活与锁定root用户</vt:lpstr>
      <vt:lpstr>PowerPoint 演示文稿</vt:lpstr>
      <vt:lpstr>2、重新锁定root用户</vt:lpstr>
      <vt:lpstr>7.2.2 sudo命令</vt:lpstr>
      <vt:lpstr> 7.2.3 passwd命令</vt:lpstr>
      <vt:lpstr>7.2.4 su命令</vt:lpstr>
      <vt:lpstr>7.2.5 useradd命令</vt:lpstr>
      <vt:lpstr>PowerPoint 演示文稿</vt:lpstr>
      <vt:lpstr>7.3 软件包管理</vt:lpstr>
      <vt:lpstr>7.3.1 软件包简介</vt:lpstr>
      <vt:lpstr>7.3.2 高级软件包管理工具APT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7.3.3 字符界面软件包管理工具</vt:lpstr>
      <vt:lpstr>PowerPoint 演示文稿</vt:lpstr>
      <vt:lpstr>7.3.4 Ubuntu软件中心</vt:lpstr>
      <vt:lpstr>PowerPoint 演示文稿</vt:lpstr>
      <vt:lpstr>PowerPoint 演示文稿</vt:lpstr>
      <vt:lpstr>PowerPoint 演示文稿</vt:lpstr>
      <vt:lpstr>3、使用Ubuntu软件中心进行软件安装与卸载举例</vt:lpstr>
      <vt:lpstr>PowerPoint 演示文稿</vt:lpstr>
      <vt:lpstr>PowerPoint 演示文稿</vt:lpstr>
      <vt:lpstr>本章小结</vt:lpstr>
      <vt:lpstr>实验</vt:lpstr>
      <vt:lpstr>练习题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Linux 基础教程 （第2版  慕课版）</dc:title>
  <dc:creator>mhl</dc:creator>
  <cp:lastModifiedBy>mhl</cp:lastModifiedBy>
  <cp:revision>33</cp:revision>
  <dcterms:created xsi:type="dcterms:W3CDTF">2021-09-16T08:44:49Z</dcterms:created>
  <dcterms:modified xsi:type="dcterms:W3CDTF">2021-11-15T02:00:04Z</dcterms:modified>
</cp:coreProperties>
</file>