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62"/>
  </p:notesMasterIdLst>
  <p:sldIdLst>
    <p:sldId id="256" r:id="rId2"/>
    <p:sldId id="257" r:id="rId3"/>
    <p:sldId id="332" r:id="rId4"/>
    <p:sldId id="333" r:id="rId5"/>
    <p:sldId id="344" r:id="rId6"/>
    <p:sldId id="334" r:id="rId7"/>
    <p:sldId id="345" r:id="rId8"/>
    <p:sldId id="346" r:id="rId9"/>
    <p:sldId id="347" r:id="rId10"/>
    <p:sldId id="335" r:id="rId11"/>
    <p:sldId id="336" r:id="rId12"/>
    <p:sldId id="348" r:id="rId13"/>
    <p:sldId id="349" r:id="rId14"/>
    <p:sldId id="350" r:id="rId15"/>
    <p:sldId id="351" r:id="rId16"/>
    <p:sldId id="338" r:id="rId17"/>
    <p:sldId id="339" r:id="rId18"/>
    <p:sldId id="340" r:id="rId19"/>
    <p:sldId id="341" r:id="rId20"/>
    <p:sldId id="342" r:id="rId21"/>
    <p:sldId id="343" r:id="rId22"/>
    <p:sldId id="353" r:id="rId23"/>
    <p:sldId id="354" r:id="rId24"/>
    <p:sldId id="355" r:id="rId25"/>
    <p:sldId id="356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52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6" r:id="rId55"/>
    <p:sldId id="385" r:id="rId56"/>
    <p:sldId id="387" r:id="rId57"/>
    <p:sldId id="329" r:id="rId58"/>
    <p:sldId id="330" r:id="rId59"/>
    <p:sldId id="388" r:id="rId60"/>
    <p:sldId id="331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437AD-7E34-4CD1-9648-71AE380B6D6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E3A69-7EA7-4A84-97BE-C5D1517C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8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E3A69-7EA7-4A84-97BE-C5D1517C44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2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7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7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0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38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201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95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9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9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4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5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6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7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2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AF549-A361-4AD6-80ED-7AF8B5A58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633" y="949230"/>
            <a:ext cx="8915399" cy="2262781"/>
          </a:xfrm>
        </p:spPr>
        <p:txBody>
          <a:bodyPr/>
          <a:lstStyle/>
          <a:p>
            <a:pPr algn="ctr"/>
            <a:r>
              <a:rPr lang="en-US" altLang="zh-CN" dirty="0"/>
              <a:t>Ubuntu Linux </a:t>
            </a:r>
            <a:r>
              <a:rPr lang="zh-CN" altLang="en-US" dirty="0"/>
              <a:t>基础教程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zh-CN" altLang="en-US" sz="4400" dirty="0"/>
              <a:t>第</a:t>
            </a:r>
            <a:r>
              <a:rPr lang="en-US" altLang="zh-CN" sz="4400" dirty="0"/>
              <a:t>2</a:t>
            </a:r>
            <a:r>
              <a:rPr lang="zh-CN" altLang="en-US" sz="4400" dirty="0"/>
              <a:t>版  慕课版）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27B5E-E64F-4526-8025-9F5BA32E2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552" y="4366412"/>
            <a:ext cx="8915399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b="1" dirty="0">
                <a:solidFill>
                  <a:schemeClr val="tx1"/>
                </a:solidFill>
              </a:rPr>
              <a:t>邓淼磊  马宏琳  主编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r"/>
            <a:r>
              <a:rPr lang="zh-CN" altLang="en-US" b="1" dirty="0">
                <a:solidFill>
                  <a:schemeClr val="tx1"/>
                </a:solidFill>
              </a:rPr>
              <a:t>阎磊 副主编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r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清华大学出版社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294395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2301980" y="752809"/>
            <a:ext cx="8911687" cy="68806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2、Ubuntu中网络的基本配置</a:t>
            </a:r>
          </a:p>
        </p:txBody>
      </p:sp>
      <p:sp>
        <p:nvSpPr>
          <p:cNvPr id="8194" name="内容占位符 2"/>
          <p:cNvSpPr>
            <a:spLocks noGrp="1" noChangeArrowheads="1"/>
          </p:cNvSpPr>
          <p:nvPr>
            <p:ph idx="1"/>
          </p:nvPr>
        </p:nvSpPr>
        <p:spPr>
          <a:xfrm>
            <a:off x="1949501" y="1294536"/>
            <a:ext cx="9616643" cy="192578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在Ubuntu中，要修改IP地址，可以采用图形界面或者在终端下，以输入ifconfig命令的方式进行操作。</a:t>
            </a:r>
            <a:endParaRPr lang="en-US" altLang="zh-CN" sz="2400" dirty="0"/>
          </a:p>
          <a:p>
            <a:r>
              <a:rPr lang="zh-CN" altLang="en-US" sz="2400" dirty="0"/>
              <a:t>对于图形界面而言，单击桌面右上角的</a:t>
            </a:r>
            <a:r>
              <a:rPr lang="en-US" altLang="zh-CN" sz="2400" dirty="0"/>
              <a:t>【</a:t>
            </a:r>
            <a:r>
              <a:rPr lang="zh-CN" altLang="en-US" sz="2400" dirty="0"/>
              <a:t>下箭头</a:t>
            </a:r>
            <a:r>
              <a:rPr lang="en-US" altLang="zh-CN" sz="2400" dirty="0"/>
              <a:t>】—&gt;【</a:t>
            </a:r>
            <a:r>
              <a:rPr lang="zh-CN" altLang="en-US" sz="2400" dirty="0"/>
              <a:t>有线设置</a:t>
            </a:r>
            <a:r>
              <a:rPr lang="en-US" altLang="zh-CN" sz="2400" dirty="0"/>
              <a:t>】,</a:t>
            </a:r>
            <a:r>
              <a:rPr lang="zh-CN" altLang="en-US" sz="2400" dirty="0"/>
              <a:t>如图</a:t>
            </a:r>
            <a:r>
              <a:rPr lang="en-US" altLang="zh-CN" sz="2400" dirty="0"/>
              <a:t>8-1</a:t>
            </a:r>
            <a:r>
              <a:rPr lang="zh-CN" altLang="en-US" sz="2400" dirty="0"/>
              <a:t>。</a:t>
            </a:r>
          </a:p>
          <a:p>
            <a:endParaRPr lang="zh-CN" altLang="en-US" sz="2400" dirty="0"/>
          </a:p>
        </p:txBody>
      </p:sp>
      <p:sp>
        <p:nvSpPr>
          <p:cNvPr id="8196" name="文本框 1"/>
          <p:cNvSpPr txBox="1">
            <a:spLocks noChangeArrowheads="1"/>
          </p:cNvSpPr>
          <p:nvPr/>
        </p:nvSpPr>
        <p:spPr bwMode="auto">
          <a:xfrm>
            <a:off x="6147089" y="6133233"/>
            <a:ext cx="35846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图</a:t>
            </a:r>
            <a:r>
              <a:rPr lang="en-US" altLang="zh-CN" dirty="0"/>
              <a:t>8</a:t>
            </a:r>
            <a:r>
              <a:rPr lang="zh-CN" altLang="en-US" dirty="0"/>
              <a:t>-1系统主界面的</a:t>
            </a:r>
            <a:r>
              <a:rPr lang="en-US" altLang="zh-CN" dirty="0"/>
              <a:t>【</a:t>
            </a:r>
            <a:r>
              <a:rPr lang="zh-CN" altLang="en-US" dirty="0"/>
              <a:t>有线设置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pic>
        <p:nvPicPr>
          <p:cNvPr id="1024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40" y="2630633"/>
            <a:ext cx="7962578" cy="347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66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 noChangeArrowheads="1"/>
          </p:cNvSpPr>
          <p:nvPr>
            <p:ph idx="1"/>
          </p:nvPr>
        </p:nvSpPr>
        <p:spPr>
          <a:xfrm>
            <a:off x="1633247" y="775855"/>
            <a:ext cx="10295516" cy="6096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点击图</a:t>
            </a:r>
            <a:r>
              <a:rPr lang="en-US" altLang="zh-CN" sz="2400" dirty="0"/>
              <a:t>8-1</a:t>
            </a:r>
            <a:r>
              <a:rPr lang="zh-CN" altLang="en-US" sz="2400" dirty="0"/>
              <a:t>中的</a:t>
            </a:r>
            <a:r>
              <a:rPr lang="en-US" altLang="zh-CN" sz="2400" dirty="0"/>
              <a:t>【</a:t>
            </a:r>
            <a:r>
              <a:rPr lang="zh-CN" altLang="en-US" sz="2400" dirty="0"/>
              <a:t>有线设置</a:t>
            </a:r>
            <a:r>
              <a:rPr lang="en-US" altLang="zh-CN" sz="2400" dirty="0"/>
              <a:t>】</a:t>
            </a:r>
            <a:r>
              <a:rPr lang="zh-CN" altLang="en-US" sz="2400" dirty="0"/>
              <a:t>，出现网络设置管理界面。如图</a:t>
            </a:r>
            <a:r>
              <a:rPr lang="en-US" altLang="zh-CN" sz="2400" dirty="0"/>
              <a:t>8-2</a:t>
            </a:r>
            <a:r>
              <a:rPr lang="zh-CN" altLang="en-US" sz="2400" dirty="0"/>
              <a:t>所示。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792" y="1385455"/>
            <a:ext cx="6591834" cy="46662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467184" y="5502625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8-2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网络设置管理界面</a:t>
            </a:r>
          </a:p>
        </p:txBody>
      </p:sp>
    </p:spTree>
    <p:extLst>
      <p:ext uri="{BB962C8B-B14F-4D97-AF65-F5344CB8AC3E}">
        <p14:creationId xmlns:p14="http://schemas.microsoft.com/office/powerpoint/2010/main" val="256179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7211" y="706582"/>
            <a:ext cx="9478097" cy="109450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或者在</a:t>
            </a:r>
            <a:r>
              <a:rPr lang="en-US" altLang="zh-CN" sz="2400" dirty="0"/>
              <a:t>Ubuntu</a:t>
            </a:r>
            <a:r>
              <a:rPr lang="zh-CN" altLang="en-US" sz="2400" dirty="0"/>
              <a:t>系统中，单击桌面左下角的</a:t>
            </a:r>
            <a:r>
              <a:rPr lang="en-US" altLang="zh-CN" sz="2400" dirty="0"/>
              <a:t>【</a:t>
            </a:r>
            <a:r>
              <a:rPr lang="zh-CN" altLang="en-US" sz="2400" dirty="0"/>
              <a:t>显示应用程序</a:t>
            </a:r>
            <a:r>
              <a:rPr lang="en-US" altLang="zh-CN" sz="2400" dirty="0"/>
              <a:t>】</a:t>
            </a:r>
            <a:r>
              <a:rPr lang="zh-CN" altLang="en-US" sz="2400" dirty="0"/>
              <a:t>，选择并单击</a:t>
            </a:r>
            <a:r>
              <a:rPr lang="en-US" altLang="zh-CN" sz="2400" dirty="0"/>
              <a:t>【</a:t>
            </a:r>
            <a:r>
              <a:rPr lang="zh-CN" altLang="en-US" sz="2400" dirty="0"/>
              <a:t>设置</a:t>
            </a:r>
            <a:r>
              <a:rPr lang="en-US" altLang="zh-CN" sz="2400" dirty="0"/>
              <a:t>】</a:t>
            </a:r>
            <a:r>
              <a:rPr lang="zh-CN" altLang="en-US" sz="2400" dirty="0"/>
              <a:t>图标，也可以打开</a:t>
            </a:r>
            <a:r>
              <a:rPr lang="en-US" altLang="zh-CN" sz="2400" dirty="0"/>
              <a:t>【</a:t>
            </a:r>
            <a:r>
              <a:rPr lang="zh-CN" altLang="en-US" sz="2400" dirty="0"/>
              <a:t>网络设置</a:t>
            </a:r>
            <a:r>
              <a:rPr lang="en-US" altLang="zh-CN" sz="2400" dirty="0"/>
              <a:t>】</a:t>
            </a:r>
            <a:r>
              <a:rPr lang="zh-CN" altLang="en-US" sz="2400" dirty="0"/>
              <a:t>。如图</a:t>
            </a:r>
            <a:r>
              <a:rPr lang="en-US" altLang="zh-CN" sz="2400" dirty="0"/>
              <a:t>8-3</a:t>
            </a:r>
            <a:r>
              <a:rPr lang="zh-CN" altLang="en-US" sz="2400" dirty="0"/>
              <a:t>所示。</a:t>
            </a:r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1570326"/>
            <a:ext cx="6645419" cy="397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79768" y="5696588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8-3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显示应用程序中查找【设置】</a:t>
            </a:r>
          </a:p>
        </p:txBody>
      </p:sp>
    </p:spTree>
    <p:extLst>
      <p:ext uri="{BB962C8B-B14F-4D97-AF65-F5344CB8AC3E}">
        <p14:creationId xmlns:p14="http://schemas.microsoft.com/office/powerpoint/2010/main" val="397043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383" y="692727"/>
            <a:ext cx="9976861" cy="69272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点击图</a:t>
            </a:r>
            <a:r>
              <a:rPr lang="en-US" altLang="zh-CN" sz="2400" dirty="0"/>
              <a:t>8-2</a:t>
            </a:r>
            <a:r>
              <a:rPr lang="zh-CN" altLang="en-US" sz="2400" dirty="0"/>
              <a:t>中的设置图标     ，出现</a:t>
            </a:r>
            <a:r>
              <a:rPr lang="en-US" altLang="zh-CN" sz="2400" dirty="0"/>
              <a:t>【</a:t>
            </a:r>
            <a:r>
              <a:rPr lang="zh-CN" altLang="en-US" sz="2400" dirty="0"/>
              <a:t>有线设置</a:t>
            </a:r>
            <a:r>
              <a:rPr lang="en-US" altLang="zh-CN" sz="2400" dirty="0"/>
              <a:t>】</a:t>
            </a:r>
            <a:r>
              <a:rPr lang="zh-CN" altLang="en-US" sz="2400" dirty="0"/>
              <a:t>的管理界面。如图</a:t>
            </a:r>
            <a:r>
              <a:rPr lang="en-US" altLang="zh-CN" sz="2400" dirty="0"/>
              <a:t>8-4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47" y="1551710"/>
            <a:ext cx="5147367" cy="36437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848676" y="5361710"/>
            <a:ext cx="294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8-2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网络设置管理界面</a:t>
            </a:r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14" y="1385455"/>
            <a:ext cx="4691050" cy="4571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935592" y="5957453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8-4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有线设置管理界面</a:t>
            </a:r>
            <a:endParaRPr lang="zh-CN" altLang="en-US" dirty="0"/>
          </a:p>
        </p:txBody>
      </p:sp>
      <p:pic>
        <p:nvPicPr>
          <p:cNvPr id="1638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86" y="692728"/>
            <a:ext cx="412924" cy="3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52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5538" y="457198"/>
            <a:ext cx="10309371" cy="497378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在图</a:t>
            </a:r>
            <a:r>
              <a:rPr lang="en-US" altLang="zh-CN" sz="2400" dirty="0"/>
              <a:t>8-4</a:t>
            </a:r>
            <a:r>
              <a:rPr lang="zh-CN" altLang="en-US" sz="2400" dirty="0"/>
              <a:t>有线设置管理界面中，有</a:t>
            </a:r>
            <a:r>
              <a:rPr lang="en-US" altLang="zh-CN" sz="2400" dirty="0"/>
              <a:t>5</a:t>
            </a:r>
            <a:r>
              <a:rPr lang="zh-CN" altLang="en-US" sz="2400" dirty="0"/>
              <a:t>个选项卡，分别是</a:t>
            </a:r>
            <a:r>
              <a:rPr lang="en-US" altLang="zh-CN" sz="2400" dirty="0"/>
              <a:t>【</a:t>
            </a:r>
            <a:r>
              <a:rPr lang="zh-CN" altLang="en-US" sz="2400" dirty="0"/>
              <a:t>详细信息</a:t>
            </a:r>
            <a:r>
              <a:rPr lang="en-US" altLang="zh-CN" sz="2400" dirty="0"/>
              <a:t>】【</a:t>
            </a:r>
            <a:r>
              <a:rPr lang="zh-CN" altLang="en-US" sz="2400" dirty="0"/>
              <a:t>身份</a:t>
            </a:r>
            <a:r>
              <a:rPr lang="en-US" altLang="zh-CN" sz="2400" dirty="0"/>
              <a:t>】【IPv4】【IPv6】【</a:t>
            </a:r>
            <a:r>
              <a:rPr lang="zh-CN" altLang="en-US" sz="2400" dirty="0"/>
              <a:t>安全</a:t>
            </a:r>
            <a:r>
              <a:rPr lang="en-US" altLang="zh-CN" sz="2400" dirty="0"/>
              <a:t>】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/>
              <a:t>【</a:t>
            </a:r>
            <a:r>
              <a:rPr lang="zh-CN" altLang="en-US" sz="2200" dirty="0"/>
              <a:t>详细信息</a:t>
            </a:r>
            <a:r>
              <a:rPr lang="en-US" altLang="zh-CN" sz="2200" dirty="0"/>
              <a:t>】</a:t>
            </a:r>
            <a:r>
              <a:rPr lang="zh-CN" altLang="en-US" sz="2200" dirty="0"/>
              <a:t>显示了网络的基本参数，如</a:t>
            </a:r>
            <a:r>
              <a:rPr lang="en-US" altLang="zh-CN" sz="2200" dirty="0"/>
              <a:t>IP</a:t>
            </a:r>
            <a:r>
              <a:rPr lang="zh-CN" altLang="en-US" sz="2200" dirty="0"/>
              <a:t>地址、硬件地址、默认路由的</a:t>
            </a:r>
            <a:r>
              <a:rPr lang="en-US" altLang="zh-CN" sz="2200" dirty="0"/>
              <a:t>IP</a:t>
            </a:r>
            <a:r>
              <a:rPr lang="zh-CN" altLang="en-US" sz="2200" dirty="0"/>
              <a:t>地址、</a:t>
            </a:r>
            <a:r>
              <a:rPr lang="en-US" altLang="zh-CN" sz="2200" dirty="0"/>
              <a:t>DNS</a:t>
            </a:r>
            <a:r>
              <a:rPr lang="zh-CN" altLang="en-US" sz="2200" dirty="0"/>
              <a:t>的</a:t>
            </a:r>
            <a:r>
              <a:rPr lang="en-US" altLang="zh-CN" sz="2200" dirty="0"/>
              <a:t>IP</a:t>
            </a:r>
            <a:r>
              <a:rPr lang="zh-CN" altLang="en-US" sz="2200" dirty="0"/>
              <a:t>地址等。</a:t>
            </a:r>
            <a:endParaRPr lang="en-US" altLang="zh-CN" sz="22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/>
              <a:t>【</a:t>
            </a:r>
            <a:r>
              <a:rPr lang="zh-CN" altLang="en-US" sz="2200" dirty="0"/>
              <a:t>身份</a:t>
            </a:r>
            <a:r>
              <a:rPr lang="en-US" altLang="zh-CN" sz="2200" dirty="0"/>
              <a:t>】</a:t>
            </a:r>
            <a:r>
              <a:rPr lang="zh-CN" altLang="en-US" sz="2200" dirty="0"/>
              <a:t>显示的是有线连接的名称、</a:t>
            </a:r>
            <a:r>
              <a:rPr lang="en-US" altLang="zh-CN" sz="2200" dirty="0"/>
              <a:t>MAC</a:t>
            </a:r>
            <a:r>
              <a:rPr lang="zh-CN" altLang="en-US" sz="2200" dirty="0"/>
              <a:t>地址、</a:t>
            </a:r>
            <a:r>
              <a:rPr lang="en-US" altLang="zh-CN" sz="2200" dirty="0"/>
              <a:t>MTU</a:t>
            </a:r>
            <a:r>
              <a:rPr lang="zh-CN" altLang="en-US" sz="2200" dirty="0"/>
              <a:t>参数设置等信息，可以对其进行编辑。</a:t>
            </a:r>
            <a:endParaRPr lang="en-US" altLang="zh-CN" sz="22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/>
              <a:t>【IPv4】</a:t>
            </a:r>
            <a:r>
              <a:rPr lang="zh-CN" altLang="en-US" sz="2200" dirty="0"/>
              <a:t>对应网卡的</a:t>
            </a:r>
            <a:r>
              <a:rPr lang="en-US" altLang="zh-CN" sz="2200" dirty="0"/>
              <a:t>IPv4</a:t>
            </a:r>
            <a:r>
              <a:rPr lang="zh-CN" altLang="en-US" sz="2200" dirty="0"/>
              <a:t>地址、子网掩码、</a:t>
            </a:r>
            <a:endParaRPr lang="en-US" altLang="zh-CN" sz="2200" dirty="0"/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          </a:t>
            </a:r>
            <a:r>
              <a:rPr lang="zh-CN" altLang="en-US" sz="2200" dirty="0"/>
              <a:t>网关等进行设置。</a:t>
            </a:r>
            <a:endParaRPr lang="en-US" altLang="zh-CN" sz="22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/>
              <a:t>【IPv6】</a:t>
            </a:r>
            <a:r>
              <a:rPr lang="zh-CN" altLang="en-US" sz="2200" dirty="0"/>
              <a:t>设置</a:t>
            </a:r>
            <a:r>
              <a:rPr lang="en-US" altLang="zh-CN" sz="2200" dirty="0"/>
              <a:t>IPv6</a:t>
            </a:r>
            <a:r>
              <a:rPr lang="zh-CN" altLang="en-US" sz="2200" dirty="0"/>
              <a:t>协议的地址等信息。</a:t>
            </a:r>
            <a:endParaRPr lang="en-US" altLang="zh-CN" sz="22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/>
              <a:t>【</a:t>
            </a:r>
            <a:r>
              <a:rPr lang="zh-CN" altLang="en-US" sz="2200" dirty="0"/>
              <a:t>安全</a:t>
            </a:r>
            <a:r>
              <a:rPr lang="en-US" altLang="zh-CN" sz="2200" dirty="0"/>
              <a:t>】</a:t>
            </a:r>
            <a:r>
              <a:rPr lang="zh-CN" altLang="en-US" sz="2200" dirty="0"/>
              <a:t>对应网卡的</a:t>
            </a:r>
            <a:r>
              <a:rPr lang="en-US" altLang="zh-CN" sz="2200" dirty="0"/>
              <a:t>802.1x</a:t>
            </a:r>
            <a:r>
              <a:rPr lang="zh-CN" altLang="en-US" sz="2200" dirty="0"/>
              <a:t>协议设置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58" y="2742709"/>
            <a:ext cx="4222451" cy="41152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341543" y="6322412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8-4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有线设置管理界面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8775" y="720435"/>
            <a:ext cx="9741333" cy="437554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（字符界面）在终端下，可以输入不带参数的</a:t>
            </a:r>
            <a:r>
              <a:rPr lang="en-US" altLang="zh-CN" sz="2400" dirty="0">
                <a:solidFill>
                  <a:srgbClr val="FF0000"/>
                </a:solidFill>
              </a:rPr>
              <a:t>ifconfig</a:t>
            </a:r>
            <a:r>
              <a:rPr lang="zh-CN" altLang="en-US" sz="2400" dirty="0">
                <a:solidFill>
                  <a:srgbClr val="FF0000"/>
                </a:solidFill>
              </a:rPr>
              <a:t>命令</a:t>
            </a:r>
            <a:r>
              <a:rPr lang="zh-CN" altLang="en-US" sz="2400" dirty="0"/>
              <a:t>将显示当前网卡信息。如下：</a:t>
            </a:r>
            <a:endParaRPr lang="en-US" altLang="zh-CN" sz="2400" dirty="0"/>
          </a:p>
          <a:p>
            <a:pPr lvl="1"/>
            <a:r>
              <a:rPr lang="en-US" altLang="zh-CN" sz="2200" dirty="0"/>
              <a:t>user@user-desktop:~$ </a:t>
            </a:r>
            <a:r>
              <a:rPr lang="en-US" altLang="zh-CN" sz="2200" dirty="0">
                <a:solidFill>
                  <a:srgbClr val="FF0000"/>
                </a:solidFill>
              </a:rPr>
              <a:t>ifconfig</a:t>
            </a:r>
          </a:p>
          <a:p>
            <a:pPr lvl="1"/>
            <a:r>
              <a:rPr lang="en-US" altLang="zh-CN" sz="2200" dirty="0">
                <a:solidFill>
                  <a:srgbClr val="FF0000"/>
                </a:solidFill>
              </a:rPr>
              <a:t>                                      .....</a:t>
            </a:r>
            <a:r>
              <a:rPr lang="en-US" altLang="zh-CN" sz="2200" dirty="0"/>
              <a:t> </a:t>
            </a:r>
          </a:p>
          <a:p>
            <a:pPr lvl="1"/>
            <a:endParaRPr lang="en-US" altLang="zh-CN" sz="2200" dirty="0"/>
          </a:p>
          <a:p>
            <a:r>
              <a:rPr lang="zh-CN" altLang="zh-CN" sz="2400" dirty="0"/>
              <a:t>信息显示分为两部分：</a:t>
            </a:r>
            <a:r>
              <a:rPr lang="en-US" altLang="zh-CN" sz="2400" dirty="0">
                <a:solidFill>
                  <a:srgbClr val="FF0000"/>
                </a:solidFill>
              </a:rPr>
              <a:t>eth12</a:t>
            </a:r>
            <a:r>
              <a:rPr lang="zh-CN" altLang="zh-CN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lo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lvl="1"/>
            <a:r>
              <a:rPr lang="en-US" altLang="zh-CN" sz="2200" dirty="0"/>
              <a:t>eth12</a:t>
            </a:r>
            <a:r>
              <a:rPr lang="zh-CN" altLang="zh-CN" sz="2200" dirty="0"/>
              <a:t>是物理网卡的名称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lvl="1"/>
            <a:r>
              <a:rPr lang="en-US" altLang="zh-CN" sz="2200" dirty="0"/>
              <a:t>lo</a:t>
            </a:r>
            <a:r>
              <a:rPr lang="zh-CN" altLang="en-US" sz="2200" dirty="0"/>
              <a:t>是虚拟的</a:t>
            </a:r>
            <a:r>
              <a:rPr lang="en-US" altLang="zh-CN" sz="2200" dirty="0"/>
              <a:t>loopback</a:t>
            </a:r>
            <a:r>
              <a:rPr lang="zh-CN" altLang="en-US" sz="2200" dirty="0"/>
              <a:t>接口设备，其地址为</a:t>
            </a:r>
            <a:r>
              <a:rPr lang="en-US" altLang="zh-CN" sz="2200" dirty="0"/>
              <a:t>127.0.0.1</a:t>
            </a:r>
            <a:r>
              <a:rPr lang="zh-CN" altLang="en-US" sz="2200" dirty="0"/>
              <a:t>。</a:t>
            </a:r>
            <a:r>
              <a:rPr lang="en-US" altLang="zh-CN" sz="2200" dirty="0"/>
              <a:t>127.0.0.1</a:t>
            </a:r>
            <a:r>
              <a:rPr lang="zh-CN" altLang="en-US" sz="2200" dirty="0"/>
              <a:t>是回环地址或回送地址，即指本地机，一般用来测试使用。</a:t>
            </a:r>
          </a:p>
        </p:txBody>
      </p:sp>
    </p:spTree>
    <p:extLst>
      <p:ext uri="{BB962C8B-B14F-4D97-AF65-F5344CB8AC3E}">
        <p14:creationId xmlns:p14="http://schemas.microsoft.com/office/powerpoint/2010/main" val="212951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4193" y="544223"/>
            <a:ext cx="9699769" cy="602283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要修改网卡的IP地址，可以采用ifconfig命令，命令格式如下：</a:t>
            </a:r>
          </a:p>
          <a:p>
            <a:pPr lvl="1">
              <a:lnSpc>
                <a:spcPct val="160000"/>
              </a:lnSpc>
            </a:pPr>
            <a:r>
              <a:rPr lang="zh-CN" altLang="en-US" sz="2200" dirty="0"/>
              <a:t>【用法】</a:t>
            </a:r>
            <a:r>
              <a:rPr lang="zh-CN" altLang="en-US" sz="2200" dirty="0">
                <a:solidFill>
                  <a:srgbClr val="FF0000"/>
                </a:solidFill>
              </a:rPr>
              <a:t>ifconfig 设备名称 IP地址 netmask  子网掩码</a:t>
            </a:r>
          </a:p>
          <a:p>
            <a:pPr>
              <a:lnSpc>
                <a:spcPct val="160000"/>
              </a:lnSpc>
            </a:pPr>
            <a:r>
              <a:rPr lang="zh-CN" altLang="en-US" sz="2400" dirty="0"/>
              <a:t>例如将eth12的网卡IP地址修改为192.168.157.141，方法如下：</a:t>
            </a:r>
          </a:p>
          <a:p>
            <a:pPr lvl="1">
              <a:lnSpc>
                <a:spcPct val="160000"/>
              </a:lnSpc>
            </a:pPr>
            <a:r>
              <a:rPr lang="zh-CN" altLang="en-US" sz="2200" dirty="0"/>
              <a:t>user@user-desktop:~$ </a:t>
            </a:r>
            <a:r>
              <a:rPr lang="zh-CN" altLang="en-US" sz="2200" dirty="0">
                <a:solidFill>
                  <a:srgbClr val="FF0000"/>
                </a:solidFill>
              </a:rPr>
              <a:t>sudo ifconfig eth12 192.168.157.141 netmask 255.255.255.0</a:t>
            </a:r>
          </a:p>
          <a:p>
            <a:pPr lvl="1">
              <a:lnSpc>
                <a:spcPct val="160000"/>
              </a:lnSpc>
            </a:pPr>
            <a:r>
              <a:rPr lang="zh-CN" altLang="en-US" sz="2200" dirty="0"/>
              <a:t>[sudo] password for user: </a:t>
            </a:r>
          </a:p>
          <a:p>
            <a:pPr lvl="1">
              <a:lnSpc>
                <a:spcPct val="160000"/>
              </a:lnSpc>
            </a:pPr>
            <a:r>
              <a:rPr lang="zh-CN" altLang="en-US" sz="2200" dirty="0"/>
              <a:t>user@user-desktop:~$</a:t>
            </a:r>
          </a:p>
          <a:p>
            <a:pPr>
              <a:lnSpc>
                <a:spcPct val="160000"/>
              </a:lnSpc>
            </a:pPr>
            <a:r>
              <a:rPr lang="zh-CN" altLang="en-US" sz="2400" dirty="0"/>
              <a:t>修改完毕后输入不带参数的ifconfig命令查看结果，可以看到etch12的IP地址已经修改为192.168.157.141</a:t>
            </a:r>
          </a:p>
        </p:txBody>
      </p:sp>
    </p:spTree>
    <p:extLst>
      <p:ext uri="{BB962C8B-B14F-4D97-AF65-F5344CB8AC3E}">
        <p14:creationId xmlns:p14="http://schemas.microsoft.com/office/powerpoint/2010/main" val="3311279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 noChangeArrowheads="1"/>
          </p:cNvSpPr>
          <p:nvPr>
            <p:ph type="title"/>
          </p:nvPr>
        </p:nvSpPr>
        <p:spPr>
          <a:xfrm>
            <a:off x="2011034" y="693383"/>
            <a:ext cx="8911687" cy="63665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8</a:t>
            </a:r>
            <a:r>
              <a:rPr lang="zh-CN" altLang="en-US" sz="2800" dirty="0">
                <a:solidFill>
                  <a:schemeClr val="tx1"/>
                </a:solidFill>
              </a:rPr>
              <a:t>.1.3 DNS配置</a:t>
            </a:r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idx="1"/>
          </p:nvPr>
        </p:nvSpPr>
        <p:spPr>
          <a:xfrm>
            <a:off x="2011034" y="1330036"/>
            <a:ext cx="9515948" cy="41148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1、DNS的基础知识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DNS</a:t>
            </a:r>
            <a:r>
              <a:rPr lang="zh-CN" altLang="en-US" sz="2400" dirty="0"/>
              <a:t>是计算机</a:t>
            </a:r>
            <a:r>
              <a:rPr lang="zh-CN" altLang="en-US" sz="2400" dirty="0">
                <a:solidFill>
                  <a:srgbClr val="FF0000"/>
                </a:solidFill>
              </a:rPr>
              <a:t>域名系统</a:t>
            </a:r>
            <a:r>
              <a:rPr lang="zh-CN" altLang="en-US" sz="2400" dirty="0"/>
              <a:t>的缩写，它是由解析器和域名服务器组成的。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域名服务器</a:t>
            </a:r>
            <a:r>
              <a:rPr lang="zh-CN" altLang="en-US" sz="2400" dirty="0"/>
              <a:t>是指保存有该网络中所有主机的域名和对应IP地址，并具有将域名转换为IP地址功能的服务器。其中域名必须对应一个IP地址，而IP地址不一定只对应一个域名。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域名（Domain Name）</a:t>
            </a:r>
            <a:r>
              <a:rPr lang="zh-CN" altLang="en-US" sz="2400" dirty="0"/>
              <a:t>，是由一串用句点分隔的名字组成的Internet上某一台计算机或计算机组的名称，用于在数据传输时标识计算机的电子方位。</a:t>
            </a:r>
          </a:p>
        </p:txBody>
      </p:sp>
    </p:spTree>
    <p:extLst>
      <p:ext uri="{BB962C8B-B14F-4D97-AF65-F5344CB8AC3E}">
        <p14:creationId xmlns:p14="http://schemas.microsoft.com/office/powerpoint/2010/main" val="105456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219">
                                            <p:txEl>
                                              <p:charRg st="0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19">
                                            <p:txEl>
                                              <p:charRg st="0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219">
                                            <p:txEl>
                                              <p:charRg st="3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219">
                                            <p:txEl>
                                              <p:charRg st="3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53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219">
                                            <p:txEl>
                                              <p:charRg st="53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219">
                                            <p:txEl>
                                              <p:charRg st="53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921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921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219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9219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 noChangeArrowheads="1"/>
          </p:cNvSpPr>
          <p:nvPr>
            <p:ph type="title"/>
          </p:nvPr>
        </p:nvSpPr>
        <p:spPr>
          <a:xfrm>
            <a:off x="2038743" y="651819"/>
            <a:ext cx="8911687" cy="65050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2、Ubuntu中的DNS基础配置</a:t>
            </a:r>
          </a:p>
        </p:txBody>
      </p:sp>
      <p:sp>
        <p:nvSpPr>
          <p:cNvPr id="13314" name="内容占位符 2"/>
          <p:cNvSpPr>
            <a:spLocks noGrp="1" noChangeArrowheads="1"/>
          </p:cNvSpPr>
          <p:nvPr>
            <p:ph idx="1"/>
          </p:nvPr>
        </p:nvSpPr>
        <p:spPr>
          <a:xfrm>
            <a:off x="2228994" y="1482437"/>
            <a:ext cx="8915400" cy="12330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DNS配置信息保存在</a:t>
            </a:r>
            <a:r>
              <a:rPr lang="zh-CN" altLang="en-US" sz="2400" dirty="0">
                <a:solidFill>
                  <a:srgbClr val="FF0000"/>
                </a:solidFill>
              </a:rPr>
              <a:t>/etc/resolv.conf文</a:t>
            </a:r>
            <a:r>
              <a:rPr lang="zh-CN" altLang="en-US" sz="2400" dirty="0"/>
              <a:t>件中，主要用途是确定由哪一个域名解析服务器来进行域名的解析功能。</a:t>
            </a:r>
          </a:p>
        </p:txBody>
      </p:sp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2804565674"/>
              </p:ext>
            </p:extLst>
          </p:nvPr>
        </p:nvGraphicFramePr>
        <p:xfrm>
          <a:off x="1941816" y="3109097"/>
          <a:ext cx="8393675" cy="223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95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关键字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81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nameserver</a:t>
                      </a:r>
                      <a:endParaRPr lang="zh-CN" altLang="en-US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用于指定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DNS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服务器的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地址。每个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nameserver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对应一个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DNS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服务器，可以有多个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nameserver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，每个单独占据一行，但一般不超过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个（依据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MAXNS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变量）。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domain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用于指定默认情况下使用的本地域名。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4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search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用于指定执行地址查询时使用的域名检索表，默认情况下为本地域名。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0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 noChangeArrowheads="1"/>
          </p:cNvSpPr>
          <p:nvPr>
            <p:ph idx="1"/>
          </p:nvPr>
        </p:nvSpPr>
        <p:spPr>
          <a:xfrm>
            <a:off x="1828801" y="649576"/>
            <a:ext cx="9670472" cy="195507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用户可以通过cat命令查看/etc/resolv.conf的文件内容，如下：</a:t>
            </a:r>
          </a:p>
          <a:p>
            <a:pPr lvl="1"/>
            <a:r>
              <a:rPr lang="zh-CN" altLang="en-US" sz="2200" dirty="0"/>
              <a:t>user@user-desktop:~$ </a:t>
            </a:r>
            <a:r>
              <a:rPr lang="zh-CN" altLang="en-US" sz="2200" dirty="0">
                <a:solidFill>
                  <a:srgbClr val="FF0000"/>
                </a:solidFill>
              </a:rPr>
              <a:t>cat /etc/resolv.conf </a:t>
            </a:r>
            <a:endParaRPr lang="en-US" altLang="zh-CN" sz="22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也可以通过</a:t>
            </a:r>
            <a:r>
              <a:rPr lang="zh-CN" altLang="en-US" sz="2400" dirty="0">
                <a:solidFill>
                  <a:srgbClr val="FF0000"/>
                </a:solidFill>
              </a:rPr>
              <a:t>图形化界面</a:t>
            </a:r>
            <a:r>
              <a:rPr lang="zh-CN" altLang="en-US" sz="2400" dirty="0">
                <a:solidFill>
                  <a:schemeClr val="tx1"/>
                </a:solidFill>
              </a:rPr>
              <a:t>来设置</a:t>
            </a:r>
            <a:r>
              <a:rPr lang="en-US" altLang="zh-CN" sz="2400" dirty="0">
                <a:solidFill>
                  <a:schemeClr val="tx1"/>
                </a:solidFill>
              </a:rPr>
              <a:t>DNS</a:t>
            </a:r>
            <a:r>
              <a:rPr lang="zh-CN" altLang="en-US" sz="2400" dirty="0">
                <a:solidFill>
                  <a:schemeClr val="tx1"/>
                </a:solidFill>
              </a:rPr>
              <a:t>服务器地址，在如图</a:t>
            </a:r>
            <a:r>
              <a:rPr lang="en-US" altLang="zh-CN" sz="2400" dirty="0">
                <a:solidFill>
                  <a:schemeClr val="tx1"/>
                </a:solidFill>
              </a:rPr>
              <a:t>8-6</a:t>
            </a:r>
            <a:r>
              <a:rPr lang="zh-CN" altLang="en-US" sz="2400" dirty="0">
                <a:solidFill>
                  <a:schemeClr val="tx1"/>
                </a:solidFill>
              </a:rPr>
              <a:t>所示的界面中即可设置</a:t>
            </a:r>
            <a:r>
              <a:rPr lang="en-US" altLang="zh-CN" sz="2400" dirty="0">
                <a:solidFill>
                  <a:schemeClr val="tx1"/>
                </a:solidFill>
              </a:rPr>
              <a:t>DNS</a:t>
            </a:r>
            <a:r>
              <a:rPr lang="zh-CN" altLang="en-US" sz="2400" dirty="0">
                <a:solidFill>
                  <a:schemeClr val="tx1"/>
                </a:solidFill>
              </a:rPr>
              <a:t>服务器的</a:t>
            </a:r>
            <a:r>
              <a:rPr lang="en-US" altLang="zh-CN" sz="2400" dirty="0">
                <a:solidFill>
                  <a:schemeClr val="tx1"/>
                </a:solidFill>
              </a:rPr>
              <a:t>IP</a:t>
            </a:r>
            <a:r>
              <a:rPr lang="zh-CN" altLang="en-US" sz="2400" dirty="0">
                <a:solidFill>
                  <a:schemeClr val="tx1"/>
                </a:solidFill>
              </a:rPr>
              <a:t>地址。</a:t>
            </a:r>
          </a:p>
        </p:txBody>
      </p:sp>
      <p:pic>
        <p:nvPicPr>
          <p:cNvPr id="409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8" y="2508620"/>
            <a:ext cx="5181600" cy="41986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764960" y="6126080"/>
            <a:ext cx="2919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2925"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8-6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IPv4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】选项卡</a:t>
            </a:r>
          </a:p>
        </p:txBody>
      </p:sp>
    </p:spTree>
    <p:extLst>
      <p:ext uri="{BB962C8B-B14F-4D97-AF65-F5344CB8AC3E}">
        <p14:creationId xmlns:p14="http://schemas.microsoft.com/office/powerpoint/2010/main" val="341634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44499-9296-4CFF-805F-C9B01AF6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729" y="446926"/>
            <a:ext cx="9000037" cy="1280890"/>
          </a:xfrm>
        </p:spPr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网络基本配置与应用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29F36-838F-4401-8ACD-718197C6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131" y="1486327"/>
            <a:ext cx="6926214" cy="5048036"/>
          </a:xfrm>
        </p:spPr>
        <p:txBody>
          <a:bodyPr>
            <a:normAutofit/>
          </a:bodyPr>
          <a:lstStyle/>
          <a:p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8.1 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网络基本配置</a:t>
            </a:r>
            <a:endParaRPr lang="en-US" altLang="zh-CN" sz="2400" kern="1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8.2 Linux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常用网络命令</a:t>
            </a:r>
            <a:endParaRPr lang="en-US" altLang="zh-CN" sz="2400" kern="1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8.3 Firefox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浏览器</a:t>
            </a:r>
            <a:endParaRPr lang="en-US" altLang="zh-CN" sz="2400" kern="1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8.4 </a:t>
            </a:r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电子邮件客户端软件</a:t>
            </a:r>
            <a:r>
              <a:rPr lang="en-US" altLang="zh-CN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Thunderbirdu</a:t>
            </a:r>
          </a:p>
          <a:p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本章小结</a:t>
            </a:r>
            <a:endParaRPr lang="en-US" altLang="zh-CN" sz="2400" kern="1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实验</a:t>
            </a:r>
            <a:endParaRPr lang="en-US" altLang="zh-CN" sz="2400" kern="1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2400" kern="100" dirty="0">
                <a:solidFill>
                  <a:schemeClr val="tx1"/>
                </a:solidFill>
                <a:ea typeface="宋体" panose="02010600030101010101" pitchFamily="2" charset="-122"/>
              </a:rPr>
              <a:t>习题</a:t>
            </a:r>
            <a:endParaRPr lang="zh-CN" altLang="zh-CN" sz="2400" kern="1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47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>
          <a:xfrm>
            <a:off x="1983325" y="776510"/>
            <a:ext cx="8911687" cy="498108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.1.4 hosts文件 </a:t>
            </a:r>
          </a:p>
        </p:txBody>
      </p:sp>
      <p:sp>
        <p:nvSpPr>
          <p:cNvPr id="15362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3325" y="1593273"/>
            <a:ext cx="9585220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在Ubuntu系统中，利用</a:t>
            </a:r>
            <a:r>
              <a:rPr lang="zh-CN" altLang="en-US" sz="2400" dirty="0">
                <a:solidFill>
                  <a:srgbClr val="FF0000"/>
                </a:solidFill>
              </a:rPr>
              <a:t>/etc/hosts</a:t>
            </a:r>
            <a:r>
              <a:rPr lang="zh-CN" altLang="en-US" sz="2400" dirty="0"/>
              <a:t>文件实现从名字到地址的转换。</a:t>
            </a:r>
          </a:p>
          <a:p>
            <a:r>
              <a:rPr lang="zh-CN" altLang="en-US" sz="2400" dirty="0"/>
              <a:t>一般情况下hosts文件的每行为一个主机，每行由三部份组成，每个部份由空格隔开。其中#号开头的行用作说明，不被系统解释。</a:t>
            </a:r>
          </a:p>
          <a:p>
            <a:pPr lvl="1"/>
            <a:r>
              <a:rPr lang="zh-CN" altLang="en-US" sz="2200" dirty="0"/>
              <a:t>第一部分：</a:t>
            </a:r>
            <a:r>
              <a:rPr lang="zh-CN" altLang="en-US" sz="2200" dirty="0">
                <a:solidFill>
                  <a:srgbClr val="FF0000"/>
                </a:solidFill>
              </a:rPr>
              <a:t>网络IP地址；</a:t>
            </a:r>
          </a:p>
          <a:p>
            <a:pPr lvl="1"/>
            <a:r>
              <a:rPr lang="zh-CN" altLang="en-US" sz="2200" dirty="0"/>
              <a:t>第二部分：</a:t>
            </a:r>
            <a:r>
              <a:rPr lang="zh-CN" altLang="en-US" sz="2200" dirty="0">
                <a:solidFill>
                  <a:srgbClr val="FF0000"/>
                </a:solidFill>
              </a:rPr>
              <a:t>主机名或域名；</a:t>
            </a:r>
          </a:p>
          <a:p>
            <a:pPr lvl="1"/>
            <a:r>
              <a:rPr lang="zh-CN" altLang="en-US" sz="2200" dirty="0"/>
              <a:t>第三部分：</a:t>
            </a:r>
            <a:r>
              <a:rPr lang="zh-CN" altLang="en-US" sz="2200" dirty="0">
                <a:solidFill>
                  <a:srgbClr val="FF0000"/>
                </a:solidFill>
              </a:rPr>
              <a:t>主机名别名；</a:t>
            </a:r>
          </a:p>
          <a:p>
            <a:r>
              <a:rPr lang="zh-CN" altLang="en-US" sz="2400" dirty="0"/>
              <a:t>可以用cat命令查看/etc/hosts文件，示例如下：</a:t>
            </a:r>
          </a:p>
          <a:p>
            <a:pPr lvl="1"/>
            <a:r>
              <a:rPr lang="zh-CN" altLang="en-US" sz="2200" dirty="0"/>
              <a:t>user@user-desktop:~</a:t>
            </a:r>
            <a:r>
              <a:rPr lang="zh-CN" altLang="en-US" sz="2200" dirty="0">
                <a:solidFill>
                  <a:srgbClr val="FF0000"/>
                </a:solidFill>
              </a:rPr>
              <a:t>$ cat /etc/hosts</a:t>
            </a:r>
          </a:p>
        </p:txBody>
      </p:sp>
    </p:spTree>
    <p:extLst>
      <p:ext uri="{BB962C8B-B14F-4D97-AF65-F5344CB8AC3E}">
        <p14:creationId xmlns:p14="http://schemas.microsoft.com/office/powerpoint/2010/main" val="12064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38049" y="720437"/>
            <a:ext cx="8915400" cy="236912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不带参数的hostname命令用于查询当前主机名称，-i参数显示主机的IP地址，示例如下：</a:t>
            </a:r>
          </a:p>
          <a:p>
            <a:pPr lvl="1"/>
            <a:r>
              <a:rPr lang="en-US" altLang="zh-CN" sz="2200" dirty="0"/>
              <a:t>user</a:t>
            </a:r>
            <a:r>
              <a:rPr lang="zh-CN" altLang="en-US" sz="2200" dirty="0"/>
              <a:t>@user-desktop:~</a:t>
            </a:r>
            <a:r>
              <a:rPr lang="zh-CN" altLang="en-US" sz="2200" dirty="0">
                <a:solidFill>
                  <a:srgbClr val="FF0000"/>
                </a:solidFill>
              </a:rPr>
              <a:t>$ hostname</a:t>
            </a:r>
          </a:p>
          <a:p>
            <a:pPr lvl="1"/>
            <a:r>
              <a:rPr lang="zh-CN" altLang="en-US" sz="2200" dirty="0"/>
              <a:t>user@user-desktop:~</a:t>
            </a:r>
            <a:r>
              <a:rPr lang="zh-CN" altLang="en-US" sz="2200" dirty="0">
                <a:solidFill>
                  <a:srgbClr val="FF0000"/>
                </a:solidFill>
              </a:rPr>
              <a:t>$ hostname -i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5987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63665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.2  Linux常用网络命令</a:t>
            </a:r>
          </a:p>
        </p:txBody>
      </p:sp>
      <p:sp>
        <p:nvSpPr>
          <p:cNvPr id="17410" name="内容占位符 2"/>
          <p:cNvSpPr>
            <a:spLocks noGrp="1" noChangeArrowheads="1"/>
          </p:cNvSpPr>
          <p:nvPr>
            <p:ph idx="1"/>
          </p:nvPr>
        </p:nvSpPr>
        <p:spPr>
          <a:xfrm>
            <a:off x="2921722" y="1503506"/>
            <a:ext cx="7313612" cy="448165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.2.1 ifconfig命令</a:t>
            </a: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.2.2 ping命令</a:t>
            </a: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.2.3 netstat命令</a:t>
            </a: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.2.4 ftp和bye命令</a:t>
            </a: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.2.5 telnet和logout命令</a:t>
            </a: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.2.6 rlogin命令</a:t>
            </a: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.2.7 route命令</a:t>
            </a: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.2.8 finger命令</a:t>
            </a: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.2.9 mail命令</a:t>
            </a:r>
          </a:p>
        </p:txBody>
      </p:sp>
    </p:spTree>
    <p:extLst>
      <p:ext uri="{BB962C8B-B14F-4D97-AF65-F5344CB8AC3E}">
        <p14:creationId xmlns:p14="http://schemas.microsoft.com/office/powerpoint/2010/main" val="2301248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2038743" y="693382"/>
            <a:ext cx="8911687" cy="71978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8.</a:t>
            </a:r>
            <a:r>
              <a:rPr lang="zh-CN" altLang="en-US" sz="2800" dirty="0"/>
              <a:t>2.1 ifconfig命令</a:t>
            </a: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>
          <a:xfrm>
            <a:off x="2038743" y="1563977"/>
            <a:ext cx="9169584" cy="4114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【功能】用于查看和更改网络接口的地址和参数，包括IP地址、网络掩码、广播地址，使用权限是超级用户。在日常使用中，最常用的就是利用该命令查看IP地址。</a:t>
            </a:r>
          </a:p>
          <a:p>
            <a:r>
              <a:rPr lang="zh-CN" altLang="en-US" sz="2400" dirty="0"/>
              <a:t>【格式】</a:t>
            </a:r>
            <a:r>
              <a:rPr lang="zh-CN" altLang="en-US" sz="2400" dirty="0">
                <a:solidFill>
                  <a:srgbClr val="FF0000"/>
                </a:solidFill>
              </a:rPr>
              <a:t>ifconfig  -interface  [options]  address</a:t>
            </a:r>
          </a:p>
        </p:txBody>
      </p:sp>
    </p:spTree>
    <p:extLst>
      <p:ext uri="{BB962C8B-B14F-4D97-AF65-F5344CB8AC3E}">
        <p14:creationId xmlns:p14="http://schemas.microsoft.com/office/powerpoint/2010/main" val="1427858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2173575" y="886140"/>
            <a:ext cx="9422680" cy="66556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，通过ifconfig命令查看当前设备的IP地址，输入命令ifconfig。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26" y="1551709"/>
            <a:ext cx="6396037" cy="49734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589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2" y="511031"/>
            <a:ext cx="9725888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该命令还可以用于设置网络设备的IP地址。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，将网络设备</a:t>
            </a:r>
            <a:r>
              <a:rPr lang="en-US" altLang="zh-CN" sz="2400" dirty="0"/>
              <a:t>eth0</a:t>
            </a:r>
            <a:r>
              <a:rPr lang="zh-CN" altLang="en-US" sz="2400" dirty="0"/>
              <a:t>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地址设置为</a:t>
            </a:r>
            <a:r>
              <a:rPr lang="en-US" altLang="zh-CN" sz="2400" dirty="0"/>
              <a:t>192.168.0.1</a:t>
            </a:r>
            <a:r>
              <a:rPr lang="zh-CN" altLang="en-US" sz="2400" dirty="0"/>
              <a:t>，并且马上激活它。执行命令如下：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ifconfig  eth0  192.168.0.1  netmask  255.255.255.0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该命令的作用是设置网卡eth0的IP地址和子网掩码。但是需要注意的是，这种IP地址的设置是一种临时性的，系统重启后无法保留该设置。</a:t>
            </a: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>
          <a:xfrm>
            <a:off x="1981201" y="4750522"/>
            <a:ext cx="9725889" cy="1607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例</a:t>
            </a:r>
            <a:r>
              <a:rPr lang="en-US" altLang="zh-CN" sz="2400" dirty="0"/>
              <a:t>3</a:t>
            </a:r>
            <a:r>
              <a:rPr lang="zh-CN" altLang="en-US" sz="2400" dirty="0"/>
              <a:t>，如果要暂停某个网络接口的工作，可以使用down参数。执行命令如下：</a:t>
            </a:r>
          </a:p>
          <a:p>
            <a:pPr lvl="1"/>
            <a:r>
              <a:rPr lang="zh-CN" altLang="en-US" sz="2400" dirty="0"/>
              <a:t>ifconfig  eth0  down</a:t>
            </a:r>
          </a:p>
        </p:txBody>
      </p:sp>
    </p:spTree>
    <p:extLst>
      <p:ext uri="{BB962C8B-B14F-4D97-AF65-F5344CB8AC3E}">
        <p14:creationId xmlns:p14="http://schemas.microsoft.com/office/powerpoint/2010/main" val="867594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 </a:t>
            </a:r>
            <a:r>
              <a:rPr lang="en-US" altLang="zh-CN" sz="2800" dirty="0"/>
              <a:t>8</a:t>
            </a:r>
            <a:r>
              <a:rPr lang="zh-CN" altLang="en-US" sz="2800" dirty="0"/>
              <a:t>.2.2 ping命令</a:t>
            </a:r>
          </a:p>
        </p:txBody>
      </p:sp>
      <p:sp>
        <p:nvSpPr>
          <p:cNvPr id="22530" name="内容占位符 2"/>
          <p:cNvSpPr>
            <a:spLocks noGrp="1" noChangeArrowheads="1"/>
          </p:cNvSpPr>
          <p:nvPr>
            <p:ph idx="1"/>
          </p:nvPr>
        </p:nvSpPr>
        <p:spPr>
          <a:xfrm>
            <a:off x="2256703" y="1468582"/>
            <a:ext cx="9067800" cy="42810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【功能】测试主机网络是否畅通，使用权限是所有用户。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【格式】ping  [选项]  主机名或IP地址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 【说明】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检测网络是否连通。可单独使用，也可带选项参数使用。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选项“-c+次数”，控制执行的次数。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单独使用时，使用【Crtl+c】组合键结束该命令的执行。</a:t>
            </a:r>
          </a:p>
        </p:txBody>
      </p:sp>
    </p:spTree>
    <p:extLst>
      <p:ext uri="{BB962C8B-B14F-4D97-AF65-F5344CB8AC3E}">
        <p14:creationId xmlns:p14="http://schemas.microsoft.com/office/powerpoint/2010/main" val="178666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 noChangeArrowheads="1"/>
          </p:cNvSpPr>
          <p:nvPr>
            <p:ph type="title"/>
          </p:nvPr>
        </p:nvSpPr>
        <p:spPr>
          <a:xfrm>
            <a:off x="2537507" y="721092"/>
            <a:ext cx="8911687" cy="60894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例1，ping单独使用以查看本机的网络状况。</a:t>
            </a: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07" y="1487198"/>
            <a:ext cx="8134552" cy="420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809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</p:nvPr>
        </p:nvSpPr>
        <p:spPr>
          <a:xfrm>
            <a:off x="2218852" y="762655"/>
            <a:ext cx="8911687" cy="67821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例2，使用ping命令查看本机的网络状况，5次后自动停止。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852" y="1593271"/>
            <a:ext cx="8334820" cy="38792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046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 noChangeArrowheads="1"/>
          </p:cNvSpPr>
          <p:nvPr>
            <p:ph type="title"/>
          </p:nvPr>
        </p:nvSpPr>
        <p:spPr>
          <a:xfrm>
            <a:off x="2288125" y="776510"/>
            <a:ext cx="8911687" cy="71978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 </a:t>
            </a:r>
            <a:r>
              <a:rPr lang="en-US" altLang="zh-CN" sz="2800" dirty="0"/>
              <a:t>8</a:t>
            </a:r>
            <a:r>
              <a:rPr lang="zh-CN" altLang="en-US" sz="2800" dirty="0"/>
              <a:t>.2.3 netstat命令</a:t>
            </a:r>
          </a:p>
        </p:txBody>
      </p:sp>
      <p:sp>
        <p:nvSpPr>
          <p:cNvPr id="25602" name="内容占位符 2"/>
          <p:cNvSpPr>
            <a:spLocks noGrp="1" noChangeArrowheads="1"/>
          </p:cNvSpPr>
          <p:nvPr>
            <p:ph idx="1"/>
          </p:nvPr>
        </p:nvSpPr>
        <p:spPr>
          <a:xfrm>
            <a:off x="1995054" y="1704109"/>
            <a:ext cx="9587345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【功能】检测网络端口的连接情况，是监控TCP/IP网络的有效工具。</a:t>
            </a:r>
          </a:p>
          <a:p>
            <a:r>
              <a:rPr lang="zh-CN" altLang="en-US" sz="2400" dirty="0"/>
              <a:t>【格式】</a:t>
            </a:r>
            <a:r>
              <a:rPr lang="zh-CN" altLang="en-US" sz="2400" dirty="0">
                <a:solidFill>
                  <a:srgbClr val="FF0000"/>
                </a:solidFill>
              </a:rPr>
              <a:t>netstat  [选项]</a:t>
            </a:r>
          </a:p>
          <a:p>
            <a:endParaRPr lang="zh-CN" altLang="en-US" sz="2400" dirty="0"/>
          </a:p>
          <a:p>
            <a:r>
              <a:rPr lang="zh-CN" altLang="en-US" sz="2400" dirty="0"/>
              <a:t>例1，单独使用netstat命令检查网络端口连接情况。</a:t>
            </a:r>
            <a:endParaRPr lang="en-US" altLang="zh-CN" sz="2400" dirty="0"/>
          </a:p>
          <a:p>
            <a:pPr lvl="1"/>
            <a:r>
              <a:rPr lang="zh-CN" altLang="en-US" sz="2200" dirty="0"/>
              <a:t>提示符后直接输入命令：</a:t>
            </a:r>
            <a:r>
              <a:rPr lang="zh-CN" altLang="en-US" sz="2200" dirty="0">
                <a:solidFill>
                  <a:srgbClr val="FF0000"/>
                </a:solidFill>
              </a:rPr>
              <a:t>netstat  </a:t>
            </a:r>
          </a:p>
          <a:p>
            <a:r>
              <a:rPr lang="zh-CN" altLang="en-US" sz="2400" dirty="0"/>
              <a:t>例2，netstat命令的带选项使用。</a:t>
            </a:r>
            <a:endParaRPr lang="en-US" altLang="zh-CN" sz="2400" dirty="0"/>
          </a:p>
          <a:p>
            <a:pPr lvl="1"/>
            <a:r>
              <a:rPr lang="zh-CN" altLang="en-US" sz="2200" dirty="0"/>
              <a:t>提示符后输入命令：</a:t>
            </a:r>
            <a:r>
              <a:rPr lang="zh-CN" altLang="en-US" sz="2200" dirty="0">
                <a:solidFill>
                  <a:srgbClr val="FF0000"/>
                </a:solidFill>
              </a:rPr>
              <a:t>netstat  -a </a:t>
            </a:r>
          </a:p>
        </p:txBody>
      </p:sp>
    </p:spTree>
    <p:extLst>
      <p:ext uri="{BB962C8B-B14F-4D97-AF65-F5344CB8AC3E}">
        <p14:creationId xmlns:p14="http://schemas.microsoft.com/office/powerpoint/2010/main" val="21570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title"/>
          </p:nvPr>
        </p:nvSpPr>
        <p:spPr>
          <a:xfrm>
            <a:off x="2149580" y="679529"/>
            <a:ext cx="8911687" cy="71978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j-ea"/>
              </a:rPr>
              <a:t>8.1 网络基本配置</a:t>
            </a:r>
            <a:endParaRPr lang="zh-CN" altLang="en-US" sz="28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122" name="内容占位符 2"/>
          <p:cNvSpPr>
            <a:spLocks noGrp="1" noChangeArrowheads="1"/>
          </p:cNvSpPr>
          <p:nvPr>
            <p:ph idx="1"/>
          </p:nvPr>
        </p:nvSpPr>
        <p:spPr>
          <a:xfrm>
            <a:off x="2325976" y="157941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.1.1网络基础知识</a:t>
            </a: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.1.2 IP地址配置</a:t>
            </a: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.1.3 DNS配置</a:t>
            </a: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.1.4 hosts文件</a:t>
            </a:r>
          </a:p>
        </p:txBody>
      </p:sp>
    </p:spTree>
    <p:extLst>
      <p:ext uri="{BB962C8B-B14F-4D97-AF65-F5344CB8AC3E}">
        <p14:creationId xmlns:p14="http://schemas.microsoft.com/office/powerpoint/2010/main" val="395277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>
          <a:xfrm>
            <a:off x="2080307" y="748801"/>
            <a:ext cx="8911687" cy="58123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.2.4  ftp和bye命令</a:t>
            </a:r>
          </a:p>
        </p:txBody>
      </p:sp>
      <p:sp>
        <p:nvSpPr>
          <p:cNvPr id="26626" name="内容占位符 2"/>
          <p:cNvSpPr>
            <a:spLocks noGrp="1" noChangeArrowheads="1"/>
          </p:cNvSpPr>
          <p:nvPr>
            <p:ph idx="1"/>
          </p:nvPr>
        </p:nvSpPr>
        <p:spPr>
          <a:xfrm>
            <a:off x="2080307" y="1619827"/>
            <a:ext cx="9432820" cy="4114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【功能】登录FTP服务器。该命令允许用户使用FTP协议进行文件传输，实现文件的上传和下载。</a:t>
            </a:r>
          </a:p>
          <a:p>
            <a:r>
              <a:rPr lang="zh-CN" altLang="en-US" sz="2400" dirty="0"/>
              <a:t>【格式】</a:t>
            </a:r>
            <a:r>
              <a:rPr lang="zh-CN" altLang="en-US" sz="2400" dirty="0">
                <a:solidFill>
                  <a:srgbClr val="FF0000"/>
                </a:solidFill>
              </a:rPr>
              <a:t>ftp  主机名/IP地址</a:t>
            </a:r>
          </a:p>
          <a:p>
            <a:r>
              <a:rPr lang="zh-CN" altLang="en-US" sz="2400" dirty="0"/>
              <a:t>【说明】</a:t>
            </a:r>
            <a:endParaRPr lang="en-US" altLang="zh-CN" sz="2400" dirty="0"/>
          </a:p>
          <a:p>
            <a:pPr lvl="1"/>
            <a:r>
              <a:rPr lang="zh-CN" altLang="en-US" sz="2200" dirty="0"/>
              <a:t>建立FTP连接后，会提示输入用户名和密码。这一命令执行成功后，将从FTP服务器上得到</a:t>
            </a:r>
            <a:r>
              <a:rPr lang="zh-CN" altLang="en-US" sz="2200" dirty="0">
                <a:solidFill>
                  <a:srgbClr val="FF0000"/>
                </a:solidFill>
              </a:rPr>
              <a:t>“FTP&gt;”</a:t>
            </a:r>
            <a:r>
              <a:rPr lang="zh-CN" altLang="en-US" sz="2200" dirty="0"/>
              <a:t>的提示符。</a:t>
            </a:r>
          </a:p>
          <a:p>
            <a:pPr lvl="1"/>
            <a:r>
              <a:rPr lang="zh-CN" altLang="en-US" sz="2200" dirty="0"/>
              <a:t>另外，要</a:t>
            </a:r>
            <a:r>
              <a:rPr lang="zh-CN" altLang="en-US" sz="2200" dirty="0">
                <a:solidFill>
                  <a:srgbClr val="FF0000"/>
                </a:solidFill>
              </a:rPr>
              <a:t>匿名</a:t>
            </a:r>
            <a:r>
              <a:rPr lang="zh-CN" altLang="en-US" sz="2200" dirty="0"/>
              <a:t>登录FTP服务器时，则用户名输入：</a:t>
            </a:r>
            <a:r>
              <a:rPr lang="zh-CN" altLang="en-US" sz="2200" dirty="0">
                <a:solidFill>
                  <a:srgbClr val="FF0000"/>
                </a:solidFill>
              </a:rPr>
              <a:t>anonymous</a:t>
            </a:r>
            <a:r>
              <a:rPr lang="zh-CN" altLang="en-US" sz="2200" dirty="0"/>
              <a:t>，密码可以为</a:t>
            </a:r>
            <a:r>
              <a:rPr lang="zh-CN" altLang="en-US" sz="2200" dirty="0">
                <a:solidFill>
                  <a:srgbClr val="FF0000"/>
                </a:solidFill>
              </a:rPr>
              <a:t>邮箱格式</a:t>
            </a:r>
            <a:r>
              <a:rPr lang="zh-CN" altLang="en-US" sz="2200" dirty="0"/>
              <a:t>的任意字符串。</a:t>
            </a:r>
            <a:endParaRPr lang="en-US" altLang="zh-CN" sz="2200" dirty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退出</a:t>
            </a:r>
            <a:r>
              <a:rPr lang="zh-CN" altLang="en-US" sz="2200" dirty="0"/>
              <a:t>FTP服务器时，输入</a:t>
            </a:r>
            <a:r>
              <a:rPr lang="zh-CN" altLang="en-US" sz="2200" dirty="0">
                <a:solidFill>
                  <a:srgbClr val="FF0000"/>
                </a:solidFill>
              </a:rPr>
              <a:t>“bye”</a:t>
            </a:r>
            <a:r>
              <a:rPr lang="zh-CN" altLang="en-US" sz="2200" dirty="0"/>
              <a:t>命令或者</a:t>
            </a:r>
            <a:r>
              <a:rPr lang="zh-CN" altLang="en-US" sz="2200" dirty="0">
                <a:solidFill>
                  <a:srgbClr val="FF0000"/>
                </a:solidFill>
              </a:rPr>
              <a:t>“!”</a:t>
            </a:r>
            <a:r>
              <a:rPr lang="zh-CN" altLang="en-US" sz="2200" dirty="0"/>
              <a:t>命令。</a:t>
            </a:r>
          </a:p>
        </p:txBody>
      </p:sp>
    </p:spTree>
    <p:extLst>
      <p:ext uri="{BB962C8B-B14F-4D97-AF65-F5344CB8AC3E}">
        <p14:creationId xmlns:p14="http://schemas.microsoft.com/office/powerpoint/2010/main" val="478662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 noChangeArrowheads="1"/>
          </p:cNvSpPr>
          <p:nvPr>
            <p:ph type="title"/>
          </p:nvPr>
        </p:nvSpPr>
        <p:spPr>
          <a:xfrm>
            <a:off x="2121870" y="637965"/>
            <a:ext cx="8911687" cy="8721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 </a:t>
            </a:r>
            <a:r>
              <a:rPr lang="en-US" altLang="zh-CN" sz="2800" dirty="0"/>
              <a:t>8</a:t>
            </a:r>
            <a:r>
              <a:rPr lang="zh-CN" altLang="en-US" sz="2800" dirty="0"/>
              <a:t>.2.5 telnet和logout命令</a:t>
            </a:r>
          </a:p>
        </p:txBody>
      </p:sp>
      <p:sp>
        <p:nvSpPr>
          <p:cNvPr id="27650" name="内容占位符 2"/>
          <p:cNvSpPr>
            <a:spLocks noGrp="1" noChangeArrowheads="1"/>
          </p:cNvSpPr>
          <p:nvPr>
            <p:ph idx="1"/>
          </p:nvPr>
        </p:nvSpPr>
        <p:spPr>
          <a:xfrm>
            <a:off x="2121870" y="1510145"/>
            <a:ext cx="9464243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1、telnet命令   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【功能】远程登录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该命令允许用户使用telnet协议在远程计算机之间进行通信，用户可以通过网络在远程计算机上登录，就像登录到本地机上执行命令一样。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telnet是一个Linux命令，同时也是一个远程登陆协议。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【格式】</a:t>
            </a:r>
            <a:r>
              <a:rPr lang="zh-CN" altLang="en-US" sz="2400" dirty="0">
                <a:solidFill>
                  <a:srgbClr val="FF0000"/>
                </a:solidFill>
              </a:rPr>
              <a:t>telnet  [选项] 主机名/IP地址</a:t>
            </a:r>
          </a:p>
        </p:txBody>
      </p:sp>
    </p:spTree>
    <p:extLst>
      <p:ext uri="{BB962C8B-B14F-4D97-AF65-F5344CB8AC3E}">
        <p14:creationId xmlns:p14="http://schemas.microsoft.com/office/powerpoint/2010/main" val="3793926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2242848" y="761999"/>
            <a:ext cx="9242570" cy="47521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2、logout命令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用户不再需要远程会话时，要使用logout命令退出远程系统，并返回到本地机的Shell提示符下。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【例】</a:t>
            </a:r>
            <a:r>
              <a:rPr lang="zh-CN" altLang="en-US" sz="2400" dirty="0"/>
              <a:t>假设远程计算机的IP地址192.168.0.1，使用telnet命令和logout命令分别登陆以及退出。输入以下命令：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登陆命令：</a:t>
            </a:r>
            <a:r>
              <a:rPr lang="zh-CN" altLang="en-US" sz="2200" dirty="0">
                <a:solidFill>
                  <a:srgbClr val="FF0000"/>
                </a:solidFill>
              </a:rPr>
              <a:t>telnet  192.168.0.1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下线命令：</a:t>
            </a:r>
            <a:r>
              <a:rPr lang="zh-CN" altLang="en-US" sz="2200" dirty="0">
                <a:solidFill>
                  <a:srgbClr val="FF0000"/>
                </a:solidFill>
              </a:rPr>
              <a:t>logout           </a:t>
            </a:r>
          </a:p>
        </p:txBody>
      </p:sp>
    </p:spTree>
    <p:extLst>
      <p:ext uri="{BB962C8B-B14F-4D97-AF65-F5344CB8AC3E}">
        <p14:creationId xmlns:p14="http://schemas.microsoft.com/office/powerpoint/2010/main" val="2952514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76134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 </a:t>
            </a:r>
            <a:r>
              <a:rPr lang="en-US" altLang="zh-CN" sz="2800" dirty="0"/>
              <a:t>8</a:t>
            </a:r>
            <a:r>
              <a:rPr lang="zh-CN" altLang="en-US" sz="2800" dirty="0"/>
              <a:t>.2.6 rlogin命令</a:t>
            </a:r>
          </a:p>
        </p:txBody>
      </p:sp>
      <p:sp>
        <p:nvSpPr>
          <p:cNvPr id="29698" name="内容占位符 2"/>
          <p:cNvSpPr>
            <a:spLocks noGrp="1" noChangeArrowheads="1"/>
          </p:cNvSpPr>
          <p:nvPr>
            <p:ph idx="1"/>
          </p:nvPr>
        </p:nvSpPr>
        <p:spPr>
          <a:xfrm>
            <a:off x="2589212" y="1385455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【功能】远程登录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rlogin命令也可以实现远程登录。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该命令允许用户启动远程系统上的交互命令会话。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【格式】</a:t>
            </a:r>
            <a:r>
              <a:rPr lang="zh-CN" altLang="en-US" sz="2400" dirty="0">
                <a:solidFill>
                  <a:srgbClr val="FF0000"/>
                </a:solidFill>
              </a:rPr>
              <a:t>rlogin  主机名/IP地址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【说明】“主机名/IP”是要连接的远程机的主机名或IP地址。</a:t>
            </a:r>
          </a:p>
        </p:txBody>
      </p:sp>
    </p:spTree>
    <p:extLst>
      <p:ext uri="{BB962C8B-B14F-4D97-AF65-F5344CB8AC3E}">
        <p14:creationId xmlns:p14="http://schemas.microsoft.com/office/powerpoint/2010/main" val="3092412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 noChangeArrowheads="1"/>
          </p:cNvSpPr>
          <p:nvPr>
            <p:ph type="title"/>
          </p:nvPr>
        </p:nvSpPr>
        <p:spPr>
          <a:xfrm>
            <a:off x="2412816" y="762656"/>
            <a:ext cx="8911687" cy="74749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.2.7 route命令</a:t>
            </a:r>
          </a:p>
        </p:txBody>
      </p:sp>
      <p:sp>
        <p:nvSpPr>
          <p:cNvPr id="30722" name="内容占位符 2"/>
          <p:cNvSpPr>
            <a:spLocks noGrp="1" noChangeArrowheads="1"/>
          </p:cNvSpPr>
          <p:nvPr>
            <p:ph idx="1"/>
          </p:nvPr>
        </p:nvSpPr>
        <p:spPr>
          <a:xfrm>
            <a:off x="2412816" y="1787236"/>
            <a:ext cx="8915400" cy="4502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【功能】route表示手工产生、修改和查看路由表。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【格式】</a:t>
            </a:r>
            <a:r>
              <a:rPr lang="zh-CN" altLang="en-US" sz="2400" dirty="0">
                <a:solidFill>
                  <a:srgbClr val="FF0000"/>
                </a:solidFill>
              </a:rPr>
              <a:t>route  [选项]  targetaddress  [选项]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【说明】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 route命令是用来查看和设置Linux系统的路由信息，以实现与其它网络的通信。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要实现两个不同的子网之间的通信，需要一台连接两个网络的路由器，或者同时位于两个网络的网关来实现。 </a:t>
            </a:r>
          </a:p>
        </p:txBody>
      </p:sp>
    </p:spTree>
    <p:extLst>
      <p:ext uri="{BB962C8B-B14F-4D97-AF65-F5344CB8AC3E}">
        <p14:creationId xmlns:p14="http://schemas.microsoft.com/office/powerpoint/2010/main" val="3756962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1868774" y="568035"/>
            <a:ext cx="9810607" cy="54864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【举例】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在Linux系统中，设置路由通常是为了解决以下问题：该Linux系统在一个局域网中，局域网中有一个网关，能够让机器访问Internet，那么就需要将这台机器的IP地址设置为Linux机器的默认路由。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使用下面命令可以增加一个默认路由（假设默认路由的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地址为</a:t>
            </a:r>
            <a:r>
              <a:rPr lang="en-US" altLang="zh-CN" sz="2400" dirty="0"/>
              <a:t>192.168.116.1</a:t>
            </a:r>
            <a:r>
              <a:rPr lang="zh-CN" altLang="en-US" sz="2400" dirty="0"/>
              <a:t>）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</a:rPr>
              <a:t>route  add  default  gw  192.168.116.1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然后，可以通过单独使用</a:t>
            </a:r>
            <a:r>
              <a:rPr lang="en-US" altLang="zh-CN" sz="2400" dirty="0">
                <a:solidFill>
                  <a:srgbClr val="FF0000"/>
                </a:solidFill>
              </a:rPr>
              <a:t>route</a:t>
            </a:r>
            <a:r>
              <a:rPr lang="zh-CN" altLang="en-US" sz="2400" dirty="0"/>
              <a:t>命令或</a:t>
            </a:r>
            <a:r>
              <a:rPr lang="en-US" altLang="zh-CN" sz="2400" dirty="0">
                <a:solidFill>
                  <a:srgbClr val="FF0000"/>
                </a:solidFill>
              </a:rPr>
              <a:t>route -n</a:t>
            </a:r>
            <a:r>
              <a:rPr lang="zh-CN" altLang="en-US" sz="2400" dirty="0"/>
              <a:t>命令查看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系统的路由信息。</a:t>
            </a:r>
          </a:p>
        </p:txBody>
      </p:sp>
    </p:spTree>
    <p:extLst>
      <p:ext uri="{BB962C8B-B14F-4D97-AF65-F5344CB8AC3E}">
        <p14:creationId xmlns:p14="http://schemas.microsoft.com/office/powerpoint/2010/main" val="1019625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 noChangeArrowheads="1"/>
          </p:cNvSpPr>
          <p:nvPr>
            <p:ph type="title"/>
          </p:nvPr>
        </p:nvSpPr>
        <p:spPr>
          <a:xfrm>
            <a:off x="2246561" y="679529"/>
            <a:ext cx="8911687" cy="85832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.2.8 finger命令</a:t>
            </a:r>
          </a:p>
        </p:txBody>
      </p:sp>
      <p:sp>
        <p:nvSpPr>
          <p:cNvPr id="32770" name="内容占位符 2"/>
          <p:cNvSpPr>
            <a:spLocks noGrp="1" noChangeArrowheads="1"/>
          </p:cNvSpPr>
          <p:nvPr>
            <p:ph idx="1"/>
          </p:nvPr>
        </p:nvSpPr>
        <p:spPr>
          <a:xfrm>
            <a:off x="2246561" y="1537855"/>
            <a:ext cx="9418966" cy="44750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【作用】查询一台主机上的登录账号的信息，使用权限为所有用户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【格式】</a:t>
            </a:r>
            <a:r>
              <a:rPr lang="zh-CN" altLang="en-US" sz="2400" dirty="0">
                <a:solidFill>
                  <a:srgbClr val="FF0000"/>
                </a:solidFill>
              </a:rPr>
              <a:t>finger  [选项]  [使用者]  [用户名@主机名]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【说明】如果要查询远程机上的用户信息，需要在用户名后面接</a:t>
            </a:r>
            <a:r>
              <a:rPr lang="zh-CN" altLang="en-US" sz="2400" dirty="0">
                <a:solidFill>
                  <a:srgbClr val="FF0000"/>
                </a:solidFill>
              </a:rPr>
              <a:t>“@主机名”</a:t>
            </a:r>
            <a:r>
              <a:rPr lang="zh-CN" altLang="en-US" sz="2400" dirty="0"/>
              <a:t>，采用</a:t>
            </a:r>
            <a:r>
              <a:rPr lang="zh-CN" altLang="en-US" sz="2400" dirty="0">
                <a:solidFill>
                  <a:srgbClr val="FF0000"/>
                </a:solidFill>
              </a:rPr>
              <a:t>[用户名@主机名]</a:t>
            </a:r>
            <a:r>
              <a:rPr lang="zh-CN" altLang="en-US" sz="2400" dirty="0"/>
              <a:t>的格式，但要查询的网络主机需要运行finger守护进程的支持。</a:t>
            </a:r>
          </a:p>
        </p:txBody>
      </p:sp>
    </p:spTree>
    <p:extLst>
      <p:ext uri="{BB962C8B-B14F-4D97-AF65-F5344CB8AC3E}">
        <p14:creationId xmlns:p14="http://schemas.microsoft.com/office/powerpoint/2010/main" val="2309255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 noChangeArrowheads="1"/>
          </p:cNvSpPr>
          <p:nvPr>
            <p:ph idx="1"/>
          </p:nvPr>
        </p:nvSpPr>
        <p:spPr>
          <a:xfrm>
            <a:off x="2298266" y="720436"/>
            <a:ext cx="8915400" cy="66501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【举例】利用finger命令查询本地主机上的登录账号信息。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308" y="1607126"/>
            <a:ext cx="9193874" cy="23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476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 noChangeArrowheads="1"/>
          </p:cNvSpPr>
          <p:nvPr>
            <p:ph type="title"/>
          </p:nvPr>
        </p:nvSpPr>
        <p:spPr>
          <a:xfrm>
            <a:off x="2218853" y="748801"/>
            <a:ext cx="8911687" cy="56738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.2.9 mail命令</a:t>
            </a:r>
          </a:p>
        </p:txBody>
      </p:sp>
      <p:sp>
        <p:nvSpPr>
          <p:cNvPr id="34818" name="内容占位符 2"/>
          <p:cNvSpPr>
            <a:spLocks noGrp="1" noChangeArrowheads="1"/>
          </p:cNvSpPr>
          <p:nvPr>
            <p:ph idx="1"/>
          </p:nvPr>
        </p:nvSpPr>
        <p:spPr>
          <a:xfrm>
            <a:off x="2038743" y="1591685"/>
            <a:ext cx="9765329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【作用】发送电子邮件，使用权限是所有用户。此外，mail还是一个电子邮件程序。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【格式】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mail [-s subject] [-c address] [-b address] mail -f [mailbox]mail [-u user] </a:t>
            </a:r>
          </a:p>
        </p:txBody>
      </p:sp>
    </p:spTree>
    <p:extLst>
      <p:ext uri="{BB962C8B-B14F-4D97-AF65-F5344CB8AC3E}">
        <p14:creationId xmlns:p14="http://schemas.microsoft.com/office/powerpoint/2010/main" val="3042517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 noChangeArrowheads="1"/>
          </p:cNvSpPr>
          <p:nvPr>
            <p:ph type="title"/>
          </p:nvPr>
        </p:nvSpPr>
        <p:spPr>
          <a:xfrm>
            <a:off x="2246562" y="721092"/>
            <a:ext cx="8911687" cy="1280890"/>
          </a:xfrm>
        </p:spPr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.3 Firefox浏览器</a:t>
            </a:r>
          </a:p>
        </p:txBody>
      </p:sp>
      <p:sp>
        <p:nvSpPr>
          <p:cNvPr id="35842" name="内容占位符 2"/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18288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.3.1Firefox简介</a:t>
            </a: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.3.2Firefox的使用</a:t>
            </a: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.3.3Firefox的配置</a:t>
            </a:r>
          </a:p>
        </p:txBody>
      </p:sp>
    </p:spTree>
    <p:extLst>
      <p:ext uri="{BB962C8B-B14F-4D97-AF65-F5344CB8AC3E}">
        <p14:creationId xmlns:p14="http://schemas.microsoft.com/office/powerpoint/2010/main" val="20837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 noChangeArrowheads="1"/>
          </p:cNvSpPr>
          <p:nvPr>
            <p:ph type="title"/>
          </p:nvPr>
        </p:nvSpPr>
        <p:spPr>
          <a:xfrm>
            <a:off x="2149580" y="679528"/>
            <a:ext cx="8911687" cy="719781"/>
          </a:xfrm>
        </p:spPr>
        <p:txBody>
          <a:bodyPr>
            <a:normAutofit/>
          </a:bodyPr>
          <a:lstStyle/>
          <a:p>
            <a:r>
              <a:rPr lang="en-US" altLang="zh-CN" sz="2800"/>
              <a:t>8</a:t>
            </a:r>
            <a:r>
              <a:rPr lang="zh-CN" altLang="en-US" sz="2800" dirty="0"/>
              <a:t>.1.1网络基础知识</a:t>
            </a:r>
          </a:p>
        </p:txBody>
      </p:sp>
      <p:sp>
        <p:nvSpPr>
          <p:cNvPr id="6146" name="内容占位符 2"/>
          <p:cNvSpPr>
            <a:spLocks noGrp="1" noChangeArrowheads="1"/>
          </p:cNvSpPr>
          <p:nvPr>
            <p:ph idx="1"/>
          </p:nvPr>
        </p:nvSpPr>
        <p:spPr>
          <a:xfrm>
            <a:off x="2149580" y="1399309"/>
            <a:ext cx="9432820" cy="45874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计算机网络，</a:t>
            </a:r>
            <a:r>
              <a:rPr lang="zh-CN" altLang="en-US" sz="2400" dirty="0"/>
              <a:t>是指将地理位置不同的具有独立功能的多台计算机及其外部设备，通过通信线路连接起来，在网络操作系统、网络管理软件及网络通信协议的管理和协调下，实现资源共享和信息传递的计算机系统。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Internet最基本的网络协议是</a:t>
            </a:r>
            <a:r>
              <a:rPr lang="zh-CN" altLang="en-US" sz="2400" dirty="0">
                <a:solidFill>
                  <a:srgbClr val="FF0000"/>
                </a:solidFill>
              </a:rPr>
              <a:t>TCP/IP协议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从协议分层模型方面来讲，TCP/IP的四个组成层次分别为：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网络接口层、网络层、传输层、应用层</a:t>
            </a:r>
          </a:p>
        </p:txBody>
      </p:sp>
    </p:spTree>
    <p:extLst>
      <p:ext uri="{BB962C8B-B14F-4D97-AF65-F5344CB8AC3E}">
        <p14:creationId xmlns:p14="http://schemas.microsoft.com/office/powerpoint/2010/main" val="3233297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 noChangeArrowheads="1"/>
          </p:cNvSpPr>
          <p:nvPr>
            <p:ph type="title"/>
          </p:nvPr>
        </p:nvSpPr>
        <p:spPr>
          <a:xfrm>
            <a:off x="2052598" y="721091"/>
            <a:ext cx="8911687" cy="65050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.3.1Firefox简介</a:t>
            </a:r>
          </a:p>
        </p:txBody>
      </p:sp>
      <p:sp>
        <p:nvSpPr>
          <p:cNvPr id="36866" name="内容占位符 2"/>
          <p:cNvSpPr>
            <a:spLocks noGrp="1" noChangeArrowheads="1"/>
          </p:cNvSpPr>
          <p:nvPr>
            <p:ph idx="1"/>
          </p:nvPr>
        </p:nvSpPr>
        <p:spPr>
          <a:xfrm>
            <a:off x="2159721" y="1787236"/>
            <a:ext cx="8915400" cy="18565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Mozilla Firefox浏览器，中文名称</a:t>
            </a:r>
            <a:r>
              <a:rPr lang="zh-CN" altLang="en-US" sz="2400" dirty="0">
                <a:solidFill>
                  <a:srgbClr val="FF0000"/>
                </a:solidFill>
              </a:rPr>
              <a:t>火狐浏览器</a:t>
            </a:r>
            <a:r>
              <a:rPr lang="zh-CN" altLang="en-US" sz="2400" dirty="0"/>
              <a:t>。是由Mozilla开发的开源网页浏览器，支持多种操作系统。</a:t>
            </a:r>
          </a:p>
        </p:txBody>
      </p:sp>
    </p:spTree>
    <p:extLst>
      <p:ext uri="{BB962C8B-B14F-4D97-AF65-F5344CB8AC3E}">
        <p14:creationId xmlns:p14="http://schemas.microsoft.com/office/powerpoint/2010/main" val="2365075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title"/>
          </p:nvPr>
        </p:nvSpPr>
        <p:spPr>
          <a:xfrm>
            <a:off x="2135725" y="528911"/>
            <a:ext cx="8911687" cy="63487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.3.2Firefox的使用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80117" y="1222860"/>
            <a:ext cx="9629991" cy="744485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Firefox</a:t>
            </a:r>
            <a:r>
              <a:rPr lang="zh-CN" altLang="en-US" sz="2400" dirty="0"/>
              <a:t>浏览器的最上面是标题栏，标题栏下面是快捷按钮和地址栏。</a:t>
            </a:r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00" y="1779843"/>
            <a:ext cx="7211583" cy="42773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471196" y="6057238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8-13  Firefox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浏览器窗口界面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697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1903" y="665018"/>
            <a:ext cx="9547370" cy="1330037"/>
          </a:xfrm>
        </p:spPr>
        <p:txBody>
          <a:bodyPr>
            <a:normAutofit/>
          </a:bodyPr>
          <a:lstStyle/>
          <a:p>
            <a:r>
              <a:rPr lang="en-US" altLang="zh-CN" sz="2400"/>
              <a:t>Firefox</a:t>
            </a:r>
            <a:r>
              <a:rPr lang="zh-CN" altLang="en-US" sz="2400" dirty="0"/>
              <a:t>还支持通过地址字段的关键词搜索，在地址字段中输入某个检索词，点击表示开始搜索的右向箭头</a:t>
            </a:r>
            <a:r>
              <a:rPr lang="en-US" altLang="zh-CN" sz="2400" dirty="0"/>
              <a:t>【→】</a:t>
            </a:r>
            <a:r>
              <a:rPr lang="zh-CN" altLang="en-US" sz="2400" dirty="0"/>
              <a:t>，搜索结果就会在主界面中显示出来。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358015" y="1926792"/>
            <a:ext cx="8562924" cy="4475018"/>
            <a:chOff x="2358015" y="1926792"/>
            <a:chExt cx="8562924" cy="4475018"/>
          </a:xfrm>
        </p:grpSpPr>
        <p:pic>
          <p:nvPicPr>
            <p:cNvPr id="2253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015" y="1926792"/>
              <a:ext cx="8562924" cy="4475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7439891" y="2299854"/>
              <a:ext cx="1593273" cy="845128"/>
            </a:xfrm>
            <a:prstGeom prst="wedgeEllipseCallout">
              <a:avLst>
                <a:gd name="adj1" fmla="val -43773"/>
                <a:gd name="adj2" fmla="val 64694"/>
              </a:avLst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可输入某个检索词</a:t>
              </a:r>
              <a:endPara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844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65050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.3.3 Firefox的配置</a:t>
            </a:r>
          </a:p>
        </p:txBody>
      </p:sp>
      <p:sp>
        <p:nvSpPr>
          <p:cNvPr id="39938" name="内容占位符 2"/>
          <p:cNvSpPr>
            <a:spLocks noGrp="1" noChangeArrowheads="1"/>
          </p:cNvSpPr>
          <p:nvPr>
            <p:ph idx="1"/>
          </p:nvPr>
        </p:nvSpPr>
        <p:spPr>
          <a:xfrm>
            <a:off x="1842655" y="1330036"/>
            <a:ext cx="9661957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Firefox</a:t>
            </a:r>
            <a:r>
              <a:rPr lang="zh-CN" altLang="en-US" sz="2400" dirty="0"/>
              <a:t>显示窗口中点击右上角的设置图标 ，打开首选项设置。在首选项内可以分别针对</a:t>
            </a:r>
            <a:r>
              <a:rPr lang="en-US" altLang="zh-CN" sz="2400" dirty="0"/>
              <a:t>【</a:t>
            </a:r>
            <a:r>
              <a:rPr lang="zh-CN" altLang="en-US" sz="2400" dirty="0"/>
              <a:t>常规</a:t>
            </a:r>
            <a:r>
              <a:rPr lang="en-US" altLang="zh-CN" sz="2400" dirty="0"/>
              <a:t>】【</a:t>
            </a:r>
            <a:r>
              <a:rPr lang="zh-CN" altLang="en-US" sz="2400" dirty="0"/>
              <a:t>主页</a:t>
            </a:r>
            <a:r>
              <a:rPr lang="en-US" altLang="zh-CN" sz="2400" dirty="0"/>
              <a:t>】【</a:t>
            </a:r>
            <a:r>
              <a:rPr lang="zh-CN" altLang="en-US" sz="2400" dirty="0"/>
              <a:t>搜索</a:t>
            </a:r>
            <a:r>
              <a:rPr lang="en-US" altLang="zh-CN" sz="2400" dirty="0"/>
              <a:t>】【</a:t>
            </a:r>
            <a:r>
              <a:rPr lang="zh-CN" altLang="en-US" sz="2400" dirty="0"/>
              <a:t>隐私与安全</a:t>
            </a:r>
            <a:r>
              <a:rPr lang="en-US" altLang="zh-CN" sz="2400" dirty="0"/>
              <a:t>】【</a:t>
            </a:r>
            <a:r>
              <a:rPr lang="zh-CN" altLang="en-US" sz="2400" dirty="0"/>
              <a:t>同步</a:t>
            </a:r>
            <a:r>
              <a:rPr lang="en-US" altLang="zh-CN" sz="2400" dirty="0"/>
              <a:t>】</a:t>
            </a:r>
            <a:r>
              <a:rPr lang="zh-CN" altLang="en-US" sz="2400" dirty="0"/>
              <a:t>等选项卡进行设置，用户可以根据自己的需要设置浏览器相关的属性。</a:t>
            </a:r>
          </a:p>
        </p:txBody>
      </p:sp>
    </p:spTree>
    <p:extLst>
      <p:ext uri="{BB962C8B-B14F-4D97-AF65-F5344CB8AC3E}">
        <p14:creationId xmlns:p14="http://schemas.microsoft.com/office/powerpoint/2010/main" val="3374024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5758" y="651164"/>
            <a:ext cx="8915400" cy="11083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、“常规”设置</a:t>
            </a:r>
            <a:endParaRPr lang="en-US" altLang="zh-CN" sz="2400" dirty="0"/>
          </a:p>
          <a:p>
            <a:pPr lvl="1"/>
            <a:r>
              <a:rPr lang="zh-CN" altLang="en-US" sz="2200" dirty="0"/>
              <a:t>这里可以设置启动的方式、标签页、语言和外观等内容。</a:t>
            </a:r>
            <a:endParaRPr lang="zh-CN" altLang="zh-CN" sz="2200" dirty="0"/>
          </a:p>
        </p:txBody>
      </p:sp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82" y="1759527"/>
            <a:ext cx="7684510" cy="45496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884967" y="5939869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8-15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首选项中的“常规”设置</a:t>
            </a:r>
          </a:p>
        </p:txBody>
      </p:sp>
    </p:spTree>
    <p:extLst>
      <p:ext uri="{BB962C8B-B14F-4D97-AF65-F5344CB8AC3E}">
        <p14:creationId xmlns:p14="http://schemas.microsoft.com/office/powerpoint/2010/main" val="2776037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8047" y="637309"/>
            <a:ext cx="10253953" cy="134389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、“主页”设置</a:t>
            </a:r>
            <a:endParaRPr lang="en-US" altLang="zh-CN" sz="2400" dirty="0"/>
          </a:p>
          <a:p>
            <a:pPr lvl="1"/>
            <a:r>
              <a:rPr lang="zh-CN" altLang="en-US" sz="2200" dirty="0"/>
              <a:t>这里可以设置主页和新窗口（即</a:t>
            </a:r>
            <a:r>
              <a:rPr lang="en-US" altLang="zh-CN" sz="2200" dirty="0"/>
              <a:t>Home Page </a:t>
            </a:r>
            <a:r>
              <a:rPr lang="zh-CN" altLang="en-US" sz="2200" dirty="0"/>
              <a:t>）、新标签页的默认显示内容</a:t>
            </a:r>
            <a:endParaRPr lang="zh-CN" altLang="zh-CN" sz="2200" dirty="0"/>
          </a:p>
        </p:txBody>
      </p:sp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37" y="1707735"/>
            <a:ext cx="8157863" cy="47809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524442" y="6488668"/>
            <a:ext cx="2331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dirty="0"/>
              <a:t>图</a:t>
            </a:r>
            <a:r>
              <a:rPr lang="en-US" altLang="zh-CN" dirty="0"/>
              <a:t>8-16 </a:t>
            </a:r>
            <a:r>
              <a:rPr lang="zh-CN" altLang="zh-CN" dirty="0"/>
              <a:t>“主页”设置</a:t>
            </a:r>
          </a:p>
        </p:txBody>
      </p:sp>
    </p:spTree>
    <p:extLst>
      <p:ext uri="{BB962C8B-B14F-4D97-AF65-F5344CB8AC3E}">
        <p14:creationId xmlns:p14="http://schemas.microsoft.com/office/powerpoint/2010/main" val="833873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8047" y="637309"/>
            <a:ext cx="10253953" cy="134389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、“搜索”设置</a:t>
            </a:r>
            <a:endParaRPr lang="en-US" altLang="zh-CN" sz="2400" dirty="0"/>
          </a:p>
          <a:p>
            <a:pPr lvl="1"/>
            <a:r>
              <a:rPr lang="zh-CN" altLang="en-US" sz="2200" dirty="0"/>
              <a:t>搜索栏的使用方式设置</a:t>
            </a:r>
            <a:r>
              <a:rPr lang="en-US" altLang="zh-CN" sz="2200" dirty="0"/>
              <a:t>——</a:t>
            </a:r>
            <a:r>
              <a:rPr lang="zh-CN" altLang="en-US" sz="2200" dirty="0"/>
              <a:t>使用地址栏完成搜索和访问或者添加搜索栏到工具栏。另外，用户可以进行默认搜索引擎的选择</a:t>
            </a:r>
            <a:endParaRPr lang="zh-CN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5524441" y="6488668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dirty="0"/>
              <a:t>图</a:t>
            </a:r>
            <a:r>
              <a:rPr lang="en-US" altLang="zh-CN" dirty="0"/>
              <a:t>8-17 </a:t>
            </a:r>
            <a:r>
              <a:rPr lang="zh-CN" altLang="zh-CN" dirty="0"/>
              <a:t>“搜索”设置</a:t>
            </a:r>
          </a:p>
        </p:txBody>
      </p:sp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035" y="1861273"/>
            <a:ext cx="7712220" cy="45882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763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5407" y="526473"/>
            <a:ext cx="9949153" cy="18703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400" dirty="0"/>
              <a:t>4</a:t>
            </a:r>
            <a:r>
              <a:rPr lang="zh-CN" altLang="en-US" sz="2400" dirty="0"/>
              <a:t>、“隐私与安全”设置</a:t>
            </a:r>
            <a:endParaRPr lang="en-US" altLang="zh-CN" sz="24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400" dirty="0"/>
              <a:t>设置浏览器是否记忆用户的访问历史信息和浏览过的网页信息。用户也可以设置浏览器的网络、更新、安全限制等内容，用户还可以对常规安全信息、密码信息、警告信息等内容进行设置。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5178191" y="6488668"/>
            <a:ext cx="30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dirty="0"/>
              <a:t>图</a:t>
            </a:r>
            <a:r>
              <a:rPr lang="en-US" altLang="zh-CN" dirty="0"/>
              <a:t>8-18 </a:t>
            </a:r>
            <a:r>
              <a:rPr lang="zh-CN" altLang="zh-CN" dirty="0"/>
              <a:t>“隐私与安全”设置</a:t>
            </a:r>
          </a:p>
        </p:txBody>
      </p:sp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435" y="2396836"/>
            <a:ext cx="6700838" cy="39793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119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5407" y="526473"/>
            <a:ext cx="10476593" cy="112221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400" dirty="0"/>
              <a:t>5</a:t>
            </a:r>
            <a:r>
              <a:rPr lang="zh-CN" altLang="en-US" sz="2400" dirty="0"/>
              <a:t>、“同步”设置</a:t>
            </a:r>
            <a:endParaRPr lang="en-US" altLang="zh-CN" sz="24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200" dirty="0"/>
              <a:t>让用户在这个设备间同步书签、历史记录、标签页、密码、附加组件与首选项</a:t>
            </a:r>
            <a:endParaRPr lang="zh-CN" altLang="zh-CN" sz="2200" dirty="0"/>
          </a:p>
        </p:txBody>
      </p:sp>
      <p:pic>
        <p:nvPicPr>
          <p:cNvPr id="276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39" y="1648690"/>
            <a:ext cx="7908053" cy="46820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799215" y="5961382"/>
            <a:ext cx="2331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dirty="0"/>
              <a:t>图</a:t>
            </a:r>
            <a:r>
              <a:rPr lang="en-US" altLang="zh-CN" dirty="0"/>
              <a:t>8-19 </a:t>
            </a:r>
            <a:r>
              <a:rPr lang="zh-CN" altLang="zh-CN" dirty="0"/>
              <a:t>“</a:t>
            </a:r>
            <a:r>
              <a:rPr lang="zh-CN" altLang="en-US" dirty="0"/>
              <a:t>同步</a:t>
            </a:r>
            <a:r>
              <a:rPr lang="zh-CN" altLang="zh-CN" dirty="0"/>
              <a:t>”设置</a:t>
            </a:r>
          </a:p>
        </p:txBody>
      </p:sp>
    </p:spTree>
    <p:extLst>
      <p:ext uri="{BB962C8B-B14F-4D97-AF65-F5344CB8AC3E}">
        <p14:creationId xmlns:p14="http://schemas.microsoft.com/office/powerpoint/2010/main" val="1020912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 noChangeArrowheads="1"/>
          </p:cNvSpPr>
          <p:nvPr>
            <p:ph type="title"/>
          </p:nvPr>
        </p:nvSpPr>
        <p:spPr>
          <a:xfrm>
            <a:off x="2163434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.4 邮件客户端软件</a:t>
            </a:r>
            <a:r>
              <a:rPr lang="en-US" altLang="zh-CN" dirty="0"/>
              <a:t>Thunderbird</a:t>
            </a:r>
            <a:endParaRPr lang="zh-CN" altLang="en-US" dirty="0"/>
          </a:p>
        </p:txBody>
      </p:sp>
      <p:sp>
        <p:nvSpPr>
          <p:cNvPr id="49154" name="内容占位符 2"/>
          <p:cNvSpPr>
            <a:spLocks noGrp="1" noChangeArrowheads="1"/>
          </p:cNvSpPr>
          <p:nvPr>
            <p:ph idx="1"/>
          </p:nvPr>
        </p:nvSpPr>
        <p:spPr>
          <a:xfrm>
            <a:off x="2381393" y="1787236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Thunderbird</a:t>
            </a:r>
            <a:r>
              <a:rPr lang="zh-CN" altLang="en-US" sz="2400" dirty="0"/>
              <a:t>，是</a:t>
            </a:r>
            <a:r>
              <a:rPr lang="en-US" altLang="zh-CN" sz="2400" dirty="0"/>
              <a:t>Ubuntu18.04</a:t>
            </a:r>
            <a:r>
              <a:rPr lang="zh-CN" altLang="en-US" sz="2400" dirty="0"/>
              <a:t>系统安装后自带的默认电子邮件客户端，可以用来在本地收发电子邮件。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提供了所有标准的电子邮件客户功能，包括邮箱管理、用户定义的过滤器、以及快速搜索等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6942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7430" y="720437"/>
            <a:ext cx="8915400" cy="180109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OSI</a:t>
            </a:r>
            <a:r>
              <a:rPr lang="zh-CN" altLang="en-US" sz="2400" dirty="0"/>
              <a:t>（</a:t>
            </a:r>
            <a:r>
              <a:rPr lang="en-US" altLang="zh-CN" sz="2400" dirty="0"/>
              <a:t>Open System Interconnect</a:t>
            </a:r>
            <a:r>
              <a:rPr lang="zh-CN" altLang="en-US" sz="2400" dirty="0"/>
              <a:t>）是传统的开放式系统互联参考模型，是一种通信协议的七层抽象的参考模型，其中每一层执行某一特定任务。</a:t>
            </a:r>
            <a:endParaRPr lang="en-US" altLang="zh-CN" sz="2400" dirty="0"/>
          </a:p>
          <a:p>
            <a:r>
              <a:rPr lang="en-US" altLang="zh-CN" sz="2400" dirty="0"/>
              <a:t>TCP/IP</a:t>
            </a:r>
            <a:r>
              <a:rPr lang="zh-CN" altLang="en-US" sz="2400" dirty="0"/>
              <a:t>结构对应</a:t>
            </a:r>
            <a:r>
              <a:rPr lang="en-US" altLang="zh-CN" sz="2400" dirty="0"/>
              <a:t>OSI</a:t>
            </a:r>
            <a:r>
              <a:rPr lang="zh-CN" altLang="en-US" sz="2400" dirty="0"/>
              <a:t>结构分层关系见</a:t>
            </a:r>
            <a:r>
              <a:rPr lang="zh-CN" altLang="en-US" sz="2400" dirty="0">
                <a:solidFill>
                  <a:srgbClr val="FF0000"/>
                </a:solidFill>
              </a:rPr>
              <a:t>表</a:t>
            </a:r>
            <a:r>
              <a:rPr lang="en-US" altLang="zh-CN" sz="2400" dirty="0">
                <a:solidFill>
                  <a:srgbClr val="FF0000"/>
                </a:solidFill>
              </a:rPr>
              <a:t>8-1</a:t>
            </a:r>
            <a:r>
              <a:rPr lang="zh-CN" altLang="en-US" sz="2400" dirty="0"/>
              <a:t>所示。</a:t>
            </a:r>
          </a:p>
        </p:txBody>
      </p:sp>
      <p:sp>
        <p:nvSpPr>
          <p:cNvPr id="4" name="矩形 3"/>
          <p:cNvSpPr/>
          <p:nvPr/>
        </p:nvSpPr>
        <p:spPr>
          <a:xfrm>
            <a:off x="3978525" y="2704007"/>
            <a:ext cx="42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8-1  TCP/IP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结构对应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OSI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结构分层关系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08016"/>
              </p:ext>
            </p:extLst>
          </p:nvPr>
        </p:nvGraphicFramePr>
        <p:xfrm>
          <a:off x="2406962" y="3255819"/>
          <a:ext cx="8086268" cy="2526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2008">
                  <a:extLst>
                    <a:ext uri="{9D8B030D-6E8A-4147-A177-3AD203B41FA5}">
                      <a16:colId xmlns:a16="http://schemas.microsoft.com/office/drawing/2014/main" val="1541638500"/>
                    </a:ext>
                  </a:extLst>
                </a:gridCol>
                <a:gridCol w="2864260">
                  <a:extLst>
                    <a:ext uri="{9D8B030D-6E8A-4147-A177-3AD203B41FA5}">
                      <a16:colId xmlns:a16="http://schemas.microsoft.com/office/drawing/2014/main" val="3692961026"/>
                    </a:ext>
                  </a:extLst>
                </a:gridCol>
              </a:tblGrid>
              <a:tr h="296351">
                <a:tc gridSpan="2">
                  <a:txBody>
                    <a:bodyPr/>
                    <a:lstStyle/>
                    <a:p>
                      <a:pPr algn="ctr">
                        <a:spcBef>
                          <a:spcPts val="315"/>
                        </a:spcBef>
                        <a:spcAft>
                          <a:spcPts val="315"/>
                        </a:spcAft>
                      </a:pPr>
                      <a:r>
                        <a:rPr lang="en-US" sz="1800" kern="100" dirty="0">
                          <a:effectLst/>
                        </a:rPr>
                        <a:t>TCP/IP</a:t>
                      </a:r>
                      <a:r>
                        <a:rPr lang="zh-CN" sz="1800" kern="100" dirty="0">
                          <a:effectLst/>
                        </a:rPr>
                        <a:t>结构对应</a:t>
                      </a:r>
                      <a:r>
                        <a:rPr lang="en-US" sz="1800" kern="100" dirty="0">
                          <a:effectLst/>
                        </a:rPr>
                        <a:t>OSI</a:t>
                      </a:r>
                      <a:r>
                        <a:rPr lang="zh-CN" sz="1800" kern="100" dirty="0">
                          <a:effectLst/>
                        </a:rPr>
                        <a:t>结构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375" marR="79375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94014"/>
                  </a:ext>
                </a:extLst>
              </a:tr>
              <a:tr h="310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TCP/IP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375" marR="79375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OSI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375" marR="79375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45466"/>
                  </a:ext>
                </a:extLst>
              </a:tr>
              <a:tr h="8146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应用层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375" marR="79375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应用层</a:t>
                      </a: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表示层</a:t>
                      </a: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会话层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375" marR="79375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864255"/>
                  </a:ext>
                </a:extLst>
              </a:tr>
              <a:tr h="2715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主机到主机层（</a:t>
                      </a:r>
                      <a:r>
                        <a:rPr lang="en-US" sz="1800" kern="100">
                          <a:effectLst/>
                        </a:rPr>
                        <a:t>TCP</a:t>
                      </a:r>
                      <a:r>
                        <a:rPr lang="zh-CN" sz="1800" kern="100">
                          <a:effectLst/>
                        </a:rPr>
                        <a:t>）（又称传输层）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375" marR="79375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传输层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375" marR="79375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41264"/>
                  </a:ext>
                </a:extLst>
              </a:tr>
              <a:tr h="2715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网络层（</a:t>
                      </a:r>
                      <a:r>
                        <a:rPr lang="en-US" sz="1800" kern="100">
                          <a:effectLst/>
                        </a:rPr>
                        <a:t>IP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375" marR="79375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网络层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375" marR="79375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942017"/>
                  </a:ext>
                </a:extLst>
              </a:tr>
              <a:tr h="271566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网络接口层（又称链路层）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375" marR="79375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数据链路层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375" marR="79375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27381"/>
                  </a:ext>
                </a:extLst>
              </a:tr>
              <a:tr h="2715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物理层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9375" marR="79375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63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983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3543" y="665673"/>
            <a:ext cx="8911687" cy="53967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Thunderbird</a:t>
            </a:r>
            <a:r>
              <a:rPr lang="zh-CN" altLang="en-US" sz="2800" dirty="0">
                <a:solidFill>
                  <a:srgbClr val="FF0000"/>
                </a:solidFill>
              </a:rPr>
              <a:t>的启动和设置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3543" y="1551709"/>
            <a:ext cx="9211148" cy="18010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点击桌面左侧的</a:t>
            </a:r>
            <a:r>
              <a:rPr lang="en-US" altLang="zh-CN" sz="2400" dirty="0"/>
              <a:t>Thunderbird</a:t>
            </a:r>
            <a:r>
              <a:rPr lang="zh-CN" altLang="en-US" sz="2400" dirty="0"/>
              <a:t>邮件</a:t>
            </a:r>
            <a:r>
              <a:rPr lang="en-US" altLang="zh-CN" sz="2400" dirty="0"/>
              <a:t>/</a:t>
            </a:r>
            <a:r>
              <a:rPr lang="zh-CN" altLang="en-US" sz="2400" dirty="0"/>
              <a:t>新闻管理器图标 ，或者点击桌面左侧的显示应用程序图标 ，在搜索框中输入“</a:t>
            </a:r>
            <a:r>
              <a:rPr lang="en-US" altLang="zh-CN" sz="2400" dirty="0"/>
              <a:t>thunderbird”</a:t>
            </a:r>
            <a:r>
              <a:rPr lang="zh-CN" altLang="en-US" sz="2400" dirty="0"/>
              <a:t>，即可找到该程序。搜索查找</a:t>
            </a:r>
            <a:r>
              <a:rPr lang="en-US" altLang="zh-CN" sz="2400" dirty="0"/>
              <a:t>Thunderbird</a:t>
            </a:r>
            <a:r>
              <a:rPr lang="zh-CN" altLang="en-US" sz="2400" dirty="0"/>
              <a:t>程序，如图</a:t>
            </a:r>
            <a:r>
              <a:rPr lang="en-US" altLang="zh-CN" sz="2400" dirty="0"/>
              <a:t>8-20</a:t>
            </a:r>
            <a:r>
              <a:rPr lang="zh-CN" altLang="en-US" sz="2400" dirty="0"/>
              <a:t>所示。</a:t>
            </a:r>
          </a:p>
        </p:txBody>
      </p:sp>
      <p:pic>
        <p:nvPicPr>
          <p:cNvPr id="286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65" y="3505530"/>
            <a:ext cx="1340715" cy="134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218188" y="4984791"/>
            <a:ext cx="18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Thunderbird</a:t>
            </a:r>
            <a:r>
              <a:rPr lang="zh-CN" altLang="en-US" dirty="0"/>
              <a:t>图标</a:t>
            </a:r>
          </a:p>
        </p:txBody>
      </p:sp>
      <p:pic>
        <p:nvPicPr>
          <p:cNvPr id="2867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491" y="3352800"/>
            <a:ext cx="7351064" cy="215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696077" y="5682734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8-20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Thunderbird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2309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8775" y="678873"/>
            <a:ext cx="9602787" cy="152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Thunderbird</a:t>
            </a:r>
            <a:r>
              <a:rPr lang="zh-CN" altLang="en-US" sz="2400" dirty="0"/>
              <a:t>程序首次启动的界面，如图</a:t>
            </a:r>
            <a:r>
              <a:rPr lang="en-US" altLang="zh-CN" sz="2400" dirty="0"/>
              <a:t>8-21</a:t>
            </a:r>
            <a:r>
              <a:rPr lang="zh-CN" altLang="en-US" sz="2400" dirty="0"/>
              <a:t>所示。需要在此界面下设置用户现有的电子邮件账户信息。</a:t>
            </a:r>
          </a:p>
        </p:txBody>
      </p:sp>
      <p:pic>
        <p:nvPicPr>
          <p:cNvPr id="296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54" y="1778145"/>
            <a:ext cx="7282728" cy="433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925619" y="6148704"/>
            <a:ext cx="3489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8-21  Thunderbird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首次启动界面</a:t>
            </a:r>
          </a:p>
        </p:txBody>
      </p:sp>
    </p:spTree>
    <p:extLst>
      <p:ext uri="{BB962C8B-B14F-4D97-AF65-F5344CB8AC3E}">
        <p14:creationId xmlns:p14="http://schemas.microsoft.com/office/powerpoint/2010/main" val="1587290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4193" y="554182"/>
            <a:ext cx="9727480" cy="18842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由于</a:t>
            </a:r>
            <a:r>
              <a:rPr lang="en-US" altLang="zh-CN" sz="2400" dirty="0"/>
              <a:t>Thunderbird</a:t>
            </a:r>
            <a:r>
              <a:rPr lang="zh-CN" altLang="en-US" sz="2400" dirty="0"/>
              <a:t>可以管理用户的所有电子邮件信箱账户，所以，首先要输入用户已有的电子邮件账户信息。如：用户名、电子邮件地址和密码，如图</a:t>
            </a:r>
            <a:r>
              <a:rPr lang="en-US" altLang="zh-CN" sz="2400" dirty="0"/>
              <a:t>8-22</a:t>
            </a:r>
            <a:r>
              <a:rPr lang="zh-CN" altLang="en-US" sz="2400" dirty="0"/>
              <a:t>所示。</a:t>
            </a:r>
          </a:p>
        </p:txBody>
      </p:sp>
      <p:pic>
        <p:nvPicPr>
          <p:cNvPr id="307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818" y="2261466"/>
            <a:ext cx="6285200" cy="4225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230764" y="6488668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8-22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设置用户现有电子邮件账户</a:t>
            </a:r>
          </a:p>
        </p:txBody>
      </p:sp>
    </p:spTree>
    <p:extLst>
      <p:ext uri="{BB962C8B-B14F-4D97-AF65-F5344CB8AC3E}">
        <p14:creationId xmlns:p14="http://schemas.microsoft.com/office/powerpoint/2010/main" val="177887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2678" y="376272"/>
            <a:ext cx="9727480" cy="18842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设置完成后，在主界面上将看到用户设置好的邮箱账户的情况。并且可以继续点击</a:t>
            </a: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账户</a:t>
            </a:r>
            <a:r>
              <a:rPr lang="en-US" altLang="zh-CN" sz="2400" dirty="0">
                <a:solidFill>
                  <a:srgbClr val="FF0000"/>
                </a:solidFill>
              </a:rPr>
              <a:t>】-&gt;【</a:t>
            </a:r>
            <a:r>
              <a:rPr lang="zh-CN" altLang="en-US" sz="2400" dirty="0">
                <a:solidFill>
                  <a:srgbClr val="FF0000"/>
                </a:solidFill>
              </a:rPr>
              <a:t>账户设置</a:t>
            </a:r>
            <a:r>
              <a:rPr lang="en-US" altLang="zh-CN" sz="2400" dirty="0">
                <a:solidFill>
                  <a:srgbClr val="FF0000"/>
                </a:solidFill>
              </a:rPr>
              <a:t>】-&gt;【</a:t>
            </a:r>
            <a:r>
              <a:rPr lang="zh-CN" altLang="en-US" sz="2400" dirty="0">
                <a:solidFill>
                  <a:srgbClr val="FF0000"/>
                </a:solidFill>
              </a:rPr>
              <a:t>电子邮件</a:t>
            </a:r>
            <a:r>
              <a:rPr lang="en-US" altLang="zh-CN" sz="2400" dirty="0">
                <a:solidFill>
                  <a:srgbClr val="FF0000"/>
                </a:solidFill>
              </a:rPr>
              <a:t>】</a:t>
            </a:r>
            <a:r>
              <a:rPr lang="zh-CN" altLang="en-US" sz="2400" dirty="0"/>
              <a:t>继续添加新的电子邮件账户，以便于把用户的所有电子邮件账户利用</a:t>
            </a:r>
            <a:r>
              <a:rPr lang="en-US" altLang="zh-CN" sz="2400" dirty="0"/>
              <a:t>Thunderbird</a:t>
            </a:r>
            <a:r>
              <a:rPr lang="zh-CN" altLang="en-US" sz="2400" dirty="0"/>
              <a:t>软件统一集中管理。</a:t>
            </a:r>
            <a:r>
              <a:rPr lang="zh-CN" altLang="en-US" sz="2400" dirty="0">
                <a:solidFill>
                  <a:srgbClr val="FF0000"/>
                </a:solidFill>
              </a:rPr>
              <a:t>例如，添加了两个电子邮件账户后的主界面，如图</a:t>
            </a:r>
            <a:r>
              <a:rPr lang="en-US" altLang="zh-CN" sz="2400" dirty="0">
                <a:solidFill>
                  <a:srgbClr val="FF0000"/>
                </a:solidFill>
              </a:rPr>
              <a:t>8-23</a:t>
            </a:r>
            <a:r>
              <a:rPr lang="zh-CN" altLang="en-US" sz="2400" dirty="0">
                <a:solidFill>
                  <a:srgbClr val="FF0000"/>
                </a:solidFill>
              </a:rPr>
              <a:t>所示。</a:t>
            </a:r>
          </a:p>
        </p:txBody>
      </p:sp>
      <p:pic>
        <p:nvPicPr>
          <p:cNvPr id="317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271" y="2110654"/>
            <a:ext cx="7213455" cy="43358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011066" y="6446539"/>
            <a:ext cx="4358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8-23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添加了两个电子邮件账户的主界面</a:t>
            </a:r>
          </a:p>
        </p:txBody>
      </p:sp>
    </p:spTree>
    <p:extLst>
      <p:ext uri="{BB962C8B-B14F-4D97-AF65-F5344CB8AC3E}">
        <p14:creationId xmlns:p14="http://schemas.microsoft.com/office/powerpoint/2010/main" val="1878190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1224" y="293144"/>
            <a:ext cx="9727480" cy="6628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Thunderbird</a:t>
            </a:r>
            <a:r>
              <a:rPr lang="zh-CN" altLang="en-US" sz="2400" dirty="0">
                <a:solidFill>
                  <a:srgbClr val="FF0000"/>
                </a:solidFill>
              </a:rPr>
              <a:t>发送电子邮件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48496" y="955963"/>
            <a:ext cx="10694121" cy="2258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利用其中一个电子邮件账户</a:t>
            </a:r>
            <a:r>
              <a:rPr lang="en-US" altLang="zh-CN" sz="2000" dirty="0"/>
              <a:t>hautbiyesheng@126.com</a:t>
            </a:r>
            <a:r>
              <a:rPr lang="zh-CN" altLang="en-US" sz="2000" dirty="0"/>
              <a:t>给</a:t>
            </a:r>
            <a:r>
              <a:rPr lang="en-US" altLang="zh-CN" sz="2000" dirty="0"/>
              <a:t>hautmhl@126.com</a:t>
            </a:r>
            <a:r>
              <a:rPr lang="zh-CN" altLang="en-US" sz="2000" dirty="0"/>
              <a:t>发邮件，邮件标题为“测试”，过程如下：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在如图</a:t>
            </a:r>
            <a:r>
              <a:rPr lang="en-US" altLang="zh-CN" sz="2000" dirty="0"/>
              <a:t>8-23</a:t>
            </a:r>
            <a:r>
              <a:rPr lang="zh-CN" altLang="en-US" sz="2000" dirty="0"/>
              <a:t>的界面中，左侧树型目录中，点选</a:t>
            </a:r>
            <a:r>
              <a:rPr lang="en-US" altLang="zh-CN" sz="2000" dirty="0"/>
              <a:t>hautbiyesheng@126.com</a:t>
            </a:r>
            <a:r>
              <a:rPr lang="zh-CN" altLang="en-US" sz="2000" dirty="0"/>
              <a:t>邮箱，然后右侧桌面中将显示“</a:t>
            </a:r>
            <a:r>
              <a:rPr lang="en-US" altLang="zh-CN" sz="2000" dirty="0"/>
              <a:t>Thunderbird</a:t>
            </a:r>
            <a:r>
              <a:rPr lang="zh-CN" altLang="en-US" sz="2000" dirty="0"/>
              <a:t>邮件</a:t>
            </a:r>
            <a:r>
              <a:rPr lang="en-US" altLang="zh-CN" sz="2000" dirty="0"/>
              <a:t>-hautbiyesheng@126.com”</a:t>
            </a:r>
            <a:r>
              <a:rPr lang="zh-CN" altLang="en-US" sz="2000" dirty="0"/>
              <a:t>标题。点击</a:t>
            </a:r>
            <a:r>
              <a:rPr lang="en-US" altLang="zh-CN" sz="2000" dirty="0"/>
              <a:t>【</a:t>
            </a:r>
            <a:r>
              <a:rPr lang="zh-CN" altLang="en-US" sz="2000" dirty="0"/>
              <a:t>电子邮件</a:t>
            </a:r>
            <a:r>
              <a:rPr lang="en-US" altLang="zh-CN" sz="2000" dirty="0"/>
              <a:t>】-&gt;【</a:t>
            </a:r>
            <a:r>
              <a:rPr lang="zh-CN" altLang="en-US" sz="2000" dirty="0"/>
              <a:t>编写</a:t>
            </a:r>
            <a:r>
              <a:rPr lang="en-US" altLang="zh-CN" sz="2000" dirty="0"/>
              <a:t>】</a:t>
            </a:r>
            <a:r>
              <a:rPr lang="zh-CN" altLang="en-US" sz="2000" dirty="0"/>
              <a:t>，打开电子邮件编写界面，填好邮件主题、内容和要发至的邮箱后，点击</a:t>
            </a:r>
            <a:r>
              <a:rPr lang="en-US" altLang="zh-CN" sz="2000" dirty="0"/>
              <a:t>【</a:t>
            </a:r>
            <a:r>
              <a:rPr lang="zh-CN" altLang="en-US" sz="2000" dirty="0"/>
              <a:t>发送</a:t>
            </a:r>
            <a:r>
              <a:rPr lang="en-US" altLang="zh-CN" sz="2000" dirty="0"/>
              <a:t>】</a:t>
            </a:r>
            <a:r>
              <a:rPr lang="zh-CN" altLang="en-US" sz="2000" dirty="0"/>
              <a:t>，将完成邮件的发送。电子邮件编写</a:t>
            </a:r>
            <a:r>
              <a:rPr lang="en-US" altLang="zh-CN" sz="2000" dirty="0"/>
              <a:t>-</a:t>
            </a:r>
            <a:r>
              <a:rPr lang="zh-CN" altLang="en-US" sz="2000" dirty="0"/>
              <a:t>发送界面，如图</a:t>
            </a:r>
            <a:r>
              <a:rPr lang="en-US" altLang="zh-CN" sz="2000" dirty="0"/>
              <a:t>8-24</a:t>
            </a:r>
            <a:r>
              <a:rPr lang="zh-CN" altLang="en-US" sz="2000" dirty="0"/>
              <a:t>所示。</a:t>
            </a:r>
          </a:p>
        </p:txBody>
      </p:sp>
      <p:pic>
        <p:nvPicPr>
          <p:cNvPr id="327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53" y="3212056"/>
            <a:ext cx="6681479" cy="3352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524132" y="5902037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8-24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电子邮件编写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0618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1248496" y="1127925"/>
            <a:ext cx="10694121" cy="2114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738743" y="548969"/>
            <a:ext cx="9713625" cy="1418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电子邮件发送成功后，会在该电子邮件账户的</a:t>
            </a:r>
            <a:r>
              <a:rPr lang="en-US" altLang="zh-CN" sz="2400" dirty="0"/>
              <a:t>【</a:t>
            </a:r>
            <a:r>
              <a:rPr lang="zh-CN" altLang="en-US" sz="2400" dirty="0"/>
              <a:t>已发送消息</a:t>
            </a:r>
            <a:r>
              <a:rPr lang="en-US" altLang="zh-CN" sz="2400" dirty="0"/>
              <a:t>】</a:t>
            </a:r>
            <a:r>
              <a:rPr lang="zh-CN" altLang="en-US" sz="2400" dirty="0"/>
              <a:t>中看到邮件发送的情况。查看已发送的邮件，如图</a:t>
            </a:r>
            <a:r>
              <a:rPr lang="en-US" altLang="zh-CN" sz="2400" dirty="0"/>
              <a:t>8-25</a:t>
            </a:r>
            <a:r>
              <a:rPr lang="zh-CN" altLang="en-US" sz="2400" dirty="0"/>
              <a:t>所示。</a:t>
            </a:r>
          </a:p>
        </p:txBody>
      </p:sp>
      <p:pic>
        <p:nvPicPr>
          <p:cNvPr id="3277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161" y="1967344"/>
            <a:ext cx="9352629" cy="32827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5510132" y="5360743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8-25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查看已发送的邮件</a:t>
            </a:r>
          </a:p>
        </p:txBody>
      </p:sp>
    </p:spTree>
    <p:extLst>
      <p:ext uri="{BB962C8B-B14F-4D97-AF65-F5344CB8AC3E}">
        <p14:creationId xmlns:p14="http://schemas.microsoft.com/office/powerpoint/2010/main" val="1497984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4106" y="500962"/>
            <a:ext cx="9727480" cy="6628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Thunderbird</a:t>
            </a:r>
            <a:r>
              <a:rPr lang="zh-CN" altLang="en-US" sz="2400" dirty="0">
                <a:solidFill>
                  <a:srgbClr val="FF0000"/>
                </a:solidFill>
              </a:rPr>
              <a:t>查看电子邮件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20786" y="1163781"/>
            <a:ext cx="10694121" cy="1399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点选</a:t>
            </a:r>
            <a:r>
              <a:rPr lang="en-US" altLang="zh-CN" sz="2000" dirty="0"/>
              <a:t>hautmhl@126.com</a:t>
            </a:r>
            <a:r>
              <a:rPr lang="zh-CN" altLang="en-US" sz="2000" dirty="0"/>
              <a:t>邮箱，单击</a:t>
            </a:r>
            <a:r>
              <a:rPr lang="en-US" altLang="zh-CN" sz="2000" dirty="0"/>
              <a:t>【</a:t>
            </a:r>
            <a:r>
              <a:rPr lang="zh-CN" altLang="en-US" sz="2000" dirty="0"/>
              <a:t>收件箱</a:t>
            </a:r>
            <a:r>
              <a:rPr lang="en-US" altLang="zh-CN" sz="2000" dirty="0"/>
              <a:t>】</a:t>
            </a:r>
            <a:r>
              <a:rPr lang="zh-CN" altLang="en-US" sz="2000" dirty="0"/>
              <a:t>，将会查看到收件箱内的所有邮件。单击某封邮件，将会查看到信件的内容。例如，单击邮件</a:t>
            </a:r>
            <a:r>
              <a:rPr lang="en-US" altLang="zh-CN" sz="2000" dirty="0"/>
              <a:t>【</a:t>
            </a:r>
            <a:r>
              <a:rPr lang="zh-CN" altLang="en-US" sz="2000" dirty="0"/>
              <a:t>测试</a:t>
            </a:r>
            <a:r>
              <a:rPr lang="en-US" altLang="zh-CN" sz="2000" dirty="0"/>
              <a:t>】</a:t>
            </a:r>
            <a:r>
              <a:rPr lang="zh-CN" altLang="en-US" sz="2000" dirty="0"/>
              <a:t>，查看内容，并可以进行</a:t>
            </a:r>
            <a:r>
              <a:rPr lang="en-US" altLang="zh-CN" sz="2000" dirty="0"/>
              <a:t>【</a:t>
            </a:r>
            <a:r>
              <a:rPr lang="zh-CN" altLang="en-US" sz="2000" dirty="0"/>
              <a:t>回复</a:t>
            </a:r>
            <a:r>
              <a:rPr lang="en-US" altLang="zh-CN" sz="2000" dirty="0"/>
              <a:t>】【</a:t>
            </a:r>
            <a:r>
              <a:rPr lang="zh-CN" altLang="en-US" sz="2000" dirty="0"/>
              <a:t>转发</a:t>
            </a:r>
            <a:r>
              <a:rPr lang="en-US" altLang="zh-CN" sz="2000" dirty="0"/>
              <a:t>】【</a:t>
            </a:r>
            <a:r>
              <a:rPr lang="zh-CN" altLang="en-US" sz="2000" dirty="0"/>
              <a:t>归档</a:t>
            </a:r>
            <a:r>
              <a:rPr lang="en-US" altLang="zh-CN" sz="2000" dirty="0"/>
              <a:t>】</a:t>
            </a:r>
            <a:r>
              <a:rPr lang="zh-CN" altLang="en-US" sz="2000" dirty="0"/>
              <a:t>等操作。</a:t>
            </a:r>
          </a:p>
        </p:txBody>
      </p:sp>
      <p:pic>
        <p:nvPicPr>
          <p:cNvPr id="337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54" y="2332326"/>
            <a:ext cx="6991782" cy="3717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677297" y="6088841"/>
            <a:ext cx="256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6225"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8-26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查看电子邮件</a:t>
            </a:r>
          </a:p>
        </p:txBody>
      </p:sp>
    </p:spTree>
    <p:extLst>
      <p:ext uri="{BB962C8B-B14F-4D97-AF65-F5344CB8AC3E}">
        <p14:creationId xmlns:p14="http://schemas.microsoft.com/office/powerpoint/2010/main" val="23598459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79" y="721092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089" y="2238366"/>
            <a:ext cx="8915400" cy="23751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本章介绍了</a:t>
            </a:r>
            <a:r>
              <a:rPr lang="zh-CN" altLang="en-US" sz="2400" dirty="0">
                <a:solidFill>
                  <a:srgbClr val="FF0000"/>
                </a:solidFill>
              </a:rPr>
              <a:t>网络的基本配置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常用的网络命令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TCP/IP</a:t>
            </a:r>
            <a:r>
              <a:rPr lang="zh-CN" altLang="en-US" sz="2400" dirty="0">
                <a:solidFill>
                  <a:srgbClr val="FF0000"/>
                </a:solidFill>
              </a:rPr>
              <a:t>协议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地址的配置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DNS</a:t>
            </a:r>
            <a:r>
              <a:rPr lang="zh-CN" altLang="en-US" sz="2400" dirty="0">
                <a:solidFill>
                  <a:srgbClr val="FF0000"/>
                </a:solidFill>
              </a:rPr>
              <a:t>配置</a:t>
            </a:r>
            <a:r>
              <a:rPr lang="zh-CN" altLang="en-US" sz="2400" dirty="0"/>
              <a:t>以及</a:t>
            </a:r>
            <a:r>
              <a:rPr lang="en-US" altLang="zh-CN" sz="2400" dirty="0">
                <a:solidFill>
                  <a:srgbClr val="FF0000"/>
                </a:solidFill>
              </a:rPr>
              <a:t>hosts</a:t>
            </a:r>
            <a:r>
              <a:rPr lang="zh-CN" altLang="en-US" sz="2400" dirty="0">
                <a:solidFill>
                  <a:srgbClr val="FF0000"/>
                </a:solidFill>
              </a:rPr>
              <a:t>文件</a:t>
            </a:r>
            <a:r>
              <a:rPr lang="zh-CN" altLang="en-US" sz="2400" dirty="0"/>
              <a:t>，并介绍了</a:t>
            </a:r>
            <a:r>
              <a:rPr lang="en-US" altLang="zh-CN" sz="2400" dirty="0">
                <a:solidFill>
                  <a:srgbClr val="FF0000"/>
                </a:solidFill>
              </a:rPr>
              <a:t>Firefox</a:t>
            </a:r>
            <a:r>
              <a:rPr lang="zh-CN" altLang="en-US" sz="2400" dirty="0">
                <a:solidFill>
                  <a:srgbClr val="FF0000"/>
                </a:solidFill>
              </a:rPr>
              <a:t>浏览器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Thunderbird</a:t>
            </a:r>
            <a:r>
              <a:rPr lang="zh-CN" altLang="en-US" sz="2400" dirty="0"/>
              <a:t>等部分网络应用软件，以及</a:t>
            </a:r>
            <a:r>
              <a:rPr lang="zh-CN" altLang="en-US" sz="2400" dirty="0">
                <a:solidFill>
                  <a:srgbClr val="FF0000"/>
                </a:solidFill>
              </a:rPr>
              <a:t>网络工具</a:t>
            </a:r>
            <a:r>
              <a:rPr lang="zh-CN" altLang="en-US" sz="2400" dirty="0"/>
              <a:t>的使用。</a:t>
            </a:r>
          </a:p>
        </p:txBody>
      </p:sp>
    </p:spTree>
    <p:extLst>
      <p:ext uri="{BB962C8B-B14F-4D97-AF65-F5344CB8AC3E}">
        <p14:creationId xmlns:p14="http://schemas.microsoft.com/office/powerpoint/2010/main" val="1893704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544" y="748801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834" y="1583621"/>
            <a:ext cx="8915400" cy="45503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题目</a:t>
            </a:r>
            <a:r>
              <a:rPr lang="en-US" altLang="zh-CN" sz="2600" dirty="0"/>
              <a:t>1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</a:rPr>
              <a:t>常用网络命令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1"/>
                </a:solidFill>
              </a:rPr>
              <a:t>要求：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）使用</a:t>
            </a:r>
            <a:r>
              <a:rPr lang="en-US" altLang="zh-CN" sz="2400" dirty="0"/>
              <a:t>ping</a:t>
            </a:r>
            <a:r>
              <a:rPr lang="zh-CN" altLang="en-US" sz="2400" dirty="0"/>
              <a:t>命令完成以下任务：检测本机网络功能是否正常，完成</a:t>
            </a:r>
            <a:r>
              <a:rPr lang="en-US" altLang="zh-CN" sz="2400" dirty="0"/>
              <a:t>5</a:t>
            </a:r>
            <a:r>
              <a:rPr lang="zh-CN" altLang="en-US" sz="2400" dirty="0"/>
              <a:t>次回应即可，每次间隔</a:t>
            </a:r>
            <a:r>
              <a:rPr lang="en-US" altLang="zh-CN" sz="2400" dirty="0"/>
              <a:t>10</a:t>
            </a:r>
            <a:r>
              <a:rPr lang="zh-CN" altLang="en-US" sz="2400" dirty="0"/>
              <a:t>秒。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）使用</a:t>
            </a:r>
            <a:r>
              <a:rPr lang="en-US" altLang="zh-CN" sz="2400" dirty="0"/>
              <a:t>ifconfig</a:t>
            </a:r>
            <a:r>
              <a:rPr lang="zh-CN" altLang="en-US" sz="2400" dirty="0"/>
              <a:t>命令查看当前网卡信息。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）使用</a:t>
            </a:r>
            <a:r>
              <a:rPr lang="en-US" altLang="zh-CN" sz="2400" dirty="0"/>
              <a:t>ftp</a:t>
            </a:r>
            <a:r>
              <a:rPr lang="zh-CN" altLang="en-US" sz="2400" dirty="0"/>
              <a:t>命令登录</a:t>
            </a:r>
            <a:r>
              <a:rPr lang="en-US" altLang="zh-CN" sz="2400" dirty="0"/>
              <a:t>ftp</a:t>
            </a:r>
            <a:r>
              <a:rPr lang="zh-CN" altLang="en-US" sz="2400" dirty="0"/>
              <a:t>服务器，然后退出。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）使用</a:t>
            </a:r>
            <a:r>
              <a:rPr lang="en-US" altLang="zh-CN" sz="2400" dirty="0"/>
              <a:t>finger</a:t>
            </a:r>
            <a:r>
              <a:rPr lang="zh-CN" altLang="en-US" sz="2400" dirty="0"/>
              <a:t>命令查询当前主机上登录账号的信息。</a:t>
            </a:r>
          </a:p>
        </p:txBody>
      </p:sp>
    </p:spTree>
    <p:extLst>
      <p:ext uri="{BB962C8B-B14F-4D97-AF65-F5344CB8AC3E}">
        <p14:creationId xmlns:p14="http://schemas.microsoft.com/office/powerpoint/2010/main" val="268873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962" y="748801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853" y="1458930"/>
            <a:ext cx="9529802" cy="455036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题目</a:t>
            </a:r>
            <a:r>
              <a:rPr lang="en-US" altLang="zh-CN" sz="2600" dirty="0"/>
              <a:t>2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Thunderbird</a:t>
            </a:r>
            <a:r>
              <a:rPr lang="zh-CN" altLang="en-US" sz="2400" dirty="0">
                <a:solidFill>
                  <a:srgbClr val="FF0000"/>
                </a:solidFill>
              </a:rPr>
              <a:t>邮件客户端软件的设置和使用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1"/>
                </a:solidFill>
              </a:rPr>
              <a:t>要求：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）启动</a:t>
            </a:r>
            <a:r>
              <a:rPr lang="en-US" altLang="zh-CN" sz="2400" dirty="0"/>
              <a:t>Thunderbird</a:t>
            </a:r>
            <a:r>
              <a:rPr lang="zh-CN" altLang="en-US" sz="2400" dirty="0"/>
              <a:t>邮件客户端软件。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）设置用户已有的电子邮件账户信息。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）利用</a:t>
            </a:r>
            <a:r>
              <a:rPr lang="en-US" altLang="zh-CN" sz="2400" dirty="0"/>
              <a:t>Thunderbird</a:t>
            </a:r>
            <a:r>
              <a:rPr lang="zh-CN" altLang="en-US" sz="2400" dirty="0"/>
              <a:t>实现电子邮件的发送和接收。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）分析利用浏览器收发邮件和利用邮件客户端软件收发邮件的区别。</a:t>
            </a:r>
          </a:p>
        </p:txBody>
      </p:sp>
    </p:spTree>
    <p:extLst>
      <p:ext uri="{BB962C8B-B14F-4D97-AF65-F5344CB8AC3E}">
        <p14:creationId xmlns:p14="http://schemas.microsoft.com/office/powerpoint/2010/main" val="194883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58123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.1.2 IP地址配置 </a:t>
            </a:r>
          </a:p>
        </p:txBody>
      </p:sp>
      <p:sp>
        <p:nvSpPr>
          <p:cNvPr id="7170" name="内容占位符 2"/>
          <p:cNvSpPr>
            <a:spLocks noGrp="1" noChangeArrowheads="1"/>
          </p:cNvSpPr>
          <p:nvPr>
            <p:ph idx="1"/>
          </p:nvPr>
        </p:nvSpPr>
        <p:spPr>
          <a:xfrm>
            <a:off x="2124798" y="1466994"/>
            <a:ext cx="9554584" cy="523860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1、IP地址的基本知识</a:t>
            </a:r>
          </a:p>
          <a:p>
            <a:r>
              <a:rPr lang="zh-CN" altLang="en-US" sz="2400" dirty="0"/>
              <a:t>所谓IP地址就是给每个连接在Internet上的主机分配的一个32bit地址，即</a:t>
            </a:r>
            <a:r>
              <a:rPr lang="zh-CN" altLang="en-US" sz="2400" dirty="0">
                <a:solidFill>
                  <a:srgbClr val="FF0000"/>
                </a:solidFill>
              </a:rPr>
              <a:t>IPV4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为了方便人们的使用，IP地址经常被写成十进制的形式，中间使用符号“．”分开不同的字节。叫做</a:t>
            </a:r>
            <a:r>
              <a:rPr lang="zh-CN" altLang="en-US" sz="2400" dirty="0">
                <a:solidFill>
                  <a:srgbClr val="FF0000"/>
                </a:solidFill>
              </a:rPr>
              <a:t>“点分十进制表示法”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200" dirty="0"/>
              <a:t>如IP地址</a:t>
            </a:r>
            <a:r>
              <a:rPr lang="zh-CN" altLang="en-US" sz="2200" dirty="0">
                <a:solidFill>
                  <a:srgbClr val="FF0000"/>
                </a:solidFill>
              </a:rPr>
              <a:t>“10.0.0.1”</a:t>
            </a:r>
          </a:p>
          <a:p>
            <a:r>
              <a:rPr lang="zh-CN" altLang="en-US" sz="2400" dirty="0"/>
              <a:t>Internet上的每台主机（Host）都有一个</a:t>
            </a:r>
            <a:r>
              <a:rPr lang="zh-CN" altLang="en-US" sz="2400" dirty="0">
                <a:solidFill>
                  <a:srgbClr val="FF0000"/>
                </a:solidFill>
              </a:rPr>
              <a:t>唯一</a:t>
            </a:r>
            <a:r>
              <a:rPr lang="zh-CN" altLang="en-US" sz="2400" dirty="0"/>
              <a:t>的IP地址。</a:t>
            </a:r>
            <a:endParaRPr lang="en-US" altLang="zh-CN" sz="2400" dirty="0"/>
          </a:p>
          <a:p>
            <a:r>
              <a:rPr lang="en-US" altLang="zh-CN" sz="2400" dirty="0"/>
              <a:t>IP</a:t>
            </a:r>
            <a:r>
              <a:rPr lang="zh-CN" altLang="en-US" sz="2400" dirty="0"/>
              <a:t>地址有两部分组成，一部分为网络地址，另一部分为主机地址。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571630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543" y="790364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78148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、常见的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地址有那几类？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、如何在</a:t>
            </a:r>
            <a:r>
              <a:rPr lang="en-US" altLang="zh-CN" sz="2400" dirty="0"/>
              <a:t>Ubuntu</a:t>
            </a:r>
            <a:r>
              <a:rPr lang="zh-CN" altLang="en-US" sz="2400" dirty="0"/>
              <a:t>中设置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、如何在</a:t>
            </a:r>
            <a:r>
              <a:rPr lang="en-US" altLang="zh-CN" sz="2400" dirty="0"/>
              <a:t>Ubuntu</a:t>
            </a:r>
            <a:r>
              <a:rPr lang="zh-CN" altLang="en-US" sz="2400" dirty="0"/>
              <a:t>中设置</a:t>
            </a:r>
            <a:r>
              <a:rPr lang="en-US" altLang="zh-CN" sz="2400" dirty="0"/>
              <a:t>DNS</a:t>
            </a:r>
            <a:r>
              <a:rPr lang="zh-CN" altLang="en-US" sz="2400" dirty="0"/>
              <a:t>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、如何通过网络工具进行网络信息管理？</a:t>
            </a:r>
          </a:p>
        </p:txBody>
      </p:sp>
    </p:spTree>
    <p:extLst>
      <p:ext uri="{BB962C8B-B14F-4D97-AF65-F5344CB8AC3E}">
        <p14:creationId xmlns:p14="http://schemas.microsoft.com/office/powerpoint/2010/main" val="406228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1175" y="872837"/>
            <a:ext cx="9824462" cy="377762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在分类网络中，地址的高位字节被重定义为网络的类。这个系统定义了五个类别：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E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类</a:t>
            </a:r>
            <a:r>
              <a:rPr lang="zh-CN" altLang="en-US" sz="2400" dirty="0"/>
              <a:t>有不同的网络类别长度，剩余的部分被用来识别网络内的主机，这就意味着每个网络类别有着不同的给主机编址的能力。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zh-CN" altLang="en-US" sz="2400" dirty="0">
                <a:solidFill>
                  <a:srgbClr val="FF0000"/>
                </a:solidFill>
              </a:rPr>
              <a:t>类</a:t>
            </a:r>
            <a:r>
              <a:rPr lang="zh-CN" altLang="en-US" sz="2400" dirty="0"/>
              <a:t>被用于多播地址；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E</a:t>
            </a:r>
            <a:r>
              <a:rPr lang="zh-CN" altLang="en-US" sz="2400" dirty="0">
                <a:solidFill>
                  <a:srgbClr val="FF0000"/>
                </a:solidFill>
              </a:rPr>
              <a:t>类</a:t>
            </a:r>
            <a:r>
              <a:rPr lang="zh-CN" altLang="en-US" sz="2400" dirty="0"/>
              <a:t>被留作将来使用。</a:t>
            </a:r>
          </a:p>
        </p:txBody>
      </p:sp>
    </p:spTree>
    <p:extLst>
      <p:ext uri="{BB962C8B-B14F-4D97-AF65-F5344CB8AC3E}">
        <p14:creationId xmlns:p14="http://schemas.microsoft.com/office/powerpoint/2010/main" val="315727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7211" y="734291"/>
            <a:ext cx="9727479" cy="1828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IPv4</a:t>
            </a:r>
            <a:r>
              <a:rPr lang="zh-CN" altLang="en-US" sz="2400" dirty="0"/>
              <a:t>地址中，三个地址块被保留作专用网络。</a:t>
            </a:r>
            <a:endParaRPr lang="en-US" altLang="zh-CN" sz="2400" dirty="0"/>
          </a:p>
          <a:p>
            <a:r>
              <a:rPr lang="zh-CN" altLang="en-US" sz="2400" dirty="0"/>
              <a:t>这些地址块在专用网络之外不可路由，专用网络之内的主机也不能直接与公共网络通信。但通过网络地址转换，这些地址可以与公共网络通信。地址块见表</a:t>
            </a:r>
            <a:r>
              <a:rPr lang="en-US" altLang="zh-CN" sz="2400" dirty="0"/>
              <a:t>8-3</a:t>
            </a:r>
            <a:r>
              <a:rPr lang="zh-CN" altLang="en-US" sz="2400" dirty="0"/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47047"/>
              </p:ext>
            </p:extLst>
          </p:nvPr>
        </p:nvGraphicFramePr>
        <p:xfrm>
          <a:off x="2198670" y="3436618"/>
          <a:ext cx="9061806" cy="26316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45222">
                  <a:extLst>
                    <a:ext uri="{9D8B030D-6E8A-4147-A177-3AD203B41FA5}">
                      <a16:colId xmlns:a16="http://schemas.microsoft.com/office/drawing/2014/main" val="3863744954"/>
                    </a:ext>
                  </a:extLst>
                </a:gridCol>
                <a:gridCol w="2393879">
                  <a:extLst>
                    <a:ext uri="{9D8B030D-6E8A-4147-A177-3AD203B41FA5}">
                      <a16:colId xmlns:a16="http://schemas.microsoft.com/office/drawing/2014/main" val="2028501239"/>
                    </a:ext>
                  </a:extLst>
                </a:gridCol>
                <a:gridCol w="1496395">
                  <a:extLst>
                    <a:ext uri="{9D8B030D-6E8A-4147-A177-3AD203B41FA5}">
                      <a16:colId xmlns:a16="http://schemas.microsoft.com/office/drawing/2014/main" val="2211959839"/>
                    </a:ext>
                  </a:extLst>
                </a:gridCol>
                <a:gridCol w="2007092">
                  <a:extLst>
                    <a:ext uri="{9D8B030D-6E8A-4147-A177-3AD203B41FA5}">
                      <a16:colId xmlns:a16="http://schemas.microsoft.com/office/drawing/2014/main" val="1466944013"/>
                    </a:ext>
                  </a:extLst>
                </a:gridCol>
                <a:gridCol w="2219218">
                  <a:extLst>
                    <a:ext uri="{9D8B030D-6E8A-4147-A177-3AD203B41FA5}">
                      <a16:colId xmlns:a16="http://schemas.microsoft.com/office/drawing/2014/main" val="58271767"/>
                    </a:ext>
                  </a:extLst>
                </a:gridCol>
              </a:tblGrid>
              <a:tr h="584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名字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地址范围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地址数量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有类别的描述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最大的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CIDR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地址块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479960"/>
                  </a:ext>
                </a:extLst>
              </a:tr>
              <a:tr h="58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位块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10.0.0.0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–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10.255.255.255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16,777,216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一个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类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10.0.0.0/8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869303"/>
                  </a:ext>
                </a:extLst>
              </a:tr>
              <a:tr h="58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位块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172.16.0.0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–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172.31.255.255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1,048,576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连续的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个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类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172.16.0.0/12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943169"/>
                  </a:ext>
                </a:extLst>
              </a:tr>
              <a:tr h="8772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位块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192.168.0.0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–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192.168.255.255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65,536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连续的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个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类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192.168.0.0/16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596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732600" y="2939534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8-3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专用网络的地址块列表</a:t>
            </a:r>
          </a:p>
        </p:txBody>
      </p:sp>
    </p:spTree>
    <p:extLst>
      <p:ext uri="{BB962C8B-B14F-4D97-AF65-F5344CB8AC3E}">
        <p14:creationId xmlns:p14="http://schemas.microsoft.com/office/powerpoint/2010/main" val="40903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8885" y="457200"/>
            <a:ext cx="9339552" cy="53894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RIR </a:t>
            </a:r>
            <a:r>
              <a:rPr lang="zh-CN" altLang="en-US" sz="2400" dirty="0"/>
              <a:t>是</a:t>
            </a:r>
            <a:r>
              <a:rPr lang="en-US" altLang="zh-CN" sz="2400" dirty="0"/>
              <a:t>Regional Internet Register</a:t>
            </a:r>
            <a:r>
              <a:rPr lang="zh-CN" altLang="en-US" sz="2400" dirty="0"/>
              <a:t>的英文简写，即地区性</a:t>
            </a:r>
            <a:r>
              <a:rPr lang="en-US" altLang="zh-CN" sz="2400" dirty="0"/>
              <a:t>Internet</a:t>
            </a:r>
            <a:r>
              <a:rPr lang="zh-CN" altLang="en-US" sz="2400" dirty="0"/>
              <a:t>注册机构，是负责将</a:t>
            </a:r>
            <a:r>
              <a:rPr lang="en-US" altLang="zh-CN" sz="2400" dirty="0"/>
              <a:t>IP</a:t>
            </a:r>
            <a:r>
              <a:rPr lang="zh-CN" altLang="en-US" sz="2400" dirty="0"/>
              <a:t>地址块分配给</a:t>
            </a:r>
            <a:r>
              <a:rPr lang="en-US" altLang="zh-CN" sz="2400" dirty="0"/>
              <a:t>ISP</a:t>
            </a:r>
            <a:r>
              <a:rPr lang="zh-CN" altLang="en-US" sz="2400" dirty="0"/>
              <a:t>的多家国际组织之一。目前，全球有</a:t>
            </a:r>
            <a:r>
              <a:rPr lang="en-US" altLang="zh-CN" sz="2400" dirty="0"/>
              <a:t>5</a:t>
            </a:r>
            <a:r>
              <a:rPr lang="zh-CN" altLang="en-US" sz="2400" dirty="0"/>
              <a:t>大</a:t>
            </a:r>
            <a:r>
              <a:rPr lang="en-US" altLang="zh-CN" sz="2400" dirty="0"/>
              <a:t>RIR</a:t>
            </a:r>
            <a:r>
              <a:rPr lang="zh-CN" altLang="en-US" sz="2400" dirty="0"/>
              <a:t>机构：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RIPE</a:t>
            </a:r>
            <a:r>
              <a:rPr lang="zh-CN" altLang="en-US" sz="2200" dirty="0"/>
              <a:t>欧洲</a:t>
            </a:r>
            <a:r>
              <a:rPr lang="en-US" altLang="zh-CN" sz="2200" dirty="0"/>
              <a:t>IP</a:t>
            </a:r>
            <a:r>
              <a:rPr lang="zh-CN" altLang="en-US" sz="2200" dirty="0"/>
              <a:t>地址注册中心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LACNIC</a:t>
            </a:r>
            <a:r>
              <a:rPr lang="zh-CN" altLang="en-US" sz="2200" dirty="0"/>
              <a:t>拉丁美洲和加勒比海</a:t>
            </a:r>
            <a:r>
              <a:rPr lang="en-US" altLang="zh-CN" sz="2200" dirty="0"/>
              <a:t>Internet</a:t>
            </a:r>
            <a:r>
              <a:rPr lang="zh-CN" altLang="en-US" sz="2200" dirty="0"/>
              <a:t>地址注册中心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ARIN</a:t>
            </a:r>
            <a:r>
              <a:rPr lang="zh-CN" altLang="en-US" sz="2200" dirty="0"/>
              <a:t>美国</a:t>
            </a:r>
            <a:r>
              <a:rPr lang="en-US" altLang="zh-CN" sz="2200" dirty="0"/>
              <a:t>Internet</a:t>
            </a:r>
            <a:r>
              <a:rPr lang="zh-CN" altLang="en-US" sz="2200" dirty="0"/>
              <a:t>编号注册中心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AFRINIC</a:t>
            </a:r>
            <a:r>
              <a:rPr lang="zh-CN" altLang="en-US" sz="2200" dirty="0"/>
              <a:t>非洲网络信息中心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APNIC</a:t>
            </a:r>
            <a:r>
              <a:rPr lang="zh-CN" altLang="en-US" sz="2200" dirty="0"/>
              <a:t>亚太地址网络信息中心</a:t>
            </a:r>
          </a:p>
        </p:txBody>
      </p:sp>
    </p:spTree>
    <p:extLst>
      <p:ext uri="{BB962C8B-B14F-4D97-AF65-F5344CB8AC3E}">
        <p14:creationId xmlns:p14="http://schemas.microsoft.com/office/powerpoint/2010/main" val="258519731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383</TotalTime>
  <Words>3831</Words>
  <Application>Microsoft Office PowerPoint</Application>
  <PresentationFormat>宽屏</PresentationFormat>
  <Paragraphs>300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9" baseType="lpstr">
      <vt:lpstr>等线</vt:lpstr>
      <vt:lpstr>宋体</vt:lpstr>
      <vt:lpstr>幼圆</vt:lpstr>
      <vt:lpstr>Arial</vt:lpstr>
      <vt:lpstr>Century Gothic</vt:lpstr>
      <vt:lpstr>Times New Roman</vt:lpstr>
      <vt:lpstr>Verdana</vt:lpstr>
      <vt:lpstr>Wingdings 3</vt:lpstr>
      <vt:lpstr>丝状</vt:lpstr>
      <vt:lpstr>Ubuntu Linux 基础教程 （第2版  慕课版）</vt:lpstr>
      <vt:lpstr>第8章 网络基本配置与应用</vt:lpstr>
      <vt:lpstr>8.1 网络基本配置</vt:lpstr>
      <vt:lpstr>8.1.1网络基础知识</vt:lpstr>
      <vt:lpstr>PowerPoint 演示文稿</vt:lpstr>
      <vt:lpstr>8.1.2 IP地址配置 </vt:lpstr>
      <vt:lpstr>PowerPoint 演示文稿</vt:lpstr>
      <vt:lpstr>PowerPoint 演示文稿</vt:lpstr>
      <vt:lpstr>PowerPoint 演示文稿</vt:lpstr>
      <vt:lpstr>2、Ubuntu中网络的基本配置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8.1.3 DNS配置</vt:lpstr>
      <vt:lpstr>2、Ubuntu中的DNS基础配置</vt:lpstr>
      <vt:lpstr>PowerPoint 演示文稿</vt:lpstr>
      <vt:lpstr>8.1.4 hosts文件 </vt:lpstr>
      <vt:lpstr>PowerPoint 演示文稿</vt:lpstr>
      <vt:lpstr>8.2  Linux常用网络命令</vt:lpstr>
      <vt:lpstr>8.2.1 ifconfig命令</vt:lpstr>
      <vt:lpstr>PowerPoint 演示文稿</vt:lpstr>
      <vt:lpstr>PowerPoint 演示文稿</vt:lpstr>
      <vt:lpstr> 8.2.2 ping命令</vt:lpstr>
      <vt:lpstr> 例1，ping单独使用以查看本机的网络状况。</vt:lpstr>
      <vt:lpstr>例2，使用ping命令查看本机的网络状况，5次后自动停止。</vt:lpstr>
      <vt:lpstr> 8.2.3 netstat命令</vt:lpstr>
      <vt:lpstr>8.2.4  ftp和bye命令</vt:lpstr>
      <vt:lpstr> 8.2.5 telnet和logout命令</vt:lpstr>
      <vt:lpstr>PowerPoint 演示文稿</vt:lpstr>
      <vt:lpstr> 8.2.6 rlogin命令</vt:lpstr>
      <vt:lpstr>8.2.7 route命令</vt:lpstr>
      <vt:lpstr>PowerPoint 演示文稿</vt:lpstr>
      <vt:lpstr>8.2.8 finger命令</vt:lpstr>
      <vt:lpstr>PowerPoint 演示文稿</vt:lpstr>
      <vt:lpstr>8.2.9 mail命令</vt:lpstr>
      <vt:lpstr>8.3 Firefox浏览器</vt:lpstr>
      <vt:lpstr>8.3.1Firefox简介</vt:lpstr>
      <vt:lpstr>8.3.2Firefox的使用</vt:lpstr>
      <vt:lpstr>PowerPoint 演示文稿</vt:lpstr>
      <vt:lpstr>8.3.3 Firefox的配置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8.4 邮件客户端软件Thunderbird</vt:lpstr>
      <vt:lpstr>1、Thunderbird的启动和设置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实验</vt:lpstr>
      <vt:lpstr>实验</vt:lpstr>
      <vt:lpstr>练习题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Linux 基础教程 （第2版  慕课版）</dc:title>
  <dc:creator>mhl</dc:creator>
  <cp:lastModifiedBy>mhl</cp:lastModifiedBy>
  <cp:revision>46</cp:revision>
  <dcterms:created xsi:type="dcterms:W3CDTF">2021-09-16T08:44:49Z</dcterms:created>
  <dcterms:modified xsi:type="dcterms:W3CDTF">2021-11-15T01:58:32Z</dcterms:modified>
</cp:coreProperties>
</file>