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47"/>
  </p:notesMasterIdLst>
  <p:sldIdLst>
    <p:sldId id="256" r:id="rId2"/>
    <p:sldId id="257" r:id="rId3"/>
    <p:sldId id="378" r:id="rId4"/>
    <p:sldId id="332" r:id="rId5"/>
    <p:sldId id="336" r:id="rId6"/>
    <p:sldId id="333" r:id="rId7"/>
    <p:sldId id="337" r:id="rId8"/>
    <p:sldId id="334" r:id="rId9"/>
    <p:sldId id="339" r:id="rId10"/>
    <p:sldId id="338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7" r:id="rId28"/>
    <p:sldId id="361" r:id="rId29"/>
    <p:sldId id="362" r:id="rId30"/>
    <p:sldId id="364" r:id="rId31"/>
    <p:sldId id="365" r:id="rId32"/>
    <p:sldId id="366" r:id="rId33"/>
    <p:sldId id="367" r:id="rId34"/>
    <p:sldId id="368" r:id="rId35"/>
    <p:sldId id="363" r:id="rId36"/>
    <p:sldId id="370" r:id="rId37"/>
    <p:sldId id="371" r:id="rId38"/>
    <p:sldId id="372" r:id="rId39"/>
    <p:sldId id="373" r:id="rId40"/>
    <p:sldId id="375" r:id="rId41"/>
    <p:sldId id="376" r:id="rId42"/>
    <p:sldId id="329" r:id="rId43"/>
    <p:sldId id="330" r:id="rId44"/>
    <p:sldId id="377" r:id="rId45"/>
    <p:sldId id="33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437AD-7E34-4CD1-9648-71AE380B6D6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E3A69-7EA7-4A84-97BE-C5D1517C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38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7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7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0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38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201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95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9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9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1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4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5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6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7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7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2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AF549-A361-4AD6-80ED-7AF8B5A58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633" y="949230"/>
            <a:ext cx="8915399" cy="2262781"/>
          </a:xfrm>
        </p:spPr>
        <p:txBody>
          <a:bodyPr/>
          <a:lstStyle/>
          <a:p>
            <a:pPr algn="ctr"/>
            <a:r>
              <a:rPr lang="en-US" altLang="zh-CN" dirty="0"/>
              <a:t>Ubuntu Linux </a:t>
            </a:r>
            <a:r>
              <a:rPr lang="zh-CN" altLang="en-US" dirty="0"/>
              <a:t>基础教程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zh-CN" altLang="en-US" sz="4400" dirty="0"/>
              <a:t>第</a:t>
            </a:r>
            <a:r>
              <a:rPr lang="en-US" altLang="zh-CN" sz="4400" dirty="0"/>
              <a:t>2</a:t>
            </a:r>
            <a:r>
              <a:rPr lang="zh-CN" altLang="en-US" sz="4400" dirty="0"/>
              <a:t>版  慕课版）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27B5E-E64F-4526-8025-9F5BA32E2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552" y="4366412"/>
            <a:ext cx="8915399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b="1" dirty="0">
                <a:solidFill>
                  <a:schemeClr val="tx1"/>
                </a:solidFill>
              </a:rPr>
              <a:t>邓淼磊  马宏琳  主编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r"/>
            <a:r>
              <a:rPr lang="zh-CN" altLang="en-US" b="1" dirty="0">
                <a:solidFill>
                  <a:schemeClr val="tx1"/>
                </a:solidFill>
              </a:rPr>
              <a:t>阎磊 副主编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r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清华大学出版社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294395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637308"/>
            <a:ext cx="9287884" cy="3851565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vsftpd.conf</a:t>
            </a:r>
            <a:r>
              <a:rPr lang="zh-CN" altLang="en-US" sz="2400" dirty="0"/>
              <a:t>文件中，常用的参数说明如下：</a:t>
            </a:r>
          </a:p>
          <a:p>
            <a:pPr lvl="1"/>
            <a:r>
              <a:rPr lang="en-US" altLang="zh-CN" sz="2200" dirty="0"/>
              <a:t>anonymous_enable</a:t>
            </a:r>
            <a:r>
              <a:rPr lang="zh-CN" altLang="en-US" sz="2200" dirty="0"/>
              <a:t>：是否允许匿名用户登陆。</a:t>
            </a:r>
          </a:p>
          <a:p>
            <a:pPr lvl="1"/>
            <a:r>
              <a:rPr lang="en-US" altLang="zh-CN" sz="2200" dirty="0"/>
              <a:t>local_enable</a:t>
            </a:r>
            <a:r>
              <a:rPr lang="zh-CN" altLang="en-US" sz="2200" dirty="0"/>
              <a:t>：是否允许系统用户登陆。</a:t>
            </a:r>
          </a:p>
          <a:p>
            <a:pPr lvl="1"/>
            <a:r>
              <a:rPr lang="en-US" altLang="zh-CN" sz="2200" dirty="0"/>
              <a:t>write_enable</a:t>
            </a:r>
            <a:r>
              <a:rPr lang="zh-CN" altLang="en-US" sz="2200" dirty="0"/>
              <a:t>：是否允许使用任何可以修改文件系统的</a:t>
            </a:r>
            <a:r>
              <a:rPr lang="en-US" altLang="zh-CN" sz="2200" dirty="0"/>
              <a:t>FTP</a:t>
            </a:r>
            <a:r>
              <a:rPr lang="zh-CN" altLang="en-US" sz="2200" dirty="0"/>
              <a:t>的指令。</a:t>
            </a:r>
          </a:p>
          <a:p>
            <a:pPr lvl="1"/>
            <a:r>
              <a:rPr lang="en-US" altLang="zh-CN" sz="2200" dirty="0"/>
              <a:t>anon_upload_enable</a:t>
            </a:r>
            <a:r>
              <a:rPr lang="zh-CN" altLang="en-US" sz="2200" dirty="0"/>
              <a:t>：是否允许匿名用户上传文件。</a:t>
            </a:r>
          </a:p>
          <a:p>
            <a:pPr lvl="1"/>
            <a:r>
              <a:rPr lang="en-US" altLang="zh-CN" sz="2200" dirty="0"/>
              <a:t>anon_mkdir_write_enable</a:t>
            </a:r>
            <a:r>
              <a:rPr lang="zh-CN" altLang="en-US" sz="2200" dirty="0"/>
              <a:t>：是否允许匿名用户创建新目录。</a:t>
            </a:r>
          </a:p>
          <a:p>
            <a:pPr lvl="1"/>
            <a:r>
              <a:rPr lang="en-US" altLang="zh-CN" sz="2200" dirty="0"/>
              <a:t>idle_session_timeout</a:t>
            </a:r>
            <a:r>
              <a:rPr lang="zh-CN" altLang="en-US" sz="2200" dirty="0"/>
              <a:t>：空闲连接超时时间。</a:t>
            </a:r>
          </a:p>
          <a:p>
            <a:pPr lvl="1"/>
            <a:r>
              <a:rPr lang="en-US" altLang="zh-CN" sz="2200" dirty="0"/>
              <a:t>data_connection_timeout</a:t>
            </a:r>
            <a:r>
              <a:rPr lang="zh-CN" altLang="en-US" sz="2200" dirty="0"/>
              <a:t>：数据传输超时时间。</a:t>
            </a:r>
          </a:p>
          <a:p>
            <a:endParaRPr lang="zh-CN" altLang="en-US" sz="2400" dirty="0"/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>
          <a:xfrm>
            <a:off x="1828800" y="4710546"/>
            <a:ext cx="9444542" cy="1581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/>
              <a:t>vsftpd配置文件参数设置的语法格式如下：</a:t>
            </a:r>
          </a:p>
          <a:p>
            <a:pPr lvl="1"/>
            <a:r>
              <a:rPr lang="zh-CN" altLang="en-US" sz="2000" dirty="0"/>
              <a:t>parameter=value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注意：</a:t>
            </a:r>
            <a:r>
              <a:rPr lang="zh-CN" altLang="en-US" sz="2000" dirty="0"/>
              <a:t>在设置配置参数时，等号“=”前后不加任何空格字符。</a:t>
            </a:r>
          </a:p>
        </p:txBody>
      </p:sp>
    </p:spTree>
    <p:extLst>
      <p:ext uri="{BB962C8B-B14F-4D97-AF65-F5344CB8AC3E}">
        <p14:creationId xmlns:p14="http://schemas.microsoft.com/office/powerpoint/2010/main" val="85386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 noChangeArrowheads="1"/>
          </p:cNvSpPr>
          <p:nvPr>
            <p:ph idx="1"/>
          </p:nvPr>
        </p:nvSpPr>
        <p:spPr>
          <a:xfrm>
            <a:off x="1825603" y="705787"/>
            <a:ext cx="9559636" cy="160792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、配置并访问</a:t>
            </a:r>
            <a:r>
              <a:rPr lang="en-US" altLang="zh-CN" sz="2400" dirty="0">
                <a:solidFill>
                  <a:srgbClr val="FF0000"/>
                </a:solidFill>
              </a:rPr>
              <a:t>FTP</a:t>
            </a:r>
            <a:r>
              <a:rPr lang="zh-CN" altLang="en-US" sz="2400" dirty="0">
                <a:solidFill>
                  <a:srgbClr val="FF0000"/>
                </a:solidFill>
              </a:rPr>
              <a:t>服务器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）首先为</a:t>
            </a:r>
            <a:r>
              <a:rPr lang="en-US" altLang="zh-CN" sz="2400" dirty="0"/>
              <a:t>FTP</a:t>
            </a:r>
            <a:r>
              <a:rPr lang="zh-CN" altLang="en-US" sz="2400" dirty="0"/>
              <a:t>服务器添加用户。使用</a:t>
            </a:r>
            <a:r>
              <a:rPr lang="en-US" altLang="zh-CN" sz="2400" dirty="0"/>
              <a:t>sudo useradd -m myftp</a:t>
            </a:r>
            <a:r>
              <a:rPr lang="zh-CN" altLang="en-US" sz="2400" dirty="0"/>
              <a:t>命令添加一个名字为</a:t>
            </a:r>
            <a:r>
              <a:rPr lang="en-US" altLang="zh-CN" sz="2400" dirty="0"/>
              <a:t>myftp</a:t>
            </a:r>
            <a:r>
              <a:rPr lang="zh-CN" altLang="en-US" sz="2400" dirty="0"/>
              <a:t>的用户，如图</a:t>
            </a:r>
            <a:r>
              <a:rPr lang="en-US" altLang="zh-CN" sz="2400" dirty="0"/>
              <a:t>9-6</a:t>
            </a:r>
            <a:r>
              <a:rPr lang="zh-CN" altLang="en-US" sz="2400" dirty="0"/>
              <a:t>所示。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11" y="2313709"/>
            <a:ext cx="8512020" cy="129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885572" y="3736965"/>
            <a:ext cx="2032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9-6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添加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1825603" y="4106297"/>
            <a:ext cx="9881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）为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myftp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用户设置密码，使用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sudo passwd myftp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修改密码，如图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9-7</a:t>
            </a:r>
            <a:endParaRPr lang="zh-CN" alt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035" y="4612225"/>
            <a:ext cx="7348771" cy="158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330978" y="6204588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9-7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设置密码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54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0448" y="789709"/>
            <a:ext cx="9394970" cy="87283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）在</a:t>
            </a:r>
            <a:r>
              <a:rPr lang="en-US" altLang="zh-CN" sz="2400" dirty="0"/>
              <a:t>/home/myftp/</a:t>
            </a:r>
            <a:r>
              <a:rPr lang="zh-CN" altLang="en-US" sz="2400" dirty="0"/>
              <a:t>目录中创建一个</a:t>
            </a:r>
            <a:r>
              <a:rPr lang="en-US" altLang="zh-CN" sz="2400" dirty="0">
                <a:solidFill>
                  <a:srgbClr val="FF0000"/>
                </a:solidFill>
              </a:rPr>
              <a:t>ftpdir</a:t>
            </a:r>
            <a:r>
              <a:rPr lang="zh-CN" altLang="en-US" sz="2400" dirty="0">
                <a:solidFill>
                  <a:srgbClr val="FF0000"/>
                </a:solidFill>
              </a:rPr>
              <a:t>目录</a:t>
            </a:r>
            <a:r>
              <a:rPr lang="zh-CN" altLang="en-US" sz="2400" dirty="0"/>
              <a:t>用于作为</a:t>
            </a:r>
            <a:r>
              <a:rPr lang="en-US" altLang="zh-CN" sz="2400" dirty="0"/>
              <a:t>ftp</a:t>
            </a:r>
            <a:r>
              <a:rPr lang="zh-CN" altLang="en-US" sz="2400" dirty="0"/>
              <a:t>的根目录，如图</a:t>
            </a:r>
            <a:r>
              <a:rPr lang="en-US" altLang="zh-CN" sz="2400" dirty="0"/>
              <a:t>9-8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07" y="1787236"/>
            <a:ext cx="8755611" cy="264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230582" y="4973782"/>
            <a:ext cx="9254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注意，</a:t>
            </a:r>
            <a:r>
              <a:rPr lang="en-US" altLang="zh-CN" sz="2000" dirty="0"/>
              <a:t>myftp</a:t>
            </a:r>
            <a:r>
              <a:rPr lang="zh-CN" altLang="en-US" sz="2000" dirty="0"/>
              <a:t>用户创建成功后，就会在</a:t>
            </a:r>
            <a:r>
              <a:rPr lang="en-US" altLang="zh-CN" sz="2000" dirty="0"/>
              <a:t>/home</a:t>
            </a:r>
            <a:r>
              <a:rPr lang="zh-CN" altLang="en-US" sz="2000" dirty="0"/>
              <a:t>目录下出现一个</a:t>
            </a:r>
            <a:r>
              <a:rPr lang="en-US" altLang="zh-CN" sz="2000" dirty="0"/>
              <a:t>myftp</a:t>
            </a:r>
            <a:r>
              <a:rPr lang="zh-CN" altLang="en-US" sz="2000" dirty="0"/>
              <a:t>的新目录。因此，要先利用</a:t>
            </a:r>
            <a:r>
              <a:rPr lang="en-US" altLang="zh-CN" sz="2000" dirty="0"/>
              <a:t>cd</a:t>
            </a:r>
            <a:r>
              <a:rPr lang="zh-CN" altLang="en-US" sz="2000" dirty="0"/>
              <a:t>命令改变目录为</a:t>
            </a:r>
            <a:r>
              <a:rPr lang="en-US" altLang="zh-CN" sz="2000" dirty="0"/>
              <a:t>/home/myftp</a:t>
            </a:r>
            <a:r>
              <a:rPr lang="zh-CN" altLang="en-US" sz="2000" dirty="0"/>
              <a:t>。然后再利用</a:t>
            </a:r>
            <a:r>
              <a:rPr lang="en-US" altLang="zh-CN" sz="2000" dirty="0"/>
              <a:t>sudo mkdir ftpdir</a:t>
            </a:r>
            <a:r>
              <a:rPr lang="zh-CN" altLang="en-US" sz="2000" dirty="0"/>
              <a:t>命令创建</a:t>
            </a:r>
            <a:r>
              <a:rPr lang="en-US" altLang="zh-CN" sz="2000" dirty="0"/>
              <a:t>/home/myftp</a:t>
            </a:r>
            <a:r>
              <a:rPr lang="zh-CN" altLang="en-US" sz="2000" dirty="0"/>
              <a:t>目录下的子目录</a:t>
            </a:r>
            <a:r>
              <a:rPr lang="en-US" altLang="zh-CN" sz="2000" dirty="0"/>
              <a:t>ftpdir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4154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6375" y="748144"/>
            <a:ext cx="9838315" cy="2775673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）修改</a:t>
            </a:r>
            <a:r>
              <a:rPr lang="en-US" altLang="zh-CN" sz="2400" dirty="0"/>
              <a:t>vsftpd.conf</a:t>
            </a:r>
            <a:r>
              <a:rPr lang="zh-CN" altLang="en-US" sz="2400" dirty="0"/>
              <a:t>配置文件，用于配置目录信息。并添加下列内容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200" dirty="0"/>
              <a:t>local_root=/home/sunftp/ftpdir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200" dirty="0"/>
              <a:t>allow_writeable_chroot=YES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具体方法：可以利用</a:t>
            </a:r>
            <a:r>
              <a:rPr lang="en-US" altLang="zh-CN" sz="2400" dirty="0">
                <a:solidFill>
                  <a:srgbClr val="FF0000"/>
                </a:solidFill>
              </a:rPr>
              <a:t>vi</a:t>
            </a:r>
            <a:r>
              <a:rPr lang="zh-CN" altLang="en-US" sz="2400" dirty="0">
                <a:solidFill>
                  <a:srgbClr val="FF0000"/>
                </a:solidFill>
              </a:rPr>
              <a:t>编辑器</a:t>
            </a:r>
            <a:r>
              <a:rPr lang="zh-CN" altLang="en-US" sz="2400" dirty="0"/>
              <a:t>或者</a:t>
            </a:r>
            <a:r>
              <a:rPr lang="en-US" altLang="zh-CN" sz="2400" dirty="0">
                <a:solidFill>
                  <a:srgbClr val="FF0000"/>
                </a:solidFill>
              </a:rPr>
              <a:t>Gedit</a:t>
            </a:r>
            <a:r>
              <a:rPr lang="zh-CN" altLang="en-US" sz="2400" dirty="0"/>
              <a:t>图形化文本编辑器，修改</a:t>
            </a:r>
            <a:r>
              <a:rPr lang="en-US" altLang="zh-CN" sz="2400" dirty="0"/>
              <a:t>vsftpd.conf</a:t>
            </a:r>
            <a:r>
              <a:rPr lang="zh-CN" altLang="en-US" sz="2400" dirty="0"/>
              <a:t>配置文件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方法一：</a:t>
            </a:r>
            <a:r>
              <a:rPr lang="en-US" altLang="zh-CN" sz="2400" dirty="0">
                <a:solidFill>
                  <a:srgbClr val="FF0000"/>
                </a:solidFill>
              </a:rPr>
              <a:t> vi</a:t>
            </a:r>
            <a:r>
              <a:rPr lang="zh-CN" altLang="en-US" sz="2400" dirty="0">
                <a:solidFill>
                  <a:srgbClr val="FF0000"/>
                </a:solidFill>
              </a:rPr>
              <a:t>编辑器</a:t>
            </a:r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760" y="3523817"/>
            <a:ext cx="7073543" cy="204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742562" y="5569526"/>
            <a:ext cx="353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9-9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命令打开配置文件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5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78" y="933017"/>
            <a:ext cx="7787857" cy="455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833953" y="5668880"/>
            <a:ext cx="5117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9-10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对配置文件的修改操作（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）——添加信息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421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58057" y="5474916"/>
            <a:ext cx="6054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9-11 </a:t>
            </a:r>
            <a:r>
              <a:rPr lang="zh-CN" altLang="zh-CN" dirty="0"/>
              <a:t>对配置文件的修改操作（</a:t>
            </a:r>
            <a:r>
              <a:rPr lang="en-US" altLang="zh-CN" dirty="0"/>
              <a:t>2</a:t>
            </a:r>
            <a:r>
              <a:rPr lang="zh-CN" altLang="zh-CN" dirty="0"/>
              <a:t>）——删除</a:t>
            </a:r>
            <a:r>
              <a:rPr lang="zh-CN" altLang="en-US" dirty="0"/>
              <a:t>句首的</a:t>
            </a:r>
            <a:r>
              <a:rPr lang="zh-CN" altLang="zh-CN" dirty="0"/>
              <a:t>“</a:t>
            </a:r>
            <a:r>
              <a:rPr lang="en-US" altLang="zh-CN" dirty="0"/>
              <a:t>#</a:t>
            </a:r>
            <a:r>
              <a:rPr lang="zh-CN" altLang="zh-CN" dirty="0"/>
              <a:t>”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435" y="974581"/>
            <a:ext cx="8302993" cy="427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24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7429" y="872836"/>
            <a:ext cx="9381115" cy="112221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然后保存退出配置文件。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>
                <a:solidFill>
                  <a:srgbClr val="FF0000"/>
                </a:solidFill>
              </a:rPr>
              <a:t>sudo service vsftpd start</a:t>
            </a:r>
            <a:r>
              <a:rPr lang="zh-CN" altLang="en-US" sz="2400" dirty="0"/>
              <a:t>命令启动</a:t>
            </a:r>
            <a:r>
              <a:rPr lang="en-US" altLang="zh-CN" sz="2400" dirty="0"/>
              <a:t>FTP</a:t>
            </a:r>
            <a:r>
              <a:rPr lang="zh-CN" altLang="en-US" sz="2400" dirty="0"/>
              <a:t>服务，如图</a:t>
            </a:r>
            <a:r>
              <a:rPr lang="en-US" altLang="zh-CN" sz="2400" dirty="0"/>
              <a:t>9-12</a:t>
            </a:r>
            <a:r>
              <a:rPr lang="zh-CN" altLang="en-US" sz="2400" dirty="0"/>
              <a:t>所示。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29" y="2360036"/>
            <a:ext cx="8801589" cy="154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209035" y="4191217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9-12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12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5562" y="515421"/>
            <a:ext cx="10141527" cy="2230582"/>
          </a:xfrm>
        </p:spPr>
        <p:txBody>
          <a:bodyPr>
            <a:normAutofit fontScale="92500"/>
          </a:bodyPr>
          <a:lstStyle/>
          <a:p>
            <a:r>
              <a:rPr lang="zh-CN" altLang="en-US" sz="2400" dirty="0"/>
              <a:t>方法二：利用</a:t>
            </a:r>
            <a:r>
              <a:rPr lang="en-US" altLang="zh-CN" sz="2400" dirty="0">
                <a:solidFill>
                  <a:srgbClr val="FF0000"/>
                </a:solidFill>
              </a:rPr>
              <a:t>Gedit</a:t>
            </a:r>
            <a:r>
              <a:rPr lang="zh-CN" altLang="en-US" sz="2400" dirty="0"/>
              <a:t>图形化文本编辑器，修改</a:t>
            </a:r>
            <a:r>
              <a:rPr lang="en-US" altLang="zh-CN" sz="2400" dirty="0"/>
              <a:t>vsftpd.conf</a:t>
            </a:r>
            <a:r>
              <a:rPr lang="zh-CN" altLang="en-US" sz="2400" dirty="0"/>
              <a:t>配置文件。</a:t>
            </a:r>
            <a:endParaRPr lang="en-US" altLang="zh-CN" sz="2400" dirty="0"/>
          </a:p>
          <a:p>
            <a:pPr lvl="1"/>
            <a:r>
              <a:rPr lang="zh-CN" altLang="en-US" sz="2200" dirty="0"/>
              <a:t>在</a:t>
            </a:r>
            <a:r>
              <a:rPr lang="en-US" altLang="zh-CN" sz="2200" dirty="0">
                <a:solidFill>
                  <a:srgbClr val="FF0000"/>
                </a:solidFill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</a:rPr>
              <a:t>文件</a:t>
            </a:r>
            <a:r>
              <a:rPr lang="en-US" altLang="zh-CN" sz="2200" dirty="0">
                <a:solidFill>
                  <a:srgbClr val="FF0000"/>
                </a:solidFill>
              </a:rPr>
              <a:t>】-&gt;【</a:t>
            </a:r>
            <a:r>
              <a:rPr lang="zh-CN" altLang="en-US" sz="2200" dirty="0">
                <a:solidFill>
                  <a:srgbClr val="FF0000"/>
                </a:solidFill>
              </a:rPr>
              <a:t>其他位置</a:t>
            </a:r>
            <a:r>
              <a:rPr lang="en-US" altLang="zh-CN" sz="2200" dirty="0">
                <a:solidFill>
                  <a:srgbClr val="FF0000"/>
                </a:solidFill>
              </a:rPr>
              <a:t>】-&gt;【</a:t>
            </a:r>
            <a:r>
              <a:rPr lang="zh-CN" altLang="en-US" sz="2200" dirty="0">
                <a:solidFill>
                  <a:srgbClr val="FF0000"/>
                </a:solidFill>
              </a:rPr>
              <a:t>计算机</a:t>
            </a:r>
            <a:r>
              <a:rPr lang="en-US" altLang="zh-CN" sz="2200" dirty="0">
                <a:solidFill>
                  <a:srgbClr val="FF0000"/>
                </a:solidFill>
              </a:rPr>
              <a:t>】-&gt;【etc</a:t>
            </a:r>
            <a:r>
              <a:rPr lang="zh-CN" altLang="en-US" sz="2200" dirty="0">
                <a:solidFill>
                  <a:srgbClr val="FF0000"/>
                </a:solidFill>
              </a:rPr>
              <a:t>目录</a:t>
            </a:r>
            <a:r>
              <a:rPr lang="en-US" altLang="zh-CN" sz="2200" dirty="0">
                <a:solidFill>
                  <a:srgbClr val="FF0000"/>
                </a:solidFill>
              </a:rPr>
              <a:t>】</a:t>
            </a:r>
            <a:r>
              <a:rPr lang="zh-CN" altLang="en-US" sz="2200" dirty="0"/>
              <a:t>可找到</a:t>
            </a:r>
            <a:r>
              <a:rPr lang="en-US" altLang="zh-CN" sz="2200" dirty="0"/>
              <a:t>vsftpd.conf</a:t>
            </a:r>
          </a:p>
          <a:p>
            <a:pPr lvl="1"/>
            <a:r>
              <a:rPr lang="zh-CN" altLang="en-US" sz="2200" dirty="0"/>
              <a:t>右键</a:t>
            </a:r>
            <a:r>
              <a:rPr lang="en-US" altLang="zh-CN" sz="2200" dirty="0"/>
              <a:t>vsftpd.conf</a:t>
            </a:r>
            <a:r>
              <a:rPr lang="zh-CN" altLang="en-US" sz="2200" dirty="0"/>
              <a:t>文件，</a:t>
            </a:r>
            <a:r>
              <a:rPr lang="en-US" altLang="zh-CN" sz="2200" dirty="0"/>
              <a:t>【</a:t>
            </a:r>
            <a:r>
              <a:rPr lang="zh-CN" altLang="en-US" sz="2200" dirty="0"/>
              <a:t>属性</a:t>
            </a:r>
            <a:r>
              <a:rPr lang="en-US" altLang="zh-CN" sz="2200" dirty="0"/>
              <a:t>】-&gt;【</a:t>
            </a:r>
            <a:r>
              <a:rPr lang="zh-CN" altLang="en-US" sz="2200" dirty="0"/>
              <a:t>权限</a:t>
            </a:r>
            <a:r>
              <a:rPr lang="en-US" altLang="zh-CN" sz="2200" dirty="0"/>
              <a:t>】</a:t>
            </a:r>
            <a:r>
              <a:rPr lang="zh-CN" altLang="en-US" sz="2200" dirty="0"/>
              <a:t>，发现只有</a:t>
            </a:r>
            <a:r>
              <a:rPr lang="en-US" altLang="zh-CN" sz="2200" dirty="0"/>
              <a:t>root</a:t>
            </a:r>
            <a:r>
              <a:rPr lang="zh-CN" altLang="en-US" sz="2200" dirty="0"/>
              <a:t>用户有修改权限</a:t>
            </a:r>
            <a:endParaRPr lang="en-US" altLang="zh-CN" sz="2200" dirty="0"/>
          </a:p>
          <a:p>
            <a:pPr lvl="1"/>
            <a:r>
              <a:rPr lang="zh-CN" altLang="en-US" sz="2200" dirty="0"/>
              <a:t>利用</a:t>
            </a:r>
            <a:r>
              <a:rPr lang="en-US" altLang="zh-CN" sz="2200" dirty="0"/>
              <a:t>root</a:t>
            </a:r>
            <a:r>
              <a:rPr lang="zh-CN" altLang="en-US" sz="2200" dirty="0"/>
              <a:t>用户的权限修改该文件的属性，使普通用户获得该文件的“写”权限</a:t>
            </a:r>
            <a:endParaRPr lang="en-US" altLang="zh-CN" sz="2200" dirty="0"/>
          </a:p>
          <a:p>
            <a:pPr marL="457200" lvl="1" indent="0">
              <a:buNone/>
            </a:pPr>
            <a:endParaRPr lang="zh-CN" altLang="en-US" sz="22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48" y="2251764"/>
            <a:ext cx="6321913" cy="422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390561" y="5973247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9-15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vsftpd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64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4194" y="748145"/>
            <a:ext cx="9963006" cy="96981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双击打开</a:t>
            </a:r>
            <a:r>
              <a:rPr lang="en-US" altLang="zh-CN" sz="2400" dirty="0"/>
              <a:t>vsftpd.conf</a:t>
            </a:r>
            <a:r>
              <a:rPr lang="zh-CN" altLang="en-US" sz="2400" dirty="0"/>
              <a:t>文件，即启用了图形化的</a:t>
            </a:r>
            <a:r>
              <a:rPr lang="en-US" altLang="zh-CN" sz="2400" dirty="0"/>
              <a:t>Gedit</a:t>
            </a:r>
            <a:r>
              <a:rPr lang="zh-CN" altLang="en-US" sz="2400" dirty="0"/>
              <a:t>文件编辑器。后续对</a:t>
            </a:r>
            <a:r>
              <a:rPr lang="en-US" altLang="zh-CN" sz="2400" dirty="0"/>
              <a:t>vsftpd.conf</a:t>
            </a:r>
            <a:r>
              <a:rPr lang="zh-CN" altLang="en-US" sz="2400" dirty="0"/>
              <a:t>文件的修改内容，同上述利用</a:t>
            </a:r>
            <a:r>
              <a:rPr lang="en-US" altLang="zh-CN" sz="2400" dirty="0"/>
              <a:t>vi</a:t>
            </a:r>
            <a:r>
              <a:rPr lang="zh-CN" altLang="en-US" sz="2400" dirty="0"/>
              <a:t>编辑器的方式一样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381" y="1607128"/>
            <a:ext cx="7906182" cy="47522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396309" y="6359400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9-16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启动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Gedit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文件编辑器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32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0449" y="762001"/>
            <a:ext cx="9713624" cy="173181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）在</a:t>
            </a:r>
            <a:r>
              <a:rPr lang="en-US" altLang="zh-CN" sz="2400" dirty="0"/>
              <a:t>/home/myftp/ftpdir</a:t>
            </a:r>
            <a:r>
              <a:rPr lang="zh-CN" altLang="en-US" sz="2400" dirty="0"/>
              <a:t>目录中新建一个文件，或者拷贝一个文件，作为</a:t>
            </a:r>
            <a:r>
              <a:rPr lang="en-US" altLang="zh-CN" sz="2400" dirty="0"/>
              <a:t>FTP</a:t>
            </a:r>
            <a:r>
              <a:rPr lang="zh-CN" altLang="en-US" sz="2400" dirty="0"/>
              <a:t>服务器的共享文件。</a:t>
            </a:r>
            <a:endParaRPr lang="en-US" altLang="zh-CN" sz="2400" dirty="0"/>
          </a:p>
          <a:p>
            <a:pPr lvl="1"/>
            <a:r>
              <a:rPr lang="zh-CN" altLang="en-US" sz="2200" dirty="0"/>
              <a:t>例如，这里利用</a:t>
            </a:r>
            <a:r>
              <a:rPr lang="en-US" altLang="zh-CN" sz="2200" dirty="0"/>
              <a:t>touch</a:t>
            </a:r>
            <a:r>
              <a:rPr lang="zh-CN" altLang="en-US" sz="2200" dirty="0"/>
              <a:t>命令在该目录下创建了一个新文档</a:t>
            </a:r>
            <a:r>
              <a:rPr lang="en-US" altLang="zh-CN" sz="2200" dirty="0">
                <a:solidFill>
                  <a:srgbClr val="FF0000"/>
                </a:solidFill>
              </a:rPr>
              <a:t>ftpfile.txt</a:t>
            </a:r>
            <a:r>
              <a:rPr lang="zh-CN" altLang="en-US" sz="2200" dirty="0"/>
              <a:t>，以用于</a:t>
            </a:r>
            <a:r>
              <a:rPr lang="en-US" altLang="zh-CN" sz="2200" dirty="0"/>
              <a:t>FTP</a:t>
            </a:r>
            <a:r>
              <a:rPr lang="zh-CN" altLang="en-US" sz="2200" dirty="0"/>
              <a:t>服务器的共享。如图</a:t>
            </a:r>
            <a:r>
              <a:rPr lang="en-US" altLang="zh-CN" sz="2200" dirty="0"/>
              <a:t>9-17</a:t>
            </a:r>
            <a:r>
              <a:rPr lang="zh-CN" altLang="en-US" sz="2200" dirty="0"/>
              <a:t>所示。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307" y="2761817"/>
            <a:ext cx="9329968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244073" y="4133416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9-17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创建新文档</a:t>
            </a:r>
          </a:p>
        </p:txBody>
      </p:sp>
    </p:spTree>
    <p:extLst>
      <p:ext uri="{BB962C8B-B14F-4D97-AF65-F5344CB8AC3E}">
        <p14:creationId xmlns:p14="http://schemas.microsoft.com/office/powerpoint/2010/main" val="404453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44499-9296-4CFF-805F-C9B01AF6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729" y="446926"/>
            <a:ext cx="9000037" cy="1280890"/>
          </a:xfrm>
        </p:spPr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常用服务器的搭建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29F36-838F-4401-8ACD-718197C6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131" y="1486327"/>
            <a:ext cx="5208873" cy="5048036"/>
          </a:xfrm>
        </p:spPr>
        <p:txBody>
          <a:bodyPr>
            <a:normAutofit/>
          </a:bodyPr>
          <a:lstStyle/>
          <a:p>
            <a:r>
              <a:rPr lang="en-US" altLang="zh-CN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9.1</a:t>
            </a:r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配置</a:t>
            </a:r>
            <a:r>
              <a:rPr lang="en-US" altLang="zh-CN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FTP</a:t>
            </a:r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服务器</a:t>
            </a:r>
          </a:p>
          <a:p>
            <a:r>
              <a:rPr lang="en-US" altLang="zh-CN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9.2</a:t>
            </a:r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配置</a:t>
            </a:r>
            <a:r>
              <a:rPr lang="en-US" altLang="zh-CN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Samba</a:t>
            </a:r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服务器</a:t>
            </a:r>
          </a:p>
          <a:p>
            <a:r>
              <a:rPr lang="en-US" altLang="zh-CN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9.3</a:t>
            </a:r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配置</a:t>
            </a:r>
            <a:r>
              <a:rPr lang="en-US" altLang="zh-CN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DHCP</a:t>
            </a:r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服务器</a:t>
            </a:r>
          </a:p>
          <a:p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本章小结</a:t>
            </a:r>
            <a:endParaRPr lang="en-US" altLang="zh-CN" sz="2400" kern="1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实验</a:t>
            </a:r>
            <a:endParaRPr lang="en-US" altLang="zh-CN" sz="2400" kern="1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习题</a:t>
            </a:r>
            <a:endParaRPr lang="zh-CN" altLang="zh-CN" sz="2400" kern="1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47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2757" y="504630"/>
            <a:ext cx="10032280" cy="173181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）最后，</a:t>
            </a:r>
            <a:r>
              <a:rPr lang="zh-CN" altLang="en-US" sz="2400" dirty="0">
                <a:solidFill>
                  <a:srgbClr val="FF0000"/>
                </a:solidFill>
              </a:rPr>
              <a:t>打开客户端浏览器</a:t>
            </a:r>
            <a:r>
              <a:rPr lang="zh-CN" altLang="en-US" sz="2400" dirty="0"/>
              <a:t>，在地址栏里输入</a:t>
            </a:r>
            <a:r>
              <a:rPr lang="en-US" altLang="zh-CN" sz="2400" dirty="0">
                <a:solidFill>
                  <a:srgbClr val="FF0000"/>
                </a:solidFill>
              </a:rPr>
              <a:t>FTP</a:t>
            </a:r>
            <a:r>
              <a:rPr lang="zh-CN" altLang="en-US" sz="2400" dirty="0">
                <a:solidFill>
                  <a:srgbClr val="FF0000"/>
                </a:solidFill>
              </a:rPr>
              <a:t>服务器的</a:t>
            </a:r>
            <a:r>
              <a:rPr lang="en-US" altLang="zh-CN" sz="2400" dirty="0">
                <a:solidFill>
                  <a:srgbClr val="FF0000"/>
                </a:solidFill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</a:rPr>
              <a:t>地址</a:t>
            </a:r>
            <a:r>
              <a:rPr lang="zh-CN" altLang="en-US" sz="2400" dirty="0"/>
              <a:t>，访问该</a:t>
            </a:r>
            <a:r>
              <a:rPr lang="en-US" altLang="zh-CN" sz="2400" dirty="0"/>
              <a:t>FTP</a:t>
            </a:r>
            <a:r>
              <a:rPr lang="zh-CN" altLang="en-US" sz="2400" dirty="0"/>
              <a:t>服务器。</a:t>
            </a:r>
            <a:endParaRPr lang="en-US" altLang="zh-CN" sz="2400" dirty="0"/>
          </a:p>
          <a:p>
            <a:pPr lvl="1"/>
            <a:r>
              <a:rPr lang="zh-CN" altLang="en-US" sz="2200" dirty="0"/>
              <a:t>这里，需要先获得</a:t>
            </a:r>
            <a:r>
              <a:rPr lang="en-US" altLang="zh-CN" sz="2200" dirty="0"/>
              <a:t>FTP</a:t>
            </a:r>
            <a:r>
              <a:rPr lang="zh-CN" altLang="en-US" sz="2200" dirty="0"/>
              <a:t>服务器的</a:t>
            </a:r>
            <a:r>
              <a:rPr lang="en-US" altLang="zh-CN" sz="2200" dirty="0"/>
              <a:t>IP</a:t>
            </a:r>
            <a:r>
              <a:rPr lang="zh-CN" altLang="en-US" sz="2200" dirty="0"/>
              <a:t>地址。例如，通过网络设置可以查看到服务器的</a:t>
            </a:r>
            <a:r>
              <a:rPr lang="en-US" altLang="zh-CN" sz="2200" dirty="0"/>
              <a:t>IP</a:t>
            </a:r>
            <a:r>
              <a:rPr lang="zh-CN" altLang="en-US" sz="2200" dirty="0"/>
              <a:t>地址为：</a:t>
            </a:r>
            <a:r>
              <a:rPr lang="en-US" altLang="zh-CN" sz="2200" dirty="0"/>
              <a:t>192.168.142.129</a:t>
            </a:r>
            <a:r>
              <a:rPr lang="zh-CN" altLang="en-US" sz="2200" dirty="0"/>
              <a:t>。查看</a:t>
            </a:r>
            <a:r>
              <a:rPr lang="en-US" altLang="zh-CN" sz="2200" dirty="0"/>
              <a:t>FTP</a:t>
            </a:r>
            <a:r>
              <a:rPr lang="zh-CN" altLang="en-US" sz="2200" dirty="0"/>
              <a:t>服务器的</a:t>
            </a:r>
            <a:r>
              <a:rPr lang="en-US" altLang="zh-CN" sz="2200" dirty="0"/>
              <a:t>IP</a:t>
            </a:r>
            <a:r>
              <a:rPr lang="zh-CN" altLang="en-US" sz="2200" dirty="0"/>
              <a:t>地址，如图</a:t>
            </a:r>
            <a:r>
              <a:rPr lang="en-US" altLang="zh-CN" sz="2200" dirty="0"/>
              <a:t>9-18</a:t>
            </a:r>
            <a:r>
              <a:rPr lang="zh-CN" altLang="en-US" sz="2200" dirty="0"/>
              <a:t>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554" y="2236448"/>
            <a:ext cx="5587496" cy="43713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054758" y="6238442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9-18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42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8242" y="563367"/>
            <a:ext cx="10032279" cy="130232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在客户端浏览器的地址栏内输入</a:t>
            </a:r>
            <a:r>
              <a:rPr lang="en-US" altLang="zh-CN" sz="2400" dirty="0"/>
              <a:t>ftp://192.168.142.129</a:t>
            </a:r>
            <a:r>
              <a:rPr lang="zh-CN" altLang="en-US" sz="2400" dirty="0"/>
              <a:t>（</a:t>
            </a:r>
            <a:r>
              <a:rPr lang="en-US" altLang="zh-CN" sz="2400" dirty="0"/>
              <a:t>FTP</a:t>
            </a:r>
            <a:r>
              <a:rPr lang="zh-CN" altLang="en-US" sz="2400" dirty="0"/>
              <a:t>服务器的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地址），回车后，会显示让用户输入登录</a:t>
            </a:r>
            <a:r>
              <a:rPr lang="en-US" altLang="zh-CN" sz="2400" dirty="0"/>
              <a:t>FTP</a:t>
            </a:r>
            <a:r>
              <a:rPr lang="zh-CN" altLang="en-US" sz="2400" dirty="0"/>
              <a:t>服务器的用户名和密码，如图</a:t>
            </a:r>
            <a:r>
              <a:rPr lang="en-US" altLang="zh-CN" sz="2400" dirty="0"/>
              <a:t>9-19</a:t>
            </a:r>
            <a:r>
              <a:rPr lang="zh-CN" altLang="en-US" sz="2400" dirty="0"/>
              <a:t>所示。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646" y="1685974"/>
            <a:ext cx="6008110" cy="4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148808" y="5897525"/>
            <a:ext cx="2722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9-19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浏览器登录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ctr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服务器验证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91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8243" y="484910"/>
            <a:ext cx="10032279" cy="100012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用户名和密码输入正确后，就可以登录</a:t>
            </a:r>
            <a:r>
              <a:rPr lang="en-US" altLang="zh-CN" sz="2400" dirty="0"/>
              <a:t>FTP</a:t>
            </a:r>
            <a:r>
              <a:rPr lang="zh-CN" altLang="en-US" sz="2400" dirty="0"/>
              <a:t>服务器，并看到服务器上的共享文件</a:t>
            </a:r>
            <a:r>
              <a:rPr lang="en-US" altLang="zh-CN" sz="2400" dirty="0"/>
              <a:t>ftpfile.txt</a:t>
            </a:r>
            <a:r>
              <a:rPr lang="zh-CN" altLang="en-US" sz="2400" dirty="0"/>
              <a:t>了。成功登录</a:t>
            </a:r>
            <a:r>
              <a:rPr lang="en-US" altLang="zh-CN" sz="2400" dirty="0"/>
              <a:t>FTP</a:t>
            </a:r>
            <a:r>
              <a:rPr lang="zh-CN" altLang="en-US" sz="2400" dirty="0"/>
              <a:t>服务器，如图</a:t>
            </a:r>
            <a:r>
              <a:rPr lang="en-US" altLang="zh-CN" sz="2400" dirty="0"/>
              <a:t>9-20</a:t>
            </a:r>
            <a:r>
              <a:rPr lang="zh-CN" altLang="en-US" sz="2400" dirty="0"/>
              <a:t>所示。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73" y="1292409"/>
            <a:ext cx="6920020" cy="522585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498447" y="6003758"/>
            <a:ext cx="3195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spcAft>
                <a:spcPts val="0"/>
              </a:spcAft>
            </a:pPr>
            <a:r>
              <a:rPr lang="zh-CN" altLang="zh-CN" dirty="0"/>
              <a:t>图</a:t>
            </a:r>
            <a:r>
              <a:rPr lang="en-US" altLang="zh-CN" dirty="0"/>
              <a:t>9-20 </a:t>
            </a:r>
            <a:r>
              <a:rPr lang="zh-CN" altLang="zh-CN" dirty="0"/>
              <a:t>成功登录</a:t>
            </a:r>
            <a:r>
              <a:rPr lang="en-US" altLang="zh-CN" dirty="0"/>
              <a:t>FTP</a:t>
            </a:r>
            <a:r>
              <a:rPr lang="zh-CN" altLang="zh-CN" dirty="0"/>
              <a:t>服务器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29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 noChangeArrowheads="1"/>
          </p:cNvSpPr>
          <p:nvPr>
            <p:ph type="title"/>
          </p:nvPr>
        </p:nvSpPr>
        <p:spPr>
          <a:xfrm>
            <a:off x="2589212" y="707237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9</a:t>
            </a:r>
            <a:r>
              <a:rPr lang="zh-CN" altLang="en-US" sz="2800" dirty="0"/>
              <a:t>.2 配置Samba服务器</a:t>
            </a:r>
          </a:p>
        </p:txBody>
      </p:sp>
      <p:sp>
        <p:nvSpPr>
          <p:cNvPr id="9218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9.2.1 SMB</a:t>
            </a:r>
            <a:r>
              <a:rPr lang="zh-CN" altLang="en-US" sz="2400" dirty="0"/>
              <a:t>协议和</a:t>
            </a:r>
            <a:r>
              <a:rPr lang="en-US" altLang="zh-CN" sz="2400" dirty="0"/>
              <a:t>Samba</a:t>
            </a:r>
            <a:r>
              <a:rPr lang="zh-CN" altLang="en-US" sz="2400" dirty="0"/>
              <a:t>服务器简介</a:t>
            </a:r>
          </a:p>
          <a:p>
            <a:r>
              <a:rPr lang="en-US" altLang="zh-CN" sz="2400" dirty="0"/>
              <a:t>9.2.2 </a:t>
            </a:r>
            <a:r>
              <a:rPr lang="zh-CN" altLang="en-US" sz="2400" dirty="0"/>
              <a:t>安装</a:t>
            </a:r>
            <a:r>
              <a:rPr lang="en-US" altLang="zh-CN" sz="2400" dirty="0"/>
              <a:t>Samba</a:t>
            </a:r>
            <a:r>
              <a:rPr lang="zh-CN" altLang="en-US" sz="2400" dirty="0"/>
              <a:t>服务器</a:t>
            </a:r>
          </a:p>
          <a:p>
            <a:r>
              <a:rPr lang="en-US" altLang="zh-CN" sz="2400" dirty="0"/>
              <a:t>9.2.3 </a:t>
            </a:r>
            <a:r>
              <a:rPr lang="zh-CN" altLang="en-US" sz="2400" dirty="0"/>
              <a:t>配置和访问</a:t>
            </a:r>
            <a:r>
              <a:rPr lang="en-US" altLang="zh-CN" sz="2400" dirty="0"/>
              <a:t>Samba</a:t>
            </a:r>
            <a:r>
              <a:rPr lang="zh-CN" altLang="en-US" sz="2400" dirty="0"/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2821258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 noChangeArrowheads="1"/>
          </p:cNvSpPr>
          <p:nvPr>
            <p:ph type="title"/>
          </p:nvPr>
        </p:nvSpPr>
        <p:spPr>
          <a:xfrm>
            <a:off x="1968500" y="546323"/>
            <a:ext cx="8911687" cy="58975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9</a:t>
            </a:r>
            <a:r>
              <a:rPr lang="zh-CN" altLang="en-US" sz="2800" dirty="0"/>
              <a:t>.2.1 SMB协议和Samba简介</a:t>
            </a:r>
          </a:p>
        </p:txBody>
      </p:sp>
      <p:sp>
        <p:nvSpPr>
          <p:cNvPr id="10242" name="内容占位符 2"/>
          <p:cNvSpPr>
            <a:spLocks noGrp="1" noChangeArrowheads="1"/>
          </p:cNvSpPr>
          <p:nvPr>
            <p:ph idx="1"/>
          </p:nvPr>
        </p:nvSpPr>
        <p:spPr>
          <a:xfrm>
            <a:off x="1968500" y="1342304"/>
            <a:ext cx="9766300" cy="41148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1、SMB协议概述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SMB（Server Message Block）通信协议是微软和英特尔公司在1987年制定的协议，主要是作为Microsoft网络的通讯协议。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在Linux环境下，安装SMB协议的主要目的，是为了和MS Windows系统进行文件和打印共享，它可以使Linux计算机出现在MS Windows计算机的网上邻居中，对于Windows用户而言，可以像使用Windows计算机一样使用Linux计算机进行文件和打印共享。</a:t>
            </a:r>
          </a:p>
        </p:txBody>
      </p:sp>
    </p:spTree>
    <p:extLst>
      <p:ext uri="{BB962C8B-B14F-4D97-AF65-F5344CB8AC3E}">
        <p14:creationId xmlns:p14="http://schemas.microsoft.com/office/powerpoint/2010/main" val="52717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 noChangeArrowheads="1"/>
          </p:cNvSpPr>
          <p:nvPr>
            <p:ph idx="1"/>
          </p:nvPr>
        </p:nvSpPr>
        <p:spPr>
          <a:xfrm>
            <a:off x="2284412" y="73429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2、Samba简介</a:t>
            </a:r>
          </a:p>
          <a:p>
            <a:r>
              <a:rPr lang="zh-CN" altLang="en-US" sz="2400" dirty="0"/>
              <a:t>Samba是SMB协议的一种实现，早期的Samba源自Unix系统。</a:t>
            </a:r>
          </a:p>
          <a:p>
            <a:r>
              <a:rPr lang="zh-CN" altLang="en-US" sz="2400" dirty="0"/>
              <a:t>Samba套件包括了</a:t>
            </a:r>
            <a:r>
              <a:rPr lang="zh-CN" altLang="en-US" sz="2400" dirty="0">
                <a:solidFill>
                  <a:srgbClr val="FF0000"/>
                </a:solidFill>
              </a:rPr>
              <a:t>服务器、客户端</a:t>
            </a:r>
            <a:r>
              <a:rPr lang="zh-CN" altLang="en-US" sz="2400" dirty="0"/>
              <a:t>等多个软件包。</a:t>
            </a:r>
          </a:p>
        </p:txBody>
      </p:sp>
    </p:spTree>
    <p:extLst>
      <p:ext uri="{BB962C8B-B14F-4D97-AF65-F5344CB8AC3E}">
        <p14:creationId xmlns:p14="http://schemas.microsoft.com/office/powerpoint/2010/main" val="1144476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 noChangeArrowheads="1"/>
          </p:cNvSpPr>
          <p:nvPr>
            <p:ph idx="1"/>
          </p:nvPr>
        </p:nvSpPr>
        <p:spPr>
          <a:xfrm>
            <a:off x="1792720" y="822470"/>
            <a:ext cx="9748115" cy="517654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Samba套件需要单独安装。Samba套件包括了以下一些软件包：</a:t>
            </a:r>
          </a:p>
          <a:p>
            <a:pPr lvl="1"/>
            <a:r>
              <a:rPr lang="zh-CN" altLang="en-US" sz="2200" dirty="0"/>
              <a:t>Samba：服务器</a:t>
            </a:r>
          </a:p>
          <a:p>
            <a:pPr lvl="1"/>
            <a:r>
              <a:rPr lang="zh-CN" altLang="en-US" sz="2200" dirty="0"/>
              <a:t>samba-common： 通用实用程序</a:t>
            </a:r>
          </a:p>
          <a:p>
            <a:pPr lvl="1"/>
            <a:r>
              <a:rPr lang="zh-CN" altLang="en-US" sz="2200" dirty="0"/>
              <a:t>smbaclient：客户端</a:t>
            </a:r>
          </a:p>
          <a:p>
            <a:pPr lvl="1"/>
            <a:r>
              <a:rPr lang="zh-CN" altLang="en-US" sz="2200" dirty="0"/>
              <a:t>samba-doc：非PDF格式文档</a:t>
            </a:r>
          </a:p>
          <a:p>
            <a:pPr lvl="1"/>
            <a:r>
              <a:rPr lang="zh-CN" altLang="en-US" sz="2200" dirty="0"/>
              <a:t>samba-doc-pdf：PDF格式文档</a:t>
            </a:r>
          </a:p>
          <a:p>
            <a:pPr lvl="1"/>
            <a:r>
              <a:rPr lang="zh-CN" altLang="en-US" sz="2200" dirty="0"/>
              <a:t>system-config-samba：GNOME管理工具</a:t>
            </a:r>
          </a:p>
          <a:p>
            <a:pPr lvl="1"/>
            <a:r>
              <a:rPr lang="zh-CN" altLang="en-US" sz="2200" dirty="0"/>
              <a:t>swat：基于浏览器的管理工具</a:t>
            </a:r>
          </a:p>
          <a:p>
            <a:pPr lvl="1"/>
            <a:r>
              <a:rPr lang="zh-CN" altLang="en-US" sz="2200" dirty="0"/>
              <a:t>smbfs：SMB文件安装与卸载工具</a:t>
            </a:r>
          </a:p>
        </p:txBody>
      </p:sp>
    </p:spTree>
    <p:extLst>
      <p:ext uri="{BB962C8B-B14F-4D97-AF65-F5344CB8AC3E}">
        <p14:creationId xmlns:p14="http://schemas.microsoft.com/office/powerpoint/2010/main" val="1962514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 noChangeArrowheads="1"/>
          </p:cNvSpPr>
          <p:nvPr>
            <p:ph type="title"/>
          </p:nvPr>
        </p:nvSpPr>
        <p:spPr>
          <a:xfrm>
            <a:off x="2385107" y="637965"/>
            <a:ext cx="8911687" cy="69207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9</a:t>
            </a:r>
            <a:r>
              <a:rPr lang="zh-CN" altLang="en-US" sz="2800" dirty="0"/>
              <a:t>.2.2 安装Samba服务</a:t>
            </a:r>
          </a:p>
        </p:txBody>
      </p:sp>
      <p:sp>
        <p:nvSpPr>
          <p:cNvPr id="14338" name="内容占位符 2"/>
          <p:cNvSpPr>
            <a:spLocks noGrp="1" noChangeArrowheads="1"/>
          </p:cNvSpPr>
          <p:nvPr>
            <p:ph idx="1"/>
          </p:nvPr>
        </p:nvSpPr>
        <p:spPr>
          <a:xfrm>
            <a:off x="2263085" y="1330037"/>
            <a:ext cx="9155729" cy="37776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安装和配置</a:t>
            </a:r>
            <a:r>
              <a:rPr lang="en-US" altLang="zh-CN" sz="2400" dirty="0"/>
              <a:t>Samba</a:t>
            </a:r>
            <a:r>
              <a:rPr lang="zh-CN" altLang="en-US" sz="2400" dirty="0"/>
              <a:t>服务的过程如下：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、更新当前软件执行下列更新命令。（有超级管理员的身份）</a:t>
            </a:r>
            <a:endParaRPr lang="en-US" altLang="zh-CN" sz="2400" dirty="0"/>
          </a:p>
          <a:p>
            <a:pPr lvl="1"/>
            <a:r>
              <a:rPr lang="zh-CN" altLang="en-US" sz="2200" dirty="0"/>
              <a:t>组合键</a:t>
            </a:r>
            <a:r>
              <a:rPr lang="en-US" altLang="zh-CN" sz="2200" dirty="0"/>
              <a:t>【Ctrl+Alt+T】</a:t>
            </a:r>
            <a:r>
              <a:rPr lang="zh-CN" altLang="en-US" sz="2200" dirty="0"/>
              <a:t>打开终端，</a:t>
            </a:r>
            <a:r>
              <a:rPr lang="zh-CN" altLang="en-US" sz="2200" dirty="0">
                <a:solidFill>
                  <a:srgbClr val="FF0000"/>
                </a:solidFill>
              </a:rPr>
              <a:t>依次执行：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en-US" altLang="zh-CN" sz="2000" dirty="0">
                <a:solidFill>
                  <a:srgbClr val="FF0000"/>
                </a:solidFill>
              </a:rPr>
              <a:t>sudo apt-get upgrade       </a:t>
            </a:r>
            <a:r>
              <a:rPr lang="en-US" altLang="zh-CN" sz="2000" dirty="0">
                <a:solidFill>
                  <a:schemeClr val="tx1"/>
                </a:solidFill>
              </a:rPr>
              <a:t>//</a:t>
            </a:r>
            <a:r>
              <a:rPr lang="zh-CN" altLang="en-US" sz="2000" dirty="0">
                <a:solidFill>
                  <a:schemeClr val="tx1"/>
                </a:solidFill>
              </a:rPr>
              <a:t>升级已安装的所有软件包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>
                <a:solidFill>
                  <a:srgbClr val="FF0000"/>
                </a:solidFill>
              </a:rPr>
              <a:t>sudo apt-get update         </a:t>
            </a:r>
            <a:r>
              <a:rPr lang="en-US" altLang="zh-CN" sz="2000" dirty="0">
                <a:solidFill>
                  <a:schemeClr val="tx1"/>
                </a:solidFill>
              </a:rPr>
              <a:t>//</a:t>
            </a:r>
            <a:r>
              <a:rPr lang="zh-CN" altLang="en-US" sz="2000" dirty="0">
                <a:solidFill>
                  <a:schemeClr val="tx1"/>
                </a:solidFill>
              </a:rPr>
              <a:t>获取最新的软件包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>
                <a:solidFill>
                  <a:srgbClr val="FF0000"/>
                </a:solidFill>
              </a:rPr>
              <a:t>sudo apt-get dist-upgrade  </a:t>
            </a:r>
            <a:r>
              <a:rPr lang="en-US" altLang="zh-CN" sz="2000" dirty="0">
                <a:solidFill>
                  <a:schemeClr val="tx1"/>
                </a:solidFill>
              </a:rPr>
              <a:t>//</a:t>
            </a:r>
            <a:r>
              <a:rPr lang="zh-CN" altLang="en-US" sz="2000" dirty="0">
                <a:solidFill>
                  <a:schemeClr val="tx1"/>
                </a:solidFill>
              </a:rPr>
              <a:t>根据依赖关系的变化，添加包或删除包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74282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 noChangeArrowheads="1"/>
          </p:cNvSpPr>
          <p:nvPr>
            <p:ph idx="1"/>
          </p:nvPr>
        </p:nvSpPr>
        <p:spPr>
          <a:xfrm>
            <a:off x="2082976" y="678872"/>
            <a:ext cx="9155729" cy="151014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、安装</a:t>
            </a:r>
            <a:r>
              <a:rPr lang="en-US" altLang="zh-CN" sz="2400" dirty="0"/>
              <a:t>samba</a:t>
            </a:r>
            <a:r>
              <a:rPr lang="zh-CN" altLang="en-US" sz="2400" dirty="0"/>
              <a:t>服务器，执行下列命令：</a:t>
            </a:r>
            <a:endParaRPr lang="en-US" altLang="zh-CN" sz="2400" dirty="0"/>
          </a:p>
          <a:p>
            <a:pPr lvl="1"/>
            <a:r>
              <a:rPr lang="en-US" altLang="zh-CN" sz="2200" dirty="0">
                <a:solidFill>
                  <a:srgbClr val="FF0000"/>
                </a:solidFill>
              </a:rPr>
              <a:t>sudo apt-get install samba samba-common</a:t>
            </a:r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如图</a:t>
            </a:r>
            <a:r>
              <a:rPr lang="en-US" altLang="zh-CN" sz="2200" dirty="0">
                <a:solidFill>
                  <a:schemeClr val="tx1"/>
                </a:solidFill>
              </a:rPr>
              <a:t>9-21</a:t>
            </a:r>
            <a:r>
              <a:rPr lang="zh-CN" altLang="en-US" sz="2200" dirty="0">
                <a:solidFill>
                  <a:schemeClr val="tx1"/>
                </a:solidFill>
              </a:rPr>
              <a:t>所示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76" y="2355271"/>
            <a:ext cx="8829623" cy="211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319141" y="4782188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9-21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执行安装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samba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服务器命令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76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 noChangeArrowheads="1"/>
          </p:cNvSpPr>
          <p:nvPr>
            <p:ph type="title"/>
          </p:nvPr>
        </p:nvSpPr>
        <p:spPr>
          <a:xfrm>
            <a:off x="2385107" y="637965"/>
            <a:ext cx="8911687" cy="69207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9.2.3 </a:t>
            </a:r>
            <a:r>
              <a:rPr lang="zh-CN" altLang="en-US" sz="2800" dirty="0"/>
              <a:t>配置和访问</a:t>
            </a:r>
            <a:r>
              <a:rPr lang="en-US" altLang="zh-CN" sz="2800" dirty="0"/>
              <a:t>Samba</a:t>
            </a:r>
            <a:r>
              <a:rPr lang="zh-CN" altLang="en-US" sz="2800" dirty="0"/>
              <a:t>服务器</a:t>
            </a:r>
          </a:p>
        </p:txBody>
      </p:sp>
      <p:sp>
        <p:nvSpPr>
          <p:cNvPr id="14338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5994" y="1330037"/>
            <a:ext cx="9155729" cy="242454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、首先，在</a:t>
            </a:r>
            <a:r>
              <a:rPr lang="en-US" altLang="zh-CN" sz="2400" dirty="0"/>
              <a:t>/home</a:t>
            </a:r>
            <a:r>
              <a:rPr lang="zh-CN" altLang="en-US" sz="2400" dirty="0"/>
              <a:t>目录下创建一个用于共享的</a:t>
            </a:r>
            <a:r>
              <a:rPr lang="en-US" altLang="zh-CN" sz="2400" dirty="0">
                <a:solidFill>
                  <a:srgbClr val="FF0000"/>
                </a:solidFill>
              </a:rPr>
              <a:t>Samba</a:t>
            </a:r>
            <a:r>
              <a:rPr lang="zh-CN" altLang="en-US" sz="2400" dirty="0">
                <a:solidFill>
                  <a:srgbClr val="FF0000"/>
                </a:solidFill>
              </a:rPr>
              <a:t>目录</a:t>
            </a:r>
            <a:r>
              <a:rPr lang="zh-CN" altLang="en-US" sz="2400" dirty="0"/>
              <a:t>（命名为</a:t>
            </a:r>
            <a:r>
              <a:rPr lang="en-US" altLang="zh-CN" sz="2400" dirty="0">
                <a:solidFill>
                  <a:srgbClr val="FF0000"/>
                </a:solidFill>
              </a:rPr>
              <a:t>sharedir</a:t>
            </a:r>
            <a:r>
              <a:rPr lang="zh-CN" altLang="en-US" sz="2400" dirty="0"/>
              <a:t>）；为该目录</a:t>
            </a:r>
            <a:r>
              <a:rPr lang="zh-CN" altLang="en-US" sz="2400" dirty="0">
                <a:solidFill>
                  <a:srgbClr val="FF0000"/>
                </a:solidFill>
              </a:rPr>
              <a:t>设置权限</a:t>
            </a:r>
            <a:r>
              <a:rPr lang="zh-CN" altLang="en-US" sz="2400" dirty="0"/>
              <a:t>，依次执行下列命令：</a:t>
            </a:r>
          </a:p>
          <a:p>
            <a:pPr lvl="1"/>
            <a:r>
              <a:rPr lang="en-US" altLang="zh-CN" sz="2200" dirty="0">
                <a:solidFill>
                  <a:srgbClr val="FF0000"/>
                </a:solidFill>
              </a:rPr>
              <a:t>sudo  mkdir  /home/ sharedir</a:t>
            </a:r>
          </a:p>
          <a:p>
            <a:pPr lvl="1"/>
            <a:r>
              <a:rPr lang="en-US" altLang="zh-CN" sz="2200" dirty="0">
                <a:solidFill>
                  <a:srgbClr val="FF0000"/>
                </a:solidFill>
              </a:rPr>
              <a:t>sudo  chmod  777  /home/sharedir</a:t>
            </a:r>
          </a:p>
          <a:p>
            <a:pPr lvl="1"/>
            <a:r>
              <a:rPr lang="zh-CN" altLang="en-US" sz="2200" dirty="0"/>
              <a:t>执行过程如图</a:t>
            </a:r>
            <a:r>
              <a:rPr lang="en-US" altLang="zh-CN" sz="2200" dirty="0"/>
              <a:t>9-22</a:t>
            </a:r>
            <a:r>
              <a:rPr lang="zh-CN" altLang="en-US" sz="2200" dirty="0"/>
              <a:t>所示</a:t>
            </a:r>
            <a:endParaRPr lang="en-US" altLang="zh-CN" sz="2200" dirty="0"/>
          </a:p>
          <a:p>
            <a:endParaRPr lang="en-US" altLang="zh-CN" sz="2400" dirty="0"/>
          </a:p>
          <a:p>
            <a:endParaRPr lang="zh-CN" altLang="en-U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272" y="3968671"/>
            <a:ext cx="8562451" cy="74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700399" y="4924633"/>
            <a:ext cx="4929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9-22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创建共享目录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sharedir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并为其设置权限</a:t>
            </a:r>
          </a:p>
        </p:txBody>
      </p:sp>
    </p:spTree>
    <p:extLst>
      <p:ext uri="{BB962C8B-B14F-4D97-AF65-F5344CB8AC3E}">
        <p14:creationId xmlns:p14="http://schemas.microsoft.com/office/powerpoint/2010/main" val="93156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29F36-838F-4401-8ACD-718197C6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816" y="1901963"/>
            <a:ext cx="5208873" cy="2448364"/>
          </a:xfrm>
        </p:spPr>
        <p:txBody>
          <a:bodyPr>
            <a:normAutofit/>
          </a:bodyPr>
          <a:lstStyle/>
          <a:p>
            <a:r>
              <a:rPr lang="en-US" altLang="zh-CN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9.1.1 FTP</a:t>
            </a:r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简介</a:t>
            </a:r>
          </a:p>
          <a:p>
            <a:r>
              <a:rPr lang="en-US" altLang="zh-CN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9.1.2</a:t>
            </a:r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安装</a:t>
            </a:r>
            <a:r>
              <a:rPr lang="en-US" altLang="zh-CN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FTP</a:t>
            </a:r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服务器</a:t>
            </a:r>
          </a:p>
          <a:p>
            <a:r>
              <a:rPr lang="en-US" altLang="zh-CN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9.1.3 </a:t>
            </a:r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配置和访问</a:t>
            </a:r>
            <a:r>
              <a:rPr lang="en-US" altLang="zh-CN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FTP</a:t>
            </a:r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服务器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12816" y="845782"/>
            <a:ext cx="8911687" cy="858326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9.1 </a:t>
            </a:r>
            <a:r>
              <a:rPr lang="zh-CN" altLang="en-US" sz="3200" kern="100" dirty="0">
                <a:solidFill>
                  <a:schemeClr val="tx1"/>
                </a:solidFill>
                <a:ea typeface="宋体" panose="02010600030101010101" pitchFamily="2" charset="-122"/>
              </a:rPr>
              <a:t>配置</a:t>
            </a:r>
            <a:r>
              <a:rPr lang="en-US" altLang="zh-CN" sz="3200" kern="100" dirty="0">
                <a:solidFill>
                  <a:schemeClr val="tx1"/>
                </a:solidFill>
                <a:ea typeface="宋体" panose="02010600030101010101" pitchFamily="2" charset="-122"/>
              </a:rPr>
              <a:t>FTP</a:t>
            </a:r>
            <a:r>
              <a:rPr lang="zh-CN" altLang="en-US" sz="3200" kern="100" dirty="0">
                <a:solidFill>
                  <a:schemeClr val="tx1"/>
                </a:solidFill>
                <a:ea typeface="宋体" panose="02010600030101010101" pitchFamily="2" charset="-122"/>
              </a:rPr>
              <a:t>服务器</a:t>
            </a:r>
            <a:br>
              <a:rPr lang="zh-CN" altLang="en-US" sz="3200" kern="100" dirty="0">
                <a:solidFill>
                  <a:schemeClr val="tx1"/>
                </a:solidFill>
                <a:ea typeface="宋体" panose="02010600030101010101" pitchFamily="2" charset="-122"/>
              </a:rPr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8446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 noChangeArrowheads="1"/>
          </p:cNvSpPr>
          <p:nvPr>
            <p:ph idx="1"/>
          </p:nvPr>
        </p:nvSpPr>
        <p:spPr>
          <a:xfrm>
            <a:off x="1904102" y="775855"/>
            <a:ext cx="9155729" cy="242454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、创建</a:t>
            </a:r>
            <a:r>
              <a:rPr lang="en-US" altLang="zh-CN" sz="2400" dirty="0"/>
              <a:t>Samba</a:t>
            </a:r>
            <a:r>
              <a:rPr lang="zh-CN" altLang="en-US" sz="2400" dirty="0"/>
              <a:t>共享的文件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/home/sharedir</a:t>
            </a:r>
            <a:r>
              <a:rPr lang="zh-CN" altLang="en-US" sz="2400" dirty="0"/>
              <a:t>下创建一个名为</a:t>
            </a:r>
            <a:r>
              <a:rPr lang="en-US" altLang="zh-CN" sz="2400" dirty="0">
                <a:solidFill>
                  <a:srgbClr val="FF0000"/>
                </a:solidFill>
              </a:rPr>
              <a:t>sharefile</a:t>
            </a:r>
            <a:r>
              <a:rPr lang="zh-CN" altLang="en-US" sz="2400" dirty="0"/>
              <a:t>的文件</a:t>
            </a:r>
          </a:p>
          <a:p>
            <a:pPr lvl="1"/>
            <a:r>
              <a:rPr lang="en-US" altLang="zh-CN" sz="2200" dirty="0">
                <a:solidFill>
                  <a:srgbClr val="FF0000"/>
                </a:solidFill>
              </a:rPr>
              <a:t>sudo  touch  /home/sharedir/sharefile</a:t>
            </a:r>
          </a:p>
          <a:p>
            <a:pPr lvl="1"/>
            <a:r>
              <a:rPr lang="zh-CN" altLang="en-US" sz="2200" dirty="0"/>
              <a:t>执行过程如图</a:t>
            </a:r>
            <a:r>
              <a:rPr lang="en-US" altLang="zh-CN" sz="2200" dirty="0"/>
              <a:t>9-23</a:t>
            </a:r>
            <a:r>
              <a:rPr lang="zh-CN" altLang="en-US" sz="2200" dirty="0"/>
              <a:t>所示</a:t>
            </a:r>
            <a:endParaRPr lang="en-US" altLang="zh-CN" sz="2200" dirty="0"/>
          </a:p>
          <a:p>
            <a:endParaRPr lang="en-US" altLang="zh-CN" sz="2400" dirty="0"/>
          </a:p>
          <a:p>
            <a:endParaRPr lang="zh-CN" altLang="en-US" sz="2200" dirty="0"/>
          </a:p>
        </p:txBody>
      </p:sp>
      <p:sp>
        <p:nvSpPr>
          <p:cNvPr id="2" name="矩形 1"/>
          <p:cNvSpPr/>
          <p:nvPr/>
        </p:nvSpPr>
        <p:spPr>
          <a:xfrm>
            <a:off x="4576536" y="4924633"/>
            <a:ext cx="317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9-23 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Samba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共享文件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983489"/>
            <a:ext cx="9111862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979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 noChangeArrowheads="1"/>
          </p:cNvSpPr>
          <p:nvPr>
            <p:ph idx="1"/>
          </p:nvPr>
        </p:nvSpPr>
        <p:spPr>
          <a:xfrm>
            <a:off x="1904102" y="775855"/>
            <a:ext cx="9155729" cy="242454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、添加用户</a:t>
            </a:r>
            <a:endParaRPr lang="en-US" altLang="zh-CN" sz="2400" dirty="0"/>
          </a:p>
          <a:p>
            <a:r>
              <a:rPr lang="zh-CN" altLang="en-US" sz="2400" dirty="0"/>
              <a:t>创建一个名为</a:t>
            </a:r>
            <a:r>
              <a:rPr lang="en-US" altLang="zh-CN" sz="2400" dirty="0">
                <a:solidFill>
                  <a:srgbClr val="FF0000"/>
                </a:solidFill>
              </a:rPr>
              <a:t>smbuser</a:t>
            </a:r>
            <a:r>
              <a:rPr lang="zh-CN" altLang="en-US" sz="2400" dirty="0"/>
              <a:t>的</a:t>
            </a:r>
            <a:r>
              <a:rPr lang="en-US" altLang="zh-CN" sz="2400" dirty="0"/>
              <a:t>Samba</a:t>
            </a:r>
            <a:r>
              <a:rPr lang="zh-CN" altLang="en-US" sz="2400" dirty="0"/>
              <a:t>账号，执行下面的命令后，输入两次密码</a:t>
            </a:r>
            <a:r>
              <a:rPr lang="en-US" altLang="zh-CN" sz="2400" dirty="0"/>
              <a:t>Samba</a:t>
            </a:r>
            <a:r>
              <a:rPr lang="zh-CN" altLang="en-US" sz="2400" dirty="0"/>
              <a:t>账号创建完成。</a:t>
            </a:r>
          </a:p>
          <a:p>
            <a:pPr lvl="1"/>
            <a:r>
              <a:rPr lang="en-US" altLang="zh-CN" sz="2200" dirty="0">
                <a:solidFill>
                  <a:srgbClr val="FF0000"/>
                </a:solidFill>
              </a:rPr>
              <a:t>sudo  smbpasswd  -a  smbuser</a:t>
            </a:r>
          </a:p>
          <a:p>
            <a:pPr lvl="1"/>
            <a:r>
              <a:rPr lang="zh-CN" altLang="en-US" sz="2200" dirty="0"/>
              <a:t>执行过程如图</a:t>
            </a:r>
            <a:r>
              <a:rPr lang="en-US" altLang="zh-CN" sz="2200" dirty="0"/>
              <a:t>9-24</a:t>
            </a:r>
            <a:r>
              <a:rPr lang="zh-CN" altLang="en-US" sz="2200" dirty="0"/>
              <a:t>所示</a:t>
            </a:r>
            <a:endParaRPr lang="en-US" altLang="zh-CN" sz="2200" dirty="0"/>
          </a:p>
          <a:p>
            <a:endParaRPr lang="en-US" altLang="zh-CN" sz="2400" dirty="0"/>
          </a:p>
          <a:p>
            <a:endParaRPr lang="zh-CN" altLang="en-US" sz="2200" dirty="0"/>
          </a:p>
        </p:txBody>
      </p:sp>
      <p:sp>
        <p:nvSpPr>
          <p:cNvPr id="2" name="矩形 1"/>
          <p:cNvSpPr/>
          <p:nvPr/>
        </p:nvSpPr>
        <p:spPr>
          <a:xfrm>
            <a:off x="4807369" y="4924633"/>
            <a:ext cx="2715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9-24 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Samba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账号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73" y="3006437"/>
            <a:ext cx="10348087" cy="170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280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 noChangeArrowheads="1"/>
          </p:cNvSpPr>
          <p:nvPr>
            <p:ph idx="1"/>
          </p:nvPr>
        </p:nvSpPr>
        <p:spPr>
          <a:xfrm>
            <a:off x="1155958" y="603313"/>
            <a:ext cx="4150333" cy="560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/>
              <a:t>    4</a:t>
            </a:r>
            <a:r>
              <a:rPr lang="zh-CN" altLang="en-US" sz="2200" dirty="0"/>
              <a:t>、修改</a:t>
            </a:r>
            <a:r>
              <a:rPr lang="en-US" altLang="zh-CN" sz="2200" dirty="0"/>
              <a:t>Samba</a:t>
            </a:r>
            <a:r>
              <a:rPr lang="zh-CN" altLang="en-US" sz="2200" dirty="0"/>
              <a:t>的配置文件</a:t>
            </a:r>
            <a:endParaRPr lang="en-US" altLang="zh-CN" sz="2200" dirty="0"/>
          </a:p>
          <a:p>
            <a:r>
              <a:rPr lang="zh-CN" altLang="en-US" sz="2200" dirty="0"/>
              <a:t>利用</a:t>
            </a:r>
            <a:r>
              <a:rPr lang="en-US" altLang="zh-CN" sz="2200" dirty="0"/>
              <a:t>vi</a:t>
            </a:r>
            <a:r>
              <a:rPr lang="zh-CN" altLang="en-US" sz="2200" dirty="0"/>
              <a:t>编辑器或者</a:t>
            </a:r>
            <a:r>
              <a:rPr lang="en-US" altLang="zh-CN" sz="2200" dirty="0"/>
              <a:t>Gedit</a:t>
            </a:r>
            <a:r>
              <a:rPr lang="zh-CN" altLang="en-US" sz="2200" dirty="0"/>
              <a:t>图形化编辑器来完成配置文件的修改。</a:t>
            </a:r>
          </a:p>
          <a:p>
            <a:r>
              <a:rPr lang="zh-CN" altLang="en-US" sz="2200" dirty="0"/>
              <a:t>在</a:t>
            </a:r>
            <a:r>
              <a:rPr lang="en-US" altLang="zh-CN" sz="2200" dirty="0"/>
              <a:t>Shell</a:t>
            </a:r>
            <a:r>
              <a:rPr lang="zh-CN" altLang="en-US" sz="2200" dirty="0"/>
              <a:t>终端下，命令行提示符后面，输入下列命令：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sudo  vi  /etc/samba/smb.conf</a:t>
            </a:r>
          </a:p>
          <a:p>
            <a:r>
              <a:rPr lang="zh-CN" altLang="en-US" sz="2200" dirty="0"/>
              <a:t>在配置文件</a:t>
            </a:r>
            <a:r>
              <a:rPr lang="en-US" altLang="zh-CN" sz="2200" dirty="0"/>
              <a:t>smb.conf</a:t>
            </a:r>
            <a:r>
              <a:rPr lang="zh-CN" altLang="en-US" sz="2200" dirty="0"/>
              <a:t>的最后添加内容，如图</a:t>
            </a:r>
            <a:r>
              <a:rPr lang="en-US" altLang="zh-CN" sz="2200" dirty="0"/>
              <a:t>9-25</a:t>
            </a:r>
            <a:r>
              <a:rPr lang="zh-CN" altLang="en-US" sz="2200" dirty="0"/>
              <a:t>所示。最后，保存退出</a:t>
            </a:r>
          </a:p>
          <a:p>
            <a:endParaRPr lang="en-US" altLang="zh-CN" sz="2200" dirty="0"/>
          </a:p>
          <a:p>
            <a:endParaRPr lang="zh-CN" altLang="en-US" sz="2200" dirty="0"/>
          </a:p>
        </p:txBody>
      </p:sp>
      <p:sp>
        <p:nvSpPr>
          <p:cNvPr id="2" name="矩形 1"/>
          <p:cNvSpPr/>
          <p:nvPr/>
        </p:nvSpPr>
        <p:spPr>
          <a:xfrm>
            <a:off x="7067032" y="5839032"/>
            <a:ext cx="2491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9-25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修改配置文件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291" y="603314"/>
            <a:ext cx="6708171" cy="506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452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 noChangeArrowheads="1"/>
          </p:cNvSpPr>
          <p:nvPr>
            <p:ph idx="1"/>
          </p:nvPr>
        </p:nvSpPr>
        <p:spPr>
          <a:xfrm>
            <a:off x="1904102" y="775855"/>
            <a:ext cx="9155729" cy="24245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5</a:t>
            </a:r>
            <a:r>
              <a:rPr lang="zh-CN" altLang="en-US" sz="2400" dirty="0"/>
              <a:t>、重新启动</a:t>
            </a:r>
            <a:r>
              <a:rPr lang="en-US" altLang="zh-CN" sz="2400" dirty="0"/>
              <a:t>samba</a:t>
            </a:r>
            <a:r>
              <a:rPr lang="zh-CN" altLang="en-US" sz="2400" dirty="0"/>
              <a:t>服务器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对配置进行了更改后，需要重启</a:t>
            </a:r>
            <a:r>
              <a:rPr lang="en-US" altLang="zh-CN" sz="2400" dirty="0"/>
              <a:t>samba</a:t>
            </a:r>
            <a:r>
              <a:rPr lang="zh-CN" altLang="en-US" sz="2400" dirty="0"/>
              <a:t>服务后更改的配置才会生效。在</a:t>
            </a:r>
            <a:r>
              <a:rPr lang="en-US" altLang="zh-CN" sz="2400" dirty="0"/>
              <a:t>Shell</a:t>
            </a:r>
            <a:r>
              <a:rPr lang="zh-CN" altLang="en-US" sz="2400" dirty="0"/>
              <a:t>终端下，命令行提示符后面，输入下列重启命令：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FF0000"/>
                </a:solidFill>
              </a:rPr>
              <a:t>sudo  service  smbd  restart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05717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 noChangeArrowheads="1"/>
          </p:cNvSpPr>
          <p:nvPr>
            <p:ph idx="1"/>
          </p:nvPr>
        </p:nvSpPr>
        <p:spPr>
          <a:xfrm>
            <a:off x="1535010" y="357666"/>
            <a:ext cx="9816843" cy="23323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6</a:t>
            </a:r>
            <a:r>
              <a:rPr lang="zh-CN" altLang="en-US" sz="2400" dirty="0"/>
              <a:t>、在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系统中输入访问地址，即可实现对</a:t>
            </a:r>
            <a:r>
              <a:rPr lang="en-US" altLang="zh-CN" sz="2400" dirty="0"/>
              <a:t>Ubuntu</a:t>
            </a:r>
            <a:r>
              <a:rPr lang="zh-CN" altLang="en-US" sz="2400" dirty="0"/>
              <a:t>系统的访问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确定本机的</a:t>
            </a:r>
            <a:r>
              <a:rPr lang="en-US" altLang="zh-CN" sz="2200" dirty="0">
                <a:solidFill>
                  <a:srgbClr val="FF0000"/>
                </a:solidFill>
              </a:rPr>
              <a:t>IP</a:t>
            </a:r>
            <a:r>
              <a:rPr lang="zh-CN" altLang="en-US" sz="2200" dirty="0">
                <a:solidFill>
                  <a:srgbClr val="FF0000"/>
                </a:solidFill>
              </a:rPr>
              <a:t>地址</a:t>
            </a:r>
            <a:r>
              <a:rPr lang="zh-CN" altLang="en-US" sz="2200" dirty="0"/>
              <a:t>（图形界面或者</a:t>
            </a:r>
            <a:r>
              <a:rPr lang="en-US" altLang="zh-CN" sz="2200" dirty="0"/>
              <a:t>ifconfig</a:t>
            </a:r>
            <a:r>
              <a:rPr lang="zh-CN" altLang="en-US" sz="2200" dirty="0"/>
              <a:t>命令查看</a:t>
            </a:r>
            <a:r>
              <a:rPr lang="en-US" altLang="zh-CN" sz="2200" dirty="0"/>
              <a:t>IP</a:t>
            </a:r>
            <a:r>
              <a:rPr lang="zh-CN" altLang="en-US" sz="2200" dirty="0"/>
              <a:t>地址），如图</a:t>
            </a:r>
            <a:r>
              <a:rPr lang="en-US" altLang="zh-CN" sz="2200" dirty="0"/>
              <a:t>9-26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在运行窗口中输入</a:t>
            </a:r>
            <a:r>
              <a:rPr lang="zh-CN" altLang="en-US" sz="2200" dirty="0">
                <a:solidFill>
                  <a:srgbClr val="FF0000"/>
                </a:solidFill>
              </a:rPr>
              <a:t>“</a:t>
            </a:r>
            <a:r>
              <a:rPr lang="en-US" altLang="zh-CN" sz="2200" dirty="0">
                <a:solidFill>
                  <a:srgbClr val="FF0000"/>
                </a:solidFill>
              </a:rPr>
              <a:t>\\IP</a:t>
            </a:r>
            <a:r>
              <a:rPr lang="zh-CN" altLang="en-US" sz="2200" dirty="0">
                <a:solidFill>
                  <a:srgbClr val="FF0000"/>
                </a:solidFill>
              </a:rPr>
              <a:t>地址”</a:t>
            </a:r>
            <a:r>
              <a:rPr lang="zh-CN" altLang="en-US" sz="2200" dirty="0"/>
              <a:t>即可访问，如图</a:t>
            </a:r>
            <a:r>
              <a:rPr lang="en-US" altLang="zh-CN" sz="2200" dirty="0"/>
              <a:t>9-27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双击</a:t>
            </a:r>
            <a:r>
              <a:rPr lang="en-US" altLang="zh-CN" sz="2200" dirty="0"/>
              <a:t>share</a:t>
            </a:r>
            <a:r>
              <a:rPr lang="zh-CN" altLang="en-US" sz="2200" dirty="0"/>
              <a:t>文件夹，可以看到</a:t>
            </a:r>
            <a:r>
              <a:rPr lang="en-US" altLang="zh-CN" sz="2200" dirty="0"/>
              <a:t>sharefile</a:t>
            </a:r>
            <a:r>
              <a:rPr lang="zh-CN" altLang="en-US" sz="2200" dirty="0"/>
              <a:t>共享文件，如图</a:t>
            </a:r>
            <a:r>
              <a:rPr lang="en-US" altLang="zh-CN" sz="2200" dirty="0"/>
              <a:t>9-28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200" dirty="0"/>
          </a:p>
        </p:txBody>
      </p:sp>
      <p:sp>
        <p:nvSpPr>
          <p:cNvPr id="5" name="矩形 4"/>
          <p:cNvSpPr/>
          <p:nvPr/>
        </p:nvSpPr>
        <p:spPr>
          <a:xfrm>
            <a:off x="4943855" y="6400801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9-26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运行”窗口中输入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058349" y="2449608"/>
            <a:ext cx="8391091" cy="3879274"/>
            <a:chOff x="2027527" y="2521527"/>
            <a:chExt cx="8391091" cy="3879274"/>
          </a:xfrm>
        </p:grpSpPr>
        <p:grpSp>
          <p:nvGrpSpPr>
            <p:cNvPr id="4" name="组合 3"/>
            <p:cNvGrpSpPr/>
            <p:nvPr/>
          </p:nvGrpSpPr>
          <p:grpSpPr>
            <a:xfrm>
              <a:off x="2027527" y="2521527"/>
              <a:ext cx="8391091" cy="3879274"/>
              <a:chOff x="1805854" y="2147455"/>
              <a:chExt cx="8984005" cy="4488871"/>
            </a:xfrm>
          </p:grpSpPr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5854" y="2147455"/>
                <a:ext cx="8984005" cy="448887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147" name="AutoShape 3"/>
              <p:cNvCxnSpPr>
                <a:cxnSpLocks noChangeShapeType="1"/>
              </p:cNvCxnSpPr>
              <p:nvPr/>
            </p:nvCxnSpPr>
            <p:spPr bwMode="auto">
              <a:xfrm flipV="1">
                <a:off x="6969270" y="3643745"/>
                <a:ext cx="816985" cy="15875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" name="线形标注 2 5"/>
            <p:cNvSpPr/>
            <p:nvPr/>
          </p:nvSpPr>
          <p:spPr>
            <a:xfrm>
              <a:off x="7969692" y="3297382"/>
              <a:ext cx="912181" cy="374074"/>
            </a:xfrm>
            <a:prstGeom prst="borderCallout2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本机</a:t>
              </a:r>
              <a:r>
                <a:rPr lang="en-US" altLang="zh-CN" dirty="0"/>
                <a:t>IP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4802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13" y="697489"/>
            <a:ext cx="5126804" cy="47174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995741" y="5617664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9-27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共享文件夹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816" y="697489"/>
            <a:ext cx="5393932" cy="47174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754197" y="5617664"/>
            <a:ext cx="28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9-28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共享文件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sharefile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59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9</a:t>
            </a:r>
            <a:r>
              <a:rPr lang="zh-CN" altLang="en-US" sz="2800" dirty="0"/>
              <a:t>.</a:t>
            </a:r>
            <a:r>
              <a:rPr lang="en-US" altLang="zh-CN" sz="2800" dirty="0"/>
              <a:t>3 </a:t>
            </a:r>
            <a:r>
              <a:rPr lang="zh-CN" altLang="en-US" sz="2800" dirty="0"/>
              <a:t>配置</a:t>
            </a:r>
            <a:r>
              <a:rPr lang="en-US" altLang="zh-CN" sz="2800" dirty="0"/>
              <a:t>DHCP</a:t>
            </a:r>
            <a:r>
              <a:rPr lang="zh-CN" altLang="en-US" sz="2800" dirty="0"/>
              <a:t>服务器</a:t>
            </a:r>
          </a:p>
        </p:txBody>
      </p:sp>
      <p:sp>
        <p:nvSpPr>
          <p:cNvPr id="9218" name="内容占位符 2"/>
          <p:cNvSpPr>
            <a:spLocks noGrp="1" noChangeArrowheads="1"/>
          </p:cNvSpPr>
          <p:nvPr>
            <p:ph idx="1"/>
          </p:nvPr>
        </p:nvSpPr>
        <p:spPr>
          <a:xfrm>
            <a:off x="2589212" y="1690255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9.3.1 DHCP</a:t>
            </a:r>
            <a:r>
              <a:rPr lang="zh-CN" altLang="en-US" sz="2400" dirty="0"/>
              <a:t>基础知识</a:t>
            </a:r>
          </a:p>
          <a:p>
            <a:r>
              <a:rPr lang="en-US" altLang="zh-CN" sz="2400" dirty="0"/>
              <a:t>9.3.2 Ubuntu</a:t>
            </a:r>
            <a:r>
              <a:rPr lang="zh-CN" altLang="en-US" sz="2400" dirty="0"/>
              <a:t>中安装</a:t>
            </a:r>
            <a:r>
              <a:rPr lang="en-US" altLang="zh-CN" sz="2400" dirty="0"/>
              <a:t>DHCP</a:t>
            </a:r>
            <a:r>
              <a:rPr lang="zh-CN" altLang="en-US" sz="2400" dirty="0"/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149124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2592925" y="734947"/>
            <a:ext cx="8911687" cy="63665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9</a:t>
            </a:r>
            <a:r>
              <a:rPr lang="zh-CN" altLang="en-US" sz="2800" dirty="0"/>
              <a:t>.3.1 DHCP基础知识</a:t>
            </a: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2589212" y="1607127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1、DHCP简介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动态主机配置协议，是一个局域网的网络协议，使用UDP协议工作，主要有</a:t>
            </a:r>
            <a:r>
              <a:rPr lang="zh-CN" altLang="en-US" sz="2400" dirty="0">
                <a:solidFill>
                  <a:srgbClr val="FF0000"/>
                </a:solidFill>
              </a:rPr>
              <a:t>两个用途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给内部网络或网络服务供应商</a:t>
            </a:r>
            <a:r>
              <a:rPr lang="zh-CN" altLang="en-US" sz="2200" dirty="0">
                <a:solidFill>
                  <a:srgbClr val="FF0000"/>
                </a:solidFill>
              </a:rPr>
              <a:t>自动分配IP地址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给用户或者内部网络管理员作为对所有计算机作中央管理的手段。</a:t>
            </a:r>
          </a:p>
        </p:txBody>
      </p:sp>
    </p:spTree>
    <p:extLst>
      <p:ext uri="{BB962C8B-B14F-4D97-AF65-F5344CB8AC3E}">
        <p14:creationId xmlns:p14="http://schemas.microsoft.com/office/powerpoint/2010/main" val="1692980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>
          <a:xfrm>
            <a:off x="2367539" y="77585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2、DHCP工作流程</a:t>
            </a:r>
          </a:p>
          <a:p>
            <a:pPr lvl="1"/>
            <a:r>
              <a:rPr lang="zh-CN" altLang="en-US" sz="2200" dirty="0"/>
              <a:t>（1）发现阶段</a:t>
            </a:r>
          </a:p>
          <a:p>
            <a:pPr lvl="1"/>
            <a:r>
              <a:rPr lang="zh-CN" altLang="en-US" sz="2200" dirty="0"/>
              <a:t>（2）提供阶段</a:t>
            </a:r>
          </a:p>
          <a:p>
            <a:pPr lvl="1"/>
            <a:r>
              <a:rPr lang="zh-CN" altLang="en-US" sz="2200" dirty="0"/>
              <a:t>（3）选择阶段</a:t>
            </a:r>
          </a:p>
          <a:p>
            <a:pPr lvl="1"/>
            <a:r>
              <a:rPr lang="zh-CN" altLang="en-US" sz="2200" dirty="0"/>
              <a:t>（4）确认阶段</a:t>
            </a:r>
          </a:p>
          <a:p>
            <a:pPr lvl="1"/>
            <a:r>
              <a:rPr lang="zh-CN" altLang="en-US" sz="2200" dirty="0"/>
              <a:t>（5）重新登陆</a:t>
            </a:r>
          </a:p>
          <a:p>
            <a:pPr lvl="1"/>
            <a:r>
              <a:rPr lang="zh-CN" altLang="en-US" sz="2200" dirty="0"/>
              <a:t>（6）更新租约</a:t>
            </a:r>
          </a:p>
        </p:txBody>
      </p:sp>
    </p:spTree>
    <p:extLst>
      <p:ext uri="{BB962C8B-B14F-4D97-AF65-F5344CB8AC3E}">
        <p14:creationId xmlns:p14="http://schemas.microsoft.com/office/powerpoint/2010/main" val="1392322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 noChangeArrowheads="1"/>
          </p:cNvSpPr>
          <p:nvPr>
            <p:ph idx="1"/>
          </p:nvPr>
        </p:nvSpPr>
        <p:spPr>
          <a:xfrm>
            <a:off x="1641908" y="1191492"/>
            <a:ext cx="10189873" cy="1514906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/>
              <a:t>1</a:t>
            </a:r>
            <a:r>
              <a:rPr lang="zh-CN" altLang="en-US" sz="2400" dirty="0"/>
              <a:t>、在</a:t>
            </a:r>
            <a:r>
              <a:rPr lang="en-US" altLang="zh-CN" sz="2400" dirty="0"/>
              <a:t>Ubuntu Linux</a:t>
            </a:r>
            <a:r>
              <a:rPr lang="zh-CN" altLang="en-US" sz="2400" dirty="0"/>
              <a:t>中，首先要安装</a:t>
            </a:r>
            <a:r>
              <a:rPr lang="en-US" altLang="zh-CN" sz="2400" dirty="0"/>
              <a:t>dhcpd</a:t>
            </a:r>
            <a:r>
              <a:rPr lang="zh-CN" altLang="en-US" sz="2400" dirty="0"/>
              <a:t>服务器</a:t>
            </a:r>
            <a:endParaRPr lang="en-US" altLang="zh-CN" sz="24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组合键</a:t>
            </a:r>
            <a:r>
              <a:rPr lang="en-US" altLang="zh-CN" sz="2400" dirty="0"/>
              <a:t>【Ctrl+Alt+T】</a:t>
            </a:r>
            <a:r>
              <a:rPr lang="zh-CN" altLang="en-US" sz="2400" dirty="0"/>
              <a:t>打开终端，输入下面的命令，执行服务器的安装</a:t>
            </a:r>
            <a:endParaRPr lang="en-US" altLang="zh-CN" sz="24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sudo apt-get install isc-dhcp-server –y        </a:t>
            </a:r>
            <a:r>
              <a:rPr lang="zh-CN" altLang="en-US" sz="2400" dirty="0"/>
              <a:t>如图</a:t>
            </a:r>
            <a:r>
              <a:rPr lang="en-US" altLang="zh-CN" sz="2400" dirty="0"/>
              <a:t>9-29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/>
          </a:p>
        </p:txBody>
      </p:sp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>
          <a:xfrm>
            <a:off x="2024889" y="665675"/>
            <a:ext cx="8911687" cy="63665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9</a:t>
            </a:r>
            <a:r>
              <a:rPr lang="zh-CN" altLang="en-US" sz="2800" dirty="0"/>
              <a:t>.3.</a:t>
            </a:r>
            <a:r>
              <a:rPr lang="en-US" altLang="zh-CN" sz="2800" dirty="0"/>
              <a:t>2</a:t>
            </a:r>
            <a:r>
              <a:rPr lang="zh-CN" altLang="en-US" sz="2800" dirty="0"/>
              <a:t> </a:t>
            </a:r>
            <a:r>
              <a:rPr lang="en-US" altLang="zh-CN" sz="2800" dirty="0"/>
              <a:t>Ubuntu</a:t>
            </a:r>
            <a:r>
              <a:rPr lang="zh-CN" altLang="en-US" sz="2800" dirty="0"/>
              <a:t>中安装</a:t>
            </a:r>
            <a:r>
              <a:rPr lang="en-US" altLang="zh-CN" sz="2800" dirty="0"/>
              <a:t>DHCP</a:t>
            </a:r>
            <a:r>
              <a:rPr lang="zh-CN" altLang="en-US" sz="2800" dirty="0"/>
              <a:t>服务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10" y="2706398"/>
            <a:ext cx="7289124" cy="374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013022" y="6456218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9-29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DHCP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6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title"/>
          </p:nvPr>
        </p:nvSpPr>
        <p:spPr>
          <a:xfrm>
            <a:off x="2371725" y="721092"/>
            <a:ext cx="8911687" cy="525817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9.1 配置FTP服务器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122" name="内容占位符 2"/>
          <p:cNvSpPr>
            <a:spLocks noGrp="1" noChangeArrowheads="1"/>
          </p:cNvSpPr>
          <p:nvPr>
            <p:ph idx="1"/>
          </p:nvPr>
        </p:nvSpPr>
        <p:spPr>
          <a:xfrm>
            <a:off x="2371725" y="1466996"/>
            <a:ext cx="9252239" cy="411480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9.1.1 </a:t>
            </a:r>
            <a:r>
              <a:rPr lang="zh-CN" altLang="en-US" sz="2400" dirty="0">
                <a:solidFill>
                  <a:srgbClr val="FF0000"/>
                </a:solidFill>
              </a:rPr>
              <a:t>FTP简介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FTP（File Transfer Protocol，FTP）是TCP/IP网络上两台计算机传送文件的协议。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/>
              <a:t>FTP服务一般运行在</a:t>
            </a:r>
            <a:r>
              <a:rPr lang="en-US" altLang="zh-CN" sz="2400" dirty="0">
                <a:solidFill>
                  <a:srgbClr val="FF0000"/>
                </a:solidFill>
              </a:rPr>
              <a:t>20和21</a:t>
            </a:r>
            <a:r>
              <a:rPr lang="en-US" altLang="zh-CN" sz="2400" dirty="0"/>
              <a:t>两个端口。端口20用于在客户端和服务器之间传输数据流，而端口21用于传输控制流，并且是命令通向ftp服务器的入口。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/>
              <a:t>FTP服务可以开放匿名服务，默认情况下，匿名用户的用户名是</a:t>
            </a:r>
            <a:r>
              <a:rPr lang="en-US" altLang="zh-CN" sz="2400" dirty="0">
                <a:solidFill>
                  <a:srgbClr val="FF0000"/>
                </a:solidFill>
              </a:rPr>
              <a:t>：“anonymous”</a:t>
            </a:r>
          </a:p>
        </p:txBody>
      </p:sp>
    </p:spTree>
    <p:extLst>
      <p:ext uri="{BB962C8B-B14F-4D97-AF65-F5344CB8AC3E}">
        <p14:creationId xmlns:p14="http://schemas.microsoft.com/office/powerpoint/2010/main" val="3260085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 noChangeArrowheads="1"/>
          </p:cNvSpPr>
          <p:nvPr>
            <p:ph idx="1"/>
          </p:nvPr>
        </p:nvSpPr>
        <p:spPr>
          <a:xfrm>
            <a:off x="1711182" y="394855"/>
            <a:ext cx="10189873" cy="1995054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、配置</a:t>
            </a:r>
            <a:r>
              <a:rPr lang="en-US" altLang="zh-CN" sz="2400" dirty="0"/>
              <a:t>DHCP</a:t>
            </a:r>
            <a:r>
              <a:rPr lang="zh-CN" altLang="en-US" sz="2400" dirty="0"/>
              <a:t>服务器</a:t>
            </a:r>
            <a:endParaRPr lang="en-US" altLang="zh-CN" sz="24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利用</a:t>
            </a:r>
            <a:r>
              <a:rPr lang="en-US" altLang="zh-CN" sz="2400" dirty="0"/>
              <a:t>vi</a:t>
            </a:r>
            <a:r>
              <a:rPr lang="zh-CN" altLang="en-US" sz="2400" dirty="0"/>
              <a:t>编辑器打开服务器的配置文件并进行必要的修改。</a:t>
            </a:r>
            <a:endParaRPr lang="en-US" altLang="zh-CN" sz="24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终端下，输入命令</a:t>
            </a:r>
            <a:r>
              <a:rPr lang="en-US" altLang="zh-CN" sz="2200" dirty="0">
                <a:solidFill>
                  <a:srgbClr val="FF0000"/>
                </a:solidFill>
              </a:rPr>
              <a:t>sudo  vi  /etc/dhcp/dhcpd.conf</a:t>
            </a:r>
            <a:r>
              <a:rPr lang="zh-CN" altLang="en-US" sz="2200" dirty="0"/>
              <a:t>，打开配置文件</a:t>
            </a:r>
            <a:endParaRPr lang="en-US" altLang="zh-CN" sz="22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在配置文件中，需要修改以下几行以满足用户的网络需求。其中：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endParaRPr lang="en-US" altLang="zh-CN" sz="2200" dirty="0"/>
          </a:p>
        </p:txBody>
      </p:sp>
      <p:sp>
        <p:nvSpPr>
          <p:cNvPr id="5" name="圆角矩形 4"/>
          <p:cNvSpPr/>
          <p:nvPr/>
        </p:nvSpPr>
        <p:spPr>
          <a:xfrm>
            <a:off x="1302327" y="2556164"/>
            <a:ext cx="5033008" cy="390698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）修改指定域名的行：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option domain-name "example.com";  //example.com</a:t>
            </a:r>
            <a:r>
              <a:rPr lang="zh-CN" altLang="en-US" dirty="0">
                <a:solidFill>
                  <a:schemeClr val="tx1"/>
                </a:solidFill>
              </a:rPr>
              <a:t>即为域名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）修改指定名称服务器的主机名或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option domain-name-servers 192.168.1.2;  //</a:t>
            </a:r>
            <a:r>
              <a:rPr lang="zh-CN" altLang="en-US" dirty="0">
                <a:solidFill>
                  <a:schemeClr val="tx1"/>
                </a:solidFill>
              </a:rPr>
              <a:t>注意：该</a:t>
            </a:r>
            <a:r>
              <a:rPr lang="en-US" altLang="zh-CN" dirty="0">
                <a:solidFill>
                  <a:schemeClr val="tx1"/>
                </a:solidFill>
              </a:rPr>
              <a:t>IP</a:t>
            </a:r>
            <a:r>
              <a:rPr lang="zh-CN" altLang="en-US" dirty="0">
                <a:solidFill>
                  <a:schemeClr val="tx1"/>
                </a:solidFill>
              </a:rPr>
              <a:t>地址为名称服务器的</a:t>
            </a:r>
            <a:r>
              <a:rPr lang="en-US" altLang="zh-CN" dirty="0">
                <a:solidFill>
                  <a:schemeClr val="tx1"/>
                </a:solidFill>
              </a:rPr>
              <a:t>IP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）修改以下两行指定默认租约时间：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default-lease-time 600;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max-lease-time 7200;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）取消该行的注释符号，即删除“＃”：</a:t>
            </a:r>
            <a:r>
              <a:rPr lang="en-US" altLang="zh-CN" dirty="0">
                <a:solidFill>
                  <a:schemeClr val="tx1"/>
                </a:solidFill>
              </a:rPr>
              <a:t>#authoritative;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45382" y="2549236"/>
            <a:ext cx="5555673" cy="39139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）滚动到文件末尾并添加以下内容，目的是修改它以满足用户的网络需求：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# Specify the network address and subnet-mask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subnet 192.168.1.0 netmask 255.255.255.0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{  # Specify the default gateway address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option routers 192.168.1.254;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# Specify the subnet-mask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option subnet-mask 255.255.255.0;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# Specify the range of leased IP addresses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range 192.168.1.100 192.168.1.200;}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zh-CN" dirty="0">
                <a:solidFill>
                  <a:srgbClr val="FF0000"/>
                </a:solidFill>
              </a:rPr>
              <a:t>）保存并关闭该配置文件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57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8073" y="665017"/>
            <a:ext cx="9975272" cy="49045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7</a:t>
            </a:r>
            <a:r>
              <a:rPr lang="zh-CN" altLang="en-US" sz="2400" dirty="0"/>
              <a:t>）重新启动</a:t>
            </a:r>
            <a:r>
              <a:rPr lang="en-US" altLang="zh-CN" sz="2400" dirty="0"/>
              <a:t>DHCP</a:t>
            </a:r>
            <a:r>
              <a:rPr lang="zh-CN" altLang="en-US" sz="2400" dirty="0"/>
              <a:t>服务器，在</a:t>
            </a:r>
            <a:r>
              <a:rPr lang="en-US" altLang="zh-CN" sz="2400" dirty="0"/>
              <a:t>Shell</a:t>
            </a:r>
            <a:r>
              <a:rPr lang="zh-CN" altLang="en-US" sz="2400" dirty="0"/>
              <a:t>终端下，输入下列命令：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sudo  systemctl  restart  isc-dhcp-server.service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此时，网络内部的客户端都将从此新配置的服务器中获取</a:t>
            </a:r>
            <a:r>
              <a:rPr lang="en-US" altLang="zh-CN" sz="2400" dirty="0"/>
              <a:t>DHCP</a:t>
            </a:r>
            <a:r>
              <a:rPr lang="zh-CN" altLang="en-US" sz="2400" dirty="0"/>
              <a:t>地址。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8</a:t>
            </a:r>
            <a:r>
              <a:rPr lang="zh-CN" altLang="en-US" sz="2400" dirty="0"/>
              <a:t>）如果想要查找</a:t>
            </a:r>
            <a:r>
              <a:rPr lang="en-US" altLang="zh-CN" sz="2400" dirty="0"/>
              <a:t>DHCP</a:t>
            </a:r>
            <a:r>
              <a:rPr lang="zh-CN" altLang="en-US" sz="2400" dirty="0"/>
              <a:t>服务器都提供了哪些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地址，可以在</a:t>
            </a:r>
            <a:r>
              <a:rPr lang="en-US" altLang="zh-CN" sz="2400" dirty="0"/>
              <a:t>Shell</a:t>
            </a:r>
            <a:r>
              <a:rPr lang="zh-CN" altLang="en-US" sz="2400" dirty="0"/>
              <a:t>终端下，输入下列命令查看：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sudo  dhcp-lease-list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该命令将列出已分配出去的所有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0221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651819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本章小结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53457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本章介绍了几个常用的服务器搭建和使用的方法。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FTP</a:t>
            </a:r>
            <a:r>
              <a:rPr lang="zh-CN" altLang="en-US" sz="2200" dirty="0"/>
              <a:t>服务器的搭建，以及上传下载文件的方法；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安装</a:t>
            </a:r>
            <a:r>
              <a:rPr lang="en-US" altLang="zh-CN" sz="2200" dirty="0"/>
              <a:t>Samba</a:t>
            </a:r>
            <a:r>
              <a:rPr lang="zh-CN" altLang="en-US" sz="2200" dirty="0"/>
              <a:t>服务、配置和管理</a:t>
            </a:r>
            <a:r>
              <a:rPr lang="en-US" altLang="zh-CN" sz="2200" dirty="0"/>
              <a:t>Samba</a:t>
            </a:r>
            <a:r>
              <a:rPr lang="zh-CN" altLang="en-US" sz="2200" dirty="0"/>
              <a:t>服务器、使用</a:t>
            </a:r>
            <a:r>
              <a:rPr lang="en-US" altLang="zh-CN" sz="2200" dirty="0"/>
              <a:t>Samba</a:t>
            </a:r>
            <a:r>
              <a:rPr lang="zh-CN" altLang="en-US" sz="2200" dirty="0"/>
              <a:t>服务器进行资源共享；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DHCP</a:t>
            </a:r>
            <a:r>
              <a:rPr lang="zh-CN" altLang="en-US" sz="2200" dirty="0"/>
              <a:t>服务器的架设。</a:t>
            </a:r>
          </a:p>
        </p:txBody>
      </p:sp>
    </p:spTree>
    <p:extLst>
      <p:ext uri="{BB962C8B-B14F-4D97-AF65-F5344CB8AC3E}">
        <p14:creationId xmlns:p14="http://schemas.microsoft.com/office/powerpoint/2010/main" val="1893704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398" y="624110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2376" y="1458930"/>
            <a:ext cx="8915400" cy="40925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题目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安装配置</a:t>
            </a:r>
            <a:r>
              <a:rPr lang="en-US" altLang="zh-CN" sz="2400" dirty="0">
                <a:solidFill>
                  <a:srgbClr val="FF0000"/>
                </a:solidFill>
              </a:rPr>
              <a:t>FTP</a:t>
            </a:r>
            <a:r>
              <a:rPr lang="zh-CN" altLang="en-US" sz="2400" dirty="0">
                <a:solidFill>
                  <a:srgbClr val="FF0000"/>
                </a:solidFill>
              </a:rPr>
              <a:t>服务器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tx1"/>
                </a:solidFill>
              </a:rPr>
              <a:t>要求：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）在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系统下利用命令方式安装</a:t>
            </a:r>
            <a:r>
              <a:rPr lang="en-US" altLang="zh-CN" sz="2400" dirty="0"/>
              <a:t>FTP</a:t>
            </a:r>
            <a:r>
              <a:rPr lang="zh-CN" altLang="en-US" sz="2400" dirty="0"/>
              <a:t>服务器。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）配置</a:t>
            </a:r>
            <a:r>
              <a:rPr lang="en-US" altLang="zh-CN" sz="2400" dirty="0"/>
              <a:t>FTP</a:t>
            </a:r>
            <a:r>
              <a:rPr lang="zh-CN" altLang="en-US" sz="2400" dirty="0"/>
              <a:t>服务。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）启动</a:t>
            </a:r>
            <a:r>
              <a:rPr lang="en-US" altLang="zh-CN" sz="2400" dirty="0"/>
              <a:t>FTP</a:t>
            </a:r>
            <a:r>
              <a:rPr lang="zh-CN" altLang="en-US" sz="2400" dirty="0"/>
              <a:t>服务。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）访问</a:t>
            </a:r>
            <a:r>
              <a:rPr lang="en-US" altLang="zh-CN" sz="2400" dirty="0"/>
              <a:t>FTP</a:t>
            </a:r>
            <a:r>
              <a:rPr lang="zh-CN" altLang="en-US" sz="2400" dirty="0"/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268873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398" y="624110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2103" y="1458930"/>
            <a:ext cx="8915400" cy="40925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题目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安装配置</a:t>
            </a:r>
            <a:r>
              <a:rPr lang="en-US" altLang="zh-CN" sz="2400" dirty="0">
                <a:solidFill>
                  <a:srgbClr val="FF0000"/>
                </a:solidFill>
              </a:rPr>
              <a:t>Samba</a:t>
            </a:r>
            <a:r>
              <a:rPr lang="zh-CN" altLang="en-US" sz="2400" dirty="0">
                <a:solidFill>
                  <a:srgbClr val="FF0000"/>
                </a:solidFill>
              </a:rPr>
              <a:t>服务器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tx1"/>
                </a:solidFill>
              </a:rPr>
              <a:t>要求：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）在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系统下利用命令方式安装</a:t>
            </a:r>
            <a:r>
              <a:rPr lang="en-US" altLang="zh-CN" sz="2400" dirty="0"/>
              <a:t>Samba</a:t>
            </a:r>
            <a:r>
              <a:rPr lang="zh-CN" altLang="en-US" sz="2400" dirty="0"/>
              <a:t>服务器。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）配置</a:t>
            </a:r>
            <a:r>
              <a:rPr lang="en-US" altLang="zh-CN" sz="2400" dirty="0"/>
              <a:t>Samba</a:t>
            </a:r>
            <a:r>
              <a:rPr lang="zh-CN" altLang="en-US" sz="2400" dirty="0"/>
              <a:t>服务。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）启动</a:t>
            </a:r>
            <a:r>
              <a:rPr lang="en-US" altLang="zh-CN" sz="2400" dirty="0"/>
              <a:t>Samba</a:t>
            </a:r>
            <a:r>
              <a:rPr lang="zh-CN" altLang="en-US" sz="2400" dirty="0"/>
              <a:t>服务。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）访问</a:t>
            </a:r>
            <a:r>
              <a:rPr lang="en-US" altLang="zh-CN" sz="2400" dirty="0"/>
              <a:t>Samba</a:t>
            </a:r>
            <a:r>
              <a:rPr lang="zh-CN" altLang="en-US" sz="2400" dirty="0"/>
              <a:t>服务器，实现跨平台的信息访问。</a:t>
            </a:r>
          </a:p>
        </p:txBody>
      </p:sp>
    </p:spTree>
    <p:extLst>
      <p:ext uri="{BB962C8B-B14F-4D97-AF65-F5344CB8AC3E}">
        <p14:creationId xmlns:p14="http://schemas.microsoft.com/office/powerpoint/2010/main" val="2041032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398" y="624110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53457"/>
            <a:ext cx="8915400" cy="377762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、简述</a:t>
            </a:r>
            <a:r>
              <a:rPr lang="en-US" altLang="zh-CN" sz="2400" dirty="0"/>
              <a:t>FTP</a:t>
            </a:r>
            <a:r>
              <a:rPr lang="zh-CN" altLang="en-US" sz="2400" dirty="0"/>
              <a:t>的作用。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、如何搭建</a:t>
            </a:r>
            <a:r>
              <a:rPr lang="en-US" altLang="zh-CN" sz="2400" dirty="0"/>
              <a:t>FTP</a:t>
            </a:r>
            <a:r>
              <a:rPr lang="zh-CN" altLang="en-US" sz="2400" dirty="0"/>
              <a:t>服务器？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、简述</a:t>
            </a:r>
            <a:r>
              <a:rPr lang="en-US" altLang="zh-CN" sz="2400" dirty="0"/>
              <a:t>Samba</a:t>
            </a:r>
            <a:r>
              <a:rPr lang="zh-CN" altLang="en-US" sz="2400" dirty="0"/>
              <a:t>和</a:t>
            </a:r>
            <a:r>
              <a:rPr lang="en-US" altLang="zh-CN" sz="2400" dirty="0"/>
              <a:t>SMB</a:t>
            </a:r>
            <a:r>
              <a:rPr lang="zh-CN" altLang="en-US" sz="2400" dirty="0"/>
              <a:t>的区别和联系。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、如何对</a:t>
            </a:r>
            <a:r>
              <a:rPr lang="en-US" altLang="zh-CN" sz="2400" dirty="0"/>
              <a:t>Samba</a:t>
            </a:r>
            <a:r>
              <a:rPr lang="zh-CN" altLang="en-US" sz="2400" dirty="0"/>
              <a:t>服务器进行设置？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</a:t>
            </a:r>
            <a:r>
              <a:rPr lang="zh-CN" altLang="en-US" sz="2400" dirty="0"/>
              <a:t>、简述</a:t>
            </a:r>
            <a:r>
              <a:rPr lang="en-US" altLang="zh-CN" sz="2400" dirty="0"/>
              <a:t>DHCP</a:t>
            </a:r>
            <a:r>
              <a:rPr lang="zh-CN" altLang="en-US" sz="2400" dirty="0"/>
              <a:t>的作用？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6</a:t>
            </a:r>
            <a:r>
              <a:rPr lang="zh-CN" altLang="en-US" sz="2400" dirty="0"/>
              <a:t>、如何配置</a:t>
            </a:r>
            <a:r>
              <a:rPr lang="en-US" altLang="zh-CN" sz="2400" dirty="0"/>
              <a:t>DHCP</a:t>
            </a:r>
            <a:r>
              <a:rPr lang="zh-CN" altLang="en-US" sz="2400" dirty="0"/>
              <a:t>服务器？</a:t>
            </a:r>
          </a:p>
        </p:txBody>
      </p:sp>
    </p:spTree>
    <p:extLst>
      <p:ext uri="{BB962C8B-B14F-4D97-AF65-F5344CB8AC3E}">
        <p14:creationId xmlns:p14="http://schemas.microsoft.com/office/powerpoint/2010/main" val="406228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 noChangeArrowheads="1"/>
          </p:cNvSpPr>
          <p:nvPr>
            <p:ph idx="1"/>
          </p:nvPr>
        </p:nvSpPr>
        <p:spPr>
          <a:xfrm>
            <a:off x="1914525" y="788123"/>
            <a:ext cx="9681730" cy="255082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9.1.2</a:t>
            </a:r>
            <a:r>
              <a:rPr lang="zh-CN" altLang="en-US" sz="2400" dirty="0">
                <a:solidFill>
                  <a:srgbClr val="FF0000"/>
                </a:solidFill>
              </a:rPr>
              <a:t> 安装</a:t>
            </a:r>
            <a:r>
              <a:rPr lang="en-US" altLang="zh-CN" sz="2400" dirty="0">
                <a:solidFill>
                  <a:srgbClr val="FF0000"/>
                </a:solidFill>
              </a:rPr>
              <a:t>FTP</a:t>
            </a:r>
            <a:r>
              <a:rPr lang="zh-CN" altLang="en-US" sz="2400" dirty="0">
                <a:solidFill>
                  <a:srgbClr val="FF0000"/>
                </a:solidFill>
              </a:rPr>
              <a:t>服务器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/>
              <a:t>Ubuntu Linux</a:t>
            </a:r>
            <a:r>
              <a:rPr lang="zh-CN" altLang="en-US" sz="2200" dirty="0"/>
              <a:t>下常用的</a:t>
            </a:r>
            <a:r>
              <a:rPr lang="en-US" altLang="zh-CN" sz="2200" dirty="0"/>
              <a:t>FTP</a:t>
            </a:r>
            <a:r>
              <a:rPr lang="zh-CN" altLang="en-US" sz="2200" dirty="0"/>
              <a:t>服务器软件是</a:t>
            </a:r>
            <a:r>
              <a:rPr lang="en-US" altLang="zh-CN" sz="2200" dirty="0"/>
              <a:t>vsftpd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/>
              <a:t>1</a:t>
            </a:r>
            <a:r>
              <a:rPr lang="zh-CN" altLang="en-US" sz="2400" dirty="0"/>
              <a:t>、安装</a:t>
            </a:r>
            <a:r>
              <a:rPr lang="en-US" altLang="zh-CN" sz="2400" dirty="0"/>
              <a:t>FTP</a:t>
            </a:r>
            <a:r>
              <a:rPr lang="zh-CN" altLang="en-US" sz="2400" dirty="0"/>
              <a:t>服务器软件</a:t>
            </a:r>
            <a:endParaRPr lang="en-US" altLang="zh-CN" sz="24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/>
              <a:t>Ubuntu</a:t>
            </a:r>
            <a:r>
              <a:rPr lang="zh-CN" altLang="en-US" sz="2200" dirty="0"/>
              <a:t>系统并未预装</a:t>
            </a:r>
            <a:r>
              <a:rPr lang="en-US" altLang="zh-CN" sz="2200" dirty="0"/>
              <a:t>vsftpd</a:t>
            </a:r>
            <a:r>
              <a:rPr lang="zh-CN" altLang="en-US" sz="2200" dirty="0"/>
              <a:t>程序，用户可以通过</a:t>
            </a:r>
            <a:r>
              <a:rPr lang="en-US" altLang="zh-CN" sz="2200" dirty="0"/>
              <a:t>Shell</a:t>
            </a:r>
            <a:r>
              <a:rPr lang="zh-CN" altLang="en-US" sz="2200" dirty="0"/>
              <a:t>终端下的</a:t>
            </a:r>
            <a:r>
              <a:rPr lang="en-US" altLang="zh-CN" sz="2200" dirty="0"/>
              <a:t>vsftpd</a:t>
            </a:r>
            <a:r>
              <a:rPr lang="zh-CN" altLang="en-US" sz="2200" dirty="0"/>
              <a:t>命令，查看</a:t>
            </a:r>
            <a:r>
              <a:rPr lang="en-US" altLang="zh-CN" sz="2200" dirty="0"/>
              <a:t>vsftpd</a:t>
            </a:r>
            <a:r>
              <a:rPr lang="zh-CN" altLang="en-US" sz="2200" dirty="0"/>
              <a:t>的安装状态，如图</a:t>
            </a:r>
            <a:r>
              <a:rPr lang="en-US" altLang="zh-CN" sz="2200" dirty="0"/>
              <a:t>9-1</a:t>
            </a:r>
            <a:r>
              <a:rPr lang="zh-CN" altLang="en-US" sz="2200" dirty="0"/>
              <a:t>所示。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08" y="3172691"/>
            <a:ext cx="7675419" cy="225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853856" y="5538847"/>
            <a:ext cx="3204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9-1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vsftpd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安装状态界面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3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51904" y="765897"/>
            <a:ext cx="9699768" cy="188032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要安装vsftpd软件包，采用命令行方式apt-get</a:t>
            </a:r>
            <a:r>
              <a:rPr lang="zh-CN" altLang="zh-CN" sz="2400" dirty="0"/>
              <a:t>或者图形化界面的软件包管理器。</a:t>
            </a:r>
            <a:endParaRPr lang="zh-CN" altLang="en-US" sz="2400" dirty="0"/>
          </a:p>
          <a:p>
            <a:r>
              <a:rPr lang="zh-CN" altLang="en-US" sz="2400" dirty="0"/>
              <a:t>采用apt-get命令安装vsftpd，需要执行以下命令：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sudo apt-get install vsftpd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32" y="2817236"/>
            <a:ext cx="7329103" cy="237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111826" y="5366473"/>
            <a:ext cx="273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9-2 vsftpd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安装命令执行</a:t>
            </a:r>
          </a:p>
        </p:txBody>
      </p:sp>
    </p:spTree>
    <p:extLst>
      <p:ext uri="{BB962C8B-B14F-4D97-AF65-F5344CB8AC3E}">
        <p14:creationId xmlns:p14="http://schemas.microsoft.com/office/powerpoint/2010/main" val="335053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51904" y="765898"/>
            <a:ext cx="9699768" cy="276701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安装完成后，系统会在</a:t>
            </a:r>
            <a:r>
              <a:rPr lang="en-US" altLang="zh-CN" sz="2400" dirty="0"/>
              <a:t>/etc/init.d</a:t>
            </a:r>
            <a:r>
              <a:rPr lang="zh-CN" altLang="en-US" sz="2400" dirty="0"/>
              <a:t>目录下创建一个</a:t>
            </a:r>
            <a:r>
              <a:rPr lang="en-US" altLang="zh-CN" sz="2400" dirty="0"/>
              <a:t>vsftpd</a:t>
            </a:r>
            <a:r>
              <a:rPr lang="zh-CN" altLang="en-US" sz="2400" dirty="0"/>
              <a:t>的文件脚本，并会在系统的启动过程中自动运行</a:t>
            </a:r>
            <a:r>
              <a:rPr lang="en-US" altLang="zh-CN" sz="2400" dirty="0"/>
              <a:t>vsftpd</a:t>
            </a:r>
            <a:r>
              <a:rPr lang="zh-CN" altLang="en-US" sz="2400" dirty="0"/>
              <a:t>守护进程。</a:t>
            </a:r>
            <a:endParaRPr lang="en-US" altLang="zh-CN" sz="2400" dirty="0"/>
          </a:p>
          <a:p>
            <a:r>
              <a:rPr lang="zh-CN" altLang="en-US" sz="2400" dirty="0"/>
              <a:t>在终端下，使用下面的命令显示</a:t>
            </a:r>
            <a:r>
              <a:rPr lang="en-US" altLang="zh-CN" sz="2400" dirty="0"/>
              <a:t>/etc/init.d/vsftpd</a:t>
            </a:r>
            <a:r>
              <a:rPr lang="zh-CN" altLang="en-US" sz="2400" dirty="0"/>
              <a:t>文件内容：</a:t>
            </a:r>
          </a:p>
          <a:p>
            <a:pPr lvl="1"/>
            <a:r>
              <a:rPr lang="en-US" altLang="zh-CN" sz="2200" dirty="0">
                <a:solidFill>
                  <a:srgbClr val="FF0000"/>
                </a:solidFill>
              </a:rPr>
              <a:t>cat /etc/init.d/vsftpd 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通过</a:t>
            </a:r>
            <a:r>
              <a:rPr lang="en-US" altLang="zh-CN" sz="2400" dirty="0">
                <a:solidFill>
                  <a:srgbClr val="FF0000"/>
                </a:solidFill>
              </a:rPr>
              <a:t>pidof</a:t>
            </a:r>
            <a:r>
              <a:rPr lang="zh-CN" altLang="en-US" sz="2400" dirty="0">
                <a:solidFill>
                  <a:srgbClr val="FF0000"/>
                </a:solidFill>
              </a:rPr>
              <a:t>命令</a:t>
            </a:r>
            <a:r>
              <a:rPr lang="zh-CN" altLang="en-US" sz="2400" dirty="0">
                <a:solidFill>
                  <a:schemeClr val="tx1"/>
                </a:solidFill>
              </a:rPr>
              <a:t>查看</a:t>
            </a:r>
            <a:r>
              <a:rPr lang="en-US" altLang="zh-CN" sz="2400" dirty="0">
                <a:solidFill>
                  <a:schemeClr val="tx1"/>
                </a:solidFill>
              </a:rPr>
              <a:t>vsftpd</a:t>
            </a:r>
            <a:r>
              <a:rPr lang="zh-CN" altLang="en-US" sz="2400" dirty="0">
                <a:solidFill>
                  <a:schemeClr val="tx1"/>
                </a:solidFill>
              </a:rPr>
              <a:t>守护进程的当前运行状态，获得指定进程的</a:t>
            </a:r>
            <a:r>
              <a:rPr lang="en-US" altLang="zh-CN" sz="2400" dirty="0">
                <a:solidFill>
                  <a:schemeClr val="tx1"/>
                </a:solidFill>
              </a:rPr>
              <a:t>PID</a:t>
            </a:r>
          </a:p>
        </p:txBody>
      </p:sp>
      <p:sp>
        <p:nvSpPr>
          <p:cNvPr id="3" name="矩形 2"/>
          <p:cNvSpPr/>
          <p:nvPr/>
        </p:nvSpPr>
        <p:spPr>
          <a:xfrm>
            <a:off x="5637622" y="6086909"/>
            <a:ext cx="3295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dirty="0"/>
              <a:t>图</a:t>
            </a:r>
            <a:r>
              <a:rPr lang="en-US" altLang="zh-CN" dirty="0"/>
              <a:t>9-3 </a:t>
            </a:r>
            <a:r>
              <a:rPr lang="zh-CN" altLang="zh-CN" dirty="0"/>
              <a:t>获得</a:t>
            </a:r>
            <a:r>
              <a:rPr lang="en-US" altLang="zh-CN" dirty="0"/>
              <a:t>vsftpd</a:t>
            </a:r>
            <a:r>
              <a:rPr lang="zh-CN" altLang="zh-CN" dirty="0"/>
              <a:t>守护进程</a:t>
            </a:r>
            <a:r>
              <a:rPr lang="en-US" altLang="zh-CN" dirty="0"/>
              <a:t>ID</a:t>
            </a:r>
            <a:r>
              <a:rPr lang="zh-CN" altLang="zh-CN" dirty="0"/>
              <a:t>号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874" y="3532909"/>
            <a:ext cx="7790210" cy="24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53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 noChangeArrowheads="1"/>
          </p:cNvSpPr>
          <p:nvPr>
            <p:ph type="title"/>
          </p:nvPr>
        </p:nvSpPr>
        <p:spPr>
          <a:xfrm>
            <a:off x="2011034" y="776510"/>
            <a:ext cx="8911687" cy="83321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vsftpd</a:t>
            </a:r>
            <a:r>
              <a:rPr lang="zh-CN" altLang="en-US" sz="2400" dirty="0">
                <a:solidFill>
                  <a:srgbClr val="FF0000"/>
                </a:solidFill>
              </a:rPr>
              <a:t>程序的启动、停止、重新启动</a:t>
            </a:r>
          </a:p>
        </p:txBody>
      </p:sp>
      <p:sp>
        <p:nvSpPr>
          <p:cNvPr id="7170" name="内容占位符 2"/>
          <p:cNvSpPr>
            <a:spLocks noGrp="1" noChangeArrowheads="1"/>
          </p:cNvSpPr>
          <p:nvPr>
            <p:ph idx="1"/>
          </p:nvPr>
        </p:nvSpPr>
        <p:spPr>
          <a:xfrm>
            <a:off x="2011034" y="1294285"/>
            <a:ext cx="9848457" cy="24219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要启动vsftpd程序，使用命令</a:t>
            </a:r>
            <a:r>
              <a:rPr lang="zh-CN" altLang="en-US" sz="2400" dirty="0">
                <a:solidFill>
                  <a:srgbClr val="FF0000"/>
                </a:solidFill>
              </a:rPr>
              <a:t>service vsftpd start</a:t>
            </a:r>
            <a:endParaRPr lang="zh-CN" altLang="en-US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停止vsftpd的执行，使用命令</a:t>
            </a:r>
            <a:r>
              <a:rPr lang="zh-CN" altLang="en-US" sz="2400" dirty="0">
                <a:solidFill>
                  <a:srgbClr val="FF0000"/>
                </a:solidFill>
              </a:rPr>
              <a:t>service vsftpd stop</a:t>
            </a:r>
            <a:endParaRPr lang="zh-CN" altLang="en-US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重新启动vsftpd的命令</a:t>
            </a:r>
            <a:r>
              <a:rPr lang="zh-CN" altLang="en-US" sz="2400" dirty="0">
                <a:solidFill>
                  <a:srgbClr val="FF0000"/>
                </a:solidFill>
              </a:rPr>
              <a:t>service vsftpd restart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vsftpd</a:t>
            </a:r>
            <a:r>
              <a:rPr lang="zh-CN" altLang="en-US" sz="2400" dirty="0"/>
              <a:t>程序的启动、停止、重启的效果，如图</a:t>
            </a:r>
            <a:r>
              <a:rPr lang="en-US" altLang="zh-CN" sz="2400" dirty="0"/>
              <a:t>9-4</a:t>
            </a:r>
            <a:r>
              <a:rPr lang="zh-CN" altLang="en-US" sz="2400" dirty="0"/>
              <a:t>所示。通过两次</a:t>
            </a:r>
            <a:r>
              <a:rPr lang="en-US" altLang="zh-CN" sz="2400" dirty="0"/>
              <a:t>pidof</a:t>
            </a:r>
            <a:r>
              <a:rPr lang="zh-CN" altLang="en-US" sz="2400" dirty="0"/>
              <a:t>命令的可以执行看出，重启后，</a:t>
            </a:r>
            <a:r>
              <a:rPr lang="en-US" altLang="zh-CN" sz="2400" dirty="0"/>
              <a:t>vsftpd</a:t>
            </a:r>
            <a:r>
              <a:rPr lang="zh-CN" altLang="en-US" sz="2400" dirty="0"/>
              <a:t>的进程</a:t>
            </a:r>
            <a:r>
              <a:rPr lang="en-US" altLang="zh-CN" sz="2400" dirty="0"/>
              <a:t>ID</a:t>
            </a:r>
            <a:r>
              <a:rPr lang="zh-CN" altLang="en-US" sz="2400" dirty="0"/>
              <a:t>号将发生改变。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81" y="3575874"/>
            <a:ext cx="7321902" cy="307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466877" y="6182961"/>
            <a:ext cx="3324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9-4 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</a:t>
            </a:r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停止</a:t>
            </a:r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重启</a:t>
            </a:r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vsftpd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 noChangeArrowheads="1"/>
          </p:cNvSpPr>
          <p:nvPr>
            <p:ph type="title"/>
          </p:nvPr>
        </p:nvSpPr>
        <p:spPr>
          <a:xfrm>
            <a:off x="1548513" y="431877"/>
            <a:ext cx="8911687" cy="83321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9.1.3 </a:t>
            </a:r>
            <a:r>
              <a:rPr lang="zh-CN" altLang="en-US" sz="2800" dirty="0">
                <a:solidFill>
                  <a:schemeClr val="tx1"/>
                </a:solidFill>
              </a:rPr>
              <a:t>配置</a:t>
            </a:r>
            <a:r>
              <a:rPr lang="en-US" altLang="zh-CN" sz="2800" dirty="0">
                <a:solidFill>
                  <a:schemeClr val="tx1"/>
                </a:solidFill>
              </a:rPr>
              <a:t>FTP</a:t>
            </a:r>
            <a:r>
              <a:rPr lang="zh-CN" altLang="en-US" sz="2800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7170" name="内容占位符 2"/>
          <p:cNvSpPr>
            <a:spLocks noGrp="1" noChangeArrowheads="1"/>
          </p:cNvSpPr>
          <p:nvPr>
            <p:ph idx="1"/>
          </p:nvPr>
        </p:nvSpPr>
        <p:spPr>
          <a:xfrm>
            <a:off x="1548513" y="1038296"/>
            <a:ext cx="9559636" cy="195089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vsftpd</a:t>
            </a:r>
            <a:r>
              <a:rPr lang="zh-CN" altLang="en-US" sz="2400" dirty="0">
                <a:solidFill>
                  <a:srgbClr val="FF0000"/>
                </a:solidFill>
              </a:rPr>
              <a:t>的配置文件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vsftpd的配置文件是</a:t>
            </a:r>
            <a:r>
              <a:rPr lang="zh-CN" altLang="en-US" sz="2400" dirty="0">
                <a:solidFill>
                  <a:srgbClr val="FF0000"/>
                </a:solidFill>
              </a:rPr>
              <a:t>/etc/vsftpd.conf</a:t>
            </a:r>
            <a:r>
              <a:rPr lang="zh-CN" altLang="en-US" sz="2400" dirty="0"/>
              <a:t>，在终端下，可以通过下面的命令查看vsftpd.conf文件的内容：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FF0000"/>
                </a:solidFill>
              </a:rPr>
              <a:t>cat /etc/vsftpd.conf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05" y="2409101"/>
            <a:ext cx="5186528" cy="398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900487" y="6426123"/>
            <a:ext cx="3206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9-5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vsftpd.conf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7246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389</TotalTime>
  <Words>2548</Words>
  <Application>Microsoft Office PowerPoint</Application>
  <PresentationFormat>宽屏</PresentationFormat>
  <Paragraphs>232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等线</vt:lpstr>
      <vt:lpstr>Arial</vt:lpstr>
      <vt:lpstr>Calibri</vt:lpstr>
      <vt:lpstr>Century Gothic</vt:lpstr>
      <vt:lpstr>Times New Roman</vt:lpstr>
      <vt:lpstr>Wingdings 3</vt:lpstr>
      <vt:lpstr>丝状</vt:lpstr>
      <vt:lpstr>Ubuntu Linux 基础教程 （第2版  慕课版）</vt:lpstr>
      <vt:lpstr>第9章 常用服务器的搭建</vt:lpstr>
      <vt:lpstr>9.1 配置FTP服务器 </vt:lpstr>
      <vt:lpstr>9.1 配置FTP服务器</vt:lpstr>
      <vt:lpstr>PowerPoint 演示文稿</vt:lpstr>
      <vt:lpstr>PowerPoint 演示文稿</vt:lpstr>
      <vt:lpstr>PowerPoint 演示文稿</vt:lpstr>
      <vt:lpstr>2、vsftpd程序的启动、停止、重新启动</vt:lpstr>
      <vt:lpstr>9.1.3 配置FTP服务器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9.2 配置Samba服务器</vt:lpstr>
      <vt:lpstr>9.2.1 SMB协议和Samba简介</vt:lpstr>
      <vt:lpstr>PowerPoint 演示文稿</vt:lpstr>
      <vt:lpstr>PowerPoint 演示文稿</vt:lpstr>
      <vt:lpstr>9.2.2 安装Samba服务</vt:lpstr>
      <vt:lpstr>PowerPoint 演示文稿</vt:lpstr>
      <vt:lpstr>9.2.3 配置和访问Samba服务器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9.3 配置DHCP服务器</vt:lpstr>
      <vt:lpstr>9.3.1 DHCP基础知识</vt:lpstr>
      <vt:lpstr>PowerPoint 演示文稿</vt:lpstr>
      <vt:lpstr>9.3.2 Ubuntu中安装DHCP服务</vt:lpstr>
      <vt:lpstr>PowerPoint 演示文稿</vt:lpstr>
      <vt:lpstr>PowerPoint 演示文稿</vt:lpstr>
      <vt:lpstr>本章小结</vt:lpstr>
      <vt:lpstr>实验</vt:lpstr>
      <vt:lpstr>实验</vt:lpstr>
      <vt:lpstr>练习题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Linux 基础教程 （第2版  慕课版）</dc:title>
  <dc:creator>mhl</dc:creator>
  <cp:lastModifiedBy>mhl</cp:lastModifiedBy>
  <cp:revision>49</cp:revision>
  <dcterms:created xsi:type="dcterms:W3CDTF">2021-09-16T08:44:49Z</dcterms:created>
  <dcterms:modified xsi:type="dcterms:W3CDTF">2021-11-15T02:05:08Z</dcterms:modified>
</cp:coreProperties>
</file>