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62"/>
  </p:notesMasterIdLst>
  <p:sldIdLst>
    <p:sldId id="256" r:id="rId2"/>
    <p:sldId id="257" r:id="rId3"/>
    <p:sldId id="260" r:id="rId4"/>
    <p:sldId id="258" r:id="rId5"/>
    <p:sldId id="332" r:id="rId6"/>
    <p:sldId id="333" r:id="rId7"/>
    <p:sldId id="334" r:id="rId8"/>
    <p:sldId id="335" r:id="rId9"/>
    <p:sldId id="377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78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79" r:id="rId37"/>
    <p:sldId id="380" r:id="rId38"/>
    <p:sldId id="361" r:id="rId39"/>
    <p:sldId id="362" r:id="rId40"/>
    <p:sldId id="363" r:id="rId41"/>
    <p:sldId id="364" r:id="rId42"/>
    <p:sldId id="381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83" r:id="rId56"/>
    <p:sldId id="384" r:id="rId57"/>
    <p:sldId id="385" r:id="rId58"/>
    <p:sldId id="329" r:id="rId59"/>
    <p:sldId id="330" r:id="rId60"/>
    <p:sldId id="33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37AD-7E34-4CD1-9648-71AE380B6D6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3A69-7EA7-4A84-97BE-C5D1517C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8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3A69-7EA7-4A84-97BE-C5D1517C44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6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E3A69-7EA7-4A84-97BE-C5D1517C44C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8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3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0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F549-A361-4AD6-80ED-7AF8B5A5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633" y="949230"/>
            <a:ext cx="8915399" cy="2262781"/>
          </a:xfrm>
        </p:spPr>
        <p:txBody>
          <a:bodyPr/>
          <a:lstStyle/>
          <a:p>
            <a:pPr algn="ctr"/>
            <a:r>
              <a:rPr lang="en-US" altLang="zh-CN" dirty="0"/>
              <a:t>Ubuntu Linux </a:t>
            </a:r>
            <a:r>
              <a:rPr lang="zh-CN" altLang="en-US" dirty="0"/>
              <a:t>基础教程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版  慕课版）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7B5E-E64F-4526-8025-9F5BA32E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552" y="4366412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邓淼磊  马宏琳  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阎磊 副主编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9439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>
          <a:xfrm>
            <a:off x="1872489" y="665674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.1.4 Shell中的特殊字符</a:t>
            </a:r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1872489" y="1510145"/>
            <a:ext cx="9462653" cy="21890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1、文件通配符</a:t>
            </a:r>
          </a:p>
          <a:p>
            <a:pPr lvl="1"/>
            <a:r>
              <a:rPr lang="zh-CN" altLang="en-US" sz="2200" dirty="0"/>
              <a:t>*，它用来匹配任何字符串，包括空串</a:t>
            </a:r>
          </a:p>
          <a:p>
            <a:pPr lvl="1"/>
            <a:r>
              <a:rPr lang="zh-CN" altLang="en-US" sz="2200" dirty="0"/>
              <a:t>？，它用来匹配单个字符</a:t>
            </a:r>
          </a:p>
          <a:p>
            <a:pPr lvl="1"/>
            <a:r>
              <a:rPr lang="zh-CN" altLang="en-US" sz="2200" dirty="0"/>
              <a:t>[]，它用来匹配方括号内里列出的某个单个字符</a:t>
            </a:r>
          </a:p>
        </p:txBody>
      </p:sp>
    </p:spTree>
    <p:extLst>
      <p:ext uri="{BB962C8B-B14F-4D97-AF65-F5344CB8AC3E}">
        <p14:creationId xmlns:p14="http://schemas.microsoft.com/office/powerpoint/2010/main" val="24139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60153" y="701288"/>
            <a:ext cx="8915400" cy="107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2、输入/输出重定向符与管道符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常用的输入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输出重定向符与管道符，如表</a:t>
            </a:r>
            <a:r>
              <a:rPr lang="en-US" altLang="zh-CN" sz="2400" dirty="0">
                <a:solidFill>
                  <a:schemeClr val="tx1"/>
                </a:solidFill>
              </a:rPr>
              <a:t>10-1</a:t>
            </a:r>
            <a:r>
              <a:rPr lang="zh-CN" altLang="en-US" sz="2400" dirty="0">
                <a:solidFill>
                  <a:schemeClr val="tx1"/>
                </a:solidFill>
              </a:rPr>
              <a:t>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0491"/>
              </p:ext>
            </p:extLst>
          </p:nvPr>
        </p:nvGraphicFramePr>
        <p:xfrm>
          <a:off x="2941366" y="2148940"/>
          <a:ext cx="591589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{10A1B5D5-9B99-4C35-A422-299274C87663}</a:tableStyleId>
              </a:tblPr>
              <a:tblGrid>
                <a:gridCol w="739486">
                  <a:extLst>
                    <a:ext uri="{9D8B030D-6E8A-4147-A177-3AD203B41FA5}">
                      <a16:colId xmlns:a16="http://schemas.microsoft.com/office/drawing/2014/main" val="3282356908"/>
                    </a:ext>
                  </a:extLst>
                </a:gridCol>
                <a:gridCol w="2957946">
                  <a:extLst>
                    <a:ext uri="{9D8B030D-6E8A-4147-A177-3AD203B41FA5}">
                      <a16:colId xmlns:a16="http://schemas.microsoft.com/office/drawing/2014/main" val="882415302"/>
                    </a:ext>
                  </a:extLst>
                </a:gridCol>
                <a:gridCol w="2218458">
                  <a:extLst>
                    <a:ext uri="{9D8B030D-6E8A-4147-A177-3AD203B41FA5}">
                      <a16:colId xmlns:a16="http://schemas.microsoft.com/office/drawing/2014/main" val="134317923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符号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格式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含义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0763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b="1" kern="100" dirty="0">
                          <a:effectLst/>
                        </a:rPr>
                        <a:t>&lt; 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r>
                        <a:rPr lang="en-US" sz="1400" b="1" kern="100" dirty="0">
                          <a:effectLst/>
                        </a:rPr>
                        <a:t> &lt; </a:t>
                      </a:r>
                      <a:r>
                        <a:rPr lang="zh-CN" sz="1400" b="1" kern="100" dirty="0">
                          <a:effectLst/>
                        </a:rPr>
                        <a:t>文件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标准输入重定向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9767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b="1" kern="100" dirty="0">
                          <a:effectLst/>
                        </a:rPr>
                        <a:t>&gt; 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r>
                        <a:rPr lang="en-US" sz="1400" b="1" kern="100" dirty="0">
                          <a:effectLst/>
                        </a:rPr>
                        <a:t> &gt; </a:t>
                      </a:r>
                      <a:r>
                        <a:rPr lang="zh-CN" sz="1400" b="1" kern="100" dirty="0">
                          <a:effectLst/>
                        </a:rPr>
                        <a:t>文件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标准输出重定向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9234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b="1" kern="100">
                          <a:effectLst/>
                        </a:rPr>
                        <a:t>2&gt;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r>
                        <a:rPr lang="en-US" sz="1400" b="1" kern="100" dirty="0">
                          <a:effectLst/>
                        </a:rPr>
                        <a:t> 2&gt; </a:t>
                      </a:r>
                      <a:r>
                        <a:rPr lang="zh-CN" sz="1400" b="1" kern="100" dirty="0">
                          <a:effectLst/>
                        </a:rPr>
                        <a:t>文件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标准错误输出重定向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160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b="1" kern="100">
                          <a:effectLst/>
                        </a:rPr>
                        <a:t>&amp;&gt;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r>
                        <a:rPr lang="en-US" sz="1400" b="1" kern="100" dirty="0">
                          <a:effectLst/>
                        </a:rPr>
                        <a:t> &amp;&gt; </a:t>
                      </a:r>
                      <a:r>
                        <a:rPr lang="zh-CN" sz="1400" b="1" kern="100" dirty="0">
                          <a:effectLst/>
                        </a:rPr>
                        <a:t>文件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标准输出合并重定向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39077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b="1" kern="100" dirty="0">
                          <a:effectLst/>
                        </a:rPr>
                        <a:t>&gt;&gt; 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r>
                        <a:rPr lang="en-US" sz="1400" b="1" kern="100" dirty="0">
                          <a:effectLst/>
                        </a:rPr>
                        <a:t> &gt;&gt; </a:t>
                      </a:r>
                      <a:r>
                        <a:rPr lang="zh-CN" sz="1400" b="1" kern="100" dirty="0">
                          <a:effectLst/>
                        </a:rPr>
                        <a:t>文件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标准输出追加重定向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41157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b="1" kern="100">
                          <a:effectLst/>
                        </a:rPr>
                        <a:t>|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r>
                        <a:rPr lang="en-US" sz="1400" b="1" kern="100" dirty="0">
                          <a:effectLst/>
                        </a:rPr>
                        <a:t> | </a:t>
                      </a:r>
                      <a:r>
                        <a:rPr lang="zh-CN" sz="1400" b="1" kern="100" dirty="0">
                          <a:effectLst/>
                        </a:rPr>
                        <a:t>命令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>
                          <a:effectLst/>
                        </a:rPr>
                        <a:t>管道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9978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kern="100">
                          <a:effectLst/>
                        </a:rPr>
                        <a:t>| tee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命令</a:t>
                      </a:r>
                      <a:r>
                        <a:rPr lang="en-US" sz="1400" kern="100" dirty="0">
                          <a:effectLst/>
                        </a:rPr>
                        <a:t> |  tee</a:t>
                      </a:r>
                      <a:r>
                        <a:rPr lang="zh-CN" sz="1400" kern="100" dirty="0">
                          <a:effectLst/>
                        </a:rPr>
                        <a:t>文件</a:t>
                      </a:r>
                      <a:r>
                        <a:rPr lang="en-US" sz="1400" kern="100" dirty="0">
                          <a:effectLst/>
                        </a:rPr>
                        <a:t> |  </a:t>
                      </a:r>
                      <a:r>
                        <a:rPr lang="zh-CN" sz="1400" kern="100" dirty="0">
                          <a:effectLst/>
                        </a:rPr>
                        <a:t>命令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T</a:t>
                      </a:r>
                      <a:r>
                        <a:rPr lang="zh-CN" sz="1400" kern="100" dirty="0">
                          <a:effectLst/>
                        </a:rPr>
                        <a:t>型管道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54331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14315" y="177960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常用的输入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输出重定向与管道符</a:t>
            </a:r>
          </a:p>
        </p:txBody>
      </p:sp>
    </p:spTree>
    <p:extLst>
      <p:ext uri="{BB962C8B-B14F-4D97-AF65-F5344CB8AC3E}">
        <p14:creationId xmlns:p14="http://schemas.microsoft.com/office/powerpoint/2010/main" val="37391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965757" y="775854"/>
            <a:ext cx="9633767" cy="4461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zh-CN" altLang="en-US" sz="2400" dirty="0"/>
              <a:t>cat命令将temp2的内容追加到temp1后面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cat  temp2  &gt;&gt;  temp1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zh-CN" altLang="en-US" sz="2400" dirty="0"/>
              <a:t>将一个文件temp1的内容排序后保存，并显示文件内容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sort  temp1  |  tee  sort-temp1  |  cat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zh-CN" altLang="en-US" sz="2400" dirty="0"/>
              <a:t>将/home/user目录下的文件列表，并按名称逆序排序后显示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ls  /home/user  |  sort  –r  |  more </a:t>
            </a:r>
          </a:p>
        </p:txBody>
      </p:sp>
    </p:spTree>
    <p:extLst>
      <p:ext uri="{BB962C8B-B14F-4D97-AF65-F5344CB8AC3E}">
        <p14:creationId xmlns:p14="http://schemas.microsoft.com/office/powerpoint/2010/main" val="176523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31726" y="475643"/>
            <a:ext cx="9782897" cy="1706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3、命令执行控制符号</a:t>
            </a:r>
          </a:p>
          <a:p>
            <a:r>
              <a:rPr lang="zh-CN" altLang="en-US" sz="2400" dirty="0"/>
              <a:t>常用的命令执行控制符号有</a:t>
            </a:r>
            <a:r>
              <a:rPr lang="zh-CN" altLang="en-US" sz="2400" dirty="0">
                <a:solidFill>
                  <a:srgbClr val="FF0000"/>
                </a:solidFill>
              </a:rPr>
              <a:t>“；”、“&amp;&amp;”、“||”、“&amp;”</a:t>
            </a:r>
            <a:r>
              <a:rPr lang="zh-CN" altLang="en-US" sz="2400" dirty="0"/>
              <a:t>等</a:t>
            </a:r>
          </a:p>
          <a:p>
            <a:pPr lvl="1"/>
            <a:r>
              <a:rPr lang="zh-CN" altLang="en-US" sz="2200" dirty="0"/>
              <a:t>① “；”符号是命令的顺序执行符号</a:t>
            </a:r>
          </a:p>
        </p:txBody>
      </p:sp>
      <p:sp>
        <p:nvSpPr>
          <p:cNvPr id="13316" name="文本框 4"/>
          <p:cNvSpPr txBox="1">
            <a:spLocks noChangeArrowheads="1"/>
          </p:cNvSpPr>
          <p:nvPr/>
        </p:nvSpPr>
        <p:spPr bwMode="auto">
          <a:xfrm>
            <a:off x="4849422" y="5439351"/>
            <a:ext cx="3121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0</a:t>
            </a:r>
            <a:r>
              <a:rPr lang="zh-CN" altLang="en-US" dirty="0"/>
              <a:t>-2 显示系统日历和日期</a:t>
            </a:r>
          </a:p>
        </p:txBody>
      </p:sp>
      <p:pic>
        <p:nvPicPr>
          <p:cNvPr id="4096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88" y="2101532"/>
            <a:ext cx="8072437" cy="320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76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425430" y="1034522"/>
            <a:ext cx="10364788" cy="46042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② “&amp;&amp;”符号代表“逻辑与”</a:t>
            </a:r>
          </a:p>
          <a:p>
            <a:r>
              <a:rPr lang="zh-CN" altLang="en-US" sz="2400" dirty="0"/>
              <a:t>例：测试/home/user目录是否存在，如果成功则显示ok。测试/home/abd目录是否存在，如果失败则显示error。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③ “&amp;”符号是后台执行符。指示Shell将该命令放在后台执行。</a:t>
            </a:r>
          </a:p>
        </p:txBody>
      </p:sp>
      <p:pic>
        <p:nvPicPr>
          <p:cNvPr id="3993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4" y="2500168"/>
            <a:ext cx="6409891" cy="176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80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>
          <a:xfrm>
            <a:off x="1607127" y="885105"/>
            <a:ext cx="9906000" cy="4725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4、命令替换符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常用的命令替换符有：</a:t>
            </a:r>
            <a:r>
              <a:rPr lang="zh-CN" altLang="en-US" sz="2400" dirty="0">
                <a:solidFill>
                  <a:srgbClr val="FF0000"/>
                </a:solidFill>
              </a:rPr>
              <a:t>双引号（“”）、单引号（‘’）、单撇反引号（``）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双引号：</a:t>
            </a:r>
            <a:r>
              <a:rPr lang="zh-CN" altLang="en-US" sz="2200" dirty="0"/>
              <a:t>在字符串中含有空格时，应使用双引号（“”）括起来，作为整体解析字符串。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单引号：</a:t>
            </a:r>
            <a:r>
              <a:rPr lang="zh-CN" altLang="en-US" sz="2200" dirty="0"/>
              <a:t>单引号把字符括起来，阻止shell解析变量。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单撇反引号</a:t>
            </a:r>
            <a:r>
              <a:rPr lang="zh-CN" altLang="en-US" sz="2200" dirty="0"/>
              <a:t>：把执行命令的结果存放在变量中。</a:t>
            </a:r>
          </a:p>
        </p:txBody>
      </p:sp>
    </p:spTree>
    <p:extLst>
      <p:ext uri="{BB962C8B-B14F-4D97-AF65-F5344CB8AC3E}">
        <p14:creationId xmlns:p14="http://schemas.microsoft.com/office/powerpoint/2010/main" val="168043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框 4"/>
          <p:cNvSpPr txBox="1">
            <a:spLocks noChangeArrowheads="1"/>
          </p:cNvSpPr>
          <p:nvPr/>
        </p:nvSpPr>
        <p:spPr bwMode="auto">
          <a:xfrm>
            <a:off x="4981717" y="2616268"/>
            <a:ext cx="2428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0</a:t>
            </a:r>
            <a:r>
              <a:rPr lang="zh-CN" altLang="en-US" dirty="0"/>
              <a:t>-4 简单变量赋值</a:t>
            </a:r>
          </a:p>
        </p:txBody>
      </p:sp>
      <p:sp>
        <p:nvSpPr>
          <p:cNvPr id="16389" name="文本框 5"/>
          <p:cNvSpPr txBox="1">
            <a:spLocks noChangeArrowheads="1"/>
          </p:cNvSpPr>
          <p:nvPr/>
        </p:nvSpPr>
        <p:spPr bwMode="auto">
          <a:xfrm>
            <a:off x="4981717" y="4937287"/>
            <a:ext cx="335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0</a:t>
            </a:r>
            <a:r>
              <a:rPr lang="zh-CN" altLang="en-US" dirty="0"/>
              <a:t>-5 含有字符串变量的赋值</a:t>
            </a:r>
          </a:p>
        </p:txBody>
      </p:sp>
      <p:pic>
        <p:nvPicPr>
          <p:cNvPr id="3788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08" y="1105650"/>
            <a:ext cx="7546975" cy="156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08" y="2985600"/>
            <a:ext cx="7546975" cy="195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846117" y="920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00750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3"/>
          <p:cNvSpPr txBox="1">
            <a:spLocks noChangeArrowheads="1"/>
          </p:cNvSpPr>
          <p:nvPr/>
        </p:nvSpPr>
        <p:spPr bwMode="auto">
          <a:xfrm>
            <a:off x="4950985" y="5792908"/>
            <a:ext cx="2890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图11-7 单撇反引号的使用</a:t>
            </a:r>
          </a:p>
        </p:txBody>
      </p:sp>
      <p:pic>
        <p:nvPicPr>
          <p:cNvPr id="368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06" y="3190658"/>
            <a:ext cx="7546975" cy="26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950985" y="2668765"/>
            <a:ext cx="2428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0</a:t>
            </a:r>
            <a:r>
              <a:rPr lang="zh-CN" altLang="en-US" dirty="0"/>
              <a:t>-6 单引号的使用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06" y="822307"/>
            <a:ext cx="7546975" cy="169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815723" y="7148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86386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1731819" y="715143"/>
            <a:ext cx="9975272" cy="307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5、元字符</a:t>
            </a:r>
          </a:p>
          <a:p>
            <a:r>
              <a:rPr lang="zh-CN" altLang="en-US" sz="2400" dirty="0"/>
              <a:t>系统中常用的元字符有#、$、空格符。</a:t>
            </a:r>
          </a:p>
          <a:p>
            <a:r>
              <a:rPr lang="zh-CN" altLang="en-US" sz="2400" dirty="0"/>
              <a:t>#是注释符，代表后面的内容不被Shell执行，需要被忽略。</a:t>
            </a:r>
          </a:p>
          <a:p>
            <a:r>
              <a:rPr lang="zh-CN" altLang="en-US" sz="2400" dirty="0"/>
              <a:t>$是变量的引用符。要访问变量的值，需要在变量前加“$”符号。</a:t>
            </a:r>
          </a:p>
          <a:p>
            <a:r>
              <a:rPr lang="zh-CN" altLang="en-US" sz="2400" dirty="0"/>
              <a:t>空格是分隔符，用来分隔命令名、参数、选项等。</a:t>
            </a:r>
          </a:p>
        </p:txBody>
      </p:sp>
    </p:spTree>
    <p:extLst>
      <p:ext uri="{BB962C8B-B14F-4D97-AF65-F5344CB8AC3E}">
        <p14:creationId xmlns:p14="http://schemas.microsoft.com/office/powerpoint/2010/main" val="165357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33886" y="648783"/>
            <a:ext cx="9458036" cy="271707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6、转义符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转义符用反斜杠“\”来表示，它的作用是消除后面的单个元字符的特殊含义。阻止Shell把“\”后面的字符解释为特殊字符。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例：要把abc变量的值赋给变量var。比较两种赋值的结果。如图</a:t>
            </a:r>
            <a:r>
              <a:rPr lang="en-US" altLang="zh-CN" sz="2400" dirty="0"/>
              <a:t>10-8</a:t>
            </a:r>
            <a:r>
              <a:rPr lang="zh-CN" altLang="en-US" sz="2400" dirty="0"/>
              <a:t>。</a:t>
            </a:r>
          </a:p>
        </p:txBody>
      </p:sp>
      <p:pic>
        <p:nvPicPr>
          <p:cNvPr id="3481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97" y="3020602"/>
            <a:ext cx="82504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39887" y="5226122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10-8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变量赋值的比较</a:t>
            </a:r>
          </a:p>
        </p:txBody>
      </p:sp>
    </p:spTree>
    <p:extLst>
      <p:ext uri="{BB962C8B-B14F-4D97-AF65-F5344CB8AC3E}">
        <p14:creationId xmlns:p14="http://schemas.microsoft.com/office/powerpoint/2010/main" val="15576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4499-9296-4CFF-805F-C9B01AF6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39" y="724016"/>
            <a:ext cx="9000037" cy="1280890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/>
              <a:t>	Shell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29F36-838F-4401-8ACD-718197C6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476" y="1860400"/>
            <a:ext cx="5208873" cy="3653709"/>
          </a:xfrm>
        </p:spPr>
        <p:txBody>
          <a:bodyPr>
            <a:normAutofit/>
          </a:bodyPr>
          <a:lstStyle/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10.1 Shell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基础知识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10.2 Shell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变量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10.3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命令别名和历史命令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本章小结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实验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习题</a:t>
            </a:r>
            <a:endParaRPr lang="zh-CN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7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779040" y="564157"/>
            <a:ext cx="9661957" cy="12808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由上例的图</a:t>
            </a:r>
            <a:r>
              <a:rPr lang="en-US" altLang="zh-CN" sz="2400" dirty="0"/>
              <a:t>10-8</a:t>
            </a:r>
            <a:r>
              <a:rPr lang="zh-CN" altLang="en-US" sz="2400" dirty="0"/>
              <a:t>可以看出，</a:t>
            </a:r>
            <a:r>
              <a:rPr lang="en-US" altLang="zh-CN" sz="2400" dirty="0"/>
              <a:t>$abc</a:t>
            </a:r>
            <a:r>
              <a:rPr lang="zh-CN" altLang="en-US" sz="2400" dirty="0"/>
              <a:t>的值为空，所以</a:t>
            </a:r>
            <a:r>
              <a:rPr lang="en-US" altLang="zh-CN" sz="2400" dirty="0"/>
              <a:t>var</a:t>
            </a:r>
            <a:r>
              <a:rPr lang="zh-CN" altLang="en-US" sz="2400" dirty="0"/>
              <a:t>变量的值也是空的。</a:t>
            </a:r>
            <a:br>
              <a:rPr lang="zh-CN" altLang="en-US" sz="2400" dirty="0"/>
            </a:br>
            <a:r>
              <a:rPr lang="zh-CN" altLang="en-US" sz="2400" dirty="0"/>
              <a:t>转义符“</a:t>
            </a:r>
            <a:r>
              <a:rPr lang="en-US" altLang="zh-CN" sz="2400" dirty="0"/>
              <a:t>\”</a:t>
            </a:r>
            <a:r>
              <a:rPr lang="zh-CN" altLang="en-US" sz="2400" dirty="0"/>
              <a:t>的使用，如图</a:t>
            </a:r>
            <a:r>
              <a:rPr lang="en-US" altLang="zh-CN" sz="2400" dirty="0"/>
              <a:t>10-9</a:t>
            </a:r>
            <a:r>
              <a:rPr lang="zh-CN" altLang="en-US" sz="2400" dirty="0"/>
              <a:t>所示。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337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56" y="1845047"/>
            <a:ext cx="8504468" cy="29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21900" y="4918243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10-9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转义符“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”的使用</a:t>
            </a:r>
          </a:p>
        </p:txBody>
      </p:sp>
    </p:spTree>
    <p:extLst>
      <p:ext uri="{BB962C8B-B14F-4D97-AF65-F5344CB8AC3E}">
        <p14:creationId xmlns:p14="http://schemas.microsoft.com/office/powerpoint/2010/main" val="1474452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.2 Shell变量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731818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</a:t>
            </a:r>
            <a:r>
              <a:rPr lang="en-US" altLang="zh-CN" sz="2400" dirty="0"/>
              <a:t>0</a:t>
            </a:r>
            <a:r>
              <a:rPr lang="zh-CN" altLang="en-US" sz="2400" dirty="0"/>
              <a:t>.2.1变量的种类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0</a:t>
            </a:r>
            <a:r>
              <a:rPr lang="zh-CN" altLang="en-US" sz="2400" dirty="0"/>
              <a:t>.2.2变量的定义及使用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0</a:t>
            </a:r>
            <a:r>
              <a:rPr lang="zh-CN" altLang="en-US" sz="2400" dirty="0"/>
              <a:t>.2.3变量的数值运算</a:t>
            </a:r>
          </a:p>
        </p:txBody>
      </p:sp>
    </p:spTree>
    <p:extLst>
      <p:ext uri="{BB962C8B-B14F-4D97-AF65-F5344CB8AC3E}">
        <p14:creationId xmlns:p14="http://schemas.microsoft.com/office/powerpoint/2010/main" val="334859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>
          <a:xfrm>
            <a:off x="249223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.2.1 变量的种类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>
          <a:xfrm>
            <a:off x="2492230" y="1551708"/>
            <a:ext cx="8915400" cy="3782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1、什么是变量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对于程序员来说，变量是程序设计的基础。它是利用一些简单的字符来定义程序中经常变化的内容。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2、变量的种类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在Shell中，根据用途和定义方式的不同，变量的种类可以分为三类：</a:t>
            </a:r>
            <a:r>
              <a:rPr lang="zh-CN" altLang="en-US" sz="2200" dirty="0">
                <a:solidFill>
                  <a:srgbClr val="FF0000"/>
                </a:solidFill>
              </a:rPr>
              <a:t>环境变量、内部变量、用户变量</a:t>
            </a:r>
          </a:p>
        </p:txBody>
      </p:sp>
    </p:spTree>
    <p:extLst>
      <p:ext uri="{BB962C8B-B14F-4D97-AF65-F5344CB8AC3E}">
        <p14:creationId xmlns:p14="http://schemas.microsoft.com/office/powerpoint/2010/main" val="212061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70366" y="691140"/>
            <a:ext cx="9642762" cy="57096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3、变量的作用域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根据变量的作用域的不同，Shell变量可分为两类：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200" dirty="0"/>
              <a:t>本地变量、导出变量。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）本地变量</a:t>
            </a:r>
            <a:r>
              <a:rPr lang="en-US" altLang="zh-CN" sz="2200" dirty="0"/>
              <a:t>——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/>
              <a:t>             </a:t>
            </a:r>
            <a:r>
              <a:rPr lang="zh-CN" altLang="en-US" sz="2200" dirty="0"/>
              <a:t>用户变量、环境变量、内部变量都可以属于本地变量。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）导出变量的命令格式如下：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dirty="0"/>
              <a:t>    【格式】export 变量名 [变量名…]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dirty="0"/>
              <a:t>    【功能】使Shell的一个子进程开始运行时，能够继承并使用该Shell的全部导出变量。</a:t>
            </a:r>
          </a:p>
        </p:txBody>
      </p:sp>
    </p:spTree>
    <p:extLst>
      <p:ext uri="{BB962C8B-B14F-4D97-AF65-F5344CB8AC3E}">
        <p14:creationId xmlns:p14="http://schemas.microsoft.com/office/powerpoint/2010/main" val="53390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73742851"/>
          <p:cNvGrpSpPr>
            <a:grpSpLocks/>
          </p:cNvGrpSpPr>
          <p:nvPr/>
        </p:nvGrpSpPr>
        <p:grpSpPr bwMode="auto">
          <a:xfrm>
            <a:off x="2272145" y="1978026"/>
            <a:ext cx="6123710" cy="2003425"/>
            <a:chOff x="3226" y="3481"/>
            <a:chExt cx="4370" cy="1742"/>
          </a:xfrm>
        </p:grpSpPr>
        <p:sp>
          <p:nvSpPr>
            <p:cNvPr id="24580" name="矩形 1073742852"/>
            <p:cNvSpPr>
              <a:spLocks noChangeArrowheads="1"/>
            </p:cNvSpPr>
            <p:nvPr/>
          </p:nvSpPr>
          <p:spPr bwMode="auto">
            <a:xfrm>
              <a:off x="4341" y="3858"/>
              <a:ext cx="32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4581" name="矩形 1073742853"/>
            <p:cNvSpPr>
              <a:spLocks noChangeArrowheads="1"/>
            </p:cNvSpPr>
            <p:nvPr/>
          </p:nvSpPr>
          <p:spPr bwMode="auto">
            <a:xfrm>
              <a:off x="4354" y="4326"/>
              <a:ext cx="32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4582" name="矩形 1073742854"/>
            <p:cNvSpPr>
              <a:spLocks noChangeArrowheads="1"/>
            </p:cNvSpPr>
            <p:nvPr/>
          </p:nvSpPr>
          <p:spPr bwMode="auto">
            <a:xfrm>
              <a:off x="4380" y="4794"/>
              <a:ext cx="162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4583" name="直接连接符 1073742855"/>
            <p:cNvSpPr>
              <a:spLocks noChangeShapeType="1"/>
            </p:cNvSpPr>
            <p:nvPr/>
          </p:nvSpPr>
          <p:spPr bwMode="auto">
            <a:xfrm>
              <a:off x="6052" y="3741"/>
              <a:ext cx="1" cy="1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584" name="文本框 1073742856"/>
            <p:cNvSpPr txBox="1">
              <a:spLocks noChangeArrowheads="1"/>
            </p:cNvSpPr>
            <p:nvPr/>
          </p:nvSpPr>
          <p:spPr bwMode="auto">
            <a:xfrm>
              <a:off x="3226" y="3858"/>
              <a:ext cx="10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/>
                <a:t>环境变量</a:t>
              </a:r>
            </a:p>
            <a:p>
              <a:endParaRPr lang="zh-CN" altLang="en-US" sz="2400" dirty="0"/>
            </a:p>
          </p:txBody>
        </p:sp>
        <p:sp>
          <p:nvSpPr>
            <p:cNvPr id="24585" name="文本框 1073742857"/>
            <p:cNvSpPr txBox="1">
              <a:spLocks noChangeArrowheads="1"/>
            </p:cNvSpPr>
            <p:nvPr/>
          </p:nvSpPr>
          <p:spPr bwMode="auto">
            <a:xfrm>
              <a:off x="3237" y="4326"/>
              <a:ext cx="10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内部变量</a:t>
              </a:r>
            </a:p>
            <a:p>
              <a:endParaRPr lang="zh-CN" altLang="en-US" sz="2400"/>
            </a:p>
          </p:txBody>
        </p:sp>
        <p:sp>
          <p:nvSpPr>
            <p:cNvPr id="24586" name="文本框 1073742858"/>
            <p:cNvSpPr txBox="1">
              <a:spLocks noChangeArrowheads="1"/>
            </p:cNvSpPr>
            <p:nvPr/>
          </p:nvSpPr>
          <p:spPr bwMode="auto">
            <a:xfrm>
              <a:off x="3245" y="4794"/>
              <a:ext cx="10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/>
                <a:t>用户变量</a:t>
              </a:r>
            </a:p>
            <a:p>
              <a:endParaRPr lang="zh-CN" altLang="en-US" sz="2400" dirty="0"/>
            </a:p>
          </p:txBody>
        </p:sp>
        <p:sp>
          <p:nvSpPr>
            <p:cNvPr id="24587" name="文本框 1073742859"/>
            <p:cNvSpPr txBox="1">
              <a:spLocks noChangeArrowheads="1"/>
            </p:cNvSpPr>
            <p:nvPr/>
          </p:nvSpPr>
          <p:spPr bwMode="auto">
            <a:xfrm>
              <a:off x="4560" y="3507"/>
              <a:ext cx="10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本地变量</a:t>
              </a:r>
            </a:p>
            <a:p>
              <a:endParaRPr lang="zh-CN" altLang="en-US" sz="2400"/>
            </a:p>
          </p:txBody>
        </p:sp>
        <p:sp>
          <p:nvSpPr>
            <p:cNvPr id="24588" name="文本框 1073742860"/>
            <p:cNvSpPr txBox="1">
              <a:spLocks noChangeArrowheads="1"/>
            </p:cNvSpPr>
            <p:nvPr/>
          </p:nvSpPr>
          <p:spPr bwMode="auto">
            <a:xfrm>
              <a:off x="6360" y="3481"/>
              <a:ext cx="10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导出变量</a:t>
              </a:r>
            </a:p>
            <a:p>
              <a:endParaRPr lang="zh-CN" altLang="en-US" sz="2400"/>
            </a:p>
          </p:txBody>
        </p:sp>
      </p:grpSp>
      <p:sp>
        <p:nvSpPr>
          <p:cNvPr id="24589" name="文本框 3"/>
          <p:cNvSpPr txBox="1">
            <a:spLocks noChangeArrowheads="1"/>
          </p:cNvSpPr>
          <p:nvPr/>
        </p:nvSpPr>
        <p:spPr bwMode="auto">
          <a:xfrm>
            <a:off x="3836989" y="4330700"/>
            <a:ext cx="3876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图1</a:t>
            </a:r>
            <a:r>
              <a:rPr lang="en-US" altLang="zh-CN" sz="2400" dirty="0"/>
              <a:t>0</a:t>
            </a:r>
            <a:r>
              <a:rPr lang="zh-CN" altLang="en-US" sz="2400" dirty="0"/>
              <a:t>-10各种变量间的关系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6493" y="812292"/>
            <a:ext cx="942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环境变量、用户变量、内部变量与本地变量、导出变量的关系，如图</a:t>
            </a:r>
            <a:r>
              <a:rPr lang="en-US" altLang="zh-CN" sz="2400"/>
              <a:t>10-10</a:t>
            </a:r>
            <a:r>
              <a:rPr lang="zh-CN" altLang="en-US" sz="240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20057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内容占位符 -21474826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553" y="1845469"/>
            <a:ext cx="3970337" cy="3394075"/>
          </a:xfrm>
        </p:spPr>
      </p:pic>
      <p:grpSp>
        <p:nvGrpSpPr>
          <p:cNvPr id="25603" name="组合 1073742865"/>
          <p:cNvGrpSpPr>
            <a:grpSpLocks/>
          </p:cNvGrpSpPr>
          <p:nvPr/>
        </p:nvGrpSpPr>
        <p:grpSpPr bwMode="auto">
          <a:xfrm>
            <a:off x="6994525" y="2536825"/>
            <a:ext cx="2412439" cy="2200961"/>
            <a:chOff x="5580" y="4092"/>
            <a:chExt cx="3626" cy="2732"/>
          </a:xfrm>
        </p:grpSpPr>
        <p:sp>
          <p:nvSpPr>
            <p:cNvPr id="25604" name="右大括号 1073742861"/>
            <p:cNvSpPr>
              <a:spLocks/>
            </p:cNvSpPr>
            <p:nvPr/>
          </p:nvSpPr>
          <p:spPr bwMode="auto">
            <a:xfrm>
              <a:off x="5580" y="4092"/>
              <a:ext cx="540" cy="1404"/>
            </a:xfrm>
            <a:prstGeom prst="rightBrace">
              <a:avLst>
                <a:gd name="adj1" fmla="val 216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05" name="文本框 1073742862"/>
            <p:cNvSpPr txBox="1">
              <a:spLocks noChangeArrowheads="1"/>
            </p:cNvSpPr>
            <p:nvPr/>
          </p:nvSpPr>
          <p:spPr bwMode="auto">
            <a:xfrm>
              <a:off x="6120" y="4336"/>
              <a:ext cx="3086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在本Shell中定义别名my，并使用</a:t>
              </a:r>
            </a:p>
            <a:p>
              <a:endParaRPr lang="zh-CN" altLang="en-US" dirty="0"/>
            </a:p>
          </p:txBody>
        </p:sp>
        <p:sp>
          <p:nvSpPr>
            <p:cNvPr id="25606" name="右大括号 1073742863"/>
            <p:cNvSpPr>
              <a:spLocks/>
            </p:cNvSpPr>
            <p:nvPr/>
          </p:nvSpPr>
          <p:spPr bwMode="auto">
            <a:xfrm>
              <a:off x="5580" y="6120"/>
              <a:ext cx="360" cy="468"/>
            </a:xfrm>
            <a:prstGeom prst="rightBrace">
              <a:avLst>
                <a:gd name="adj1" fmla="val 1080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07" name="文本框 1073742864"/>
            <p:cNvSpPr txBox="1">
              <a:spLocks noChangeArrowheads="1"/>
            </p:cNvSpPr>
            <p:nvPr/>
          </p:nvSpPr>
          <p:spPr bwMode="auto">
            <a:xfrm>
              <a:off x="6120" y="6044"/>
              <a:ext cx="3086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进入子Shell，并使用别名my</a:t>
              </a:r>
            </a:p>
            <a:p>
              <a:endParaRPr lang="zh-CN" altLang="en-US" dirty="0"/>
            </a:p>
            <a:p>
              <a:endParaRPr lang="zh-CN" altLang="en-US" dirty="0"/>
            </a:p>
          </p:txBody>
        </p:sp>
      </p:grpSp>
      <p:sp>
        <p:nvSpPr>
          <p:cNvPr id="25608" name="文本框 3"/>
          <p:cNvSpPr txBox="1">
            <a:spLocks noChangeArrowheads="1"/>
          </p:cNvSpPr>
          <p:nvPr/>
        </p:nvSpPr>
        <p:spPr bwMode="auto">
          <a:xfrm>
            <a:off x="4340225" y="5680075"/>
            <a:ext cx="38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0</a:t>
            </a:r>
            <a:r>
              <a:rPr lang="zh-CN" altLang="en-US" dirty="0"/>
              <a:t>-11本地变量与导出变量的使用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19745" y="928255"/>
            <a:ext cx="860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本地变量与导出变量的使用，如图</a:t>
            </a:r>
            <a:r>
              <a:rPr lang="en-US" altLang="zh-CN" sz="2400" dirty="0"/>
              <a:t>10-11</a:t>
            </a:r>
            <a:r>
              <a:rPr lang="zh-CN" altLang="en-US" sz="24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34029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1955616" y="637964"/>
            <a:ext cx="8911687" cy="60894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.2.2 变量的定义及使用</a:t>
            </a:r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55617" y="1537854"/>
            <a:ext cx="9474384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Shell中的变量也可以定义和使用。不同的是，Shell中的变量不像C语言一样，要先定义类型后使用并赋值。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1、用户变量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2</a:t>
            </a:r>
            <a:r>
              <a:rPr lang="zh-CN" altLang="en-US" sz="2400" dirty="0">
                <a:solidFill>
                  <a:srgbClr val="FF0000"/>
                </a:solidFill>
              </a:rPr>
              <a:t>、系统变量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3</a:t>
            </a:r>
            <a:r>
              <a:rPr lang="zh-CN" altLang="en-US" sz="2400" dirty="0">
                <a:solidFill>
                  <a:srgbClr val="FF0000"/>
                </a:solidFill>
              </a:rPr>
              <a:t>、环境变量</a:t>
            </a:r>
          </a:p>
        </p:txBody>
      </p:sp>
    </p:spTree>
    <p:extLst>
      <p:ext uri="{BB962C8B-B14F-4D97-AF65-F5344CB8AC3E}">
        <p14:creationId xmlns:p14="http://schemas.microsoft.com/office/powerpoint/2010/main" val="570205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69472" y="665018"/>
            <a:ext cx="9474384" cy="4973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1、用户变量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变量名是以字母、数字及下划线序列组成，不能用数字开头。变量名是严格区分大小写的。在一般情况下，用户定义的变量小写，系统变量大写。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（1）变量的定义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（2）访问变量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（3）取消变量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491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93119" y="803564"/>
            <a:ext cx="8915400" cy="2743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（1）变量的定义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用户变量的赋值也很简单，命令格式：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变量名=字符串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“=”的左右两边不能留空格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44" y="4673539"/>
            <a:ext cx="9293345" cy="144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82377" y="3694653"/>
            <a:ext cx="9336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例如，</a:t>
            </a:r>
            <a:r>
              <a:rPr lang="zh-CN" altLang="en-US" sz="2400" dirty="0"/>
              <a:t>定义一个</a:t>
            </a:r>
            <a:r>
              <a:rPr lang="en-US" altLang="zh-CN" sz="2400" dirty="0"/>
              <a:t>name</a:t>
            </a:r>
            <a:r>
              <a:rPr lang="zh-CN" altLang="en-US" sz="2400" dirty="0"/>
              <a:t>变量并给它赋值为“</a:t>
            </a:r>
            <a:r>
              <a:rPr lang="en-US" altLang="zh-CN" sz="2400" dirty="0"/>
              <a:t>myubuntu”</a:t>
            </a:r>
            <a:r>
              <a:rPr lang="zh-CN" altLang="en-US" sz="2400" dirty="0"/>
              <a:t>。再定义一个变量</a:t>
            </a:r>
            <a:r>
              <a:rPr lang="en-US" altLang="zh-CN" sz="2400" dirty="0"/>
              <a:t>count</a:t>
            </a:r>
            <a:r>
              <a:rPr lang="zh-CN" altLang="en-US" sz="2400" dirty="0"/>
              <a:t>并给它赋值为“</a:t>
            </a:r>
            <a:r>
              <a:rPr lang="en-US" altLang="zh-CN" sz="2400" dirty="0"/>
              <a:t>1”</a:t>
            </a:r>
            <a:r>
              <a:rPr lang="zh-CN" altLang="en-US" sz="2400" dirty="0"/>
              <a:t>。变量的定义如图</a:t>
            </a:r>
            <a:r>
              <a:rPr lang="en-US" altLang="zh-CN" sz="2400" dirty="0"/>
              <a:t>10-12</a:t>
            </a:r>
            <a:r>
              <a:rPr lang="zh-CN" altLang="en-US" sz="2400" dirty="0"/>
              <a:t>所示。</a:t>
            </a:r>
          </a:p>
        </p:txBody>
      </p:sp>
      <p:sp>
        <p:nvSpPr>
          <p:cNvPr id="3" name="矩形 2"/>
          <p:cNvSpPr/>
          <p:nvPr/>
        </p:nvSpPr>
        <p:spPr>
          <a:xfrm>
            <a:off x="5123848" y="6114411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90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42848" y="678872"/>
            <a:ext cx="8915400" cy="113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（2）访问变量</a:t>
            </a:r>
          </a:p>
          <a:p>
            <a:r>
              <a:rPr lang="zh-CN" altLang="en-US" sz="2400" dirty="0"/>
              <a:t>访问变量的方法是在变量前加“$”符号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30582" y="2382981"/>
            <a:ext cx="8847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例如，</a:t>
            </a:r>
            <a:r>
              <a:rPr lang="zh-CN" altLang="en-US" sz="2400" dirty="0"/>
              <a:t>要访问刚刚定义的</a:t>
            </a:r>
            <a:r>
              <a:rPr lang="en-US" altLang="zh-CN" sz="2400" dirty="0"/>
              <a:t>name</a:t>
            </a:r>
            <a:r>
              <a:rPr lang="zh-CN" altLang="en-US" sz="2400" dirty="0"/>
              <a:t>变量，就需要使用</a:t>
            </a:r>
            <a:r>
              <a:rPr lang="en-US" altLang="zh-CN" sz="2400" dirty="0"/>
              <a:t>$name</a:t>
            </a:r>
            <a:r>
              <a:rPr lang="zh-CN" altLang="en-US" sz="2400" dirty="0"/>
              <a:t>来访问它的值。如图</a:t>
            </a:r>
            <a:r>
              <a:rPr lang="en-US" altLang="zh-CN" sz="2400" dirty="0"/>
              <a:t>10-13</a:t>
            </a:r>
            <a:r>
              <a:rPr lang="zh-CN" altLang="en-US" sz="2400" dirty="0"/>
              <a:t>所示。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36" y="3338668"/>
            <a:ext cx="8730401" cy="210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939159" y="5569525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10-13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变量值的访问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1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EA7B-6758-4AB9-9B82-DF1DBB86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70" y="693383"/>
            <a:ext cx="8911687" cy="1280890"/>
          </a:xfrm>
        </p:spPr>
        <p:txBody>
          <a:bodyPr/>
          <a:lstStyle/>
          <a:p>
            <a:r>
              <a:rPr lang="en-US" altLang="zh-CN" dirty="0"/>
              <a:t>10.1 Shell</a:t>
            </a:r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AA04B-1B56-49D2-B7F8-8A9C64FA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452" y="1609462"/>
            <a:ext cx="7770275" cy="303181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10.1.1 </a:t>
            </a:r>
            <a:r>
              <a:rPr lang="zh-CN" altLang="en-US" sz="2400" dirty="0">
                <a:solidFill>
                  <a:schemeClr val="tx1"/>
                </a:solidFill>
              </a:rPr>
              <a:t>什么是</a:t>
            </a:r>
            <a:r>
              <a:rPr lang="en-US" altLang="zh-CN" sz="2400" dirty="0">
                <a:solidFill>
                  <a:schemeClr val="tx1"/>
                </a:solidFill>
              </a:rPr>
              <a:t>Shell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10.1.2 Shell</a:t>
            </a:r>
            <a:r>
              <a:rPr lang="zh-CN" altLang="en-US" sz="2400" dirty="0">
                <a:solidFill>
                  <a:schemeClr val="tx1"/>
                </a:solidFill>
              </a:rPr>
              <a:t>的种类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10.1.3 Shell</a:t>
            </a:r>
            <a:r>
              <a:rPr lang="zh-CN" altLang="en-US" sz="2400" dirty="0">
                <a:solidFill>
                  <a:schemeClr val="tx1"/>
                </a:solidFill>
              </a:rPr>
              <a:t>的便捷操作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10.1.4 Shell</a:t>
            </a:r>
            <a:r>
              <a:rPr lang="zh-CN" altLang="en-US" sz="2400" dirty="0">
                <a:solidFill>
                  <a:schemeClr val="tx1"/>
                </a:solidFill>
              </a:rPr>
              <a:t>中的特殊字符</a:t>
            </a:r>
          </a:p>
        </p:txBody>
      </p:sp>
    </p:spTree>
    <p:extLst>
      <p:ext uri="{BB962C8B-B14F-4D97-AF65-F5344CB8AC3E}">
        <p14:creationId xmlns:p14="http://schemas.microsoft.com/office/powerpoint/2010/main" val="2689224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3974" y="599196"/>
            <a:ext cx="9672061" cy="145127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（3）取消变量</a:t>
            </a:r>
          </a:p>
          <a:p>
            <a:pPr marL="0" indent="0">
              <a:buNone/>
            </a:pPr>
            <a:r>
              <a:rPr lang="zh-CN" altLang="en-US" sz="2400" dirty="0"/>
              <a:t>    对于不使用的变量，应将它取消。取消变量可以使用unset命令。</a:t>
            </a:r>
          </a:p>
          <a:p>
            <a:pPr marL="0" indent="0">
              <a:buNone/>
            </a:pPr>
            <a:r>
              <a:rPr lang="zh-CN" altLang="en-US" sz="2400" dirty="0"/>
              <a:t>    命令格式：</a:t>
            </a:r>
            <a:r>
              <a:rPr lang="zh-CN" altLang="en-US" sz="2400" dirty="0">
                <a:solidFill>
                  <a:srgbClr val="FF0000"/>
                </a:solidFill>
              </a:rPr>
              <a:t>unset 变量名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63974" y="2137495"/>
            <a:ext cx="1020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例如，</a:t>
            </a:r>
            <a:r>
              <a:rPr lang="zh-CN" altLang="en-US" sz="2400" dirty="0"/>
              <a:t>对于上面定义的</a:t>
            </a:r>
            <a:r>
              <a:rPr lang="en-US" altLang="zh-CN" sz="2400" dirty="0"/>
              <a:t>name</a:t>
            </a:r>
            <a:r>
              <a:rPr lang="zh-CN" altLang="en-US" sz="2400" dirty="0"/>
              <a:t>变量和</a:t>
            </a:r>
            <a:r>
              <a:rPr lang="en-US" altLang="zh-CN" sz="2400" dirty="0"/>
              <a:t>count</a:t>
            </a:r>
            <a:r>
              <a:rPr lang="zh-CN" altLang="en-US" sz="2400" dirty="0"/>
              <a:t>变量，使用</a:t>
            </a:r>
            <a:r>
              <a:rPr lang="en-US" altLang="zh-CN" sz="2400" dirty="0"/>
              <a:t>unset</a:t>
            </a:r>
            <a:r>
              <a:rPr lang="zh-CN" altLang="en-US" sz="2400" dirty="0"/>
              <a:t>命令撤销的方法和结果，如图</a:t>
            </a:r>
            <a:r>
              <a:rPr lang="en-US" altLang="zh-CN" sz="2400" dirty="0"/>
              <a:t>10-14</a:t>
            </a:r>
            <a:r>
              <a:rPr lang="zh-CN" altLang="en-US" sz="2400" dirty="0"/>
              <a:t>所示。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71" y="3055514"/>
            <a:ext cx="8307964" cy="343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533211" y="585345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10-14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变量的撤销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1563974" y="3055515"/>
            <a:ext cx="1054536" cy="3436578"/>
          </a:xfrm>
          <a:prstGeom prst="borderCallout1">
            <a:avLst>
              <a:gd name="adj1" fmla="val 19641"/>
              <a:gd name="adj2" fmla="val 98085"/>
              <a:gd name="adj3" fmla="val 66639"/>
              <a:gd name="adj4" fmla="val 187641"/>
            </a:avLst>
          </a:prstGeom>
          <a:solidFill>
            <a:srgbClr val="00206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unset</a:t>
            </a:r>
            <a:r>
              <a:rPr lang="zh-CN" altLang="en-US" sz="2000" dirty="0"/>
              <a:t>命令撤销掉变量后，使用</a:t>
            </a:r>
            <a:r>
              <a:rPr lang="en-US" altLang="zh-CN" sz="2000" dirty="0"/>
              <a:t>echo</a:t>
            </a:r>
            <a:r>
              <a:rPr lang="zh-CN" altLang="en-US" sz="2000" dirty="0"/>
              <a:t>命令查看时就显示为空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3488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1751228" y="521903"/>
            <a:ext cx="9616643" cy="29278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2、系统变量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系统变量是Linux提供的一种特殊类型的变量。特别是用在检测参数时，将会发挥很重要的功能。</a:t>
            </a:r>
            <a:endParaRPr lang="en-US" altLang="zh-CN" sz="2400" dirty="0"/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）常用的环境变量</a:t>
            </a:r>
          </a:p>
          <a:p>
            <a:pPr marL="0" indent="0" algn="ctr">
              <a:buNone/>
            </a:pPr>
            <a:r>
              <a:rPr lang="zh-CN" altLang="zh-CN" sz="2400" dirty="0"/>
              <a:t>表</a:t>
            </a:r>
            <a:r>
              <a:rPr lang="en-US" altLang="zh-CN" sz="2400" dirty="0"/>
              <a:t>10-2 </a:t>
            </a:r>
            <a:r>
              <a:rPr lang="zh-CN" altLang="en-US" sz="2400" dirty="0"/>
              <a:t>常用的</a:t>
            </a:r>
            <a:r>
              <a:rPr lang="en-US" altLang="zh-CN" sz="2400" dirty="0"/>
              <a:t>Shell</a:t>
            </a:r>
            <a:r>
              <a:rPr lang="zh-CN" altLang="en-US" sz="2400" dirty="0"/>
              <a:t>中的系统变量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989194519"/>
              </p:ext>
            </p:extLst>
          </p:nvPr>
        </p:nvGraphicFramePr>
        <p:xfrm>
          <a:off x="2466109" y="3449782"/>
          <a:ext cx="849283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1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$0</a:t>
                      </a:r>
                      <a:endParaRPr lang="zh-CN" altLang="en-US" sz="2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</a:t>
                      </a: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Shell</a:t>
                      </a:r>
                      <a:r>
                        <a:rPr lang="zh-CN" altLang="en-US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程序的名称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1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$#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传送给</a:t>
                      </a: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Shell</a:t>
                      </a: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程序的位置参数的数量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1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$*</a:t>
                      </a:r>
                      <a:endParaRPr lang="zh-CN" altLang="en-US" sz="2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</a:t>
                      </a: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Shell</a:t>
                      </a:r>
                      <a:r>
                        <a:rPr lang="zh-CN" altLang="en-US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程序时所传送的全部参数组成的单字符串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1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$?</a:t>
                      </a:r>
                      <a:endParaRPr lang="zh-CN" altLang="en-US" sz="2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前一个命令或函数的返回值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$$</a:t>
                      </a:r>
                      <a:endParaRPr lang="zh-CN" altLang="en-US" sz="2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本程序的</a:t>
                      </a: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PID</a:t>
                      </a: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（进程的</a:t>
                      </a: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1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$!</a:t>
                      </a:r>
                      <a:endParaRPr lang="zh-CN" altLang="en-US" sz="2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上一个命令的</a:t>
                      </a:r>
                      <a:r>
                        <a:rPr lang="en-US" altLang="zh-CN" sz="2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PID</a:t>
                      </a:r>
                      <a:endParaRPr lang="zh-CN" altLang="en-US" sz="2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400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2159722" y="817419"/>
            <a:ext cx="8915400" cy="6095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例如，在Shell中显示某几个系统变量的值，</a:t>
            </a:r>
            <a:r>
              <a:rPr lang="zh-CN" altLang="zh-CN" sz="2400" dirty="0"/>
              <a:t>如图</a:t>
            </a:r>
            <a:r>
              <a:rPr lang="en-US" altLang="zh-CN" sz="2400" dirty="0"/>
              <a:t>10-15</a:t>
            </a:r>
            <a:r>
              <a:rPr lang="zh-CN" altLang="zh-CN" sz="2400" dirty="0"/>
              <a:t>所示</a:t>
            </a:r>
            <a:r>
              <a:rPr lang="zh-CN" altLang="en-US" sz="2400" dirty="0"/>
              <a:t>。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64" y="1528763"/>
            <a:ext cx="8928458" cy="230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77599" y="3939454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10-15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显示系统变量的值</a:t>
            </a:r>
          </a:p>
        </p:txBody>
      </p:sp>
    </p:spTree>
    <p:extLst>
      <p:ext uri="{BB962C8B-B14F-4D97-AF65-F5344CB8AC3E}">
        <p14:creationId xmlns:p14="http://schemas.microsoft.com/office/powerpoint/2010/main" val="51413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>
          <a:xfrm>
            <a:off x="1839769" y="566450"/>
            <a:ext cx="9798049" cy="2550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3、环境变量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Shell的环境变量是所有Shell程序都会接受的参数。Shell程序运行时，都会接受一组变量，这些变量就是环境变量。系统环境的环境变量一般也用大写字母来表示。</a:t>
            </a:r>
          </a:p>
        </p:txBody>
      </p:sp>
    </p:spTree>
    <p:extLst>
      <p:ext uri="{BB962C8B-B14F-4D97-AF65-F5344CB8AC3E}">
        <p14:creationId xmlns:p14="http://schemas.microsoft.com/office/powerpoint/2010/main" val="40511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3466" y="803590"/>
            <a:ext cx="8915400" cy="872810"/>
          </a:xfrm>
        </p:spPr>
        <p:txBody>
          <a:bodyPr>
            <a:normAutofit/>
          </a:bodyPr>
          <a:lstStyle/>
          <a:p>
            <a:r>
              <a:rPr lang="zh-CN" altLang="en-US" sz="2400"/>
              <a:t>（1）常用的环境变量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1464820391"/>
              </p:ext>
            </p:extLst>
          </p:nvPr>
        </p:nvGraphicFramePr>
        <p:xfrm>
          <a:off x="2410691" y="2323070"/>
          <a:ext cx="8382000" cy="3246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HOME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用于保存注册目录的全部路径名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5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规定了一个命令执行时所搜寻的路径。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Shell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将按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变量中给出的路径进行搜索，找到的第一个与目录名称一致的可执行文件将被执行。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UID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当前用户的标识号（即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号），值为数字构成的字符串。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6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PWD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当前工作目录的绝对路径名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PS1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主提示符，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root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用户的提示符为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，普通用户的提示符为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1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TERM</a:t>
                      </a:r>
                      <a:endParaRPr lang="zh-CN" alt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用户终端的类型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865763" y="1815068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10-3 Shell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9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1066" y="797239"/>
            <a:ext cx="8915400" cy="6574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常用环境变量的值，如图</a:t>
            </a:r>
            <a:r>
              <a:rPr lang="en-US" altLang="zh-CN" sz="2400" dirty="0"/>
              <a:t>10-16</a:t>
            </a:r>
            <a:r>
              <a:rPr lang="zh-CN" altLang="en-US" sz="2400" dirty="0"/>
              <a:t>所示。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66" y="1454727"/>
            <a:ext cx="9477622" cy="310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08326" y="4846301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10-16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常用环境变量的值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888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212" y="748146"/>
            <a:ext cx="9394970" cy="3200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>
                <a:solidFill>
                  <a:srgbClr val="FF0000"/>
                </a:solidFill>
              </a:rPr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变量是一个很重要的变量</a:t>
            </a:r>
            <a:r>
              <a:rPr lang="zh-CN" altLang="en-US" sz="2400" dirty="0"/>
              <a:t>。它保存了用冒号分隔的目录路径名。它规定了可执行文件的执行路径。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例如，</a:t>
            </a:r>
            <a:r>
              <a:rPr lang="zh-CN" altLang="en-US" sz="2400" dirty="0"/>
              <a:t>在</a:t>
            </a:r>
            <a:r>
              <a:rPr lang="en-US" altLang="zh-CN" sz="2400" dirty="0"/>
              <a:t>/home/user01</a:t>
            </a:r>
            <a:r>
              <a:rPr lang="zh-CN" altLang="en-US" sz="2400" dirty="0"/>
              <a:t>目录下有可执行文件</a:t>
            </a:r>
            <a:r>
              <a:rPr lang="en-US" altLang="zh-CN" sz="2400" dirty="0"/>
              <a:t>myfile.exe,</a:t>
            </a:r>
            <a:r>
              <a:rPr lang="zh-CN" altLang="en-US" sz="2400" dirty="0"/>
              <a:t>当前的目录位置也是</a:t>
            </a:r>
            <a:r>
              <a:rPr lang="en-US" altLang="zh-CN" sz="2400" dirty="0"/>
              <a:t>/home/user01</a:t>
            </a:r>
            <a:r>
              <a:rPr lang="zh-CN" altLang="en-US" sz="2400" dirty="0"/>
              <a:t>。直接执行</a:t>
            </a:r>
            <a:r>
              <a:rPr lang="en-US" altLang="zh-CN" sz="2400" dirty="0"/>
              <a:t>myfile.exe</a:t>
            </a:r>
            <a:r>
              <a:rPr lang="zh-CN" altLang="en-US" sz="2400" dirty="0"/>
              <a:t>文件却会出错。过程如图</a:t>
            </a:r>
            <a:r>
              <a:rPr lang="en-US" altLang="zh-CN" sz="2400" dirty="0"/>
              <a:t>10-17</a:t>
            </a:r>
            <a:r>
              <a:rPr lang="zh-CN" altLang="en-US" sz="2400" dirty="0"/>
              <a:t>所示。</a:t>
            </a:r>
            <a:endParaRPr lang="en-US" altLang="zh-CN" sz="24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17" y="3713018"/>
            <a:ext cx="8668182" cy="213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35773" y="5987534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10-17 myfile.exe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文件执行出错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09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4041" y="457200"/>
            <a:ext cx="9865231" cy="2798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用户所处的位置就是可执行文件所在的目录，执行该文件时却提示“找不到”的出错信息。这就和</a:t>
            </a:r>
            <a:r>
              <a:rPr lang="en-US" altLang="zh-CN" sz="2400" dirty="0"/>
              <a:t>PATH</a:t>
            </a:r>
            <a:r>
              <a:rPr lang="zh-CN" altLang="en-US" sz="2400" dirty="0"/>
              <a:t>变量有关。因为</a:t>
            </a:r>
            <a:r>
              <a:rPr lang="en-US" altLang="zh-CN" sz="2400" dirty="0"/>
              <a:t>myfile.exe</a:t>
            </a:r>
            <a:r>
              <a:rPr lang="zh-CN" altLang="en-US" sz="2400" dirty="0"/>
              <a:t>可执行文件不在</a:t>
            </a:r>
            <a:r>
              <a:rPr lang="en-US" altLang="zh-CN" sz="2400" dirty="0"/>
              <a:t>PATH</a:t>
            </a:r>
            <a:r>
              <a:rPr lang="zh-CN" altLang="en-US" sz="2400" dirty="0"/>
              <a:t>变量所搜索的路径中。因此，会有这样的出错信息。要解决这个问题，可以在提示符后输入“</a:t>
            </a:r>
            <a:r>
              <a:rPr lang="en-US" altLang="zh-CN" sz="2400" dirty="0"/>
              <a:t>./myfile.exe”</a:t>
            </a:r>
            <a:r>
              <a:rPr lang="zh-CN" altLang="en-US" sz="2400" dirty="0"/>
              <a:t>，就可以显示该文件的执行结果了。执行过程如图</a:t>
            </a:r>
            <a:r>
              <a:rPr lang="en-US" altLang="zh-CN" sz="2400" dirty="0"/>
              <a:t>10-18</a:t>
            </a:r>
            <a:r>
              <a:rPr lang="zh-CN" altLang="en-US" sz="2400" dirty="0"/>
              <a:t>所示。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17" y="3089564"/>
            <a:ext cx="8889856" cy="291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82605" y="6194483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10-18 myfile.exe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文件的正确执行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05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79611" y="767391"/>
            <a:ext cx="9478097" cy="11168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（2）查看系统中所有的环境变量</a:t>
            </a:r>
          </a:p>
          <a:p>
            <a:pPr marL="0" indent="0">
              <a:buNone/>
            </a:pPr>
            <a:r>
              <a:rPr lang="zh-CN" altLang="en-US" sz="2400" dirty="0"/>
              <a:t>    利用env命令进行环境变量的显示，</a:t>
            </a:r>
            <a:r>
              <a:rPr lang="en-US" altLang="zh-CN" sz="2400" dirty="0"/>
              <a:t>env</a:t>
            </a:r>
            <a:r>
              <a:rPr lang="zh-CN" altLang="en-US" sz="2400" dirty="0"/>
              <a:t>命令的执行如图</a:t>
            </a:r>
            <a:r>
              <a:rPr lang="en-US" altLang="zh-CN" sz="2400" dirty="0"/>
              <a:t>10-19</a:t>
            </a:r>
            <a:r>
              <a:rPr lang="zh-CN" altLang="en-US" sz="2400" dirty="0"/>
              <a:t>所示。</a:t>
            </a:r>
          </a:p>
          <a:p>
            <a:endParaRPr lang="zh-CN" altLang="en-US" sz="24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69" y="1884218"/>
            <a:ext cx="9452167" cy="309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92557" y="5170115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10-19 env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命令的执行效果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82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>
          <a:xfrm>
            <a:off x="1997179" y="582546"/>
            <a:ext cx="8911687" cy="63665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.2.3 变量的数值运算</a:t>
            </a: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7179" y="1365827"/>
            <a:ext cx="9502094" cy="47578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默认情况下，Shell定义的变量是字符串类型的，Shell本身也没有数字运算的能力。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要想实现数值的运算，必须要进行变量的字符型和数值型之间的转换。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37" y="2296668"/>
            <a:ext cx="9176307" cy="205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254617" y="4353852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10-20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算术运算程序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1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9303-E880-4696-85B6-BA5EE391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22" y="665207"/>
            <a:ext cx="8911687" cy="75262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+mj-ea"/>
              </a:rPr>
              <a:t>10.1 Shell</a:t>
            </a:r>
            <a:r>
              <a:rPr lang="zh-CN" altLang="zh-CN" sz="3200" dirty="0">
                <a:latin typeface="+mj-ea"/>
              </a:rPr>
              <a:t>基础知识</a:t>
            </a:r>
            <a:endParaRPr lang="en-US" altLang="zh-CN" sz="3200" b="1" kern="1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FC50-DD85-4565-BCEF-DEFCB4DE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55" y="1610917"/>
            <a:ext cx="8915400" cy="2822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系统下，</a:t>
            </a:r>
            <a:r>
              <a:rPr lang="en-US" altLang="zh-CN" sz="2400" dirty="0"/>
              <a:t>Shell</a:t>
            </a:r>
            <a:r>
              <a:rPr lang="zh-CN" altLang="en-US" sz="2400" dirty="0"/>
              <a:t>提供了用户和系统内核进行交互的环境。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Shell</a:t>
            </a:r>
            <a:r>
              <a:rPr lang="zh-CN" altLang="en-US" sz="2200" dirty="0"/>
              <a:t>俗称外壳，既可以作为</a:t>
            </a:r>
            <a:r>
              <a:rPr lang="en-US" altLang="zh-CN" sz="2200" dirty="0"/>
              <a:t>Linux</a:t>
            </a:r>
            <a:r>
              <a:rPr lang="zh-CN" altLang="en-US" sz="2200" dirty="0"/>
              <a:t>系统的命令解释器；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也可以作为程序设计语言，用户通过编写</a:t>
            </a:r>
            <a:r>
              <a:rPr lang="en-US" altLang="zh-CN" sz="2200" dirty="0"/>
              <a:t>Shell</a:t>
            </a:r>
            <a:r>
              <a:rPr lang="zh-CN" altLang="en-US" sz="2200" dirty="0"/>
              <a:t>脚本程序，扩充系统功能。</a:t>
            </a: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428A58B9-4008-4A9D-9385-B5357632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038" y="5962899"/>
            <a:ext cx="920564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77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910339" y="678872"/>
            <a:ext cx="9353406" cy="19396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1、declare命令的使用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使用declare命令声明变量为整数类型。方法：在变量赋值前，使用declare  -i进行变量类型的声明。i代表integer，即整数类型。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45" y="2760230"/>
            <a:ext cx="9634962" cy="23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8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8801" y="581891"/>
            <a:ext cx="9504218" cy="2175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declare命令的详细用法：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格式：declare  [+/-]  [afrix]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参数及用法表，如表</a:t>
            </a:r>
            <a:r>
              <a:rPr lang="en-US" altLang="zh-CN" sz="2400" dirty="0"/>
              <a:t>10-4</a:t>
            </a:r>
            <a:r>
              <a:rPr lang="zh-CN" altLang="en-US" sz="2400" dirty="0"/>
              <a:t>所示。</a:t>
            </a:r>
          </a:p>
        </p:txBody>
      </p:sp>
      <p:sp>
        <p:nvSpPr>
          <p:cNvPr id="4" name="矩形 3"/>
          <p:cNvSpPr/>
          <p:nvPr/>
        </p:nvSpPr>
        <p:spPr>
          <a:xfrm>
            <a:off x="3986076" y="2757055"/>
            <a:ext cx="352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10-4 declare</a:t>
            </a:r>
            <a:r>
              <a:rPr lang="zh-CN" altLang="en-US" dirty="0"/>
              <a:t>命令的参数和作用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47126"/>
              </p:ext>
            </p:extLst>
          </p:nvPr>
        </p:nvGraphicFramePr>
        <p:xfrm>
          <a:off x="1828801" y="3080083"/>
          <a:ext cx="8395855" cy="32696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5821">
                  <a:extLst>
                    <a:ext uri="{9D8B030D-6E8A-4147-A177-3AD203B41FA5}">
                      <a16:colId xmlns:a16="http://schemas.microsoft.com/office/drawing/2014/main" val="462947809"/>
                    </a:ext>
                  </a:extLst>
                </a:gridCol>
                <a:gridCol w="7570034">
                  <a:extLst>
                    <a:ext uri="{9D8B030D-6E8A-4147-A177-3AD203B41FA5}">
                      <a16:colId xmlns:a16="http://schemas.microsoft.com/office/drawing/2014/main" val="4197827191"/>
                    </a:ext>
                  </a:extLst>
                </a:gridCol>
              </a:tblGrid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参数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>
                          <a:effectLst/>
                        </a:rPr>
                        <a:t>作用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712671"/>
                  </a:ext>
                </a:extLst>
              </a:tr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+/-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“</a:t>
                      </a: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zh-CN" sz="2000" kern="100" dirty="0">
                          <a:effectLst/>
                        </a:rPr>
                        <a:t>”可用来指定变量的属性，“</a:t>
                      </a:r>
                      <a:r>
                        <a:rPr lang="en-US" sz="2000" kern="100" dirty="0">
                          <a:effectLst/>
                        </a:rPr>
                        <a:t>+</a:t>
                      </a:r>
                      <a:r>
                        <a:rPr lang="zh-CN" sz="2000" kern="100" dirty="0">
                          <a:effectLst/>
                        </a:rPr>
                        <a:t>”则是取消变量所设的属性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194362"/>
                  </a:ext>
                </a:extLst>
              </a:tr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-a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>
                          <a:effectLst/>
                        </a:rPr>
                        <a:t>定义为数组</a:t>
                      </a:r>
                      <a:r>
                        <a:rPr lang="en-US" sz="2000" kern="100">
                          <a:effectLst/>
                        </a:rPr>
                        <a:t>array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950690"/>
                  </a:ext>
                </a:extLst>
              </a:tr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-f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>
                          <a:effectLst/>
                        </a:rPr>
                        <a:t>定义为函数</a:t>
                      </a:r>
                      <a:r>
                        <a:rPr lang="en-US" sz="2000" kern="100">
                          <a:effectLst/>
                        </a:rPr>
                        <a:t>function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062625"/>
                  </a:ext>
                </a:extLst>
              </a:tr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-i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>
                          <a:effectLst/>
                        </a:rPr>
                        <a:t>定义为整数</a:t>
                      </a:r>
                      <a:r>
                        <a:rPr lang="en-US" sz="2000" kern="100">
                          <a:effectLst/>
                        </a:rPr>
                        <a:t>integer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617550"/>
                  </a:ext>
                </a:extLst>
              </a:tr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-r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>
                          <a:effectLst/>
                        </a:rPr>
                        <a:t>定义为只读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998197"/>
                  </a:ext>
                </a:extLst>
              </a:tr>
              <a:tr h="467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-x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定义为通过环境输出变量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15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2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922" y="646093"/>
            <a:ext cx="10032278" cy="1011382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举例：声明数组变量</a:t>
            </a:r>
          </a:p>
          <a:p>
            <a:pPr marL="0" indent="0">
              <a:buNone/>
            </a:pPr>
            <a:r>
              <a:rPr lang="zh-CN" altLang="en-US" sz="2400" dirty="0"/>
              <a:t>     声明数组变量</a:t>
            </a:r>
            <a:r>
              <a:rPr lang="en-US" altLang="zh-CN" sz="2400" dirty="0"/>
              <a:t>A</a:t>
            </a:r>
            <a:r>
              <a:rPr lang="zh-CN" altLang="en-US" sz="2400" dirty="0"/>
              <a:t>，共有三个分量</a:t>
            </a:r>
            <a:r>
              <a:rPr lang="en-US" altLang="zh-CN" sz="2400" dirty="0"/>
              <a:t>A[0]=a</a:t>
            </a:r>
            <a:r>
              <a:rPr lang="zh-CN" altLang="en-US" sz="2400" dirty="0"/>
              <a:t>；</a:t>
            </a:r>
            <a:r>
              <a:rPr lang="en-US" altLang="zh-CN" sz="2400" dirty="0"/>
              <a:t>A[1]=b</a:t>
            </a:r>
            <a:r>
              <a:rPr lang="zh-CN" altLang="en-US" sz="2400" dirty="0"/>
              <a:t>；</a:t>
            </a:r>
            <a:r>
              <a:rPr lang="en-US" altLang="zh-CN" sz="2400" dirty="0"/>
              <a:t>A[0]=c</a:t>
            </a:r>
            <a:r>
              <a:rPr lang="zh-CN" altLang="en-US" sz="2400" dirty="0"/>
              <a:t>，如图</a:t>
            </a:r>
            <a:r>
              <a:rPr lang="en-US" altLang="zh-CN" sz="2400" dirty="0"/>
              <a:t>10-22</a:t>
            </a:r>
            <a:endParaRPr lang="zh-CN" altLang="en-US" sz="2400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18" y="1679417"/>
            <a:ext cx="9362229" cy="145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02995" y="3175709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10-22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声明数组变量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218" y="3690730"/>
            <a:ext cx="91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显示数组的第一个分量、显示整个数组变量内容，结果如图</a:t>
            </a:r>
            <a:r>
              <a:rPr lang="en-US" altLang="zh-CN" sz="2400" dirty="0"/>
              <a:t>10-23</a:t>
            </a:r>
            <a:endParaRPr lang="zh-CN" altLang="en-US" sz="2400" dirty="0"/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63" y="4271781"/>
            <a:ext cx="8969975" cy="21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258483" y="6066412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10-23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显示数组第一个分量、整个数组变量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68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1066" y="706582"/>
            <a:ext cx="9491952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2、expr命令的使用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使用expr命令进行表达式的算术运算。Shell变量保存的是整数数字字符串。expr命令将数字字符串解释为整数，然后进行运算符的运算，得出结果。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格式：expr 数值1 运算符 数值2</a:t>
            </a:r>
          </a:p>
        </p:txBody>
      </p:sp>
    </p:spTree>
    <p:extLst>
      <p:ext uri="{BB962C8B-B14F-4D97-AF65-F5344CB8AC3E}">
        <p14:creationId xmlns:p14="http://schemas.microsoft.com/office/powerpoint/2010/main" val="2933580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>
          <a:xfrm>
            <a:off x="1854920" y="720436"/>
            <a:ext cx="9422679" cy="1524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expr命令的用法如下：</a:t>
            </a:r>
          </a:p>
          <a:p>
            <a:r>
              <a:rPr lang="zh-CN" altLang="en-US" sz="2400" dirty="0"/>
              <a:t>1、expr命令的运算符两侧应保留空格。无空格时表达式的值不被计算。如图</a:t>
            </a:r>
            <a:r>
              <a:rPr lang="en-US" altLang="zh-CN" sz="2400" dirty="0"/>
              <a:t>10-24</a:t>
            </a:r>
            <a:r>
              <a:rPr lang="zh-CN" altLang="en-US" sz="2400" dirty="0"/>
              <a:t>所示。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72" y="2244436"/>
            <a:ext cx="8625974" cy="17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63245" y="417258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10-24 expr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893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>
          <a:xfrm>
            <a:off x="1769485" y="4137552"/>
            <a:ext cx="9577387" cy="99628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3、计算4+5/2的结果，先计算除法后计算加法，结果向上取整。如图</a:t>
            </a:r>
            <a:r>
              <a:rPr lang="en-US" altLang="zh-CN" sz="2400" dirty="0"/>
              <a:t>10-26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>
          <a:xfrm>
            <a:off x="1769485" y="775854"/>
            <a:ext cx="10034588" cy="997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2、转义字符“\”的使用方法。转义字符“\”和元字符之间不加空格。如图</a:t>
            </a:r>
            <a:r>
              <a:rPr lang="en-US" altLang="zh-CN" sz="2400" dirty="0"/>
              <a:t>10-25</a:t>
            </a:r>
            <a:r>
              <a:rPr lang="zh-CN" altLang="en-US" sz="2400" dirty="0"/>
              <a:t>。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94" y="1676400"/>
            <a:ext cx="8183420" cy="18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06576" y="366882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10-25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转义字符“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”的用法</a:t>
            </a:r>
          </a:p>
        </p:txBody>
      </p:sp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24" y="5001491"/>
            <a:ext cx="8071790" cy="153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07036" y="6163891"/>
            <a:ext cx="311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10-26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计算“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4+5/2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”的结果</a:t>
            </a:r>
          </a:p>
        </p:txBody>
      </p:sp>
    </p:spTree>
    <p:extLst>
      <p:ext uri="{BB962C8B-B14F-4D97-AF65-F5344CB8AC3E}">
        <p14:creationId xmlns:p14="http://schemas.microsoft.com/office/powerpoint/2010/main" val="2728268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647103" y="566063"/>
            <a:ext cx="1000457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4、利用整数变量计算表达式的结果。如图</a:t>
            </a:r>
            <a:r>
              <a:rPr lang="en-US" altLang="zh-CN" sz="2400" dirty="0"/>
              <a:t>10-27</a:t>
            </a:r>
            <a:r>
              <a:rPr lang="zh-CN" altLang="en-US" sz="2400" dirty="0"/>
              <a:t>所示。注意：表达式的每个部分以空格隔开。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5、比较$a的值是否&lt;=8，且$a的初值为8。比较结果为真，即“1” ，返回的状态为0，用“？”变量记住该返回状态的值。如图</a:t>
            </a:r>
            <a:r>
              <a:rPr lang="en-US" altLang="zh-CN" sz="2400" dirty="0"/>
              <a:t>10-28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24" y="1391800"/>
            <a:ext cx="8598910" cy="163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83750" y="3023559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10-27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利用整数变量计算表达式</a:t>
            </a:r>
            <a:endParaRPr lang="zh-CN" altLang="en-US" dirty="0"/>
          </a:p>
        </p:txBody>
      </p:sp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84" y="4221437"/>
            <a:ext cx="8457189" cy="189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16240" y="6208362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10-28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“？”变量的使用</a:t>
            </a:r>
          </a:p>
        </p:txBody>
      </p:sp>
    </p:spTree>
    <p:extLst>
      <p:ext uri="{BB962C8B-B14F-4D97-AF65-F5344CB8AC3E}">
        <p14:creationId xmlns:p14="http://schemas.microsoft.com/office/powerpoint/2010/main" val="2691196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13044" y="735590"/>
            <a:ext cx="10121756" cy="4114800"/>
          </a:xfrm>
        </p:spPr>
        <p:txBody>
          <a:bodyPr/>
          <a:lstStyle/>
          <a:p>
            <a:r>
              <a:rPr lang="zh-CN" altLang="en-US" sz="2400" dirty="0"/>
              <a:t>6、$a和5进行逻辑与的操作。结果为$a的值8（非零），返回状态为0。</a:t>
            </a:r>
          </a:p>
          <a:p>
            <a:pPr marL="0" indent="0">
              <a:buNone/>
            </a:pPr>
            <a:r>
              <a:rPr lang="zh-CN" altLang="en-US" sz="2400" dirty="0"/>
              <a:t>如图</a:t>
            </a:r>
            <a:r>
              <a:rPr lang="en-US" altLang="zh-CN" sz="2400" dirty="0"/>
              <a:t>10-29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7、$a和0进行逻辑与的操作。结果为零，返回状态为1。如图</a:t>
            </a:r>
            <a:r>
              <a:rPr lang="en-US" altLang="zh-CN" sz="2400" dirty="0"/>
              <a:t>10-30</a:t>
            </a:r>
            <a:endParaRPr lang="zh-CN" altLang="en-US" sz="2400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94" y="1656451"/>
            <a:ext cx="8308441" cy="19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107200" y="3596087"/>
            <a:ext cx="328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10-29 $a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进行逻辑与操作</a:t>
            </a:r>
          </a:p>
        </p:txBody>
      </p:sp>
      <p:pic>
        <p:nvPicPr>
          <p:cNvPr id="1638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37" y="4653113"/>
            <a:ext cx="8266198" cy="19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86050" y="6277961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10-30 $a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进行逻辑与操作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89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54920" y="734291"/>
            <a:ext cx="9575079" cy="342207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8、$a和0进行逻辑或的操作。结果为$a的值8（非零），返回状态为0。如图</a:t>
            </a:r>
            <a:r>
              <a:rPr lang="en-US" altLang="zh-CN" sz="2400" dirty="0"/>
              <a:t>10-31</a:t>
            </a:r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9、算术运算的返回状态为0。如图</a:t>
            </a:r>
            <a:r>
              <a:rPr lang="en-US" altLang="zh-CN" sz="2400" dirty="0"/>
              <a:t>10-32</a:t>
            </a:r>
            <a:endParaRPr lang="zh-CN" altLang="en-US" sz="2400" dirty="0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499466"/>
            <a:ext cx="8026946" cy="193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304236" y="3066596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10-31 $a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进行逻辑或操作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4156364"/>
            <a:ext cx="8026946" cy="166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26659" y="5932115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10-32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算术运算的返回状态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673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882629" y="719307"/>
            <a:ext cx="8915400" cy="7631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10、出错的返回状态为2。如图</a:t>
            </a:r>
            <a:r>
              <a:rPr lang="en-US" altLang="zh-CN" sz="2400" dirty="0"/>
              <a:t>10-33</a:t>
            </a:r>
            <a:endParaRPr lang="zh-CN" altLang="en-US" sz="2400" dirty="0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29" y="1482436"/>
            <a:ext cx="9084574" cy="203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920724" y="3729243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10-33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出错的返回状态</a:t>
            </a:r>
          </a:p>
        </p:txBody>
      </p:sp>
    </p:spTree>
    <p:extLst>
      <p:ext uri="{BB962C8B-B14F-4D97-AF65-F5344CB8AC3E}">
        <p14:creationId xmlns:p14="http://schemas.microsoft.com/office/powerpoint/2010/main" val="1934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>
          <a:xfrm>
            <a:off x="2371253" y="721092"/>
            <a:ext cx="8911687" cy="63665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.1.1 什么是Shell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787237" y="1593272"/>
            <a:ext cx="9495704" cy="4447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Shell是所有Linux系统所共有的一个工具，它提供了用户和系统内核进行交互的环境。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1、Shell作为命令解释器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能够接收用户的</a:t>
            </a:r>
            <a:r>
              <a:rPr lang="en-US" altLang="zh-CN" sz="2200" dirty="0"/>
              <a:t>Shell</a:t>
            </a:r>
            <a:r>
              <a:rPr lang="zh-CN" altLang="en-US" sz="2200" dirty="0"/>
              <a:t>命令，然后调用相应的应用程序执行用户的命令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2、Shell作为程序设计语言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采用</a:t>
            </a:r>
            <a:r>
              <a:rPr lang="en-US" altLang="zh-CN" sz="2200" dirty="0"/>
              <a:t>Shell</a:t>
            </a:r>
            <a:r>
              <a:rPr lang="zh-CN" altLang="en-US" sz="2200" dirty="0"/>
              <a:t>脚本语言（即</a:t>
            </a:r>
            <a:r>
              <a:rPr lang="en-US" altLang="zh-CN" sz="2200" dirty="0"/>
              <a:t>Shell script</a:t>
            </a:r>
            <a:r>
              <a:rPr lang="zh-CN" altLang="en-US" sz="2200" dirty="0"/>
              <a:t>）进行程序的开发</a:t>
            </a:r>
          </a:p>
        </p:txBody>
      </p:sp>
    </p:spTree>
    <p:extLst>
      <p:ext uri="{BB962C8B-B14F-4D97-AF65-F5344CB8AC3E}">
        <p14:creationId xmlns:p14="http://schemas.microsoft.com/office/powerpoint/2010/main" val="3490572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ChangeArrowheads="1"/>
          </p:cNvSpPr>
          <p:nvPr>
            <p:ph type="title"/>
          </p:nvPr>
        </p:nvSpPr>
        <p:spPr>
          <a:xfrm>
            <a:off x="2464521" y="6241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.3	命令别名和历史命令</a:t>
            </a:r>
          </a:p>
        </p:txBody>
      </p:sp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2464521" y="19050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</a:t>
            </a:r>
            <a:r>
              <a:rPr lang="en-US" altLang="zh-CN" sz="2400" dirty="0"/>
              <a:t>0</a:t>
            </a:r>
            <a:r>
              <a:rPr lang="zh-CN" altLang="en-US" sz="2400" dirty="0"/>
              <a:t>.3.1 命令别名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0</a:t>
            </a:r>
            <a:r>
              <a:rPr lang="zh-CN" altLang="en-US" sz="2400" dirty="0"/>
              <a:t>.3.2 历史命令</a:t>
            </a:r>
          </a:p>
        </p:txBody>
      </p:sp>
    </p:spTree>
    <p:extLst>
      <p:ext uri="{BB962C8B-B14F-4D97-AF65-F5344CB8AC3E}">
        <p14:creationId xmlns:p14="http://schemas.microsoft.com/office/powerpoint/2010/main" val="1461598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title"/>
          </p:nvPr>
        </p:nvSpPr>
        <p:spPr>
          <a:xfrm>
            <a:off x="2121871" y="721092"/>
            <a:ext cx="8911687" cy="5950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.3.1 命令别名</a:t>
            </a:r>
          </a:p>
        </p:txBody>
      </p:sp>
      <p:sp>
        <p:nvSpPr>
          <p:cNvPr id="4813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21175" y="1676400"/>
            <a:ext cx="9436534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可以给使用频率非常高而且名字很冗长的这个命令，起一个简单易于记忆的别名，之后就可以输入这个别名来代替并执行它了。具体方法：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（1）使用alias命令为某命令定义别名。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格式： alias  别名=“原命令”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注意：等号两端无空格</a:t>
            </a:r>
          </a:p>
        </p:txBody>
      </p:sp>
    </p:spTree>
    <p:extLst>
      <p:ext uri="{BB962C8B-B14F-4D97-AF65-F5344CB8AC3E}">
        <p14:creationId xmlns:p14="http://schemas.microsoft.com/office/powerpoint/2010/main" val="1521443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8884" y="72043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例如，用vi启动/home/user/mydir/hello.c文件，可以在Shell中为这个操作定义一个别名ok。具体方法： 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alias ok=’vi /home/user/mydir/hello.c ’</a:t>
            </a:r>
          </a:p>
        </p:txBody>
      </p:sp>
    </p:spTree>
    <p:extLst>
      <p:ext uri="{BB962C8B-B14F-4D97-AF65-F5344CB8AC3E}">
        <p14:creationId xmlns:p14="http://schemas.microsoft.com/office/powerpoint/2010/main" val="2819384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82630" y="942109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（2）查看命令别名</a:t>
            </a:r>
          </a:p>
          <a:p>
            <a:r>
              <a:rPr lang="zh-CN" altLang="en-US" sz="2400" dirty="0"/>
              <a:t>如果别名设置成功，就可以用alias命令来查看已经设置的命令别名了，具体方法，在Shell中输入：</a:t>
            </a: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alias </a:t>
            </a:r>
          </a:p>
          <a:p>
            <a:r>
              <a:rPr lang="zh-CN" altLang="en-US" sz="2400" dirty="0"/>
              <a:t>如果设置成功，就会发现该命令别名ok出现在Shell中。</a:t>
            </a:r>
          </a:p>
        </p:txBody>
      </p:sp>
    </p:spTree>
    <p:extLst>
      <p:ext uri="{BB962C8B-B14F-4D97-AF65-F5344CB8AC3E}">
        <p14:creationId xmlns:p14="http://schemas.microsoft.com/office/powerpoint/2010/main" val="1935645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 noChangeArrowheads="1"/>
          </p:cNvSpPr>
          <p:nvPr>
            <p:ph idx="1"/>
          </p:nvPr>
        </p:nvSpPr>
        <p:spPr>
          <a:xfrm>
            <a:off x="2118158" y="858982"/>
            <a:ext cx="8915400" cy="43780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（3）执行命令别名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执行命令别名的效果和执行命令本身的效果是一致的。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（4）取消命令别名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在Shell中输入：</a:t>
            </a:r>
            <a:r>
              <a:rPr lang="en-US" altLang="zh-CN" sz="2200" dirty="0">
                <a:solidFill>
                  <a:srgbClr val="FF0000"/>
                </a:solidFill>
              </a:rPr>
              <a:t>u</a:t>
            </a:r>
            <a:r>
              <a:rPr lang="zh-CN" altLang="en-US" sz="2200" dirty="0">
                <a:solidFill>
                  <a:srgbClr val="FF0000"/>
                </a:solidFill>
              </a:rPr>
              <a:t>nalias  别名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（5）命令别名的生命期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只是在本次登录期间有效，退出系统后别名就自动失效了。</a:t>
            </a:r>
          </a:p>
        </p:txBody>
      </p:sp>
    </p:spTree>
    <p:extLst>
      <p:ext uri="{BB962C8B-B14F-4D97-AF65-F5344CB8AC3E}">
        <p14:creationId xmlns:p14="http://schemas.microsoft.com/office/powerpoint/2010/main" val="2687789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 noChangeArrowheads="1"/>
          </p:cNvSpPr>
          <p:nvPr>
            <p:ph idx="1"/>
          </p:nvPr>
        </p:nvSpPr>
        <p:spPr>
          <a:xfrm>
            <a:off x="2325977" y="623457"/>
            <a:ext cx="8915400" cy="66501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命令别名的定义、查看、取消等功能。如图</a:t>
            </a:r>
            <a:r>
              <a:rPr lang="en-US" altLang="zh-CN" sz="2400" dirty="0"/>
              <a:t>10-34</a:t>
            </a:r>
            <a:endParaRPr lang="zh-CN" altLang="en-US" sz="2400" dirty="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43" y="1288474"/>
            <a:ext cx="7867874" cy="464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14126" y="593724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10-34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命令别名功能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878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 noChangeArrowheads="1"/>
          </p:cNvSpPr>
          <p:nvPr>
            <p:ph type="title"/>
          </p:nvPr>
        </p:nvSpPr>
        <p:spPr>
          <a:xfrm>
            <a:off x="2163434" y="723857"/>
            <a:ext cx="8911687" cy="60201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.3.2  历史命令</a:t>
            </a:r>
          </a:p>
        </p:txBody>
      </p:sp>
      <p:sp>
        <p:nvSpPr>
          <p:cNvPr id="53250" name="内容占位符 2"/>
          <p:cNvSpPr>
            <a:spLocks noGrp="1" noChangeArrowheads="1"/>
          </p:cNvSpPr>
          <p:nvPr>
            <p:ph idx="1"/>
          </p:nvPr>
        </p:nvSpPr>
        <p:spPr>
          <a:xfrm>
            <a:off x="2159721" y="1380713"/>
            <a:ext cx="8915400" cy="3131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显示最近一段时间内已经输入过的命令。具体的方法是，输入history命令，并使用上下箭头，显示最近输入过的命令。命令格式如下：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history  [-c][n]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各个参数的含义如表</a:t>
            </a:r>
            <a:r>
              <a:rPr lang="en-US" altLang="zh-CN" sz="2400" dirty="0"/>
              <a:t>10-6</a:t>
            </a:r>
            <a:r>
              <a:rPr lang="zh-CN" altLang="en-US" sz="2400" dirty="0"/>
              <a:t>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8059"/>
              </p:ext>
            </p:extLst>
          </p:nvPr>
        </p:nvGraphicFramePr>
        <p:xfrm>
          <a:off x="3469580" y="4696506"/>
          <a:ext cx="5468938" cy="11285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0213">
                  <a:extLst>
                    <a:ext uri="{9D8B030D-6E8A-4147-A177-3AD203B41FA5}">
                      <a16:colId xmlns:a16="http://schemas.microsoft.com/office/drawing/2014/main" val="3547127570"/>
                    </a:ext>
                  </a:extLst>
                </a:gridCol>
                <a:gridCol w="4658725">
                  <a:extLst>
                    <a:ext uri="{9D8B030D-6E8A-4147-A177-3AD203B41FA5}">
                      <a16:colId xmlns:a16="http://schemas.microsoft.com/office/drawing/2014/main" val="2635156507"/>
                    </a:ext>
                  </a:extLst>
                </a:gridCol>
              </a:tblGrid>
              <a:tr h="283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800" kern="100">
                          <a:effectLst/>
                        </a:rPr>
                        <a:t>参数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336577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800" kern="100">
                          <a:effectLst/>
                        </a:rPr>
                        <a:t>-c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清除当前</a:t>
                      </a:r>
                      <a:r>
                        <a:rPr lang="en-US" sz="1800" kern="100" dirty="0">
                          <a:effectLst/>
                        </a:rPr>
                        <a:t>Shell</a:t>
                      </a:r>
                      <a:r>
                        <a:rPr lang="zh-CN" sz="1800" kern="100" dirty="0">
                          <a:effectLst/>
                        </a:rPr>
                        <a:t>中的全部</a:t>
                      </a:r>
                      <a:r>
                        <a:rPr lang="en-US" sz="1800" kern="100" dirty="0">
                          <a:effectLst/>
                        </a:rPr>
                        <a:t>history</a:t>
                      </a:r>
                      <a:r>
                        <a:rPr lang="zh-CN" sz="1800" kern="100" dirty="0">
                          <a:effectLst/>
                        </a:rPr>
                        <a:t>内容。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610254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列出前</a:t>
                      </a:r>
                      <a:r>
                        <a:rPr lang="en-US" sz="1800" kern="100" dirty="0">
                          <a:effectLst/>
                        </a:rPr>
                        <a:t>n</a:t>
                      </a:r>
                      <a:r>
                        <a:rPr lang="zh-CN" sz="1800" kern="100" dirty="0">
                          <a:effectLst/>
                        </a:rPr>
                        <a:t>条命令。注：</a:t>
                      </a:r>
                      <a:r>
                        <a:rPr lang="en-US" sz="1800" kern="100" dirty="0">
                          <a:effectLst/>
                        </a:rPr>
                        <a:t>n</a:t>
                      </a:r>
                      <a:r>
                        <a:rPr lang="zh-CN" sz="1800" kern="100" dirty="0">
                          <a:effectLst/>
                        </a:rPr>
                        <a:t>为数字。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16749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701731" y="4327174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10-6 history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命令的参数含义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21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56703" y="845127"/>
            <a:ext cx="8915400" cy="7204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例如：列出最近使用的</a:t>
            </a:r>
            <a:r>
              <a:rPr lang="en-US" altLang="zh-CN" sz="2400" dirty="0"/>
              <a:t>10</a:t>
            </a:r>
            <a:r>
              <a:rPr lang="zh-CN" altLang="en-US" sz="2400" dirty="0"/>
              <a:t>条命令，可使用命令</a:t>
            </a:r>
            <a:r>
              <a:rPr lang="zh-CN" altLang="en-US" sz="2400" dirty="0">
                <a:solidFill>
                  <a:srgbClr val="FF0000"/>
                </a:solidFill>
              </a:rPr>
              <a:t>“history  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47" y="1807441"/>
            <a:ext cx="7432712" cy="33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427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52" y="62411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43" y="167033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本章了介绍</a:t>
            </a:r>
            <a:r>
              <a:rPr lang="en-US" altLang="zh-CN" sz="2400" dirty="0"/>
              <a:t>Shell</a:t>
            </a:r>
            <a:r>
              <a:rPr lang="zh-CN" altLang="en-US" sz="2400" dirty="0"/>
              <a:t>的基础知识，</a:t>
            </a:r>
            <a:r>
              <a:rPr lang="en-US" altLang="zh-CN" sz="2400" dirty="0"/>
              <a:t>Shell</a:t>
            </a:r>
            <a:r>
              <a:rPr lang="zh-CN" altLang="en-US" sz="2400" dirty="0"/>
              <a:t>中的变量设置，包括定义变量、给变量赋值以及读取变量的值，也介绍了命令别名和命令历史的用法。</a:t>
            </a:r>
          </a:p>
        </p:txBody>
      </p:sp>
    </p:spTree>
    <p:extLst>
      <p:ext uri="{BB962C8B-B14F-4D97-AF65-F5344CB8AC3E}">
        <p14:creationId xmlns:p14="http://schemas.microsoft.com/office/powerpoint/2010/main" val="1893704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3456"/>
            <a:ext cx="8915400" cy="4092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中变量的定义和使用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中定义两个数值型的变量，分别赋值，最终显示出两个变量相加的结果。</a:t>
            </a:r>
          </a:p>
        </p:txBody>
      </p:sp>
    </p:spTree>
    <p:extLst>
      <p:ext uri="{BB962C8B-B14F-4D97-AF65-F5344CB8AC3E}">
        <p14:creationId xmlns:p14="http://schemas.microsoft.com/office/powerpoint/2010/main" val="26887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1969471" y="790364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.1.2 Shell的种类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1969471" y="159327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Ubuntu 默认的Shell是bash</a:t>
            </a:r>
          </a:p>
          <a:p>
            <a:r>
              <a:rPr lang="zh-CN" altLang="en-US" sz="2400" dirty="0"/>
              <a:t>各主要操作系统下缺省的Shell有： 　　</a:t>
            </a:r>
          </a:p>
          <a:p>
            <a:pPr lvl="1"/>
            <a:r>
              <a:rPr lang="zh-CN" altLang="en-US" sz="2200" dirty="0"/>
              <a:t>AIX下是Korn Shell，即ksh 　　</a:t>
            </a:r>
          </a:p>
          <a:p>
            <a:pPr lvl="1"/>
            <a:r>
              <a:rPr lang="zh-CN" altLang="en-US" sz="2200" dirty="0"/>
              <a:t>Solaris缺省的是Bourne Shell，即bsh　　</a:t>
            </a:r>
          </a:p>
          <a:p>
            <a:pPr lvl="1"/>
            <a:r>
              <a:rPr lang="zh-CN" altLang="en-US" sz="2200" dirty="0"/>
              <a:t>FreeBSD缺省的是C Shell，即csh 　　</a:t>
            </a:r>
          </a:p>
          <a:p>
            <a:pPr lvl="1"/>
            <a:r>
              <a:rPr lang="zh-CN" altLang="en-US" sz="2200" dirty="0"/>
              <a:t>HP-UX缺省的是POSIX Shell 　　</a:t>
            </a:r>
          </a:p>
          <a:p>
            <a:pPr lvl="1"/>
            <a:r>
              <a:rPr lang="zh-CN" altLang="en-US" sz="2200" dirty="0"/>
              <a:t>Linux是Bourne Again shell，即bash</a:t>
            </a:r>
          </a:p>
        </p:txBody>
      </p:sp>
    </p:spTree>
    <p:extLst>
      <p:ext uri="{BB962C8B-B14F-4D97-AF65-F5344CB8AC3E}">
        <p14:creationId xmlns:p14="http://schemas.microsoft.com/office/powerpoint/2010/main" val="3381915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979" y="651819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3457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、什么是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？</a:t>
            </a:r>
            <a:r>
              <a:rPr lang="en-US" altLang="zh-CN" sz="2400" dirty="0"/>
              <a:t>Shell</a:t>
            </a:r>
            <a:r>
              <a:rPr lang="zh-CN" altLang="en-US" sz="2400" dirty="0"/>
              <a:t>有哪些功能？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中常用的</a:t>
            </a:r>
            <a:r>
              <a:rPr lang="en-US" altLang="zh-CN" sz="2400" dirty="0"/>
              <a:t>Shell</a:t>
            </a:r>
            <a:r>
              <a:rPr lang="zh-CN" altLang="en-US" sz="2400" dirty="0"/>
              <a:t>有哪些？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、如何定义变量、给变量赋值，以及读取变量的值？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、如何定义整型变量，并实现整型变量的运算？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en-US" sz="2400" dirty="0"/>
              <a:t>、如何为命令定义的别名，以及使用命令别名？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</a:t>
            </a:r>
            <a:r>
              <a:rPr lang="zh-CN" altLang="en-US" sz="2400"/>
              <a:t>、命令历史的作用是什么？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228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55908" y="1110528"/>
            <a:ext cx="9857219" cy="519328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想查看Ubuntu中支持哪些Shell类型，可以在Shell中输入命令：</a:t>
            </a:r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cat  /etc/shells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如果想查看当前系统中Shell的版本，可以在终端中输入下面的命令：</a:t>
            </a:r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echo  $BASH_VERSION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1" y="1978892"/>
            <a:ext cx="5480049" cy="279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41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1747798" y="721092"/>
            <a:ext cx="8911687" cy="63665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0</a:t>
            </a:r>
            <a:r>
              <a:rPr lang="zh-CN" altLang="en-US" sz="2800" dirty="0"/>
              <a:t>.1.3 Shell的便捷操作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1747798" y="1357747"/>
            <a:ext cx="9668348" cy="189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1、对于文件名的自动补齐功能</a:t>
            </a:r>
          </a:p>
          <a:p>
            <a:r>
              <a:rPr lang="zh-CN" altLang="en-US" sz="2400" dirty="0"/>
              <a:t>用户输入命令或文件名的前一部分，按下【Tab】键，系统会把命令的后半部分自动显示出来。</a:t>
            </a:r>
          </a:p>
          <a:p>
            <a:pPr lvl="1"/>
            <a:r>
              <a:rPr lang="zh-CN" altLang="en-US" sz="2200" dirty="0"/>
              <a:t>（1）对于文件名的自动补齐功能</a:t>
            </a:r>
          </a:p>
        </p:txBody>
      </p:sp>
      <p:sp>
        <p:nvSpPr>
          <p:cNvPr id="2" name="矩形 1"/>
          <p:cNvSpPr/>
          <p:nvPr/>
        </p:nvSpPr>
        <p:spPr>
          <a:xfrm>
            <a:off x="1574616" y="3463636"/>
            <a:ext cx="9959293" cy="2189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例如，用户要执行</a:t>
            </a:r>
            <a:r>
              <a:rPr lang="en-US" altLang="zh-CN" sz="2400" dirty="0">
                <a:solidFill>
                  <a:schemeClr val="tx1"/>
                </a:solidFill>
              </a:rPr>
              <a:t>/home/user/mydocument</a:t>
            </a:r>
            <a:r>
              <a:rPr lang="zh-CN" altLang="en-US" sz="2400" dirty="0">
                <a:solidFill>
                  <a:schemeClr val="tx1"/>
                </a:solidFill>
              </a:rPr>
              <a:t>文件，在终端下输入：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  ./home/user/my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注意，此时不要按回车键，直接单击</a:t>
            </a:r>
            <a:r>
              <a:rPr lang="en-US" altLang="zh-CN" sz="2400" dirty="0">
                <a:solidFill>
                  <a:schemeClr val="tx1"/>
                </a:solidFill>
              </a:rPr>
              <a:t>【Tab】</a:t>
            </a:r>
            <a:r>
              <a:rPr lang="zh-CN" altLang="en-US" sz="2400" dirty="0">
                <a:solidFill>
                  <a:schemeClr val="tx1"/>
                </a:solidFill>
              </a:rPr>
              <a:t>键，就可以实现文件名的自动补齐，即把文件名“</a:t>
            </a:r>
            <a:r>
              <a:rPr lang="en-US" altLang="zh-CN" sz="2400" dirty="0">
                <a:solidFill>
                  <a:schemeClr val="tx1"/>
                </a:solidFill>
              </a:rPr>
              <a:t>mydocument”</a:t>
            </a:r>
            <a:r>
              <a:rPr lang="zh-CN" altLang="en-US" sz="2400" dirty="0">
                <a:solidFill>
                  <a:schemeClr val="tx1"/>
                </a:solidFill>
              </a:rPr>
              <a:t>后半部分的“</a:t>
            </a:r>
            <a:r>
              <a:rPr lang="en-US" altLang="zh-CN" sz="2400" dirty="0">
                <a:solidFill>
                  <a:schemeClr val="tx1"/>
                </a:solidFill>
              </a:rPr>
              <a:t>document”</a:t>
            </a:r>
            <a:r>
              <a:rPr lang="zh-CN" altLang="en-US" sz="2400" dirty="0">
                <a:solidFill>
                  <a:schemeClr val="tx1"/>
                </a:solidFill>
              </a:rPr>
              <a:t>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3031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1720087" y="540328"/>
            <a:ext cx="10180967" cy="25830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1、对于文件名的自动补齐功能（续）</a:t>
            </a:r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）对于命令的自动补齐功能</a:t>
            </a:r>
            <a:endParaRPr lang="en-US" altLang="zh-CN" sz="22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用户输入某一命令的第一个字母后，单击</a:t>
            </a:r>
            <a:r>
              <a:rPr lang="en-US" altLang="zh-CN" sz="2400" dirty="0"/>
              <a:t>【Tab】</a:t>
            </a:r>
            <a:r>
              <a:rPr lang="zh-CN" altLang="en-US" sz="2400" dirty="0"/>
              <a:t>键，实现该命令的自动补齐。如果用户想要输入的不是这个命令，可以连续两次单击</a:t>
            </a:r>
            <a:r>
              <a:rPr lang="en-US" altLang="zh-CN" sz="2400" dirty="0"/>
              <a:t>【Tab】</a:t>
            </a:r>
            <a:r>
              <a:rPr lang="zh-CN" altLang="en-US" sz="2400" dirty="0"/>
              <a:t>键，让系统把所有以该字母开头的命令都列出来，供用户选择匹配。</a:t>
            </a:r>
          </a:p>
          <a:p>
            <a:pPr lvl="1"/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1720087" y="2895599"/>
            <a:ext cx="9959293" cy="2673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例如，</a:t>
            </a:r>
            <a:r>
              <a:rPr lang="zh-CN" altLang="en-US" sz="2000" dirty="0">
                <a:solidFill>
                  <a:schemeClr val="tx1"/>
                </a:solidFill>
              </a:rPr>
              <a:t>用户在终端下输入：</a:t>
            </a:r>
            <a:r>
              <a:rPr lang="en-US" altLang="zh-CN" sz="2000" b="1" dirty="0">
                <a:solidFill>
                  <a:srgbClr val="FF0000"/>
                </a:solidFill>
              </a:rPr>
              <a:t>ifcon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注意，</a:t>
            </a:r>
            <a:r>
              <a:rPr lang="zh-CN" altLang="en-US" sz="2000" dirty="0">
                <a:solidFill>
                  <a:schemeClr val="tx1"/>
                </a:solidFill>
              </a:rPr>
              <a:t>此时不要按回车键，直接单击</a:t>
            </a:r>
            <a:r>
              <a:rPr lang="en-US" altLang="zh-CN" sz="2000" dirty="0">
                <a:solidFill>
                  <a:schemeClr val="tx1"/>
                </a:solidFill>
              </a:rPr>
              <a:t>【Tab】</a:t>
            </a:r>
            <a:r>
              <a:rPr lang="zh-CN" altLang="en-US" sz="2000" dirty="0">
                <a:solidFill>
                  <a:schemeClr val="tx1"/>
                </a:solidFill>
              </a:rPr>
              <a:t>键，就可以实现命令的自动补齐，系统将补齐并出现完整的“</a:t>
            </a:r>
            <a:r>
              <a:rPr lang="en-US" altLang="zh-CN" sz="2000" dirty="0">
                <a:solidFill>
                  <a:schemeClr val="tx1"/>
                </a:solidFill>
              </a:rPr>
              <a:t>ifconfig”</a:t>
            </a:r>
            <a:r>
              <a:rPr lang="zh-CN" altLang="en-US" sz="2000" dirty="0">
                <a:solidFill>
                  <a:schemeClr val="tx1"/>
                </a:solidFill>
              </a:rPr>
              <a:t>命令。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又如，</a:t>
            </a:r>
            <a:r>
              <a:rPr lang="zh-CN" altLang="en-US" sz="2000" dirty="0">
                <a:solidFill>
                  <a:schemeClr val="tx1"/>
                </a:solidFill>
              </a:rPr>
              <a:t>用户在终端下输入：</a:t>
            </a:r>
            <a:r>
              <a:rPr lang="en-US" altLang="zh-CN" sz="2000" dirty="0">
                <a:solidFill>
                  <a:srgbClr val="FF0000"/>
                </a:solidFill>
              </a:rPr>
              <a:t>if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此时不要按回车键，直接单击两次</a:t>
            </a:r>
            <a:r>
              <a:rPr lang="en-US" altLang="zh-CN" sz="2000" dirty="0">
                <a:solidFill>
                  <a:schemeClr val="tx1"/>
                </a:solidFill>
              </a:rPr>
              <a:t>【Tab】</a:t>
            </a:r>
            <a:r>
              <a:rPr lang="zh-CN" altLang="en-US" sz="2000" dirty="0">
                <a:solidFill>
                  <a:schemeClr val="tx1"/>
                </a:solidFill>
              </a:rPr>
              <a:t>键，系统将把以</a:t>
            </a:r>
            <a:r>
              <a:rPr lang="en-US" altLang="zh-CN" sz="2000" dirty="0">
                <a:solidFill>
                  <a:schemeClr val="tx1"/>
                </a:solidFill>
              </a:rPr>
              <a:t>if</a:t>
            </a:r>
            <a:r>
              <a:rPr lang="zh-CN" altLang="en-US" sz="2000" dirty="0">
                <a:solidFill>
                  <a:schemeClr val="tx1"/>
                </a:solidFill>
              </a:rPr>
              <a:t>开头的命令都显示出来，供用户选择使用。</a:t>
            </a:r>
          </a:p>
        </p:txBody>
      </p:sp>
    </p:spTree>
    <p:extLst>
      <p:ext uri="{BB962C8B-B14F-4D97-AF65-F5344CB8AC3E}">
        <p14:creationId xmlns:p14="http://schemas.microsoft.com/office/powerpoint/2010/main" val="86423628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</TotalTime>
  <Words>3475</Words>
  <Application>Microsoft Office PowerPoint</Application>
  <PresentationFormat>宽屏</PresentationFormat>
  <Paragraphs>353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等线</vt:lpstr>
      <vt:lpstr>宋体</vt:lpstr>
      <vt:lpstr>幼圆</vt:lpstr>
      <vt:lpstr>Arial</vt:lpstr>
      <vt:lpstr>Century Gothic</vt:lpstr>
      <vt:lpstr>Times New Roman</vt:lpstr>
      <vt:lpstr>Verdana</vt:lpstr>
      <vt:lpstr>Wingdings 3</vt:lpstr>
      <vt:lpstr>丝状</vt:lpstr>
      <vt:lpstr>Ubuntu Linux 基础教程 （第2版  慕课版）</vt:lpstr>
      <vt:lpstr>第10章  Shell基础</vt:lpstr>
      <vt:lpstr>10.1 Shell基础知识</vt:lpstr>
      <vt:lpstr>10.1 Shell基础知识</vt:lpstr>
      <vt:lpstr>10.1.1 什么是Shell</vt:lpstr>
      <vt:lpstr>10.1.2 Shell的种类</vt:lpstr>
      <vt:lpstr>PowerPoint 演示文稿</vt:lpstr>
      <vt:lpstr>10.1.3 Shell的便捷操作</vt:lpstr>
      <vt:lpstr>PowerPoint 演示文稿</vt:lpstr>
      <vt:lpstr>10.1.4 Shell中的特殊字符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由上例的图10-8可以看出，$abc的值为空，所以var变量的值也是空的。 转义符“\”的使用，如图10-9所示。 </vt:lpstr>
      <vt:lpstr>10.2 Shell变量</vt:lpstr>
      <vt:lpstr>10.2.1 变量的种类</vt:lpstr>
      <vt:lpstr>PowerPoint 演示文稿</vt:lpstr>
      <vt:lpstr>PowerPoint 演示文稿</vt:lpstr>
      <vt:lpstr>PowerPoint 演示文稿</vt:lpstr>
      <vt:lpstr>10.2.2 变量的定义及使用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10.2.3 变量的数值运算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命令别名和历史命令</vt:lpstr>
      <vt:lpstr>10.3.1 命令别名</vt:lpstr>
      <vt:lpstr>PowerPoint 演示文稿</vt:lpstr>
      <vt:lpstr>PowerPoint 演示文稿</vt:lpstr>
      <vt:lpstr>PowerPoint 演示文稿</vt:lpstr>
      <vt:lpstr>PowerPoint 演示文稿</vt:lpstr>
      <vt:lpstr>10.3.2  历史命令</vt:lpstr>
      <vt:lpstr>PowerPoint 演示文稿</vt:lpstr>
      <vt:lpstr>本章小结</vt:lpstr>
      <vt:lpstr>实验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Linux 基础教程 （第2版  慕课版）</dc:title>
  <dc:creator>mhl</dc:creator>
  <cp:lastModifiedBy>mhl</cp:lastModifiedBy>
  <cp:revision>56</cp:revision>
  <dcterms:created xsi:type="dcterms:W3CDTF">2021-09-16T08:44:49Z</dcterms:created>
  <dcterms:modified xsi:type="dcterms:W3CDTF">2021-11-15T02:10:01Z</dcterms:modified>
</cp:coreProperties>
</file>