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61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80" r:id="rId12"/>
    <p:sldId id="343" r:id="rId13"/>
    <p:sldId id="382" r:id="rId14"/>
    <p:sldId id="383" r:id="rId15"/>
    <p:sldId id="344" r:id="rId16"/>
    <p:sldId id="345" r:id="rId17"/>
    <p:sldId id="346" r:id="rId18"/>
    <p:sldId id="347" r:id="rId19"/>
    <p:sldId id="386" r:id="rId20"/>
    <p:sldId id="38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89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29" r:id="rId54"/>
    <p:sldId id="330" r:id="rId55"/>
    <p:sldId id="390" r:id="rId56"/>
    <p:sldId id="391" r:id="rId57"/>
    <p:sldId id="392" r:id="rId58"/>
    <p:sldId id="393" r:id="rId59"/>
    <p:sldId id="33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437AD-7E34-4CD1-9648-71AE380B6D6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E3A69-7EA7-4A84-97BE-C5D1517C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8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E3A69-7EA7-4A84-97BE-C5D1517C44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4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7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3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20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9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5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2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第</a:t>
            </a:r>
            <a:r>
              <a:rPr lang="en-US" altLang="zh-CN" b="1" dirty="0">
                <a:latin typeface="宋体" panose="02010600030101010101" pitchFamily="2" charset="-122"/>
              </a:rPr>
              <a:t>11</a:t>
            </a:r>
            <a:r>
              <a:rPr lang="zh-CN" altLang="en-US" b="1" dirty="0">
                <a:latin typeface="宋体" panose="02010600030101010101" pitchFamily="2" charset="-122"/>
              </a:rPr>
              <a:t>章 </a:t>
            </a:r>
            <a:r>
              <a:rPr lang="zh-CN" altLang="en-US" b="1" dirty="0">
                <a:latin typeface="宋体" panose="02010600030101010101" pitchFamily="2" charset="-122"/>
                <a:sym typeface="宋体" panose="02010600030101010101" pitchFamily="2" charset="-122"/>
              </a:rPr>
              <a:t>Shell编程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2931528" y="1500570"/>
            <a:ext cx="6056026" cy="506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11.1 Shell</a:t>
            </a:r>
            <a:r>
              <a:rPr lang="zh-CN" altLang="en-US" sz="2400" dirty="0"/>
              <a:t>脚本简介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11.2 </a:t>
            </a:r>
            <a:r>
              <a:rPr lang="zh-CN" altLang="en-US" sz="2400" dirty="0"/>
              <a:t>编写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11.3 </a:t>
            </a:r>
            <a:r>
              <a:rPr lang="zh-CN" altLang="en-US" sz="2400" dirty="0"/>
              <a:t>交互式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11.4 </a:t>
            </a:r>
            <a:r>
              <a:rPr lang="zh-CN" altLang="en-US" sz="2400" dirty="0"/>
              <a:t>逻辑判断表达式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11.5 </a:t>
            </a:r>
            <a:r>
              <a:rPr lang="zh-CN" altLang="en-US" sz="2400" dirty="0"/>
              <a:t>分支结构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11.6 </a:t>
            </a:r>
            <a:r>
              <a:rPr lang="zh-CN" altLang="en-US" sz="2400" dirty="0"/>
              <a:t>循环结构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11.7 </a:t>
            </a:r>
            <a:r>
              <a:rPr lang="zh-CN" altLang="en-US" sz="2400" dirty="0"/>
              <a:t>函数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11.8 </a:t>
            </a:r>
            <a:r>
              <a:rPr lang="zh-CN" altLang="en-US" sz="2400" dirty="0"/>
              <a:t>脚本调试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本章小结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实验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习题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2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 noChangeArrowheads="1"/>
          </p:cNvSpPr>
          <p:nvPr>
            <p:ph idx="1"/>
          </p:nvPr>
        </p:nvSpPr>
        <p:spPr>
          <a:xfrm>
            <a:off x="2256703" y="706582"/>
            <a:ext cx="9547370" cy="5430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格式：test  表达式  或者  [ 表达式 ]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使用test命令时应注意：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（1）在“[ 表达式 ]”中，要注意</a:t>
            </a:r>
            <a:r>
              <a:rPr lang="zh-CN" altLang="en-US" sz="2200" dirty="0">
                <a:solidFill>
                  <a:srgbClr val="FF0000"/>
                </a:solidFill>
              </a:rPr>
              <a:t>“[”和“]”两侧都要有空格</a:t>
            </a:r>
            <a:r>
              <a:rPr lang="zh-CN" altLang="en-US" sz="2200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（2）表达式中的</a:t>
            </a:r>
            <a:r>
              <a:rPr lang="zh-CN" altLang="en-US" sz="2200" dirty="0">
                <a:solidFill>
                  <a:srgbClr val="FF0000"/>
                </a:solidFill>
              </a:rPr>
              <a:t>运算符两侧也应保留空格</a:t>
            </a:r>
            <a:r>
              <a:rPr lang="zh-CN" altLang="en-US" sz="2200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（3）如果运算符是Shell的</a:t>
            </a:r>
            <a:r>
              <a:rPr lang="zh-CN" altLang="en-US" sz="2200" dirty="0">
                <a:solidFill>
                  <a:srgbClr val="FF0000"/>
                </a:solidFill>
              </a:rPr>
              <a:t>元字符</a:t>
            </a:r>
            <a:r>
              <a:rPr lang="zh-CN" altLang="en-US" sz="2200" dirty="0"/>
              <a:t>，如*、&amp;、|、&lt;、&gt;等，必须用</a:t>
            </a:r>
            <a:r>
              <a:rPr lang="zh-CN" altLang="en-US" sz="2200" dirty="0">
                <a:solidFill>
                  <a:srgbClr val="FF0000"/>
                </a:solidFill>
              </a:rPr>
              <a:t>转义符“\”</a:t>
            </a:r>
            <a:r>
              <a:rPr lang="zh-CN" altLang="en-US" sz="2200" dirty="0"/>
              <a:t>使其失去特殊含义，不被Shell解释执行。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（4）返回值为</a:t>
            </a:r>
            <a:r>
              <a:rPr lang="zh-CN" altLang="en-US" sz="2200" dirty="0">
                <a:solidFill>
                  <a:srgbClr val="FF0000"/>
                </a:solidFill>
              </a:rPr>
              <a:t>0</a:t>
            </a:r>
            <a:r>
              <a:rPr lang="zh-CN" altLang="en-US" sz="2200" dirty="0"/>
              <a:t>时，表示判断结果为</a:t>
            </a:r>
            <a:r>
              <a:rPr lang="zh-CN" altLang="en-US" sz="2200" dirty="0">
                <a:solidFill>
                  <a:srgbClr val="FF0000"/>
                </a:solidFill>
              </a:rPr>
              <a:t>真</a:t>
            </a:r>
            <a:r>
              <a:rPr lang="zh-CN" altLang="en-US" sz="2200" dirty="0"/>
              <a:t>；返回值为</a:t>
            </a:r>
            <a:r>
              <a:rPr lang="zh-CN" altLang="en-US" sz="2200" dirty="0">
                <a:solidFill>
                  <a:srgbClr val="FF0000"/>
                </a:solidFill>
              </a:rPr>
              <a:t>1</a:t>
            </a:r>
            <a:r>
              <a:rPr lang="zh-CN" altLang="en-US" sz="2200" dirty="0"/>
              <a:t>时，结果为</a:t>
            </a:r>
            <a:r>
              <a:rPr lang="zh-CN" altLang="en-US" sz="2200" dirty="0">
                <a:solidFill>
                  <a:srgbClr val="FF0000"/>
                </a:solidFill>
              </a:rPr>
              <a:t>假</a:t>
            </a:r>
            <a:r>
              <a:rPr lang="zh-CN" altLang="en-US" sz="2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8556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628" y="637307"/>
            <a:ext cx="9533515" cy="1274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test</a:t>
            </a:r>
            <a:r>
              <a:rPr lang="zh-CN" altLang="en-US" sz="2400" dirty="0"/>
              <a:t>命令的常用表达式有：</a:t>
            </a:r>
            <a:r>
              <a:rPr lang="zh-CN" altLang="en-US" sz="2400" dirty="0">
                <a:solidFill>
                  <a:srgbClr val="FF0000"/>
                </a:solidFill>
              </a:rPr>
              <a:t>文件判断、整数判断、字符串判断、逻辑判断</a:t>
            </a:r>
            <a:r>
              <a:rPr lang="zh-CN" altLang="en-US" sz="2400" dirty="0"/>
              <a:t>。下面分类进行说明。</a:t>
            </a:r>
          </a:p>
        </p:txBody>
      </p:sp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>
          <a:xfrm>
            <a:off x="2446638" y="1911926"/>
            <a:ext cx="8911687" cy="65050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1、文件判断</a:t>
            </a: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2650743" y="2562434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test命令主要用于检验一个文件的类型、属性、比较两个值。</a:t>
            </a:r>
            <a:endParaRPr lang="zh-CN" altLang="en-US" sz="2400" dirty="0"/>
          </a:p>
        </p:txBody>
      </p:sp>
      <p:graphicFrame>
        <p:nvGraphicFramePr>
          <p:cNvPr id="6" name="表格 -1"/>
          <p:cNvGraphicFramePr/>
          <p:nvPr>
            <p:extLst>
              <p:ext uri="{D42A27DB-BD31-4B8C-83A1-F6EECF244321}">
                <p14:modId xmlns:p14="http://schemas.microsoft.com/office/powerpoint/2010/main" val="2160203187"/>
              </p:ext>
            </p:extLst>
          </p:nvPr>
        </p:nvGraphicFramePr>
        <p:xfrm>
          <a:off x="4003964" y="3656287"/>
          <a:ext cx="4932218" cy="2619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4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操作符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确定文件是否为目录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-f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确定文件是否为普通文件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确定是否对文件设置了读许可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-s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确定文件名是否具有大于零的长度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-e</a:t>
                      </a:r>
                      <a:endParaRPr lang="zh-CN" altLang="en-US" sz="18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确定文件是否存在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-w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确定是否对文件设置了写许可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4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-x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确定是否对文件设置了执行许可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760369" y="3271788"/>
            <a:ext cx="3003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11-1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文件操作符的含义</a:t>
            </a:r>
          </a:p>
        </p:txBody>
      </p:sp>
    </p:spTree>
    <p:extLst>
      <p:ext uri="{BB962C8B-B14F-4D97-AF65-F5344CB8AC3E}">
        <p14:creationId xmlns:p14="http://schemas.microsoft.com/office/powerpoint/2010/main" val="158723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>
          <a:xfrm>
            <a:off x="1640158" y="729897"/>
            <a:ext cx="1172316" cy="52581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举例：</a:t>
            </a:r>
          </a:p>
        </p:txBody>
      </p:sp>
      <p:sp>
        <p:nvSpPr>
          <p:cNvPr id="15363" name="文本框 3"/>
          <p:cNvSpPr txBox="1">
            <a:spLocks noChangeArrowheads="1"/>
          </p:cNvSpPr>
          <p:nvPr/>
        </p:nvSpPr>
        <p:spPr bwMode="auto">
          <a:xfrm>
            <a:off x="4759038" y="3028064"/>
            <a:ext cx="26388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图1</a:t>
            </a:r>
            <a:r>
              <a:rPr lang="en-US" altLang="zh-CN" dirty="0"/>
              <a:t>1</a:t>
            </a:r>
            <a:r>
              <a:rPr lang="zh-CN" altLang="en-US" dirty="0"/>
              <a:t>-3 test命令的结果</a:t>
            </a:r>
          </a:p>
        </p:txBody>
      </p:sp>
      <p:sp>
        <p:nvSpPr>
          <p:cNvPr id="9" name="内容占位符 2"/>
          <p:cNvSpPr txBox="1">
            <a:spLocks noChangeArrowheads="1"/>
          </p:cNvSpPr>
          <p:nvPr/>
        </p:nvSpPr>
        <p:spPr>
          <a:xfrm>
            <a:off x="2484488" y="754063"/>
            <a:ext cx="8915400" cy="50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）分析下面的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命令结果，如图</a:t>
            </a:r>
            <a:r>
              <a:rPr lang="en-US" altLang="zh-CN" sz="2400" dirty="0"/>
              <a:t>11-3</a:t>
            </a:r>
            <a:r>
              <a:rPr lang="zh-CN" altLang="en-US" sz="2400" dirty="0"/>
              <a:t>所示。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05" y="1415887"/>
            <a:ext cx="8208267" cy="145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横卷形 3"/>
          <p:cNvSpPr/>
          <p:nvPr/>
        </p:nvSpPr>
        <p:spPr>
          <a:xfrm>
            <a:off x="1914047" y="3823853"/>
            <a:ext cx="9388859" cy="1995055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分析：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命令判断</a:t>
            </a:r>
            <a:r>
              <a:rPr lang="en-US" altLang="zh-CN" sz="2400" dirty="0"/>
              <a:t>/etc/passwd</a:t>
            </a:r>
            <a:r>
              <a:rPr lang="zh-CN" altLang="en-US" sz="2400" dirty="0"/>
              <a:t>文件是否是一个文件。如果是，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命令返回结果</a:t>
            </a:r>
            <a:r>
              <a:rPr lang="en-US" altLang="zh-CN" sz="2400" dirty="0"/>
              <a:t>0</a:t>
            </a:r>
            <a:r>
              <a:rPr lang="zh-CN" altLang="en-US" sz="2400" dirty="0"/>
              <a:t>，否则返回非</a:t>
            </a:r>
            <a:r>
              <a:rPr lang="en-US" altLang="zh-CN" sz="2400" dirty="0"/>
              <a:t>0</a:t>
            </a:r>
            <a:r>
              <a:rPr lang="zh-CN" altLang="en-US" sz="2400" dirty="0"/>
              <a:t>。“</a:t>
            </a:r>
            <a:r>
              <a:rPr lang="en-US" altLang="zh-CN" sz="2400" dirty="0"/>
              <a:t>?”</a:t>
            </a:r>
            <a:r>
              <a:rPr lang="zh-CN" altLang="en-US" sz="2400" dirty="0"/>
              <a:t>变量接收最后一个命令执行结果的返回值。用</a:t>
            </a:r>
            <a:r>
              <a:rPr lang="en-US" altLang="zh-CN" sz="2400" dirty="0"/>
              <a:t>echo</a:t>
            </a:r>
            <a:r>
              <a:rPr lang="zh-CN" altLang="en-US" sz="2400" dirty="0"/>
              <a:t>命令显示。所示最后显示结果为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337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>
          <a:xfrm>
            <a:off x="1640158" y="729897"/>
            <a:ext cx="1172316" cy="52581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举例：</a:t>
            </a:r>
          </a:p>
        </p:txBody>
      </p:sp>
      <p:sp>
        <p:nvSpPr>
          <p:cNvPr id="15365" name="文本框 4"/>
          <p:cNvSpPr txBox="1">
            <a:spLocks noChangeArrowheads="1"/>
          </p:cNvSpPr>
          <p:nvPr/>
        </p:nvSpPr>
        <p:spPr bwMode="auto">
          <a:xfrm>
            <a:off x="4677627" y="4433455"/>
            <a:ext cx="3331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图1</a:t>
            </a:r>
            <a:r>
              <a:rPr lang="en-US" altLang="zh-CN" dirty="0"/>
              <a:t>1</a:t>
            </a:r>
            <a:r>
              <a:rPr lang="zh-CN" altLang="en-US" dirty="0"/>
              <a:t>-4 test命令检验文件属性</a:t>
            </a:r>
          </a:p>
        </p:txBody>
      </p:sp>
      <p:sp>
        <p:nvSpPr>
          <p:cNvPr id="9" name="内容占位符 2"/>
          <p:cNvSpPr txBox="1">
            <a:spLocks noChangeArrowheads="1"/>
          </p:cNvSpPr>
          <p:nvPr/>
        </p:nvSpPr>
        <p:spPr>
          <a:xfrm>
            <a:off x="2539906" y="661730"/>
            <a:ext cx="8915400" cy="1157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）已知</a:t>
            </a:r>
            <a:r>
              <a:rPr lang="en-US" altLang="zh-CN" sz="2400" dirty="0"/>
              <a:t>/etc/passwd</a:t>
            </a:r>
            <a:r>
              <a:rPr lang="zh-CN" altLang="en-US" sz="2400" dirty="0"/>
              <a:t>文件是可读、不可写、不可执行的属性。用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命令来检验。如图</a:t>
            </a:r>
            <a:r>
              <a:rPr lang="en-US" altLang="zh-CN" sz="2400" dirty="0"/>
              <a:t>11-4</a:t>
            </a:r>
            <a:r>
              <a:rPr lang="zh-CN" altLang="en-US" sz="2400" dirty="0"/>
              <a:t>所示。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04" y="1819594"/>
            <a:ext cx="9130239" cy="252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横卷形 9"/>
          <p:cNvSpPr/>
          <p:nvPr/>
        </p:nvSpPr>
        <p:spPr>
          <a:xfrm>
            <a:off x="1916895" y="4618121"/>
            <a:ext cx="9388859" cy="1995055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分析：</a:t>
            </a:r>
            <a:r>
              <a:rPr lang="zh-CN" altLang="en-US" sz="2400" dirty="0"/>
              <a:t>通过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命令对读（</a:t>
            </a:r>
            <a:r>
              <a:rPr lang="en-US" altLang="zh-CN" sz="2400" dirty="0"/>
              <a:t>r</a:t>
            </a:r>
            <a:r>
              <a:rPr lang="zh-CN" altLang="en-US" sz="2400" dirty="0"/>
              <a:t>）、写（</a:t>
            </a:r>
            <a:r>
              <a:rPr lang="en-US" altLang="zh-CN" sz="2400" dirty="0"/>
              <a:t>w</a:t>
            </a:r>
            <a:r>
              <a:rPr lang="zh-CN" altLang="en-US" sz="2400" dirty="0"/>
              <a:t>）、执行（</a:t>
            </a:r>
            <a:r>
              <a:rPr lang="en-US" altLang="zh-CN" sz="2400" dirty="0"/>
              <a:t>x</a:t>
            </a:r>
            <a:r>
              <a:rPr lang="zh-CN" altLang="en-US" sz="2400" dirty="0"/>
              <a:t>）的检验可知，只有读权限的返回值为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，说明</a:t>
            </a:r>
            <a:r>
              <a:rPr lang="en-US" altLang="zh-CN" sz="2400" dirty="0"/>
              <a:t>/etc/passwd</a:t>
            </a:r>
            <a:r>
              <a:rPr lang="zh-CN" altLang="en-US" sz="2400" dirty="0"/>
              <a:t>文件是只读的，不具备写和执行的权限。</a:t>
            </a:r>
          </a:p>
        </p:txBody>
      </p:sp>
    </p:spTree>
    <p:extLst>
      <p:ext uri="{BB962C8B-B14F-4D97-AF65-F5344CB8AC3E}">
        <p14:creationId xmlns:p14="http://schemas.microsoft.com/office/powerpoint/2010/main" val="207602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>
          <a:xfrm>
            <a:off x="1640158" y="729897"/>
            <a:ext cx="1172316" cy="52581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举例：</a:t>
            </a:r>
          </a:p>
        </p:txBody>
      </p:sp>
      <p:sp>
        <p:nvSpPr>
          <p:cNvPr id="15365" name="文本框 4"/>
          <p:cNvSpPr txBox="1">
            <a:spLocks noChangeArrowheads="1"/>
          </p:cNvSpPr>
          <p:nvPr/>
        </p:nvSpPr>
        <p:spPr bwMode="auto">
          <a:xfrm>
            <a:off x="4267572" y="3182152"/>
            <a:ext cx="41056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图1</a:t>
            </a:r>
            <a:r>
              <a:rPr lang="en-US" altLang="zh-CN" dirty="0"/>
              <a:t>1</a:t>
            </a:r>
            <a:r>
              <a:rPr lang="zh-CN" altLang="en-US" dirty="0"/>
              <a:t>-</a:t>
            </a:r>
            <a:r>
              <a:rPr lang="en-US" altLang="zh-CN" dirty="0"/>
              <a:t>5</a:t>
            </a:r>
            <a:r>
              <a:rPr lang="zh-CN" altLang="en-US" dirty="0"/>
              <a:t>  </a:t>
            </a:r>
            <a:r>
              <a:rPr lang="en-US" altLang="zh-CN" dirty="0"/>
              <a:t>test</a:t>
            </a:r>
            <a:r>
              <a:rPr lang="zh-CN" altLang="en-US" dirty="0"/>
              <a:t>命令对目录进行判断测试</a:t>
            </a:r>
          </a:p>
        </p:txBody>
      </p:sp>
      <p:sp>
        <p:nvSpPr>
          <p:cNvPr id="9" name="内容占位符 2"/>
          <p:cNvSpPr txBox="1">
            <a:spLocks noChangeArrowheads="1"/>
          </p:cNvSpPr>
          <p:nvPr/>
        </p:nvSpPr>
        <p:spPr>
          <a:xfrm>
            <a:off x="2512197" y="661730"/>
            <a:ext cx="8915400" cy="593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）对目录进行判断测试。如图</a:t>
            </a:r>
            <a:r>
              <a:rPr lang="en-US" altLang="zh-CN" sz="2400" dirty="0"/>
              <a:t>11-5</a:t>
            </a:r>
            <a:r>
              <a:rPr lang="zh-CN" altLang="en-US" sz="2400" dirty="0"/>
              <a:t>所示。</a:t>
            </a:r>
          </a:p>
        </p:txBody>
      </p:sp>
      <p:sp>
        <p:nvSpPr>
          <p:cNvPr id="10" name="横卷形 9"/>
          <p:cNvSpPr/>
          <p:nvPr/>
        </p:nvSpPr>
        <p:spPr>
          <a:xfrm>
            <a:off x="1916895" y="3980812"/>
            <a:ext cx="9388859" cy="1995055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分析：</a:t>
            </a:r>
            <a:r>
              <a:rPr lang="zh-CN" altLang="en-US" sz="2400" dirty="0"/>
              <a:t>通过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命令判断</a:t>
            </a:r>
            <a:r>
              <a:rPr lang="en-US" altLang="zh-CN" sz="2400" dirty="0"/>
              <a:t>/etc</a:t>
            </a:r>
            <a:r>
              <a:rPr lang="zh-CN" altLang="en-US" sz="2400" dirty="0"/>
              <a:t>是不是一个目录（参数</a:t>
            </a:r>
            <a:r>
              <a:rPr lang="en-US" altLang="zh-CN" sz="2400" dirty="0"/>
              <a:t>-d</a:t>
            </a:r>
            <a:r>
              <a:rPr lang="zh-CN" altLang="en-US" sz="2400" dirty="0"/>
              <a:t>），结果为真，返回值为</a:t>
            </a:r>
            <a:r>
              <a:rPr lang="en-US" altLang="zh-CN" sz="2400" dirty="0"/>
              <a:t>0</a:t>
            </a:r>
            <a:r>
              <a:rPr lang="zh-CN" altLang="en-US" sz="2400" dirty="0"/>
              <a:t>。再测试</a:t>
            </a:r>
            <a:r>
              <a:rPr lang="en-US" altLang="zh-CN" sz="2400" dirty="0"/>
              <a:t>/home/abc</a:t>
            </a:r>
            <a:r>
              <a:rPr lang="zh-CN" altLang="en-US" sz="2400" dirty="0"/>
              <a:t>是不是一个目录，结果为假，返回值为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，这是因为</a:t>
            </a:r>
            <a:r>
              <a:rPr lang="en-US" altLang="zh-CN" sz="2400" dirty="0"/>
              <a:t>/home</a:t>
            </a:r>
            <a:r>
              <a:rPr lang="zh-CN" altLang="en-US" sz="2400" dirty="0"/>
              <a:t>目录下没有</a:t>
            </a:r>
            <a:r>
              <a:rPr lang="en-US" altLang="zh-CN" sz="2400" dirty="0"/>
              <a:t>abc</a:t>
            </a:r>
            <a:r>
              <a:rPr lang="zh-CN" altLang="en-US" sz="2400" dirty="0"/>
              <a:t>子目录。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95" y="1320593"/>
            <a:ext cx="9570776" cy="179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92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>
          <a:xfrm>
            <a:off x="2094161" y="635385"/>
            <a:ext cx="8911687" cy="622799"/>
          </a:xfrm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2、整数判断</a:t>
            </a:r>
          </a:p>
        </p:txBody>
      </p:sp>
      <p:sp>
        <p:nvSpPr>
          <p:cNvPr id="16386" name="内容占位符 2"/>
          <p:cNvSpPr>
            <a:spLocks noGrp="1" noChangeArrowheads="1"/>
          </p:cNvSpPr>
          <p:nvPr>
            <p:ph idx="1"/>
          </p:nvPr>
        </p:nvSpPr>
        <p:spPr>
          <a:xfrm>
            <a:off x="2242849" y="1540192"/>
            <a:ext cx="8915400" cy="57955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下列操作符可以用来比较两个整数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28580637"/>
              </p:ext>
            </p:extLst>
          </p:nvPr>
        </p:nvGraphicFramePr>
        <p:xfrm>
          <a:off x="3255819" y="2374043"/>
          <a:ext cx="6495184" cy="2308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操作符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-eq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比较两个整数是否相等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-ge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比较一个整数是否大于等于另一个整数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-le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比较一个整数是否小于等于另一个整数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-ne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比较两个整数是否不等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-gt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比较一个整数是否大于另一个整数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-lt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比较一个整数是否小于另一个整数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53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 noChangeArrowheads="1"/>
          </p:cNvSpPr>
          <p:nvPr>
            <p:ph idx="1"/>
          </p:nvPr>
        </p:nvSpPr>
        <p:spPr>
          <a:xfrm>
            <a:off x="2021175" y="886691"/>
            <a:ext cx="8915400" cy="609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例：操作符对整数进行的判断比较。如图</a:t>
            </a:r>
            <a:r>
              <a:rPr lang="en-US" altLang="zh-CN" sz="2400" dirty="0"/>
              <a:t>11-6</a:t>
            </a:r>
            <a:r>
              <a:rPr lang="zh-CN" altLang="en-US" sz="2400" dirty="0"/>
              <a:t>所示。</a:t>
            </a:r>
          </a:p>
          <a:p>
            <a:endParaRPr lang="zh-CN" altLang="en-US" sz="24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8" y="1362508"/>
            <a:ext cx="8660590" cy="223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222217" y="3671660"/>
            <a:ext cx="374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11-6 test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命令对整数进行判断比较</a:t>
            </a:r>
          </a:p>
        </p:txBody>
      </p:sp>
      <p:sp>
        <p:nvSpPr>
          <p:cNvPr id="8" name="横卷形 7"/>
          <p:cNvSpPr/>
          <p:nvPr/>
        </p:nvSpPr>
        <p:spPr>
          <a:xfrm>
            <a:off x="1847622" y="3856326"/>
            <a:ext cx="9720923" cy="1995055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分析：</a:t>
            </a:r>
            <a:r>
              <a:rPr lang="zh-CN" altLang="en-US" sz="2400" dirty="0"/>
              <a:t>通过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命令判断两个整数</a:t>
            </a:r>
            <a:r>
              <a:rPr lang="en-US" altLang="zh-CN" sz="2400" dirty="0"/>
              <a:t>30</a:t>
            </a:r>
            <a:r>
              <a:rPr lang="zh-CN" altLang="en-US" sz="2400" dirty="0"/>
              <a:t>和</a:t>
            </a:r>
            <a:r>
              <a:rPr lang="en-US" altLang="zh-CN" sz="2400" dirty="0"/>
              <a:t>90</a:t>
            </a:r>
            <a:r>
              <a:rPr lang="zh-CN" altLang="en-US" sz="2400" dirty="0"/>
              <a:t>是否相等，结果为假，返回值为</a:t>
            </a:r>
            <a:r>
              <a:rPr lang="en-US" altLang="zh-CN" sz="2400" dirty="0"/>
              <a:t>1</a:t>
            </a:r>
            <a:r>
              <a:rPr lang="zh-CN" altLang="en-US" sz="2400" dirty="0"/>
              <a:t>。再判断两个整数</a:t>
            </a:r>
            <a:r>
              <a:rPr lang="en-US" altLang="zh-CN" sz="2400" dirty="0"/>
              <a:t>30</a:t>
            </a:r>
            <a:r>
              <a:rPr lang="zh-CN" altLang="en-US" sz="2400" dirty="0"/>
              <a:t>和</a:t>
            </a:r>
            <a:r>
              <a:rPr lang="en-US" altLang="zh-CN" sz="2400" dirty="0"/>
              <a:t>90</a:t>
            </a:r>
            <a:r>
              <a:rPr lang="zh-CN" altLang="en-US" sz="2400" dirty="0"/>
              <a:t>是否不等，结果为真，返回值为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145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14052" y="804219"/>
            <a:ext cx="8911687" cy="567381"/>
          </a:xfrm>
        </p:spPr>
        <p:txBody>
          <a:bodyPr>
            <a:normAutofit/>
          </a:bodyPr>
          <a:lstStyle/>
          <a:p>
            <a:r>
              <a:rPr lang="zh-CN" altLang="en-US" sz="2400"/>
              <a:t>3、字符串判断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2464521" y="1540192"/>
            <a:ext cx="8915400" cy="662681"/>
          </a:xfrm>
        </p:spPr>
        <p:txBody>
          <a:bodyPr>
            <a:normAutofit/>
          </a:bodyPr>
          <a:lstStyle/>
          <a:p>
            <a:r>
              <a:rPr lang="zh-CN" altLang="en-US" sz="2400"/>
              <a:t>下列操作符可以用来比较两个字符串表达式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2142237359"/>
              </p:ext>
            </p:extLst>
          </p:nvPr>
        </p:nvGraphicFramePr>
        <p:xfrm>
          <a:off x="3228110" y="2371469"/>
          <a:ext cx="4641272" cy="1920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8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操作符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比较两个字符串是否相等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比较两个字符串是否不相等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-n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判断字符串长度是否大于零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-z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判断字符串长度是否等于零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比较两个字符串是否相等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比较两个字符串是否不相等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8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2904" y="778699"/>
            <a:ext cx="789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举例：（</a:t>
            </a:r>
            <a:r>
              <a:rPr lang="en-US" altLang="zh-CN" sz="2400" dirty="0"/>
              <a:t>1</a:t>
            </a:r>
            <a:r>
              <a:rPr lang="zh-CN" altLang="en-US" sz="2400" dirty="0"/>
              <a:t>）判断两个字符串是否相等。如图</a:t>
            </a:r>
            <a:r>
              <a:rPr lang="en-US" altLang="zh-CN" sz="2400" dirty="0"/>
              <a:t>11-7</a:t>
            </a:r>
            <a:r>
              <a:rPr lang="zh-CN" altLang="en-US" sz="2400" dirty="0"/>
              <a:t>所示。</a:t>
            </a:r>
          </a:p>
        </p:txBody>
      </p:sp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8" y="1514908"/>
            <a:ext cx="8960983" cy="178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横卷形 13"/>
          <p:cNvSpPr/>
          <p:nvPr/>
        </p:nvSpPr>
        <p:spPr>
          <a:xfrm>
            <a:off x="1847622" y="3856326"/>
            <a:ext cx="9720923" cy="1995055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分析：</a:t>
            </a:r>
            <a:r>
              <a:rPr lang="zh-CN" altLang="en-US" sz="2400" dirty="0"/>
              <a:t>通过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命令判断两个整数</a:t>
            </a:r>
            <a:r>
              <a:rPr lang="en-US" altLang="zh-CN" sz="2400" dirty="0"/>
              <a:t>30</a:t>
            </a:r>
            <a:r>
              <a:rPr lang="zh-CN" altLang="en-US" sz="2400" dirty="0"/>
              <a:t>和</a:t>
            </a:r>
            <a:r>
              <a:rPr lang="en-US" altLang="zh-CN" sz="2400" dirty="0"/>
              <a:t>90</a:t>
            </a:r>
            <a:r>
              <a:rPr lang="zh-CN" altLang="en-US" sz="2400" dirty="0"/>
              <a:t>是否相等，结果为假，返回值为</a:t>
            </a:r>
            <a:r>
              <a:rPr lang="en-US" altLang="zh-CN" sz="2400" dirty="0"/>
              <a:t>1</a:t>
            </a:r>
            <a:r>
              <a:rPr lang="zh-CN" altLang="en-US" sz="2400" dirty="0"/>
              <a:t>。再判断两个整数</a:t>
            </a:r>
            <a:r>
              <a:rPr lang="en-US" altLang="zh-CN" sz="2400" dirty="0"/>
              <a:t>30</a:t>
            </a:r>
            <a:r>
              <a:rPr lang="zh-CN" altLang="en-US" sz="2400" dirty="0"/>
              <a:t>和</a:t>
            </a:r>
            <a:r>
              <a:rPr lang="en-US" altLang="zh-CN" sz="2400" dirty="0"/>
              <a:t>90</a:t>
            </a:r>
            <a:r>
              <a:rPr lang="zh-CN" altLang="en-US" sz="2400" dirty="0"/>
              <a:t>是否不等，结果为真，返回值为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4005240" y="3297382"/>
            <a:ext cx="420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11-7 test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命令判断两个字符串是否相等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663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2904" y="778699"/>
            <a:ext cx="789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举例：（</a:t>
            </a:r>
            <a:r>
              <a:rPr lang="en-US" altLang="zh-CN" sz="2400" dirty="0"/>
              <a:t>2</a:t>
            </a:r>
            <a:r>
              <a:rPr lang="zh-CN" altLang="en-US" sz="2400" dirty="0"/>
              <a:t>）判断字符串是不是空串。如图</a:t>
            </a:r>
            <a:r>
              <a:rPr lang="en-US" altLang="zh-CN" sz="2400" dirty="0"/>
              <a:t>11-8</a:t>
            </a:r>
            <a:r>
              <a:rPr lang="zh-CN" altLang="en-US" sz="2400" dirty="0"/>
              <a:t>所示。</a:t>
            </a:r>
          </a:p>
        </p:txBody>
      </p:sp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08" y="1514908"/>
            <a:ext cx="8960983" cy="178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横卷形 13"/>
          <p:cNvSpPr/>
          <p:nvPr/>
        </p:nvSpPr>
        <p:spPr>
          <a:xfrm>
            <a:off x="1847622" y="3856326"/>
            <a:ext cx="9720923" cy="1995055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分析：</a:t>
            </a:r>
            <a:r>
              <a:rPr lang="zh-CN" altLang="en-US" sz="2400" dirty="0"/>
              <a:t>用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命令判断</a:t>
            </a:r>
            <a:r>
              <a:rPr lang="en-US" altLang="zh-CN" sz="2400" dirty="0"/>
              <a:t>name</a:t>
            </a:r>
            <a:r>
              <a:rPr lang="zh-CN" altLang="en-US" sz="2400" dirty="0"/>
              <a:t>变量的值是不是一个空串。结果为假，返回值为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4379197" y="3297382"/>
            <a:ext cx="3516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11-8 test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命令判断字符串为空串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95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title"/>
          </p:nvPr>
        </p:nvSpPr>
        <p:spPr>
          <a:xfrm>
            <a:off x="2024889" y="546323"/>
            <a:ext cx="8911687" cy="756004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.1 Shell脚本简介</a:t>
            </a:r>
            <a:endParaRPr lang="zh-CN" altLang="en-US" sz="2800" dirty="0"/>
          </a:p>
        </p:txBody>
      </p:sp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>
          <a:xfrm>
            <a:off x="2196483" y="1660959"/>
            <a:ext cx="8901008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计算机语言从执行过程的角度分：编辑性语言、脚本语言等。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Shell脚本（即Shell Script），是使用Shell编程语言编写的脚本文件，主要用于实现系统管理的功能。把多个命令预先放入到一个文件中，方便一次性执行这个程序文件。</a:t>
            </a:r>
          </a:p>
        </p:txBody>
      </p:sp>
    </p:spTree>
    <p:extLst>
      <p:ext uri="{BB962C8B-B14F-4D97-AF65-F5344CB8AC3E}">
        <p14:creationId xmlns:p14="http://schemas.microsoft.com/office/powerpoint/2010/main" val="2656121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2904" y="778699"/>
            <a:ext cx="789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举例：（</a:t>
            </a:r>
            <a:r>
              <a:rPr lang="en-US" altLang="zh-CN" sz="2400" dirty="0"/>
              <a:t>2</a:t>
            </a:r>
            <a:r>
              <a:rPr lang="zh-CN" altLang="en-US" sz="2400" dirty="0"/>
              <a:t>）含有空格的字符串的测试。如图</a:t>
            </a:r>
            <a:r>
              <a:rPr lang="en-US" altLang="zh-CN" sz="2400" dirty="0"/>
              <a:t>11-9</a:t>
            </a:r>
            <a:r>
              <a:rPr lang="zh-CN" altLang="en-US" sz="2400" dirty="0"/>
              <a:t>所示。</a:t>
            </a:r>
          </a:p>
        </p:txBody>
      </p:sp>
      <p:sp>
        <p:nvSpPr>
          <p:cNvPr id="14" name="横卷形 13"/>
          <p:cNvSpPr/>
          <p:nvPr/>
        </p:nvSpPr>
        <p:spPr>
          <a:xfrm>
            <a:off x="2082534" y="3874943"/>
            <a:ext cx="9720923" cy="2983057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分析：</a:t>
            </a:r>
            <a:r>
              <a:rPr lang="zh-CN" altLang="en-US" sz="2400" dirty="0"/>
              <a:t>给</a:t>
            </a:r>
            <a:r>
              <a:rPr lang="en-US" altLang="zh-CN" sz="2400" dirty="0"/>
              <a:t>name</a:t>
            </a:r>
            <a:r>
              <a:rPr lang="zh-CN" altLang="en-US" sz="2400" dirty="0"/>
              <a:t>变量赋值一个带空格的字符串“</a:t>
            </a:r>
            <a:r>
              <a:rPr lang="en-US" altLang="zh-CN" sz="2400" dirty="0"/>
              <a:t>user zhang”</a:t>
            </a:r>
            <a:r>
              <a:rPr lang="zh-CN" altLang="en-US" sz="2400" dirty="0"/>
              <a:t>，赋值的时候也应该把这个字符串整体用双引号括起来，即引号内的所有字符都作为一个整体来处理。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       用</a:t>
            </a:r>
            <a:r>
              <a:rPr lang="en-US" altLang="zh-CN" sz="2400" dirty="0"/>
              <a:t>test</a:t>
            </a:r>
            <a:r>
              <a:rPr lang="zh-CN" altLang="en-US" sz="2400" dirty="0"/>
              <a:t>命令进行</a:t>
            </a:r>
            <a:r>
              <a:rPr lang="zh-CN" altLang="en-US" sz="2400" dirty="0">
                <a:solidFill>
                  <a:srgbClr val="FFFF00"/>
                </a:solidFill>
              </a:rPr>
              <a:t>判断</a:t>
            </a:r>
            <a:r>
              <a:rPr lang="zh-CN" altLang="en-US" sz="2400" dirty="0"/>
              <a:t>的时候也应该注意这个问题，对</a:t>
            </a:r>
            <a:r>
              <a:rPr lang="en-US" altLang="zh-CN" sz="2400" dirty="0"/>
              <a:t>name</a:t>
            </a:r>
            <a:r>
              <a:rPr lang="zh-CN" altLang="en-US" sz="2400" dirty="0"/>
              <a:t>变量的取值也要加双引号，即</a:t>
            </a:r>
            <a:r>
              <a:rPr lang="en-US" altLang="zh-CN" sz="2400" dirty="0">
                <a:solidFill>
                  <a:srgbClr val="FFFF00"/>
                </a:solidFill>
              </a:rPr>
              <a:t>” $name”</a:t>
            </a:r>
            <a:r>
              <a:rPr lang="zh-CN" altLang="en-US" sz="2400" dirty="0"/>
              <a:t>，然后再进行判断比较。</a:t>
            </a:r>
          </a:p>
        </p:txBody>
      </p:sp>
      <p:sp>
        <p:nvSpPr>
          <p:cNvPr id="3" name="矩形 2"/>
          <p:cNvSpPr/>
          <p:nvPr/>
        </p:nvSpPr>
        <p:spPr>
          <a:xfrm>
            <a:off x="4772464" y="3671660"/>
            <a:ext cx="4440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11-9 test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命令对含有空格的字符串的测试</a:t>
            </a:r>
            <a:endParaRPr lang="zh-CN" altLang="en-US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48" y="1240364"/>
            <a:ext cx="9251097" cy="23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73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1858634" y="679528"/>
            <a:ext cx="8911687" cy="6227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4、逻辑判断</a:t>
            </a: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1858634" y="1302327"/>
            <a:ext cx="9879881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test可以进行带有逻辑运算符的表达式的判断。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逻辑判断就是要测试表达式的结果是不是为真或者为假。常用的逻辑符号有与、或、非。在表达式中的与判断（-a）、或判断（-o）、取反判断（！）等。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逻辑判断一般和文件判断、字符串判断、整数判断放在一起结合使用</a:t>
            </a:r>
          </a:p>
        </p:txBody>
      </p:sp>
    </p:spTree>
    <p:extLst>
      <p:ext uri="{BB962C8B-B14F-4D97-AF65-F5344CB8AC3E}">
        <p14:creationId xmlns:p14="http://schemas.microsoft.com/office/powerpoint/2010/main" val="110383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5396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举例：</a:t>
            </a:r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93467" y="1081743"/>
            <a:ext cx="9963006" cy="6223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（1）判断/etc/passwd文件是否为具有读属性的普通文件。如图</a:t>
            </a:r>
            <a:r>
              <a:rPr lang="en-US" altLang="zh-CN" sz="2400" dirty="0"/>
              <a:t>11-10</a:t>
            </a:r>
            <a:endParaRPr lang="zh-CN" altLang="en-US" sz="2400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62" y="1824137"/>
            <a:ext cx="9557350" cy="115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427975" y="3102108"/>
            <a:ext cx="3696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11-10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/etc/passwd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文件的属性</a:t>
            </a:r>
          </a:p>
        </p:txBody>
      </p:sp>
      <p:sp>
        <p:nvSpPr>
          <p:cNvPr id="7" name="横卷形 6"/>
          <p:cNvSpPr/>
          <p:nvPr/>
        </p:nvSpPr>
        <p:spPr>
          <a:xfrm>
            <a:off x="2114508" y="3591468"/>
            <a:ext cx="9720923" cy="2983057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FFFF00"/>
                </a:solidFill>
              </a:rPr>
              <a:t>分析：</a:t>
            </a:r>
            <a:r>
              <a:rPr lang="en-US" altLang="zh-CN" sz="2000" dirty="0"/>
              <a:t>① –f /etc/passwd</a:t>
            </a:r>
            <a:r>
              <a:rPr lang="zh-CN" altLang="en-US" sz="2000" dirty="0"/>
              <a:t>是判断文件是不是一个普通文件。</a:t>
            </a:r>
          </a:p>
          <a:p>
            <a:pPr>
              <a:lnSpc>
                <a:spcPct val="110000"/>
              </a:lnSpc>
            </a:pPr>
            <a:r>
              <a:rPr lang="zh-CN" altLang="en-US" sz="2000" dirty="0"/>
              <a:t>           ② </a:t>
            </a:r>
            <a:r>
              <a:rPr lang="en-US" altLang="zh-CN" sz="2000" dirty="0"/>
              <a:t>–r /etc/passwd</a:t>
            </a:r>
            <a:r>
              <a:rPr lang="zh-CN" altLang="en-US" sz="2000" dirty="0"/>
              <a:t>是判断该文件是不是具有只读的属性。</a:t>
            </a:r>
          </a:p>
          <a:p>
            <a:pPr>
              <a:lnSpc>
                <a:spcPct val="110000"/>
              </a:lnSpc>
            </a:pPr>
            <a:r>
              <a:rPr lang="zh-CN" altLang="en-US" sz="2000" dirty="0"/>
              <a:t>           ③ </a:t>
            </a:r>
            <a:r>
              <a:rPr lang="en-US" altLang="zh-CN" sz="2000" dirty="0"/>
              <a:t>–a </a:t>
            </a:r>
            <a:r>
              <a:rPr lang="zh-CN" altLang="en-US" sz="2000" dirty="0"/>
              <a:t>是这两部分的结合，是“与”判断，“并且”的意思。即上面两个判断是不是同时成立。</a:t>
            </a:r>
          </a:p>
          <a:p>
            <a:pPr>
              <a:lnSpc>
                <a:spcPct val="110000"/>
              </a:lnSpc>
            </a:pPr>
            <a:r>
              <a:rPr lang="zh-CN" altLang="en-US" sz="2000" dirty="0"/>
              <a:t>      最后，通过“？”变量返回</a:t>
            </a:r>
            <a:r>
              <a:rPr lang="en-US" altLang="zh-CN" sz="2000" dirty="0"/>
              <a:t>test</a:t>
            </a:r>
            <a:r>
              <a:rPr lang="zh-CN" altLang="en-US" sz="2000" dirty="0"/>
              <a:t>命令的判断结果。结果为真，返回值为</a:t>
            </a:r>
            <a:r>
              <a:rPr lang="en-US" altLang="zh-CN" sz="2000" dirty="0"/>
              <a:t>0</a:t>
            </a:r>
            <a:r>
              <a:rPr lang="zh-CN" altLang="en-US" sz="2000" dirty="0"/>
              <a:t>。说明</a:t>
            </a:r>
            <a:r>
              <a:rPr lang="en-US" altLang="zh-CN" sz="2000" dirty="0"/>
              <a:t>/etc/passwd</a:t>
            </a:r>
            <a:r>
              <a:rPr lang="zh-CN" altLang="en-US" sz="2000" dirty="0"/>
              <a:t>文件是一个具有读属性的普通文件。</a:t>
            </a:r>
          </a:p>
        </p:txBody>
      </p:sp>
    </p:spTree>
    <p:extLst>
      <p:ext uri="{BB962C8B-B14F-4D97-AF65-F5344CB8AC3E}">
        <p14:creationId xmlns:p14="http://schemas.microsoft.com/office/powerpoint/2010/main" val="3513826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>
          <a:xfrm>
            <a:off x="1882630" y="872836"/>
            <a:ext cx="8915400" cy="58189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（2）判断输入的整数表达式的逻辑结果。如图</a:t>
            </a:r>
            <a:r>
              <a:rPr lang="en-US" altLang="zh-CN" sz="2400" dirty="0"/>
              <a:t>11-11</a:t>
            </a:r>
            <a:r>
              <a:rPr lang="zh-CN" altLang="en-US" sz="2400" dirty="0"/>
              <a:t>所示。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454726"/>
            <a:ext cx="9210502" cy="149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720638" y="2951017"/>
            <a:ext cx="523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11-11 test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命令判断输入的整数表达式的逻辑结果</a:t>
            </a:r>
          </a:p>
        </p:txBody>
      </p:sp>
      <p:sp>
        <p:nvSpPr>
          <p:cNvPr id="7" name="横卷形 6"/>
          <p:cNvSpPr/>
          <p:nvPr/>
        </p:nvSpPr>
        <p:spPr>
          <a:xfrm>
            <a:off x="1989817" y="3754581"/>
            <a:ext cx="9720923" cy="1801092"/>
          </a:xfrm>
          <a:prstGeom prst="horizontalScrol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FFFF00"/>
                </a:solidFill>
              </a:rPr>
              <a:t>分析：</a:t>
            </a:r>
            <a:r>
              <a:rPr lang="zh-CN" altLang="en-US" sz="2000" dirty="0"/>
              <a:t>输入三个整数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25</a:t>
            </a:r>
            <a:r>
              <a:rPr lang="zh-CN" altLang="en-US" sz="2000" dirty="0"/>
              <a:t>、</a:t>
            </a:r>
            <a:r>
              <a:rPr lang="en-US" altLang="zh-CN" sz="2000" dirty="0"/>
              <a:t>90</a:t>
            </a:r>
            <a:r>
              <a:rPr lang="zh-CN" altLang="en-US" sz="2000" dirty="0"/>
              <a:t>，让三个变量分别记住这些整数。</a:t>
            </a:r>
            <a:r>
              <a:rPr lang="en-US" altLang="zh-CN" sz="2000" dirty="0"/>
              <a:t>a=4</a:t>
            </a:r>
            <a:r>
              <a:rPr lang="zh-CN" altLang="en-US" sz="2000" dirty="0"/>
              <a:t>，</a:t>
            </a:r>
            <a:r>
              <a:rPr lang="en-US" altLang="zh-CN" sz="2000" dirty="0"/>
              <a:t>b=25</a:t>
            </a:r>
            <a:r>
              <a:rPr lang="zh-CN" altLang="en-US" sz="2000" dirty="0"/>
              <a:t>，</a:t>
            </a:r>
            <a:r>
              <a:rPr lang="en-US" altLang="zh-CN" sz="2000" dirty="0"/>
              <a:t>c=90</a:t>
            </a:r>
            <a:r>
              <a:rPr lang="zh-CN" altLang="en-US" sz="2000" dirty="0"/>
              <a:t>。</a:t>
            </a:r>
            <a:r>
              <a:rPr lang="en-US" altLang="zh-CN" sz="2000" dirty="0"/>
              <a:t>test</a:t>
            </a:r>
            <a:r>
              <a:rPr lang="zh-CN" altLang="en-US" sz="2000" dirty="0"/>
              <a:t>命令表达式的含义即求解（</a:t>
            </a:r>
            <a:r>
              <a:rPr lang="en-US" altLang="zh-CN" sz="2000" dirty="0"/>
              <a:t>$a=4 or $b&gt;20</a:t>
            </a:r>
            <a:r>
              <a:rPr lang="zh-CN" altLang="en-US" sz="2000" dirty="0"/>
              <a:t>）</a:t>
            </a:r>
            <a:r>
              <a:rPr lang="en-US" altLang="zh-CN" sz="2000" dirty="0"/>
              <a:t>and</a:t>
            </a:r>
            <a:r>
              <a:rPr lang="zh-CN" altLang="en-US" sz="2000" dirty="0"/>
              <a:t>（</a:t>
            </a:r>
            <a:r>
              <a:rPr lang="en-US" altLang="zh-CN" sz="2000" dirty="0"/>
              <a:t>$c&lt;=100</a:t>
            </a:r>
            <a:r>
              <a:rPr lang="zh-CN" altLang="en-US" sz="2000" dirty="0"/>
              <a:t>）是否为真。用“？”变量带回</a:t>
            </a:r>
            <a:r>
              <a:rPr lang="en-US" altLang="zh-CN" sz="2000" dirty="0"/>
              <a:t>test</a:t>
            </a:r>
            <a:r>
              <a:rPr lang="zh-CN" altLang="en-US" sz="2000" dirty="0"/>
              <a:t>命令的返回值，判断结果为真，返回值为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4289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776510"/>
            <a:ext cx="8911687" cy="6227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.5 分支结构 </a:t>
            </a:r>
          </a:p>
        </p:txBody>
      </p:sp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>
          <a:xfrm>
            <a:off x="2783175" y="1911927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1</a:t>
            </a:r>
            <a:r>
              <a:rPr lang="en-US" altLang="zh-CN" sz="2400" dirty="0"/>
              <a:t>1</a:t>
            </a:r>
            <a:r>
              <a:rPr lang="zh-CN" altLang="en-US" sz="2400" dirty="0"/>
              <a:t>.5.1 if语句</a:t>
            </a:r>
          </a:p>
          <a:p>
            <a:r>
              <a:rPr lang="zh-CN" altLang="en-US" sz="2400" dirty="0"/>
              <a:t>1</a:t>
            </a:r>
            <a:r>
              <a:rPr lang="en-US" altLang="zh-CN" sz="2400" dirty="0"/>
              <a:t>1</a:t>
            </a:r>
            <a:r>
              <a:rPr lang="zh-CN" altLang="en-US" sz="2400" dirty="0"/>
              <a:t>.5.2 case命令</a:t>
            </a:r>
          </a:p>
        </p:txBody>
      </p:sp>
    </p:spTree>
    <p:extLst>
      <p:ext uri="{BB962C8B-B14F-4D97-AF65-F5344CB8AC3E}">
        <p14:creationId xmlns:p14="http://schemas.microsoft.com/office/powerpoint/2010/main" val="211924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58123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.5.1 if语句</a:t>
            </a:r>
          </a:p>
        </p:txBody>
      </p:sp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>
          <a:xfrm>
            <a:off x="2794001" y="1716377"/>
            <a:ext cx="3484563" cy="41148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1、if语句语法格式：</a:t>
            </a:r>
          </a:p>
          <a:p>
            <a:pPr marL="0" indent="0">
              <a:buNone/>
            </a:pPr>
            <a:r>
              <a:rPr lang="zh-CN" altLang="en-US" sz="2400" dirty="0"/>
              <a:t>     if   [  条件命令  ]</a:t>
            </a:r>
          </a:p>
          <a:p>
            <a:pPr marL="0" indent="0">
              <a:buNone/>
            </a:pPr>
            <a:r>
              <a:rPr lang="zh-CN" altLang="en-US" sz="2400" dirty="0"/>
              <a:t>     then</a:t>
            </a:r>
          </a:p>
          <a:p>
            <a:pPr marL="0" indent="0">
              <a:buNone/>
            </a:pPr>
            <a:r>
              <a:rPr lang="zh-CN" altLang="en-US" sz="2400" dirty="0"/>
              <a:t>        命令1</a:t>
            </a:r>
          </a:p>
          <a:p>
            <a:pPr marL="0" indent="0">
              <a:buNone/>
            </a:pPr>
            <a:r>
              <a:rPr lang="zh-CN" altLang="en-US" sz="2400" dirty="0"/>
              <a:t>        命令2</a:t>
            </a:r>
          </a:p>
          <a:p>
            <a:pPr marL="0" indent="0">
              <a:buNone/>
            </a:pPr>
            <a:r>
              <a:rPr lang="zh-CN" altLang="en-US" sz="2400" dirty="0"/>
              <a:t>        …</a:t>
            </a:r>
          </a:p>
          <a:p>
            <a:pPr marL="0" indent="0">
              <a:buNone/>
            </a:pPr>
            <a:r>
              <a:rPr lang="zh-CN" altLang="en-US" sz="2400" dirty="0"/>
              <a:t>    fi </a:t>
            </a:r>
          </a:p>
        </p:txBody>
      </p:sp>
      <p:sp>
        <p:nvSpPr>
          <p:cNvPr id="24579" name="文本框 3"/>
          <p:cNvSpPr txBox="1">
            <a:spLocks noChangeArrowheads="1"/>
          </p:cNvSpPr>
          <p:nvPr/>
        </p:nvSpPr>
        <p:spPr bwMode="auto">
          <a:xfrm>
            <a:off x="7232072" y="2256704"/>
            <a:ext cx="367145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或者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if   [  条件命令  ]；     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then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  命令1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  命令2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   …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fi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6B0B3FD-A26C-4199-9B19-268DA53C9E95}"/>
              </a:ext>
            </a:extLst>
          </p:cNvPr>
          <p:cNvCxnSpPr/>
          <p:nvPr/>
        </p:nvCxnSpPr>
        <p:spPr>
          <a:xfrm>
            <a:off x="6524090" y="1397285"/>
            <a:ext cx="0" cy="46233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3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2312121" y="891020"/>
            <a:ext cx="8854641" cy="5606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说明：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① 首先执行条件命令，如果条件命令的返回值为0，执行命令的语句体。若返回值为非0，则不执行命令的语句体。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② 条件命令通常是一个test表达式命令，也可以使其它命令或命令列表。如果为命令列表，则Shell将依次执行各个命令，并把最后一个命令的返回值作为条件结果。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③ 条件命令的两端有空格，即使用空格把条件命令和“[”、“]”分隔开。if语句的结束用fi表示。</a:t>
            </a:r>
          </a:p>
        </p:txBody>
      </p:sp>
    </p:spTree>
    <p:extLst>
      <p:ext uri="{BB962C8B-B14F-4D97-AF65-F5344CB8AC3E}">
        <p14:creationId xmlns:p14="http://schemas.microsoft.com/office/powerpoint/2010/main" val="223161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>
          <a:xfrm>
            <a:off x="2325689" y="846138"/>
            <a:ext cx="7675562" cy="5850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：以交互的方式输入用户名，并显示结果</a:t>
            </a:r>
          </a:p>
        </p:txBody>
      </p:sp>
      <p:pic>
        <p:nvPicPr>
          <p:cNvPr id="26626" name="内容占位符 -21474826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7203" y="1431204"/>
            <a:ext cx="8914281" cy="2045285"/>
          </a:xfrm>
          <a:ln w="28575">
            <a:solidFill>
              <a:schemeClr val="tx1"/>
            </a:solidFill>
          </a:ln>
        </p:spPr>
      </p:pic>
      <p:pic>
        <p:nvPicPr>
          <p:cNvPr id="26627" name="图片 -21474826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03" y="4429992"/>
            <a:ext cx="7594600" cy="12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325689" y="3968327"/>
            <a:ext cx="6996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325651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>
          <a:xfrm>
            <a:off x="2313709" y="806594"/>
            <a:ext cx="9240981" cy="44442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2、if…else…fi结构</a:t>
            </a:r>
          </a:p>
          <a:p>
            <a:pPr marL="400050" lvl="1" indent="0">
              <a:buNone/>
            </a:pPr>
            <a:r>
              <a:rPr lang="zh-CN" altLang="en-US" sz="2400" dirty="0"/>
              <a:t>if  [  条件命令  ]； then</a:t>
            </a:r>
          </a:p>
          <a:p>
            <a:pPr marL="400050" lvl="1" indent="0">
              <a:buNone/>
            </a:pPr>
            <a:r>
              <a:rPr lang="zh-CN" altLang="en-US" sz="2400" dirty="0"/>
              <a:t>   命令列表1</a:t>
            </a:r>
          </a:p>
          <a:p>
            <a:pPr marL="400050" lvl="1" indent="0">
              <a:buNone/>
            </a:pPr>
            <a:r>
              <a:rPr lang="zh-CN" altLang="en-US" sz="2400" dirty="0"/>
              <a:t>else</a:t>
            </a:r>
          </a:p>
          <a:p>
            <a:pPr marL="400050" lvl="1" indent="0">
              <a:buNone/>
            </a:pPr>
            <a:r>
              <a:rPr lang="zh-CN" altLang="en-US" sz="2400" dirty="0"/>
              <a:t>   命令列表2</a:t>
            </a:r>
          </a:p>
          <a:p>
            <a:pPr marL="400050" lvl="1" indent="0">
              <a:buNone/>
            </a:pPr>
            <a:r>
              <a:rPr lang="zh-CN" altLang="en-US" sz="2400" dirty="0"/>
              <a:t>fi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说明：</a:t>
            </a:r>
            <a:r>
              <a:rPr lang="zh-CN" altLang="en-US" sz="2400" dirty="0">
                <a:solidFill>
                  <a:schemeClr val="tx1"/>
                </a:solidFill>
              </a:rPr>
              <a:t>这是</a:t>
            </a:r>
            <a:r>
              <a:rPr lang="zh-CN" altLang="en-US" sz="2400" dirty="0"/>
              <a:t>分支选择，如果条件命令的返回值为0（即为真），执行命令列表1；若返回值为非0，则执行命令列表2。</a:t>
            </a:r>
          </a:p>
        </p:txBody>
      </p:sp>
    </p:spTree>
    <p:extLst>
      <p:ext uri="{BB962C8B-B14F-4D97-AF65-F5344CB8AC3E}">
        <p14:creationId xmlns:p14="http://schemas.microsoft.com/office/powerpoint/2010/main" val="96221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1720087" y="804218"/>
            <a:ext cx="8911687" cy="55352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例2：以交互的方式输入用户名，利用if…else结构进行判断</a:t>
            </a:r>
          </a:p>
        </p:txBody>
      </p:sp>
      <p:pic>
        <p:nvPicPr>
          <p:cNvPr id="28674" name="内容占位符 -21474826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5150" y="1357745"/>
            <a:ext cx="7661560" cy="2161310"/>
          </a:xfrm>
          <a:ln w="28575"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325689" y="3968327"/>
            <a:ext cx="6996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中运行结果：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9" y="4429992"/>
            <a:ext cx="7681021" cy="178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25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>
          <a:xfrm>
            <a:off x="2371252" y="776510"/>
            <a:ext cx="8911687" cy="83061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.2 编写Shell脚本</a:t>
            </a:r>
          </a:p>
        </p:txBody>
      </p:sp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>
          <a:xfrm>
            <a:off x="2603067" y="1745673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1</a:t>
            </a:r>
            <a:r>
              <a:rPr lang="en-US" altLang="zh-CN" sz="2400" dirty="0"/>
              <a:t>1</a:t>
            </a:r>
            <a:r>
              <a:rPr lang="zh-CN" altLang="en-US" sz="2400" dirty="0"/>
              <a:t>.2.1 建立Shell脚本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1</a:t>
            </a:r>
            <a:r>
              <a:rPr lang="en-US" altLang="zh-CN" sz="2400" dirty="0"/>
              <a:t>1</a:t>
            </a:r>
            <a:r>
              <a:rPr lang="zh-CN" altLang="en-US" sz="2400" dirty="0"/>
              <a:t>.2.2  执行Shell脚本</a:t>
            </a:r>
          </a:p>
        </p:txBody>
      </p:sp>
    </p:spTree>
    <p:extLst>
      <p:ext uri="{BB962C8B-B14F-4D97-AF65-F5344CB8AC3E}">
        <p14:creationId xmlns:p14="http://schemas.microsoft.com/office/powerpoint/2010/main" val="71621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 noChangeArrowheads="1"/>
          </p:cNvSpPr>
          <p:nvPr>
            <p:ph idx="1"/>
          </p:nvPr>
        </p:nvSpPr>
        <p:spPr>
          <a:xfrm>
            <a:off x="2048884" y="775854"/>
            <a:ext cx="8915400" cy="4502728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3、if…elif…fi结构</a:t>
            </a:r>
          </a:p>
          <a:p>
            <a:pPr marL="400050" lvl="1" indent="0">
              <a:buNone/>
            </a:pPr>
            <a:r>
              <a:rPr lang="zh-CN" altLang="en-US" sz="2400" dirty="0"/>
              <a:t>if  [  条件命令1  ]；then</a:t>
            </a:r>
          </a:p>
          <a:p>
            <a:pPr marL="400050" lvl="1" indent="0">
              <a:buNone/>
            </a:pPr>
            <a:r>
              <a:rPr lang="zh-CN" altLang="en-US" sz="2400" dirty="0"/>
              <a:t>   命令列表1</a:t>
            </a:r>
          </a:p>
          <a:p>
            <a:pPr marL="400050" lvl="1" indent="0">
              <a:buNone/>
            </a:pPr>
            <a:r>
              <a:rPr lang="zh-CN" altLang="en-US" sz="2400" dirty="0"/>
              <a:t>elif  [  条件命令2  ]； then</a:t>
            </a:r>
          </a:p>
          <a:p>
            <a:pPr marL="400050" lvl="1" indent="0">
              <a:buNone/>
            </a:pPr>
            <a:r>
              <a:rPr lang="zh-CN" altLang="en-US" sz="2400" dirty="0"/>
              <a:t>   命令列表2</a:t>
            </a:r>
          </a:p>
          <a:p>
            <a:pPr marL="400050" lvl="1" indent="0">
              <a:buNone/>
            </a:pPr>
            <a:r>
              <a:rPr lang="zh-CN" altLang="en-US" sz="2400" dirty="0"/>
              <a:t>else</a:t>
            </a:r>
          </a:p>
          <a:p>
            <a:pPr marL="400050" lvl="1" indent="0">
              <a:buNone/>
            </a:pPr>
            <a:r>
              <a:rPr lang="zh-CN" altLang="en-US" sz="2400" dirty="0"/>
              <a:t>    命令列表3</a:t>
            </a:r>
          </a:p>
          <a:p>
            <a:pPr marL="400050" lvl="1" indent="0">
              <a:buNone/>
            </a:pPr>
            <a:r>
              <a:rPr lang="en-US" altLang="zh-CN" sz="2400" dirty="0"/>
              <a:t>F</a:t>
            </a:r>
            <a:r>
              <a:rPr lang="zh-CN" altLang="en-US" sz="2400" dirty="0"/>
              <a:t>i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600" dirty="0">
                <a:solidFill>
                  <a:srgbClr val="FF0000"/>
                </a:solidFill>
              </a:rPr>
              <a:t>说明：</a:t>
            </a:r>
            <a:r>
              <a:rPr lang="zh-CN" altLang="en-US" sz="2600" dirty="0"/>
              <a:t>利用分支结构可进行多分支判断</a:t>
            </a:r>
          </a:p>
        </p:txBody>
      </p:sp>
    </p:spTree>
    <p:extLst>
      <p:ext uri="{BB962C8B-B14F-4D97-AF65-F5344CB8AC3E}">
        <p14:creationId xmlns:p14="http://schemas.microsoft.com/office/powerpoint/2010/main" val="242587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 noChangeArrowheads="1"/>
          </p:cNvSpPr>
          <p:nvPr>
            <p:ph type="title"/>
          </p:nvPr>
        </p:nvSpPr>
        <p:spPr>
          <a:xfrm>
            <a:off x="1830925" y="707237"/>
            <a:ext cx="8911687" cy="6227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例3：输入学生分数，判断分数等级</a:t>
            </a:r>
          </a:p>
        </p:txBody>
      </p:sp>
      <p:pic>
        <p:nvPicPr>
          <p:cNvPr id="30722" name="内容占位符 -214748259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2465" y="1163781"/>
            <a:ext cx="6325899" cy="3007577"/>
          </a:xfrm>
          <a:ln w="28575"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901589" y="4410576"/>
            <a:ext cx="1729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中运行结果：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48" y="4171358"/>
            <a:ext cx="6325411" cy="257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653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1896484" y="762000"/>
            <a:ext cx="8915400" cy="516774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4、嵌套的if语句</a:t>
            </a:r>
          </a:p>
          <a:p>
            <a:pPr marL="457200" lvl="1" indent="0">
              <a:buNone/>
            </a:pPr>
            <a:r>
              <a:rPr lang="zh-CN" altLang="en-US" sz="2200" dirty="0"/>
              <a:t>if   [  条件命令1  ]；then</a:t>
            </a:r>
          </a:p>
          <a:p>
            <a:pPr marL="457200" lvl="1" indent="0">
              <a:buNone/>
            </a:pPr>
            <a:r>
              <a:rPr lang="zh-CN" altLang="en-US" sz="2200" dirty="0"/>
              <a:t>    if  [  条件命令2  ]；then</a:t>
            </a:r>
          </a:p>
          <a:p>
            <a:pPr marL="457200" lvl="1" indent="0">
              <a:buNone/>
            </a:pPr>
            <a:r>
              <a:rPr lang="zh-CN" altLang="en-US" sz="2200" dirty="0"/>
              <a:t>        命令列表1</a:t>
            </a:r>
          </a:p>
          <a:p>
            <a:pPr marL="457200" lvl="1" indent="0">
              <a:buNone/>
            </a:pPr>
            <a:r>
              <a:rPr lang="zh-CN" altLang="en-US" sz="2200" dirty="0"/>
              <a:t>     else</a:t>
            </a:r>
          </a:p>
          <a:p>
            <a:pPr marL="457200" lvl="1" indent="0">
              <a:buNone/>
            </a:pPr>
            <a:r>
              <a:rPr lang="zh-CN" altLang="en-US" sz="2200" dirty="0"/>
              <a:t>        命令列表2</a:t>
            </a:r>
          </a:p>
          <a:p>
            <a:pPr marL="457200" lvl="1" indent="0">
              <a:buNone/>
            </a:pPr>
            <a:r>
              <a:rPr lang="zh-CN" altLang="en-US" sz="2200" dirty="0"/>
              <a:t>     fi</a:t>
            </a:r>
          </a:p>
          <a:p>
            <a:pPr marL="457200" lvl="1" indent="0">
              <a:buNone/>
            </a:pPr>
            <a:r>
              <a:rPr lang="zh-CN" altLang="en-US" sz="2200" dirty="0"/>
              <a:t>else</a:t>
            </a:r>
          </a:p>
          <a:p>
            <a:pPr marL="457200" lvl="1" indent="0">
              <a:buNone/>
            </a:pPr>
            <a:r>
              <a:rPr lang="zh-CN" altLang="en-US" sz="2200" dirty="0"/>
              <a:t>      命令列表3</a:t>
            </a:r>
          </a:p>
          <a:p>
            <a:pPr marL="457200" lvl="1" indent="0">
              <a:buNone/>
            </a:pPr>
            <a:r>
              <a:rPr lang="en-US" altLang="zh-CN" sz="2200" dirty="0"/>
              <a:t>f</a:t>
            </a:r>
            <a:r>
              <a:rPr lang="zh-CN" altLang="en-US" sz="2200" dirty="0"/>
              <a:t>i</a:t>
            </a:r>
            <a:endParaRPr lang="en-US" altLang="zh-CN" sz="22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说明：</a:t>
            </a:r>
            <a:r>
              <a:rPr lang="en-US" altLang="zh-CN" sz="2400" dirty="0"/>
              <a:t>if</a:t>
            </a:r>
            <a:r>
              <a:rPr lang="zh-CN" altLang="en-US" sz="2400" dirty="0"/>
              <a:t>分支结构</a:t>
            </a:r>
            <a:r>
              <a:rPr lang="en-US" altLang="zh-CN" sz="2400" dirty="0"/>
              <a:t>——</a:t>
            </a:r>
            <a:r>
              <a:rPr lang="zh-CN" altLang="en-US" sz="2400" dirty="0"/>
              <a:t>支持嵌套结构</a:t>
            </a:r>
          </a:p>
        </p:txBody>
      </p:sp>
    </p:spTree>
    <p:extLst>
      <p:ext uri="{BB962C8B-B14F-4D97-AF65-F5344CB8AC3E}">
        <p14:creationId xmlns:p14="http://schemas.microsoft.com/office/powerpoint/2010/main" val="153408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>
          <a:xfrm>
            <a:off x="1664671" y="758143"/>
            <a:ext cx="8911687" cy="50262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例4：编写一个判断用户名和密码是否正确的脚本程序</a:t>
            </a:r>
          </a:p>
        </p:txBody>
      </p:sp>
      <p:pic>
        <p:nvPicPr>
          <p:cNvPr id="32770" name="内容占位符 -21474826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7822" y="1260764"/>
            <a:ext cx="6817014" cy="3200820"/>
          </a:xfrm>
          <a:ln w="19050">
            <a:solidFill>
              <a:schemeClr val="tx1"/>
            </a:solidFill>
          </a:ln>
        </p:spPr>
      </p:pic>
      <p:pic>
        <p:nvPicPr>
          <p:cNvPr id="32771" name="图片 -21474826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845" y="4562967"/>
            <a:ext cx="7034500" cy="226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37822" y="4562967"/>
            <a:ext cx="1729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中运行结果：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2849001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 noChangeArrowheads="1"/>
          </p:cNvSpPr>
          <p:nvPr>
            <p:ph type="title"/>
          </p:nvPr>
        </p:nvSpPr>
        <p:spPr>
          <a:xfrm>
            <a:off x="1812400" y="693383"/>
            <a:ext cx="8911687" cy="6227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.5.2  case命令</a:t>
            </a:r>
          </a:p>
        </p:txBody>
      </p:sp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>
          <a:xfrm>
            <a:off x="2024063" y="1260764"/>
            <a:ext cx="7878762" cy="5231535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case命令是一个</a:t>
            </a:r>
            <a:r>
              <a:rPr lang="zh-CN" altLang="en-US" sz="2400" dirty="0">
                <a:solidFill>
                  <a:srgbClr val="FF0000"/>
                </a:solidFill>
              </a:rPr>
              <a:t>多分支</a:t>
            </a:r>
            <a:r>
              <a:rPr lang="zh-CN" altLang="en-US" sz="2400" dirty="0"/>
              <a:t>的语句，进行多路条件测试。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其语法格式如下：</a:t>
            </a:r>
          </a:p>
          <a:p>
            <a:pPr marL="400050" lvl="1" indent="0">
              <a:buNone/>
            </a:pPr>
            <a:r>
              <a:rPr lang="zh-CN" altLang="en-US" sz="2200" dirty="0"/>
              <a:t>case  变量值  in</a:t>
            </a:r>
          </a:p>
          <a:p>
            <a:pPr marL="400050" lvl="1" indent="0">
              <a:buNone/>
            </a:pPr>
            <a:r>
              <a:rPr lang="zh-CN" altLang="en-US" sz="2200" dirty="0"/>
              <a:t>  模式1）</a:t>
            </a:r>
          </a:p>
          <a:p>
            <a:pPr marL="400050" lvl="1" indent="0">
              <a:buNone/>
            </a:pPr>
            <a:r>
              <a:rPr lang="zh-CN" altLang="en-US" sz="2200" dirty="0"/>
              <a:t>   命令列表1;;</a:t>
            </a:r>
          </a:p>
          <a:p>
            <a:pPr marL="400050" lvl="1" indent="0">
              <a:buNone/>
            </a:pPr>
            <a:r>
              <a:rPr lang="zh-CN" altLang="en-US" sz="2200" dirty="0"/>
              <a:t>  模式2）</a:t>
            </a:r>
          </a:p>
          <a:p>
            <a:pPr marL="400050" lvl="1" indent="0">
              <a:buNone/>
            </a:pPr>
            <a:r>
              <a:rPr lang="zh-CN" altLang="en-US" sz="2200" dirty="0"/>
              <a:t>   命令列表2;;</a:t>
            </a:r>
          </a:p>
          <a:p>
            <a:pPr marL="400050" lvl="1" indent="0">
              <a:buNone/>
            </a:pPr>
            <a:r>
              <a:rPr lang="zh-CN" altLang="en-US" sz="2200" dirty="0"/>
              <a:t>……</a:t>
            </a:r>
          </a:p>
          <a:p>
            <a:pPr marL="400050" lvl="1" indent="0">
              <a:buNone/>
            </a:pPr>
            <a:r>
              <a:rPr lang="zh-CN" altLang="en-US" sz="2200" dirty="0"/>
              <a:t>  *）</a:t>
            </a:r>
          </a:p>
          <a:p>
            <a:pPr marL="400050" lvl="1" indent="0">
              <a:buNone/>
            </a:pPr>
            <a:r>
              <a:rPr lang="zh-CN" altLang="en-US" sz="2200" dirty="0"/>
              <a:t>   命令列表n;;   </a:t>
            </a:r>
          </a:p>
          <a:p>
            <a:pPr marL="400050" lvl="1" indent="0">
              <a:buNone/>
            </a:pPr>
            <a:r>
              <a:rPr lang="zh-CN" altLang="en-US" sz="2200" dirty="0"/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2977478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/>
          </p:nvPr>
        </p:nvSpPr>
        <p:spPr>
          <a:xfrm>
            <a:off x="1776681" y="748800"/>
            <a:ext cx="8911687" cy="448177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例5：按时间显示问候语。</a:t>
            </a:r>
          </a:p>
        </p:txBody>
      </p:sp>
      <p:pic>
        <p:nvPicPr>
          <p:cNvPr id="34818" name="内容占位符 -21474826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6190" y="1269352"/>
            <a:ext cx="8316575" cy="2041883"/>
          </a:xfrm>
          <a:ln w="19050"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1776681" y="3560619"/>
            <a:ext cx="9952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      第一行利用</a:t>
            </a:r>
            <a:r>
              <a:rPr lang="en-US" altLang="zh-CN" sz="2400" dirty="0">
                <a:solidFill>
                  <a:srgbClr val="FF0000"/>
                </a:solidFill>
              </a:rPr>
              <a:t>date</a:t>
            </a:r>
            <a:r>
              <a:rPr lang="zh-CN" altLang="en-US" sz="2400" dirty="0">
                <a:solidFill>
                  <a:srgbClr val="FF0000"/>
                </a:solidFill>
              </a:rPr>
              <a:t>命令</a:t>
            </a:r>
            <a:r>
              <a:rPr lang="zh-CN" altLang="en-US" sz="2400" dirty="0"/>
              <a:t>把系统时间（小时）取出来，并利用</a:t>
            </a:r>
            <a:r>
              <a:rPr lang="zh-CN" altLang="en-US" sz="2400" dirty="0">
                <a:solidFill>
                  <a:srgbClr val="FF0000"/>
                </a:solidFill>
              </a:rPr>
              <a:t>单撇反引号</a:t>
            </a:r>
            <a:r>
              <a:rPr lang="zh-CN" altLang="en-US" sz="2400" dirty="0"/>
              <a:t>记录</a:t>
            </a:r>
            <a:r>
              <a:rPr lang="en-US" altLang="zh-CN" sz="2400" dirty="0"/>
              <a:t>date</a:t>
            </a:r>
            <a:r>
              <a:rPr lang="zh-CN" altLang="en-US" sz="2400" dirty="0"/>
              <a:t>命令的执行结果并赋值给</a:t>
            </a:r>
            <a:r>
              <a:rPr lang="en-US" altLang="zh-CN" sz="2400" dirty="0"/>
              <a:t>hour</a:t>
            </a:r>
            <a:r>
              <a:rPr lang="zh-CN" altLang="en-US" sz="2400" dirty="0"/>
              <a:t>变量。</a:t>
            </a:r>
            <a:r>
              <a:rPr lang="en-US" altLang="zh-CN" sz="2400" dirty="0"/>
              <a:t>date</a:t>
            </a:r>
            <a:r>
              <a:rPr lang="zh-CN" altLang="en-US" sz="2400" dirty="0"/>
              <a:t>和“</a:t>
            </a:r>
            <a:r>
              <a:rPr lang="en-US" altLang="zh-CN" sz="2400" dirty="0"/>
              <a:t>+”</a:t>
            </a:r>
            <a:r>
              <a:rPr lang="zh-CN" altLang="en-US" sz="2400" dirty="0"/>
              <a:t>之间保留空格。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     另外，</a:t>
            </a:r>
            <a:r>
              <a:rPr lang="zh-CN" altLang="en-US" sz="2400" dirty="0">
                <a:solidFill>
                  <a:srgbClr val="FF0000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|”</a:t>
            </a:r>
            <a:r>
              <a:rPr lang="zh-CN" altLang="en-US" sz="2400" dirty="0"/>
              <a:t>是“或”的意思，用于将多个模式合并到一个分支中。</a:t>
            </a:r>
          </a:p>
        </p:txBody>
      </p:sp>
    </p:spTree>
    <p:extLst>
      <p:ext uri="{BB962C8B-B14F-4D97-AF65-F5344CB8AC3E}">
        <p14:creationId xmlns:p14="http://schemas.microsoft.com/office/powerpoint/2010/main" val="1065900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/>
          </p:nvPr>
        </p:nvSpPr>
        <p:spPr>
          <a:xfrm>
            <a:off x="1776681" y="748800"/>
            <a:ext cx="8911687" cy="448177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6</a:t>
            </a:r>
            <a:r>
              <a:rPr lang="zh-CN" altLang="en-US" sz="2400" dirty="0"/>
              <a:t>：以交换的方式判断当前输入的月份</a:t>
            </a:r>
          </a:p>
        </p:txBody>
      </p:sp>
      <p:pic>
        <p:nvPicPr>
          <p:cNvPr id="34820" name="图片 -21474826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61" y="1428750"/>
            <a:ext cx="8346021" cy="24920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437000" y="3967943"/>
            <a:ext cx="3591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11-21 </a:t>
            </a:r>
            <a:r>
              <a:rPr lang="zh-CN" altLang="en-US" dirty="0"/>
              <a:t>利用</a:t>
            </a:r>
            <a:r>
              <a:rPr lang="en-US" altLang="zh-CN" dirty="0"/>
              <a:t>case</a:t>
            </a:r>
            <a:r>
              <a:rPr lang="zh-CN" altLang="en-US" dirty="0"/>
              <a:t>判断输入的月份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76681" y="4613564"/>
            <a:ext cx="919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/>
              <a:t>该程序不完善，用户需完善后再运行程序。即把程序中省略的部分补充完整。</a:t>
            </a:r>
          </a:p>
        </p:txBody>
      </p:sp>
    </p:spTree>
    <p:extLst>
      <p:ext uri="{BB962C8B-B14F-4D97-AF65-F5344CB8AC3E}">
        <p14:creationId xmlns:p14="http://schemas.microsoft.com/office/powerpoint/2010/main" val="1143477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 noChangeArrowheads="1"/>
          </p:cNvSpPr>
          <p:nvPr>
            <p:ph type="title"/>
          </p:nvPr>
        </p:nvSpPr>
        <p:spPr>
          <a:xfrm>
            <a:off x="1733943" y="818074"/>
            <a:ext cx="8911687" cy="6643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.6 循环结构 </a:t>
            </a:r>
          </a:p>
        </p:txBody>
      </p:sp>
      <p:sp>
        <p:nvSpPr>
          <p:cNvPr id="35842" name="内容占位符 2"/>
          <p:cNvSpPr>
            <a:spLocks noGrp="1" noChangeArrowheads="1"/>
          </p:cNvSpPr>
          <p:nvPr>
            <p:ph idx="1"/>
          </p:nvPr>
        </p:nvSpPr>
        <p:spPr>
          <a:xfrm>
            <a:off x="2201286" y="1593272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1</a:t>
            </a:r>
            <a:r>
              <a:rPr lang="en-US" altLang="zh-CN" sz="2400" dirty="0"/>
              <a:t>1</a:t>
            </a:r>
            <a:r>
              <a:rPr lang="zh-CN" altLang="en-US" sz="2400" dirty="0"/>
              <a:t>.6.1 for循环</a:t>
            </a:r>
          </a:p>
          <a:p>
            <a:r>
              <a:rPr lang="zh-CN" altLang="en-US" sz="2400" dirty="0"/>
              <a:t>1</a:t>
            </a:r>
            <a:r>
              <a:rPr lang="en-US" altLang="zh-CN" sz="2400" dirty="0"/>
              <a:t>1</a:t>
            </a:r>
            <a:r>
              <a:rPr lang="zh-CN" altLang="en-US" sz="2400" dirty="0"/>
              <a:t>.6.2 while循环</a:t>
            </a:r>
          </a:p>
          <a:p>
            <a:r>
              <a:rPr lang="zh-CN" altLang="en-US" sz="2400" dirty="0"/>
              <a:t>1</a:t>
            </a:r>
            <a:r>
              <a:rPr lang="en-US" altLang="zh-CN" sz="2400" dirty="0"/>
              <a:t>1</a:t>
            </a:r>
            <a:r>
              <a:rPr lang="zh-CN" altLang="en-US" sz="2400" dirty="0"/>
              <a:t>.6.3 until循环</a:t>
            </a:r>
          </a:p>
          <a:p>
            <a:r>
              <a:rPr lang="zh-CN" altLang="en-US" sz="2400" dirty="0"/>
              <a:t>1</a:t>
            </a:r>
            <a:r>
              <a:rPr lang="en-US" altLang="zh-CN" sz="2400" dirty="0"/>
              <a:t>1</a:t>
            </a:r>
            <a:r>
              <a:rPr lang="zh-CN" altLang="en-US" sz="2400" dirty="0"/>
              <a:t>.6.4 退出循环命令</a:t>
            </a:r>
          </a:p>
        </p:txBody>
      </p:sp>
    </p:spTree>
    <p:extLst>
      <p:ext uri="{BB962C8B-B14F-4D97-AF65-F5344CB8AC3E}">
        <p14:creationId xmlns:p14="http://schemas.microsoft.com/office/powerpoint/2010/main" val="3536202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 noChangeArrowheads="1"/>
          </p:cNvSpPr>
          <p:nvPr>
            <p:ph type="title"/>
          </p:nvPr>
        </p:nvSpPr>
        <p:spPr>
          <a:xfrm>
            <a:off x="1650816" y="679529"/>
            <a:ext cx="8911687" cy="7197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.6.1 for循环</a:t>
            </a:r>
          </a:p>
        </p:txBody>
      </p:sp>
      <p:sp>
        <p:nvSpPr>
          <p:cNvPr id="3686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51903" y="1399309"/>
            <a:ext cx="8915400" cy="3117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for循环常用来处理简单的、确定次数的循环过程。for循环命令的格式如下：</a:t>
            </a:r>
          </a:p>
          <a:p>
            <a:pPr marL="400050" lvl="1" indent="0">
              <a:buNone/>
            </a:pPr>
            <a:r>
              <a:rPr lang="zh-CN" altLang="en-US" sz="2200" dirty="0"/>
              <a:t>for   变量  [  in  字符串列表 ]</a:t>
            </a:r>
          </a:p>
          <a:p>
            <a:pPr marL="400050" lvl="1" indent="0">
              <a:buNone/>
            </a:pPr>
            <a:r>
              <a:rPr lang="zh-CN" altLang="en-US" sz="2200" dirty="0"/>
              <a:t>do</a:t>
            </a:r>
          </a:p>
          <a:p>
            <a:pPr marL="400050" lvl="1" indent="0">
              <a:buNone/>
            </a:pPr>
            <a:r>
              <a:rPr lang="zh-CN" altLang="en-US" sz="2200" dirty="0"/>
              <a:t>     命令列表</a:t>
            </a:r>
          </a:p>
          <a:p>
            <a:pPr marL="400050" lvl="1" indent="0">
              <a:buNone/>
            </a:pPr>
            <a:r>
              <a:rPr lang="zh-CN" altLang="en-US" sz="22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41503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1648691" y="715674"/>
            <a:ext cx="9545782" cy="12101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例1：要求用户输入一个目录，然后进行判断此目录下的文件有哪些是具有读权限的？如果是，用“ls  -l”命令显示出来。</a:t>
            </a:r>
          </a:p>
        </p:txBody>
      </p:sp>
      <p:pic>
        <p:nvPicPr>
          <p:cNvPr id="37890" name="内容占位符 -21474826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6057" y="1925782"/>
            <a:ext cx="7754680" cy="3699163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101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858326"/>
          </a:xfrm>
        </p:spPr>
        <p:txBody>
          <a:bodyPr>
            <a:normAutofit/>
          </a:bodyPr>
          <a:lstStyle/>
          <a:p>
            <a:r>
              <a:rPr lang="zh-CN" altLang="en-US" sz="280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.2.1 建立Shell脚本</a:t>
            </a:r>
          </a:p>
        </p:txBody>
      </p:sp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>
          <a:xfrm>
            <a:off x="2589212" y="1704108"/>
            <a:ext cx="8729952" cy="439189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可以使用文本编辑器建立脚本和编辑脚本。常用的文本编辑器如vi、emacs、Gedit等。</a:t>
            </a:r>
          </a:p>
          <a:p>
            <a:r>
              <a:rPr lang="zh-CN" altLang="en-US" sz="2400" dirty="0"/>
              <a:t>打开文本编辑器，完成下列程序：</a:t>
            </a:r>
          </a:p>
          <a:p>
            <a:pPr lvl="1"/>
            <a:r>
              <a:rPr lang="zh-CN" altLang="en-US" sz="2200" dirty="0"/>
              <a:t>#!/bin/bash </a:t>
            </a:r>
          </a:p>
          <a:p>
            <a:pPr lvl="1"/>
            <a:r>
              <a:rPr lang="zh-CN" altLang="en-US" sz="2200" dirty="0"/>
              <a:t># this is my first shell script. </a:t>
            </a:r>
          </a:p>
          <a:p>
            <a:pPr lvl="1"/>
            <a:r>
              <a:rPr lang="zh-CN" altLang="en-US" sz="2200" dirty="0"/>
              <a:t>echo “hello world!” </a:t>
            </a:r>
          </a:p>
          <a:p>
            <a:pPr lvl="1"/>
            <a:r>
              <a:rPr lang="zh-CN" altLang="en-US" sz="2200" dirty="0"/>
              <a:t>date </a:t>
            </a:r>
          </a:p>
          <a:p>
            <a:r>
              <a:rPr lang="zh-CN" altLang="en-US" sz="2400" dirty="0"/>
              <a:t>保存该文件，给文件命令为“helloworld”。这样就建立好了一个名为helloworld的脚本文件。</a:t>
            </a:r>
          </a:p>
        </p:txBody>
      </p:sp>
    </p:spTree>
    <p:extLst>
      <p:ext uri="{BB962C8B-B14F-4D97-AF65-F5344CB8AC3E}">
        <p14:creationId xmlns:p14="http://schemas.microsoft.com/office/powerpoint/2010/main" val="1187032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 noChangeArrowheads="1"/>
          </p:cNvSpPr>
          <p:nvPr>
            <p:ph type="title"/>
          </p:nvPr>
        </p:nvSpPr>
        <p:spPr>
          <a:xfrm>
            <a:off x="1830925" y="665674"/>
            <a:ext cx="8911687" cy="6505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.6.2 while循环</a:t>
            </a:r>
          </a:p>
        </p:txBody>
      </p:sp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>
          <a:xfrm>
            <a:off x="2201285" y="1565564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while循环是当条件为真时进入循环体，执行命令列表，直到条件为假时退出循环。while循环命令的格式如下：</a:t>
            </a:r>
          </a:p>
          <a:p>
            <a:pPr marL="457200" lvl="1" indent="0">
              <a:buNone/>
            </a:pPr>
            <a:r>
              <a:rPr lang="zh-CN" altLang="en-US" sz="2200" dirty="0"/>
              <a:t>while  [  条件  ]</a:t>
            </a:r>
          </a:p>
          <a:p>
            <a:pPr marL="457200" lvl="1" indent="0">
              <a:buNone/>
            </a:pPr>
            <a:r>
              <a:rPr lang="zh-CN" altLang="en-US" sz="2200" dirty="0"/>
              <a:t>do</a:t>
            </a:r>
          </a:p>
          <a:p>
            <a:pPr marL="457200" lvl="1" indent="0">
              <a:buNone/>
            </a:pPr>
            <a:r>
              <a:rPr lang="zh-CN" altLang="en-US" sz="2200" dirty="0"/>
              <a:t>   命令列表</a:t>
            </a:r>
          </a:p>
          <a:p>
            <a:pPr marL="457200" lvl="1" indent="0">
              <a:buNone/>
            </a:pPr>
            <a:r>
              <a:rPr lang="zh-CN" altLang="en-US" sz="22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923328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>
          <a:xfrm>
            <a:off x="1938049" y="669926"/>
            <a:ext cx="9879878" cy="53541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例2：利用while循环判断用户登陆的用户名是否正确，直至正确为止</a:t>
            </a:r>
          </a:p>
        </p:txBody>
      </p:sp>
      <p:pic>
        <p:nvPicPr>
          <p:cNvPr id="39939" name="图片 -2147482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30" y="1205345"/>
            <a:ext cx="5943888" cy="32003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图片 -21474826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726" y="4405697"/>
            <a:ext cx="6983773" cy="215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105891" y="4654488"/>
            <a:ext cx="2269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Shell</a:t>
            </a:r>
            <a:r>
              <a:rPr lang="zh-CN" altLang="en-US" sz="2400" dirty="0">
                <a:latin typeface="+mn-ea"/>
              </a:rPr>
              <a:t>中运行结果：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1479159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 noChangeArrowheads="1"/>
          </p:cNvSpPr>
          <p:nvPr>
            <p:ph idx="1"/>
          </p:nvPr>
        </p:nvSpPr>
        <p:spPr>
          <a:xfrm>
            <a:off x="1955871" y="732705"/>
            <a:ext cx="7313612" cy="48649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例3：利用while循环输入5个数，累加求和。</a:t>
            </a:r>
          </a:p>
        </p:txBody>
      </p:sp>
      <p:sp>
        <p:nvSpPr>
          <p:cNvPr id="40963" name="文本框 3"/>
          <p:cNvSpPr txBox="1">
            <a:spLocks noChangeArrowheads="1"/>
          </p:cNvSpPr>
          <p:nvPr/>
        </p:nvSpPr>
        <p:spPr bwMode="auto">
          <a:xfrm>
            <a:off x="2757558" y="1337541"/>
            <a:ext cx="6511925" cy="4475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/>
              <a:t>#!/bin/bash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loopcount=0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result=0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while [ $loopcount -lt 5 ]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do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read -p “input a number:” num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declare –i loopcount= $loopcount+1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declare –i result=$result+$num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done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echo “result is $result”</a:t>
            </a:r>
          </a:p>
        </p:txBody>
      </p:sp>
    </p:spTree>
    <p:extLst>
      <p:ext uri="{BB962C8B-B14F-4D97-AF65-F5344CB8AC3E}">
        <p14:creationId xmlns:p14="http://schemas.microsoft.com/office/powerpoint/2010/main" val="2001167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>
          <a:xfrm>
            <a:off x="1830925" y="707237"/>
            <a:ext cx="8911687" cy="70592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.6.3 until循环</a:t>
            </a:r>
          </a:p>
        </p:txBody>
      </p:sp>
      <p:sp>
        <p:nvSpPr>
          <p:cNvPr id="41986" name="内容占位符 2"/>
          <p:cNvSpPr>
            <a:spLocks noGrp="1" noChangeArrowheads="1"/>
          </p:cNvSpPr>
          <p:nvPr>
            <p:ph idx="1"/>
          </p:nvPr>
        </p:nvSpPr>
        <p:spPr>
          <a:xfrm>
            <a:off x="2201285" y="1593273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until循环在条件为假时进入循环体，执行命令列表，直至条件为真时才退出循环。until循环命令的格式如下：</a:t>
            </a:r>
          </a:p>
          <a:p>
            <a:pPr marL="457200" lvl="1" indent="0">
              <a:buNone/>
            </a:pPr>
            <a:r>
              <a:rPr lang="zh-CN" altLang="en-US" sz="2200" dirty="0"/>
              <a:t>until  [   条件   ]</a:t>
            </a:r>
          </a:p>
          <a:p>
            <a:pPr marL="457200" lvl="1" indent="0">
              <a:buNone/>
            </a:pPr>
            <a:r>
              <a:rPr lang="zh-CN" altLang="en-US" sz="2200" dirty="0"/>
              <a:t>do</a:t>
            </a:r>
          </a:p>
          <a:p>
            <a:pPr marL="457200" lvl="1" indent="0">
              <a:buNone/>
            </a:pPr>
            <a:r>
              <a:rPr lang="zh-CN" altLang="en-US" sz="2200" dirty="0"/>
              <a:t>    命令列表</a:t>
            </a:r>
          </a:p>
          <a:p>
            <a:pPr marL="457200" lvl="1" indent="0">
              <a:buNone/>
            </a:pPr>
            <a:r>
              <a:rPr lang="zh-CN" altLang="en-US" sz="22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52911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>
          <a:xfrm>
            <a:off x="1759152" y="788122"/>
            <a:ext cx="9920230" cy="56962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例4：利用until循环判断用户登陆的用户名是否正确，直至正确为止</a:t>
            </a:r>
          </a:p>
        </p:txBody>
      </p:sp>
      <p:sp>
        <p:nvSpPr>
          <p:cNvPr id="43011" name="文本框 3"/>
          <p:cNvSpPr txBox="1">
            <a:spLocks noChangeArrowheads="1"/>
          </p:cNvSpPr>
          <p:nvPr/>
        </p:nvSpPr>
        <p:spPr bwMode="auto">
          <a:xfrm>
            <a:off x="2960111" y="1648258"/>
            <a:ext cx="6710361" cy="3637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/>
              <a:t>#!/bin/bash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read -p “login name:” username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until [ $username = “ubuntu” ]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do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echo “sorry, name failed!”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read -p “login name:” username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done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echo “hello $username”</a:t>
            </a:r>
          </a:p>
        </p:txBody>
      </p:sp>
    </p:spTree>
    <p:extLst>
      <p:ext uri="{BB962C8B-B14F-4D97-AF65-F5344CB8AC3E}">
        <p14:creationId xmlns:p14="http://schemas.microsoft.com/office/powerpoint/2010/main" val="1246571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 noChangeArrowheads="1"/>
          </p:cNvSpPr>
          <p:nvPr>
            <p:ph idx="1"/>
          </p:nvPr>
        </p:nvSpPr>
        <p:spPr>
          <a:xfrm>
            <a:off x="1841067" y="788122"/>
            <a:ext cx="8854642" cy="55576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例5：利用until循环输入5个数，累加求和。</a:t>
            </a:r>
          </a:p>
        </p:txBody>
      </p:sp>
      <p:sp>
        <p:nvSpPr>
          <p:cNvPr id="44035" name="文本框 3"/>
          <p:cNvSpPr txBox="1">
            <a:spLocks noChangeArrowheads="1"/>
          </p:cNvSpPr>
          <p:nvPr/>
        </p:nvSpPr>
        <p:spPr bwMode="auto">
          <a:xfrm>
            <a:off x="2828926" y="1343891"/>
            <a:ext cx="6268063" cy="48354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/>
              <a:t>#!/bin/bash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loopcount=0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result=0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until [ $loopcount - ge 5 ]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do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read -p “input a number:” num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declare –i loopcount= $loopcount+1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declare –i result=$result+$num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done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echo “result is $result”</a:t>
            </a:r>
          </a:p>
        </p:txBody>
      </p:sp>
    </p:spTree>
    <p:extLst>
      <p:ext uri="{BB962C8B-B14F-4D97-AF65-F5344CB8AC3E}">
        <p14:creationId xmlns:p14="http://schemas.microsoft.com/office/powerpoint/2010/main" val="2933717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 noChangeArrowheads="1"/>
          </p:cNvSpPr>
          <p:nvPr>
            <p:ph type="title"/>
          </p:nvPr>
        </p:nvSpPr>
        <p:spPr>
          <a:xfrm>
            <a:off x="1997179" y="734947"/>
            <a:ext cx="8911687" cy="56738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.6.4 退出循环命令</a:t>
            </a:r>
          </a:p>
        </p:txBody>
      </p:sp>
      <p:sp>
        <p:nvSpPr>
          <p:cNvPr id="45058" name="内容占位符 2"/>
          <p:cNvSpPr>
            <a:spLocks noGrp="1" noChangeArrowheads="1"/>
          </p:cNvSpPr>
          <p:nvPr>
            <p:ph idx="1"/>
          </p:nvPr>
        </p:nvSpPr>
        <p:spPr>
          <a:xfrm>
            <a:off x="2228993" y="1676400"/>
            <a:ext cx="9187151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break命令和continue命令</a:t>
            </a:r>
            <a:r>
              <a:rPr lang="zh-CN" altLang="en-US" sz="2400" dirty="0"/>
              <a:t>进行循环程序的控制转向。break命令和continue命令只能应用在for循环、while循环、until循环结构中。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两者的区别：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break命令</a:t>
            </a:r>
            <a:r>
              <a:rPr lang="zh-CN" altLang="en-US" sz="2400" dirty="0"/>
              <a:t>的执行，使程序的执行退出整个循环结构，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continue命令</a:t>
            </a:r>
            <a:r>
              <a:rPr lang="zh-CN" altLang="en-US" sz="2400" dirty="0"/>
              <a:t>控制程序跳出本次循环，进入下一次循环中，并不退出循环结构。</a:t>
            </a:r>
          </a:p>
        </p:txBody>
      </p:sp>
    </p:spTree>
    <p:extLst>
      <p:ext uri="{BB962C8B-B14F-4D97-AF65-F5344CB8AC3E}">
        <p14:creationId xmlns:p14="http://schemas.microsoft.com/office/powerpoint/2010/main" val="1129342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 noChangeArrowheads="1"/>
          </p:cNvSpPr>
          <p:nvPr>
            <p:ph idx="1"/>
          </p:nvPr>
        </p:nvSpPr>
        <p:spPr>
          <a:xfrm>
            <a:off x="1730229" y="718849"/>
            <a:ext cx="10156969" cy="625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例6：用break退出循环结构。统计累加和，当累加和sum=10时退出循环</a:t>
            </a:r>
          </a:p>
        </p:txBody>
      </p:sp>
      <p:sp>
        <p:nvSpPr>
          <p:cNvPr id="46083" name="文本框 3"/>
          <p:cNvSpPr txBox="1">
            <a:spLocks noChangeArrowheads="1"/>
          </p:cNvSpPr>
          <p:nvPr/>
        </p:nvSpPr>
        <p:spPr bwMode="auto">
          <a:xfrm>
            <a:off x="3189578" y="1596448"/>
            <a:ext cx="5427950" cy="40934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/>
              <a:t>#!/bin/bash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declare sum=0;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while [ 1 ]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do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  if [ $sum –ge 10 ]; then 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     break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  fi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sum=sum+1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done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echo “s=” $sum</a:t>
            </a:r>
          </a:p>
        </p:txBody>
      </p:sp>
    </p:spTree>
    <p:extLst>
      <p:ext uri="{BB962C8B-B14F-4D97-AF65-F5344CB8AC3E}">
        <p14:creationId xmlns:p14="http://schemas.microsoft.com/office/powerpoint/2010/main" val="1204393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 noChangeArrowheads="1"/>
          </p:cNvSpPr>
          <p:nvPr>
            <p:ph idx="1"/>
          </p:nvPr>
        </p:nvSpPr>
        <p:spPr>
          <a:xfrm>
            <a:off x="1827934" y="560964"/>
            <a:ext cx="9546648" cy="1592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例7：用continue命令跳出本次循环。如果输入的分数在[0,100]的范围内，则显示输入的分数，否则显示错误信息，并提示重新输入。</a:t>
            </a:r>
          </a:p>
        </p:txBody>
      </p:sp>
      <p:sp>
        <p:nvSpPr>
          <p:cNvPr id="47107" name="文本框 3"/>
          <p:cNvSpPr txBox="1">
            <a:spLocks noChangeArrowheads="1"/>
          </p:cNvSpPr>
          <p:nvPr/>
        </p:nvSpPr>
        <p:spPr bwMode="auto">
          <a:xfrm>
            <a:off x="2943371" y="1831543"/>
            <a:ext cx="7558374" cy="4493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/>
              <a:t>#!/bin/bash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while [ 1 ]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do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read –p “input a score:” score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if [ $score –lt 0 –o $core –gt 100 ] then 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   echo “the score is error. please input again.”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   contiunue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else 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   echo “your score is $score” 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fi 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2331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 noChangeArrowheads="1"/>
          </p:cNvSpPr>
          <p:nvPr>
            <p:ph type="title"/>
          </p:nvPr>
        </p:nvSpPr>
        <p:spPr>
          <a:xfrm>
            <a:off x="1858634" y="734946"/>
            <a:ext cx="8911687" cy="7474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.7 函数</a:t>
            </a:r>
          </a:p>
        </p:txBody>
      </p:sp>
      <p:sp>
        <p:nvSpPr>
          <p:cNvPr id="48130" name="内容占位符 2"/>
          <p:cNvSpPr>
            <a:spLocks noGrp="1" noChangeArrowheads="1"/>
          </p:cNvSpPr>
          <p:nvPr>
            <p:ph idx="1"/>
          </p:nvPr>
        </p:nvSpPr>
        <p:spPr>
          <a:xfrm>
            <a:off x="2035029" y="1593273"/>
            <a:ext cx="9713625" cy="377762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函数的定义格式如下：</a:t>
            </a:r>
          </a:p>
          <a:p>
            <a:pPr marL="400050" lvl="1" indent="0">
              <a:buNone/>
            </a:pPr>
            <a:r>
              <a:rPr lang="zh-CN" altLang="en-US" sz="2200" dirty="0"/>
              <a:t>function  函数名（）</a:t>
            </a:r>
          </a:p>
          <a:p>
            <a:pPr marL="400050" lvl="1" indent="0">
              <a:buNone/>
            </a:pPr>
            <a:r>
              <a:rPr lang="zh-CN" altLang="en-US" sz="2200" dirty="0"/>
              <a:t>{</a:t>
            </a:r>
          </a:p>
          <a:p>
            <a:pPr marL="400050" lvl="1" indent="0">
              <a:buNone/>
            </a:pPr>
            <a:r>
              <a:rPr lang="zh-CN" altLang="en-US" sz="2200" dirty="0"/>
              <a:t>    命令列表</a:t>
            </a:r>
          </a:p>
          <a:p>
            <a:pPr marL="400050" lvl="1" indent="0">
              <a:buNone/>
            </a:pPr>
            <a:r>
              <a:rPr lang="zh-CN" altLang="en-US" sz="2200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说明：</a:t>
            </a:r>
            <a:r>
              <a:rPr lang="zh-CN" altLang="en-US" sz="2400" dirty="0"/>
              <a:t>函数名的命名规则与变量名的命令规则相关。调用函数的时候可以直接使用函数名，就可以实现函数的调用。</a:t>
            </a:r>
          </a:p>
        </p:txBody>
      </p:sp>
    </p:spTree>
    <p:extLst>
      <p:ext uri="{BB962C8B-B14F-4D97-AF65-F5344CB8AC3E}">
        <p14:creationId xmlns:p14="http://schemas.microsoft.com/office/powerpoint/2010/main" val="306375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>
          <a:xfrm>
            <a:off x="2048884" y="748146"/>
            <a:ext cx="9713625" cy="4807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（1）</a:t>
            </a:r>
            <a:r>
              <a:rPr lang="zh-CN" altLang="en-US" sz="2400" dirty="0">
                <a:solidFill>
                  <a:srgbClr val="FF0000"/>
                </a:solidFill>
              </a:rPr>
              <a:t>第一行</a:t>
            </a:r>
            <a:r>
              <a:rPr lang="zh-CN" altLang="en-US" sz="2400" dirty="0"/>
              <a:t>指明了Shell脚本使用哪个Shell进行解释执行，在Ubuntu中默认的Shell是bash。所以在以后的所有Shell脚本的编写中，</a:t>
            </a:r>
            <a:r>
              <a:rPr lang="zh-CN" altLang="en-US" sz="2400" dirty="0">
                <a:solidFill>
                  <a:srgbClr val="FF0000"/>
                </a:solidFill>
              </a:rPr>
              <a:t>第一行都要按照此格式进行编写</a:t>
            </a:r>
            <a:r>
              <a:rPr lang="zh-CN" altLang="en-US" sz="2400" dirty="0"/>
              <a:t>，以指明Shell使用的版本。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（2）第二行是一行程序的注释。添加注释的方法是在行首加“</a:t>
            </a:r>
            <a:r>
              <a:rPr lang="zh-CN" altLang="en-US" sz="2400" dirty="0">
                <a:solidFill>
                  <a:srgbClr val="FF0000"/>
                </a:solidFill>
              </a:rPr>
              <a:t>#</a:t>
            </a:r>
            <a:r>
              <a:rPr lang="zh-CN" altLang="en-US" sz="2400" dirty="0"/>
              <a:t>”符号。代表“#”后面的字符都是注释。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（3）第三行的任务是利用</a:t>
            </a:r>
            <a:r>
              <a:rPr lang="zh-CN" altLang="en-US" sz="2400" dirty="0">
                <a:solidFill>
                  <a:srgbClr val="FF0000"/>
                </a:solidFill>
              </a:rPr>
              <a:t>echo命令</a:t>
            </a:r>
            <a:r>
              <a:rPr lang="zh-CN" altLang="en-US" sz="2400" dirty="0"/>
              <a:t>，输出一行字符“hello world”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（4）第四行是利用</a:t>
            </a:r>
            <a:r>
              <a:rPr lang="zh-CN" altLang="en-US" sz="2400" dirty="0">
                <a:solidFill>
                  <a:srgbClr val="FF0000"/>
                </a:solidFill>
              </a:rPr>
              <a:t>date命令</a:t>
            </a:r>
            <a:r>
              <a:rPr lang="zh-CN" altLang="en-US" sz="2400" dirty="0"/>
              <a:t>，显示系统当前的日期、时间。</a:t>
            </a:r>
          </a:p>
        </p:txBody>
      </p:sp>
    </p:spTree>
    <p:extLst>
      <p:ext uri="{BB962C8B-B14F-4D97-AF65-F5344CB8AC3E}">
        <p14:creationId xmlns:p14="http://schemas.microsoft.com/office/powerpoint/2010/main" val="2867734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 noChangeArrowheads="1"/>
          </p:cNvSpPr>
          <p:nvPr>
            <p:ph idx="1"/>
          </p:nvPr>
        </p:nvSpPr>
        <p:spPr>
          <a:xfrm>
            <a:off x="1879183" y="774267"/>
            <a:ext cx="7313612" cy="50641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例：编写函数并调用</a:t>
            </a:r>
          </a:p>
        </p:txBody>
      </p:sp>
      <p:sp>
        <p:nvSpPr>
          <p:cNvPr id="49155" name="文本框 3"/>
          <p:cNvSpPr txBox="1">
            <a:spLocks noChangeArrowheads="1"/>
          </p:cNvSpPr>
          <p:nvPr/>
        </p:nvSpPr>
        <p:spPr bwMode="auto">
          <a:xfrm>
            <a:off x="5749636" y="906606"/>
            <a:ext cx="5348574" cy="3477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#!/bin/bash</a:t>
            </a:r>
          </a:p>
          <a:p>
            <a:r>
              <a:rPr lang="zh-CN" altLang="en-US" sz="2000" dirty="0"/>
              <a:t>#make a function</a:t>
            </a:r>
          </a:p>
          <a:p>
            <a:r>
              <a:rPr lang="zh-CN" altLang="en-US" sz="2000" dirty="0"/>
              <a:t>function  func( )</a:t>
            </a:r>
          </a:p>
          <a:p>
            <a:r>
              <a:rPr lang="zh-CN" altLang="en-US" sz="2000" dirty="0"/>
              <a:t>{</a:t>
            </a:r>
          </a:p>
          <a:p>
            <a:pPr lvl="1"/>
            <a:r>
              <a:rPr lang="zh-CN" altLang="en-US" sz="2000" dirty="0"/>
              <a:t>cal  </a:t>
            </a:r>
          </a:p>
          <a:p>
            <a:pPr lvl="1"/>
            <a:r>
              <a:rPr lang="zh-CN" altLang="en-US" sz="2000" dirty="0"/>
              <a:t>date </a:t>
            </a:r>
          </a:p>
          <a:p>
            <a:pPr lvl="1"/>
            <a:r>
              <a:rPr lang="zh-CN" altLang="en-US" sz="2000" dirty="0"/>
              <a:t>pwd  </a:t>
            </a:r>
          </a:p>
          <a:p>
            <a:pPr lvl="1"/>
            <a:r>
              <a:rPr lang="zh-CN" altLang="en-US" sz="2000" dirty="0"/>
              <a:t>echo “this is function!” </a:t>
            </a:r>
          </a:p>
          <a:p>
            <a:r>
              <a:rPr lang="zh-CN" altLang="en-US" sz="2000" dirty="0"/>
              <a:t>}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func #</a:t>
            </a:r>
            <a:r>
              <a:rPr lang="zh-CN" altLang="en-US" sz="2000" dirty="0"/>
              <a:t>调用函数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46392" y="4655127"/>
            <a:ext cx="9558918" cy="16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说明：</a:t>
            </a:r>
            <a:r>
              <a:rPr lang="zh-CN" altLang="en-US" sz="2400" dirty="0"/>
              <a:t>程序中定义了一个函数</a:t>
            </a:r>
            <a:r>
              <a:rPr lang="en-US" altLang="zh-CN" sz="2400" dirty="0">
                <a:solidFill>
                  <a:srgbClr val="FF0000"/>
                </a:solidFill>
              </a:rPr>
              <a:t>func()</a:t>
            </a:r>
            <a:r>
              <a:rPr lang="zh-CN" altLang="en-US" sz="2400" dirty="0"/>
              <a:t>，显示当前的日历、日期和工作路径、并显示一行字符串。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要执行这个函数体，只需要调用函数名</a:t>
            </a:r>
            <a:r>
              <a:rPr lang="en-US" altLang="zh-CN" sz="2400" dirty="0">
                <a:solidFill>
                  <a:srgbClr val="FF0000"/>
                </a:solidFill>
              </a:rPr>
              <a:t>func</a:t>
            </a:r>
            <a:r>
              <a:rPr lang="zh-CN" altLang="en-US" sz="2400" dirty="0"/>
              <a:t>即可，即程序的最后一行。</a:t>
            </a:r>
          </a:p>
        </p:txBody>
      </p:sp>
    </p:spTree>
    <p:extLst>
      <p:ext uri="{BB962C8B-B14F-4D97-AF65-F5344CB8AC3E}">
        <p14:creationId xmlns:p14="http://schemas.microsoft.com/office/powerpoint/2010/main" val="1510732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 noChangeArrowheads="1"/>
          </p:cNvSpPr>
          <p:nvPr>
            <p:ph type="title"/>
          </p:nvPr>
        </p:nvSpPr>
        <p:spPr>
          <a:xfrm>
            <a:off x="1877488" y="734947"/>
            <a:ext cx="8911687" cy="59508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.8 脚本调试</a:t>
            </a:r>
          </a:p>
        </p:txBody>
      </p:sp>
      <p:sp>
        <p:nvSpPr>
          <p:cNvPr id="50178" name="内容占位符 2"/>
          <p:cNvSpPr>
            <a:spLocks noGrp="1" noChangeArrowheads="1"/>
          </p:cNvSpPr>
          <p:nvPr>
            <p:ph idx="1"/>
          </p:nvPr>
        </p:nvSpPr>
        <p:spPr>
          <a:xfrm>
            <a:off x="2015693" y="1471612"/>
            <a:ext cx="9525143" cy="4721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调试脚本的命令是bash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bash  [xvn]  脚本名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常用的参数有：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-x</a:t>
            </a:r>
            <a:r>
              <a:rPr lang="zh-CN" altLang="en-US" sz="2200" dirty="0"/>
              <a:t>：将脚本的内容在执行时显示出来，方便用户追踪调试程序。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-n</a:t>
            </a:r>
            <a:r>
              <a:rPr lang="zh-CN" altLang="en-US" sz="2200" dirty="0"/>
              <a:t>：只检查脚本的语法错误，不执行脚本。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注</a:t>
            </a:r>
            <a:r>
              <a:rPr lang="zh-CN" altLang="en-US" sz="2400" dirty="0"/>
              <a:t>：如果是程序代码的话，如C语言编写的程序代码，把参数前面的“-”改为“+”表示。</a:t>
            </a:r>
          </a:p>
        </p:txBody>
      </p:sp>
    </p:spTree>
    <p:extLst>
      <p:ext uri="{BB962C8B-B14F-4D97-AF65-F5344CB8AC3E}">
        <p14:creationId xmlns:p14="http://schemas.microsoft.com/office/powerpoint/2010/main" val="4277389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 noChangeArrowheads="1"/>
          </p:cNvSpPr>
          <p:nvPr>
            <p:ph idx="1"/>
          </p:nvPr>
        </p:nvSpPr>
        <p:spPr>
          <a:xfrm>
            <a:off x="1620982" y="615807"/>
            <a:ext cx="9767454" cy="1897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例：在Shell下输入bash  -x  whileexam，进行脚本的调试，显示命令的功能。whileexam是一个脚本程序，利用while循环进行用户登陆名的判断。</a:t>
            </a:r>
          </a:p>
        </p:txBody>
      </p:sp>
      <p:pic>
        <p:nvPicPr>
          <p:cNvPr id="51203" name="图片 -2147482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1" y="2037196"/>
            <a:ext cx="7616390" cy="404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291194" y="6077879"/>
            <a:ext cx="3715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11-25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–x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参数进行脚本的调试</a:t>
            </a:r>
          </a:p>
        </p:txBody>
      </p:sp>
    </p:spTree>
    <p:extLst>
      <p:ext uri="{BB962C8B-B14F-4D97-AF65-F5344CB8AC3E}">
        <p14:creationId xmlns:p14="http://schemas.microsoft.com/office/powerpoint/2010/main" val="1464810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252" y="62411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980" y="1642621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本章介绍了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脚本的语法，以及如何进行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脚本的设计开发方法。使用户能够利用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脚本语言的语法进行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脚本程序的开发，以扩充</a:t>
            </a:r>
            <a:r>
              <a:rPr lang="en-US" altLang="zh-CN" sz="2400" dirty="0"/>
              <a:t>Ubuntu Linux</a:t>
            </a:r>
            <a:r>
              <a:rPr lang="zh-CN" altLang="en-US" sz="2400" dirty="0"/>
              <a:t>系统的管理功能。</a:t>
            </a:r>
          </a:p>
        </p:txBody>
      </p:sp>
    </p:spTree>
    <p:extLst>
      <p:ext uri="{BB962C8B-B14F-4D97-AF65-F5344CB8AC3E}">
        <p14:creationId xmlns:p14="http://schemas.microsoft.com/office/powerpoint/2010/main" val="1893704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59640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709" y="1431220"/>
            <a:ext cx="9448800" cy="4092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题目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</a:rPr>
              <a:t>中的控制结构的使用（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要求：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编写一个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脚本，判断用户登录的用户名和密码是否正确。用户名不正确允许重复输入，密码三次不正确则退出程序，并显示相应的提示信息。</a:t>
            </a:r>
          </a:p>
        </p:txBody>
      </p:sp>
    </p:spTree>
    <p:extLst>
      <p:ext uri="{BB962C8B-B14F-4D97-AF65-F5344CB8AC3E}">
        <p14:creationId xmlns:p14="http://schemas.microsoft.com/office/powerpoint/2010/main" val="268873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59640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709" y="1431220"/>
            <a:ext cx="9448800" cy="4092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题目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</a:rPr>
              <a:t>中的控制结构的使用（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要求：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编写一个脚本，判断一个文件是否具有可读、可写、可执行的权限。</a:t>
            </a:r>
          </a:p>
        </p:txBody>
      </p:sp>
    </p:spTree>
    <p:extLst>
      <p:ext uri="{BB962C8B-B14F-4D97-AF65-F5344CB8AC3E}">
        <p14:creationId xmlns:p14="http://schemas.microsoft.com/office/powerpoint/2010/main" val="3796614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59640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709" y="1431220"/>
            <a:ext cx="9448800" cy="4092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题目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</a:rPr>
              <a:t>中的控制结构的使用（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要求：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编写一个脚本，统计当前路径下所有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语言的源文件的总行数共有多少行。</a:t>
            </a:r>
          </a:p>
        </p:txBody>
      </p:sp>
    </p:spTree>
    <p:extLst>
      <p:ext uri="{BB962C8B-B14F-4D97-AF65-F5344CB8AC3E}">
        <p14:creationId xmlns:p14="http://schemas.microsoft.com/office/powerpoint/2010/main" val="239444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59640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709" y="1431220"/>
            <a:ext cx="9448800" cy="4092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题目三：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</a:rPr>
              <a:t>中的控制结构的使用（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要求：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编写一个脚本，以英文月份名为参数，显示当年该月的日历。</a:t>
            </a:r>
          </a:p>
        </p:txBody>
      </p:sp>
    </p:spTree>
    <p:extLst>
      <p:ext uri="{BB962C8B-B14F-4D97-AF65-F5344CB8AC3E}">
        <p14:creationId xmlns:p14="http://schemas.microsoft.com/office/powerpoint/2010/main" val="2307111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979" y="651819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练习题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 txBox="1">
            <a:spLocks/>
          </p:cNvSpPr>
          <p:nvPr/>
        </p:nvSpPr>
        <p:spPr>
          <a:xfrm>
            <a:off x="1914050" y="1190268"/>
            <a:ext cx="9571368" cy="264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</a:t>
            </a:r>
            <a:r>
              <a:rPr lang="en-US" altLang="zh-CN" sz="2200" dirty="0"/>
              <a:t>Shell</a:t>
            </a:r>
            <a:r>
              <a:rPr lang="zh-CN" altLang="en-US" sz="2200" dirty="0"/>
              <a:t>脚本是如何执行的？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、编写的</a:t>
            </a:r>
            <a:r>
              <a:rPr lang="en-US" altLang="zh-CN" sz="2200" dirty="0"/>
              <a:t>Shell</a:t>
            </a:r>
            <a:r>
              <a:rPr lang="zh-CN" altLang="en-US" sz="2200" dirty="0"/>
              <a:t>脚本是否需要编译？与</a:t>
            </a:r>
            <a:r>
              <a:rPr lang="en-US" altLang="zh-CN" sz="2200" dirty="0"/>
              <a:t>C</a:t>
            </a:r>
            <a:r>
              <a:rPr lang="zh-CN" altLang="en-US" sz="2200" dirty="0"/>
              <a:t>语言编写的程序有什么区别？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、进行脚本表达式的逻辑判断命令是什么？它可以进行哪些逻辑判断？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、分析下面的脚本的作用，写出脚本执行结果。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13016" y="3679884"/>
            <a:ext cx="4073237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i="1" dirty="0"/>
              <a:t>#!/bin/bash</a:t>
            </a:r>
          </a:p>
          <a:p>
            <a:r>
              <a:rPr lang="en-US" altLang="zh-CN" i="1" dirty="0"/>
              <a:t>echo</a:t>
            </a:r>
          </a:p>
          <a:p>
            <a:r>
              <a:rPr lang="en-US" altLang="zh-CN" i="1" dirty="0"/>
              <a:t>echo  “today is:”</a:t>
            </a:r>
          </a:p>
          <a:p>
            <a:r>
              <a:rPr lang="en-US" altLang="zh-CN" i="1" dirty="0"/>
              <a:t>date</a:t>
            </a:r>
          </a:p>
          <a:p>
            <a:r>
              <a:rPr lang="en-US" altLang="zh-CN" i="1" dirty="0"/>
              <a:t>echo</a:t>
            </a:r>
          </a:p>
          <a:p>
            <a:r>
              <a:rPr lang="en-US" altLang="zh-CN" i="1" dirty="0"/>
              <a:t>echo  “the working directory is:”</a:t>
            </a:r>
          </a:p>
          <a:p>
            <a:r>
              <a:rPr lang="en-US" altLang="zh-CN" i="1" dirty="0"/>
              <a:t>pwd</a:t>
            </a:r>
          </a:p>
          <a:p>
            <a:r>
              <a:rPr lang="en-US" altLang="zh-CN" i="1" dirty="0"/>
              <a:t>echo</a:t>
            </a:r>
          </a:p>
          <a:p>
            <a:r>
              <a:rPr lang="en-US" altLang="zh-CN" i="1" dirty="0"/>
              <a:t>echo  “the files are:”</a:t>
            </a:r>
          </a:p>
          <a:p>
            <a:r>
              <a:rPr lang="en-US" altLang="zh-CN" i="1" dirty="0"/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2052246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979" y="651819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练习题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 txBox="1">
            <a:spLocks/>
          </p:cNvSpPr>
          <p:nvPr/>
        </p:nvSpPr>
        <p:spPr>
          <a:xfrm>
            <a:off x="1858632" y="1486639"/>
            <a:ext cx="9945440" cy="210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、编写一个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脚本，能够比较两个交互式输入的整数的大小。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</a:t>
            </a:r>
            <a:r>
              <a:rPr lang="zh-CN" altLang="en-US" sz="2400" dirty="0"/>
              <a:t>、编写一个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脚本，删除当前路径下所有长度为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的文件。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7</a:t>
            </a:r>
            <a:r>
              <a:rPr lang="zh-CN" altLang="en-US" sz="2400" dirty="0"/>
              <a:t>、编写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脚本，统计当前路径下所有以</a:t>
            </a:r>
            <a:r>
              <a:rPr lang="en-US" altLang="zh-CN" sz="2400" dirty="0"/>
              <a:t>f</a:t>
            </a:r>
            <a:r>
              <a:rPr lang="zh-CN" altLang="en-US" sz="2400" dirty="0"/>
              <a:t>开头的文件的个数。</a:t>
            </a:r>
          </a:p>
        </p:txBody>
      </p:sp>
    </p:spTree>
    <p:extLst>
      <p:ext uri="{BB962C8B-B14F-4D97-AF65-F5344CB8AC3E}">
        <p14:creationId xmlns:p14="http://schemas.microsoft.com/office/powerpoint/2010/main" val="406228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>
          <a:xfrm>
            <a:off x="2191143" y="651819"/>
            <a:ext cx="8911687" cy="62279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1</a:t>
            </a:r>
            <a:r>
              <a:rPr lang="en-US" altLang="zh-CN" sz="2800" dirty="0"/>
              <a:t>1</a:t>
            </a:r>
            <a:r>
              <a:rPr lang="zh-CN" altLang="en-US" sz="2800" dirty="0"/>
              <a:t>.2.2 执行Shell脚本</a:t>
            </a:r>
          </a:p>
        </p:txBody>
      </p:sp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>
          <a:xfrm>
            <a:off x="2050668" y="1274618"/>
            <a:ext cx="9192635" cy="52440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脚本文件是一种纯文本的文件，它不具备执行的权限。要执行一个Shell脚本，有如下三种方法：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（1）赋予脚本文件可行性的权限</a:t>
            </a:r>
            <a:endParaRPr lang="zh-CN" altLang="en-US" sz="2400" dirty="0"/>
          </a:p>
          <a:p>
            <a:pPr lvl="1"/>
            <a:r>
              <a:rPr lang="zh-CN" altLang="en-US" sz="2200" dirty="0"/>
              <a:t>在Shell下执行chmod命令，改变文件属性。</a:t>
            </a:r>
          </a:p>
          <a:p>
            <a:pPr lvl="1"/>
            <a:r>
              <a:rPr lang="zh-CN" altLang="en-US" sz="2200" dirty="0"/>
              <a:t>chmod  755  文件名 或者 chmod a+x 文件名</a:t>
            </a:r>
          </a:p>
          <a:p>
            <a:pPr lvl="1"/>
            <a:r>
              <a:rPr lang="zh-CN" altLang="en-US" sz="2200" dirty="0"/>
              <a:t>执行文件的方法：在提示符后输入 ./文件名 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（2）使用特定的Shell解释执行脚本文件</a:t>
            </a:r>
            <a:endParaRPr lang="en-US" altLang="zh-CN" sz="2600" dirty="0"/>
          </a:p>
          <a:p>
            <a:pPr lvl="1"/>
            <a:r>
              <a:rPr lang="zh-CN" altLang="en-US" sz="2400" dirty="0"/>
              <a:t>在Shell下输入：bash 文件名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（3）使用“．”命令或“source”命令执行脚本文件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在Shell下输入：</a:t>
            </a:r>
            <a:r>
              <a:rPr lang="zh-CN" altLang="en-US" sz="2200" dirty="0"/>
              <a:t>．文件名   或者   source 文件名 </a:t>
            </a:r>
          </a:p>
        </p:txBody>
      </p:sp>
    </p:spTree>
    <p:extLst>
      <p:ext uri="{BB962C8B-B14F-4D97-AF65-F5344CB8AC3E}">
        <p14:creationId xmlns:p14="http://schemas.microsoft.com/office/powerpoint/2010/main" val="23702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88603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.3 交互式Shell脚本 </a:t>
            </a:r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>
          <a:xfrm>
            <a:off x="2589212" y="1510145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使用read命令读取用户输入的变量值，记录在变量名中。用法如下：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read  [ -p  “字符串”]  变量名 </a:t>
            </a:r>
          </a:p>
        </p:txBody>
      </p:sp>
    </p:spTree>
    <p:extLst>
      <p:ext uri="{BB962C8B-B14F-4D97-AF65-F5344CB8AC3E}">
        <p14:creationId xmlns:p14="http://schemas.microsoft.com/office/powerpoint/2010/main" val="147134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/>
          </p:nvPr>
        </p:nvSpPr>
        <p:spPr>
          <a:xfrm>
            <a:off x="1767156" y="620936"/>
            <a:ext cx="8911687" cy="12808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例如，编写一个脚本程序，要求用户输入一行字符串，然后将此字符串显示出来。程序如图</a:t>
            </a:r>
            <a:r>
              <a:rPr lang="en-US" altLang="zh-CN" sz="2400" dirty="0"/>
              <a:t>11-1</a:t>
            </a:r>
            <a:r>
              <a:rPr lang="zh-CN" altLang="en-US" sz="2400" dirty="0"/>
              <a:t>所示。</a:t>
            </a:r>
          </a:p>
        </p:txBody>
      </p:sp>
      <p:sp>
        <p:nvSpPr>
          <p:cNvPr id="11267" name="文本框 3"/>
          <p:cNvSpPr txBox="1">
            <a:spLocks noChangeArrowheads="1"/>
          </p:cNvSpPr>
          <p:nvPr/>
        </p:nvSpPr>
        <p:spPr bwMode="auto">
          <a:xfrm>
            <a:off x="2238210" y="5032416"/>
            <a:ext cx="14470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该脚本文件的执行结果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11268" name="图片 -2147482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32" y="4884451"/>
            <a:ext cx="7351156" cy="13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152301" y="1768622"/>
            <a:ext cx="8888987" cy="2962996"/>
            <a:chOff x="2152301" y="1768622"/>
            <a:chExt cx="8888987" cy="29629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301" y="1768622"/>
              <a:ext cx="8888987" cy="2962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7573528" y="4254037"/>
              <a:ext cx="2503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11-1 </a:t>
              </a:r>
              <a:r>
                <a:rPr lang="zh-CN" altLang="zh-CN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交互式脚本程序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631236" y="6232745"/>
            <a:ext cx="2445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1257300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11-2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脚本的执行结果</a:t>
            </a:r>
          </a:p>
        </p:txBody>
      </p:sp>
    </p:spTree>
    <p:extLst>
      <p:ext uri="{BB962C8B-B14F-4D97-AF65-F5344CB8AC3E}">
        <p14:creationId xmlns:p14="http://schemas.microsoft.com/office/powerpoint/2010/main" val="109914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>
          <a:xfrm>
            <a:off x="2574925" y="776510"/>
            <a:ext cx="8911687" cy="60894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1</a:t>
            </a:r>
            <a:r>
              <a:rPr lang="zh-CN" altLang="en-US" sz="2800" dirty="0"/>
              <a:t>.4 逻辑判断表达式</a:t>
            </a:r>
          </a:p>
        </p:txBody>
      </p:sp>
      <p:sp>
        <p:nvSpPr>
          <p:cNvPr id="12290" name="内容占位符 2"/>
          <p:cNvSpPr>
            <a:spLocks noGrp="1" noChangeArrowheads="1"/>
          </p:cNvSpPr>
          <p:nvPr>
            <p:ph idx="1"/>
          </p:nvPr>
        </p:nvSpPr>
        <p:spPr>
          <a:xfrm>
            <a:off x="2574924" y="1660958"/>
            <a:ext cx="8911687" cy="3700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test命令可以对表达式的执行结果进行判断。</a:t>
            </a:r>
            <a:r>
              <a:rPr lang="zh-CN" altLang="en-US" sz="2400" dirty="0">
                <a:solidFill>
                  <a:srgbClr val="FF0000"/>
                </a:solidFill>
              </a:rPr>
              <a:t>表达式包括文件、整数、字符串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用返回值来表示判断的结果。返回值为</a:t>
            </a:r>
            <a:r>
              <a:rPr lang="zh-CN" altLang="en-US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时，表示判断结果为</a:t>
            </a:r>
            <a:r>
              <a:rPr lang="zh-CN" altLang="en-US" sz="2400" dirty="0">
                <a:solidFill>
                  <a:srgbClr val="FF0000"/>
                </a:solidFill>
              </a:rPr>
              <a:t>真</a:t>
            </a:r>
            <a:r>
              <a:rPr lang="zh-CN" altLang="en-US" sz="2400" dirty="0"/>
              <a:t>；返回值为</a:t>
            </a:r>
            <a:r>
              <a:rPr lang="zh-CN" altLang="en-US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时，表示判断结果为</a:t>
            </a:r>
            <a:r>
              <a:rPr lang="zh-CN" altLang="en-US" sz="2400" dirty="0">
                <a:solidFill>
                  <a:srgbClr val="FF0000"/>
                </a:solidFill>
              </a:rPr>
              <a:t>假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test命令的判断结果主要用于在程序设计的控制结构（如if语句）中进行条件判断。</a:t>
            </a:r>
          </a:p>
        </p:txBody>
      </p:sp>
    </p:spTree>
    <p:extLst>
      <p:ext uri="{BB962C8B-B14F-4D97-AF65-F5344CB8AC3E}">
        <p14:creationId xmlns:p14="http://schemas.microsoft.com/office/powerpoint/2010/main" val="34572048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384</TotalTime>
  <Words>3745</Words>
  <Application>Microsoft Office PowerPoint</Application>
  <PresentationFormat>宽屏</PresentationFormat>
  <Paragraphs>382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等线</vt:lpstr>
      <vt:lpstr>宋体</vt:lpstr>
      <vt:lpstr>幼圆</vt:lpstr>
      <vt:lpstr>Arial</vt:lpstr>
      <vt:lpstr>Century Gothic</vt:lpstr>
      <vt:lpstr>Times New Roman</vt:lpstr>
      <vt:lpstr>Verdana</vt:lpstr>
      <vt:lpstr>Wingdings</vt:lpstr>
      <vt:lpstr>Wingdings 3</vt:lpstr>
      <vt:lpstr>丝状</vt:lpstr>
      <vt:lpstr>第11章 Shell编程</vt:lpstr>
      <vt:lpstr>11.1 Shell脚本简介</vt:lpstr>
      <vt:lpstr>11.2 编写Shell脚本</vt:lpstr>
      <vt:lpstr>11.2.1 建立Shell脚本</vt:lpstr>
      <vt:lpstr>PowerPoint 演示文稿</vt:lpstr>
      <vt:lpstr> 11.2.2 执行Shell脚本</vt:lpstr>
      <vt:lpstr>11.3 交互式Shell脚本 </vt:lpstr>
      <vt:lpstr>例如，编写一个脚本程序，要求用户输入一行字符串，然后将此字符串显示出来。程序如图11-1所示。</vt:lpstr>
      <vt:lpstr>11.4 逻辑判断表达式</vt:lpstr>
      <vt:lpstr>PowerPoint 演示文稿</vt:lpstr>
      <vt:lpstr>1、文件判断</vt:lpstr>
      <vt:lpstr>举例：</vt:lpstr>
      <vt:lpstr>举例：</vt:lpstr>
      <vt:lpstr>举例：</vt:lpstr>
      <vt:lpstr>2、整数判断</vt:lpstr>
      <vt:lpstr>PowerPoint 演示文稿</vt:lpstr>
      <vt:lpstr>3、字符串判断</vt:lpstr>
      <vt:lpstr>PowerPoint 演示文稿</vt:lpstr>
      <vt:lpstr>PowerPoint 演示文稿</vt:lpstr>
      <vt:lpstr>PowerPoint 演示文稿</vt:lpstr>
      <vt:lpstr>4、逻辑判断</vt:lpstr>
      <vt:lpstr>举例：</vt:lpstr>
      <vt:lpstr>PowerPoint 演示文稿</vt:lpstr>
      <vt:lpstr>11.5 分支结构 </vt:lpstr>
      <vt:lpstr>11.5.1 if语句</vt:lpstr>
      <vt:lpstr>PowerPoint 演示文稿</vt:lpstr>
      <vt:lpstr>例1：以交互的方式输入用户名，并显示结果</vt:lpstr>
      <vt:lpstr>PowerPoint 演示文稿</vt:lpstr>
      <vt:lpstr>例2：以交互的方式输入用户名，利用if…else结构进行判断</vt:lpstr>
      <vt:lpstr>PowerPoint 演示文稿</vt:lpstr>
      <vt:lpstr>例3：输入学生分数，判断分数等级</vt:lpstr>
      <vt:lpstr>PowerPoint 演示文稿</vt:lpstr>
      <vt:lpstr>例4：编写一个判断用户名和密码是否正确的脚本程序</vt:lpstr>
      <vt:lpstr>11.5.2  case命令</vt:lpstr>
      <vt:lpstr>例5：按时间显示问候语。</vt:lpstr>
      <vt:lpstr>例6：以交换的方式判断当前输入的月份</vt:lpstr>
      <vt:lpstr>11.6 循环结构 </vt:lpstr>
      <vt:lpstr>11.6.1 for循环</vt:lpstr>
      <vt:lpstr>例1：要求用户输入一个目录，然后进行判断此目录下的文件有哪些是具有读权限的？如果是，用“ls  -l”命令显示出来。</vt:lpstr>
      <vt:lpstr>11.6.2 while循环</vt:lpstr>
      <vt:lpstr>PowerPoint 演示文稿</vt:lpstr>
      <vt:lpstr>PowerPoint 演示文稿</vt:lpstr>
      <vt:lpstr>11.6.3 until循环</vt:lpstr>
      <vt:lpstr>PowerPoint 演示文稿</vt:lpstr>
      <vt:lpstr>PowerPoint 演示文稿</vt:lpstr>
      <vt:lpstr>11.6.4 退出循环命令</vt:lpstr>
      <vt:lpstr>PowerPoint 演示文稿</vt:lpstr>
      <vt:lpstr>PowerPoint 演示文稿</vt:lpstr>
      <vt:lpstr>11.7 函数</vt:lpstr>
      <vt:lpstr>PowerPoint 演示文稿</vt:lpstr>
      <vt:lpstr>11.8 脚本调试</vt:lpstr>
      <vt:lpstr>PowerPoint 演示文稿</vt:lpstr>
      <vt:lpstr>本章小结</vt:lpstr>
      <vt:lpstr>实验</vt:lpstr>
      <vt:lpstr>实验</vt:lpstr>
      <vt:lpstr>实验</vt:lpstr>
      <vt:lpstr>实验</vt:lpstr>
      <vt:lpstr>练习题</vt:lpstr>
      <vt:lpstr>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Linux 基础教程 （第2版  慕课版）</dc:title>
  <dc:creator>mhl</dc:creator>
  <cp:lastModifiedBy>mhl</cp:lastModifiedBy>
  <cp:revision>49</cp:revision>
  <dcterms:created xsi:type="dcterms:W3CDTF">2021-09-16T08:44:49Z</dcterms:created>
  <dcterms:modified xsi:type="dcterms:W3CDTF">2021-11-15T02:13:12Z</dcterms:modified>
</cp:coreProperties>
</file>