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52"/>
  </p:notesMasterIdLst>
  <p:sldIdLst>
    <p:sldId id="256" r:id="rId2"/>
    <p:sldId id="379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80" r:id="rId17"/>
    <p:sldId id="346" r:id="rId18"/>
    <p:sldId id="347" r:id="rId19"/>
    <p:sldId id="348" r:id="rId20"/>
    <p:sldId id="349" r:id="rId21"/>
    <p:sldId id="381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3" r:id="rId32"/>
    <p:sldId id="364" r:id="rId33"/>
    <p:sldId id="365" r:id="rId34"/>
    <p:sldId id="366" r:id="rId35"/>
    <p:sldId id="367" r:id="rId36"/>
    <p:sldId id="368" r:id="rId37"/>
    <p:sldId id="370" r:id="rId38"/>
    <p:sldId id="371" r:id="rId39"/>
    <p:sldId id="372" r:id="rId40"/>
    <p:sldId id="374" r:id="rId41"/>
    <p:sldId id="375" r:id="rId42"/>
    <p:sldId id="377" r:id="rId43"/>
    <p:sldId id="382" r:id="rId44"/>
    <p:sldId id="384" r:id="rId45"/>
    <p:sldId id="385" r:id="rId46"/>
    <p:sldId id="386" r:id="rId47"/>
    <p:sldId id="329" r:id="rId48"/>
    <p:sldId id="330" r:id="rId49"/>
    <p:sldId id="383" r:id="rId50"/>
    <p:sldId id="331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437AD-7E34-4CD1-9648-71AE380B6D6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E3A69-7EA7-4A84-97BE-C5D1517C4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38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E3A69-7EA7-4A84-97BE-C5D1517C44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7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7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30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38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201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95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93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99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7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1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44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45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6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7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7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6BA82-68BB-4AC4-A513-453EE56ADC9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9AFCB6-C32C-4E97-ABA8-EE07FA565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2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AF549-A361-4AD6-80ED-7AF8B5A58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633" y="949230"/>
            <a:ext cx="8915399" cy="2262781"/>
          </a:xfrm>
        </p:spPr>
        <p:txBody>
          <a:bodyPr/>
          <a:lstStyle/>
          <a:p>
            <a:pPr algn="ctr"/>
            <a:r>
              <a:rPr lang="en-US" altLang="zh-CN" dirty="0"/>
              <a:t>Ubuntu Linux </a:t>
            </a:r>
            <a:r>
              <a:rPr lang="zh-CN" altLang="en-US" dirty="0"/>
              <a:t>基础教程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zh-CN" altLang="en-US" sz="4400" dirty="0"/>
              <a:t>第</a:t>
            </a:r>
            <a:r>
              <a:rPr lang="en-US" altLang="zh-CN" sz="4400" dirty="0"/>
              <a:t>2</a:t>
            </a:r>
            <a:r>
              <a:rPr lang="zh-CN" altLang="en-US" sz="4400" dirty="0"/>
              <a:t>版  慕课版）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E27B5E-E64F-4526-8025-9F5BA32E2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552" y="4366412"/>
            <a:ext cx="8915399" cy="1126283"/>
          </a:xfrm>
        </p:spPr>
        <p:txBody>
          <a:bodyPr>
            <a:normAutofit lnSpcReduction="10000"/>
          </a:bodyPr>
          <a:lstStyle/>
          <a:p>
            <a:pPr algn="r"/>
            <a:r>
              <a:rPr lang="zh-CN" altLang="en-US" b="1" dirty="0">
                <a:solidFill>
                  <a:schemeClr val="tx1"/>
                </a:solidFill>
              </a:rPr>
              <a:t>邓淼磊  马宏琳  主编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r"/>
            <a:r>
              <a:rPr lang="zh-CN" altLang="en-US" b="1" dirty="0">
                <a:solidFill>
                  <a:schemeClr val="tx1"/>
                </a:solidFill>
              </a:rPr>
              <a:t>阎磊 副主编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r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清华大学出版社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294395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 noChangeArrowheads="1"/>
          </p:cNvSpPr>
          <p:nvPr>
            <p:ph type="title"/>
          </p:nvPr>
        </p:nvSpPr>
        <p:spPr>
          <a:xfrm>
            <a:off x="1884218" y="693383"/>
            <a:ext cx="9592685" cy="60894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点击【next】按钮，进入图13-3所示的输入项目名称界面。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45" y="1139247"/>
            <a:ext cx="6728546" cy="54517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079700" y="6221629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altLang="zh-CN" dirty="0">
                <a:latin typeface="Times New Roman" panose="02020603050405020304" pitchFamily="18" charset="0"/>
                <a:cs typeface="宋体" panose="02010600030101010101" pitchFamily="2" charset="-122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12-3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输入项目名称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77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 noChangeArrowheads="1"/>
          </p:cNvSpPr>
          <p:nvPr>
            <p:ph type="title"/>
          </p:nvPr>
        </p:nvSpPr>
        <p:spPr>
          <a:xfrm>
            <a:off x="1593272" y="526474"/>
            <a:ext cx="10127673" cy="775854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在project name框中，输入Project的名称（例如“</a:t>
            </a:r>
            <a:r>
              <a:rPr lang="en-US" altLang="zh-CN" sz="2400" dirty="0"/>
              <a:t>test</a:t>
            </a:r>
            <a:r>
              <a:rPr lang="zh-CN" altLang="en-US" sz="2400" dirty="0"/>
              <a:t>”），</a:t>
            </a:r>
            <a:r>
              <a:rPr lang="en-US" altLang="zh-CN" sz="2400" dirty="0"/>
              <a:t>点击【Finish】按钮，空白项目创建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55" y="1449933"/>
            <a:ext cx="7814458" cy="47153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850421" y="616527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altLang="zh-CN" dirty="0">
                <a:latin typeface="Times New Roman" panose="02020603050405020304" pitchFamily="18" charset="0"/>
                <a:cs typeface="宋体" panose="02010600030101010101" pitchFamily="2" charset="-122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12-4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ar-SA" altLang="zh-CN" dirty="0">
                <a:latin typeface="Times New Roman" panose="02020603050405020304" pitchFamily="18" charset="0"/>
                <a:cs typeface="宋体" panose="02010600030101010101" pitchFamily="2" charset="-122"/>
              </a:rPr>
              <a:t>项目创建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03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 noChangeArrowheads="1"/>
          </p:cNvSpPr>
          <p:nvPr>
            <p:ph type="title"/>
          </p:nvPr>
        </p:nvSpPr>
        <p:spPr>
          <a:xfrm>
            <a:off x="1935431" y="707237"/>
            <a:ext cx="8911687" cy="498108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2</a:t>
            </a:r>
            <a:r>
              <a:rPr lang="zh-CN" altLang="en-US" sz="2800" dirty="0"/>
              <a:t>.2.2 创建Java类</a:t>
            </a:r>
          </a:p>
        </p:txBody>
      </p:sp>
      <p:sp>
        <p:nvSpPr>
          <p:cNvPr id="14338" name="内容占位符 2"/>
          <p:cNvSpPr>
            <a:spLocks noGrp="1" noChangeArrowheads="1"/>
          </p:cNvSpPr>
          <p:nvPr>
            <p:ph idx="1"/>
          </p:nvPr>
        </p:nvSpPr>
        <p:spPr>
          <a:xfrm>
            <a:off x="2048452" y="1399308"/>
            <a:ext cx="9908020" cy="26185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test项目创建成功后，选择点击【File】-&gt;【New】-&gt;【Class】，或者选中【test项目】后，再右键选择【New】-&gt;【Class】单选项都可以进行Java类的创建。</a:t>
            </a:r>
          </a:p>
        </p:txBody>
      </p:sp>
    </p:spTree>
    <p:extLst>
      <p:ext uri="{BB962C8B-B14F-4D97-AF65-F5344CB8AC3E}">
        <p14:creationId xmlns:p14="http://schemas.microsoft.com/office/powerpoint/2010/main" val="21631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框 5"/>
          <p:cNvSpPr txBox="1">
            <a:spLocks noChangeArrowheads="1"/>
          </p:cNvSpPr>
          <p:nvPr/>
        </p:nvSpPr>
        <p:spPr bwMode="auto">
          <a:xfrm>
            <a:off x="4483100" y="6368449"/>
            <a:ext cx="27079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图1</a:t>
            </a:r>
            <a:r>
              <a:rPr lang="en-US" altLang="zh-CN" dirty="0"/>
              <a:t>2</a:t>
            </a:r>
            <a:r>
              <a:rPr lang="zh-CN" altLang="en-US" dirty="0"/>
              <a:t>-5 启动创建Java类</a:t>
            </a: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37" y="558946"/>
            <a:ext cx="5482904" cy="58095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63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文本框 3"/>
          <p:cNvSpPr txBox="1">
            <a:spLocks noChangeArrowheads="1"/>
          </p:cNvSpPr>
          <p:nvPr/>
        </p:nvSpPr>
        <p:spPr bwMode="auto">
          <a:xfrm>
            <a:off x="3480907" y="6051656"/>
            <a:ext cx="61398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图1</a:t>
            </a:r>
            <a:r>
              <a:rPr lang="en-US" altLang="zh-CN" dirty="0"/>
              <a:t>2</a:t>
            </a:r>
            <a:r>
              <a:rPr lang="zh-CN" altLang="en-US" dirty="0"/>
              <a:t>-6 “MyFirst”类创建成功后，Eclipse中的显示界面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89655" y="678872"/>
            <a:ext cx="8922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“MyFirst”</a:t>
            </a:r>
            <a:r>
              <a:rPr lang="zh-CN" altLang="en-US" sz="2400"/>
              <a:t>类创建成功后</a:t>
            </a:r>
            <a:r>
              <a:rPr lang="en-US" altLang="zh-CN" sz="2400"/>
              <a:t>Eclipse</a:t>
            </a:r>
            <a:r>
              <a:rPr lang="zh-CN" altLang="en-US" sz="2400"/>
              <a:t>中的显示界面，如图</a:t>
            </a:r>
            <a:r>
              <a:rPr lang="en-US" altLang="zh-CN" sz="2400"/>
              <a:t>12-6</a:t>
            </a:r>
            <a:r>
              <a:rPr lang="zh-CN" altLang="en-US" sz="2400"/>
              <a:t>所示。</a:t>
            </a:r>
            <a:endParaRPr lang="zh-CN" altLang="en-US" sz="2400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945" y="1140537"/>
            <a:ext cx="7668192" cy="476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25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>
            <p:ph type="title"/>
          </p:nvPr>
        </p:nvSpPr>
        <p:spPr>
          <a:xfrm>
            <a:off x="1761650" y="645901"/>
            <a:ext cx="8911687" cy="5938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2</a:t>
            </a:r>
            <a:r>
              <a:rPr lang="zh-CN" altLang="en-US" sz="2800" dirty="0"/>
              <a:t>.2.3 编辑Java 程序代码</a:t>
            </a:r>
          </a:p>
        </p:txBody>
      </p:sp>
      <p:sp>
        <p:nvSpPr>
          <p:cNvPr id="17410" name="内容占位符 2"/>
          <p:cNvSpPr>
            <a:spLocks noGrp="1" noChangeArrowheads="1"/>
          </p:cNvSpPr>
          <p:nvPr>
            <p:ph idx="1"/>
          </p:nvPr>
        </p:nvSpPr>
        <p:spPr>
          <a:xfrm>
            <a:off x="1868775" y="1294052"/>
            <a:ext cx="9339552" cy="9144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Java类创建成功后，在Eclipse中的代码编辑区，可以进行Java代码的编写工作：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19" y="2083762"/>
            <a:ext cx="6673128" cy="42038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647193" y="6488668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altLang="zh-CN" dirty="0">
                <a:latin typeface="Times New Roman" panose="02020603050405020304" pitchFamily="18" charset="0"/>
                <a:cs typeface="宋体" panose="02010600030101010101" pitchFamily="2" charset="-122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12-7 Eclipse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</a:t>
            </a:r>
            <a:r>
              <a:rPr lang="ar-SA" altLang="zh-CN" dirty="0">
                <a:latin typeface="Times New Roman" panose="02020603050405020304" pitchFamily="18" charset="0"/>
                <a:cs typeface="宋体" panose="02010600030101010101" pitchFamily="2" charset="-122"/>
              </a:rPr>
              <a:t>编写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ar-SA" altLang="zh-CN" dirty="0">
                <a:latin typeface="Times New Roman" panose="02020603050405020304" pitchFamily="18" charset="0"/>
                <a:cs typeface="宋体" panose="02010600030101010101" pitchFamily="2" charset="-122"/>
              </a:rPr>
              <a:t>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05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8556" y="304800"/>
            <a:ext cx="10046133" cy="61237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提示：</a:t>
            </a:r>
            <a:r>
              <a:rPr lang="zh-CN" altLang="en-US" sz="2400" dirty="0"/>
              <a:t>在</a:t>
            </a:r>
            <a:r>
              <a:rPr lang="en-US" altLang="zh-CN" sz="2400" dirty="0"/>
              <a:t>Eclipse</a:t>
            </a:r>
            <a:r>
              <a:rPr lang="zh-CN" altLang="en-US" sz="2400" dirty="0"/>
              <a:t>中编辑</a:t>
            </a:r>
            <a:r>
              <a:rPr lang="en-US" altLang="zh-CN" sz="2400" dirty="0"/>
              <a:t>Java</a:t>
            </a:r>
            <a:r>
              <a:rPr lang="zh-CN" altLang="en-US" sz="2400" dirty="0"/>
              <a:t>代码时，</a:t>
            </a:r>
            <a:r>
              <a:rPr lang="en-US" altLang="zh-CN" sz="2400" dirty="0"/>
              <a:t>Eclipse</a:t>
            </a:r>
            <a:r>
              <a:rPr lang="zh-CN" altLang="en-US" sz="2400" dirty="0"/>
              <a:t>提供了一些常用的编辑技巧和快捷键。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查看快捷键列表可以按下</a:t>
            </a:r>
            <a:r>
              <a:rPr lang="en-US" altLang="zh-CN" sz="2400" dirty="0">
                <a:solidFill>
                  <a:srgbClr val="FF0000"/>
                </a:solidFill>
              </a:rPr>
              <a:t>【Ctrl+Shift+L】</a:t>
            </a:r>
            <a:r>
              <a:rPr lang="zh-CN" altLang="en-US" sz="2400" dirty="0"/>
              <a:t>快捷键。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）常用功能：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代码自动补充功能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代码提示功能</a:t>
            </a:r>
            <a:r>
              <a:rPr lang="en-US" altLang="zh-CN" sz="2200" dirty="0"/>
              <a:t>【ALT+/】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选中某一名字时，按下</a:t>
            </a:r>
            <a:r>
              <a:rPr lang="en-US" altLang="zh-CN" sz="2200" dirty="0"/>
              <a:t>【Ctrl</a:t>
            </a:r>
            <a:r>
              <a:rPr lang="zh-CN" altLang="en-US" sz="2200" dirty="0"/>
              <a:t>＋</a:t>
            </a:r>
            <a:r>
              <a:rPr lang="en-US" altLang="zh-CN" sz="2200" dirty="0"/>
              <a:t>F1】</a:t>
            </a:r>
            <a:r>
              <a:rPr lang="zh-CN" altLang="en-US" sz="2200" dirty="0"/>
              <a:t>，可以查看</a:t>
            </a:r>
            <a:r>
              <a:rPr lang="en-US" altLang="zh-CN" sz="2200" dirty="0"/>
              <a:t>JavaApi</a:t>
            </a:r>
            <a:r>
              <a:rPr lang="zh-CN" altLang="en-US" sz="2200" dirty="0"/>
              <a:t>的文档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Eclipse</a:t>
            </a:r>
            <a:r>
              <a:rPr lang="zh-CN" altLang="en-US" sz="2400" dirty="0">
                <a:solidFill>
                  <a:srgbClr val="FF0000"/>
                </a:solidFill>
              </a:rPr>
              <a:t>的“编辑功能”常用快捷键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【Ctrl+O】</a:t>
            </a:r>
            <a:r>
              <a:rPr lang="zh-CN" altLang="en-US" sz="2200" dirty="0"/>
              <a:t>、</a:t>
            </a:r>
            <a:r>
              <a:rPr lang="en-US" altLang="zh-CN" sz="2200" dirty="0"/>
              <a:t>【Ctrl+/】</a:t>
            </a:r>
            <a:r>
              <a:rPr lang="zh-CN" altLang="en-US" sz="2200" dirty="0"/>
              <a:t>、</a:t>
            </a:r>
            <a:r>
              <a:rPr lang="en-US" altLang="zh-CN" sz="2200" dirty="0"/>
              <a:t>【Ctrl+D】</a:t>
            </a:r>
            <a:r>
              <a:rPr lang="zh-CN" altLang="en-US" sz="2200" dirty="0"/>
              <a:t>、</a:t>
            </a:r>
            <a:r>
              <a:rPr lang="en-US" altLang="zh-CN" sz="2200" dirty="0"/>
              <a:t>【Ctrl+M】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 Eclipse</a:t>
            </a:r>
            <a:r>
              <a:rPr lang="zh-CN" altLang="en-US" sz="2400" dirty="0">
                <a:solidFill>
                  <a:srgbClr val="FF0000"/>
                </a:solidFill>
              </a:rPr>
              <a:t>的“查找定位”功能常用快捷键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【Ctrl+K】</a:t>
            </a:r>
            <a:r>
              <a:rPr lang="zh-CN" altLang="en-US" sz="2200" dirty="0"/>
              <a:t>、</a:t>
            </a:r>
            <a:r>
              <a:rPr lang="en-US" altLang="zh-CN" sz="2200" dirty="0"/>
              <a:t>【Ctrl++Shift+K】</a:t>
            </a:r>
            <a:r>
              <a:rPr lang="zh-CN" altLang="en-US" sz="2200" dirty="0"/>
              <a:t>、</a:t>
            </a:r>
            <a:r>
              <a:rPr lang="en-US" altLang="zh-CN" sz="2200" dirty="0"/>
              <a:t>【Ctrl+Shift+T】</a:t>
            </a:r>
            <a:r>
              <a:rPr lang="zh-CN" altLang="en-US" sz="2200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816886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1470707" y="679528"/>
            <a:ext cx="8911687" cy="84447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   1</a:t>
            </a:r>
            <a:r>
              <a:rPr lang="en-US" altLang="zh-CN" sz="2800" dirty="0"/>
              <a:t>2</a:t>
            </a:r>
            <a:r>
              <a:rPr lang="zh-CN" altLang="en-US" sz="2800" dirty="0"/>
              <a:t>.2.4  执行</a:t>
            </a:r>
            <a:r>
              <a:rPr lang="en-US" altLang="zh-CN" sz="2800" dirty="0"/>
              <a:t>Java</a:t>
            </a:r>
            <a:r>
              <a:rPr lang="zh-CN" altLang="en-US" sz="2800" dirty="0"/>
              <a:t>程序</a:t>
            </a:r>
          </a:p>
        </p:txBody>
      </p:sp>
      <p:sp>
        <p:nvSpPr>
          <p:cNvPr id="18434" name="内容占位符 2"/>
          <p:cNvSpPr>
            <a:spLocks noGrp="1" noChangeArrowheads="1"/>
          </p:cNvSpPr>
          <p:nvPr>
            <p:ph idx="1"/>
          </p:nvPr>
        </p:nvSpPr>
        <p:spPr>
          <a:xfrm>
            <a:off x="1840707" y="1434983"/>
            <a:ext cx="8915400" cy="103993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单击选择【Run】-&gt;【Run as】-&gt;【Java Application】，</a:t>
            </a:r>
            <a:r>
              <a:rPr lang="en-US" altLang="zh-CN" sz="2400" dirty="0"/>
              <a:t>程序的执行结果将会在工作区下面的Console窗口显示。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050" y="2279455"/>
            <a:ext cx="6216534" cy="391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029270" y="6361607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12-8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显示程序执行结果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85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2</a:t>
            </a:r>
            <a:r>
              <a:rPr lang="zh-CN" altLang="en-US" sz="2800" dirty="0"/>
              <a:t>.3 安装C/C++ IDE开发工具 </a:t>
            </a: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2589212" y="2050473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1</a:t>
            </a:r>
            <a:r>
              <a:rPr lang="en-US" altLang="zh-CN" sz="2400" dirty="0"/>
              <a:t>2</a:t>
            </a:r>
            <a:r>
              <a:rPr lang="zh-CN" altLang="en-US" sz="2400" dirty="0"/>
              <a:t>.3.1 Linux下的C/C++ 开发工具介绍</a:t>
            </a:r>
          </a:p>
          <a:p>
            <a:r>
              <a:rPr lang="zh-CN" altLang="en-US" sz="2400" dirty="0"/>
              <a:t>1</a:t>
            </a:r>
            <a:r>
              <a:rPr lang="en-US" altLang="zh-CN" sz="2400" dirty="0"/>
              <a:t>2</a:t>
            </a:r>
            <a:r>
              <a:rPr lang="zh-CN" altLang="en-US" sz="2400" dirty="0"/>
              <a:t>.3.2 Code::blocks的安装</a:t>
            </a:r>
          </a:p>
        </p:txBody>
      </p:sp>
    </p:spTree>
    <p:extLst>
      <p:ext uri="{BB962C8B-B14F-4D97-AF65-F5344CB8AC3E}">
        <p14:creationId xmlns:p14="http://schemas.microsoft.com/office/powerpoint/2010/main" val="2401101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>
          <a:xfrm>
            <a:off x="2482089" y="852710"/>
            <a:ext cx="8911687" cy="1280890"/>
          </a:xfrm>
        </p:spPr>
        <p:txBody>
          <a:bodyPr/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2</a:t>
            </a:r>
            <a:r>
              <a:rPr lang="zh-CN" altLang="en-US" sz="2800" dirty="0"/>
              <a:t>.3.1 Linux下的C/C++ 开发工具介绍</a:t>
            </a:r>
          </a:p>
        </p:txBody>
      </p:sp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1、Code::Blocks　</a:t>
            </a:r>
          </a:p>
          <a:p>
            <a:r>
              <a:rPr lang="zh-CN" altLang="en-US" sz="2400" dirty="0"/>
              <a:t>2、Kdevelop</a:t>
            </a:r>
          </a:p>
          <a:p>
            <a:r>
              <a:rPr lang="zh-CN" altLang="en-US" sz="2400" dirty="0"/>
              <a:t>3、NetBeans</a:t>
            </a:r>
          </a:p>
          <a:p>
            <a:r>
              <a:rPr lang="zh-CN" altLang="en-US" sz="2400" dirty="0"/>
              <a:t>4、Eclipse</a:t>
            </a:r>
          </a:p>
          <a:p>
            <a:r>
              <a:rPr lang="zh-CN" altLang="en-US" sz="2400" dirty="0"/>
              <a:t>5、Anjuta 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175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693383"/>
            <a:ext cx="7081261" cy="830617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 常用开发环境的搭建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3873" y="1647413"/>
            <a:ext cx="6205466" cy="451720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/>
              <a:t>12.1 Java</a:t>
            </a:r>
            <a:r>
              <a:rPr lang="zh-CN" altLang="en-US" sz="2400" dirty="0"/>
              <a:t>开发环境</a:t>
            </a:r>
            <a:r>
              <a:rPr lang="en-US" altLang="zh-CN" sz="2400" dirty="0"/>
              <a:t>Eclipse</a:t>
            </a:r>
            <a:r>
              <a:rPr lang="zh-CN" altLang="en-US" sz="2400" dirty="0"/>
              <a:t>的搭建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/>
              <a:t>12.2 Java</a:t>
            </a:r>
            <a:r>
              <a:rPr lang="zh-CN" altLang="en-US" sz="2400" dirty="0"/>
              <a:t>开发环境</a:t>
            </a:r>
            <a:r>
              <a:rPr lang="en-US" altLang="zh-CN" sz="2400" dirty="0"/>
              <a:t>Eclipse</a:t>
            </a:r>
            <a:r>
              <a:rPr lang="zh-CN" altLang="en-US" sz="2400" dirty="0"/>
              <a:t>的使用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/>
              <a:t>12.3 </a:t>
            </a:r>
            <a:r>
              <a:rPr lang="zh-CN" altLang="en-US" sz="2400" dirty="0"/>
              <a:t>安装</a:t>
            </a:r>
            <a:r>
              <a:rPr lang="en-US" altLang="zh-CN" sz="2400" dirty="0"/>
              <a:t>C/C++ IDE</a:t>
            </a:r>
            <a:r>
              <a:rPr lang="zh-CN" altLang="en-US" sz="2400" dirty="0"/>
              <a:t>开发工具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/>
              <a:t>12.4 C/C++ IDE</a:t>
            </a:r>
            <a:r>
              <a:rPr lang="zh-CN" altLang="en-US" sz="2400" dirty="0"/>
              <a:t>开发工具的使用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/>
              <a:t>12.5 </a:t>
            </a:r>
            <a:r>
              <a:rPr lang="zh-CN" altLang="en-US" sz="2400" dirty="0"/>
              <a:t>用</a:t>
            </a:r>
            <a:r>
              <a:rPr lang="en-US" altLang="zh-CN" sz="2400" dirty="0"/>
              <a:t>GCC</a:t>
            </a:r>
            <a:r>
              <a:rPr lang="zh-CN" altLang="en-US" sz="2400" dirty="0"/>
              <a:t>编译执行</a:t>
            </a:r>
            <a:r>
              <a:rPr lang="en-US" altLang="zh-CN" sz="2400" dirty="0"/>
              <a:t>C</a:t>
            </a:r>
            <a:r>
              <a:rPr lang="zh-CN" altLang="en-US" sz="2400" dirty="0"/>
              <a:t>程序</a:t>
            </a:r>
            <a:endParaRPr lang="en-US" altLang="zh-CN" sz="24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/>
              <a:t>12.6 </a:t>
            </a:r>
            <a:r>
              <a:rPr lang="zh-CN" altLang="en-US" sz="2400" dirty="0"/>
              <a:t>安装</a:t>
            </a:r>
            <a:r>
              <a:rPr lang="en-US" altLang="zh-CN" sz="2400" dirty="0"/>
              <a:t>Python</a:t>
            </a:r>
            <a:r>
              <a:rPr lang="zh-CN" altLang="en-US" sz="2400" dirty="0"/>
              <a:t>开发工具</a:t>
            </a:r>
            <a:endParaRPr lang="en-US" altLang="zh-CN" sz="24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本章小结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实验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习题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5681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>
          <a:xfrm>
            <a:off x="2011034" y="679529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 1</a:t>
            </a:r>
            <a:r>
              <a:rPr lang="en-US" altLang="zh-CN" sz="2800" dirty="0"/>
              <a:t>2</a:t>
            </a:r>
            <a:r>
              <a:rPr lang="zh-CN" altLang="en-US" sz="2800" dirty="0"/>
              <a:t>.3.2 Code::blocks的安装 </a:t>
            </a:r>
          </a:p>
        </p:txBody>
      </p:sp>
      <p:sp>
        <p:nvSpPr>
          <p:cNvPr id="21506" name="内容占位符 2"/>
          <p:cNvSpPr>
            <a:spLocks noGrp="1" noChangeArrowheads="1"/>
          </p:cNvSpPr>
          <p:nvPr>
            <p:ph idx="1"/>
          </p:nvPr>
        </p:nvSpPr>
        <p:spPr>
          <a:xfrm>
            <a:off x="2011034" y="1586347"/>
            <a:ext cx="8915400" cy="44126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在终端的命令行下执行</a:t>
            </a:r>
            <a:r>
              <a:rPr lang="zh-CN" altLang="en-US" sz="2400" dirty="0">
                <a:solidFill>
                  <a:srgbClr val="FF0000"/>
                </a:solidFill>
              </a:rPr>
              <a:t>sudo apt-get install codeblocks</a:t>
            </a:r>
            <a:r>
              <a:rPr lang="zh-CN" altLang="en-US" sz="2400" dirty="0"/>
              <a:t>命令。如果系统中安装有Code::blocks的相关版本，则会出现相应的安装提示；若系统中没有安装Code::blocks的相关版本，则按照以下步骤进行安装。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也可以在</a:t>
            </a:r>
            <a:r>
              <a:rPr lang="en-US" altLang="zh-CN" sz="2400" dirty="0"/>
              <a:t>Ubuntu</a:t>
            </a:r>
            <a:r>
              <a:rPr lang="zh-CN" altLang="en-US" sz="2400" dirty="0"/>
              <a:t>软件的开发工具中</a:t>
            </a:r>
            <a:r>
              <a:rPr lang="zh-CN" altLang="en-US" sz="2400" dirty="0">
                <a:solidFill>
                  <a:srgbClr val="FF0000"/>
                </a:solidFill>
              </a:rPr>
              <a:t>找到</a:t>
            </a:r>
            <a:r>
              <a:rPr lang="en-US" altLang="zh-CN" sz="2400" dirty="0">
                <a:solidFill>
                  <a:srgbClr val="FF0000"/>
                </a:solidFill>
              </a:rPr>
              <a:t>Code::blocks</a:t>
            </a:r>
            <a:r>
              <a:rPr lang="zh-CN" altLang="en-US" sz="2400" dirty="0">
                <a:solidFill>
                  <a:srgbClr val="FF0000"/>
                </a:solidFill>
              </a:rPr>
              <a:t>图标</a:t>
            </a:r>
            <a:r>
              <a:rPr lang="zh-CN" altLang="en-US" sz="2400" dirty="0"/>
              <a:t>来进行安装，如图</a:t>
            </a:r>
            <a:r>
              <a:rPr lang="en-US" altLang="zh-CN" sz="2400" dirty="0"/>
              <a:t>12-9</a:t>
            </a:r>
            <a:r>
              <a:rPr lang="zh-CN" altLang="en-US" sz="2400" dirty="0"/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2495099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291" y="1057708"/>
            <a:ext cx="7545964" cy="45357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083271" y="5724298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12-9 Ubuntu</a:t>
            </a:r>
            <a:r>
              <a:rPr lang="zh-CN" altLang="en-US" dirty="0"/>
              <a:t>软件中心下</a:t>
            </a:r>
            <a:r>
              <a:rPr lang="en-US" altLang="zh-CN" dirty="0"/>
              <a:t>code::blocks</a:t>
            </a:r>
            <a:r>
              <a:rPr lang="zh-CN" altLang="en-US" dirty="0"/>
              <a:t>的安装</a:t>
            </a:r>
          </a:p>
        </p:txBody>
      </p:sp>
    </p:spTree>
    <p:extLst>
      <p:ext uri="{BB962C8B-B14F-4D97-AF65-F5344CB8AC3E}">
        <p14:creationId xmlns:p14="http://schemas.microsoft.com/office/powerpoint/2010/main" val="1709909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 noChangeArrowheads="1"/>
          </p:cNvSpPr>
          <p:nvPr>
            <p:ph type="title"/>
          </p:nvPr>
        </p:nvSpPr>
        <p:spPr>
          <a:xfrm>
            <a:off x="1985248" y="508557"/>
            <a:ext cx="8911687" cy="60916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 1</a:t>
            </a:r>
            <a:r>
              <a:rPr lang="en-US" altLang="zh-CN" sz="2800" dirty="0"/>
              <a:t>2</a:t>
            </a:r>
            <a:r>
              <a:rPr lang="zh-CN" altLang="en-US" sz="2800" dirty="0"/>
              <a:t>.4 C/C++ IDE开发工具的使用</a:t>
            </a:r>
          </a:p>
        </p:txBody>
      </p:sp>
      <p:sp>
        <p:nvSpPr>
          <p:cNvPr id="25602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5247" y="1034598"/>
            <a:ext cx="9989127" cy="13300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、启动Code::blocks</a:t>
            </a:r>
          </a:p>
          <a:p>
            <a:r>
              <a:rPr lang="zh-CN" altLang="en-US" sz="2400" dirty="0"/>
              <a:t>终端中输入“</a:t>
            </a:r>
            <a:r>
              <a:rPr lang="en-US" altLang="zh-CN" sz="2400" dirty="0"/>
              <a:t>codeblocks”</a:t>
            </a:r>
            <a:r>
              <a:rPr lang="zh-CN" altLang="en-US" sz="2400" dirty="0"/>
              <a:t>，即可启动</a:t>
            </a:r>
            <a:r>
              <a:rPr lang="en-US" altLang="zh-CN" sz="2400" dirty="0"/>
              <a:t>Code::blocks </a:t>
            </a:r>
            <a:r>
              <a:rPr lang="zh-CN" altLang="en-US" sz="2400" dirty="0"/>
              <a:t>集成开发环境，在</a:t>
            </a:r>
            <a:r>
              <a:rPr lang="en-US" altLang="zh-CN" sz="2400" dirty="0"/>
              <a:t>Ubuntu</a:t>
            </a:r>
            <a:r>
              <a:rPr lang="zh-CN" altLang="en-US" sz="2400" dirty="0"/>
              <a:t>显示应用程序中找到</a:t>
            </a:r>
            <a:r>
              <a:rPr lang="en-US" altLang="zh-CN" sz="2400" dirty="0"/>
              <a:t>codeblocks</a:t>
            </a:r>
            <a:r>
              <a:rPr lang="zh-CN" altLang="en-US" sz="2400" dirty="0"/>
              <a:t>，也可以启动软件，如图</a:t>
            </a:r>
            <a:r>
              <a:rPr lang="en-US" altLang="zh-CN" sz="2400" dirty="0"/>
              <a:t>12-10</a:t>
            </a:r>
            <a:endParaRPr lang="zh-CN" altLang="en-US" sz="2400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87" y="2248424"/>
            <a:ext cx="7440825" cy="4489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796625" y="6164777"/>
            <a:ext cx="4192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altLang="zh-CN" dirty="0">
                <a:latin typeface="Times New Roman" panose="02020603050405020304" pitchFamily="18" charset="0"/>
                <a:cs typeface="宋体" panose="02010600030101010101" pitchFamily="2" charset="-122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12-10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altLang="zh-CN" dirty="0">
                <a:latin typeface="Times New Roman" panose="02020603050405020304" pitchFamily="18" charset="0"/>
                <a:cs typeface="宋体" panose="02010600030101010101" pitchFamily="2" charset="-122"/>
              </a:rPr>
              <a:t>进入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Code::blocks </a:t>
            </a:r>
            <a:r>
              <a:rPr lang="ar-SA" altLang="zh-CN" dirty="0">
                <a:latin typeface="Times New Roman" panose="02020603050405020304" pitchFamily="18" charset="0"/>
                <a:cs typeface="宋体" panose="02010600030101010101" pitchFamily="2" charset="-122"/>
              </a:rPr>
              <a:t>集成开发环境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812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 noChangeArrowheads="1"/>
          </p:cNvSpPr>
          <p:nvPr>
            <p:ph idx="1"/>
          </p:nvPr>
        </p:nvSpPr>
        <p:spPr>
          <a:xfrm>
            <a:off x="1759095" y="481565"/>
            <a:ext cx="10335923" cy="8985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2、新建项目</a:t>
            </a:r>
          </a:p>
          <a:p>
            <a:r>
              <a:rPr lang="zh-CN" altLang="en-US" sz="2400" dirty="0"/>
              <a:t>点击菜单【File】-&gt;【New】-&gt;【Project】出现新建应用程序模板界面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272" y="1524000"/>
            <a:ext cx="6708592" cy="47105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321794" y="6234545"/>
            <a:ext cx="3311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altLang="zh-CN" dirty="0">
                <a:latin typeface="Times New Roman" panose="02020603050405020304" pitchFamily="18" charset="0"/>
                <a:cs typeface="宋体" panose="02010600030101010101" pitchFamily="2" charset="-122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12-11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新建应用程序模板界面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374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 noChangeArrowheads="1"/>
          </p:cNvSpPr>
          <p:nvPr>
            <p:ph idx="1"/>
          </p:nvPr>
        </p:nvSpPr>
        <p:spPr>
          <a:xfrm>
            <a:off x="2048884" y="680872"/>
            <a:ext cx="9422679" cy="70458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进入图</a:t>
            </a:r>
            <a:r>
              <a:rPr lang="en-US" altLang="zh-CN" sz="2400" dirty="0"/>
              <a:t>12-12</a:t>
            </a:r>
            <a:r>
              <a:rPr lang="zh-CN" altLang="en-US" sz="2400" dirty="0"/>
              <a:t>所示的控制台语言选择界面，进行编程语言的选择</a:t>
            </a: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27" y="1233054"/>
            <a:ext cx="6434954" cy="493385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435067" y="6128712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12-12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选择语言界面</a:t>
            </a:r>
            <a:endParaRPr lang="zh-CN" altLang="zh-C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7972716" y="1937638"/>
            <a:ext cx="1399309" cy="542326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这里择</a:t>
            </a:r>
            <a:r>
              <a:rPr lang="en-US" altLang="zh-CN" dirty="0"/>
              <a:t>C++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997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971964" y="728085"/>
            <a:ext cx="7820025" cy="46340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3、进入信息界面，输入相关信息建立工程。</a:t>
            </a: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218" y="1191490"/>
            <a:ext cx="6550709" cy="49544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128816" y="6143956"/>
            <a:ext cx="2858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ar-SA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宋体" panose="02010600030101010101" pitchFamily="2" charset="-122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12-13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输入信息建立工程</a:t>
            </a:r>
            <a:endParaRPr lang="zh-CN" altLang="zh-C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8672945" y="1911928"/>
            <a:ext cx="2382982" cy="574418"/>
          </a:xfrm>
          <a:prstGeom prst="borderCallout2">
            <a:avLst>
              <a:gd name="adj1" fmla="val 3750"/>
              <a:gd name="adj2" fmla="val 198"/>
              <a:gd name="adj3" fmla="val 18750"/>
              <a:gd name="adj4" fmla="val -16667"/>
              <a:gd name="adj5" fmla="val 100000"/>
              <a:gd name="adj6" fmla="val -98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给</a:t>
            </a:r>
            <a:r>
              <a:rPr lang="en-US" altLang="zh-CN" dirty="0"/>
              <a:t>project title</a:t>
            </a:r>
            <a:r>
              <a:rPr lang="zh-CN" altLang="en-US" dirty="0"/>
              <a:t>起一个名字，本例为</a:t>
            </a:r>
            <a:r>
              <a:rPr lang="en-US" altLang="zh-CN" dirty="0"/>
              <a:t>test4cb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020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 noChangeArrowheads="1"/>
          </p:cNvSpPr>
          <p:nvPr>
            <p:ph idx="1"/>
          </p:nvPr>
        </p:nvSpPr>
        <p:spPr>
          <a:xfrm>
            <a:off x="1868777" y="668049"/>
            <a:ext cx="7313612" cy="634278"/>
          </a:xfrm>
        </p:spPr>
        <p:txBody>
          <a:bodyPr>
            <a:normAutofit/>
          </a:bodyPr>
          <a:lstStyle/>
          <a:p>
            <a:r>
              <a:rPr lang="zh-CN" altLang="en-US" sz="2400"/>
              <a:t>进入配置编译器界面，进行编译器的配置工作。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212" y="1136072"/>
            <a:ext cx="6295231" cy="481801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660838" y="6021693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12-14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配置编译器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218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 noChangeArrowheads="1"/>
          </p:cNvSpPr>
          <p:nvPr>
            <p:ph idx="1"/>
          </p:nvPr>
        </p:nvSpPr>
        <p:spPr>
          <a:xfrm>
            <a:off x="1701223" y="590406"/>
            <a:ext cx="9908886" cy="93359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点击</a:t>
            </a:r>
            <a:r>
              <a:rPr lang="zh-CN" altLang="en-US" sz="2400" dirty="0">
                <a:solidFill>
                  <a:srgbClr val="FF0000"/>
                </a:solidFill>
              </a:rPr>
              <a:t>【Finish】</a:t>
            </a:r>
            <a:r>
              <a:rPr lang="zh-CN" altLang="en-US" sz="2400" dirty="0"/>
              <a:t>按钮之后，系统生成一个名为test4cb的项目，项目直接包含了一个main.cpp的文件，如图</a:t>
            </a:r>
            <a:r>
              <a:rPr lang="en-US" altLang="zh-CN" sz="2400" dirty="0"/>
              <a:t>12-15</a:t>
            </a:r>
            <a:r>
              <a:rPr lang="zh-CN" altLang="en-US" sz="2400" dirty="0"/>
              <a:t>所示。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351" y="1438694"/>
            <a:ext cx="7767662" cy="46690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075215" y="608292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12-15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生成的项目界面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581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 noChangeArrowheads="1"/>
          </p:cNvSpPr>
          <p:nvPr>
            <p:ph idx="1"/>
          </p:nvPr>
        </p:nvSpPr>
        <p:spPr>
          <a:xfrm>
            <a:off x="1827213" y="734291"/>
            <a:ext cx="9769042" cy="1413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4、编辑和保存</a:t>
            </a:r>
          </a:p>
          <a:p>
            <a:r>
              <a:rPr lang="zh-CN" altLang="en-US" sz="2400" dirty="0"/>
              <a:t> 在图</a:t>
            </a:r>
            <a:r>
              <a:rPr lang="en-US" altLang="zh-CN" sz="2400" dirty="0"/>
              <a:t>12-15</a:t>
            </a:r>
            <a:r>
              <a:rPr lang="zh-CN" altLang="en-US" sz="2400" dirty="0"/>
              <a:t>所示的项目界面中，在编辑区内输入源程序，点击菜单【File】-&gt;【save】，保存源文件。</a:t>
            </a:r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54" y="2147455"/>
            <a:ext cx="7379709" cy="44358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972342" y="6056801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12-15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生成的项目界面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200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 noChangeArrowheads="1"/>
          </p:cNvSpPr>
          <p:nvPr>
            <p:ph type="title"/>
          </p:nvPr>
        </p:nvSpPr>
        <p:spPr>
          <a:xfrm>
            <a:off x="1830925" y="487947"/>
            <a:ext cx="8911687" cy="52581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5、编译</a:t>
            </a:r>
          </a:p>
        </p:txBody>
      </p:sp>
      <p:sp>
        <p:nvSpPr>
          <p:cNvPr id="5" name="内容占位符 2"/>
          <p:cNvSpPr txBox="1">
            <a:spLocks noChangeArrowheads="1"/>
          </p:cNvSpPr>
          <p:nvPr/>
        </p:nvSpPr>
        <p:spPr>
          <a:xfrm>
            <a:off x="1830925" y="1013764"/>
            <a:ext cx="9908886" cy="858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点击菜单</a:t>
            </a:r>
            <a:r>
              <a:rPr lang="en-US" altLang="zh-CN" sz="2400" dirty="0"/>
              <a:t>【Build】-&gt;【Compile current file】</a:t>
            </a:r>
            <a:r>
              <a:rPr lang="zh-CN" altLang="en-US" sz="2400" dirty="0"/>
              <a:t>，对编辑的源程序进行编译。若程序有错误，则编译器会提示错误。错误提示，如图</a:t>
            </a:r>
            <a:r>
              <a:rPr lang="en-US" altLang="zh-CN" sz="2400" dirty="0"/>
              <a:t>12-16</a:t>
            </a:r>
            <a:endParaRPr lang="zh-CN" altLang="en-US" sz="2400" dirty="0"/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27" y="1871952"/>
            <a:ext cx="7238782" cy="43511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782178" y="6223061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12-16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编译器错误提示</a:t>
            </a:r>
            <a:endParaRPr lang="zh-CN" altLang="zh-C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2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title"/>
          </p:nvPr>
        </p:nvSpPr>
        <p:spPr>
          <a:xfrm>
            <a:off x="2080306" y="721092"/>
            <a:ext cx="8911687" cy="63665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.1 Java开发环境Eclipse的搭建</a:t>
            </a:r>
            <a:endParaRPr lang="zh-CN" altLang="en-US" sz="2800" dirty="0"/>
          </a:p>
        </p:txBody>
      </p:sp>
      <p:sp>
        <p:nvSpPr>
          <p:cNvPr id="5122" name="内容占位符 2"/>
          <p:cNvSpPr>
            <a:spLocks noGrp="1" noChangeArrowheads="1"/>
          </p:cNvSpPr>
          <p:nvPr>
            <p:ph idx="1"/>
          </p:nvPr>
        </p:nvSpPr>
        <p:spPr>
          <a:xfrm>
            <a:off x="2618199" y="1577831"/>
            <a:ext cx="7835900" cy="29803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1</a:t>
            </a:r>
            <a:r>
              <a:rPr lang="en-US" altLang="zh-CN" sz="2400" dirty="0"/>
              <a:t>2</a:t>
            </a:r>
            <a:r>
              <a:rPr lang="zh-CN" altLang="en-US" sz="2400" dirty="0"/>
              <a:t>.1.1 Java简介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1</a:t>
            </a:r>
            <a:r>
              <a:rPr lang="en-US" altLang="zh-CN" sz="2400" dirty="0"/>
              <a:t>2</a:t>
            </a:r>
            <a:r>
              <a:rPr lang="zh-CN" altLang="en-US" sz="2400" dirty="0"/>
              <a:t>.1.2 Java特点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1</a:t>
            </a:r>
            <a:r>
              <a:rPr lang="en-US" altLang="zh-CN" sz="2400" dirty="0"/>
              <a:t>2</a:t>
            </a:r>
            <a:r>
              <a:rPr lang="zh-CN" altLang="en-US" sz="2400" dirty="0"/>
              <a:t>.1.3 Eclipse介绍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1</a:t>
            </a:r>
            <a:r>
              <a:rPr lang="en-US" altLang="zh-CN" sz="2400" dirty="0"/>
              <a:t>2</a:t>
            </a:r>
            <a:r>
              <a:rPr lang="zh-CN" altLang="en-US" sz="2400" dirty="0"/>
              <a:t>.1.4 Eclipse环境的搭建</a:t>
            </a:r>
          </a:p>
        </p:txBody>
      </p:sp>
    </p:spTree>
    <p:extLst>
      <p:ext uri="{BB962C8B-B14F-4D97-AF65-F5344CB8AC3E}">
        <p14:creationId xmlns:p14="http://schemas.microsoft.com/office/powerpoint/2010/main" val="488278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 noChangeArrowheads="1"/>
          </p:cNvSpPr>
          <p:nvPr>
            <p:ph idx="1"/>
          </p:nvPr>
        </p:nvSpPr>
        <p:spPr>
          <a:xfrm>
            <a:off x="2026948" y="704995"/>
            <a:ext cx="9477664" cy="1885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6、build 构建生成可执行文件</a:t>
            </a:r>
          </a:p>
          <a:p>
            <a:r>
              <a:rPr lang="zh-CN" altLang="en-US" sz="2400" dirty="0"/>
              <a:t>点击菜单【Build】-&gt;【Build】命令，或按下快捷键【Ctrl+F9】，在界面下方的信息窗口将显示具体执行信息。若没有错误信息提示，表示已经生成了可执行文件。</a:t>
            </a:r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>
          <a:xfrm>
            <a:off x="2026948" y="2650983"/>
            <a:ext cx="9477664" cy="1620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7、运行程序</a:t>
            </a:r>
          </a:p>
          <a:p>
            <a:r>
              <a:rPr lang="zh-CN" altLang="en-US" sz="2400" dirty="0"/>
              <a:t>点击菜单【Build】-&gt;【Run】命令，或者按下快捷键【Ctrl+F10】，运行可执行程序，并自动弹出运行窗口。</a:t>
            </a: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706" y="3967164"/>
            <a:ext cx="8086291" cy="231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657278" y="6287002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12-17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运行窗口</a:t>
            </a:r>
            <a:endParaRPr lang="zh-CN" altLang="zh-C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97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/>
          <p:cNvSpPr>
            <a:spLocks noGrp="1" noChangeArrowheads="1"/>
          </p:cNvSpPr>
          <p:nvPr>
            <p:ph idx="1"/>
          </p:nvPr>
        </p:nvSpPr>
        <p:spPr>
          <a:xfrm>
            <a:off x="2187431" y="845127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8、关闭工作区</a:t>
            </a:r>
          </a:p>
          <a:p>
            <a:r>
              <a:rPr lang="zh-CN" altLang="en-US" sz="2400" dirty="0"/>
              <a:t>点击菜单【File】-&gt;【close workspace】，关闭工作区。</a:t>
            </a:r>
          </a:p>
        </p:txBody>
      </p:sp>
    </p:spTree>
    <p:extLst>
      <p:ext uri="{BB962C8B-B14F-4D97-AF65-F5344CB8AC3E}">
        <p14:creationId xmlns:p14="http://schemas.microsoft.com/office/powerpoint/2010/main" val="1320672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 noChangeArrowheads="1"/>
          </p:cNvSpPr>
          <p:nvPr>
            <p:ph type="title"/>
          </p:nvPr>
        </p:nvSpPr>
        <p:spPr>
          <a:xfrm>
            <a:off x="2066452" y="804219"/>
            <a:ext cx="8911687" cy="78905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2</a:t>
            </a:r>
            <a:r>
              <a:rPr lang="zh-CN" altLang="en-US" sz="2800" dirty="0"/>
              <a:t>.5 用GCC编译执行C程序</a:t>
            </a:r>
          </a:p>
        </p:txBody>
      </p:sp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>
          <a:xfrm>
            <a:off x="2298267" y="170410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12</a:t>
            </a:r>
            <a:r>
              <a:rPr lang="zh-CN" altLang="en-US" sz="2400" dirty="0"/>
              <a:t>.5.1 GCC简介</a:t>
            </a:r>
          </a:p>
          <a:p>
            <a:r>
              <a:rPr lang="zh-CN" altLang="en-US" sz="2400" dirty="0"/>
              <a:t>1</a:t>
            </a:r>
            <a:r>
              <a:rPr lang="en-US" altLang="zh-CN" sz="2400" dirty="0"/>
              <a:t>2</a:t>
            </a:r>
            <a:r>
              <a:rPr lang="zh-CN" altLang="en-US" sz="2400" dirty="0"/>
              <a:t>.5.2 GCC使用</a:t>
            </a:r>
          </a:p>
        </p:txBody>
      </p:sp>
    </p:spTree>
    <p:extLst>
      <p:ext uri="{BB962C8B-B14F-4D97-AF65-F5344CB8AC3E}">
        <p14:creationId xmlns:p14="http://schemas.microsoft.com/office/powerpoint/2010/main" val="1844331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 noChangeArrowheads="1"/>
          </p:cNvSpPr>
          <p:nvPr>
            <p:ph type="title"/>
          </p:nvPr>
        </p:nvSpPr>
        <p:spPr>
          <a:xfrm>
            <a:off x="2108016" y="679528"/>
            <a:ext cx="8911687" cy="85832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12</a:t>
            </a:r>
            <a:r>
              <a:rPr lang="zh-CN" altLang="en-US" sz="2800" dirty="0"/>
              <a:t>.5.1 GCC简介</a:t>
            </a:r>
          </a:p>
        </p:txBody>
      </p:sp>
      <p:sp>
        <p:nvSpPr>
          <p:cNvPr id="38914" name="内容占位符 2"/>
          <p:cNvSpPr>
            <a:spLocks noGrp="1" noChangeArrowheads="1"/>
          </p:cNvSpPr>
          <p:nvPr>
            <p:ph idx="1"/>
          </p:nvPr>
        </p:nvSpPr>
        <p:spPr>
          <a:xfrm>
            <a:off x="2339830" y="1537855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GCC原名为GNU C语言编译器（GNU C Compiler）</a:t>
            </a:r>
          </a:p>
          <a:p>
            <a:r>
              <a:rPr lang="zh-CN" altLang="en-US" sz="2400" dirty="0"/>
              <a:t>在终端下输入命令gcc -version或者gcc –v，查询当前系统安装的GCC版本</a:t>
            </a:r>
          </a:p>
        </p:txBody>
      </p:sp>
    </p:spTree>
    <p:extLst>
      <p:ext uri="{BB962C8B-B14F-4D97-AF65-F5344CB8AC3E}">
        <p14:creationId xmlns:p14="http://schemas.microsoft.com/office/powerpoint/2010/main" val="3037930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 noChangeArrowheads="1"/>
          </p:cNvSpPr>
          <p:nvPr>
            <p:ph type="title"/>
          </p:nvPr>
        </p:nvSpPr>
        <p:spPr>
          <a:xfrm>
            <a:off x="2218852" y="693382"/>
            <a:ext cx="8911687" cy="65050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2</a:t>
            </a:r>
            <a:r>
              <a:rPr lang="zh-CN" altLang="en-US" sz="2800" dirty="0"/>
              <a:t>.5.2 GCC的使用</a:t>
            </a:r>
          </a:p>
        </p:txBody>
      </p:sp>
      <p:sp>
        <p:nvSpPr>
          <p:cNvPr id="39938" name="内容占位符 2"/>
          <p:cNvSpPr>
            <a:spLocks noGrp="1" noChangeArrowheads="1"/>
          </p:cNvSpPr>
          <p:nvPr>
            <p:ph idx="1"/>
          </p:nvPr>
        </p:nvSpPr>
        <p:spPr>
          <a:xfrm>
            <a:off x="2215138" y="1565564"/>
            <a:ext cx="9575079" cy="37776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1、GCC的基本知识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GCC是一个基于命令行的编译器，很多复杂的操作经过若干条命令就可以完成。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Linux系统是从文件的属性来区分可执行文件与不可执行文件。但是，GCC却是通过</a:t>
            </a:r>
            <a:r>
              <a:rPr lang="zh-CN" altLang="en-US" sz="2400" dirty="0">
                <a:solidFill>
                  <a:srgbClr val="FF0000"/>
                </a:solidFill>
              </a:rPr>
              <a:t>文件的后缀</a:t>
            </a:r>
            <a:r>
              <a:rPr lang="zh-CN" altLang="en-US" sz="2400" dirty="0"/>
              <a:t>来区分文件的类别。</a:t>
            </a:r>
          </a:p>
        </p:txBody>
      </p:sp>
    </p:spTree>
    <p:extLst>
      <p:ext uri="{BB962C8B-B14F-4D97-AF65-F5344CB8AC3E}">
        <p14:creationId xmlns:p14="http://schemas.microsoft.com/office/powerpoint/2010/main" val="695434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 noChangeArrowheads="1"/>
          </p:cNvSpPr>
          <p:nvPr>
            <p:ph idx="1"/>
          </p:nvPr>
        </p:nvSpPr>
        <p:spPr>
          <a:xfrm>
            <a:off x="2132012" y="914400"/>
            <a:ext cx="8915400" cy="47105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表1</a:t>
            </a:r>
            <a:r>
              <a:rPr lang="en-US" altLang="zh-CN" sz="2400" dirty="0"/>
              <a:t>2</a:t>
            </a:r>
            <a:r>
              <a:rPr lang="zh-CN" altLang="en-US" sz="2400" dirty="0"/>
              <a:t>-2 GCC文件后缀规范</a:t>
            </a:r>
          </a:p>
        </p:txBody>
      </p:sp>
      <p:graphicFrame>
        <p:nvGraphicFramePr>
          <p:cNvPr id="2" name="表格 -1"/>
          <p:cNvGraphicFramePr/>
          <p:nvPr>
            <p:extLst>
              <p:ext uri="{D42A27DB-BD31-4B8C-83A1-F6EECF244321}">
                <p14:modId xmlns:p14="http://schemas.microsoft.com/office/powerpoint/2010/main" val="1365234842"/>
              </p:ext>
            </p:extLst>
          </p:nvPr>
        </p:nvGraphicFramePr>
        <p:xfrm>
          <a:off x="3048002" y="1676402"/>
          <a:ext cx="6525489" cy="3768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68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扩展名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类型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800" b="1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可以进行的后续操作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8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.c</a:t>
                      </a:r>
                      <a:endParaRPr lang="zh-CN" altLang="en-US" sz="1800" b="0" u="none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 sz="18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语言源程序文件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预处理</a:t>
                      </a: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编译</a:t>
                      </a: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汇编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8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.C  .cc  .cxx </a:t>
                      </a:r>
                      <a:endParaRPr lang="zh-CN" altLang="en-US" sz="1800" b="0" u="none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源程序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预处理</a:t>
                      </a: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编译</a:t>
                      </a: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汇编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68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.m </a:t>
                      </a:r>
                      <a:endParaRPr lang="zh-CN" altLang="en-US" sz="1800" b="0" u="none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Objective-C</a:t>
                      </a: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源程序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预处理</a:t>
                      </a: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编译</a:t>
                      </a: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汇编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8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.i</a:t>
                      </a:r>
                      <a:endParaRPr lang="zh-CN" altLang="en-US" sz="1800" b="0" u="none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预处理后的</a:t>
                      </a: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文件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编译</a:t>
                      </a: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汇编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60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.ii</a:t>
                      </a:r>
                      <a:endParaRPr lang="zh-CN" altLang="en-US" sz="1800" b="0" u="none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预处理后的</a:t>
                      </a: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文件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编译</a:t>
                      </a: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汇编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8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.s</a:t>
                      </a:r>
                      <a:endParaRPr lang="zh-CN" altLang="en-US" sz="1800" b="0" u="none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预处理后的汇编语言源程序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汇编</a:t>
                      </a: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连接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68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.S</a:t>
                      </a:r>
                      <a:endParaRPr lang="zh-CN" altLang="en-US" sz="1800" b="0" u="none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未预处理的汇编语言源程序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预处理</a:t>
                      </a: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汇编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68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.h </a:t>
                      </a:r>
                      <a:endParaRPr lang="zh-CN" altLang="en-US" sz="1800" b="0" u="none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预处理器文件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程序包含的头文件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68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.o</a:t>
                      </a:r>
                      <a:endParaRPr lang="zh-CN" altLang="en-US" sz="1800" b="0" u="none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编译后的目标文件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传递给连接器</a:t>
                      </a:r>
                      <a:r>
                        <a:rPr lang="en-US" altLang="zh-CN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linker</a:t>
                      </a:r>
                      <a:endParaRPr lang="zh-CN" altLang="en-US" sz="18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68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.a</a:t>
                      </a:r>
                      <a:endParaRPr lang="zh-CN" altLang="en-US" sz="1800" b="0" u="none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已编译的库文件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传递给连接器</a:t>
                      </a:r>
                      <a:r>
                        <a:rPr lang="en-US" altLang="zh-CN" sz="18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linker</a:t>
                      </a:r>
                      <a:endParaRPr lang="zh-CN" altLang="en-US" sz="1800" b="0" u="none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415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 noChangeArrowheads="1"/>
          </p:cNvSpPr>
          <p:nvPr>
            <p:ph idx="1"/>
          </p:nvPr>
        </p:nvSpPr>
        <p:spPr>
          <a:xfrm>
            <a:off x="1805709" y="497176"/>
            <a:ext cx="9568872" cy="24538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2、GCC的基本用法</a:t>
            </a:r>
          </a:p>
          <a:p>
            <a:r>
              <a:rPr lang="zh-CN" altLang="en-US" sz="2400" dirty="0"/>
              <a:t>使用GCC编译器时，最基本的使用格式是：</a:t>
            </a:r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gcc  [选项]  [文件名]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注意：</a:t>
            </a:r>
            <a:r>
              <a:rPr lang="zh-CN" altLang="en-US" sz="2400" dirty="0"/>
              <a:t>各部分之间一定要保留</a:t>
            </a:r>
            <a:r>
              <a:rPr lang="zh-CN" altLang="en-US" sz="2400" dirty="0">
                <a:solidFill>
                  <a:srgbClr val="FF0000"/>
                </a:solidFill>
              </a:rPr>
              <a:t>空格</a:t>
            </a:r>
            <a:r>
              <a:rPr lang="zh-CN" altLang="en-US" sz="2400" dirty="0"/>
              <a:t>，并且严格</a:t>
            </a:r>
            <a:r>
              <a:rPr lang="zh-CN" altLang="en-US" sz="2400" dirty="0">
                <a:solidFill>
                  <a:srgbClr val="FF0000"/>
                </a:solidFill>
              </a:rPr>
              <a:t>区分大小写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例如，要编译C语言的源程序test.c，则可以执行命令gcc  test.c。</a:t>
            </a:r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>
          <a:xfrm>
            <a:off x="1805709" y="2951018"/>
            <a:ext cx="8915400" cy="637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表1</a:t>
            </a:r>
            <a:r>
              <a:rPr lang="en-US" altLang="zh-CN" sz="2400" dirty="0"/>
              <a:t>2</a:t>
            </a:r>
            <a:r>
              <a:rPr lang="zh-CN" altLang="en-US" sz="2400" dirty="0"/>
              <a:t>-3 GCC的常用选项</a:t>
            </a:r>
          </a:p>
        </p:txBody>
      </p:sp>
      <p:graphicFrame>
        <p:nvGraphicFramePr>
          <p:cNvPr id="5" name="表格 -1"/>
          <p:cNvGraphicFramePr/>
          <p:nvPr>
            <p:extLst>
              <p:ext uri="{D42A27DB-BD31-4B8C-83A1-F6EECF244321}">
                <p14:modId xmlns:p14="http://schemas.microsoft.com/office/powerpoint/2010/main" val="1094899139"/>
              </p:ext>
            </p:extLst>
          </p:nvPr>
        </p:nvGraphicFramePr>
        <p:xfrm>
          <a:off x="2966028" y="3449777"/>
          <a:ext cx="7036954" cy="32142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9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2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1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常用选项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示例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4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-c </a:t>
                      </a:r>
                      <a:endParaRPr lang="zh-CN" altLang="en-US" sz="14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对源文件进行编译，</a:t>
                      </a: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但</a:t>
                      </a:r>
                      <a:r>
                        <a:rPr lang="zh-CN" altLang="en-US" sz="14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不链接成为可执行文件，仅生成扩展名为</a:t>
                      </a:r>
                      <a:r>
                        <a:rPr lang="en-US" altLang="zh-CN" sz="14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.o</a:t>
                      </a:r>
                      <a:r>
                        <a:rPr lang="zh-CN" altLang="en-US" sz="14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的目标文件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gcc  -c  test.c</a:t>
                      </a:r>
                      <a:endParaRPr lang="zh-CN" altLang="en-US" sz="14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76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-o </a:t>
                      </a:r>
                      <a:r>
                        <a:rPr lang="zh-CN" altLang="en-US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文件名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altLang="zh-CN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gcc</a:t>
                      </a:r>
                      <a:r>
                        <a:rPr lang="zh-CN" altLang="en-US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处理的结果存至指定文件名，该文件可能是</a:t>
                      </a:r>
                      <a:r>
                        <a:rPr lang="en-US" altLang="zh-CN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.i</a:t>
                      </a:r>
                      <a:r>
                        <a:rPr lang="zh-CN" altLang="en-US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或是</a:t>
                      </a:r>
                      <a:r>
                        <a:rPr lang="en-US" altLang="zh-CN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.s</a:t>
                      </a:r>
                      <a:r>
                        <a:rPr lang="zh-CN" altLang="en-US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，或者是</a:t>
                      </a:r>
                      <a:r>
                        <a:rPr lang="en-US" altLang="zh-CN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.o</a:t>
                      </a:r>
                      <a:r>
                        <a:rPr lang="zh-CN" altLang="en-US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.out</a:t>
                      </a:r>
                      <a:r>
                        <a:rPr lang="zh-CN" altLang="en-US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文件，若省略该选项，则生成系统默认文件名的文件</a:t>
                      </a:r>
                      <a:r>
                        <a:rPr lang="en-US" altLang="zh-CN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a.out</a:t>
                      </a:r>
                      <a:endParaRPr lang="zh-CN" altLang="en-US" sz="14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gcc  -o  test  test.c</a:t>
                      </a:r>
                      <a:r>
                        <a:rPr lang="zh-CN" altLang="en-US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注：使用</a:t>
                      </a:r>
                      <a:r>
                        <a:rPr lang="en-US" altLang="zh-CN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-o</a:t>
                      </a:r>
                      <a:r>
                        <a:rPr lang="zh-CN" altLang="en-US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选项时，必须跟一个文件名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-E</a:t>
                      </a:r>
                      <a:endParaRPr lang="zh-CN" altLang="en-US" sz="14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对源文件只做预处理，不编译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gcc  -E  test.c  -o  test.i </a:t>
                      </a:r>
                      <a:endParaRPr lang="zh-CN" altLang="en-US" sz="14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57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-O[2]</a:t>
                      </a:r>
                      <a:endParaRPr lang="zh-CN" altLang="en-US" sz="14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对源代码进行基本的优化，</a:t>
                      </a:r>
                      <a:r>
                        <a:rPr lang="en-US" altLang="zh-CN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-O2</a:t>
                      </a:r>
                      <a:r>
                        <a:rPr lang="zh-CN" altLang="en-US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比</a:t>
                      </a:r>
                      <a:r>
                        <a:rPr lang="en-US" altLang="zh-CN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-O</a:t>
                      </a:r>
                      <a:r>
                        <a:rPr lang="zh-CN" altLang="en-US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更优化编译和链接过程，编译和链接的过程相对较慢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gcc  -o  -O  test  test.c</a:t>
                      </a:r>
                      <a:endParaRPr lang="zh-CN" altLang="en-US" sz="1400" b="0" u="none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4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-g</a:t>
                      </a:r>
                      <a:endParaRPr lang="zh-CN" altLang="en-US" sz="1400" b="0" u="none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编译时加入调试信息，使得后期方便对程序进行调试</a:t>
                      </a: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gcc  -g  -c  test test.c</a:t>
                      </a:r>
                      <a:endParaRPr lang="zh-CN" altLang="en-US" sz="1400" b="0" u="none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604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 noChangeArrowheads="1"/>
          </p:cNvSpPr>
          <p:nvPr>
            <p:ph type="title"/>
          </p:nvPr>
        </p:nvSpPr>
        <p:spPr>
          <a:xfrm>
            <a:off x="1574429" y="522788"/>
            <a:ext cx="9806893" cy="1024582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【举例1】</a:t>
            </a:r>
            <a:r>
              <a:rPr lang="zh-CN" altLang="en-US" sz="2400" dirty="0"/>
              <a:t>以给定一个源代码文件test.c为例，使用gcc从源文件生成一个test程序。</a:t>
            </a:r>
          </a:p>
        </p:txBody>
      </p:sp>
      <p:sp>
        <p:nvSpPr>
          <p:cNvPr id="44034" name="内容占位符 2"/>
          <p:cNvSpPr>
            <a:spLocks noGrp="1" noChangeArrowheads="1"/>
          </p:cNvSpPr>
          <p:nvPr>
            <p:ph idx="1"/>
          </p:nvPr>
        </p:nvSpPr>
        <p:spPr>
          <a:xfrm>
            <a:off x="1697719" y="1448656"/>
            <a:ext cx="3386899" cy="3517389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#include&lt;stdio.h&gt;</a:t>
            </a:r>
          </a:p>
          <a:p>
            <a:pPr marL="0" indent="0">
              <a:buNone/>
            </a:pPr>
            <a:r>
              <a:rPr lang="zh-CN" altLang="en-US" sz="2000" dirty="0"/>
              <a:t>int main(int argc,char **argv)</a:t>
            </a:r>
          </a:p>
          <a:p>
            <a:pPr marL="0" indent="0">
              <a:buNone/>
            </a:pPr>
            <a:r>
              <a:rPr lang="zh-CN" altLang="en-US" sz="2000" dirty="0"/>
              <a:t>{</a:t>
            </a:r>
          </a:p>
          <a:p>
            <a:pPr marL="0" indent="0">
              <a:buNone/>
            </a:pPr>
            <a:r>
              <a:rPr lang="zh-CN" altLang="en-US" sz="2000" dirty="0"/>
              <a:t>   printf("Hello World!\n");</a:t>
            </a:r>
          </a:p>
          <a:p>
            <a:pPr marL="0" indent="0">
              <a:buNone/>
            </a:pPr>
            <a:r>
              <a:rPr lang="zh-CN" altLang="en-US" sz="2000" dirty="0"/>
              <a:t>   return 0;</a:t>
            </a:r>
          </a:p>
          <a:p>
            <a:pPr marL="0" indent="0">
              <a:buNone/>
            </a:pPr>
            <a:r>
              <a:rPr lang="zh-CN" altLang="en-US" sz="2000" dirty="0"/>
              <a:t>}</a:t>
            </a: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5481599" y="1328126"/>
            <a:ext cx="6488730" cy="36379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在预处理阶段，生成一个中间文件*</a:t>
            </a:r>
            <a:r>
              <a:rPr lang="en-US" altLang="zh-CN" sz="2400" dirty="0"/>
              <a:t>.i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gcc  -E  test.c  -o  test.i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在编译阶段，生成汇编语言文件*</a:t>
            </a:r>
            <a:r>
              <a:rPr lang="en-US" altLang="zh-CN" sz="2400" dirty="0"/>
              <a:t>.s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gcc  -S  test.i  -o  test.s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在汇编阶段，转换成机器语言*</a:t>
            </a:r>
            <a:r>
              <a:rPr lang="en-US" altLang="zh-CN" sz="2400" dirty="0"/>
              <a:t>.o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gcc  -c  test.s  -o  test.o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在连接阶段，汇集成可执行的二进制代码文件：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gcc  test.o  -o  test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919930" y="5259092"/>
            <a:ext cx="8969744" cy="947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仅使用</a:t>
            </a:r>
            <a:r>
              <a:rPr lang="en-US" altLang="zh-CN" sz="2400" dirty="0"/>
              <a:t>-o</a:t>
            </a:r>
            <a:r>
              <a:rPr lang="zh-CN" altLang="en-US" sz="2400" dirty="0"/>
              <a:t>选项，则</a:t>
            </a:r>
            <a:r>
              <a:rPr lang="en-US" altLang="zh-CN" sz="2400" dirty="0"/>
              <a:t>GCC</a:t>
            </a:r>
            <a:r>
              <a:rPr lang="zh-CN" altLang="en-US" sz="2400" dirty="0"/>
              <a:t>将从源代码文件直接生成可执行文件</a:t>
            </a:r>
            <a:r>
              <a:rPr lang="en-US" altLang="zh-CN" sz="2400" dirty="0"/>
              <a:t>test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en-US" altLang="zh-CN" sz="2400" dirty="0"/>
              <a:t>gcc  test.c  -o  test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8065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 noChangeArrowheads="1"/>
          </p:cNvSpPr>
          <p:nvPr>
            <p:ph idx="1"/>
          </p:nvPr>
        </p:nvSpPr>
        <p:spPr>
          <a:xfrm>
            <a:off x="1827211" y="748146"/>
            <a:ext cx="9713626" cy="377762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3、GNU的调试程序——gdb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gdb是一个GNU开源组织发布的、用来调试C和C++程序的调试工具。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利用gdb命令行方式可以完成的一些功能</a:t>
            </a:r>
            <a:r>
              <a:rPr lang="zh-CN" altLang="en-US" sz="2400" dirty="0">
                <a:solidFill>
                  <a:srgbClr val="FF0000"/>
                </a:solidFill>
              </a:rPr>
              <a:t>如下：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设置断点</a:t>
            </a:r>
            <a:r>
              <a:rPr lang="zh-CN" altLang="en-US" sz="2200" dirty="0"/>
              <a:t>，调试程序，可以查看此时的程序中变量的值；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逐行执行</a:t>
            </a:r>
            <a:r>
              <a:rPr lang="zh-CN" altLang="en-US" sz="2200" dirty="0"/>
              <a:t>程序代码，并支持动态改变程序的执行环境。</a:t>
            </a:r>
          </a:p>
        </p:txBody>
      </p:sp>
    </p:spTree>
    <p:extLst>
      <p:ext uri="{BB962C8B-B14F-4D97-AF65-F5344CB8AC3E}">
        <p14:creationId xmlns:p14="http://schemas.microsoft.com/office/powerpoint/2010/main" val="2068354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 noChangeArrowheads="1"/>
          </p:cNvSpPr>
          <p:nvPr>
            <p:ph type="title"/>
          </p:nvPr>
        </p:nvSpPr>
        <p:spPr>
          <a:xfrm>
            <a:off x="1720088" y="651819"/>
            <a:ext cx="9751476" cy="40112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【举例2】</a:t>
            </a:r>
            <a:r>
              <a:rPr lang="zh-CN" altLang="en-US" sz="2400" dirty="0"/>
              <a:t>本例中用gdb调试程序mytest.c（代码前面的数字代表行号）</a:t>
            </a:r>
          </a:p>
        </p:txBody>
      </p:sp>
      <p:sp>
        <p:nvSpPr>
          <p:cNvPr id="46082" name="文本框 3"/>
          <p:cNvSpPr txBox="1">
            <a:spLocks noChangeArrowheads="1"/>
          </p:cNvSpPr>
          <p:nvPr/>
        </p:nvSpPr>
        <p:spPr bwMode="auto">
          <a:xfrm>
            <a:off x="2030414" y="1235509"/>
            <a:ext cx="4179349" cy="5078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1 #include &lt;stdio.h&gt;</a:t>
            </a:r>
          </a:p>
          <a:p>
            <a:r>
              <a:rPr lang="zh-CN" altLang="en-US" dirty="0"/>
              <a:t>2 #include &lt;stdlib.h&gt;</a:t>
            </a:r>
          </a:p>
          <a:p>
            <a:r>
              <a:rPr lang="zh-CN" altLang="en-US" dirty="0"/>
              <a:t>3 int sum(int n)</a:t>
            </a:r>
          </a:p>
          <a:p>
            <a:r>
              <a:rPr lang="zh-CN" altLang="en-US" dirty="0"/>
              <a:t>4 {</a:t>
            </a:r>
          </a:p>
          <a:p>
            <a:r>
              <a:rPr lang="zh-CN" altLang="en-US" dirty="0"/>
              <a:t>5     int s=0,i;</a:t>
            </a:r>
          </a:p>
          <a:p>
            <a:r>
              <a:rPr lang="zh-CN" altLang="en-US" dirty="0"/>
              <a:t>6     for (i=1;i&lt;=n;i++)</a:t>
            </a:r>
          </a:p>
          <a:p>
            <a:r>
              <a:rPr lang="zh-CN" altLang="en-US" dirty="0"/>
              <a:t>7     {</a:t>
            </a:r>
          </a:p>
          <a:p>
            <a:r>
              <a:rPr lang="zh-CN" altLang="en-US" dirty="0"/>
              <a:t>8         s+=i;</a:t>
            </a:r>
          </a:p>
          <a:p>
            <a:r>
              <a:rPr lang="zh-CN" altLang="en-US" dirty="0"/>
              <a:t>9     }</a:t>
            </a:r>
          </a:p>
          <a:p>
            <a:r>
              <a:rPr lang="zh-CN" altLang="en-US" dirty="0"/>
              <a:t>10     return s;</a:t>
            </a:r>
          </a:p>
          <a:p>
            <a:r>
              <a:rPr lang="zh-CN" altLang="en-US" dirty="0"/>
              <a:t>11 }</a:t>
            </a:r>
          </a:p>
          <a:p>
            <a:r>
              <a:rPr lang="zh-CN" altLang="en-US" dirty="0"/>
              <a:t>12 int main()</a:t>
            </a:r>
          </a:p>
          <a:p>
            <a:r>
              <a:rPr lang="zh-CN" altLang="en-US" dirty="0"/>
              <a:t>13 {</a:t>
            </a:r>
          </a:p>
          <a:p>
            <a:r>
              <a:rPr lang="zh-CN" altLang="en-US" dirty="0"/>
              <a:t>14     int m=5,s;</a:t>
            </a:r>
          </a:p>
          <a:p>
            <a:r>
              <a:rPr lang="zh-CN" altLang="en-US" dirty="0"/>
              <a:t>15     s=sum(m);</a:t>
            </a:r>
          </a:p>
          <a:p>
            <a:r>
              <a:rPr lang="zh-CN" altLang="en-US" dirty="0"/>
              <a:t>16     printf("the sum is %d\n",s);</a:t>
            </a:r>
          </a:p>
          <a:p>
            <a:r>
              <a:rPr lang="zh-CN" altLang="en-US" dirty="0"/>
              <a:t>17     return 0;</a:t>
            </a:r>
          </a:p>
          <a:p>
            <a:r>
              <a:rPr lang="zh-CN" altLang="en-US" dirty="0"/>
              <a:t>18 }</a:t>
            </a:r>
          </a:p>
        </p:txBody>
      </p:sp>
      <p:sp>
        <p:nvSpPr>
          <p:cNvPr id="4" name="内容占位符 2"/>
          <p:cNvSpPr>
            <a:spLocks noGrp="1" noChangeArrowheads="1"/>
          </p:cNvSpPr>
          <p:nvPr>
            <p:ph idx="1"/>
          </p:nvPr>
        </p:nvSpPr>
        <p:spPr>
          <a:xfrm>
            <a:off x="6376016" y="1620982"/>
            <a:ext cx="5095547" cy="163483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通过以下命令对mytest.c进行编译，生成执行文件mytest：</a:t>
            </a:r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gcc  -g  mytest.c  -o  mytest</a:t>
            </a:r>
          </a:p>
        </p:txBody>
      </p:sp>
    </p:spTree>
    <p:extLst>
      <p:ext uri="{BB962C8B-B14F-4D97-AF65-F5344CB8AC3E}">
        <p14:creationId xmlns:p14="http://schemas.microsoft.com/office/powerpoint/2010/main" val="364586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 noChangeArrowheads="1"/>
          </p:cNvSpPr>
          <p:nvPr>
            <p:ph type="title"/>
          </p:nvPr>
        </p:nvSpPr>
        <p:spPr>
          <a:xfrm>
            <a:off x="1858634" y="721091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2</a:t>
            </a:r>
            <a:r>
              <a:rPr lang="zh-CN" altLang="en-US" sz="2800" dirty="0"/>
              <a:t>.1.1 Java简介</a:t>
            </a:r>
          </a:p>
        </p:txBody>
      </p:sp>
      <p:sp>
        <p:nvSpPr>
          <p:cNvPr id="6146" name="内容占位符 2"/>
          <p:cNvSpPr>
            <a:spLocks noGrp="1" noChangeArrowheads="1"/>
          </p:cNvSpPr>
          <p:nvPr>
            <p:ph idx="1"/>
          </p:nvPr>
        </p:nvSpPr>
        <p:spPr>
          <a:xfrm>
            <a:off x="2312121" y="1482437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Java是由Sun Microsystems公司于1995年5月推出的Java程序设计语言和Java平台（即JavaSE、JavaEE,、JavaME）的总称。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目前它已经成为软件开发领域的主流技术。</a:t>
            </a:r>
          </a:p>
        </p:txBody>
      </p:sp>
    </p:spTree>
    <p:extLst>
      <p:ext uri="{BB962C8B-B14F-4D97-AF65-F5344CB8AC3E}">
        <p14:creationId xmlns:p14="http://schemas.microsoft.com/office/powerpoint/2010/main" val="648080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/>
          <p:cNvSpPr>
            <a:spLocks noGrp="1" noChangeArrowheads="1"/>
          </p:cNvSpPr>
          <p:nvPr>
            <p:ph idx="1"/>
          </p:nvPr>
        </p:nvSpPr>
        <p:spPr>
          <a:xfrm>
            <a:off x="1785649" y="734291"/>
            <a:ext cx="986602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4、Make file概述</a:t>
            </a:r>
          </a:p>
          <a:p>
            <a:r>
              <a:rPr lang="zh-CN" altLang="en-US" sz="2400" dirty="0"/>
              <a:t>Make命令是Unix下重要的编译命令。</a:t>
            </a:r>
          </a:p>
          <a:p>
            <a:r>
              <a:rPr lang="zh-CN" altLang="en-US" sz="2400" dirty="0"/>
              <a:t>在make命令执行之前，需要一个makefile文件，用它来告诉make命令如何对每一个源程序进行编译和链接。</a:t>
            </a:r>
          </a:p>
        </p:txBody>
      </p:sp>
    </p:spTree>
    <p:extLst>
      <p:ext uri="{BB962C8B-B14F-4D97-AF65-F5344CB8AC3E}">
        <p14:creationId xmlns:p14="http://schemas.microsoft.com/office/powerpoint/2010/main" val="2599701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99D7545-2153-4382-B877-571261139AF6}"/>
              </a:ext>
            </a:extLst>
          </p:cNvPr>
          <p:cNvSpPr/>
          <p:nvPr/>
        </p:nvSpPr>
        <p:spPr>
          <a:xfrm>
            <a:off x="739738" y="3852809"/>
            <a:ext cx="11219381" cy="25057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153" name="标题 1"/>
          <p:cNvSpPr>
            <a:spLocks noGrp="1" noChangeArrowheads="1"/>
          </p:cNvSpPr>
          <p:nvPr>
            <p:ph type="title"/>
          </p:nvPr>
        </p:nvSpPr>
        <p:spPr>
          <a:xfrm>
            <a:off x="1706235" y="499419"/>
            <a:ext cx="10333365" cy="873056"/>
          </a:xfrm>
        </p:spPr>
        <p:txBody>
          <a:bodyPr/>
          <a:lstStyle/>
          <a:p>
            <a:r>
              <a:rPr lang="zh-CN" altLang="en-US" sz="2400" dirty="0"/>
              <a:t>【举例3】一个工程f由5个文件构成，f分别是main.c、max.h、min.h、max.c、min.c</a:t>
            </a:r>
          </a:p>
        </p:txBody>
      </p:sp>
      <p:sp>
        <p:nvSpPr>
          <p:cNvPr id="49154" name="文本框 3"/>
          <p:cNvSpPr txBox="1">
            <a:spLocks noChangeArrowheads="1"/>
          </p:cNvSpPr>
          <p:nvPr/>
        </p:nvSpPr>
        <p:spPr bwMode="auto">
          <a:xfrm>
            <a:off x="4850788" y="1102375"/>
            <a:ext cx="5216813" cy="25853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/* main.c */ </a:t>
            </a:r>
          </a:p>
          <a:p>
            <a:r>
              <a:rPr lang="zh-CN" altLang="en-US" dirty="0"/>
              <a:t>#include "max.h" </a:t>
            </a:r>
          </a:p>
          <a:p>
            <a:r>
              <a:rPr lang="zh-CN" altLang="en-US" dirty="0"/>
              <a:t>#include "min.h" </a:t>
            </a:r>
          </a:p>
          <a:p>
            <a:r>
              <a:rPr lang="zh-CN" altLang="en-US" dirty="0"/>
              <a:t>int main(int argc,char **argv) </a:t>
            </a:r>
          </a:p>
          <a:p>
            <a:r>
              <a:rPr lang="zh-CN" altLang="en-US" dirty="0"/>
              <a:t>{ </a:t>
            </a:r>
          </a:p>
          <a:p>
            <a:r>
              <a:rPr lang="zh-CN" altLang="en-US" dirty="0"/>
              <a:t>int a=10,b=20;</a:t>
            </a:r>
          </a:p>
          <a:p>
            <a:r>
              <a:rPr lang="zh-CN" altLang="en-US" dirty="0"/>
              <a:t>printf("the max value is %d\n",max(a,b)); </a:t>
            </a:r>
          </a:p>
          <a:p>
            <a:r>
              <a:rPr lang="zh-CN" altLang="en-US" dirty="0"/>
              <a:t>printf("the min value is %d\n",min(a,b)); </a:t>
            </a:r>
          </a:p>
          <a:p>
            <a:r>
              <a:rPr lang="zh-CN" altLang="en-US" dirty="0"/>
              <a:t>} </a:t>
            </a:r>
          </a:p>
        </p:txBody>
      </p:sp>
      <p:sp>
        <p:nvSpPr>
          <p:cNvPr id="49155" name="文本框 4"/>
          <p:cNvSpPr txBox="1">
            <a:spLocks noChangeArrowheads="1"/>
          </p:cNvSpPr>
          <p:nvPr/>
        </p:nvSpPr>
        <p:spPr bwMode="auto">
          <a:xfrm>
            <a:off x="1025825" y="4290654"/>
            <a:ext cx="2665384" cy="14773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/* max.h */ </a:t>
            </a:r>
          </a:p>
          <a:p>
            <a:r>
              <a:rPr lang="zh-CN" altLang="en-US" dirty="0"/>
              <a:t>#ifndef  _MAX_H </a:t>
            </a:r>
          </a:p>
          <a:p>
            <a:r>
              <a:rPr lang="zh-CN" altLang="en-US" dirty="0"/>
              <a:t>#define _MAX_H </a:t>
            </a:r>
          </a:p>
          <a:p>
            <a:r>
              <a:rPr lang="zh-CN" altLang="en-US" dirty="0"/>
              <a:t>void max(int x,int y); </a:t>
            </a:r>
          </a:p>
          <a:p>
            <a:r>
              <a:rPr lang="zh-CN" altLang="en-US" dirty="0"/>
              <a:t>#endif </a:t>
            </a:r>
          </a:p>
        </p:txBody>
      </p:sp>
      <p:sp>
        <p:nvSpPr>
          <p:cNvPr id="49156" name="文本框 5"/>
          <p:cNvSpPr txBox="1">
            <a:spLocks noChangeArrowheads="1"/>
          </p:cNvSpPr>
          <p:nvPr/>
        </p:nvSpPr>
        <p:spPr bwMode="auto">
          <a:xfrm>
            <a:off x="3738108" y="4284572"/>
            <a:ext cx="2659254" cy="17543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/* max.c */ </a:t>
            </a:r>
          </a:p>
          <a:p>
            <a:r>
              <a:rPr lang="zh-CN" altLang="en-US" dirty="0"/>
              <a:t>#include "max.h" </a:t>
            </a:r>
          </a:p>
          <a:p>
            <a:r>
              <a:rPr lang="zh-CN" altLang="en-US" dirty="0"/>
              <a:t>void max(int x,int y) </a:t>
            </a:r>
          </a:p>
          <a:p>
            <a:r>
              <a:rPr lang="zh-CN" altLang="en-US" dirty="0"/>
              <a:t>{ </a:t>
            </a:r>
          </a:p>
          <a:p>
            <a:r>
              <a:rPr lang="zh-CN" altLang="en-US" dirty="0"/>
              <a:t>return x&gt;y?x:y; </a:t>
            </a:r>
          </a:p>
          <a:p>
            <a:r>
              <a:rPr lang="zh-CN" altLang="en-US" dirty="0"/>
              <a:t>} </a:t>
            </a: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444261" y="4290654"/>
            <a:ext cx="2699329" cy="14773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/* min.h */ </a:t>
            </a:r>
          </a:p>
          <a:p>
            <a:r>
              <a:rPr lang="zh-CN" altLang="en-US" dirty="0"/>
              <a:t>#ifndef  _MIN_H </a:t>
            </a:r>
          </a:p>
          <a:p>
            <a:r>
              <a:rPr lang="zh-CN" altLang="en-US" dirty="0"/>
              <a:t>#define _MIN_H </a:t>
            </a:r>
          </a:p>
          <a:p>
            <a:r>
              <a:rPr lang="zh-CN" altLang="en-US" dirty="0"/>
              <a:t>void min(int x,int y); </a:t>
            </a:r>
          </a:p>
          <a:p>
            <a:r>
              <a:rPr lang="zh-CN" altLang="en-US" dirty="0"/>
              <a:t>#endif </a:t>
            </a: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9190489" y="4284572"/>
            <a:ext cx="2528900" cy="17543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/* min.c */ </a:t>
            </a:r>
          </a:p>
          <a:p>
            <a:r>
              <a:rPr lang="zh-CN" altLang="en-US" dirty="0"/>
              <a:t>#include "min.h" </a:t>
            </a:r>
          </a:p>
          <a:p>
            <a:r>
              <a:rPr lang="zh-CN" altLang="en-US" dirty="0"/>
              <a:t>void min(int x,int y) </a:t>
            </a:r>
          </a:p>
          <a:p>
            <a:r>
              <a:rPr lang="zh-CN" altLang="en-US" dirty="0"/>
              <a:t>{ </a:t>
            </a:r>
          </a:p>
          <a:p>
            <a:r>
              <a:rPr lang="zh-CN" altLang="en-US" dirty="0"/>
              <a:t>return x&lt;y?x:y; 	</a:t>
            </a:r>
          </a:p>
          <a:p>
            <a:r>
              <a:rPr lang="zh-CN" alt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38298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 noChangeArrowheads="1"/>
          </p:cNvSpPr>
          <p:nvPr>
            <p:ph idx="1"/>
          </p:nvPr>
        </p:nvSpPr>
        <p:spPr>
          <a:xfrm>
            <a:off x="2007322" y="610898"/>
            <a:ext cx="7313612" cy="5595937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makefile的具体内容如下：</a:t>
            </a:r>
          </a:p>
          <a:p>
            <a:pPr marL="400050" lvl="1" indent="0">
              <a:buNone/>
            </a:pPr>
            <a:r>
              <a:rPr lang="zh-CN" altLang="en-US" sz="2200" dirty="0"/>
              <a:t> #  这是上面程序的 Makefile文件 </a:t>
            </a:r>
          </a:p>
          <a:p>
            <a:pPr marL="400050" lvl="1" indent="0">
              <a:buNone/>
            </a:pPr>
            <a:r>
              <a:rPr lang="zh-CN" altLang="en-US" sz="2200" dirty="0"/>
              <a:t>main ：main.o max.o min.o </a:t>
            </a:r>
          </a:p>
          <a:p>
            <a:pPr marL="400050" lvl="1" indent="0">
              <a:buNone/>
            </a:pPr>
            <a:r>
              <a:rPr lang="zh-CN" altLang="en-US" sz="2200" dirty="0"/>
              <a:t>gcc -o main main.o max.o min.o </a:t>
            </a:r>
          </a:p>
          <a:p>
            <a:pPr marL="400050" lvl="1" indent="0">
              <a:buNone/>
            </a:pPr>
            <a:r>
              <a:rPr lang="zh-CN" altLang="en-US" sz="2200" dirty="0"/>
              <a:t>main.o：main.c max.h min.h </a:t>
            </a:r>
          </a:p>
          <a:p>
            <a:pPr marL="400050" lvl="1" indent="0">
              <a:buNone/>
            </a:pPr>
            <a:r>
              <a:rPr lang="zh-CN" altLang="en-US" sz="2200" dirty="0"/>
              <a:t>gcc -c main.c </a:t>
            </a:r>
          </a:p>
          <a:p>
            <a:pPr marL="400050" lvl="1" indent="0">
              <a:buNone/>
            </a:pPr>
            <a:r>
              <a:rPr lang="zh-CN" altLang="en-US" sz="2200" dirty="0"/>
              <a:t>max.o ：max.c max.h </a:t>
            </a:r>
          </a:p>
          <a:p>
            <a:pPr marL="400050" lvl="1" indent="0">
              <a:buNone/>
            </a:pPr>
            <a:r>
              <a:rPr lang="zh-CN" altLang="en-US" sz="2200" dirty="0"/>
              <a:t>gcc -c max.c </a:t>
            </a:r>
          </a:p>
          <a:p>
            <a:pPr marL="400050" lvl="1" indent="0">
              <a:buNone/>
            </a:pPr>
            <a:r>
              <a:rPr lang="zh-CN" altLang="en-US" sz="2200" dirty="0"/>
              <a:t>min.o ：min.c min.h </a:t>
            </a:r>
          </a:p>
          <a:p>
            <a:pPr marL="400050" lvl="1" indent="0">
              <a:buNone/>
            </a:pPr>
            <a:r>
              <a:rPr lang="zh-CN" altLang="en-US" sz="2200" dirty="0"/>
              <a:t>gcc -c min.c </a:t>
            </a:r>
          </a:p>
        </p:txBody>
      </p:sp>
    </p:spTree>
    <p:extLst>
      <p:ext uri="{BB962C8B-B14F-4D97-AF65-F5344CB8AC3E}">
        <p14:creationId xmlns:p14="http://schemas.microsoft.com/office/powerpoint/2010/main" val="41113542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207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12.6 </a:t>
            </a:r>
            <a:r>
              <a:rPr lang="zh-CN" altLang="en-US" sz="2800" dirty="0"/>
              <a:t>安装</a:t>
            </a:r>
            <a:r>
              <a:rPr lang="en-US" altLang="zh-CN" sz="2800" dirty="0"/>
              <a:t>Python</a:t>
            </a:r>
            <a:r>
              <a:rPr lang="zh-CN" altLang="en-US" sz="2800" dirty="0"/>
              <a:t>开发工具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12. 6.1 Python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12.6.2 </a:t>
            </a:r>
            <a:r>
              <a:rPr lang="zh-CN" altLang="en-US" dirty="0"/>
              <a:t>安装</a:t>
            </a:r>
            <a:r>
              <a:rPr lang="en-US" altLang="zh-CN" dirty="0"/>
              <a:t>python</a:t>
            </a:r>
          </a:p>
          <a:p>
            <a:r>
              <a:rPr lang="en-US" altLang="zh-CN" dirty="0"/>
              <a:t>12. 6.3 Python</a:t>
            </a:r>
            <a:r>
              <a:rPr lang="zh-CN" altLang="en-US" dirty="0"/>
              <a:t>开发工具</a:t>
            </a:r>
            <a:r>
              <a:rPr lang="en-US" altLang="zh-CN" dirty="0"/>
              <a:t>PyCharm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7952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8961" y="502554"/>
            <a:ext cx="8911687" cy="69207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12.6.1 Python</a:t>
            </a:r>
            <a:r>
              <a:rPr lang="zh-CN" altLang="en-US" sz="2800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3053" y="1045360"/>
            <a:ext cx="8915400" cy="279861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PyCharm</a:t>
            </a:r>
            <a:r>
              <a:rPr lang="zh-CN" altLang="en-US" sz="2400" dirty="0"/>
              <a:t>是一种</a:t>
            </a:r>
            <a:r>
              <a:rPr lang="en-US" altLang="zh-CN" sz="2400" dirty="0"/>
              <a:t>Python IDE</a:t>
            </a:r>
            <a:r>
              <a:rPr lang="zh-CN" altLang="en-US" sz="2400" dirty="0"/>
              <a:t>，带有一整套可以帮助用户在使用</a:t>
            </a:r>
            <a:r>
              <a:rPr lang="en-US" altLang="zh-CN" sz="2400" dirty="0"/>
              <a:t>Python</a:t>
            </a:r>
            <a:r>
              <a:rPr lang="zh-CN" altLang="en-US" sz="2400" dirty="0"/>
              <a:t>语言开发时提高其效率的工具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Ubuntu18.04</a:t>
            </a:r>
            <a:r>
              <a:rPr lang="zh-CN" altLang="en-US" sz="2400" dirty="0"/>
              <a:t>中查找</a:t>
            </a:r>
            <a:r>
              <a:rPr lang="en-US" altLang="zh-CN" sz="2400" dirty="0"/>
              <a:t>PyCharm</a:t>
            </a:r>
            <a:r>
              <a:rPr lang="zh-CN" altLang="en-US" sz="2400" dirty="0"/>
              <a:t>的方法，打开“</a:t>
            </a:r>
            <a:r>
              <a:rPr lang="en-US" altLang="zh-CN" sz="2400" dirty="0"/>
              <a:t>Ubuntu</a:t>
            </a:r>
            <a:r>
              <a:rPr lang="zh-CN" altLang="en-US" sz="2400" dirty="0"/>
              <a:t>软件”界面，在搜索栏中输入“</a:t>
            </a:r>
            <a:r>
              <a:rPr lang="en-US" altLang="zh-CN" sz="2400" dirty="0"/>
              <a:t>PyCharm”</a:t>
            </a:r>
            <a:r>
              <a:rPr lang="zh-CN" altLang="en-US" sz="2400" dirty="0"/>
              <a:t>回车，就可以找到关于</a:t>
            </a:r>
            <a:r>
              <a:rPr lang="en-US" altLang="zh-CN" sz="2400" dirty="0"/>
              <a:t>PyCharm</a:t>
            </a:r>
            <a:r>
              <a:rPr lang="zh-CN" altLang="en-US" sz="2400" dirty="0"/>
              <a:t>的三个版本：社区版</a:t>
            </a:r>
            <a:r>
              <a:rPr lang="en-US" altLang="zh-CN" sz="2400" dirty="0"/>
              <a:t>CE</a:t>
            </a:r>
            <a:r>
              <a:rPr lang="zh-CN" altLang="en-US" sz="2400" dirty="0"/>
              <a:t>，专业版</a:t>
            </a:r>
            <a:r>
              <a:rPr lang="en-US" altLang="zh-CN" sz="2400" dirty="0"/>
              <a:t>Pro</a:t>
            </a:r>
            <a:r>
              <a:rPr lang="zh-CN" altLang="en-US" sz="2400" dirty="0"/>
              <a:t>，教育版</a:t>
            </a:r>
            <a:r>
              <a:rPr lang="en-US" altLang="zh-CN" sz="2400" dirty="0"/>
              <a:t>EDU</a:t>
            </a:r>
            <a:endParaRPr lang="zh-CN" altLang="en-US" sz="2400" dirty="0"/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58" y="3671455"/>
            <a:ext cx="8181586" cy="3071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785936" y="6470074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12-21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PyCharm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安装界面</a:t>
            </a:r>
            <a:endParaRPr lang="zh-CN" altLang="zh-C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98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7212" y="609600"/>
            <a:ext cx="10055572" cy="49876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PyCharm</a:t>
            </a:r>
            <a:r>
              <a:rPr lang="zh-CN" altLang="en-US" sz="2400" dirty="0"/>
              <a:t>教育版的安装过程如图</a:t>
            </a:r>
            <a:r>
              <a:rPr lang="en-US" altLang="zh-CN" sz="2400" dirty="0"/>
              <a:t>12-22</a:t>
            </a:r>
            <a:r>
              <a:rPr lang="zh-CN" altLang="en-US" sz="2400" dirty="0"/>
              <a:t>所示。安装结束如图</a:t>
            </a:r>
            <a:r>
              <a:rPr lang="en-US" altLang="zh-CN" sz="2400" dirty="0"/>
              <a:t>12-23</a:t>
            </a:r>
            <a:r>
              <a:rPr lang="zh-CN" altLang="en-US" sz="2400" dirty="0"/>
              <a:t>所示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827212" y="1265527"/>
            <a:ext cx="6562291" cy="4003708"/>
            <a:chOff x="1827212" y="1265527"/>
            <a:chExt cx="6562291" cy="4003708"/>
          </a:xfrm>
        </p:grpSpPr>
        <p:pic>
          <p:nvPicPr>
            <p:cNvPr id="11266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7212" y="1265527"/>
              <a:ext cx="6562291" cy="40037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1827212" y="4643643"/>
              <a:ext cx="39998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266700" algn="ctr">
                <a:spcAft>
                  <a:spcPts val="0"/>
                </a:spcAft>
              </a:pPr>
              <a:r>
                <a: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12-22 PyCharm</a:t>
              </a:r>
              <a:r>
                <a: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教育版的安装过程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73053" y="2855630"/>
            <a:ext cx="5809731" cy="3576026"/>
            <a:chOff x="6073053" y="2855630"/>
            <a:chExt cx="5809731" cy="3576026"/>
          </a:xfrm>
        </p:grpSpPr>
        <p:pic>
          <p:nvPicPr>
            <p:cNvPr id="11267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053" y="2855630"/>
              <a:ext cx="5809731" cy="35760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8128453" y="5481113"/>
              <a:ext cx="34996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图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12-23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PyCharm</a:t>
              </a:r>
              <a:r>
                <a: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教育版</a:t>
              </a:r>
              <a:r>
                <a: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安装结束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607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18157" y="762000"/>
            <a:ext cx="8915400" cy="54032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启动</a:t>
            </a:r>
            <a:r>
              <a:rPr lang="en-US" altLang="zh-CN" sz="2400" dirty="0"/>
              <a:t>PyCharm</a:t>
            </a:r>
            <a:r>
              <a:rPr lang="zh-CN" altLang="en-US" sz="2400" dirty="0"/>
              <a:t>教育版。启动过程，如图</a:t>
            </a:r>
            <a:r>
              <a:rPr lang="en-US" altLang="zh-CN" sz="2400" dirty="0"/>
              <a:t>12-24</a:t>
            </a:r>
            <a:r>
              <a:rPr lang="zh-CN" altLang="en-US" sz="2400" dirty="0"/>
              <a:t>所示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623271" y="1302327"/>
            <a:ext cx="6853238" cy="5369080"/>
            <a:chOff x="2623271" y="1302327"/>
            <a:chExt cx="6853238" cy="5369080"/>
          </a:xfrm>
        </p:grpSpPr>
        <p:pic>
          <p:nvPicPr>
            <p:cNvPr id="1229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3271" y="1302327"/>
              <a:ext cx="6853238" cy="49997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4300052" y="6302075"/>
              <a:ext cx="34996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图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12-24 PyCharm</a:t>
              </a:r>
              <a:r>
                <a: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教育版启动过程</a:t>
              </a:r>
              <a:endParaRPr lang="zh-CN" altLang="zh-C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023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B140-17C9-4454-9B27-72E1ABD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252" y="624110"/>
            <a:ext cx="8911687" cy="834820"/>
          </a:xfrm>
        </p:spPr>
        <p:txBody>
          <a:bodyPr/>
          <a:lstStyle/>
          <a:p>
            <a:pPr algn="ctr"/>
            <a:r>
              <a:rPr lang="zh-CN" altLang="en-US" dirty="0"/>
              <a:t>本章小结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260D-81E7-4F26-B4C2-74F55636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071" y="1587203"/>
            <a:ext cx="8915400" cy="43702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本章介绍了</a:t>
            </a:r>
            <a:r>
              <a:rPr lang="en-US" altLang="zh-CN" sz="2400" dirty="0"/>
              <a:t>Ubuntu Linux</a:t>
            </a:r>
            <a:r>
              <a:rPr lang="zh-CN" altLang="en-US" sz="2400" dirty="0"/>
              <a:t>下的常用开发环境的搭建和使用。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介绍了</a:t>
            </a:r>
            <a:r>
              <a:rPr lang="en-US" altLang="zh-CN" sz="2400" dirty="0"/>
              <a:t>Java</a:t>
            </a:r>
            <a:r>
              <a:rPr lang="zh-CN" altLang="en-US" sz="2400" dirty="0"/>
              <a:t>开发环境</a:t>
            </a:r>
            <a:r>
              <a:rPr lang="en-US" altLang="zh-CN" sz="2400" dirty="0"/>
              <a:t>Eclipse</a:t>
            </a:r>
            <a:r>
              <a:rPr lang="zh-CN" altLang="en-US" sz="2400" dirty="0"/>
              <a:t>、</a:t>
            </a:r>
            <a:r>
              <a:rPr lang="en-US" altLang="zh-CN" sz="2400" dirty="0"/>
              <a:t>C/C++ IDE</a:t>
            </a:r>
            <a:r>
              <a:rPr lang="zh-CN" altLang="en-US" sz="2400" dirty="0"/>
              <a:t>开发工具、</a:t>
            </a:r>
            <a:r>
              <a:rPr lang="en-US" altLang="zh-CN" sz="2400" dirty="0"/>
              <a:t>GCC</a:t>
            </a:r>
            <a:r>
              <a:rPr lang="zh-CN" altLang="en-US" sz="2400" dirty="0"/>
              <a:t>编译器的使用，</a:t>
            </a:r>
            <a:r>
              <a:rPr lang="en-US" altLang="zh-CN" sz="2400" dirty="0"/>
              <a:t>Ubuntu Linux</a:t>
            </a:r>
            <a:r>
              <a:rPr lang="zh-CN" altLang="en-US" sz="2400" dirty="0"/>
              <a:t>下运行</a:t>
            </a:r>
            <a:r>
              <a:rPr lang="en-US" altLang="zh-CN" sz="2400" dirty="0"/>
              <a:t>Python</a:t>
            </a:r>
            <a:r>
              <a:rPr lang="zh-CN" altLang="en-US" sz="2400" dirty="0"/>
              <a:t>程序的方法，以及</a:t>
            </a:r>
            <a:r>
              <a:rPr lang="en-US" altLang="zh-CN" sz="2400" dirty="0"/>
              <a:t>Python</a:t>
            </a:r>
            <a:r>
              <a:rPr lang="zh-CN" altLang="en-US" sz="2400" dirty="0"/>
              <a:t>开发工具</a:t>
            </a:r>
            <a:r>
              <a:rPr lang="en-US" altLang="zh-CN" sz="2400" dirty="0"/>
              <a:t>PyCharm</a:t>
            </a:r>
            <a:r>
              <a:rPr lang="zh-CN" altLang="en-US" sz="2400" dirty="0"/>
              <a:t>的安装和启动。</a:t>
            </a:r>
          </a:p>
        </p:txBody>
      </p:sp>
    </p:spTree>
    <p:extLst>
      <p:ext uri="{BB962C8B-B14F-4D97-AF65-F5344CB8AC3E}">
        <p14:creationId xmlns:p14="http://schemas.microsoft.com/office/powerpoint/2010/main" val="18937048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B140-17C9-4454-9B27-72E1ABD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398" y="596400"/>
            <a:ext cx="8911687" cy="834820"/>
          </a:xfrm>
        </p:spPr>
        <p:txBody>
          <a:bodyPr/>
          <a:lstStyle/>
          <a:p>
            <a:pPr algn="ctr"/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260D-81E7-4F26-B4C2-74F55636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379" y="1209547"/>
            <a:ext cx="8915400" cy="50527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题目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利用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语言编程实现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要求：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声明一个类，在其中声明方法，接受一个</a:t>
            </a:r>
            <a:r>
              <a:rPr lang="en-US" altLang="zh-CN" sz="2000" dirty="0"/>
              <a:t>double</a:t>
            </a:r>
            <a:r>
              <a:rPr lang="zh-CN" altLang="en-US" sz="2000" dirty="0"/>
              <a:t>型的参数。能够根据成绩，使用</a:t>
            </a:r>
            <a:r>
              <a:rPr lang="en-US" altLang="zh-CN" sz="2000" dirty="0"/>
              <a:t>if…else</a:t>
            </a:r>
            <a:r>
              <a:rPr lang="zh-CN" altLang="en-US" sz="2000" dirty="0"/>
              <a:t>语句，输出该成绩相应的级别。在</a:t>
            </a:r>
            <a:r>
              <a:rPr lang="en-US" altLang="zh-CN" sz="2000" dirty="0"/>
              <a:t>main</a:t>
            </a:r>
            <a:r>
              <a:rPr lang="zh-CN" altLang="en-US" sz="2000" dirty="0"/>
              <a:t>方法中传递不同的参数以测试方法正确与否。成绩和级别之间的对应关系为（用</a:t>
            </a:r>
            <a:r>
              <a:rPr lang="en-US" altLang="zh-CN" sz="2000" dirty="0"/>
              <a:t>score</a:t>
            </a:r>
            <a:r>
              <a:rPr lang="zh-CN" altLang="en-US" sz="2000" dirty="0"/>
              <a:t>表示分数）：</a:t>
            </a:r>
          </a:p>
          <a:p>
            <a:pPr marL="857250" lvl="2" indent="0">
              <a:lnSpc>
                <a:spcPct val="120000"/>
              </a:lnSpc>
              <a:buNone/>
            </a:pPr>
            <a:r>
              <a:rPr lang="zh-CN" altLang="en-US" sz="2000" dirty="0"/>
              <a:t>输出“优秀”：</a:t>
            </a:r>
            <a:r>
              <a:rPr lang="en-US" altLang="zh-CN" sz="2000" dirty="0"/>
              <a:t>score≥90</a:t>
            </a:r>
            <a:r>
              <a:rPr lang="zh-CN" altLang="en-US" sz="2000" dirty="0"/>
              <a:t>；</a:t>
            </a:r>
            <a:r>
              <a:rPr lang="en-US" altLang="zh-CN" sz="2000" dirty="0"/>
              <a:t>      </a:t>
            </a:r>
            <a:r>
              <a:rPr lang="zh-CN" altLang="en-US" sz="2000" dirty="0"/>
              <a:t>输出“良好”：</a:t>
            </a:r>
            <a:r>
              <a:rPr lang="en-US" altLang="zh-CN" sz="2000" dirty="0"/>
              <a:t>80≤score&lt;90</a:t>
            </a:r>
          </a:p>
          <a:p>
            <a:pPr marL="857250" lvl="2" indent="0">
              <a:lnSpc>
                <a:spcPct val="120000"/>
              </a:lnSpc>
              <a:buNone/>
            </a:pPr>
            <a:r>
              <a:rPr lang="zh-CN" altLang="en-US" sz="2000" dirty="0"/>
              <a:t>输出“中等”：</a:t>
            </a:r>
            <a:r>
              <a:rPr lang="en-US" altLang="zh-CN" sz="2000" dirty="0"/>
              <a:t>70≤score&lt;80</a:t>
            </a:r>
            <a:r>
              <a:rPr lang="zh-CN" altLang="en-US" sz="2000" dirty="0"/>
              <a:t>；</a:t>
            </a:r>
            <a:r>
              <a:rPr lang="en-US" altLang="zh-CN" sz="2000" dirty="0"/>
              <a:t>      </a:t>
            </a:r>
            <a:r>
              <a:rPr lang="zh-CN" altLang="en-US" sz="2000" dirty="0"/>
              <a:t>输出“及格”：</a:t>
            </a:r>
            <a:r>
              <a:rPr lang="en-US" altLang="zh-CN" sz="2000" dirty="0"/>
              <a:t>60≤score&lt;70</a:t>
            </a:r>
          </a:p>
          <a:p>
            <a:pPr marL="857250" lvl="2" indent="0">
              <a:lnSpc>
                <a:spcPct val="120000"/>
              </a:lnSpc>
              <a:buNone/>
            </a:pPr>
            <a:r>
              <a:rPr lang="zh-CN" altLang="en-US" sz="2000" dirty="0"/>
              <a:t>输出“不及格”：</a:t>
            </a:r>
            <a:r>
              <a:rPr lang="en-US" altLang="zh-CN" sz="2000" dirty="0"/>
              <a:t>score&lt;60</a:t>
            </a:r>
          </a:p>
        </p:txBody>
      </p:sp>
    </p:spTree>
    <p:extLst>
      <p:ext uri="{BB962C8B-B14F-4D97-AF65-F5344CB8AC3E}">
        <p14:creationId xmlns:p14="http://schemas.microsoft.com/office/powerpoint/2010/main" val="268873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B140-17C9-4454-9B27-72E1ABD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398" y="596400"/>
            <a:ext cx="8911687" cy="834820"/>
          </a:xfrm>
        </p:spPr>
        <p:txBody>
          <a:bodyPr/>
          <a:lstStyle/>
          <a:p>
            <a:pPr algn="ctr"/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260D-81E7-4F26-B4C2-74F55636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31220"/>
            <a:ext cx="8915400" cy="50527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题目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利用</a:t>
            </a:r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语言编程实现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要求：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求出一维数组中的最大值及平均值，通过单步调试的方式观察程序的执行过程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6754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 noChangeArrowheads="1"/>
          </p:cNvSpPr>
          <p:nvPr>
            <p:ph type="title"/>
          </p:nvPr>
        </p:nvSpPr>
        <p:spPr>
          <a:xfrm>
            <a:off x="2232707" y="734946"/>
            <a:ext cx="8911687" cy="65050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2</a:t>
            </a:r>
            <a:r>
              <a:rPr lang="zh-CN" altLang="en-US" sz="2800" dirty="0"/>
              <a:t>.1.2 Java特点</a:t>
            </a:r>
          </a:p>
        </p:txBody>
      </p:sp>
      <p:sp>
        <p:nvSpPr>
          <p:cNvPr id="7170" name="内容占位符 2"/>
          <p:cNvSpPr>
            <a:spLocks noGrp="1" noChangeArrowheads="1"/>
          </p:cNvSpPr>
          <p:nvPr>
            <p:ph idx="1"/>
          </p:nvPr>
        </p:nvSpPr>
        <p:spPr>
          <a:xfrm>
            <a:off x="2589212" y="1648691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（1）面向对象</a:t>
            </a:r>
          </a:p>
          <a:p>
            <a:r>
              <a:rPr lang="zh-CN" altLang="en-US" sz="2400" dirty="0"/>
              <a:t>（2）平台无关性</a:t>
            </a:r>
          </a:p>
          <a:p>
            <a:r>
              <a:rPr lang="zh-CN" altLang="en-US" sz="2400" dirty="0"/>
              <a:t>（3）分布式</a:t>
            </a:r>
          </a:p>
          <a:p>
            <a:r>
              <a:rPr lang="zh-CN" altLang="en-US" sz="2400" dirty="0"/>
              <a:t>（4）动态特性</a:t>
            </a:r>
          </a:p>
          <a:p>
            <a:r>
              <a:rPr lang="zh-CN" altLang="en-US" sz="2400" dirty="0"/>
              <a:t>（5）多线程</a:t>
            </a:r>
          </a:p>
          <a:p>
            <a:r>
              <a:rPr lang="zh-CN" altLang="en-US" sz="2400" dirty="0"/>
              <a:t>（6）高性能</a:t>
            </a:r>
          </a:p>
        </p:txBody>
      </p:sp>
    </p:spTree>
    <p:extLst>
      <p:ext uri="{BB962C8B-B14F-4D97-AF65-F5344CB8AC3E}">
        <p14:creationId xmlns:p14="http://schemas.microsoft.com/office/powerpoint/2010/main" val="19972975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0B140-17C9-4454-9B27-72E1ABD1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979" y="651819"/>
            <a:ext cx="8911687" cy="834820"/>
          </a:xfrm>
        </p:spPr>
        <p:txBody>
          <a:bodyPr/>
          <a:lstStyle/>
          <a:p>
            <a:pPr algn="ctr"/>
            <a:r>
              <a:rPr lang="zh-CN" altLang="en-US" dirty="0"/>
              <a:t>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6260D-81E7-4F26-B4C2-74F55636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53457"/>
            <a:ext cx="8915400" cy="377762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Linux</a:t>
            </a:r>
            <a:r>
              <a:rPr lang="zh-CN" altLang="en-US" sz="2400" dirty="0"/>
              <a:t>是在什么样的历史背景下出现的？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、什么是</a:t>
            </a:r>
            <a:r>
              <a:rPr lang="en-US" altLang="zh-CN" sz="2400" dirty="0"/>
              <a:t>GNU</a:t>
            </a:r>
            <a:r>
              <a:rPr lang="zh-CN" altLang="en-US" sz="2400" dirty="0"/>
              <a:t>计划？</a:t>
            </a:r>
            <a:r>
              <a:rPr lang="en-US" altLang="zh-CN" sz="2400" dirty="0"/>
              <a:t>Linux</a:t>
            </a:r>
            <a:r>
              <a:rPr lang="zh-CN" altLang="en-US" sz="2400" dirty="0"/>
              <a:t>和</a:t>
            </a:r>
            <a:r>
              <a:rPr lang="en-US" altLang="zh-CN" sz="2400" dirty="0"/>
              <a:t>GNU</a:t>
            </a:r>
            <a:r>
              <a:rPr lang="zh-CN" altLang="en-US" sz="2400" dirty="0"/>
              <a:t>有什么关系？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系统有哪些特点？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系统由哪几部分组成？</a:t>
            </a:r>
            <a:r>
              <a:rPr lang="en-US" altLang="zh-CN" sz="2400" dirty="0"/>
              <a:t>Linux</a:t>
            </a:r>
            <a:r>
              <a:rPr lang="zh-CN" altLang="en-US" sz="2400" dirty="0"/>
              <a:t>内核的功能是什么？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5</a:t>
            </a:r>
            <a:r>
              <a:rPr lang="zh-CN" altLang="en-US" sz="2400" dirty="0"/>
              <a:t>、简述</a:t>
            </a:r>
            <a:r>
              <a:rPr lang="en-US" altLang="zh-CN" sz="2400" dirty="0"/>
              <a:t>Ubuntu Linux</a:t>
            </a:r>
            <a:r>
              <a:rPr lang="zh-CN" altLang="en-US" sz="2400" dirty="0"/>
              <a:t>的特点。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6</a:t>
            </a:r>
            <a:r>
              <a:rPr lang="zh-CN" altLang="en-US" sz="2400" dirty="0"/>
              <a:t>、如何获得</a:t>
            </a:r>
            <a:r>
              <a:rPr lang="en-US" altLang="zh-CN" sz="2400" dirty="0"/>
              <a:t>Linux</a:t>
            </a:r>
            <a:r>
              <a:rPr lang="zh-CN" altLang="en-US" sz="24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06228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/>
          </p:nvPr>
        </p:nvSpPr>
        <p:spPr>
          <a:xfrm>
            <a:off x="2177288" y="804219"/>
            <a:ext cx="8911687" cy="650508"/>
          </a:xfrm>
        </p:spPr>
        <p:txBody>
          <a:bodyPr>
            <a:normAutofit/>
          </a:bodyPr>
          <a:lstStyle/>
          <a:p>
            <a:r>
              <a:rPr lang="zh-CN" altLang="en-US" sz="2800"/>
              <a:t>1</a:t>
            </a:r>
            <a:r>
              <a:rPr lang="en-US" altLang="zh-CN" sz="2800" dirty="0"/>
              <a:t>2</a:t>
            </a:r>
            <a:r>
              <a:rPr lang="zh-CN" altLang="en-US" sz="2800" dirty="0"/>
              <a:t>.1.3 Eclipse介绍</a:t>
            </a:r>
          </a:p>
        </p:txBody>
      </p:sp>
      <p:sp>
        <p:nvSpPr>
          <p:cNvPr id="8194" name="内容占位符 2"/>
          <p:cNvSpPr>
            <a:spLocks noGrp="1" noChangeArrowheads="1"/>
          </p:cNvSpPr>
          <p:nvPr>
            <p:ph idx="1"/>
          </p:nvPr>
        </p:nvSpPr>
        <p:spPr>
          <a:xfrm>
            <a:off x="2177288" y="1579418"/>
            <a:ext cx="9294276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Eclipse是著名的跨平台自由集成开发环境（IDE）。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它主要由Eclipse项目、Eclipse工具项目和Eclipse技术项目三个项目组成，具体包括四个部分组成——</a:t>
            </a:r>
            <a:r>
              <a:rPr lang="zh-CN" altLang="en-US" sz="2400" dirty="0">
                <a:solidFill>
                  <a:srgbClr val="FF0000"/>
                </a:solidFill>
              </a:rPr>
              <a:t>Eclipse Platform、JDT、CDT和PDE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8986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 noChangeArrowheads="1"/>
          </p:cNvSpPr>
          <p:nvPr>
            <p:ph type="title"/>
          </p:nvPr>
        </p:nvSpPr>
        <p:spPr>
          <a:xfrm>
            <a:off x="1872489" y="665674"/>
            <a:ext cx="8911687" cy="52581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2</a:t>
            </a:r>
            <a:r>
              <a:rPr lang="zh-CN" altLang="en-US" sz="2800" dirty="0"/>
              <a:t>.1.4   Eclipse环境的搭建 </a:t>
            </a:r>
          </a:p>
        </p:txBody>
      </p:sp>
      <p:sp>
        <p:nvSpPr>
          <p:cNvPr id="9218" name="内容占位符 2"/>
          <p:cNvSpPr>
            <a:spLocks noGrp="1" noChangeArrowheads="1"/>
          </p:cNvSpPr>
          <p:nvPr>
            <p:ph idx="1"/>
          </p:nvPr>
        </p:nvSpPr>
        <p:spPr>
          <a:xfrm>
            <a:off x="1692379" y="1301534"/>
            <a:ext cx="10070129" cy="159486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/>
              <a:t>登录Eclipse的官方网站http://Eclipse.org，单击【download】，进入下载页面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zh-CN" altLang="en-US" sz="2400" dirty="0"/>
              <a:t>建议下载最新版本的</a:t>
            </a:r>
            <a:r>
              <a:rPr lang="en-US" altLang="zh-CN" sz="2400" dirty="0"/>
              <a:t>Eclipse IDE for Java Developers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672" y="2896394"/>
            <a:ext cx="7090601" cy="37994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324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 noChangeArrowheads="1"/>
          </p:cNvSpPr>
          <p:nvPr>
            <p:ph type="title"/>
          </p:nvPr>
        </p:nvSpPr>
        <p:spPr>
          <a:xfrm>
            <a:off x="2149579" y="762656"/>
            <a:ext cx="8911687" cy="74748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2</a:t>
            </a:r>
            <a:r>
              <a:rPr lang="zh-CN" altLang="en-US" sz="2800" dirty="0"/>
              <a:t>.2 Java开发环境Eclipse的使用</a:t>
            </a:r>
          </a:p>
        </p:txBody>
      </p:sp>
      <p:sp>
        <p:nvSpPr>
          <p:cNvPr id="10242" name="内容占位符 2"/>
          <p:cNvSpPr>
            <a:spLocks noGrp="1" noChangeArrowheads="1"/>
          </p:cNvSpPr>
          <p:nvPr>
            <p:ph idx="1"/>
          </p:nvPr>
        </p:nvSpPr>
        <p:spPr>
          <a:xfrm>
            <a:off x="2561503" y="1745673"/>
            <a:ext cx="8915400" cy="29787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1</a:t>
            </a:r>
            <a:r>
              <a:rPr lang="en-US" altLang="zh-CN" sz="2400" dirty="0"/>
              <a:t>2</a:t>
            </a:r>
            <a:r>
              <a:rPr lang="zh-CN" altLang="en-US" sz="2400" dirty="0"/>
              <a:t>.2.1 创建Java项目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1</a:t>
            </a:r>
            <a:r>
              <a:rPr lang="en-US" altLang="zh-CN" sz="2400" dirty="0"/>
              <a:t>2</a:t>
            </a:r>
            <a:r>
              <a:rPr lang="zh-CN" altLang="en-US" sz="2400" dirty="0"/>
              <a:t>.2.2 创建Java类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1</a:t>
            </a:r>
            <a:r>
              <a:rPr lang="en-US" altLang="zh-CN" sz="2400" dirty="0"/>
              <a:t>2</a:t>
            </a:r>
            <a:r>
              <a:rPr lang="zh-CN" altLang="en-US" sz="2400" dirty="0"/>
              <a:t>.2.3 编辑Java 程序代码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1</a:t>
            </a:r>
            <a:r>
              <a:rPr lang="en-US" altLang="zh-CN" sz="2400" dirty="0"/>
              <a:t>2</a:t>
            </a:r>
            <a:r>
              <a:rPr lang="zh-CN" altLang="en-US" sz="2400" dirty="0"/>
              <a:t>.2.4 执行程序</a:t>
            </a:r>
          </a:p>
        </p:txBody>
      </p:sp>
    </p:spTree>
    <p:extLst>
      <p:ext uri="{BB962C8B-B14F-4D97-AF65-F5344CB8AC3E}">
        <p14:creationId xmlns:p14="http://schemas.microsoft.com/office/powerpoint/2010/main" val="319723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1</a:t>
            </a:r>
            <a:r>
              <a:rPr lang="en-US" altLang="zh-CN" sz="2800" dirty="0"/>
              <a:t>2</a:t>
            </a:r>
            <a:r>
              <a:rPr lang="zh-CN" altLang="en-US" sz="2800" dirty="0"/>
              <a:t>.2.1 创建Java项目</a:t>
            </a:r>
          </a:p>
        </p:txBody>
      </p:sp>
      <p:sp>
        <p:nvSpPr>
          <p:cNvPr id="11266" name="内容占位符 2"/>
          <p:cNvSpPr>
            <a:spLocks noGrp="1" noChangeArrowheads="1"/>
          </p:cNvSpPr>
          <p:nvPr>
            <p:ph idx="1"/>
          </p:nvPr>
        </p:nvSpPr>
        <p:spPr>
          <a:xfrm>
            <a:off x="2142114" y="1271516"/>
            <a:ext cx="9297987" cy="574242"/>
          </a:xfrm>
        </p:spPr>
        <p:txBody>
          <a:bodyPr>
            <a:normAutofit fontScale="92500"/>
          </a:bodyPr>
          <a:lstStyle/>
          <a:p>
            <a:r>
              <a:rPr lang="zh-CN" altLang="en-US" sz="2400" dirty="0"/>
              <a:t>选择点击【File】-&gt;【New】-&gt;【Project】，启动Java项目的创建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16" y="1898074"/>
            <a:ext cx="5994255" cy="43171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787102" y="6326072"/>
            <a:ext cx="292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altLang="zh-CN" dirty="0">
                <a:latin typeface="Times New Roman" panose="02020603050405020304" pitchFamily="18" charset="0"/>
                <a:cs typeface="宋体" panose="02010600030101010101" pitchFamily="2" charset="-122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12-2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ar-SA" altLang="zh-CN" dirty="0">
                <a:latin typeface="Times New Roman" panose="02020603050405020304" pitchFamily="18" charset="0"/>
                <a:cs typeface="宋体" panose="02010600030101010101" pitchFamily="2" charset="-122"/>
              </a:rPr>
              <a:t>项目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的创建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07715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377</TotalTime>
  <Words>2885</Words>
  <Application>Microsoft Office PowerPoint</Application>
  <PresentationFormat>宽屏</PresentationFormat>
  <Paragraphs>305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等线</vt:lpstr>
      <vt:lpstr>宋体</vt:lpstr>
      <vt:lpstr>Arial</vt:lpstr>
      <vt:lpstr>Century Gothic</vt:lpstr>
      <vt:lpstr>Times New Roman</vt:lpstr>
      <vt:lpstr>Verdana</vt:lpstr>
      <vt:lpstr>Wingdings 3</vt:lpstr>
      <vt:lpstr>丝状</vt:lpstr>
      <vt:lpstr>Ubuntu Linux 基础教程 （第2版  慕课版）</vt:lpstr>
      <vt:lpstr>第12章 常用开发环境的搭建</vt:lpstr>
      <vt:lpstr>12.1 Java开发环境Eclipse的搭建</vt:lpstr>
      <vt:lpstr>12.1.1 Java简介</vt:lpstr>
      <vt:lpstr>12.1.2 Java特点</vt:lpstr>
      <vt:lpstr>12.1.3 Eclipse介绍</vt:lpstr>
      <vt:lpstr>12.1.4   Eclipse环境的搭建 </vt:lpstr>
      <vt:lpstr>12.2 Java开发环境Eclipse的使用</vt:lpstr>
      <vt:lpstr>12.2.1 创建Java项目</vt:lpstr>
      <vt:lpstr>点击【next】按钮，进入图13-3所示的输入项目名称界面。</vt:lpstr>
      <vt:lpstr>在project name框中，输入Project的名称（例如“test”），点击【Finish】按钮，空白项目创建。</vt:lpstr>
      <vt:lpstr>12.2.2 创建Java类</vt:lpstr>
      <vt:lpstr>PowerPoint 演示文稿</vt:lpstr>
      <vt:lpstr>PowerPoint 演示文稿</vt:lpstr>
      <vt:lpstr>12.2.3 编辑Java 程序代码</vt:lpstr>
      <vt:lpstr>PowerPoint 演示文稿</vt:lpstr>
      <vt:lpstr>   12.2.4  执行Java程序</vt:lpstr>
      <vt:lpstr>12.3 安装C/C++ IDE开发工具 </vt:lpstr>
      <vt:lpstr>12.3.1 Linux下的C/C++ 开发工具介绍</vt:lpstr>
      <vt:lpstr> 12.3.2 Code::blocks的安装 </vt:lpstr>
      <vt:lpstr>PowerPoint 演示文稿</vt:lpstr>
      <vt:lpstr> 12.4 C/C++ IDE开发工具的使用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5、编译</vt:lpstr>
      <vt:lpstr>PowerPoint 演示文稿</vt:lpstr>
      <vt:lpstr>PowerPoint 演示文稿</vt:lpstr>
      <vt:lpstr>12.5 用GCC编译执行C程序</vt:lpstr>
      <vt:lpstr>12.5.1 GCC简介</vt:lpstr>
      <vt:lpstr>12.5.2 GCC的使用</vt:lpstr>
      <vt:lpstr>PowerPoint 演示文稿</vt:lpstr>
      <vt:lpstr>PowerPoint 演示文稿</vt:lpstr>
      <vt:lpstr>【举例1】以给定一个源代码文件test.c为例，使用gcc从源文件生成一个test程序。</vt:lpstr>
      <vt:lpstr>PowerPoint 演示文稿</vt:lpstr>
      <vt:lpstr>【举例2】本例中用gdb调试程序mytest.c（代码前面的数字代表行号）</vt:lpstr>
      <vt:lpstr>PowerPoint 演示文稿</vt:lpstr>
      <vt:lpstr>【举例3】一个工程f由5个文件构成，f分别是main.c、max.h、min.h、max.c、min.c</vt:lpstr>
      <vt:lpstr>PowerPoint 演示文稿</vt:lpstr>
      <vt:lpstr>12.6 安装Python开发工具</vt:lpstr>
      <vt:lpstr>12.6.1 Python简介</vt:lpstr>
      <vt:lpstr>PowerPoint 演示文稿</vt:lpstr>
      <vt:lpstr>PowerPoint 演示文稿</vt:lpstr>
      <vt:lpstr>本章小结</vt:lpstr>
      <vt:lpstr>实验</vt:lpstr>
      <vt:lpstr>实验</vt:lpstr>
      <vt:lpstr>练习题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 Linux 基础教程 （第2版  慕课版）</dc:title>
  <dc:creator>mhl</dc:creator>
  <cp:lastModifiedBy>mhl</cp:lastModifiedBy>
  <cp:revision>50</cp:revision>
  <dcterms:created xsi:type="dcterms:W3CDTF">2021-09-16T08:44:49Z</dcterms:created>
  <dcterms:modified xsi:type="dcterms:W3CDTF">2021-11-15T02:20:13Z</dcterms:modified>
</cp:coreProperties>
</file>