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1"/>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545"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40" r:id="rId37"/>
    <p:sldId id="289" r:id="rId38"/>
    <p:sldId id="290" r:id="rId39"/>
    <p:sldId id="291" r:id="rId40"/>
    <p:sldId id="292" r:id="rId41"/>
    <p:sldId id="293" r:id="rId42"/>
    <p:sldId id="294" r:id="rId43"/>
    <p:sldId id="295" r:id="rId44"/>
    <p:sldId id="296" r:id="rId45"/>
    <p:sldId id="490" r:id="rId46"/>
    <p:sldId id="491" r:id="rId47"/>
    <p:sldId id="492" r:id="rId48"/>
    <p:sldId id="493" r:id="rId49"/>
    <p:sldId id="494"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455" r:id="rId66"/>
    <p:sldId id="312" r:id="rId67"/>
    <p:sldId id="422" r:id="rId68"/>
    <p:sldId id="423" r:id="rId69"/>
    <p:sldId id="424" r:id="rId70"/>
    <p:sldId id="421" r:id="rId71"/>
    <p:sldId id="420" r:id="rId72"/>
    <p:sldId id="39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Lst>
  <p:sldSz cx="9906000" cy="6858000" type="A4"/>
  <p:notesSz cx="7010400" cy="9296400"/>
  <p:custDataLst>
    <p:tags r:id="rId10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4" d="100"/>
          <a:sy n="64" d="100"/>
        </p:scale>
        <p:origin x="-918" y="-108"/>
      </p:cViewPr>
      <p:guideLst>
        <p:guide orient="horz" pos="2160"/>
        <p:guide pos="3123"/>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gs" Target="tags/tag1.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7856E-F085-413D-83C0-7361E18CA41C}" type="slidenum">
              <a:rPr lang="en-US" altLang="zh-CN"/>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B97500-C06E-430F-86C0-919C906698C0}" type="slidenum">
              <a:rPr lang="en-US" altLang="zh-CN"/>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C3F2F3-A793-4415-B5FB-9E7E96A95D00}" type="slidenum">
              <a:rPr lang="en-US" altLang="zh-CN"/>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1B48E5-69EC-4DE3-B72B-B71383ED4DCD}" type="slidenum">
              <a:rPr lang="en-US" altLang="zh-CN"/>
            </a:fld>
            <a:endParaRPr lang="en-US" altLang="zh-CN"/>
          </a:p>
        </p:txBody>
      </p:sp>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8C9CD0-8358-42F7-BFD5-08BF4B4E0313}" type="slidenum">
              <a:rPr lang="en-US" altLang="zh-CN"/>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C274DB-4E11-4AA3-A831-99140BBE3CAC}" type="slidenum">
              <a:rPr lang="en-US" altLang="zh-CN"/>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C6D085-62D4-4A9B-94C3-7E9C57A460C3}" type="slidenum">
              <a:rPr lang="en-US" altLang="zh-CN"/>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07C07B-52BD-4CBF-BAF8-2F9DF6A3434E}" type="slidenum">
              <a:rPr lang="en-US" altLang="zh-CN"/>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93874-9CE7-45C5-AB8C-AD293A9A26C1}" type="slidenum">
              <a:rPr lang="en-US" altLang="zh-CN"/>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7413F-4090-472F-9632-22C219BA732A}" type="slidenum">
              <a:rPr lang="en-US" altLang="zh-CN"/>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5C6154-6CEF-4A0A-9BD2-9B6455D53E4A}" type="slidenum">
              <a:rPr lang="en-US" altLang="zh-CN"/>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8A88C-2856-4967-B646-06670A0CEBD2}" type="slidenum">
              <a:rPr lang="en-US" altLang="zh-CN"/>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70878C-CF76-4284-894D-9B5F5A1A620C}" type="slidenum">
              <a:rPr lang="en-US" altLang="zh-CN"/>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2B925-1CBA-467C-B13D-B030019F7FA4}"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EA40DB-2C16-44B9-A9C4-C769A4919978}" type="slidenum">
              <a:rPr lang="en-US" altLang="zh-CN"/>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B8FD7B-18DB-470B-8EB0-2FCC79C2EFDE}"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B939F3-F212-4398-B6A2-36359102A571}"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DBB39F-1F83-4335-86FE-5F8459C2D455}"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80744-4BAF-4E76-BD55-43E4623B9335}"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6E5C7E-BACC-45E5-9A21-21A703D46E37}"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E75E31-1681-48B9-8FD9-BD74F85A384F}"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7B6064-8543-4B39-9E49-221AE8644D5A}"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4F5616-D0B0-4808-8B1B-DBFF56C98267}" type="slidenum">
              <a:rPr lang="en-US" altLang="zh-CN"/>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F2EDCD-F4FB-4A0C-8087-7E88E73608AD}"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E2FB42-D4B7-4696-8AC7-9B276162C58C}"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CA7AC6-D75F-4A0B-9048-E30D79FD5CF8}" type="slidenum">
              <a:rPr lang="en-US" altLang="zh-CN"/>
            </a:fld>
            <a:endParaRPr lang="en-US" altLang="zh-CN"/>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0F3553-C0BE-48C4-8DD3-5FC4991349FD}" type="slidenum">
              <a:rPr lang="en-US" altLang="zh-CN"/>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0578DF-92DC-4964-A3E1-442DB4580AB9}" type="slidenum">
              <a:rPr lang="en-US" altLang="zh-CN"/>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579CF-0C03-4EA8-8DB5-7CDE822D595A}"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4245E8-2E5E-4656-8381-ACB96D67BCA9}"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9BE398-1C24-442A-92FC-A6A81052AFBA}" type="slidenum">
              <a:rPr lang="en-US" altLang="zh-CN"/>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C0C99B-1815-4FE3-9495-DAE1B69CAE1A}" type="slidenum">
              <a:rPr lang="en-US" altLang="zh-CN"/>
            </a:fld>
            <a:endParaRPr lang="en-US" altLang="zh-CN"/>
          </a:p>
        </p:txBody>
      </p:sp>
      <p:sp>
        <p:nvSpPr>
          <p:cNvPr id="309250" name="Rectangle 2"/>
          <p:cNvSpPr>
            <a:spLocks noGrp="1" noRot="1" noChangeAspect="1" noChangeArrowheads="1" noTextEdit="1"/>
          </p:cNvSpPr>
          <p:nvPr>
            <p:ph type="sldImg"/>
          </p:nvPr>
        </p:nvSpPr>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EF08C4-C0DF-42C1-87A5-53C59A9B9A1C}" type="slidenum">
              <a:rPr lang="en-US" altLang="zh-CN"/>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359E1-CD3A-4561-AA5E-43EB198A1B85}" type="slidenum">
              <a:rPr lang="en-US" altLang="zh-CN"/>
            </a:fld>
            <a:endParaRPr lang="en-US" altLang="zh-CN"/>
          </a:p>
        </p:txBody>
      </p:sp>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92098D-4AC7-4E49-8190-DF432EC31144}" type="slidenum">
              <a:rPr lang="en-US" altLang="zh-CN"/>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C42E9C-E7C7-4808-803A-3C6E5144D51A}" type="slidenum">
              <a:rPr lang="en-US" altLang="zh-CN"/>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29E849-7A3B-4EC2-9D2A-2D1FED2CAF17}" type="slidenum">
              <a:rPr lang="en-US" altLang="zh-CN"/>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8B7711-A663-488E-B52B-86687E6687F9}" type="slidenum">
              <a:rPr lang="en-US" altLang="zh-CN"/>
            </a:fld>
            <a:endParaRPr lang="en-US" altLang="zh-CN"/>
          </a:p>
        </p:txBody>
      </p:sp>
      <p:sp>
        <p:nvSpPr>
          <p:cNvPr id="313346" name="Rectangle 2"/>
          <p:cNvSpPr>
            <a:spLocks noGrp="1" noRot="1" noChangeAspect="1" noChangeArrowheads="1" noTextEdit="1"/>
          </p:cNvSpPr>
          <p:nvPr>
            <p:ph type="sldImg"/>
          </p:nvPr>
        </p:nvSpPr>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1E548D-4882-466F-90D4-B43630CAEC11}" type="slidenum">
              <a:rPr lang="en-US" altLang="zh-CN"/>
            </a:fld>
            <a:endParaRPr lang="en-US" altLang="zh-CN"/>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AA4008-4F39-4A34-945B-0E1F74AE3B41}" type="slidenum">
              <a:rPr lang="en-US" altLang="zh-CN"/>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CFB798-AF5D-47D2-B392-8E63BC9421EA}" type="slidenum">
              <a:rPr lang="en-US" altLang="zh-CN"/>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8E120D-88C8-42F1-9EE2-65CFD0B70258}" type="slidenum">
              <a:rPr lang="en-US" altLang="zh-CN"/>
            </a:fld>
            <a:endParaRPr lang="en-US" altLang="zh-CN"/>
          </a:p>
        </p:txBody>
      </p:sp>
      <p:sp>
        <p:nvSpPr>
          <p:cNvPr id="294914" name="Rectangle 2"/>
          <p:cNvSpPr>
            <a:spLocks noGrp="1" noRot="1" noChangeAspect="1" noChangeArrowheads="1" noTextEdit="1"/>
          </p:cNvSpPr>
          <p:nvPr>
            <p:ph type="sldImg"/>
          </p:nvPr>
        </p:nvSpPr>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0E8F32-39B9-4FD0-A09F-F9083D50B6EF}" type="slidenum">
              <a:rPr lang="en-US" altLang="zh-CN"/>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DB322E-BB0E-4506-B909-BC46EC978D1D}" type="slidenum">
              <a:rPr lang="en-US" altLang="zh-CN"/>
            </a:fld>
            <a:endParaRPr lang="en-US" altLang="zh-CN"/>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608687-ADE0-4549-BB42-AF1A68743558}" type="slidenum">
              <a:rPr lang="en-US" altLang="zh-CN"/>
            </a:fld>
            <a:endParaRPr lang="en-US" altLang="zh-CN"/>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157864F-0D7F-43DE-A017-D05AC9AAEC20}" type="slidenum">
              <a:rPr lang="en-US" altLang="zh-CN"/>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6.xml"/><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image" Target="../media/image20.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endParaRPr lang="zh-CN" altLang="zh-CN" dirty="0"/>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endParaRPr lang="zh-CN" altLang="zh-CN" dirty="0"/>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endParaRPr lang="zh-CN" altLang="zh-CN" dirty="0"/>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不归零制</a:t>
              </a:r>
              <a:endParaRPr kumimoji="1" lang="zh-CN" altLang="en-US" sz="2400" b="1" dirty="0">
                <a:solidFill>
                  <a:srgbClr val="000099"/>
                </a:solidFill>
                <a:latin typeface="+mn-lt"/>
                <a:ea typeface="黑体" panose="02010609060101010101"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grpSp>
          <p:nvGrpSpPr>
            <p:cNvPr id="66" name="组合 65"/>
            <p:cNvGrpSpPr/>
            <p:nvPr/>
          </p:nvGrpSpPr>
          <p:grpSpPr>
            <a:xfrm>
              <a:off x="2060906" y="2145700"/>
              <a:ext cx="7475110" cy="704406"/>
              <a:chOff x="2060906" y="2145700"/>
              <a:chExt cx="7475110" cy="704406"/>
            </a:xfrm>
          </p:grpSpPr>
          <p:sp>
            <p:nvSpPr>
              <p:cNvPr id="23" name="Freeform 24"/>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1" fmla="*/ 0 w 10020"/>
                  <a:gd name="connsiteY0-2" fmla="*/ 0 h 10000"/>
                  <a:gd name="connsiteX1-3" fmla="*/ 1020 w 10020"/>
                  <a:gd name="connsiteY1-4" fmla="*/ 0 h 10000"/>
                  <a:gd name="connsiteX2-5" fmla="*/ 1020 w 10020"/>
                  <a:gd name="connsiteY2-6" fmla="*/ 10000 h 10000"/>
                  <a:gd name="connsiteX3-7" fmla="*/ 4037 w 10020"/>
                  <a:gd name="connsiteY3-8" fmla="*/ 10000 h 10000"/>
                  <a:gd name="connsiteX4-9" fmla="*/ 4037 w 10020"/>
                  <a:gd name="connsiteY4-10" fmla="*/ 0 h 10000"/>
                  <a:gd name="connsiteX5-11" fmla="*/ 5057 w 10020"/>
                  <a:gd name="connsiteY5-12" fmla="*/ 0 h 10000"/>
                  <a:gd name="connsiteX6-13" fmla="*/ 5057 w 10020"/>
                  <a:gd name="connsiteY6-14" fmla="*/ 10000 h 10000"/>
                  <a:gd name="connsiteX7-15" fmla="*/ 7076 w 10020"/>
                  <a:gd name="connsiteY7-16" fmla="*/ 10000 h 10000"/>
                  <a:gd name="connsiteX8-17" fmla="*/ 7076 w 10020"/>
                  <a:gd name="connsiteY8-18" fmla="*/ 0 h 10000"/>
                  <a:gd name="connsiteX9-19" fmla="*/ 10020 w 10020"/>
                  <a:gd name="connsiteY9-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41" name="Group 66"/>
            <p:cNvGrpSpPr/>
            <p:nvPr/>
          </p:nvGrpSpPr>
          <p:grpSpPr bwMode="auto">
            <a:xfrm>
              <a:off x="2062493" y="3067440"/>
              <a:ext cx="7499019" cy="705100"/>
              <a:chOff x="1260" y="3138"/>
              <a:chExt cx="4470" cy="192"/>
            </a:xfrm>
          </p:grpSpPr>
          <p:sp>
            <p:nvSpPr>
              <p:cNvPr id="42" name="Freeform 46"/>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p:nvPr/>
          </p:nvGrpSpPr>
          <p:grpSpPr bwMode="auto">
            <a:xfrm>
              <a:off x="2072017" y="4810021"/>
              <a:ext cx="7483921" cy="690711"/>
              <a:chOff x="1264" y="2804"/>
              <a:chExt cx="4461" cy="258"/>
            </a:xfrm>
          </p:grpSpPr>
          <p:sp>
            <p:nvSpPr>
              <p:cNvPr id="53" name="Freeform 63"/>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归零制</a:t>
              </a:r>
              <a:endParaRPr kumimoji="1" lang="zh-CN" altLang="en-US" sz="2400" b="1" dirty="0">
                <a:solidFill>
                  <a:srgbClr val="000099"/>
                </a:solidFill>
                <a:latin typeface="+mn-lt"/>
                <a:ea typeface="黑体" panose="02010609060101010101"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数字信号</a:t>
            </a:r>
            <a:r>
              <a:rPr lang="zh-CN" altLang="zh-CN" sz="2400" b="1" dirty="0">
                <a:latin typeface="+mn-lt"/>
                <a:ea typeface="黑体" panose="02010609060101010101" pitchFamily="2" charset="-122"/>
              </a:rPr>
              <a:t>常用的编码方式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5" name="文本框 4"/>
          <p:cNvSpPr txBox="1"/>
          <p:nvPr/>
        </p:nvSpPr>
        <p:spPr>
          <a:xfrm>
            <a:off x="593090" y="1526540"/>
            <a:ext cx="7419340" cy="1938020"/>
          </a:xfrm>
          <a:prstGeom prst="rect">
            <a:avLst/>
          </a:prstGeom>
          <a:noFill/>
        </p:spPr>
        <p:txBody>
          <a:bodyPr wrap="square" rtlCol="0">
            <a:spAutoFit/>
          </a:bodyPr>
          <a:p>
            <a:r>
              <a:rPr lang="zh-CN" altLang="en-US" sz="4000"/>
              <a:t>请画出如下比特流经</a:t>
            </a:r>
            <a:r>
              <a:rPr lang="en-US" altLang="zh-CN" sz="4000"/>
              <a:t>4</a:t>
            </a:r>
            <a:r>
              <a:rPr lang="zh-CN" altLang="en-US" sz="4000"/>
              <a:t>种方法调制后的波形图：</a:t>
            </a:r>
            <a:endParaRPr lang="zh-CN" altLang="en-US" sz="4000"/>
          </a:p>
          <a:p>
            <a:r>
              <a:rPr lang="en-US" altLang="zh-CN" sz="4000"/>
              <a:t>01110010</a:t>
            </a:r>
            <a:endParaRPr lang="en-US" altLang="zh-CN"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endParaRPr lang="zh-CN" altLang="en-US" dirty="0"/>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a:t>
            </a:r>
            <a:r>
              <a:rPr lang="zh-CN" altLang="zh-CN" dirty="0" smtClean="0"/>
              <a:t>这</a:t>
            </a:r>
            <a:r>
              <a:rPr lang="zh-CN" altLang="en-US" dirty="0" smtClean="0"/>
              <a:t>叫做</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a:p>
            <a:r>
              <a:rPr lang="zh-CN" altLang="en-US" dirty="0"/>
              <a:t>最基本的二元制调制方法有以下几种：</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调幅</a:t>
            </a:r>
            <a:r>
              <a:rPr lang="en-US" altLang="zh-CN" dirty="0">
                <a:solidFill>
                  <a:srgbClr val="FF0000"/>
                </a:solidFill>
                <a:latin typeface="Arial" panose="020B0604020202020204" pitchFamily="34" charset="0"/>
                <a:ea typeface="黑体" panose="02010609060101010101" pitchFamily="2" charset="-122"/>
              </a:rPr>
              <a:t>(AM)</a:t>
            </a:r>
            <a:r>
              <a:rPr lang="zh-CN" altLang="en-US" dirty="0">
                <a:solidFill>
                  <a:srgbClr val="FF0000"/>
                </a:solidFill>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载波的振幅随基带数字信号而变化。 </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调频</a:t>
            </a:r>
            <a:r>
              <a:rPr lang="en-US" altLang="zh-CN" dirty="0">
                <a:solidFill>
                  <a:srgbClr val="FF0000"/>
                </a:solidFill>
                <a:latin typeface="Arial" panose="020B0604020202020204" pitchFamily="34" charset="0"/>
              </a:rPr>
              <a:t>(FM)</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载波的频率随基带数字信号而变化。</a:t>
            </a:r>
            <a:endParaRPr lang="zh-CN" altLang="en-US" dirty="0">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rPr>
              <a:t>调相</a:t>
            </a:r>
            <a:r>
              <a:rPr lang="en-US" altLang="zh-CN" dirty="0">
                <a:solidFill>
                  <a:srgbClr val="FF0000"/>
                </a:solidFill>
                <a:latin typeface="Arial" panose="020B0604020202020204" pitchFamily="34" charset="0"/>
              </a:rPr>
              <a:t>(PM) </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载波的初始相位随基带数字信号而变化。</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endParaRPr lang="zh-CN" altLang="en-US" dirty="0"/>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endParaRPr kumimoji="1" lang="en-US" altLang="zh-CN" sz="2400" b="1" dirty="0">
                <a:solidFill>
                  <a:srgbClr val="000099"/>
                </a:solidFill>
                <a:latin typeface="+mn-lt"/>
                <a:ea typeface="黑体" panose="02010609060101010101" pitchFamily="2" charset="-122"/>
              </a:endParaRP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endParaRPr kumimoji="1" lang="en-US" altLang="zh-CN" sz="2400" b="1">
                <a:solidFill>
                  <a:srgbClr val="000099"/>
                </a:solidFill>
                <a:latin typeface="+mn-lt"/>
                <a:ea typeface="黑体" panose="02010609060101010101" pitchFamily="2" charset="-122"/>
              </a:endParaRPr>
            </a:p>
          </p:txBody>
        </p:sp>
        <p:sp>
          <p:nvSpPr>
            <p:cNvPr id="248844" name="Freeform 12"/>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45" name="Freeform 13"/>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9" name="Freeform 47"/>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80" name="Group 48"/>
              <p:cNvGrpSpPr/>
              <p:nvPr/>
            </p:nvGrpSpPr>
            <p:grpSpPr bwMode="auto">
              <a:xfrm>
                <a:off x="2879294" y="3433664"/>
                <a:ext cx="204656" cy="847725"/>
                <a:chOff x="1557" y="2272"/>
                <a:chExt cx="119" cy="713"/>
              </a:xfrm>
            </p:grpSpPr>
            <p:sp>
              <p:nvSpPr>
                <p:cNvPr id="248881" name="Freeform 49"/>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2" name="Freeform 50"/>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83" name="Freeform 51"/>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4" name="Freeform 52"/>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5" name="Freeform 53"/>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6" name="Freeform 54"/>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7" name="Freeform 55"/>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8" name="Freeform 56"/>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9" name="Freeform 57"/>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0" name="Freeform 58"/>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1" name="Freeform 59"/>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2" name="Freeform 60"/>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93" name="Group 61"/>
              <p:cNvGrpSpPr/>
              <p:nvPr/>
            </p:nvGrpSpPr>
            <p:grpSpPr bwMode="auto">
              <a:xfrm>
                <a:off x="7407506" y="3430489"/>
                <a:ext cx="204655" cy="847725"/>
                <a:chOff x="4190" y="2269"/>
                <a:chExt cx="119" cy="713"/>
              </a:xfrm>
            </p:grpSpPr>
            <p:sp>
              <p:nvSpPr>
                <p:cNvPr id="248894" name="Freeform 62"/>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5" name="Freeform 63"/>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96" name="Freeform 64"/>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7" name="Freeform 65"/>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8" name="Freeform 66"/>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9" name="Freeform 67"/>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0" name="Freeform 68"/>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1" name="Freeform 69"/>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02" name="Group 70"/>
              <p:cNvGrpSpPr/>
              <p:nvPr/>
            </p:nvGrpSpPr>
            <p:grpSpPr bwMode="auto">
              <a:xfrm>
                <a:off x="6590605" y="3430489"/>
                <a:ext cx="204656" cy="847725"/>
                <a:chOff x="3715" y="2269"/>
                <a:chExt cx="119" cy="713"/>
              </a:xfrm>
            </p:grpSpPr>
            <p:sp>
              <p:nvSpPr>
                <p:cNvPr id="248903" name="Freeform 71"/>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4" name="Freeform 72"/>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05" name="Freeform 73"/>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6" name="Freeform 74"/>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7" name="Freeform 75"/>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8" name="Freeform 76"/>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9" name="Freeform 77"/>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0" name="Freeform 78"/>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1" name="Freeform 79"/>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2" name="Freeform 80"/>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13" name="Group 81"/>
              <p:cNvGrpSpPr/>
              <p:nvPr/>
            </p:nvGrpSpPr>
            <p:grpSpPr bwMode="auto">
              <a:xfrm>
                <a:off x="1845699" y="3447951"/>
                <a:ext cx="818621" cy="844550"/>
                <a:chOff x="956" y="2283"/>
                <a:chExt cx="476" cy="711"/>
              </a:xfrm>
            </p:grpSpPr>
            <p:sp>
              <p:nvSpPr>
                <p:cNvPr id="248914" name="Freeform 82"/>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5" name="Freeform 83"/>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6" name="Freeform 84"/>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7" name="Freeform 85"/>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18" name="Group 86"/>
              <p:cNvGrpSpPr/>
              <p:nvPr/>
            </p:nvGrpSpPr>
            <p:grpSpPr bwMode="auto">
              <a:xfrm>
                <a:off x="3519056" y="3433664"/>
                <a:ext cx="818621" cy="847725"/>
                <a:chOff x="1929" y="2272"/>
                <a:chExt cx="476" cy="713"/>
              </a:xfrm>
            </p:grpSpPr>
            <p:grpSp>
              <p:nvGrpSpPr>
                <p:cNvPr id="248919" name="Group 87"/>
                <p:cNvGrpSpPr/>
                <p:nvPr/>
              </p:nvGrpSpPr>
              <p:grpSpPr bwMode="auto">
                <a:xfrm>
                  <a:off x="1929" y="2272"/>
                  <a:ext cx="238" cy="713"/>
                  <a:chOff x="1929" y="2272"/>
                  <a:chExt cx="238" cy="713"/>
                </a:xfrm>
              </p:grpSpPr>
              <p:sp>
                <p:nvSpPr>
                  <p:cNvPr id="248920" name="Freeform 88"/>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1" name="Freeform 89"/>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22" name="Group 90"/>
                <p:cNvGrpSpPr/>
                <p:nvPr/>
              </p:nvGrpSpPr>
              <p:grpSpPr bwMode="auto">
                <a:xfrm>
                  <a:off x="2169" y="2272"/>
                  <a:ext cx="236" cy="713"/>
                  <a:chOff x="2169" y="2272"/>
                  <a:chExt cx="236" cy="713"/>
                </a:xfrm>
              </p:grpSpPr>
              <p:sp>
                <p:nvSpPr>
                  <p:cNvPr id="248923" name="Freeform 91"/>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4" name="Freeform 92"/>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25" name="Freeform 93"/>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6" name="Freeform 94"/>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7" name="Freeform 95"/>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8" name="Freeform 96"/>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9" name="Freeform 97"/>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0" name="Freeform 98"/>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1" name="Freeform 99"/>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2" name="Freeform 100"/>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3" name="Freeform 101"/>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4" name="Freeform 102"/>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35" name="Group 103"/>
              <p:cNvGrpSpPr/>
              <p:nvPr/>
            </p:nvGrpSpPr>
            <p:grpSpPr bwMode="auto">
              <a:xfrm>
                <a:off x="8843532" y="3430489"/>
                <a:ext cx="409310" cy="847725"/>
                <a:chOff x="5025" y="2269"/>
                <a:chExt cx="238" cy="713"/>
              </a:xfrm>
            </p:grpSpPr>
            <p:sp>
              <p:nvSpPr>
                <p:cNvPr id="248936" name="Freeform 104"/>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7" name="Freeform 105"/>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p:nvPr/>
            </p:nvGrpSpPr>
            <p:grpSpPr bwMode="auto">
              <a:xfrm>
                <a:off x="1825063" y="4595714"/>
                <a:ext cx="407590" cy="847725"/>
                <a:chOff x="944" y="3250"/>
                <a:chExt cx="237" cy="713"/>
              </a:xfrm>
            </p:grpSpPr>
            <p:sp>
              <p:nvSpPr>
                <p:cNvPr id="248939" name="Freeform 107"/>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0" name="Freeform 108"/>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1" name="Freeform 109"/>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2" name="Freeform 110"/>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43" name="Group 111"/>
              <p:cNvGrpSpPr/>
              <p:nvPr/>
            </p:nvGrpSpPr>
            <p:grpSpPr bwMode="auto">
              <a:xfrm>
                <a:off x="2671200" y="4595714"/>
                <a:ext cx="407590" cy="847725"/>
                <a:chOff x="1436" y="3250"/>
                <a:chExt cx="237" cy="713"/>
              </a:xfrm>
            </p:grpSpPr>
            <p:sp>
              <p:nvSpPr>
                <p:cNvPr id="248944" name="Freeform 112"/>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5" name="Freeform 113"/>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6" name="Freeform 114"/>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7" name="Freeform 115"/>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8" name="Freeform 116"/>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9" name="Freeform 117"/>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0" name="Freeform 118"/>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1" name="Freeform 119"/>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2" name="Freeform 120"/>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3" name="Freeform 121"/>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4" name="Freeform 122"/>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5" name="Freeform 123"/>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56" name="Group 124"/>
              <p:cNvGrpSpPr/>
              <p:nvPr/>
            </p:nvGrpSpPr>
            <p:grpSpPr bwMode="auto">
              <a:xfrm>
                <a:off x="5185535" y="4614763"/>
                <a:ext cx="404151" cy="846138"/>
                <a:chOff x="2898" y="3265"/>
                <a:chExt cx="235" cy="713"/>
              </a:xfrm>
            </p:grpSpPr>
            <p:sp>
              <p:nvSpPr>
                <p:cNvPr id="248957" name="Freeform 125"/>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8" name="Freeform 126"/>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59" name="Freeform 127"/>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0" name="Freeform 128"/>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61" name="Group 129"/>
              <p:cNvGrpSpPr/>
              <p:nvPr/>
            </p:nvGrpSpPr>
            <p:grpSpPr bwMode="auto">
              <a:xfrm>
                <a:off x="5988678" y="4603652"/>
                <a:ext cx="808302" cy="846137"/>
                <a:chOff x="3365" y="3256"/>
                <a:chExt cx="470" cy="713"/>
              </a:xfrm>
            </p:grpSpPr>
            <p:grpSp>
              <p:nvGrpSpPr>
                <p:cNvPr id="248962" name="Group 130"/>
                <p:cNvGrpSpPr/>
                <p:nvPr/>
              </p:nvGrpSpPr>
              <p:grpSpPr bwMode="auto">
                <a:xfrm>
                  <a:off x="3365" y="3256"/>
                  <a:ext cx="233" cy="713"/>
                  <a:chOff x="3365" y="3256"/>
                  <a:chExt cx="233" cy="713"/>
                </a:xfrm>
              </p:grpSpPr>
              <p:sp>
                <p:nvSpPr>
                  <p:cNvPr id="248963" name="Freeform 131"/>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4" name="Freeform 132"/>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65" name="Group 133"/>
                <p:cNvGrpSpPr/>
                <p:nvPr/>
              </p:nvGrpSpPr>
              <p:grpSpPr bwMode="auto">
                <a:xfrm>
                  <a:off x="3600" y="3256"/>
                  <a:ext cx="235" cy="713"/>
                  <a:chOff x="3600" y="3256"/>
                  <a:chExt cx="235" cy="713"/>
                </a:xfrm>
              </p:grpSpPr>
              <p:sp>
                <p:nvSpPr>
                  <p:cNvPr id="248966" name="Freeform 134"/>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7" name="Freeform 135"/>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248968" name="Group 136"/>
              <p:cNvGrpSpPr/>
              <p:nvPr/>
            </p:nvGrpSpPr>
            <p:grpSpPr bwMode="auto">
              <a:xfrm>
                <a:off x="6793540" y="4592539"/>
                <a:ext cx="402431" cy="847725"/>
                <a:chOff x="3833" y="3247"/>
                <a:chExt cx="234" cy="713"/>
              </a:xfrm>
            </p:grpSpPr>
            <p:sp>
              <p:nvSpPr>
                <p:cNvPr id="248969" name="Freeform 137"/>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0" name="Freeform 138"/>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71" name="Freeform 139"/>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2" name="Freeform 140"/>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73" name="Group 141"/>
              <p:cNvGrpSpPr/>
              <p:nvPr/>
            </p:nvGrpSpPr>
            <p:grpSpPr bwMode="auto">
              <a:xfrm>
                <a:off x="7625919" y="4595714"/>
                <a:ext cx="818621" cy="847725"/>
                <a:chOff x="4317" y="3250"/>
                <a:chExt cx="476" cy="713"/>
              </a:xfrm>
            </p:grpSpPr>
            <p:grpSp>
              <p:nvGrpSpPr>
                <p:cNvPr id="248974" name="Group 142"/>
                <p:cNvGrpSpPr/>
                <p:nvPr/>
              </p:nvGrpSpPr>
              <p:grpSpPr bwMode="auto">
                <a:xfrm>
                  <a:off x="4317" y="3250"/>
                  <a:ext cx="238" cy="713"/>
                  <a:chOff x="4317" y="3250"/>
                  <a:chExt cx="238" cy="713"/>
                </a:xfrm>
              </p:grpSpPr>
              <p:sp>
                <p:nvSpPr>
                  <p:cNvPr id="248975" name="Freeform 143"/>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6" name="Freeform 144"/>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77" name="Group 145"/>
                <p:cNvGrpSpPr/>
                <p:nvPr/>
              </p:nvGrpSpPr>
              <p:grpSpPr bwMode="auto">
                <a:xfrm>
                  <a:off x="4557" y="3250"/>
                  <a:ext cx="236" cy="713"/>
                  <a:chOff x="4557" y="3250"/>
                  <a:chExt cx="236" cy="713"/>
                </a:xfrm>
              </p:grpSpPr>
              <p:sp>
                <p:nvSpPr>
                  <p:cNvPr id="248978" name="Freeform 146"/>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9" name="Freeform 147"/>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0" name="Freeform 148"/>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1" name="Freeform 149"/>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2" name="Group 150"/>
              <p:cNvGrpSpPr/>
              <p:nvPr/>
            </p:nvGrpSpPr>
            <p:grpSpPr bwMode="auto">
              <a:xfrm>
                <a:off x="8853851" y="4589364"/>
                <a:ext cx="409310" cy="847725"/>
                <a:chOff x="5031" y="3244"/>
                <a:chExt cx="238" cy="713"/>
              </a:xfrm>
            </p:grpSpPr>
            <p:sp>
              <p:nvSpPr>
                <p:cNvPr id="248983" name="Freeform 151"/>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4" name="Freeform 152"/>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基带信号</a:t>
              </a:r>
              <a:endParaRPr kumimoji="1" lang="zh-CN" altLang="en-US" sz="2400" b="1" dirty="0">
                <a:solidFill>
                  <a:srgbClr val="000099"/>
                </a:solidFill>
                <a:latin typeface="+mn-lt"/>
                <a:ea typeface="黑体" panose="02010609060101010101" pitchFamily="2" charset="-122"/>
              </a:endParaRP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调幅</a:t>
              </a:r>
              <a:endParaRPr kumimoji="1" lang="zh-CN" altLang="en-US" sz="2400" b="1">
                <a:solidFill>
                  <a:srgbClr val="000099"/>
                </a:solidFill>
                <a:latin typeface="+mn-lt"/>
                <a:ea typeface="黑体" panose="02010609060101010101" pitchFamily="2" charset="-122"/>
              </a:endParaRP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调频</a:t>
              </a:r>
              <a:endParaRPr kumimoji="1" lang="zh-CN" altLang="en-US" sz="2400" b="1">
                <a:solidFill>
                  <a:srgbClr val="000099"/>
                </a:solidFill>
                <a:latin typeface="+mn-lt"/>
                <a:ea typeface="黑体" panose="02010609060101010101" pitchFamily="2" charset="-122"/>
              </a:endParaRP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调相</a:t>
              </a:r>
              <a:endParaRPr kumimoji="1" lang="zh-CN" altLang="en-US" sz="2400" b="1">
                <a:solidFill>
                  <a:srgbClr val="000099"/>
                </a:solidFill>
                <a:latin typeface="+mn-lt"/>
                <a:ea typeface="黑体" panose="02010609060101010101" pitchFamily="2" charset="-122"/>
              </a:endParaRPr>
            </a:p>
          </p:txBody>
        </p:sp>
        <p:grpSp>
          <p:nvGrpSpPr>
            <p:cNvPr id="4" name="组合 3"/>
            <p:cNvGrpSpPr/>
            <p:nvPr/>
          </p:nvGrpSpPr>
          <p:grpSpPr>
            <a:xfrm>
              <a:off x="1856018" y="2290663"/>
              <a:ext cx="7401984" cy="852489"/>
              <a:chOff x="1856018" y="2290663"/>
              <a:chExt cx="7401984" cy="852489"/>
            </a:xfrm>
          </p:grpSpPr>
          <p:sp>
            <p:nvSpPr>
              <p:cNvPr id="248846" name="Freeform 14"/>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7" name="Freeform 15"/>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9" name="Freeform 17"/>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0" name="Freeform 18"/>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1" name="Freeform 19"/>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2" name="Freeform 20"/>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53" name="Group 21"/>
              <p:cNvGrpSpPr/>
              <p:nvPr/>
            </p:nvGrpSpPr>
            <p:grpSpPr bwMode="auto">
              <a:xfrm>
                <a:off x="7209730" y="2290663"/>
                <a:ext cx="202935" cy="847725"/>
                <a:chOff x="4075" y="1309"/>
                <a:chExt cx="118" cy="713"/>
              </a:xfrm>
            </p:grpSpPr>
            <p:sp>
              <p:nvSpPr>
                <p:cNvPr id="248854" name="Freeform 22"/>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5" name="Freeform 23"/>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56" name="Freeform 24"/>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7" name="Freeform 25"/>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8" name="Freeform 26"/>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9" name="Freeform 27"/>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0" name="Freeform 28"/>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1" name="Freeform 29"/>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62" name="Group 30"/>
              <p:cNvGrpSpPr/>
              <p:nvPr/>
            </p:nvGrpSpPr>
            <p:grpSpPr bwMode="auto">
              <a:xfrm>
                <a:off x="6392829" y="2290663"/>
                <a:ext cx="407590" cy="847725"/>
                <a:chOff x="3600" y="1309"/>
                <a:chExt cx="237" cy="713"/>
              </a:xfrm>
            </p:grpSpPr>
            <p:grpSp>
              <p:nvGrpSpPr>
                <p:cNvPr id="248863" name="Group 31"/>
                <p:cNvGrpSpPr/>
                <p:nvPr/>
              </p:nvGrpSpPr>
              <p:grpSpPr bwMode="auto">
                <a:xfrm>
                  <a:off x="3600" y="1309"/>
                  <a:ext cx="118" cy="713"/>
                  <a:chOff x="3600" y="1309"/>
                  <a:chExt cx="118" cy="713"/>
                </a:xfrm>
              </p:grpSpPr>
              <p:sp>
                <p:nvSpPr>
                  <p:cNvPr id="248864" name="Freeform 32"/>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5" name="Freeform 33"/>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866" name="Group 34"/>
                <p:cNvGrpSpPr/>
                <p:nvPr/>
              </p:nvGrpSpPr>
              <p:grpSpPr bwMode="auto">
                <a:xfrm>
                  <a:off x="3718" y="1309"/>
                  <a:ext cx="119" cy="713"/>
                  <a:chOff x="3718" y="1309"/>
                  <a:chExt cx="119" cy="713"/>
                </a:xfrm>
              </p:grpSpPr>
              <p:sp>
                <p:nvSpPr>
                  <p:cNvPr id="248867" name="Freeform 35"/>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8" name="Freeform 36"/>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869" name="Freeform 37"/>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0" name="Freeform 38"/>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1" name="Freeform 39"/>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2" name="Freeform 40"/>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73" name="Group 41"/>
              <p:cNvGrpSpPr/>
              <p:nvPr/>
            </p:nvGrpSpPr>
            <p:grpSpPr bwMode="auto">
              <a:xfrm>
                <a:off x="5562169" y="2290663"/>
                <a:ext cx="201216" cy="847725"/>
                <a:chOff x="3117" y="1309"/>
                <a:chExt cx="117" cy="713"/>
              </a:xfrm>
            </p:grpSpPr>
            <p:sp>
              <p:nvSpPr>
                <p:cNvPr id="248874" name="Freeform 42"/>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5" name="Freeform 43"/>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76" name="Freeform 44"/>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7" name="Freeform 45"/>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9" name="Group 157"/>
              <p:cNvGrpSpPr/>
              <p:nvPr/>
            </p:nvGrpSpPr>
            <p:grpSpPr bwMode="auto">
              <a:xfrm>
                <a:off x="2676358" y="2298601"/>
                <a:ext cx="818621" cy="844550"/>
                <a:chOff x="1439" y="1316"/>
                <a:chExt cx="476" cy="711"/>
              </a:xfrm>
            </p:grpSpPr>
            <p:grpSp>
              <p:nvGrpSpPr>
                <p:cNvPr id="248990" name="Group 158"/>
                <p:cNvGrpSpPr/>
                <p:nvPr/>
              </p:nvGrpSpPr>
              <p:grpSpPr bwMode="auto">
                <a:xfrm>
                  <a:off x="1439" y="1316"/>
                  <a:ext cx="239" cy="711"/>
                  <a:chOff x="1439" y="1316"/>
                  <a:chExt cx="239" cy="711"/>
                </a:xfrm>
              </p:grpSpPr>
              <p:sp>
                <p:nvSpPr>
                  <p:cNvPr id="248991" name="Freeform 159"/>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2" name="Freeform 160"/>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3" name="Freeform 161"/>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4" name="Freeform 162"/>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95" name="Group 163"/>
                <p:cNvGrpSpPr/>
                <p:nvPr/>
              </p:nvGrpSpPr>
              <p:grpSpPr bwMode="auto">
                <a:xfrm>
                  <a:off x="1676" y="1316"/>
                  <a:ext cx="239" cy="711"/>
                  <a:chOff x="1676" y="1316"/>
                  <a:chExt cx="239" cy="711"/>
                </a:xfrm>
              </p:grpSpPr>
              <p:sp>
                <p:nvSpPr>
                  <p:cNvPr id="248996" name="Freeform 164"/>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7" name="Freeform 165"/>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8" name="Freeform 166"/>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9" name="Freeform 167"/>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最</a:t>
            </a:r>
            <a:r>
              <a:rPr lang="zh-CN" altLang="zh-CN" sz="2400" b="1" dirty="0">
                <a:latin typeface="+mn-lt"/>
                <a:ea typeface="黑体" panose="02010609060101010101" pitchFamily="2" charset="-122"/>
              </a:rPr>
              <a:t>基本的三种调制方式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endParaRPr lang="en-US" altLang="zh-CN" dirty="0"/>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rPr>
                <a:t>r</a:t>
              </a:r>
              <a:endParaRPr kumimoji="1" lang="en-US" altLang="zh-CN" b="1" dirty="0">
                <a:solidFill>
                  <a:srgbClr val="C00000"/>
                </a:solidFill>
                <a:latin typeface="Times New Roman" panose="02020603050405020304" pitchFamily="18" charset="0"/>
              </a:endParaRP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a:t>
              </a:r>
              <a:endParaRPr kumimoji="1" lang="en-US" altLang="zh-CN" b="1" dirty="0">
                <a:solidFill>
                  <a:srgbClr val="C00000"/>
                </a:solidFill>
                <a:latin typeface="Times New Roman" panose="02020603050405020304"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anose="02020603050405020304" pitchFamily="18" charset="0"/>
                  <a:sym typeface="Symbol" panose="05050102010706020507" pitchFamily="18" charset="2"/>
                </a:rPr>
                <a:t>(r, )</a:t>
              </a:r>
              <a:endParaRPr kumimoji="1" lang="en-US" altLang="zh-CN" b="1" dirty="0">
                <a:solidFill>
                  <a:srgbClr val="C00000"/>
                </a:solidFill>
                <a:latin typeface="Times New Roman" panose="02020603050405020304"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anose="02010609060101010101" pitchFamily="2" charset="-122"/>
              </a:rPr>
              <a:t>不是码元越多越好。若</a:t>
            </a:r>
            <a:r>
              <a:rPr lang="zh-CN" altLang="en-US" sz="2400" b="1" dirty="0">
                <a:solidFill>
                  <a:srgbClr val="000066"/>
                </a:solidFill>
                <a:latin typeface="+mn-lt"/>
                <a:ea typeface="黑体" panose="02010609060101010101" pitchFamily="2" charset="-122"/>
              </a:rPr>
              <a:t>每一个码元可表示的比特数越多，则在接收端</a:t>
            </a:r>
            <a:r>
              <a:rPr lang="zh-CN" altLang="en-US" sz="2400" b="1" dirty="0" smtClean="0">
                <a:solidFill>
                  <a:srgbClr val="000066"/>
                </a:solidFill>
                <a:latin typeface="+mn-lt"/>
                <a:ea typeface="黑体" panose="02010609060101010101" pitchFamily="2" charset="-122"/>
              </a:rPr>
              <a:t>进行解调</a:t>
            </a:r>
            <a:r>
              <a:rPr lang="zh-CN" altLang="en-US" sz="2400" b="1" dirty="0">
                <a:solidFill>
                  <a:srgbClr val="000066"/>
                </a:solidFill>
                <a:latin typeface="+mn-lt"/>
                <a:ea typeface="黑体" panose="02010609060101010101" pitchFamily="2" charset="-122"/>
              </a:rPr>
              <a:t>时要正确识别每一种状态就越</a:t>
            </a:r>
            <a:r>
              <a:rPr lang="zh-CN" altLang="en-US" sz="2400" b="1" dirty="0" smtClean="0">
                <a:solidFill>
                  <a:srgbClr val="000066"/>
                </a:solidFill>
                <a:latin typeface="+mn-lt"/>
                <a:ea typeface="黑体" panose="02010609060101010101" pitchFamily="2" charset="-122"/>
              </a:rPr>
              <a:t>困难，出错率增加。 </a:t>
            </a:r>
            <a:endParaRPr lang="zh-CN" altLang="en-US" sz="2400" b="1" dirty="0">
              <a:solidFill>
                <a:srgbClr val="000066"/>
              </a:solidFill>
              <a:latin typeface="+mn-lt"/>
              <a:ea typeface="黑体" panose="02010609060101010101"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anose="02010609060101010101" pitchFamily="2" charset="-122"/>
              </a:rPr>
              <a:t>举例</a:t>
            </a:r>
            <a:endParaRPr lang="zh-CN" altLang="en-US" sz="3200" b="1" dirty="0">
              <a:solidFill>
                <a:srgbClr val="C00000"/>
              </a:solidFill>
              <a:latin typeface="+mn-lt"/>
              <a:ea typeface="黑体" panose="02010609060101010101" pitchFamily="2" charset="-122"/>
            </a:endParaRP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anose="02010609060101010101" pitchFamily="2" charset="-122"/>
              </a:rPr>
              <a:t>为了达到更高的信息传输速率，必须采用技术上更为复杂的多元制的振幅相位混合调制</a:t>
            </a:r>
            <a:r>
              <a:rPr lang="zh-CN" altLang="zh-CN" sz="2400" b="1" dirty="0" smtClean="0">
                <a:latin typeface="+mn-lt"/>
                <a:ea typeface="黑体" panose="02010609060101010101" pitchFamily="2" charset="-122"/>
              </a:rPr>
              <a:t>方法</a:t>
            </a:r>
            <a:r>
              <a:rPr lang="zh-CN" altLang="en-US" sz="2400" b="1" dirty="0" smtClean="0">
                <a:latin typeface="+mn-lt"/>
                <a:ea typeface="黑体" panose="02010609060101010101" pitchFamily="2" charset="-122"/>
              </a:rPr>
              <a:t>。</a:t>
            </a:r>
            <a:endParaRPr lang="zh-CN" altLang="en-US" sz="2400" b="1" dirty="0">
              <a:latin typeface="+mn-lt"/>
              <a:ea typeface="黑体" panose="02010609060101010101"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anose="02010609060101010101" pitchFamily="2" charset="-122"/>
              </a:rPr>
              <a:t>例如：</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可</a:t>
            </a:r>
            <a:r>
              <a:rPr lang="zh-CN" altLang="en-US" sz="2000" b="1" dirty="0">
                <a:solidFill>
                  <a:srgbClr val="000099"/>
                </a:solidFill>
                <a:latin typeface="+mn-lt"/>
                <a:ea typeface="黑体" panose="02010609060101010101" pitchFamily="2" charset="-122"/>
              </a:rPr>
              <a:t>供选择的相位有 </a:t>
            </a:r>
            <a:r>
              <a:rPr lang="en-US" altLang="zh-CN" sz="2000" b="1" dirty="0">
                <a:solidFill>
                  <a:srgbClr val="000099"/>
                </a:solidFill>
                <a:latin typeface="+mn-lt"/>
                <a:ea typeface="黑体" panose="02010609060101010101" pitchFamily="2" charset="-122"/>
              </a:rPr>
              <a:t>12 </a:t>
            </a:r>
            <a:r>
              <a:rPr lang="zh-CN" altLang="en-US" sz="2000" b="1" dirty="0">
                <a:solidFill>
                  <a:srgbClr val="000099"/>
                </a:solidFill>
                <a:latin typeface="+mn-lt"/>
                <a:ea typeface="黑体" panose="02010609060101010101" pitchFamily="2" charset="-122"/>
              </a:rPr>
              <a:t>种</a:t>
            </a:r>
            <a:r>
              <a:rPr lang="zh-CN" altLang="en-US" sz="2000" b="1" dirty="0" smtClean="0">
                <a:solidFill>
                  <a:srgbClr val="000099"/>
                </a:solidFill>
                <a:latin typeface="+mn-lt"/>
                <a:ea typeface="黑体" panose="02010609060101010101" pitchFamily="2" charset="-122"/>
              </a:rPr>
              <a:t>，而</a:t>
            </a:r>
            <a:r>
              <a:rPr lang="zh-CN" altLang="en-US" sz="2000" b="1" dirty="0">
                <a:solidFill>
                  <a:srgbClr val="000099"/>
                </a:solidFill>
                <a:latin typeface="+mn-lt"/>
                <a:ea typeface="黑体" panose="02010609060101010101" pitchFamily="2" charset="-122"/>
              </a:rPr>
              <a:t>对于每一种相位有 </a:t>
            </a:r>
            <a:r>
              <a:rPr lang="en-US" altLang="zh-CN" sz="2000" b="1" dirty="0">
                <a:solidFill>
                  <a:srgbClr val="000099"/>
                </a:solidFill>
                <a:latin typeface="+mn-lt"/>
                <a:ea typeface="黑体" panose="02010609060101010101" pitchFamily="2" charset="-122"/>
              </a:rPr>
              <a:t>1 </a:t>
            </a:r>
            <a:r>
              <a:rPr lang="zh-CN" altLang="en-US" sz="2000" b="1" dirty="0" smtClean="0">
                <a:solidFill>
                  <a:srgbClr val="000099"/>
                </a:solidFill>
                <a:latin typeface="+mn-lt"/>
                <a:ea typeface="黑体" panose="02010609060101010101" pitchFamily="2" charset="-122"/>
              </a:rPr>
              <a:t>或 </a:t>
            </a:r>
            <a:r>
              <a:rPr lang="en-US" altLang="zh-CN" sz="2000" b="1" dirty="0" smtClean="0">
                <a:solidFill>
                  <a:srgbClr val="000099"/>
                </a:solidFill>
                <a:latin typeface="+mn-lt"/>
                <a:ea typeface="黑体" panose="02010609060101010101" pitchFamily="2" charset="-122"/>
              </a:rPr>
              <a:t>2 </a:t>
            </a:r>
            <a:r>
              <a:rPr lang="zh-CN" altLang="en-US" sz="2000" b="1" dirty="0">
                <a:solidFill>
                  <a:srgbClr val="000099"/>
                </a:solidFill>
                <a:latin typeface="+mn-lt"/>
                <a:ea typeface="黑体" panose="02010609060101010101" pitchFamily="2" charset="-122"/>
              </a:rPr>
              <a:t>种振幅可供选择</a:t>
            </a:r>
            <a:r>
              <a:rPr lang="zh-CN" altLang="en-US" sz="2000" b="1" dirty="0" smtClean="0">
                <a:solidFill>
                  <a:srgbClr val="000099"/>
                </a:solidFill>
                <a:latin typeface="+mn-lt"/>
                <a:ea typeface="黑体" panose="02010609060101010101" pitchFamily="2" charset="-122"/>
              </a:rPr>
              <a:t>。总共有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种</a:t>
            </a:r>
            <a:r>
              <a:rPr lang="zh-CN" altLang="en-US" sz="2000" b="1" dirty="0">
                <a:solidFill>
                  <a:srgbClr val="000099"/>
                </a:solidFill>
                <a:latin typeface="+mn-lt"/>
                <a:ea typeface="黑体" panose="02010609060101010101" pitchFamily="2" charset="-122"/>
              </a:rPr>
              <a:t>组</a:t>
            </a:r>
            <a:r>
              <a:rPr lang="zh-CN" altLang="en-US" sz="2000" b="1" dirty="0" smtClean="0">
                <a:solidFill>
                  <a:srgbClr val="000099"/>
                </a:solidFill>
                <a:latin typeface="+mn-lt"/>
                <a:ea typeface="黑体" panose="02010609060101010101" pitchFamily="2" charset="-122"/>
              </a:rPr>
              <a:t>合，即 </a:t>
            </a:r>
            <a:r>
              <a:rPr lang="en-US" altLang="zh-CN" sz="2000" b="1" dirty="0" smtClean="0">
                <a:solidFill>
                  <a:srgbClr val="000099"/>
                </a:solidFill>
                <a:latin typeface="+mn-lt"/>
                <a:ea typeface="黑体" panose="02010609060101010101" pitchFamily="2" charset="-122"/>
              </a:rPr>
              <a:t>16 </a:t>
            </a:r>
            <a:r>
              <a:rPr lang="zh-CN" altLang="en-US" sz="2000" b="1" dirty="0" smtClean="0">
                <a:solidFill>
                  <a:srgbClr val="000099"/>
                </a:solidFill>
                <a:latin typeface="+mn-lt"/>
                <a:ea typeface="黑体" panose="02010609060101010101" pitchFamily="2" charset="-122"/>
              </a:rPr>
              <a:t>个码元。</a:t>
            </a:r>
            <a:endParaRPr lang="en-US" altLang="zh-CN" sz="2000" b="1" dirty="0" smtClean="0">
              <a:solidFill>
                <a:srgbClr val="000099"/>
              </a:solidFill>
              <a:latin typeface="+mn-lt"/>
              <a:ea typeface="黑体" panose="02010609060101010101" pitchFamily="2" charset="-122"/>
            </a:endParaRPr>
          </a:p>
          <a:p>
            <a:pPr marL="342900" indent="-342900">
              <a:buSzPct val="85000"/>
              <a:buFont typeface="Wingdings" panose="05000000000000000000" pitchFamily="2" charset="2"/>
              <a:buChar char="n"/>
            </a:pPr>
            <a:r>
              <a:rPr lang="zh-CN" altLang="en-US" sz="2000" b="1" dirty="0" smtClean="0">
                <a:solidFill>
                  <a:srgbClr val="000099"/>
                </a:solidFill>
                <a:latin typeface="+mn-lt"/>
                <a:ea typeface="黑体" panose="02010609060101010101" pitchFamily="2" charset="-122"/>
              </a:rPr>
              <a:t>由于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编码</a:t>
            </a:r>
            <a:r>
              <a:rPr lang="zh-CN" altLang="en-US" sz="2000" b="1" dirty="0" smtClean="0">
                <a:solidFill>
                  <a:srgbClr val="000099"/>
                </a:solidFill>
                <a:latin typeface="+mn-lt"/>
                <a:ea typeface="黑体" panose="02010609060101010101" pitchFamily="2" charset="-122"/>
              </a:rPr>
              <a:t>共有 </a:t>
            </a:r>
            <a:r>
              <a:rPr lang="en-US" altLang="zh-CN" sz="2000" b="1" dirty="0" smtClean="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种不同</a:t>
            </a:r>
            <a:r>
              <a:rPr lang="zh-CN" altLang="en-US" sz="2000" b="1" dirty="0" smtClean="0">
                <a:solidFill>
                  <a:srgbClr val="000099"/>
                </a:solidFill>
                <a:latin typeface="+mn-lt"/>
                <a:ea typeface="黑体" panose="02010609060101010101" pitchFamily="2" charset="-122"/>
              </a:rPr>
              <a:t>的组合</a:t>
            </a:r>
            <a:r>
              <a:rPr lang="zh-CN" altLang="en-US" sz="2000" b="1" dirty="0">
                <a:solidFill>
                  <a:srgbClr val="000099"/>
                </a:solidFill>
                <a:latin typeface="+mn-lt"/>
                <a:ea typeface="黑体" panose="02010609060101010101" pitchFamily="2" charset="-122"/>
              </a:rPr>
              <a:t>，因此这 </a:t>
            </a:r>
            <a:r>
              <a:rPr lang="en-US" altLang="zh-CN" sz="2000" b="1" dirty="0">
                <a:solidFill>
                  <a:srgbClr val="000099"/>
                </a:solidFill>
                <a:latin typeface="+mn-lt"/>
                <a:ea typeface="黑体" panose="02010609060101010101" pitchFamily="2" charset="-122"/>
              </a:rPr>
              <a:t>16 </a:t>
            </a:r>
            <a:r>
              <a:rPr lang="zh-CN" altLang="en-US" sz="2000" b="1" dirty="0">
                <a:solidFill>
                  <a:srgbClr val="000099"/>
                </a:solidFill>
                <a:latin typeface="+mn-lt"/>
                <a:ea typeface="黑体" panose="02010609060101010101" pitchFamily="2" charset="-122"/>
              </a:rPr>
              <a:t>个点中的</a:t>
            </a:r>
            <a:r>
              <a:rPr lang="zh-CN" altLang="en-US" sz="2000" b="1" dirty="0" smtClean="0">
                <a:solidFill>
                  <a:srgbClr val="000099"/>
                </a:solidFill>
                <a:latin typeface="+mn-lt"/>
                <a:ea typeface="黑体" panose="02010609060101010101" pitchFamily="2" charset="-122"/>
              </a:rPr>
              <a:t>每个点</a:t>
            </a:r>
            <a:r>
              <a:rPr lang="zh-CN" altLang="en-US" sz="2000" b="1" dirty="0">
                <a:solidFill>
                  <a:srgbClr val="000099"/>
                </a:solidFill>
                <a:latin typeface="+mn-lt"/>
                <a:ea typeface="黑体" panose="02010609060101010101" pitchFamily="2" charset="-122"/>
              </a:rPr>
              <a:t>可对应于一种 </a:t>
            </a:r>
            <a:r>
              <a:rPr lang="en-US" altLang="zh-CN" sz="2000" b="1" dirty="0" smtClean="0">
                <a:solidFill>
                  <a:srgbClr val="000099"/>
                </a:solidFill>
                <a:latin typeface="+mn-lt"/>
                <a:ea typeface="黑体" panose="02010609060101010101" pitchFamily="2" charset="-122"/>
              </a:rPr>
              <a:t>4 </a:t>
            </a:r>
            <a:r>
              <a:rPr lang="en-US" altLang="zh-CN" sz="2000" b="1" dirty="0">
                <a:solidFill>
                  <a:srgbClr val="000099"/>
                </a:solidFill>
                <a:latin typeface="+mn-lt"/>
                <a:ea typeface="黑体" panose="02010609060101010101" pitchFamily="2" charset="-122"/>
              </a:rPr>
              <a:t>bit </a:t>
            </a:r>
            <a:r>
              <a:rPr lang="zh-CN" altLang="en-US" sz="2000" b="1" dirty="0">
                <a:solidFill>
                  <a:srgbClr val="000099"/>
                </a:solidFill>
                <a:latin typeface="+mn-lt"/>
                <a:ea typeface="黑体" panose="02010609060101010101" pitchFamily="2" charset="-122"/>
              </a:rPr>
              <a:t>的编码</a:t>
            </a:r>
            <a:r>
              <a:rPr lang="zh-CN" altLang="en-US" sz="2000" b="1" dirty="0" smtClean="0">
                <a:solidFill>
                  <a:srgbClr val="000099"/>
                </a:solidFill>
                <a:latin typeface="+mn-lt"/>
                <a:ea typeface="黑体" panose="02010609060101010101" pitchFamily="2" charset="-122"/>
              </a:rPr>
              <a:t>。数据传输率可提高 </a:t>
            </a:r>
            <a:r>
              <a:rPr lang="en-US" altLang="zh-CN" sz="2000" b="1" dirty="0" smtClean="0">
                <a:solidFill>
                  <a:srgbClr val="000099"/>
                </a:solidFill>
                <a:latin typeface="+mn-lt"/>
                <a:ea typeface="黑体" panose="02010609060101010101" pitchFamily="2" charset="-122"/>
              </a:rPr>
              <a:t>4 </a:t>
            </a:r>
            <a:r>
              <a:rPr lang="zh-CN" altLang="en-US" sz="2000" b="1" dirty="0" smtClean="0">
                <a:solidFill>
                  <a:srgbClr val="000099"/>
                </a:solidFill>
                <a:latin typeface="+mn-lt"/>
                <a:ea typeface="黑体" panose="02010609060101010101" pitchFamily="2" charset="-122"/>
              </a:rPr>
              <a:t>倍。 </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endParaRPr lang="zh-CN" altLang="en-US" dirty="0"/>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endParaRPr lang="zh-CN" altLang="en-US" sz="3600" dirty="0"/>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endParaRPr lang="zh-CN" altLang="en-US" dirty="0"/>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anose="02010609060101010101" pitchFamily="2" charset="-122"/>
                </a:rPr>
                <a:t>有失真，但</a:t>
              </a:r>
              <a:r>
                <a:rPr lang="zh-CN" altLang="en-US" sz="3200" b="1" dirty="0">
                  <a:solidFill>
                    <a:srgbClr val="FF0000"/>
                  </a:solidFill>
                  <a:latin typeface="+mn-lt"/>
                  <a:ea typeface="黑体" panose="02010609060101010101" pitchFamily="2" charset="-122"/>
                </a:rPr>
                <a:t>可识别</a:t>
              </a:r>
              <a:endParaRPr lang="zh-CN" altLang="en-US" sz="3200" b="1" dirty="0">
                <a:solidFill>
                  <a:srgbClr val="FF0000"/>
                </a:solidFill>
                <a:latin typeface="+mn-lt"/>
                <a:ea typeface="黑体" panose="02010609060101010101" pitchFamily="2" charset="-122"/>
              </a:endParaRP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endParaRPr kumimoji="1" lang="zh-CN" altLang="en-US" sz="2000" b="1">
                  <a:solidFill>
                    <a:srgbClr val="0000CC"/>
                  </a:solidFill>
                  <a:latin typeface="Times New Roman" panose="02020603050405020304" pitchFamily="18" charset="0"/>
                  <a:ea typeface="黑体" panose="02010609060101010101" pitchFamily="2" charset="-122"/>
                </a:endParaRP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endParaRPr kumimoji="1" lang="zh-CN" altLang="en-US" sz="2000" b="1">
                  <a:solidFill>
                    <a:srgbClr val="0000CC"/>
                  </a:solidFill>
                  <a:latin typeface="Times New Roman" panose="02020603050405020304" pitchFamily="18" charset="0"/>
                  <a:ea typeface="黑体" panose="02010609060101010101" pitchFamily="2" charset="-122"/>
                </a:endParaRP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endParaRPr kumimoji="1" lang="zh-CN" altLang="en-US" sz="2000" b="1">
                  <a:solidFill>
                    <a:srgbClr val="0000CC"/>
                  </a:solidFill>
                  <a:latin typeface="黑体" panose="02010609060101010101" pitchFamily="2" charset="-122"/>
                  <a:ea typeface="黑体" panose="02010609060101010101" pitchFamily="2" charset="-122"/>
                </a:endParaRP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anose="02010609060101010101" pitchFamily="2" charset="-122"/>
                </a:rPr>
                <a:t>失真大，</a:t>
              </a:r>
              <a:r>
                <a:rPr lang="zh-CN" altLang="en-US" sz="3200" b="1" dirty="0">
                  <a:solidFill>
                    <a:srgbClr val="FF0000"/>
                  </a:solidFill>
                  <a:latin typeface="+mn-lt"/>
                  <a:ea typeface="黑体" panose="02010609060101010101" pitchFamily="2" charset="-122"/>
                </a:rPr>
                <a:t>无法识别 </a:t>
              </a:r>
              <a:endParaRPr lang="zh-CN" altLang="en-US" sz="32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endParaRPr lang="zh-CN" altLang="zh-CN" dirty="0"/>
          </a:p>
          <a:p>
            <a:r>
              <a:rPr lang="en-US" altLang="zh-CN" dirty="0" smtClean="0"/>
              <a:t>2.2  </a:t>
            </a:r>
            <a:r>
              <a:rPr lang="zh-CN" altLang="zh-CN" dirty="0" smtClean="0"/>
              <a:t>数据通信</a:t>
            </a:r>
            <a:r>
              <a:rPr lang="zh-CN" altLang="zh-CN" dirty="0"/>
              <a:t>的基础知识</a:t>
            </a:r>
            <a:endParaRPr lang="zh-CN" altLang="zh-CN" dirty="0"/>
          </a:p>
          <a:p>
            <a:r>
              <a:rPr lang="en-US" altLang="zh-CN" dirty="0" smtClean="0"/>
              <a:t>2.3  </a:t>
            </a:r>
            <a:r>
              <a:rPr lang="zh-CN" altLang="zh-CN" dirty="0" smtClean="0"/>
              <a:t>物理层</a:t>
            </a:r>
            <a:r>
              <a:rPr lang="zh-CN" altLang="zh-CN" dirty="0"/>
              <a:t>下面的传输媒体</a:t>
            </a:r>
            <a:endParaRPr lang="zh-CN" altLang="zh-CN" dirty="0"/>
          </a:p>
          <a:p>
            <a:r>
              <a:rPr lang="en-US" altLang="zh-CN" dirty="0" smtClean="0"/>
              <a:t>2.4  </a:t>
            </a:r>
            <a:r>
              <a:rPr lang="zh-CN" altLang="zh-CN" dirty="0" smtClean="0"/>
              <a:t>信道</a:t>
            </a:r>
            <a:r>
              <a:rPr lang="zh-CN" altLang="zh-CN" dirty="0"/>
              <a:t>复用技术</a:t>
            </a:r>
            <a:endParaRPr lang="zh-CN" altLang="zh-CN" dirty="0"/>
          </a:p>
          <a:p>
            <a:r>
              <a:rPr lang="en-US" altLang="zh-CN" dirty="0" smtClean="0"/>
              <a:t>2.5  </a:t>
            </a:r>
            <a:r>
              <a:rPr lang="zh-CN" altLang="zh-CN" dirty="0" smtClean="0"/>
              <a:t>数字传输</a:t>
            </a:r>
            <a:r>
              <a:rPr lang="zh-CN" altLang="zh-CN" dirty="0"/>
              <a:t>系统</a:t>
            </a:r>
            <a:endParaRPr lang="zh-CN" altLang="zh-CN" dirty="0"/>
          </a:p>
          <a:p>
            <a:r>
              <a:rPr lang="en-US" altLang="zh-CN" dirty="0" smtClean="0"/>
              <a:t>2.6  </a:t>
            </a:r>
            <a:r>
              <a:rPr lang="zh-CN" altLang="zh-CN" dirty="0" smtClean="0"/>
              <a:t>宽带</a:t>
            </a:r>
            <a:r>
              <a:rPr lang="zh-CN" altLang="zh-CN" dirty="0"/>
              <a:t>接入技术</a:t>
            </a:r>
            <a:endParaRPr lang="zh-CN" altLang="zh-CN" dirty="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endParaRPr lang="zh-CN" altLang="zh-CN" dirty="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 </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endParaRPr lang="zh-CN" altLang="en-US"/>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在任何信道中，</a:t>
            </a:r>
            <a:r>
              <a:rPr lang="zh-CN" altLang="en-US" sz="3200" b="1" dirty="0">
                <a:solidFill>
                  <a:srgbClr val="FF0000"/>
                </a:solidFill>
                <a:latin typeface="+mn-lt"/>
                <a:ea typeface="黑体" panose="02010609060101010101" pitchFamily="2" charset="-122"/>
              </a:rPr>
              <a:t>码元传输的速率是有上限的，</a:t>
            </a:r>
            <a:r>
              <a:rPr lang="zh-CN" altLang="en-US" sz="3200" b="1" dirty="0">
                <a:latin typeface="+mn-lt"/>
                <a:ea typeface="黑体" panose="02010609060101010101" pitchFamily="2" charset="-122"/>
              </a:rPr>
              <a:t>否则就会出现</a:t>
            </a:r>
            <a:r>
              <a:rPr lang="zh-CN" altLang="en-US" sz="3200" b="1" dirty="0">
                <a:solidFill>
                  <a:srgbClr val="FF0000"/>
                </a:solidFill>
                <a:latin typeface="+mn-lt"/>
                <a:ea typeface="黑体" panose="02010609060101010101" pitchFamily="2" charset="-122"/>
              </a:rPr>
              <a:t>码间串扰</a:t>
            </a:r>
            <a:r>
              <a:rPr lang="zh-CN" altLang="en-US" sz="3200" b="1" dirty="0">
                <a:latin typeface="+mn-lt"/>
                <a:ea typeface="黑体" panose="02010609060101010101" pitchFamily="2" charset="-122"/>
              </a:rPr>
              <a:t>的问题，使接收端对码元的判决（即识别）成为不可能</a:t>
            </a:r>
            <a:r>
              <a:rPr lang="zh-CN" altLang="en-US" sz="3200" b="1" dirty="0" smtClean="0">
                <a:latin typeface="+mn-lt"/>
                <a:ea typeface="黑体" panose="02010609060101010101" pitchFamily="2" charset="-122"/>
              </a:rPr>
              <a:t>。</a:t>
            </a:r>
            <a:endParaRPr lang="zh-CN" altLang="en-US" sz="3200" b="1" dirty="0">
              <a:latin typeface="+mn-lt"/>
              <a:ea typeface="黑体" panose="02010609060101010101"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如果信道的频带越宽，也就是能够通过的信号高频分量越多，那么就可以用更高的速率传送码元而不出现码间串扰。  </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endParaRPr lang="zh-CN" altLang="zh-CN" sz="2800" dirty="0"/>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endParaRPr lang="zh-CN" altLang="en-US"/>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endParaRPr lang="zh-CN" altLang="en-US" dirty="0"/>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smtClean="0">
                <a:solidFill>
                  <a:srgbClr val="0000CC"/>
                </a:solidFill>
              </a:rPr>
              <a:t>  (</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panose="020B0604020202020204" pitchFamily="34" charset="0"/>
                <a:ea typeface="黑体" panose="02010609060101010101" pitchFamily="2" charset="-122"/>
              </a:rPr>
              <a:t>其中：</a:t>
            </a:r>
            <a:r>
              <a:rPr lang="en-US" altLang="zh-CN" dirty="0" smtClean="0">
                <a:solidFill>
                  <a:srgbClr val="000099"/>
                </a:solidFill>
                <a:latin typeface="Arial" panose="020B0604020202020204" pitchFamily="34" charset="0"/>
                <a:ea typeface="黑体" panose="02010609060101010101" pitchFamily="2" charset="-122"/>
              </a:rPr>
              <a:t>	</a:t>
            </a:r>
            <a:r>
              <a:rPr lang="en-US" altLang="zh-CN" i="1" dirty="0" smtClean="0">
                <a:solidFill>
                  <a:srgbClr val="000099"/>
                </a:solidFill>
                <a:latin typeface="Arial" panose="020B0604020202020204" pitchFamily="34" charset="0"/>
                <a:ea typeface="黑体" panose="02010609060101010101" pitchFamily="2" charset="-122"/>
              </a:rPr>
              <a:t>W </a:t>
            </a:r>
            <a:r>
              <a:rPr lang="zh-CN" altLang="en-US" dirty="0">
                <a:solidFill>
                  <a:srgbClr val="000099"/>
                </a:solidFill>
                <a:latin typeface="Arial" panose="020B0604020202020204" pitchFamily="34" charset="0"/>
                <a:ea typeface="黑体" panose="02010609060101010101" pitchFamily="2" charset="-122"/>
              </a:rPr>
              <a:t>为信道的带宽（以 </a:t>
            </a:r>
            <a:r>
              <a:rPr lang="en-US" altLang="zh-CN" dirty="0">
                <a:solidFill>
                  <a:srgbClr val="000099"/>
                </a:solidFill>
                <a:latin typeface="Arial" panose="020B0604020202020204" pitchFamily="34" charset="0"/>
                <a:ea typeface="黑体" panose="02010609060101010101" pitchFamily="2" charset="-122"/>
              </a:rPr>
              <a:t>Hz </a:t>
            </a:r>
            <a:r>
              <a:rPr lang="zh-CN" altLang="en-US" dirty="0">
                <a:solidFill>
                  <a:srgbClr val="000099"/>
                </a:solidFill>
                <a:latin typeface="Arial" panose="020B0604020202020204" pitchFamily="34" charset="0"/>
                <a:ea typeface="黑体" panose="02010609060101010101" pitchFamily="2" charset="-122"/>
              </a:rPr>
              <a:t>为单位）；</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S </a:t>
            </a:r>
            <a:r>
              <a:rPr lang="zh-CN" altLang="en-US" dirty="0">
                <a:solidFill>
                  <a:srgbClr val="000099"/>
                </a:solidFill>
                <a:latin typeface="Arial" panose="020B0604020202020204" pitchFamily="34" charset="0"/>
                <a:ea typeface="黑体" panose="02010609060101010101" pitchFamily="2" charset="-122"/>
              </a:rPr>
              <a:t>为信道内所传信号的平均功率；</a:t>
            </a:r>
            <a:endParaRPr lang="zh-CN" altLang="en-US" dirty="0">
              <a:solidFill>
                <a:srgbClr val="000099"/>
              </a:solidFill>
              <a:latin typeface="Arial" panose="020B0604020202020204" pitchFamily="34" charset="0"/>
              <a:ea typeface="黑体" panose="02010609060101010101" pitchFamily="2" charset="-122"/>
            </a:endParaRPr>
          </a:p>
          <a:p>
            <a:pPr marL="457200" lvl="1" indent="0">
              <a:buNone/>
            </a:pPr>
            <a:r>
              <a:rPr lang="en-US" altLang="zh-CN" i="1" dirty="0" smtClean="0">
                <a:solidFill>
                  <a:srgbClr val="000099"/>
                </a:solidFill>
                <a:latin typeface="Arial" panose="020B0604020202020204" pitchFamily="34" charset="0"/>
                <a:ea typeface="黑体" panose="02010609060101010101" pitchFamily="2" charset="-122"/>
              </a:rPr>
              <a:t>		N </a:t>
            </a:r>
            <a:r>
              <a:rPr lang="zh-CN" altLang="en-US" dirty="0" smtClean="0">
                <a:solidFill>
                  <a:srgbClr val="000099"/>
                </a:solidFill>
                <a:latin typeface="Arial" panose="020B0604020202020204" pitchFamily="34" charset="0"/>
                <a:ea typeface="黑体" panose="02010609060101010101" pitchFamily="2" charset="-122"/>
              </a:rPr>
              <a:t>为</a:t>
            </a:r>
            <a:r>
              <a:rPr lang="zh-CN" altLang="en-US" dirty="0">
                <a:solidFill>
                  <a:srgbClr val="000099"/>
                </a:solidFill>
                <a:latin typeface="Arial" panose="020B0604020202020204" pitchFamily="34" charset="0"/>
                <a:ea typeface="黑体" panose="02010609060101010101" pitchFamily="2" charset="-122"/>
              </a:rPr>
              <a:t>信道内部的高斯噪声功率。</a:t>
            </a:r>
            <a:r>
              <a:rPr lang="zh-CN" altLang="en-US" dirty="0">
                <a:solidFill>
                  <a:srgbClr val="000099"/>
                </a:solidFill>
              </a:rPr>
              <a:t>  </a:t>
            </a:r>
            <a:endParaRPr lang="zh-CN" alt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endParaRPr lang="zh-CN" altLang="en-US"/>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endParaRPr lang="zh-CN" altLang="en-US" sz="2800" dirty="0"/>
          </a:p>
          <a:p>
            <a:r>
              <a:rPr lang="zh-CN" altLang="en-US" sz="2800" dirty="0">
                <a:solidFill>
                  <a:srgbClr val="0000CC"/>
                </a:solidFill>
              </a:rPr>
              <a:t>只要信息传输速率低于信道的极限信息传输速率，就一定可以找到某种办法来实现无差错的传输。 </a:t>
            </a:r>
            <a:endParaRPr lang="zh-CN" altLang="en-US" sz="2800" dirty="0">
              <a:solidFill>
                <a:srgbClr val="0000CC"/>
              </a:solidFill>
            </a:endParaRP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endParaRPr lang="zh-CN" altLang="en-US" sz="2800" dirty="0">
              <a:solidFill>
                <a:srgbClr val="0000CC"/>
              </a:solidFill>
            </a:endParaRPr>
          </a:p>
          <a:p>
            <a:r>
              <a:rPr lang="zh-CN" altLang="en-US" sz="2800" dirty="0"/>
              <a:t>实际信道上能够达到的信息传输速率要比香农的极限传输速率低不少。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endParaRPr lang="zh-CN" altLang="en-US"/>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endParaRPr lang="zh-CN" altLang="zh-CN" dirty="0"/>
          </a:p>
          <a:p>
            <a:r>
              <a:rPr lang="en-US" altLang="zh-CN" dirty="0"/>
              <a:t>2.3.2 </a:t>
            </a:r>
            <a:r>
              <a:rPr lang="en-US" altLang="zh-CN" dirty="0" smtClean="0"/>
              <a:t> </a:t>
            </a:r>
            <a:r>
              <a:rPr lang="zh-CN" altLang="zh-CN" dirty="0" smtClean="0"/>
              <a:t>非</a:t>
            </a:r>
            <a:r>
              <a:rPr lang="zh-CN" altLang="zh-CN" dirty="0"/>
              <a:t>导引型传输媒体</a:t>
            </a:r>
            <a:endParaRPr lang="zh-CN"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endParaRPr lang="zh-CN"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endParaRPr lang="zh-CN" altLang="en-US" dirty="0"/>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微波</a:t>
            </a:r>
            <a:endParaRPr kumimoji="1" lang="zh-CN" altLang="en-US" sz="1600" b="1">
              <a:solidFill>
                <a:srgbClr val="000099"/>
              </a:solidFill>
              <a:latin typeface="+mn-lt"/>
              <a:ea typeface="黑体" panose="02010609060101010101" pitchFamily="2" charset="-122"/>
            </a:endParaRP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红外线</a:t>
            </a:r>
            <a:endParaRPr kumimoji="1" lang="zh-CN" altLang="en-US" sz="1600" b="1">
              <a:solidFill>
                <a:srgbClr val="000099"/>
              </a:solidFill>
              <a:latin typeface="+mn-lt"/>
              <a:ea typeface="黑体" panose="02010609060101010101" pitchFamily="2" charset="-122"/>
            </a:endParaRP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可见光</a:t>
            </a:r>
            <a:endParaRPr kumimoji="1" lang="zh-CN" altLang="en-US" sz="1600" b="1">
              <a:solidFill>
                <a:srgbClr val="000099"/>
              </a:solidFill>
              <a:latin typeface="+mn-lt"/>
              <a:ea typeface="黑体" panose="02010609060101010101" pitchFamily="2" charset="-122"/>
            </a:endParaRP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紫外线</a:t>
            </a:r>
            <a:endParaRPr kumimoji="1" lang="zh-CN" altLang="en-US" sz="1600" b="1">
              <a:solidFill>
                <a:srgbClr val="000099"/>
              </a:solidFill>
              <a:latin typeface="+mn-lt"/>
              <a:ea typeface="黑体" panose="02010609060101010101" pitchFamily="2" charset="-122"/>
            </a:endParaRP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X</a:t>
            </a:r>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sym typeface="Symbol" panose="05050102010706020507" pitchFamily="18" charset="2"/>
              </a:rPr>
              <a:t></a:t>
            </a:r>
            <a:endParaRPr kumimoji="1" lang="en-US" altLang="zh-CN" sz="1600" b="1">
              <a:solidFill>
                <a:srgbClr val="000099"/>
              </a:solidFill>
              <a:latin typeface="+mn-lt"/>
              <a:ea typeface="黑体" panose="02010609060101010101" pitchFamily="2" charset="-122"/>
              <a:sym typeface="Symbol" panose="05050102010706020507" pitchFamily="18" charset="2"/>
            </a:endParaRP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射线</a:t>
            </a:r>
            <a:endParaRPr kumimoji="1" lang="zh-CN" altLang="en-US" sz="1600" b="1">
              <a:solidFill>
                <a:srgbClr val="000099"/>
              </a:solidFill>
              <a:latin typeface="+mn-lt"/>
              <a:ea typeface="黑体" panose="02010609060101010101" pitchFamily="2" charset="-122"/>
            </a:endParaRP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双绞线</a:t>
            </a:r>
            <a:endParaRPr kumimoji="1" lang="zh-CN" altLang="en-US" sz="1600" b="1">
              <a:solidFill>
                <a:srgbClr val="000099"/>
              </a:solidFill>
              <a:latin typeface="+mn-lt"/>
              <a:ea typeface="黑体" panose="02010609060101010101" pitchFamily="2" charset="-122"/>
            </a:endParaRP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同轴电缆</a:t>
            </a:r>
            <a:endParaRPr kumimoji="1" lang="zh-CN" altLang="en-US" sz="1600" b="1">
              <a:solidFill>
                <a:srgbClr val="000099"/>
              </a:solidFill>
              <a:latin typeface="+mn-lt"/>
              <a:ea typeface="黑体" panose="02010609060101010101" pitchFamily="2" charset="-122"/>
            </a:endParaRP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卫星</a:t>
            </a:r>
            <a:endParaRPr kumimoji="1" lang="zh-CN" altLang="en-US" sz="1600" b="1">
              <a:solidFill>
                <a:srgbClr val="000099"/>
              </a:solidFill>
              <a:latin typeface="+mn-lt"/>
              <a:ea typeface="黑体" panose="02010609060101010101" pitchFamily="2" charset="-122"/>
            </a:endParaRP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地面微波</a:t>
            </a:r>
            <a:endParaRPr kumimoji="1" lang="zh-CN" altLang="en-US" sz="1600" b="1">
              <a:solidFill>
                <a:srgbClr val="000099"/>
              </a:solidFill>
              <a:latin typeface="+mn-lt"/>
              <a:ea typeface="黑体" panose="02010609060101010101" pitchFamily="2" charset="-122"/>
            </a:endParaRP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调幅</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调频</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海事</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a:t>
            </a:r>
            <a:endParaRPr kumimoji="1" lang="zh-CN" altLang="en-US" sz="1600" b="1">
              <a:solidFill>
                <a:srgbClr val="000099"/>
              </a:solidFill>
              <a:latin typeface="+mn-lt"/>
              <a:ea typeface="黑体" panose="02010609060101010101" pitchFamily="2" charset="-122"/>
            </a:endParaRP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光纤</a:t>
            </a:r>
            <a:endParaRPr kumimoji="1" lang="zh-CN" altLang="en-US" sz="1600" b="1">
              <a:solidFill>
                <a:srgbClr val="000099"/>
              </a:solidFill>
              <a:latin typeface="+mn-lt"/>
              <a:ea typeface="黑体" panose="02010609060101010101" pitchFamily="2" charset="-122"/>
            </a:endParaRP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电视</a:t>
            </a:r>
            <a:endParaRPr kumimoji="1" lang="zh-CN" altLang="en-US" sz="1600" b="1">
              <a:solidFill>
                <a:srgbClr val="000099"/>
              </a:solidFill>
              <a:latin typeface="+mn-lt"/>
              <a:ea typeface="黑体" panose="02010609060101010101" pitchFamily="2" charset="-122"/>
            </a:endParaRP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029" name="Group 69"/>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(Hz)</a:t>
              </a:r>
              <a:endParaRPr kumimoji="1" lang="en-US" altLang="zh-CN" sz="1800" b="1">
                <a:solidFill>
                  <a:srgbClr val="000099"/>
                </a:solidFill>
                <a:latin typeface="+mn-lt"/>
                <a:ea typeface="黑体" panose="02010609060101010101" pitchFamily="2" charset="-122"/>
              </a:endParaRP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grpSp>
        <p:nvGrpSpPr>
          <p:cNvPr id="41032" name="Group 72"/>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 (Hz)</a:t>
              </a:r>
              <a:endParaRPr kumimoji="1" lang="en-US" altLang="zh-CN" sz="1800" b="1">
                <a:solidFill>
                  <a:srgbClr val="000099"/>
                </a:solidFill>
                <a:latin typeface="+mn-lt"/>
                <a:ea typeface="黑体" panose="02010609060101010101" pitchFamily="2" charset="-122"/>
              </a:endParaRP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endParaRPr kumimoji="1" lang="en-US" altLang="zh-CN" sz="1800" b="1">
                <a:solidFill>
                  <a:srgbClr val="000099"/>
                </a:solidFill>
                <a:latin typeface="+mn-lt"/>
                <a:ea typeface="黑体" panose="02010609060101010101" pitchFamily="2" charset="-122"/>
              </a:endParaRP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LF</a:t>
            </a:r>
            <a:endParaRPr kumimoji="1" lang="en-US" altLang="zh-CN" sz="1600" b="1">
              <a:solidFill>
                <a:srgbClr val="000099"/>
              </a:solidFill>
              <a:latin typeface="+mn-lt"/>
              <a:ea typeface="黑体" panose="02010609060101010101" pitchFamily="2" charset="-122"/>
            </a:endParaRP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MF</a:t>
            </a:r>
            <a:endParaRPr kumimoji="1" lang="en-US" altLang="zh-CN" sz="1600" b="1">
              <a:solidFill>
                <a:srgbClr val="000099"/>
              </a:solidFill>
              <a:latin typeface="+mn-lt"/>
              <a:ea typeface="黑体" panose="02010609060101010101" pitchFamily="2" charset="-122"/>
            </a:endParaRP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HF</a:t>
            </a:r>
            <a:endParaRPr kumimoji="1" lang="en-US" altLang="zh-CN" sz="1600" b="1">
              <a:solidFill>
                <a:srgbClr val="000099"/>
              </a:solidFill>
              <a:latin typeface="+mn-lt"/>
              <a:ea typeface="黑体" panose="02010609060101010101" pitchFamily="2" charset="-122"/>
            </a:endParaRP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VHF</a:t>
            </a:r>
            <a:endParaRPr kumimoji="1" lang="en-US" altLang="zh-CN" sz="1600" b="1">
              <a:solidFill>
                <a:srgbClr val="000099"/>
              </a:solidFill>
              <a:latin typeface="+mn-lt"/>
              <a:ea typeface="黑体" panose="02010609060101010101" pitchFamily="2" charset="-122"/>
            </a:endParaRP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UHF</a:t>
            </a:r>
            <a:endParaRPr kumimoji="1" lang="en-US" altLang="zh-CN" sz="1600" b="1">
              <a:solidFill>
                <a:srgbClr val="000099"/>
              </a:solidFill>
              <a:latin typeface="+mn-lt"/>
              <a:ea typeface="黑体" panose="02010609060101010101" pitchFamily="2" charset="-122"/>
            </a:endParaRP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SHF</a:t>
            </a:r>
            <a:endParaRPr kumimoji="1" lang="en-US" altLang="zh-CN" sz="1600" b="1">
              <a:solidFill>
                <a:srgbClr val="000099"/>
              </a:solidFill>
              <a:latin typeface="+mn-lt"/>
              <a:ea typeface="黑体" panose="02010609060101010101" pitchFamily="2" charset="-122"/>
            </a:endParaRP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EHF</a:t>
            </a:r>
            <a:endParaRPr kumimoji="1" lang="en-US" altLang="zh-CN" sz="1600" b="1">
              <a:solidFill>
                <a:srgbClr val="000099"/>
              </a:solidFill>
              <a:latin typeface="+mn-lt"/>
              <a:ea typeface="黑体" panose="02010609060101010101" pitchFamily="2" charset="-122"/>
            </a:endParaRP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THF</a:t>
            </a:r>
            <a:endParaRPr kumimoji="1" lang="en-US" altLang="zh-CN" sz="1600" b="1">
              <a:solidFill>
                <a:srgbClr val="000099"/>
              </a:solidFill>
              <a:latin typeface="+mn-lt"/>
              <a:ea typeface="黑体" panose="02010609060101010101" pitchFamily="2" charset="-122"/>
            </a:endParaRP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波段</a:t>
            </a:r>
            <a:endParaRPr kumimoji="1" lang="zh-CN" altLang="en-US" sz="1600" b="1">
              <a:solidFill>
                <a:srgbClr val="000099"/>
              </a:solidFill>
              <a:latin typeface="+mn-lt"/>
              <a:ea typeface="黑体" panose="02010609060101010101" pitchFamily="2" charset="-122"/>
            </a:endParaRP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7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9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11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13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a:t>
            </a:r>
            <a:endParaRPr kumimoji="1" lang="en-US" altLang="zh-CN" sz="1600" b="1">
              <a:solidFill>
                <a:srgbClr val="000099"/>
              </a:solidFill>
              <a:latin typeface="+mn-lt"/>
              <a:ea typeface="黑体" panose="02010609060101010101"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24</a:t>
            </a:r>
            <a:endParaRPr kumimoji="1" lang="en-US" altLang="zh-CN" sz="1600" b="1">
              <a:solidFill>
                <a:srgbClr val="000099"/>
              </a:solidFill>
              <a:latin typeface="+mn-lt"/>
              <a:ea typeface="黑体" panose="02010609060101010101"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移动</a:t>
            </a:r>
            <a:endParaRPr kumimoji="1" lang="zh-CN" altLang="en-US" sz="1600" b="1">
              <a:solidFill>
                <a:srgbClr val="000099"/>
              </a:solidFill>
              <a:latin typeface="+mn-lt"/>
              <a:ea typeface="黑体" panose="02010609060101010101" pitchFamily="2" charset="-122"/>
            </a:endParaRPr>
          </a:p>
          <a:p>
            <a:pPr algn="l">
              <a:lnSpc>
                <a:spcPct val="90000"/>
              </a:lnSpc>
            </a:pPr>
            <a:r>
              <a:rPr kumimoji="1" lang="zh-CN" altLang="en-US" sz="1600" b="1">
                <a:solidFill>
                  <a:srgbClr val="000099"/>
                </a:solidFill>
                <a:latin typeface="+mn-lt"/>
                <a:ea typeface="黑体" panose="02010609060101010101" pitchFamily="2" charset="-122"/>
              </a:rPr>
              <a:t>无线电 </a:t>
            </a:r>
            <a:endParaRPr kumimoji="1" lang="zh-CN" altLang="en-US" sz="1600" b="1">
              <a:solidFill>
                <a:srgbClr val="000099"/>
              </a:solidFill>
              <a:latin typeface="+mn-lt"/>
              <a:ea typeface="黑体" panose="02010609060101010101" pitchFamily="2" charset="-122"/>
            </a:endParaRP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latin typeface="+mn-lt"/>
                <a:ea typeface="黑体" panose="02010609060101010101" pitchFamily="2" charset="-122"/>
              </a:rPr>
              <a:t>电信领域使用的电磁波的</a:t>
            </a:r>
            <a:r>
              <a:rPr lang="zh-CN" altLang="en-US" sz="3200" b="1" dirty="0" smtClean="0">
                <a:latin typeface="+mn-lt"/>
                <a:ea typeface="黑体" panose="02010609060101010101" pitchFamily="2" charset="-122"/>
              </a:rPr>
              <a:t>频谱：</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anose="020B0604020202020204" pitchFamily="34" charset="-122"/>
                <a:cs typeface="Arial Unicode MS" panose="020B0604020202020204" pitchFamily="34" charset="-122"/>
              </a:rPr>
              <a:t>2.1  </a:t>
            </a:r>
            <a:r>
              <a:rPr lang="zh-CN" altLang="en-US" dirty="0"/>
              <a:t>物理层的基本概念</a:t>
            </a:r>
            <a:endParaRPr lang="zh-CN" altLang="en-US" dirty="0"/>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屏蔽双绞线 </a:t>
            </a:r>
            <a:r>
              <a:rPr lang="en-US" altLang="zh-CN" dirty="0">
                <a:solidFill>
                  <a:srgbClr val="FF0000"/>
                </a:solidFill>
                <a:latin typeface="Arial" panose="020B0604020202020204" pitchFamily="34" charset="0"/>
                <a:ea typeface="黑体" panose="02010609060101010101" pitchFamily="2" charset="-122"/>
              </a:rPr>
              <a:t>STP </a:t>
            </a:r>
            <a:r>
              <a:rPr lang="en-US" altLang="zh-CN" dirty="0">
                <a:solidFill>
                  <a:srgbClr val="0000CC"/>
                </a:solidFill>
                <a:latin typeface="Arial" panose="020B0604020202020204" pitchFamily="34" charset="0"/>
                <a:ea typeface="黑体" panose="02010609060101010101" pitchFamily="2" charset="-122"/>
              </a:rPr>
              <a:t>(Shielded Twisted Pair</a:t>
            </a:r>
            <a:r>
              <a:rPr lang="en-US" altLang="zh-CN" dirty="0" smtClean="0">
                <a:solidFill>
                  <a:srgbClr val="0000CC"/>
                </a:solidFill>
                <a:latin typeface="Arial" panose="020B0604020202020204" pitchFamily="34" charset="0"/>
                <a:ea typeface="黑体" panose="02010609060101010101" pitchFamily="2" charset="-122"/>
              </a:rPr>
              <a:t>)</a:t>
            </a:r>
            <a:endParaRPr lang="en-US" altLang="zh-CN" dirty="0" smtClean="0">
              <a:solidFill>
                <a:srgbClr val="0000CC"/>
              </a:solidFill>
              <a:latin typeface="Arial" panose="020B0604020202020204" pitchFamily="34" charset="0"/>
              <a:ea typeface="黑体" panose="02010609060101010101" pitchFamily="2" charset="-122"/>
            </a:endParaRP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panose="020B0604020202020204" pitchFamily="34" charset="0"/>
              <a:ea typeface="黑体" panose="02010609060101010101" pitchFamily="2" charset="-122"/>
            </a:endParaRPr>
          </a:p>
          <a:p>
            <a:pPr lvl="1"/>
            <a:r>
              <a:rPr lang="zh-CN" altLang="en-US" dirty="0">
                <a:solidFill>
                  <a:srgbClr val="FF0000"/>
                </a:solidFill>
                <a:latin typeface="Arial" panose="020B0604020202020204" pitchFamily="34" charset="0"/>
                <a:ea typeface="黑体" panose="02010609060101010101" pitchFamily="2" charset="-122"/>
              </a:rPr>
              <a:t>无屏蔽双绞线 </a:t>
            </a:r>
            <a:r>
              <a:rPr lang="en-US" altLang="zh-CN" dirty="0">
                <a:solidFill>
                  <a:srgbClr val="FF0000"/>
                </a:solidFill>
                <a:latin typeface="Arial" panose="020B0604020202020204" pitchFamily="34" charset="0"/>
                <a:ea typeface="黑体" panose="02010609060101010101" pitchFamily="2" charset="-122"/>
              </a:rPr>
              <a:t>UTP </a:t>
            </a:r>
            <a:r>
              <a:rPr lang="en-US" altLang="zh-CN" dirty="0">
                <a:solidFill>
                  <a:srgbClr val="0000CC"/>
                </a:solidFill>
                <a:latin typeface="Arial" panose="020B0604020202020204" pitchFamily="34" charset="0"/>
                <a:ea typeface="黑体" panose="02010609060101010101" pitchFamily="2" charset="-122"/>
              </a:rPr>
              <a:t>(Unshielded Twisted Pair)</a:t>
            </a:r>
            <a:r>
              <a:rPr lang="en-US" altLang="zh-CN" dirty="0">
                <a:solidFill>
                  <a:srgbClr val="0000CC"/>
                </a:solidFill>
              </a:rPr>
              <a:t> </a:t>
            </a: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1"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2000" b="1" dirty="0" smtClean="0">
                  <a:solidFill>
                    <a:srgbClr val="000099"/>
                  </a:solidFill>
                  <a:latin typeface="+mn-lt"/>
                  <a:ea typeface="黑体" panose="02010609060101010101" pitchFamily="2" charset="-122"/>
                </a:rPr>
                <a:t>聚氯乙烯套层</a:t>
              </a:r>
              <a:endParaRPr lang="zh-CN" altLang="en-US" sz="2000" b="1" dirty="0">
                <a:solidFill>
                  <a:srgbClr val="000099"/>
                </a:solidFill>
                <a:latin typeface="+mn-lt"/>
                <a:ea typeface="黑体" panose="02010609060101010101"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无屏蔽双绞线</a:t>
              </a:r>
              <a:endParaRPr lang="en-US" altLang="zh-CN" sz="2000" b="1" dirty="0">
                <a:latin typeface="+mn-lt"/>
                <a:ea typeface="黑体" panose="02010609060101010101"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2"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endParaRPr lang="zh-CN" altLang="en-US" sz="2000" b="1">
                <a:solidFill>
                  <a:srgbClr val="000099"/>
                </a:solidFill>
                <a:latin typeface="+mn-lt"/>
                <a:ea typeface="黑体" panose="02010609060101010101" pitchFamily="2" charset="-122"/>
              </a:endParaRP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聚氯乙烯</a:t>
              </a:r>
              <a:endParaRPr lang="zh-CN" altLang="en-US" sz="2000" b="1">
                <a:solidFill>
                  <a:srgbClr val="000099"/>
                </a:solidFill>
                <a:latin typeface="+mn-lt"/>
                <a:ea typeface="黑体" panose="02010609060101010101" pitchFamily="2" charset="-122"/>
              </a:endParaRPr>
            </a:p>
            <a:p>
              <a:pPr eaLnBrk="1" hangingPunct="1"/>
              <a:r>
                <a:rPr lang="zh-CN" altLang="en-US" sz="2000" b="1">
                  <a:solidFill>
                    <a:srgbClr val="000099"/>
                  </a:solidFill>
                  <a:latin typeface="+mn-lt"/>
                  <a:ea typeface="黑体" panose="02010609060101010101" pitchFamily="2" charset="-122"/>
                </a:rPr>
                <a:t>    套层</a:t>
              </a:r>
              <a:endParaRPr lang="zh-CN" altLang="en-US" sz="2000" b="1">
                <a:solidFill>
                  <a:srgbClr val="000099"/>
                </a:solidFill>
                <a:latin typeface="+mn-lt"/>
                <a:ea typeface="黑体" panose="02010609060101010101" pitchFamily="2" charset="-122"/>
              </a:endParaRP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屏蔽层</a:t>
              </a:r>
              <a:endParaRPr lang="zh-CN" altLang="en-US" sz="2000" b="1">
                <a:solidFill>
                  <a:srgbClr val="000099"/>
                </a:solidFill>
                <a:latin typeface="+mn-lt"/>
                <a:ea typeface="黑体" panose="02010609060101010101" pitchFamily="2" charset="-122"/>
              </a:endParaRP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endParaRPr lang="zh-CN" altLang="en-US" sz="2000" b="1">
                <a:solidFill>
                  <a:srgbClr val="000099"/>
                </a:solidFill>
                <a:latin typeface="+mn-lt"/>
                <a:ea typeface="黑体" panose="02010609060101010101" pitchFamily="2" charset="-122"/>
              </a:endParaRP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(b) </a:t>
              </a:r>
              <a:r>
                <a:rPr lang="zh-CN" altLang="zh-CN" sz="2000" b="1" dirty="0">
                  <a:latin typeface="+mn-lt"/>
                  <a:ea typeface="黑体" panose="02010609060101010101" pitchFamily="2" charset="-122"/>
                </a:rPr>
                <a:t>屏蔽双绞线</a:t>
              </a:r>
              <a:endParaRPr lang="en-US" altLang="zh-CN" sz="2000" b="1" dirty="0">
                <a:latin typeface="+mn-lt"/>
                <a:ea typeface="黑体" panose="02010609060101010101"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3"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3"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99"/>
                  </a:solidFill>
                  <a:latin typeface="+mn-lt"/>
                  <a:ea typeface="黑体" panose="02010609060101010101" pitchFamily="2" charset="-122"/>
                </a:rPr>
                <a:t>3 </a:t>
              </a:r>
              <a:r>
                <a:rPr lang="zh-CN" altLang="en-US" sz="2000" b="1">
                  <a:solidFill>
                    <a:srgbClr val="000099"/>
                  </a:solidFill>
                  <a:latin typeface="+mn-lt"/>
                  <a:ea typeface="黑体" panose="02010609060101010101" pitchFamily="2" charset="-122"/>
                </a:rPr>
                <a:t>类线</a:t>
              </a:r>
              <a:endParaRPr lang="zh-CN" altLang="en-US" sz="2000" b="1">
                <a:solidFill>
                  <a:srgbClr val="000099"/>
                </a:solidFill>
                <a:latin typeface="+mn-lt"/>
                <a:ea typeface="黑体" panose="02010609060101010101" pitchFamily="2" charset="-122"/>
              </a:endParaRP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99"/>
                  </a:solidFill>
                  <a:latin typeface="+mn-lt"/>
                  <a:ea typeface="黑体" panose="02010609060101010101" pitchFamily="2" charset="-122"/>
                </a:rPr>
                <a:t>5 </a:t>
              </a:r>
              <a:r>
                <a:rPr lang="zh-CN" altLang="en-US" sz="2000" b="1" dirty="0">
                  <a:solidFill>
                    <a:srgbClr val="000099"/>
                  </a:solidFill>
                  <a:latin typeface="+mn-lt"/>
                  <a:ea typeface="黑体" panose="02010609060101010101" pitchFamily="2" charset="-122"/>
                </a:rPr>
                <a:t>类线</a:t>
              </a:r>
              <a:endParaRPr lang="zh-CN" altLang="en-US" sz="2000" b="1" dirty="0">
                <a:solidFill>
                  <a:srgbClr val="000099"/>
                </a:solidFill>
                <a:latin typeface="+mn-lt"/>
                <a:ea typeface="黑体" panose="02010609060101010101" pitchFamily="2" charset="-122"/>
              </a:endParaRP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mn-lt"/>
                  <a:ea typeface="黑体" panose="02010609060101010101" pitchFamily="2" charset="-122"/>
                </a:rPr>
                <a:t>(c) </a:t>
              </a:r>
              <a:r>
                <a:rPr lang="zh-CN" altLang="zh-CN" sz="2000" b="1" dirty="0">
                  <a:latin typeface="+mn-lt"/>
                  <a:ea typeface="黑体" panose="02010609060101010101" pitchFamily="2" charset="-122"/>
                </a:rPr>
                <a:t>不同的绞合度的双绞线</a:t>
              </a:r>
              <a:endParaRPr lang="en-US" altLang="zh-CN" sz="2000" b="1" dirty="0">
                <a:latin typeface="+mn-lt"/>
                <a:ea typeface="黑体" panose="02010609060101010101"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双绞线</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smtClean="0"/>
              <a:t>1991 </a:t>
            </a:r>
            <a:r>
              <a:rPr lang="zh-CN" altLang="zh-CN" dirty="0" smtClean="0"/>
              <a:t>年</a:t>
            </a:r>
            <a:r>
              <a:rPr lang="zh-CN" altLang="zh-CN" dirty="0"/>
              <a:t>，</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 </a:t>
            </a:r>
            <a:r>
              <a:rPr lang="zh-CN" altLang="zh-CN" dirty="0" smtClean="0"/>
              <a:t>年</a:t>
            </a:r>
            <a:r>
              <a:rPr lang="zh-CN" altLang="zh-CN" dirty="0"/>
              <a:t>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252196"/>
                <a:gridCol w="2592288"/>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绞合线类别</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带宽</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线缆特点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anose="02010609060101010101" pitchFamily="2" charset="-122"/>
                        </a:rPr>
                        <a:t>典型应用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3</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16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anose="02010609060101010101" pitchFamily="2" charset="-122"/>
                        </a:rPr>
                        <a:t>2 </a:t>
                      </a:r>
                      <a:r>
                        <a:rPr lang="zh-CN" sz="2000" b="1" dirty="0" smtClean="0">
                          <a:solidFill>
                            <a:schemeClr val="tx1"/>
                          </a:solidFill>
                          <a:effectLst/>
                          <a:latin typeface="+mn-lt"/>
                          <a:ea typeface="黑体" panose="02010609060101010101" pitchFamily="2" charset="-122"/>
                        </a:rPr>
                        <a:t>对</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4 </a:t>
                      </a:r>
                      <a:r>
                        <a:rPr lang="zh-CN" sz="2000" b="1" dirty="0" smtClean="0">
                          <a:solidFill>
                            <a:schemeClr val="tx1"/>
                          </a:solidFill>
                          <a:effectLst/>
                          <a:latin typeface="+mn-lt"/>
                          <a:ea typeface="黑体" panose="02010609060101010101" pitchFamily="2" charset="-122"/>
                        </a:rPr>
                        <a:t>芯</a:t>
                      </a:r>
                      <a:r>
                        <a:rPr lang="zh-CN" sz="2000" b="1" dirty="0">
                          <a:solidFill>
                            <a:schemeClr val="tx1"/>
                          </a:solidFill>
                          <a:effectLst/>
                          <a:latin typeface="+mn-lt"/>
                          <a:ea typeface="黑体" panose="02010609060101010101" pitchFamily="2" charset="-122"/>
                        </a:rPr>
                        <a:t>双绞线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模拟电话；曾用于传统以太网（</a:t>
                      </a:r>
                      <a:r>
                        <a:rPr lang="en-US" sz="2000" b="1">
                          <a:solidFill>
                            <a:schemeClr val="tx1"/>
                          </a:solidFill>
                          <a:effectLst/>
                          <a:latin typeface="+mn-lt"/>
                          <a:ea typeface="黑体" panose="02010609060101010101" pitchFamily="2" charset="-122"/>
                        </a:rPr>
                        <a:t>10 Mbit/s</a:t>
                      </a:r>
                      <a:r>
                        <a:rPr lang="zh-CN" sz="2000" b="1">
                          <a:solidFill>
                            <a:schemeClr val="tx1"/>
                          </a:solidFill>
                          <a:effectLst/>
                          <a:latin typeface="+mn-lt"/>
                          <a:ea typeface="黑体" panose="02010609060101010101" pitchFamily="2" charset="-122"/>
                        </a:rPr>
                        <a:t>）</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anose="02010609060101010101" pitchFamily="2" charset="-122"/>
                        </a:rPr>
                        <a:t>4 </a:t>
                      </a:r>
                      <a:r>
                        <a:rPr lang="zh-CN" sz="2000" b="1" dirty="0" smtClean="0">
                          <a:solidFill>
                            <a:schemeClr val="tx1"/>
                          </a:solidFill>
                          <a:effectLst/>
                          <a:latin typeface="+mn-lt"/>
                          <a:ea typeface="黑体" panose="02010609060101010101" pitchFamily="2" charset="-122"/>
                        </a:rPr>
                        <a:t>对</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8 </a:t>
                      </a:r>
                      <a:r>
                        <a:rPr lang="zh-CN" sz="2000" b="1" dirty="0" smtClean="0">
                          <a:solidFill>
                            <a:schemeClr val="tx1"/>
                          </a:solidFill>
                          <a:effectLst/>
                          <a:latin typeface="+mn-lt"/>
                          <a:ea typeface="黑体" panose="02010609060101010101" pitchFamily="2" charset="-122"/>
                        </a:rPr>
                        <a:t>芯</a:t>
                      </a:r>
                      <a:r>
                        <a:rPr lang="zh-CN" sz="2000" b="1" dirty="0">
                          <a:solidFill>
                            <a:schemeClr val="tx1"/>
                          </a:solidFill>
                          <a:effectLst/>
                          <a:latin typeface="+mn-lt"/>
                          <a:ea typeface="黑体" panose="02010609060101010101" pitchFamily="2" charset="-122"/>
                        </a:rPr>
                        <a:t>双绞线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曾用于令牌局域网</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anose="02010609060101010101" pitchFamily="2" charset="-122"/>
                        </a:rPr>
                        <a:t>与</a:t>
                      </a:r>
                      <a:r>
                        <a:rPr lang="en-US" altLang="zh-CN" sz="12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4</a:t>
                      </a:r>
                      <a:r>
                        <a:rPr lang="en-US" sz="1800" b="1" dirty="0" smtClean="0">
                          <a:solidFill>
                            <a:schemeClr val="tx1"/>
                          </a:solidFill>
                          <a:effectLst/>
                          <a:latin typeface="+mn-lt"/>
                          <a:ea typeface="黑体" panose="02010609060101010101" pitchFamily="2" charset="-122"/>
                        </a:rPr>
                        <a:t> </a:t>
                      </a:r>
                      <a:r>
                        <a:rPr lang="zh-CN" sz="2000" b="1" dirty="0" smtClean="0">
                          <a:solidFill>
                            <a:schemeClr val="tx1"/>
                          </a:solidFill>
                          <a:effectLst/>
                          <a:latin typeface="+mn-lt"/>
                          <a:ea typeface="黑体" panose="02010609060101010101" pitchFamily="2" charset="-122"/>
                        </a:rPr>
                        <a:t>类</a:t>
                      </a:r>
                      <a:r>
                        <a:rPr lang="zh-CN" sz="2000" b="1" dirty="0">
                          <a:solidFill>
                            <a:schemeClr val="tx1"/>
                          </a:solidFill>
                          <a:effectLst/>
                          <a:latin typeface="+mn-lt"/>
                          <a:ea typeface="黑体" panose="02010609060101010101" pitchFamily="2" charset="-122"/>
                        </a:rPr>
                        <a:t>相比增加了绞合度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传输速率不超过</a:t>
                      </a:r>
                      <a:r>
                        <a:rPr lang="en-US" sz="2000" b="1" dirty="0">
                          <a:solidFill>
                            <a:schemeClr val="tx1"/>
                          </a:solidFill>
                          <a:effectLst/>
                          <a:latin typeface="+mn-lt"/>
                          <a:ea typeface="黑体" panose="02010609060101010101" pitchFamily="2" charset="-122"/>
                        </a:rPr>
                        <a:t>100 </a:t>
                      </a:r>
                      <a:r>
                        <a:rPr lang="en-US" sz="2000" b="1" dirty="0" smtClean="0">
                          <a:solidFill>
                            <a:schemeClr val="tx1"/>
                          </a:solidFill>
                          <a:effectLst/>
                          <a:latin typeface="+mn-lt"/>
                          <a:ea typeface="黑体" panose="02010609060101010101" pitchFamily="2" charset="-122"/>
                        </a:rPr>
                        <a:t>Mbit/s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dirty="0" smtClean="0">
                          <a:solidFill>
                            <a:schemeClr val="tx1"/>
                          </a:solidFill>
                          <a:effectLst/>
                          <a:latin typeface="+mn-lt"/>
                          <a:ea typeface="黑体" panose="02010609060101010101" pitchFamily="2" charset="-122"/>
                        </a:rPr>
                        <a:t>5E </a:t>
                      </a:r>
                      <a:r>
                        <a:rPr lang="en-US" altLang="zh-CN" sz="2000" b="1" dirty="0" smtClean="0">
                          <a:solidFill>
                            <a:schemeClr val="tx1"/>
                          </a:solidFill>
                          <a:effectLst/>
                          <a:latin typeface="+mn-lt"/>
                          <a:ea typeface="黑体" panose="02010609060101010101" pitchFamily="2" charset="-122"/>
                        </a:rPr>
                        <a:t>(</a:t>
                      </a:r>
                      <a:r>
                        <a:rPr lang="zh-CN" sz="2000" b="1" dirty="0" smtClean="0">
                          <a:solidFill>
                            <a:schemeClr val="tx1"/>
                          </a:solidFill>
                          <a:effectLst/>
                          <a:latin typeface="+mn-lt"/>
                          <a:ea typeface="黑体" panose="02010609060101010101" pitchFamily="2" charset="-122"/>
                        </a:rPr>
                        <a:t>超</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5 </a:t>
                      </a:r>
                      <a:r>
                        <a:rPr lang="zh-CN" sz="2000" b="1" dirty="0" smtClean="0">
                          <a:solidFill>
                            <a:schemeClr val="tx1"/>
                          </a:solidFill>
                          <a:effectLst/>
                          <a:latin typeface="+mn-lt"/>
                          <a:ea typeface="黑体" panose="02010609060101010101" pitchFamily="2" charset="-122"/>
                        </a:rPr>
                        <a:t>类</a:t>
                      </a:r>
                      <a:r>
                        <a:rPr lang="en-US" altLang="zh-CN" sz="2000" b="1" dirty="0" smtClean="0">
                          <a:solidFill>
                            <a:schemeClr val="tx1"/>
                          </a:solidFill>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125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anose="02010609060101010101" pitchFamily="2" charset="-122"/>
                        </a:rPr>
                        <a:t>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5 </a:t>
                      </a:r>
                      <a:r>
                        <a:rPr lang="zh-CN" sz="2000" b="1" dirty="0" smtClean="0">
                          <a:solidFill>
                            <a:schemeClr val="tx1"/>
                          </a:solidFill>
                          <a:effectLst/>
                          <a:latin typeface="+mn-lt"/>
                          <a:ea typeface="黑体" panose="02010609060101010101" pitchFamily="2" charset="-122"/>
                        </a:rPr>
                        <a:t>类</a:t>
                      </a:r>
                      <a:r>
                        <a:rPr lang="zh-CN" sz="2000" b="1" dirty="0">
                          <a:solidFill>
                            <a:schemeClr val="tx1"/>
                          </a:solidFill>
                          <a:effectLst/>
                          <a:latin typeface="+mn-lt"/>
                          <a:ea typeface="黑体" panose="02010609060101010101" pitchFamily="2" charset="-122"/>
                        </a:rPr>
                        <a:t>相比衰减更小</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传输速率不</a:t>
                      </a:r>
                      <a:r>
                        <a:rPr lang="zh-CN" sz="2000" b="1" dirty="0" smtClean="0">
                          <a:solidFill>
                            <a:schemeClr val="tx1"/>
                          </a:solidFill>
                          <a:effectLst/>
                          <a:latin typeface="+mn-lt"/>
                          <a:ea typeface="黑体" panose="02010609060101010101" pitchFamily="2" charset="-122"/>
                        </a:rPr>
                        <a:t>超过</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1 </a:t>
                      </a:r>
                      <a:r>
                        <a:rPr lang="en-US" sz="2000" b="1" dirty="0" err="1" smtClean="0">
                          <a:solidFill>
                            <a:schemeClr val="tx1"/>
                          </a:solidFill>
                          <a:effectLst/>
                          <a:latin typeface="+mn-lt"/>
                          <a:ea typeface="黑体" panose="02010609060101010101" pitchFamily="2" charset="-122"/>
                        </a:rPr>
                        <a:t>Gbit</a:t>
                      </a:r>
                      <a:r>
                        <a:rPr lang="en-US" sz="2000" b="1" dirty="0" smtClean="0">
                          <a:solidFill>
                            <a:schemeClr val="tx1"/>
                          </a:solidFill>
                          <a:effectLst/>
                          <a:latin typeface="+mn-lt"/>
                          <a:ea typeface="黑体" panose="02010609060101010101" pitchFamily="2" charset="-122"/>
                        </a:rPr>
                        <a: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250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anose="02010609060101010101" pitchFamily="2" charset="-122"/>
                        </a:rPr>
                        <a:t>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5 </a:t>
                      </a:r>
                      <a:r>
                        <a:rPr lang="zh-CN" sz="2000" b="1" dirty="0" smtClean="0">
                          <a:solidFill>
                            <a:schemeClr val="tx1"/>
                          </a:solidFill>
                          <a:effectLst/>
                          <a:latin typeface="+mn-lt"/>
                          <a:ea typeface="黑体" panose="02010609060101010101" pitchFamily="2" charset="-122"/>
                        </a:rPr>
                        <a:t>类</a:t>
                      </a:r>
                      <a:r>
                        <a:rPr lang="zh-CN" sz="2000" b="1" dirty="0">
                          <a:solidFill>
                            <a:schemeClr val="tx1"/>
                          </a:solidFill>
                          <a:effectLst/>
                          <a:latin typeface="+mn-lt"/>
                          <a:ea typeface="黑体" panose="02010609060101010101" pitchFamily="2" charset="-122"/>
                        </a:rPr>
                        <a:t>相比改善了串扰等性能</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a:t>
                      </a:r>
                      <a:r>
                        <a:rPr lang="zh-CN" sz="2000" b="1" dirty="0" smtClean="0">
                          <a:solidFill>
                            <a:schemeClr val="tx1"/>
                          </a:solidFill>
                          <a:effectLst/>
                          <a:latin typeface="+mn-lt"/>
                          <a:ea typeface="黑体" panose="02010609060101010101" pitchFamily="2" charset="-122"/>
                        </a:rPr>
                        <a:t>高于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1 </a:t>
                      </a:r>
                      <a:r>
                        <a:rPr lang="en-US" sz="2000" b="1" dirty="0" err="1" smtClean="0">
                          <a:solidFill>
                            <a:schemeClr val="tx1"/>
                          </a:solidFill>
                          <a:effectLst/>
                          <a:latin typeface="+mn-lt"/>
                          <a:ea typeface="黑体" panose="02010609060101010101" pitchFamily="2" charset="-122"/>
                        </a:rPr>
                        <a:t>Gbit</a:t>
                      </a:r>
                      <a:r>
                        <a:rPr lang="en-US" sz="2000" b="1" dirty="0" smtClean="0">
                          <a:solidFill>
                            <a:schemeClr val="tx1"/>
                          </a:solidFill>
                          <a:effectLst/>
                          <a:latin typeface="+mn-lt"/>
                          <a:ea typeface="黑体" panose="02010609060101010101" pitchFamily="2" charset="-122"/>
                        </a:rPr>
                        <a: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7</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使用屏蔽双绞线</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a:t>
                      </a:r>
                      <a:r>
                        <a:rPr lang="zh-CN" sz="2000" b="1" dirty="0" smtClean="0">
                          <a:solidFill>
                            <a:schemeClr val="tx1"/>
                          </a:solidFill>
                          <a:effectLst/>
                          <a:latin typeface="+mn-lt"/>
                          <a:ea typeface="黑体" panose="02010609060101010101" pitchFamily="2" charset="-122"/>
                        </a:rPr>
                        <a:t>高于</a:t>
                      </a:r>
                      <a:r>
                        <a:rPr lang="en-US" altLang="zh-CN" sz="2000" b="1" dirty="0" smtClean="0">
                          <a:solidFill>
                            <a:schemeClr val="tx1"/>
                          </a:solidFill>
                          <a:effectLst/>
                          <a:latin typeface="+mn-lt"/>
                          <a:ea typeface="黑体" panose="02010609060101010101" pitchFamily="2" charset="-122"/>
                        </a:rPr>
                        <a:t> </a:t>
                      </a:r>
                      <a:r>
                        <a:rPr lang="en-US" sz="2000" b="1" dirty="0" smtClean="0">
                          <a:solidFill>
                            <a:schemeClr val="tx1"/>
                          </a:solidFill>
                          <a:effectLst/>
                          <a:latin typeface="+mn-lt"/>
                          <a:ea typeface="黑体" panose="02010609060101010101" pitchFamily="2" charset="-122"/>
                        </a:rPr>
                        <a:t>10 </a:t>
                      </a:r>
                      <a:r>
                        <a:rPr lang="en-US" sz="2000" b="1" dirty="0" err="1" smtClean="0">
                          <a:solidFill>
                            <a:schemeClr val="tx1"/>
                          </a:solidFill>
                          <a:effectLst/>
                          <a:latin typeface="+mn-lt"/>
                          <a:ea typeface="黑体" panose="02010609060101010101" pitchFamily="2" charset="-122"/>
                        </a:rPr>
                        <a:t>Gbit</a:t>
                      </a:r>
                      <a:r>
                        <a:rPr lang="en-US" sz="2000" b="1" dirty="0" smtClean="0">
                          <a:solidFill>
                            <a:schemeClr val="tx1"/>
                          </a:solidFill>
                          <a:effectLst/>
                          <a:latin typeface="+mn-lt"/>
                          <a:ea typeface="黑体" panose="02010609060101010101" pitchFamily="2" charset="-122"/>
                        </a:rPr>
                        <a:t>/s </a:t>
                      </a:r>
                      <a:r>
                        <a:rPr lang="zh-CN" sz="2000" b="1" dirty="0" smtClean="0">
                          <a:solidFill>
                            <a:schemeClr val="tx1"/>
                          </a:solidFill>
                          <a:effectLst/>
                          <a:latin typeface="+mn-lt"/>
                          <a:ea typeface="黑体" panose="02010609060101010101" pitchFamily="2" charset="-122"/>
                        </a:rPr>
                        <a:t>的</a:t>
                      </a:r>
                      <a:r>
                        <a:rPr lang="zh-CN" sz="2000" b="1" dirty="0">
                          <a:solidFill>
                            <a:schemeClr val="tx1"/>
                          </a:solidFill>
                          <a:effectLst/>
                          <a:latin typeface="+mn-lt"/>
                          <a:ea typeface="黑体" panose="02010609060101010101" pitchFamily="2" charset="-122"/>
                        </a:rPr>
                        <a:t>应用</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anose="02010609060101010101" pitchFamily="2" charset="-122"/>
              </a:rPr>
              <a:t>常用</a:t>
            </a:r>
            <a:r>
              <a:rPr lang="zh-CN" altLang="zh-CN" sz="2400" b="1" dirty="0">
                <a:latin typeface="+mn-lt"/>
                <a:ea typeface="黑体" panose="02010609060101010101" pitchFamily="2" charset="-122"/>
              </a:rPr>
              <a:t>的绞合线的类别、带宽和典型应用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panose="020B0604020202020204" pitchFamily="34"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1">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内导体</a:t>
              </a:r>
              <a:endParaRPr lang="zh-CN" altLang="en-US" sz="2000" b="1" dirty="0">
                <a:solidFill>
                  <a:srgbClr val="000099"/>
                </a:solidFill>
                <a:latin typeface="+mn-lt"/>
                <a:ea typeface="黑体" panose="02010609060101010101" pitchFamily="2" charset="-122"/>
              </a:endParaRP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外导体屏蔽层</a:t>
              </a:r>
              <a:endParaRPr lang="zh-CN" altLang="en-US" sz="2000" b="1" dirty="0">
                <a:solidFill>
                  <a:srgbClr val="000099"/>
                </a:solidFill>
                <a:latin typeface="+mn-lt"/>
                <a:ea typeface="黑体" panose="02010609060101010101" pitchFamily="2" charset="-122"/>
              </a:endParaRP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anose="02010609060101010101" pitchFamily="2" charset="-122"/>
                </a:rPr>
                <a:t>绝缘层</a:t>
              </a:r>
              <a:endParaRPr lang="zh-CN" altLang="en-US" sz="2000" b="1" dirty="0">
                <a:solidFill>
                  <a:srgbClr val="000099"/>
                </a:solidFill>
                <a:latin typeface="+mn-lt"/>
                <a:ea typeface="黑体" panose="02010609060101010101" pitchFamily="2" charset="-122"/>
              </a:endParaRP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绝缘保护套层</a:t>
              </a:r>
              <a:endParaRPr lang="zh-CN" altLang="en-US" sz="2000" b="1" dirty="0">
                <a:solidFill>
                  <a:srgbClr val="000099"/>
                </a:solidFill>
                <a:latin typeface="+mn-lt"/>
                <a:ea typeface="黑体" panose="02010609060101010101" pitchFamily="2" charset="-122"/>
              </a:endParaRP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同轴电缆</a:t>
            </a:r>
            <a:r>
              <a:rPr lang="zh-CN" altLang="zh-CN" sz="2400" b="1" dirty="0">
                <a:latin typeface="+mn-lt"/>
                <a:ea typeface="黑体" panose="02010609060101010101" pitchFamily="2" charset="-122"/>
              </a:rPr>
              <a:t>的结构</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endParaRPr lang="zh-CN" altLang="en-US"/>
          </a:p>
        </p:txBody>
      </p:sp>
      <p:grpSp>
        <p:nvGrpSpPr>
          <p:cNvPr id="3" name="组合 2"/>
          <p:cNvGrpSpPr/>
          <p:nvPr/>
        </p:nvGrpSpPr>
        <p:grpSpPr>
          <a:xfrm>
            <a:off x="776536" y="1268760"/>
            <a:ext cx="8712968" cy="2974836"/>
            <a:chOff x="776536" y="1484784"/>
            <a:chExt cx="8712968" cy="2974836"/>
          </a:xfrm>
        </p:grpSpPr>
        <p:sp>
          <p:nvSpPr>
            <p:cNvPr id="42068" name="Arc 84"/>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2069" name="Group 85"/>
            <p:cNvGrpSpPr/>
            <p:nvPr/>
          </p:nvGrpSpPr>
          <p:grpSpPr bwMode="auto">
            <a:xfrm>
              <a:off x="3167047" y="2459508"/>
              <a:ext cx="3190214" cy="488950"/>
              <a:chOff x="292" y="1032"/>
              <a:chExt cx="1732" cy="216"/>
            </a:xfrm>
          </p:grpSpPr>
          <p:grpSp>
            <p:nvGrpSpPr>
              <p:cNvPr id="42070" name="Group 86"/>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2074" name="Group 90"/>
            <p:cNvGrpSpPr/>
            <p:nvPr/>
          </p:nvGrpSpPr>
          <p:grpSpPr bwMode="auto">
            <a:xfrm>
              <a:off x="3153289" y="3881908"/>
              <a:ext cx="3167856" cy="436562"/>
              <a:chOff x="284" y="1656"/>
              <a:chExt cx="1720" cy="192"/>
            </a:xfrm>
          </p:grpSpPr>
          <p:grpSp>
            <p:nvGrpSpPr>
              <p:cNvPr id="42075" name="Group 91"/>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2" name="Arc 98"/>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6" name="Arc 102"/>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7" name="Freeform 103"/>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anose="02010609060101010101" pitchFamily="2" charset="-122"/>
                </a:rPr>
                <a:t>折射角</a:t>
              </a:r>
              <a:endParaRPr kumimoji="1" lang="zh-CN" altLang="en-US" sz="2000" b="1">
                <a:solidFill>
                  <a:srgbClr val="000099"/>
                </a:solidFill>
                <a:latin typeface="+mn-lt"/>
                <a:ea typeface="黑体" panose="02010609060101010101" pitchFamily="2" charset="-122"/>
              </a:endParaRP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anose="02010609060101010101" pitchFamily="2" charset="-122"/>
                </a:rPr>
                <a:t>入射角</a:t>
              </a:r>
              <a:endParaRPr kumimoji="1" lang="zh-CN" altLang="en-US" sz="2000" b="1" dirty="0">
                <a:solidFill>
                  <a:srgbClr val="000099"/>
                </a:solidFill>
                <a:latin typeface="+mn-lt"/>
                <a:ea typeface="黑体" panose="02010609060101010101" pitchFamily="2" charset="-122"/>
              </a:endParaRP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6" name="Freeform 112"/>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7" name="Freeform 113"/>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8" name="Freeform 114"/>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9" name="Arc 115"/>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包层</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（低折射率的媒体）</a:t>
              </a:r>
              <a:endParaRPr kumimoji="1" lang="zh-CN" altLang="en-US" sz="2000" b="1">
                <a:solidFill>
                  <a:srgbClr val="000099"/>
                </a:solidFill>
                <a:latin typeface="+mn-lt"/>
                <a:ea typeface="黑体" panose="02010609060101010101" pitchFamily="2" charset="-122"/>
              </a:endParaRP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（低折射率的媒体）</a:t>
              </a:r>
              <a:endParaRPr kumimoji="1" lang="zh-CN" altLang="en-US" sz="2000" b="1" dirty="0">
                <a:solidFill>
                  <a:srgbClr val="000099"/>
                </a:solidFill>
                <a:latin typeface="+mn-lt"/>
                <a:ea typeface="黑体" panose="02010609060101010101" pitchFamily="2" charset="-122"/>
              </a:endParaRP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纤芯</a:t>
              </a:r>
              <a:endParaRPr kumimoji="1" lang="zh-CN" altLang="en-US" sz="2000" b="1" dirty="0">
                <a:solidFill>
                  <a:srgbClr val="000099"/>
                </a:solidFill>
                <a:latin typeface="+mn-lt"/>
                <a:ea typeface="黑体" panose="02010609060101010101" pitchFamily="2" charset="-122"/>
              </a:endParaRPr>
            </a:p>
            <a:p>
              <a:pPr algn="l"/>
              <a:r>
                <a:rPr kumimoji="1" lang="zh-CN" altLang="en-US" sz="2000" b="1" dirty="0">
                  <a:solidFill>
                    <a:srgbClr val="000099"/>
                  </a:solidFill>
                  <a:latin typeface="+mn-lt"/>
                  <a:ea typeface="黑体" panose="02010609060101010101" pitchFamily="2" charset="-122"/>
                </a:rPr>
                <a:t>（高折射率的媒体）            </a:t>
              </a:r>
              <a:endParaRPr kumimoji="1" lang="zh-CN" altLang="en-US" sz="2000" b="1" dirty="0">
                <a:solidFill>
                  <a:srgbClr val="000099"/>
                </a:solidFill>
                <a:latin typeface="+mn-lt"/>
                <a:ea typeface="黑体" panose="02010609060101010101" pitchFamily="2" charset="-122"/>
              </a:endParaRP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包层</a:t>
              </a:r>
              <a:endParaRPr kumimoji="1" lang="zh-CN" altLang="en-US" sz="2000" b="1" dirty="0">
                <a:solidFill>
                  <a:srgbClr val="000099"/>
                </a:solidFill>
                <a:latin typeface="+mn-lt"/>
                <a:ea typeface="黑体" panose="02010609060101010101" pitchFamily="2" charset="-122"/>
              </a:endParaRP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anose="02010609060101010101" pitchFamily="2" charset="-122"/>
                </a:rPr>
                <a:t>纤芯</a:t>
              </a:r>
              <a:endParaRPr kumimoji="1" lang="zh-CN" altLang="en-US" sz="2000" b="1">
                <a:solidFill>
                  <a:srgbClr val="000099"/>
                </a:solidFill>
                <a:latin typeface="+mn-lt"/>
                <a:ea typeface="黑体" panose="02010609060101010101" pitchFamily="2" charset="-122"/>
              </a:endParaRP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光线</a:t>
            </a:r>
            <a:r>
              <a:rPr lang="zh-CN" altLang="zh-CN" sz="2400" b="1" dirty="0">
                <a:latin typeface="+mn-lt"/>
                <a:ea typeface="黑体" panose="02010609060101010101" pitchFamily="2" charset="-122"/>
              </a:rPr>
              <a:t>在光纤中的折射</a:t>
            </a:r>
            <a:endParaRPr lang="zh-CN" altLang="en-US" sz="2400" b="1" dirty="0">
              <a:latin typeface="+mn-lt"/>
              <a:ea typeface="黑体" panose="02010609060101010101"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当光线从高折射率的媒体射向低折射率的媒体时，其折射角将大于</a:t>
            </a:r>
            <a:r>
              <a:rPr lang="zh-CN" altLang="zh-CN" sz="2800" b="1" dirty="0" smtClean="0">
                <a:solidFill>
                  <a:srgbClr val="000099"/>
                </a:solidFill>
                <a:latin typeface="+mn-lt"/>
                <a:ea typeface="黑体" panose="02010609060101010101" pitchFamily="2" charset="-122"/>
              </a:rPr>
              <a:t>入射角。</a:t>
            </a:r>
            <a:r>
              <a:rPr lang="zh-CN" altLang="zh-CN" sz="2800" b="1" dirty="0">
                <a:solidFill>
                  <a:srgbClr val="000099"/>
                </a:solidFill>
                <a:latin typeface="+mn-lt"/>
                <a:ea typeface="黑体" panose="02010609060101010101" pitchFamily="2" charset="-122"/>
              </a:rPr>
              <a:t>因此，如果入射角足够大，就会出现</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光也就沿着光纤传输下去</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endParaRPr lang="zh-CN" altLang="en-US"/>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高折射率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纤芯</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低折射率</a:t>
              </a:r>
              <a:endParaRPr kumimoji="1" lang="zh-CN" altLang="en-US" sz="2000" b="1" dirty="0">
                <a:solidFill>
                  <a:srgbClr val="000099"/>
                </a:solidFill>
                <a:latin typeface="黑体" panose="02010609060101010101" pitchFamily="2" charset="-122"/>
                <a:ea typeface="黑体" panose="02010609060101010101" pitchFamily="2" charset="-122"/>
              </a:endParaRP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包层</a:t>
              </a:r>
              <a:r>
                <a:rPr kumimoji="1" lang="en-US" altLang="zh-CN" sz="2000" b="1" dirty="0">
                  <a:solidFill>
                    <a:srgbClr val="000099"/>
                  </a:solidFill>
                  <a:latin typeface="黑体" panose="02010609060101010101" pitchFamily="2" charset="-122"/>
                  <a:ea typeface="黑体" panose="02010609060101010101" pitchFamily="2" charset="-122"/>
                </a:rPr>
                <a:t>)</a:t>
              </a:r>
              <a:endParaRPr kumimoji="1" lang="en-US" altLang="zh-CN" sz="2000" b="1" dirty="0">
                <a:solidFill>
                  <a:srgbClr val="000099"/>
                </a:solidFill>
                <a:latin typeface="黑体" panose="02010609060101010101" pitchFamily="2" charset="-122"/>
                <a:ea typeface="黑体" panose="02010609060101010101" pitchFamily="2" charset="-122"/>
              </a:endParaRP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anose="02010609060101010101" pitchFamily="2" charset="-122"/>
                  <a:ea typeface="黑体" panose="02010609060101010101" pitchFamily="2" charset="-122"/>
                </a:rPr>
                <a:t>光线在纤芯中传输的方式是不断地全反射</a:t>
              </a:r>
              <a:endParaRPr kumimoji="1" lang="zh-CN" altLang="en-US" sz="2000" b="1" dirty="0">
                <a:solidFill>
                  <a:srgbClr val="000099"/>
                </a:solidFill>
                <a:latin typeface="黑体" panose="02010609060101010101" pitchFamily="2" charset="-122"/>
                <a:ea typeface="黑体" panose="02010609060101010101" pitchFamily="2" charset="-122"/>
              </a:endParaRPr>
            </a:p>
          </p:txBody>
        </p:sp>
      </p:grpSp>
      <p:sp>
        <p:nvSpPr>
          <p:cNvPr id="122899" name="Freeform 19"/>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光波</a:t>
            </a:r>
            <a:r>
              <a:rPr lang="zh-CN" altLang="zh-CN" sz="2400" b="1" dirty="0">
                <a:latin typeface="+mn-lt"/>
                <a:ea typeface="黑体" panose="02010609060101010101" pitchFamily="2" charset="-122"/>
              </a:rPr>
              <a:t>在纤芯中的传播</a:t>
            </a:r>
            <a:endParaRPr lang="zh-CN" altLang="en-US" sz="2400" b="1" dirty="0">
              <a:latin typeface="+mn-lt"/>
              <a:ea typeface="黑体" panose="02010609060101010101"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只要从纤芯中射到纤芯表面的光线的入射角大于某个临界角度，就可产生</a:t>
            </a:r>
            <a:r>
              <a:rPr lang="zh-CN" altLang="zh-CN" sz="2800" b="1" dirty="0" smtClean="0">
                <a:solidFill>
                  <a:srgbClr val="000099"/>
                </a:solidFill>
                <a:latin typeface="+mn-lt"/>
                <a:ea typeface="黑体" panose="02010609060101010101" pitchFamily="2" charset="-122"/>
              </a:rPr>
              <a:t>全反射</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endParaRPr lang="en-US" altLang="zh-CN" dirty="0" smtClean="0">
              <a:solidFill>
                <a:srgbClr val="FF0000"/>
              </a:solidFill>
            </a:endParaRP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endParaRPr lang="zh-CN" altLang="en-US" dirty="0"/>
          </a:p>
        </p:txBody>
      </p:sp>
      <p:grpSp>
        <p:nvGrpSpPr>
          <p:cNvPr id="116738" name="Group 2"/>
          <p:cNvGrpSpPr/>
          <p:nvPr/>
        </p:nvGrpSpPr>
        <p:grpSpPr bwMode="auto">
          <a:xfrm>
            <a:off x="213327" y="3789265"/>
            <a:ext cx="9708224" cy="1550987"/>
            <a:chOff x="71" y="2709"/>
            <a:chExt cx="5645" cy="977"/>
          </a:xfrm>
        </p:grpSpPr>
        <p:grpSp>
          <p:nvGrpSpPr>
            <p:cNvPr id="116739" name="Group 3"/>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41" name="Group 5"/>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nvGrpSpPr>
            <p:cNvPr id="116749" name="Group 13"/>
            <p:cNvGrpSpPr/>
            <p:nvPr/>
          </p:nvGrpSpPr>
          <p:grpSpPr bwMode="auto">
            <a:xfrm>
              <a:off x="71" y="2840"/>
              <a:ext cx="5645" cy="818"/>
              <a:chOff x="71" y="2930"/>
              <a:chExt cx="5645" cy="818"/>
            </a:xfrm>
          </p:grpSpPr>
          <p:grpSp>
            <p:nvGrpSpPr>
              <p:cNvPr id="116750" name="Group 14"/>
              <p:cNvGrpSpPr/>
              <p:nvPr/>
            </p:nvGrpSpPr>
            <p:grpSpPr bwMode="auto">
              <a:xfrm>
                <a:off x="71" y="2930"/>
                <a:ext cx="704" cy="818"/>
                <a:chOff x="71" y="2930"/>
                <a:chExt cx="704" cy="818"/>
              </a:xfrm>
            </p:grpSpPr>
            <p:grpSp>
              <p:nvGrpSpPr>
                <p:cNvPr id="116751" name="Group 15"/>
                <p:cNvGrpSpPr/>
                <p:nvPr/>
              </p:nvGrpSpPr>
              <p:grpSpPr bwMode="auto">
                <a:xfrm>
                  <a:off x="158" y="3220"/>
                  <a:ext cx="480" cy="528"/>
                  <a:chOff x="240" y="2448"/>
                  <a:chExt cx="480" cy="528"/>
                </a:xfrm>
              </p:grpSpPr>
              <p:grpSp>
                <p:nvGrpSpPr>
                  <p:cNvPr id="116752" name="Group 16"/>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5" name="Freeform 19"/>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57" name="Group 21"/>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nvGrpSpPr>
                <p:cNvPr id="116759" name="Group 23"/>
                <p:cNvGrpSpPr/>
                <p:nvPr/>
              </p:nvGrpSpPr>
              <p:grpSpPr bwMode="auto">
                <a:xfrm>
                  <a:off x="5148" y="3220"/>
                  <a:ext cx="480" cy="528"/>
                  <a:chOff x="240" y="2448"/>
                  <a:chExt cx="480" cy="528"/>
                </a:xfrm>
              </p:grpSpPr>
              <p:grpSp>
                <p:nvGrpSpPr>
                  <p:cNvPr id="116760" name="Group 24"/>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63" name="Freeform 27"/>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单模光纤</a:t>
              </a:r>
              <a:endParaRPr lang="zh-CN" altLang="en-US" sz="3600" b="1">
                <a:solidFill>
                  <a:srgbClr val="0000CC"/>
                </a:solidFill>
                <a:latin typeface="+mn-lt"/>
                <a:ea typeface="黑体" panose="02010609060101010101" pitchFamily="2" charset="-122"/>
              </a:endParaRPr>
            </a:p>
          </p:txBody>
        </p:sp>
      </p:grpSp>
      <p:sp>
        <p:nvSpPr>
          <p:cNvPr id="116766" name="Freeform 30"/>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69" name="Group 33"/>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nvGrpSpPr>
          <p:cNvPr id="116775" name="Group 39"/>
          <p:cNvGrpSpPr/>
          <p:nvPr/>
        </p:nvGrpSpPr>
        <p:grpSpPr bwMode="auto">
          <a:xfrm>
            <a:off x="213328" y="1936653"/>
            <a:ext cx="9708224" cy="1271588"/>
            <a:chOff x="71" y="1305"/>
            <a:chExt cx="5645" cy="801"/>
          </a:xfrm>
        </p:grpSpPr>
        <p:grpSp>
          <p:nvGrpSpPr>
            <p:cNvPr id="116776" name="Group 40"/>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9" name="Freeform 43"/>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endParaRPr kumimoji="1" lang="zh-CN" altLang="en-US" sz="2000" b="1" dirty="0">
                  <a:solidFill>
                    <a:srgbClr val="0000CC"/>
                  </a:solidFill>
                  <a:latin typeface="+mn-lt"/>
                  <a:ea typeface="黑体" panose="02010609060101010101" pitchFamily="2" charset="-122"/>
                </a:endParaRPr>
              </a:p>
            </p:txBody>
          </p:sp>
        </p:grpSp>
        <p:grpSp>
          <p:nvGrpSpPr>
            <p:cNvPr id="116781" name="Group 45"/>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4" name="Freeform 48"/>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endParaRPr kumimoji="1" lang="zh-CN" altLang="en-US" sz="2000" b="1">
                  <a:solidFill>
                    <a:srgbClr val="0000CC"/>
                  </a:solidFill>
                  <a:latin typeface="+mn-lt"/>
                  <a:ea typeface="黑体" panose="02010609060101010101" pitchFamily="2" charset="-122"/>
                </a:endParaRP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7" name="Freeform 51"/>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多模光纤</a:t>
            </a:r>
            <a:endParaRPr lang="zh-CN" altLang="en-US" sz="3600" b="1">
              <a:solidFill>
                <a:srgbClr val="0000CC"/>
              </a:solidFill>
              <a:latin typeface="+mn-lt"/>
              <a:ea typeface="黑体" panose="02010609060101010101" pitchFamily="2" charset="-122"/>
            </a:endParaRP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多模光纤</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a</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和</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单模光纤</a:t>
            </a:r>
            <a:r>
              <a:rPr lang="en-US" altLang="zh-CN" sz="2400" b="1" dirty="0" smtClean="0">
                <a:latin typeface="+mn-lt"/>
                <a:ea typeface="黑体" panose="02010609060101010101" pitchFamily="2" charset="-122"/>
              </a:rPr>
              <a:t> (</a:t>
            </a:r>
            <a:r>
              <a:rPr lang="en-US" altLang="zh-CN" sz="2400" b="1" dirty="0">
                <a:latin typeface="+mn-lt"/>
                <a:ea typeface="黑体" panose="02010609060101010101" pitchFamily="2" charset="-122"/>
              </a:rPr>
              <a:t>b</a:t>
            </a:r>
            <a:r>
              <a:rPr lang="en-US" altLang="zh-CN" sz="2400" b="1" dirty="0" smtClean="0">
                <a:latin typeface="+mn-lt"/>
                <a:ea typeface="黑体" panose="02010609060101010101" pitchFamily="2" charset="-122"/>
              </a:rPr>
              <a:t>)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比较</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endParaRPr lang="zh-CN" altLang="en-US" sz="2800" dirty="0"/>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a:t>
            </a:r>
            <a:r>
              <a:rPr lang="zh-CN" altLang="en-US" sz="2800" dirty="0" smtClean="0"/>
              <a:t>电压</a:t>
            </a:r>
            <a:r>
              <a:rPr lang="zh-CN" altLang="en-US" sz="2800" dirty="0"/>
              <a:t>的</a:t>
            </a:r>
            <a:r>
              <a:rPr lang="zh-CN" altLang="en-US" sz="2800" dirty="0" smtClean="0"/>
              <a:t>意义</a:t>
            </a:r>
            <a:r>
              <a:rPr lang="zh-CN" altLang="en-US" sz="2800" dirty="0"/>
              <a:t>。</a:t>
            </a:r>
            <a:endParaRPr lang="zh-CN" altLang="en-US" sz="2800" dirty="0"/>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endParaRPr lang="zh-CN" altLang="en-US" sz="2800" dirty="0"/>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3200" b="1" dirty="0" smtClean="0">
                <a:latin typeface="+mn-lt"/>
                <a:ea typeface="黑体" panose="02010609060101010101" pitchFamily="2" charset="-122"/>
              </a:rPr>
              <a:t>主要任务：确定</a:t>
            </a:r>
            <a:r>
              <a:rPr lang="zh-CN" altLang="en-US" sz="3200" b="1" dirty="0">
                <a:latin typeface="+mn-lt"/>
                <a:ea typeface="黑体" panose="02010609060101010101" pitchFamily="2" charset="-122"/>
              </a:rPr>
              <a:t>与传输媒体的接口的一些</a:t>
            </a:r>
            <a:r>
              <a:rPr lang="zh-CN" altLang="en-US" sz="3200" b="1" dirty="0" smtClean="0">
                <a:latin typeface="+mn-lt"/>
                <a:ea typeface="黑体" panose="02010609060101010101" pitchFamily="2" charset="-122"/>
              </a:rPr>
              <a:t>特性。</a:t>
            </a:r>
            <a:endParaRPr kumimoji="0" lang="zh-CN" altLang="en-US" sz="3200" b="1" i="0" u="none" strike="noStrike" cap="none" normalizeH="0" baseline="0" dirty="0" smtClean="0">
              <a:ln>
                <a:noFill/>
              </a:ln>
              <a:solidFill>
                <a:schemeClr val="tx1"/>
              </a:solidFill>
              <a:effectLst/>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endParaRPr lang="zh-CN" altLang="en-US" dirty="0"/>
          </a:p>
        </p:txBody>
      </p:sp>
      <p:sp>
        <p:nvSpPr>
          <p:cNvPr id="46083" name="Rectangle 3"/>
          <p:cNvSpPr>
            <a:spLocks noGrp="1" noChangeArrowheads="1"/>
          </p:cNvSpPr>
          <p:nvPr>
            <p:ph idx="1"/>
          </p:nvPr>
        </p:nvSpPr>
        <p:spPr/>
        <p:txBody>
          <a:bodyPr/>
          <a:lstStyle/>
          <a:p>
            <a:r>
              <a:rPr lang="zh-CN" altLang="zh-CN" dirty="0"/>
              <a:t>将自由空间称为“</a:t>
            </a:r>
            <a:r>
              <a:rPr lang="zh-CN" altLang="zh-CN" dirty="0">
                <a:solidFill>
                  <a:srgbClr val="FF0000"/>
                </a:solidFill>
              </a:rPr>
              <a:t>非导引型传输媒体</a:t>
            </a:r>
            <a:r>
              <a:rPr lang="zh-CN" altLang="zh-CN" dirty="0"/>
              <a:t>”。</a:t>
            </a:r>
            <a:endParaRPr lang="en-US" altLang="zh-CN" dirty="0" smtClean="0"/>
          </a:p>
          <a:p>
            <a:r>
              <a:rPr lang="zh-CN" altLang="en-US" dirty="0" smtClean="0"/>
              <a:t>无线</a:t>
            </a:r>
            <a:r>
              <a:rPr lang="zh-CN" altLang="en-US" dirty="0"/>
              <a:t>传输所使用的频段很广。</a:t>
            </a:r>
            <a:endParaRPr lang="zh-CN" altLang="en-US" dirty="0"/>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anose="02010609060101010101" pitchFamily="2" charset="-122"/>
              </a:rPr>
              <a:t>地面微波接力通信</a:t>
            </a:r>
            <a:endParaRPr lang="zh-CN" altLang="en-US" dirty="0">
              <a:solidFill>
                <a:srgbClr val="0000CC"/>
              </a:solidFill>
              <a:ea typeface="黑体" panose="02010609060101010101" pitchFamily="2" charset="-122"/>
            </a:endParaRPr>
          </a:p>
          <a:p>
            <a:pPr lvl="1"/>
            <a:r>
              <a:rPr lang="zh-CN" altLang="en-US" dirty="0">
                <a:solidFill>
                  <a:srgbClr val="0000CC"/>
                </a:solidFill>
                <a:ea typeface="黑体" panose="02010609060101010101" pitchFamily="2" charset="-122"/>
              </a:rPr>
              <a:t>卫星通信</a:t>
            </a:r>
            <a:r>
              <a:rPr lang="zh-CN" altLang="en-US" dirty="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无线电</a:t>
            </a:r>
            <a:r>
              <a:rPr lang="zh-CN" altLang="en-US"/>
              <a:t>通信</a:t>
            </a:r>
            <a:endParaRPr lang="zh-CN" altLang="en-US"/>
          </a:p>
        </p:txBody>
      </p:sp>
      <p:pic>
        <p:nvPicPr>
          <p:cNvPr id="4" name="内容占位符 3"/>
          <p:cNvPicPr>
            <a:picLocks noChangeAspect="1"/>
          </p:cNvPicPr>
          <p:nvPr>
            <p:ph idx="1"/>
          </p:nvPr>
        </p:nvPicPr>
        <p:blipFill>
          <a:blip r:embed="rId1"/>
          <a:stretch>
            <a:fillRect/>
          </a:stretch>
        </p:blipFill>
        <p:spPr>
          <a:xfrm>
            <a:off x="495300" y="1475740"/>
            <a:ext cx="9065895" cy="43751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微波</a:t>
            </a:r>
            <a:r>
              <a:rPr lang="en-US" altLang="zh-CN"/>
              <a:t>-</a:t>
            </a:r>
            <a:r>
              <a:rPr lang="zh-CN" altLang="en-US"/>
              <a:t>地面</a:t>
            </a:r>
            <a:r>
              <a:rPr lang="zh-CN" altLang="en-US"/>
              <a:t>接力</a:t>
            </a:r>
            <a:endParaRPr lang="zh-CN" altLang="en-US"/>
          </a:p>
        </p:txBody>
      </p:sp>
      <p:pic>
        <p:nvPicPr>
          <p:cNvPr id="4" name="内容占位符 3"/>
          <p:cNvPicPr>
            <a:picLocks noChangeAspect="1"/>
          </p:cNvPicPr>
          <p:nvPr>
            <p:ph idx="1"/>
          </p:nvPr>
        </p:nvPicPr>
        <p:blipFill>
          <a:blip r:embed="rId1"/>
          <a:stretch>
            <a:fillRect/>
          </a:stretch>
        </p:blipFill>
        <p:spPr>
          <a:xfrm>
            <a:off x="495300" y="1544320"/>
            <a:ext cx="9065895" cy="4302125"/>
          </a:xfrm>
          <a:prstGeom prst="rect">
            <a:avLst/>
          </a:prstGeom>
        </p:spPr>
      </p:pic>
      <p:sp>
        <p:nvSpPr>
          <p:cNvPr id="5" name="文本框 4"/>
          <p:cNvSpPr txBox="1"/>
          <p:nvPr/>
        </p:nvSpPr>
        <p:spPr>
          <a:xfrm>
            <a:off x="1773555" y="532130"/>
            <a:ext cx="3302000" cy="368300"/>
          </a:xfrm>
          <a:prstGeom prst="rect">
            <a:avLst/>
          </a:prstGeom>
          <a:noFill/>
        </p:spPr>
        <p:txBody>
          <a:bodyPr wrap="square" rtlCol="0">
            <a:spAutoFit/>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微波</a:t>
            </a:r>
            <a:r>
              <a:rPr lang="en-US" altLang="zh-CN"/>
              <a:t>-</a:t>
            </a:r>
            <a:r>
              <a:rPr lang="zh-CN" altLang="en-US"/>
              <a:t>同步轨道卫星</a:t>
            </a:r>
            <a:r>
              <a:rPr lang="zh-CN" altLang="en-US"/>
              <a:t>通信</a:t>
            </a:r>
            <a:endParaRPr lang="zh-CN" altLang="en-US"/>
          </a:p>
        </p:txBody>
      </p:sp>
      <p:pic>
        <p:nvPicPr>
          <p:cNvPr id="4" name="内容占位符 3"/>
          <p:cNvPicPr>
            <a:picLocks noChangeAspect="1"/>
          </p:cNvPicPr>
          <p:nvPr>
            <p:ph idx="1"/>
          </p:nvPr>
        </p:nvPicPr>
        <p:blipFill>
          <a:blip r:embed="rId1"/>
          <a:stretch>
            <a:fillRect/>
          </a:stretch>
        </p:blipFill>
        <p:spPr>
          <a:xfrm>
            <a:off x="495300" y="1346835"/>
            <a:ext cx="9065895" cy="48266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红外线</a:t>
            </a:r>
            <a:r>
              <a:rPr lang="en-US" altLang="zh-CN"/>
              <a:t>-</a:t>
            </a:r>
            <a:r>
              <a:rPr lang="zh-CN" altLang="en-US"/>
              <a:t>遥控器的</a:t>
            </a:r>
            <a:r>
              <a:rPr lang="zh-CN" altLang="en-US"/>
              <a:t>应用</a:t>
            </a:r>
            <a:endParaRPr lang="zh-CN" altLang="en-US"/>
          </a:p>
        </p:txBody>
      </p:sp>
      <p:pic>
        <p:nvPicPr>
          <p:cNvPr id="4" name="内容占位符 3"/>
          <p:cNvPicPr>
            <a:picLocks noChangeAspect="1"/>
          </p:cNvPicPr>
          <p:nvPr>
            <p:ph idx="1"/>
          </p:nvPr>
        </p:nvPicPr>
        <p:blipFill>
          <a:blip r:embed="rId1"/>
          <a:stretch>
            <a:fillRect/>
          </a:stretch>
        </p:blipFill>
        <p:spPr>
          <a:xfrm>
            <a:off x="495300" y="1404620"/>
            <a:ext cx="9065895" cy="45180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可见光</a:t>
            </a:r>
            <a:r>
              <a:rPr lang="zh-CN" altLang="en-US"/>
              <a:t>通信</a:t>
            </a:r>
            <a:endParaRPr lang="zh-CN" altLang="en-US"/>
          </a:p>
        </p:txBody>
      </p:sp>
      <p:sp>
        <p:nvSpPr>
          <p:cNvPr id="3" name="内容占位符 2"/>
          <p:cNvSpPr>
            <a:spLocks noGrp="1"/>
          </p:cNvSpPr>
          <p:nvPr>
            <p:ph idx="1"/>
          </p:nvPr>
        </p:nvSpPr>
        <p:spPr/>
        <p:txBody>
          <a:bodyPr/>
          <a:p>
            <a:r>
              <a:rPr lang="en-US" altLang="zh-CN"/>
              <a:t>LIFI</a:t>
            </a:r>
            <a:r>
              <a:rPr lang="zh-CN" altLang="en-US"/>
              <a:t>通信即可见光</a:t>
            </a:r>
            <a:r>
              <a:rPr lang="zh-CN" altLang="en-US"/>
              <a:t>通信</a:t>
            </a:r>
            <a:endParaRPr lang="zh-CN" altLang="en-US"/>
          </a:p>
          <a:p>
            <a:r>
              <a:rPr lang="zh-CN" altLang="en-US"/>
              <a:t>参考：https://so.youku.com/search_video/q_%E5%8F%AF%E8%A7%81%E5%85%89%E9%80%9A%E4%BF%A1?searchfrom=2</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endParaRPr lang="zh-CN" altLang="en-US"/>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anose="02010609060101010101" pitchFamily="2" charset="-122"/>
                </a:rPr>
                <a:t>                26                      </a:t>
              </a:r>
              <a:r>
                <a:rPr lang="en-US" altLang="zh-CN" sz="2400" b="1" dirty="0" smtClean="0">
                  <a:solidFill>
                    <a:srgbClr val="000099"/>
                  </a:solidFill>
                  <a:latin typeface="+mn-lt"/>
                  <a:ea typeface="黑体" panose="02010609060101010101" pitchFamily="2" charset="-122"/>
                </a:rPr>
                <a:t>83.5                                    125</a:t>
              </a:r>
              <a:endParaRPr lang="en-US" altLang="zh-CN" sz="2400" b="1" dirty="0">
                <a:solidFill>
                  <a:srgbClr val="000099"/>
                </a:solidFill>
                <a:latin typeface="+mn-lt"/>
                <a:ea typeface="黑体" panose="02010609060101010101" pitchFamily="2" charset="-122"/>
              </a:endParaRPr>
            </a:p>
            <a:p>
              <a:pPr algn="l">
                <a:lnSpc>
                  <a:spcPct val="85000"/>
                </a:lnSpc>
              </a:pPr>
              <a:r>
                <a:rPr lang="zh-CN" altLang="en-US" sz="2400" b="1" dirty="0">
                  <a:solidFill>
                    <a:srgbClr val="000099"/>
                  </a:solidFill>
                  <a:latin typeface="+mn-lt"/>
                  <a:ea typeface="黑体" panose="02010609060101010101" pitchFamily="2" charset="-122"/>
                </a:rPr>
                <a:t>频带       </a:t>
              </a:r>
              <a:r>
                <a:rPr lang="en-US" altLang="zh-CN" sz="2400" b="1" dirty="0">
                  <a:solidFill>
                    <a:srgbClr val="000099"/>
                  </a:solidFill>
                  <a:latin typeface="+mn-lt"/>
                  <a:ea typeface="黑体" panose="02010609060101010101" pitchFamily="2" charset="-122"/>
                </a:rPr>
                <a:t>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MHz</a:t>
              </a:r>
              <a:endParaRPr lang="en-US" altLang="zh-CN" sz="2400" b="1" dirty="0">
                <a:solidFill>
                  <a:srgbClr val="000099"/>
                </a:solidFill>
                <a:latin typeface="+mn-lt"/>
                <a:ea typeface="黑体" panose="02010609060101010101"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anose="02010609060101010101" pitchFamily="2" charset="-122"/>
                </a:rPr>
                <a:t>频率    </a:t>
              </a:r>
              <a:r>
                <a:rPr lang="en-US" altLang="zh-CN" sz="2400" b="1" dirty="0">
                  <a:solidFill>
                    <a:srgbClr val="000099"/>
                  </a:solidFill>
                  <a:latin typeface="+mn-lt"/>
                  <a:ea typeface="黑体" panose="02010609060101010101" pitchFamily="2" charset="-122"/>
                </a:rPr>
                <a:t>902    </a:t>
              </a:r>
              <a:r>
                <a:rPr lang="en-US" altLang="zh-CN" sz="2400" b="1" dirty="0" smtClean="0">
                  <a:solidFill>
                    <a:srgbClr val="000099"/>
                  </a:solidFill>
                  <a:latin typeface="+mn-lt"/>
                  <a:ea typeface="黑体" panose="02010609060101010101" pitchFamily="2" charset="-122"/>
                </a:rPr>
                <a:t>928       </a:t>
              </a:r>
              <a:r>
                <a:rPr lang="en-US" altLang="zh-CN" sz="2400" b="1" dirty="0">
                  <a:solidFill>
                    <a:srgbClr val="000099"/>
                  </a:solidFill>
                  <a:latin typeface="+mn-lt"/>
                  <a:ea typeface="黑体" panose="02010609060101010101" pitchFamily="2" charset="-122"/>
                </a:rPr>
                <a:t>2.4            </a:t>
              </a:r>
              <a:r>
                <a:rPr lang="en-US" altLang="zh-CN" sz="2400" b="1" dirty="0" smtClean="0">
                  <a:solidFill>
                    <a:srgbClr val="000099"/>
                  </a:solidFill>
                  <a:latin typeface="+mn-lt"/>
                  <a:ea typeface="黑体" panose="02010609060101010101" pitchFamily="2" charset="-122"/>
                </a:rPr>
                <a:t>2.4835          5.725               </a:t>
              </a:r>
              <a:r>
                <a:rPr lang="en-US" altLang="zh-CN" sz="2400" b="1" dirty="0">
                  <a:solidFill>
                    <a:srgbClr val="000099"/>
                  </a:solidFill>
                  <a:latin typeface="+mn-lt"/>
                  <a:ea typeface="黑体" panose="02010609060101010101" pitchFamily="2" charset="-122"/>
                </a:rPr>
                <a:t>5.850</a:t>
              </a:r>
              <a:endParaRPr lang="en-US" altLang="zh-CN" sz="2400" b="1" dirty="0">
                <a:solidFill>
                  <a:srgbClr val="000099"/>
                </a:solidFill>
                <a:latin typeface="+mn-lt"/>
                <a:ea typeface="黑体" panose="02010609060101010101" pitchFamily="2" charset="-122"/>
              </a:endParaRPr>
            </a:p>
            <a:p>
              <a:pPr algn="l">
                <a:lnSpc>
                  <a:spcPct val="85000"/>
                </a:lnSpc>
              </a:pPr>
              <a:r>
                <a:rPr lang="en-US" altLang="zh-CN" sz="2400" b="1" dirty="0">
                  <a:solidFill>
                    <a:srgbClr val="000099"/>
                  </a:solidFill>
                  <a:latin typeface="+mn-lt"/>
                  <a:ea typeface="黑体" panose="02010609060101010101" pitchFamily="2" charset="-122"/>
                </a:rPr>
                <a:t>           MHz   </a:t>
              </a:r>
              <a:r>
                <a:rPr lang="en-US" altLang="zh-CN" sz="2400" b="1" dirty="0" err="1" smtClean="0">
                  <a:solidFill>
                    <a:srgbClr val="000099"/>
                  </a:solidFill>
                  <a:latin typeface="+mn-lt"/>
                  <a:ea typeface="黑体" panose="02010609060101010101" pitchFamily="2" charset="-122"/>
                </a:rPr>
                <a:t>MHz</a:t>
              </a:r>
              <a:r>
                <a:rPr lang="en-US" altLang="zh-CN" sz="2400" b="1" dirty="0" smtClean="0">
                  <a:solidFill>
                    <a:srgbClr val="000099"/>
                  </a:solidFill>
                  <a:latin typeface="+mn-lt"/>
                  <a:ea typeface="黑体" panose="02010609060101010101" pitchFamily="2" charset="-122"/>
                </a:rPr>
                <a:t>     GHz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a:t>
              </a:r>
              <a:r>
                <a:rPr lang="en-US" altLang="zh-CN" sz="2400" b="1" dirty="0" err="1" smtClean="0">
                  <a:solidFill>
                    <a:srgbClr val="000099"/>
                  </a:solidFill>
                  <a:latin typeface="+mn-lt"/>
                  <a:ea typeface="黑体" panose="02010609060101010101" pitchFamily="2" charset="-122"/>
                </a:rPr>
                <a:t>GHz</a:t>
              </a:r>
              <a:r>
                <a:rPr lang="en-US" altLang="zh-CN" sz="2400" b="1" dirty="0" smtClean="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endParaRPr lang="en-US" altLang="zh-CN" sz="2400" b="1" dirty="0">
                <a:solidFill>
                  <a:srgbClr val="000099"/>
                </a:solidFill>
                <a:latin typeface="+mn-lt"/>
                <a:ea typeface="黑体" panose="02010609060101010101"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endParaRPr lang="en-US" altLang="zh-CN" sz="2000" b="1">
                <a:solidFill>
                  <a:srgbClr val="000099"/>
                </a:solidFill>
                <a:latin typeface="+mn-lt"/>
                <a:ea typeface="黑体" panose="02010609060101010101" pitchFamily="2" charset="-122"/>
                <a:sym typeface="Symbol" panose="05050102010706020507" pitchFamily="18" charset="2"/>
              </a:endParaRP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anose="02010609060101010101"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anose="02010609060101010101" pitchFamily="2" charset="-122"/>
              </a:rPr>
              <a:t>的</a:t>
            </a:r>
            <a:r>
              <a:rPr lang="zh-CN" altLang="en-US" sz="2400" b="1" dirty="0" smtClean="0">
                <a:solidFill>
                  <a:srgbClr val="000066"/>
                </a:solidFill>
                <a:latin typeface="+mn-lt"/>
                <a:ea typeface="黑体" panose="02010609060101010101" pitchFamily="2" charset="-122"/>
              </a:rPr>
              <a:t>。例如：</a:t>
            </a:r>
            <a:r>
              <a:rPr lang="en-US" altLang="zh-CN" sz="2400" b="1" dirty="0" smtClean="0">
                <a:solidFill>
                  <a:srgbClr val="000066"/>
                </a:solidFill>
                <a:latin typeface="+mn-lt"/>
                <a:ea typeface="黑体" panose="02010609060101010101" pitchFamily="2" charset="-122"/>
              </a:rPr>
              <a:t>ISM</a:t>
            </a:r>
            <a:r>
              <a:rPr lang="zh-CN" altLang="en-US" sz="2400" b="1" dirty="0" smtClean="0">
                <a:solidFill>
                  <a:srgbClr val="000066"/>
                </a:solidFill>
                <a:latin typeface="+mn-lt"/>
                <a:ea typeface="黑体" panose="02010609060101010101" pitchFamily="2" charset="-122"/>
              </a:rPr>
              <a:t>。</a:t>
            </a:r>
            <a:r>
              <a:rPr lang="zh-CN" altLang="zh-CN" sz="2400" b="1" dirty="0" smtClean="0">
                <a:solidFill>
                  <a:srgbClr val="000066"/>
                </a:solidFill>
                <a:latin typeface="+mn-lt"/>
                <a:ea typeface="黑体" panose="02010609060101010101" pitchFamily="2" charset="-122"/>
              </a:rPr>
              <a:t>各国的</a:t>
            </a:r>
            <a:r>
              <a:rPr lang="en-US" altLang="zh-CN" sz="2400" b="1" smtClean="0">
                <a:solidFill>
                  <a:srgbClr val="000066"/>
                </a:solidFill>
                <a:latin typeface="+mn-lt"/>
                <a:ea typeface="黑体" panose="02010609060101010101" pitchFamily="2" charset="-122"/>
              </a:rPr>
              <a:t> ISM </a:t>
            </a:r>
            <a:r>
              <a:rPr lang="zh-CN" altLang="zh-CN" sz="2400" b="1" smtClean="0">
                <a:solidFill>
                  <a:srgbClr val="000066"/>
                </a:solidFill>
                <a:latin typeface="+mn-lt"/>
                <a:ea typeface="黑体" panose="02010609060101010101" pitchFamily="2" charset="-122"/>
              </a:rPr>
              <a:t>标准</a:t>
            </a:r>
            <a:r>
              <a:rPr lang="zh-CN" altLang="zh-CN" sz="2400" b="1" dirty="0">
                <a:solidFill>
                  <a:srgbClr val="000066"/>
                </a:solidFill>
                <a:latin typeface="+mn-lt"/>
                <a:ea typeface="黑体" panose="02010609060101010101" pitchFamily="2" charset="-122"/>
              </a:rPr>
              <a:t>有可能略有</a:t>
            </a:r>
            <a:r>
              <a:rPr lang="zh-CN" altLang="zh-CN" sz="2400" b="1" dirty="0" smtClean="0">
                <a:solidFill>
                  <a:srgbClr val="000066"/>
                </a:solidFill>
                <a:latin typeface="+mn-lt"/>
                <a:ea typeface="黑体" panose="02010609060101010101" pitchFamily="2" charset="-122"/>
              </a:rPr>
              <a:t>差别</a:t>
            </a:r>
            <a:r>
              <a:rPr lang="zh-CN" altLang="en-US" sz="2400" b="1" dirty="0" smtClean="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无线</a:t>
            </a:r>
            <a:r>
              <a:rPr lang="zh-CN" altLang="zh-CN" sz="2400" b="1" dirty="0">
                <a:latin typeface="+mn-lt"/>
                <a:ea typeface="黑体" panose="02010609060101010101" pitchFamily="2" charset="-122"/>
              </a:rPr>
              <a:t>局域网使用</a:t>
            </a:r>
            <a:r>
              <a:rPr lang="zh-CN" altLang="zh-CN" sz="2400" b="1" dirty="0" smtClean="0">
                <a:latin typeface="+mn-lt"/>
                <a:ea typeface="黑体" panose="02010609060101010101" pitchFamily="2" charset="-122"/>
              </a:rPr>
              <a:t>的</a:t>
            </a:r>
            <a:r>
              <a:rPr lang="en-US" altLang="zh-CN" sz="2400" b="1" dirty="0" smtClean="0">
                <a:latin typeface="+mn-lt"/>
                <a:ea typeface="黑体" panose="02010609060101010101" pitchFamily="2" charset="-122"/>
              </a:rPr>
              <a:t> ISM </a:t>
            </a:r>
            <a:r>
              <a:rPr lang="zh-CN" altLang="zh-CN" sz="2400" b="1" dirty="0" smtClean="0">
                <a:latin typeface="+mn-lt"/>
                <a:ea typeface="黑体" panose="02010609060101010101" pitchFamily="2" charset="-122"/>
              </a:rPr>
              <a:t>频段</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endParaRPr lang="zh-CN" altLang="zh-CN" dirty="0"/>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endParaRPr lang="zh-CN" altLang="zh-CN" dirty="0"/>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endParaRPr lang="zh-CN" altLang="en-US" sz="4000" dirty="0"/>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(a) </a:t>
              </a:r>
              <a:r>
                <a:rPr lang="zh-CN" altLang="en-US" sz="2000" b="1" dirty="0">
                  <a:latin typeface="+mn-lt"/>
                  <a:ea typeface="黑体" panose="02010609060101010101" pitchFamily="2" charset="-122"/>
                </a:rPr>
                <a:t>使用单独的信道</a:t>
              </a:r>
              <a:endParaRPr lang="zh-CN" altLang="en-US" sz="2000" b="1" dirty="0">
                <a:latin typeface="+mn-lt"/>
                <a:ea typeface="黑体" panose="02010609060101010101" pitchFamily="2" charset="-122"/>
              </a:endParaRP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anose="02010609060101010101" pitchFamily="2" charset="-122"/>
                </a:rPr>
                <a:t>+</a:t>
              </a:r>
              <a:endParaRPr lang="en-US" altLang="zh-CN" sz="1800" b="1">
                <a:latin typeface="+mn-lt"/>
                <a:ea typeface="黑体" panose="02010609060101010101" pitchFamily="2" charset="-122"/>
              </a:endParaRP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anose="02010609060101010101" pitchFamily="2" charset="-122"/>
                </a:rPr>
                <a:t>(                     </a:t>
              </a:r>
              <a:r>
                <a:rPr lang="en-US" altLang="zh-CN" sz="1600" b="1" dirty="0">
                  <a:latin typeface="+mn-lt"/>
                  <a:ea typeface="黑体" panose="02010609060101010101" pitchFamily="2" charset="-122"/>
                </a:rPr>
                <a:t>)</a:t>
              </a:r>
              <a:endParaRPr lang="en-US" altLang="zh-CN" sz="1600" b="1" dirty="0">
                <a:latin typeface="+mn-lt"/>
                <a:ea typeface="黑体" panose="02010609060101010101" pitchFamily="2" charset="-122"/>
              </a:endParaRP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anose="02010609060101010101" pitchFamily="2" charset="-122"/>
                </a:rPr>
                <a:t>+</a:t>
              </a:r>
              <a:endParaRPr lang="en-US" altLang="zh-CN" sz="1800" b="1" dirty="0">
                <a:latin typeface="+mn-lt"/>
                <a:ea typeface="黑体" panose="02010609060101010101" pitchFamily="2" charset="-122"/>
              </a:endParaRP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endParaRPr lang="en-US" altLang="zh-CN" sz="1600" b="1" baseline="-25000">
                <a:latin typeface="+mn-lt"/>
                <a:ea typeface="黑体" panose="02010609060101010101" pitchFamily="2" charset="-122"/>
              </a:endParaRP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endParaRPr lang="en-US" altLang="zh-CN" sz="1600" b="1" baseline="-25000">
                <a:latin typeface="+mn-lt"/>
                <a:ea typeface="黑体" panose="02010609060101010101" pitchFamily="2" charset="-122"/>
              </a:endParaRP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共享信道</a:t>
              </a:r>
              <a:endParaRPr lang="zh-CN" altLang="en-US" b="1" dirty="0">
                <a:solidFill>
                  <a:srgbClr val="C00000"/>
                </a:solidFill>
                <a:latin typeface="+mn-lt"/>
                <a:ea typeface="黑体" panose="02010609060101010101" pitchFamily="2" charset="-122"/>
              </a:endParaRP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(b) </a:t>
              </a:r>
              <a:r>
                <a:rPr lang="zh-CN" altLang="en-US" sz="2000" b="1" dirty="0">
                  <a:latin typeface="+mn-lt"/>
                  <a:ea typeface="黑体" panose="02010609060101010101" pitchFamily="2" charset="-122"/>
                </a:rPr>
                <a:t>使用共享信道</a:t>
              </a:r>
              <a:endParaRPr lang="zh-CN" altLang="en-US" sz="2000" b="1" dirty="0">
                <a:latin typeface="+mn-lt"/>
                <a:ea typeface="黑体" panose="02010609060101010101" pitchFamily="2" charset="-122"/>
              </a:endParaRP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复用</a:t>
              </a:r>
              <a:endParaRPr lang="zh-CN" altLang="en-US" sz="1600" b="1">
                <a:latin typeface="+mn-lt"/>
                <a:ea typeface="黑体" panose="02010609060101010101" pitchFamily="2" charset="-122"/>
              </a:endParaRP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分用</a:t>
              </a:r>
              <a:endParaRPr lang="zh-CN" altLang="en-US" sz="1600" b="1">
                <a:latin typeface="+mn-lt"/>
                <a:ea typeface="黑体" panose="02010609060101010101" pitchFamily="2" charset="-122"/>
              </a:endParaRP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anose="02010609060101010101" pitchFamily="2" charset="-122"/>
              </a:rPr>
              <a:t>复用 </a:t>
            </a:r>
            <a:r>
              <a:rPr lang="en-US" altLang="zh-CN" sz="2400" b="1" dirty="0" smtClean="0">
                <a:latin typeface="+mn-lt"/>
                <a:ea typeface="黑体" panose="02010609060101010101" pitchFamily="2" charset="-122"/>
              </a:rPr>
              <a:t>(</a:t>
            </a:r>
            <a:r>
              <a:rPr lang="en-US" altLang="zh-CN" sz="2400" b="1" dirty="0">
                <a:latin typeface="+mn-lt"/>
                <a:ea typeface="黑体" panose="02010609060101010101" pitchFamily="2" charset="-122"/>
              </a:rPr>
              <a:t>multiplexing</a:t>
            </a:r>
            <a:r>
              <a:rPr lang="en-US" altLang="zh-CN" sz="2400" b="1" dirty="0" smtClean="0">
                <a:latin typeface="+mn-lt"/>
                <a:ea typeface="黑体" panose="02010609060101010101" pitchFamily="2" charset="-122"/>
              </a:rPr>
              <a:t>) </a:t>
            </a:r>
            <a:r>
              <a:rPr lang="zh-CN" altLang="en-US" sz="2400" b="1" dirty="0" smtClean="0">
                <a:latin typeface="+mn-lt"/>
                <a:ea typeface="黑体" panose="02010609060101010101" pitchFamily="2" charset="-122"/>
              </a:rPr>
              <a:t>是</a:t>
            </a:r>
            <a:r>
              <a:rPr lang="zh-CN" altLang="en-US" sz="2400" b="1" dirty="0">
                <a:latin typeface="+mn-lt"/>
                <a:ea typeface="黑体" panose="02010609060101010101" pitchFamily="2" charset="-122"/>
              </a:rPr>
              <a:t>通信技术中的基本概念</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a:lnSpc>
                <a:spcPct val="110000"/>
              </a:lnSpc>
            </a:pPr>
            <a:r>
              <a:rPr lang="zh-CN" altLang="en-US" sz="2400" b="1" dirty="0" smtClean="0">
                <a:latin typeface="+mn-lt"/>
                <a:ea typeface="黑体" panose="02010609060101010101" pitchFamily="2" charset="-122"/>
              </a:rPr>
              <a:t>它允许</a:t>
            </a:r>
            <a:r>
              <a:rPr lang="zh-CN" altLang="en-US" sz="2400" b="1" dirty="0">
                <a:latin typeface="+mn-lt"/>
                <a:ea typeface="黑体" panose="02010609060101010101" pitchFamily="2" charset="-122"/>
              </a:rPr>
              <a:t>用户</a:t>
            </a:r>
            <a:r>
              <a:rPr lang="zh-CN" altLang="zh-CN" sz="2400" b="1" dirty="0">
                <a:latin typeface="+mn-lt"/>
                <a:ea typeface="黑体" panose="02010609060101010101" pitchFamily="2" charset="-122"/>
              </a:rPr>
              <a:t>使用一个</a:t>
            </a:r>
            <a:r>
              <a:rPr lang="zh-CN" altLang="zh-CN" sz="2400" b="1" dirty="0">
                <a:solidFill>
                  <a:srgbClr val="FF0000"/>
                </a:solidFill>
                <a:latin typeface="+mn-lt"/>
                <a:ea typeface="黑体" panose="02010609060101010101" pitchFamily="2" charset="-122"/>
              </a:rPr>
              <a:t>共享</a:t>
            </a:r>
            <a:r>
              <a:rPr lang="zh-CN" altLang="zh-CN" sz="2400" b="1" dirty="0">
                <a:latin typeface="+mn-lt"/>
                <a:ea typeface="黑体" panose="02010609060101010101" pitchFamily="2" charset="-122"/>
              </a:rPr>
              <a:t>信道进行</a:t>
            </a:r>
            <a:r>
              <a:rPr lang="zh-CN" altLang="zh-CN" sz="2400" b="1" dirty="0" smtClean="0">
                <a:latin typeface="+mn-lt"/>
                <a:ea typeface="黑体" panose="02010609060101010101" pitchFamily="2" charset="-122"/>
              </a:rPr>
              <a:t>通信</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降低成本，提高利用率。</a:t>
            </a:r>
            <a:endParaRPr lang="zh-CN" altLang="en-US" sz="2400" b="1" dirty="0">
              <a:latin typeface="+mn-lt"/>
              <a:ea typeface="黑体" panose="02010609060101010101"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复用</a:t>
            </a:r>
            <a:r>
              <a:rPr lang="zh-CN" altLang="zh-CN" sz="2400" b="1" dirty="0">
                <a:latin typeface="+mn-lt"/>
                <a:ea typeface="黑体" panose="02010609060101010101" pitchFamily="2" charset="-122"/>
              </a:rPr>
              <a:t>的示意图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endParaRPr lang="en-US" altLang="zh-CN" dirty="0"/>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endParaRPr lang="zh-CN" altLang="en-US" sz="2400" dirty="0"/>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endParaRPr lang="zh-CN" altLang="en-US" sz="2400" dirty="0"/>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频率</a:t>
              </a:r>
              <a:endParaRPr kumimoji="1" lang="zh-CN" altLang="en-US" sz="2000" b="1" dirty="0">
                <a:solidFill>
                  <a:srgbClr val="000099"/>
                </a:solidFill>
                <a:latin typeface="+mn-lt"/>
                <a:ea typeface="黑体" panose="02010609060101010101" pitchFamily="2" charset="-122"/>
              </a:endParaRP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时间</a:t>
              </a:r>
              <a:endParaRPr kumimoji="1" lang="zh-CN" altLang="en-US" sz="2000" b="1" dirty="0">
                <a:solidFill>
                  <a:srgbClr val="000099"/>
                </a:solidFill>
                <a:latin typeface="+mn-lt"/>
                <a:ea typeface="黑体" panose="02010609060101010101" pitchFamily="2" charset="-122"/>
              </a:endParaRP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anose="02010609060101010101" pitchFamily="2" charset="-122"/>
                  <a:sym typeface="Symbol" panose="05050102010706020507" pitchFamily="18" charset="2"/>
                </a:rPr>
                <a:t></a:t>
              </a:r>
              <a:endParaRPr kumimoji="1" lang="zh-CN" altLang="zh-CN" sz="2800" b="1">
                <a:solidFill>
                  <a:srgbClr val="000099"/>
                </a:solidFill>
                <a:latin typeface="+mn-lt"/>
                <a:ea typeface="黑体" panose="02010609060101010101" pitchFamily="2" charset="-122"/>
                <a:sym typeface="Symbol" panose="05050102010706020507"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n</a:t>
              </a:r>
              <a:endParaRPr kumimoji="1" lang="en-US" altLang="zh-CN" sz="2000" b="1">
                <a:solidFill>
                  <a:srgbClr val="000099"/>
                </a:solidFill>
                <a:latin typeface="+mn-lt"/>
                <a:ea typeface="黑体" panose="02010609060101010101" pitchFamily="2" charset="-122"/>
              </a:endParaRP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频带 </a:t>
              </a:r>
              <a:r>
                <a:rPr kumimoji="1" lang="en-US" altLang="zh-CN" sz="2000" b="1" dirty="0">
                  <a:solidFill>
                    <a:srgbClr val="000099"/>
                  </a:solidFill>
                  <a:latin typeface="+mn-lt"/>
                  <a:ea typeface="黑体" panose="02010609060101010101" pitchFamily="2" charset="-122"/>
                </a:rPr>
                <a:t>3</a:t>
              </a:r>
              <a:endParaRPr kumimoji="1" lang="en-US" altLang="zh-CN" sz="2000" b="1" dirty="0">
                <a:solidFill>
                  <a:srgbClr val="000099"/>
                </a:solidFill>
                <a:latin typeface="+mn-lt"/>
                <a:ea typeface="黑体" panose="02010609060101010101" pitchFamily="2" charset="-122"/>
              </a:endParaRP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频分复用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endParaRPr lang="en-US" altLang="zh-CN" dirty="0"/>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endParaRPr lang="zh-CN" altLang="en-US" sz="2800" dirty="0"/>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endParaRPr lang="zh-CN" altLang="en-US" sz="2800" dirty="0"/>
          </a:p>
          <a:p>
            <a:r>
              <a:rPr lang="en-US" altLang="zh-CN" sz="2800" dirty="0"/>
              <a:t>TDM </a:t>
            </a:r>
            <a:r>
              <a:rPr lang="zh-CN" altLang="en-US" sz="2800" dirty="0"/>
              <a:t>信号也称为</a:t>
            </a:r>
            <a:r>
              <a:rPr lang="zh-CN" altLang="en-US" sz="2800" dirty="0">
                <a:solidFill>
                  <a:srgbClr val="FF0000"/>
                </a:solidFill>
              </a:rPr>
              <a:t>等</a:t>
            </a:r>
            <a:r>
              <a:rPr lang="zh-CN" altLang="en-US" sz="2800" dirty="0" smtClean="0">
                <a:solidFill>
                  <a:srgbClr val="FF0000"/>
                </a:solidFill>
              </a:rPr>
              <a:t>时 </a:t>
            </a:r>
            <a:r>
              <a:rPr lang="en-US" altLang="zh-CN" sz="2800" dirty="0" smtClean="0"/>
              <a:t>(</a:t>
            </a:r>
            <a:r>
              <a:rPr lang="en-US" altLang="zh-CN" sz="2800" dirty="0"/>
              <a:t>isochronous</a:t>
            </a:r>
            <a:r>
              <a:rPr lang="en-US" altLang="zh-CN" sz="2800" dirty="0" smtClean="0"/>
              <a:t>) </a:t>
            </a:r>
            <a:r>
              <a:rPr lang="zh-CN" altLang="en-US" sz="2800" dirty="0" smtClean="0"/>
              <a:t>信号</a:t>
            </a:r>
            <a:r>
              <a:rPr lang="zh-CN" altLang="en-US" sz="2800" dirty="0"/>
              <a:t>。</a:t>
            </a:r>
            <a:endParaRPr lang="zh-CN" altLang="en-US" sz="2800" dirty="0"/>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频率</a:t>
            </a:r>
            <a:endParaRPr kumimoji="1" lang="zh-CN" altLang="en-US" sz="2000" b="1">
              <a:solidFill>
                <a:srgbClr val="000099"/>
              </a:solidFill>
              <a:latin typeface="+mn-lt"/>
              <a:ea typeface="黑体" panose="02010609060101010101" pitchFamily="2" charset="-122"/>
            </a:endParaRP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时间</a:t>
            </a:r>
            <a:endParaRPr kumimoji="1" lang="zh-CN" altLang="en-US" sz="2000" b="1">
              <a:solidFill>
                <a:srgbClr val="000099"/>
              </a:solidFill>
              <a:latin typeface="+mn-lt"/>
              <a:ea typeface="黑体" panose="02010609060101010101" pitchFamily="2" charset="-122"/>
            </a:endParaRP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endParaRPr lang="en-US" altLang="zh-CN" b="1">
              <a:solidFill>
                <a:srgbClr val="000099"/>
              </a:solidFill>
              <a:latin typeface="+mn-lt"/>
              <a:ea typeface="黑体" panose="02010609060101010101" pitchFamily="2" charset="-122"/>
            </a:endParaRP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endParaRPr lang="en-US" altLang="zh-CN" b="1">
              <a:solidFill>
                <a:srgbClr val="000099"/>
              </a:solidFill>
              <a:latin typeface="+mn-lt"/>
              <a:ea typeface="黑体" panose="02010609060101010101" pitchFamily="2" charset="-122"/>
            </a:endParaRP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endParaRPr lang="en-US" altLang="zh-CN" b="1">
              <a:solidFill>
                <a:srgbClr val="000099"/>
              </a:solidFill>
              <a:latin typeface="+mn-lt"/>
              <a:ea typeface="黑体" panose="02010609060101010101" pitchFamily="2" charset="-122"/>
            </a:endParaRPr>
          </a:p>
        </p:txBody>
      </p:sp>
      <p:grpSp>
        <p:nvGrpSpPr>
          <p:cNvPr id="258066" name="Group 18"/>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endParaRPr lang="en-US" altLang="zh-CN" b="1">
                <a:solidFill>
                  <a:srgbClr val="000099"/>
                </a:solidFill>
                <a:latin typeface="+mn-lt"/>
                <a:ea typeface="黑体" panose="02010609060101010101" pitchFamily="2" charset="-122"/>
              </a:endParaRP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58078" name="Group 30"/>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0" name="AutoShape 32"/>
            <p:cNvSpPr/>
            <p:nvPr/>
          </p:nvSpPr>
          <p:spPr bwMode="auto">
            <a:xfrm rot="16200000" flipV="1">
              <a:off x="124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1" name="Group 33"/>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3" name="AutoShape 35"/>
            <p:cNvSpPr/>
            <p:nvPr/>
          </p:nvSpPr>
          <p:spPr bwMode="auto">
            <a:xfrm rot="16200000" flipV="1">
              <a:off x="197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4" name="Group 36"/>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6" name="AutoShape 38"/>
            <p:cNvSpPr/>
            <p:nvPr/>
          </p:nvSpPr>
          <p:spPr bwMode="auto">
            <a:xfrm rot="16200000" flipV="1">
              <a:off x="269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7" name="Group 39"/>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89" name="AutoShape 41"/>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anose="02010609060101010101" pitchFamily="2" charset="-122"/>
              </a:rPr>
              <a:t>…</a:t>
            </a:r>
            <a:endParaRPr kumimoji="1" lang="en-US" altLang="zh-CN" sz="2000" b="1">
              <a:solidFill>
                <a:srgbClr val="000099"/>
              </a:solidFill>
              <a:latin typeface="+mn-lt"/>
              <a:ea typeface="黑体" panose="02010609060101010101" pitchFamily="2" charset="-122"/>
            </a:endParaRP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258092" name="Group 44"/>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endParaRPr kumimoji="1" lang="zh-CN" altLang="en-US" sz="2000" b="1">
                <a:solidFill>
                  <a:srgbClr val="000099"/>
                </a:solidFill>
                <a:latin typeface="+mn-lt"/>
                <a:ea typeface="黑体" panose="02010609060101010101" pitchFamily="2" charset="-122"/>
              </a:endParaRPr>
            </a:p>
          </p:txBody>
        </p:sp>
        <p:sp>
          <p:nvSpPr>
            <p:cNvPr id="258094" name="AutoShape 46"/>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100" name="Group 52"/>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anose="02010609060101010101" pitchFamily="2" charset="-122"/>
              </a:rPr>
              <a:t>周期性出现</a:t>
            </a:r>
            <a:endParaRPr kumimoji="1" lang="zh-CN" altLang="en-US" sz="2400" b="1" dirty="0">
              <a:solidFill>
                <a:srgbClr val="C00000"/>
              </a:solidFill>
              <a:latin typeface="+mn-lt"/>
              <a:ea typeface="黑体" panose="02010609060101010101" pitchFamily="2" charset="-122"/>
            </a:endParaRP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endParaRPr lang="zh-CN" altLang="en-US" sz="3600" dirty="0">
              <a:solidFill>
                <a:srgbClr val="FF0000"/>
              </a:solidFill>
            </a:endParaRP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anose="02010609060101010101" pitchFamily="2" charset="-122"/>
              </a:rPr>
              <a:t>使用时分复用系统传送计算机数据时</a:t>
            </a:r>
            <a:r>
              <a:rPr lang="zh-CN" altLang="en-US" sz="2400" b="1" dirty="0" smtClean="0">
                <a:solidFill>
                  <a:srgbClr val="000099"/>
                </a:solidFill>
                <a:latin typeface="+mn-lt"/>
                <a:ea typeface="黑体" panose="02010609060101010101" pitchFamily="2" charset="-122"/>
              </a:rPr>
              <a:t>，由于</a:t>
            </a:r>
            <a:r>
              <a:rPr lang="zh-CN" altLang="en-US" sz="2400" b="1" dirty="0">
                <a:solidFill>
                  <a:srgbClr val="000099"/>
                </a:solidFill>
                <a:latin typeface="+mn-lt"/>
                <a:ea typeface="黑体" panose="02010609060101010101" pitchFamily="2" charset="-122"/>
              </a:rPr>
              <a:t>计算机数据的突发性质，用户</a:t>
            </a:r>
            <a:r>
              <a:rPr lang="zh-CN" altLang="en-US" sz="2400" b="1" dirty="0" smtClean="0">
                <a:solidFill>
                  <a:srgbClr val="000099"/>
                </a:solidFill>
                <a:latin typeface="+mn-lt"/>
                <a:ea typeface="黑体" panose="02010609060101010101" pitchFamily="2" charset="-122"/>
              </a:rPr>
              <a:t>对分配</a:t>
            </a:r>
            <a:r>
              <a:rPr lang="zh-CN" altLang="en-US" sz="2400" b="1" dirty="0">
                <a:solidFill>
                  <a:srgbClr val="000099"/>
                </a:solidFill>
                <a:latin typeface="+mn-lt"/>
                <a:ea typeface="黑体" panose="02010609060101010101" pitchFamily="2" charset="-122"/>
              </a:rPr>
              <a:t>到的子信道的利用率一般是不高的</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4" name="Freeform 4"/>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5" name="Freeform 5"/>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6" name="Freeform 6"/>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7" name="Freeform 7"/>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8" name="Freeform 8"/>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9" name="Freeform 9"/>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0" name="Freeform 10"/>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1" name="Freeform 11"/>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2" name="Freeform 12"/>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3" name="Freeform 13"/>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t</a:t>
              </a:r>
              <a:endParaRPr kumimoji="1" lang="en-US" altLang="zh-CN" sz="2400" b="1" dirty="0">
                <a:solidFill>
                  <a:srgbClr val="000099"/>
                </a:solidFill>
                <a:latin typeface="+mn-lt"/>
                <a:ea typeface="黑体" panose="02010609060101010101" pitchFamily="2" charset="-122"/>
              </a:endParaRP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4 </a:t>
              </a:r>
              <a:r>
                <a:rPr kumimoji="1" lang="zh-CN" altLang="en-US" sz="2400" b="1" dirty="0">
                  <a:solidFill>
                    <a:srgbClr val="000099"/>
                  </a:solidFill>
                  <a:latin typeface="+mn-lt"/>
                  <a:ea typeface="黑体" panose="02010609060101010101" pitchFamily="2" charset="-122"/>
                </a:rPr>
                <a:t>个时分复用帧</a:t>
              </a:r>
              <a:endParaRPr kumimoji="1" lang="zh-CN" altLang="en-US" sz="2400" b="1" dirty="0">
                <a:solidFill>
                  <a:srgbClr val="000099"/>
                </a:solidFill>
                <a:latin typeface="+mn-lt"/>
                <a:ea typeface="黑体" panose="02010609060101010101" pitchFamily="2" charset="-122"/>
              </a:endParaRP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#1</a:t>
              </a:r>
              <a:endParaRPr kumimoji="1" lang="en-US" altLang="zh-CN" sz="2400" b="1">
                <a:solidFill>
                  <a:srgbClr val="000099"/>
                </a:solidFill>
                <a:latin typeface="+mn-lt"/>
                <a:ea typeface="黑体" panose="02010609060101010101" pitchFamily="2" charset="-122"/>
              </a:endParaRP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266298" name="Freeform 58"/>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#2</a:t>
              </a:r>
              <a:endParaRPr kumimoji="1" lang="en-US" altLang="zh-CN" sz="2400" b="1">
                <a:solidFill>
                  <a:srgbClr val="000099"/>
                </a:solidFill>
                <a:latin typeface="+mn-lt"/>
                <a:ea typeface="黑体" panose="02010609060101010101" pitchFamily="2" charset="-122"/>
              </a:endParaRP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#3</a:t>
              </a:r>
              <a:endParaRPr kumimoji="1" lang="en-US" altLang="zh-CN" sz="2400" b="1">
                <a:solidFill>
                  <a:srgbClr val="000099"/>
                </a:solidFill>
                <a:latin typeface="+mn-lt"/>
                <a:ea typeface="黑体" panose="02010609060101010101" pitchFamily="2" charset="-122"/>
              </a:endParaRP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#4</a:t>
              </a:r>
              <a:endParaRPr kumimoji="1" lang="en-US" altLang="zh-CN" sz="2400" b="1">
                <a:solidFill>
                  <a:srgbClr val="000099"/>
                </a:solidFill>
                <a:latin typeface="+mn-lt"/>
                <a:ea typeface="黑体" panose="02010609060101010101" pitchFamily="2" charset="-122"/>
              </a:endParaRP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anose="02010609060101010101" pitchFamily="2" charset="-122"/>
                </a:rPr>
                <a:t>用户</a:t>
              </a:r>
              <a:endParaRPr kumimoji="1" lang="zh-CN" altLang="en-US" sz="2400" b="1">
                <a:solidFill>
                  <a:srgbClr val="000099"/>
                </a:solidFill>
                <a:latin typeface="+mn-lt"/>
                <a:ea typeface="黑体" panose="02010609060101010101" pitchFamily="2" charset="-122"/>
              </a:endParaRP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nvGrpSpPr>
            <p:cNvPr id="266325" name="Group 85"/>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时分复用</a:t>
              </a:r>
              <a:r>
                <a:rPr lang="zh-CN" altLang="zh-CN" sz="2400" b="1" dirty="0">
                  <a:latin typeface="+mn-lt"/>
                  <a:ea typeface="黑体" panose="02010609060101010101" pitchFamily="2" charset="-122"/>
                </a:rPr>
                <a:t>可能会造成线路资源的浪费</a:t>
              </a:r>
              <a:endParaRPr lang="zh-CN" altLang="en-US" sz="2400" b="1" dirty="0">
                <a:latin typeface="+mn-lt"/>
                <a:ea typeface="黑体" panose="02010609060101010101"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anose="02010609060101010101" pitchFamily="2" charset="-122"/>
              </a:rPr>
              <a:t>当某用户暂时无数据发送时，在时分复用帧中分配给该用户的时隙只能处于</a:t>
            </a:r>
            <a:r>
              <a:rPr lang="zh-CN" altLang="zh-CN" sz="2200" b="1" dirty="0" smtClean="0">
                <a:ea typeface="黑体" panose="02010609060101010101" pitchFamily="2" charset="-122"/>
              </a:rPr>
              <a:t>空闲状态</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endParaRPr lang="en-US" altLang="zh-CN" dirty="0"/>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anose="02010609060101010101" pitchFamily="2" charset="-122"/>
              </a:rPr>
              <a:t>STDM </a:t>
            </a:r>
            <a:r>
              <a:rPr lang="zh-CN" altLang="zh-CN" sz="2200" b="1" dirty="0" smtClean="0">
                <a:ea typeface="黑体" panose="02010609060101010101" pitchFamily="2" charset="-122"/>
              </a:rPr>
              <a:t>帧</a:t>
            </a:r>
            <a:r>
              <a:rPr lang="zh-CN" altLang="zh-CN" sz="2200" b="1" dirty="0">
                <a:solidFill>
                  <a:srgbClr val="FF0000"/>
                </a:solidFill>
                <a:ea typeface="黑体" panose="02010609060101010101" pitchFamily="2" charset="-122"/>
              </a:rPr>
              <a:t>不是固定分配</a:t>
            </a:r>
            <a:r>
              <a:rPr lang="zh-CN" altLang="zh-CN" sz="2200" b="1" dirty="0">
                <a:ea typeface="黑体" panose="02010609060101010101" pitchFamily="2" charset="-122"/>
              </a:rPr>
              <a:t>时隙，而是</a:t>
            </a:r>
            <a:r>
              <a:rPr lang="zh-CN" altLang="zh-CN" sz="2200" b="1" dirty="0">
                <a:solidFill>
                  <a:srgbClr val="FF0000"/>
                </a:solidFill>
                <a:ea typeface="黑体" panose="02010609060101010101" pitchFamily="2" charset="-122"/>
              </a:rPr>
              <a:t>按需动态地</a:t>
            </a:r>
            <a:r>
              <a:rPr lang="zh-CN" altLang="zh-CN" sz="2200" b="1" dirty="0">
                <a:ea typeface="黑体" panose="02010609060101010101" pitchFamily="2" charset="-122"/>
              </a:rPr>
              <a:t>分配时隙。因此统计时分复用可以提高线路的</a:t>
            </a:r>
            <a:r>
              <a:rPr lang="zh-CN" altLang="zh-CN" sz="2200" b="1" dirty="0" smtClean="0">
                <a:ea typeface="黑体" panose="02010609060101010101" pitchFamily="2" charset="-122"/>
              </a:rPr>
              <a:t>利用率</a:t>
            </a:r>
            <a:r>
              <a:rPr lang="zh-CN" altLang="en-US" sz="2200" b="1" dirty="0" smtClean="0">
                <a:ea typeface="黑体" panose="02010609060101010101" pitchFamily="2" charset="-122"/>
              </a:rPr>
              <a:t>。</a:t>
            </a:r>
            <a:endParaRPr lang="zh-CN" altLang="en-US" sz="2200" b="1" dirty="0">
              <a:ea typeface="黑体" panose="02010609060101010101"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0" name="Freeform 86"/>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1" name="Freeform 87"/>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2" name="Freeform 88"/>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3" name="Freeform 89"/>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4" name="Freeform 90"/>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5" name="Freeform 91"/>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用户</a:t>
              </a:r>
              <a:endParaRPr kumimoji="1" lang="zh-CN" altLang="en-US" sz="2400" b="1" dirty="0">
                <a:solidFill>
                  <a:srgbClr val="000099"/>
                </a:solidFill>
                <a:latin typeface="+mn-lt"/>
                <a:ea typeface="黑体" panose="02010609060101010101" pitchFamily="2" charset="-122"/>
              </a:endParaRPr>
            </a:p>
          </p:txBody>
        </p:sp>
        <p:sp>
          <p:nvSpPr>
            <p:cNvPr id="149597" name="Freeform 93"/>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8" name="Freeform 94"/>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9" name="Freeform 95"/>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0" name="Freeform 96"/>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endParaRPr kumimoji="1" lang="en-US" altLang="zh-CN" sz="2400" b="1">
                <a:solidFill>
                  <a:srgbClr val="000099"/>
                </a:solidFill>
                <a:latin typeface="+mn-lt"/>
                <a:ea typeface="黑体" panose="02010609060101010101" pitchFamily="2" charset="-122"/>
              </a:endParaRP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 </a:t>
              </a:r>
              <a:r>
                <a:rPr kumimoji="1" lang="zh-CN" altLang="en-US" sz="2400" b="1" dirty="0">
                  <a:solidFill>
                    <a:srgbClr val="000099"/>
                  </a:solidFill>
                  <a:latin typeface="+mn-lt"/>
                  <a:ea typeface="黑体" panose="02010609060101010101" pitchFamily="2" charset="-122"/>
                </a:rPr>
                <a:t>个 </a:t>
              </a:r>
              <a:r>
                <a:rPr kumimoji="1" lang="en-US" altLang="zh-CN" sz="2400" b="1" dirty="0">
                  <a:solidFill>
                    <a:srgbClr val="000099"/>
                  </a:solidFill>
                  <a:latin typeface="+mn-lt"/>
                  <a:ea typeface="黑体" panose="02010609060101010101" pitchFamily="2" charset="-122"/>
                </a:rPr>
                <a:t>STDM </a:t>
              </a:r>
              <a:r>
                <a:rPr kumimoji="1" lang="zh-CN" altLang="en-US" sz="2400" b="1" dirty="0">
                  <a:solidFill>
                    <a:srgbClr val="000099"/>
                  </a:solidFill>
                  <a:latin typeface="+mn-lt"/>
                  <a:ea typeface="黑体" panose="02010609060101010101" pitchFamily="2" charset="-122"/>
                </a:rPr>
                <a:t>帧</a:t>
              </a:r>
              <a:endParaRPr kumimoji="1" lang="zh-CN" altLang="en-US" sz="2400" b="1" dirty="0">
                <a:solidFill>
                  <a:srgbClr val="000099"/>
                </a:solidFill>
                <a:latin typeface="+mn-lt"/>
                <a:ea typeface="黑体" panose="02010609060101010101" pitchFamily="2" charset="-122"/>
              </a:endParaRP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endParaRPr kumimoji="1" lang="en-US" altLang="zh-CN" sz="2400" b="1">
                <a:solidFill>
                  <a:srgbClr val="000099"/>
                </a:solidFill>
                <a:latin typeface="+mn-lt"/>
                <a:ea typeface="黑体" panose="02010609060101010101" pitchFamily="2" charset="-122"/>
              </a:endParaRP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endParaRPr kumimoji="1" lang="en-US" altLang="zh-CN" sz="2400" b="1">
                <a:solidFill>
                  <a:srgbClr val="000099"/>
                </a:solidFill>
                <a:latin typeface="+mn-lt"/>
                <a:ea typeface="黑体" panose="02010609060101010101" pitchFamily="2" charset="-122"/>
              </a:endParaRP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endParaRPr kumimoji="1" lang="en-US" altLang="zh-CN" sz="2400" b="1">
                <a:solidFill>
                  <a:srgbClr val="000099"/>
                </a:solidFill>
                <a:latin typeface="+mn-lt"/>
                <a:ea typeface="黑体" panose="02010609060101010101" pitchFamily="2" charset="-122"/>
              </a:endParaRP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endParaRPr kumimoji="1" lang="en-US" altLang="zh-CN" sz="2400" b="1">
                <a:solidFill>
                  <a:srgbClr val="000099"/>
                </a:solidFill>
                <a:latin typeface="+mn-lt"/>
                <a:ea typeface="黑体" panose="02010609060101010101" pitchFamily="2" charset="-122"/>
              </a:endParaRPr>
            </a:p>
          </p:txBody>
        </p:sp>
        <p:sp>
          <p:nvSpPr>
            <p:cNvPr id="149642" name="Freeform 138"/>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endParaRPr kumimoji="1" lang="en-US" altLang="zh-CN" sz="2400" b="1">
                <a:solidFill>
                  <a:srgbClr val="000099"/>
                </a:solidFill>
                <a:latin typeface="+mn-lt"/>
                <a:ea typeface="黑体" panose="02010609060101010101" pitchFamily="2" charset="-122"/>
              </a:endParaRP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endParaRPr kumimoji="1" lang="en-US" altLang="zh-CN" sz="2400" b="1">
                <a:solidFill>
                  <a:srgbClr val="000099"/>
                </a:solidFill>
                <a:latin typeface="+mn-lt"/>
                <a:ea typeface="黑体" panose="02010609060101010101" pitchFamily="2" charset="-122"/>
              </a:endParaRPr>
            </a:p>
          </p:txBody>
        </p:sp>
        <p:sp>
          <p:nvSpPr>
            <p:cNvPr id="149654" name="Freeform 150"/>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5" name="Freeform 151"/>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6" name="Freeform 152"/>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7" name="Freeform 153"/>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8" name="Freeform 154"/>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9" name="Freeform 155"/>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0" name="Freeform 156"/>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a:t>
              </a:r>
              <a:endParaRPr kumimoji="1" lang="en-US" altLang="zh-CN" sz="2400" b="1" dirty="0">
                <a:solidFill>
                  <a:srgbClr val="000099"/>
                </a:solidFill>
                <a:latin typeface="+mn-lt"/>
                <a:ea typeface="黑体" panose="02010609060101010101" pitchFamily="2" charset="-122"/>
              </a:endParaRP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anose="02010609060101010101" pitchFamily="2" charset="-122"/>
                </a:rPr>
                <a:t>统计</a:t>
              </a:r>
              <a:endParaRPr kumimoji="1" lang="en-US" altLang="zh-CN" sz="2800" b="1" dirty="0" smtClean="0">
                <a:solidFill>
                  <a:srgbClr val="C00000"/>
                </a:solidFill>
                <a:latin typeface="+mn-lt"/>
                <a:ea typeface="黑体" panose="02010609060101010101" pitchFamily="2" charset="-122"/>
              </a:endParaRPr>
            </a:p>
            <a:p>
              <a:pPr algn="l"/>
              <a:r>
                <a:rPr kumimoji="1" lang="zh-CN" altLang="en-US" sz="2800" b="1" dirty="0" smtClean="0">
                  <a:solidFill>
                    <a:srgbClr val="C00000"/>
                  </a:solidFill>
                  <a:latin typeface="+mn-lt"/>
                  <a:ea typeface="黑体" panose="02010609060101010101" pitchFamily="2" charset="-122"/>
                </a:rPr>
                <a:t>时分复用</a:t>
              </a:r>
              <a:endParaRPr kumimoji="1" lang="zh-CN" altLang="en-US" sz="2800" b="1" dirty="0">
                <a:solidFill>
                  <a:srgbClr val="C00000"/>
                </a:solidFill>
                <a:latin typeface="+mn-lt"/>
                <a:ea typeface="黑体" panose="02010609060101010101"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统计</a:t>
              </a:r>
              <a:r>
                <a:rPr lang="zh-CN" altLang="zh-CN" sz="2400" b="1" dirty="0">
                  <a:latin typeface="+mn-lt"/>
                  <a:ea typeface="黑体" panose="02010609060101010101" pitchFamily="2" charset="-122"/>
                </a:rPr>
                <a:t>时分复用的工作原理</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br>
              <a:rPr lang="en-US" altLang="zh-CN" sz="4000" dirty="0"/>
            </a:br>
            <a:r>
              <a:rPr lang="en-US" altLang="zh-CN" sz="4000" dirty="0"/>
              <a:t>(Wavelength Division Multiplexing)  </a:t>
            </a:r>
            <a:endParaRPr lang="en-US" altLang="zh-CN" sz="4000" dirty="0"/>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anose="02010609060101010101" pitchFamily="2" charset="-122"/>
              </a:rPr>
              <a:t>波分复用就是光的频分复用</a:t>
            </a:r>
            <a:r>
              <a:rPr lang="zh-CN" altLang="en-US" sz="2800" b="1" dirty="0" smtClean="0">
                <a:latin typeface="+mn-lt"/>
                <a:ea typeface="黑体" panose="02010609060101010101" pitchFamily="2" charset="-122"/>
              </a:rPr>
              <a:t>。</a:t>
            </a:r>
            <a:r>
              <a:rPr lang="zh-CN" altLang="zh-CN" sz="2800" b="1" dirty="0">
                <a:latin typeface="+mn-lt"/>
                <a:ea typeface="黑体" panose="02010609060101010101" pitchFamily="2" charset="-122"/>
              </a:rPr>
              <a:t>使用一根光纤来同时传输多</a:t>
            </a:r>
            <a:r>
              <a:rPr lang="zh-CN" altLang="zh-CN" sz="2800" b="1" dirty="0" smtClean="0">
                <a:latin typeface="+mn-lt"/>
                <a:ea typeface="黑体" panose="02010609060101010101" pitchFamily="2" charset="-122"/>
              </a:rPr>
              <a:t>个光</a:t>
            </a:r>
            <a:r>
              <a:rPr lang="zh-CN" altLang="zh-CN" sz="2800" b="1" dirty="0">
                <a:latin typeface="+mn-lt"/>
                <a:ea typeface="黑体" panose="02010609060101010101" pitchFamily="2" charset="-122"/>
              </a:rPr>
              <a:t>载波</a:t>
            </a:r>
            <a:r>
              <a:rPr lang="zh-CN" altLang="zh-CN" sz="2800" b="1" dirty="0" smtClean="0">
                <a:latin typeface="+mn-lt"/>
                <a:ea typeface="黑体" panose="02010609060101010101" pitchFamily="2" charset="-122"/>
              </a:rPr>
              <a:t>信号</a:t>
            </a:r>
            <a:r>
              <a:rPr lang="zh-CN" altLang="en-US" sz="2800" b="1" dirty="0" smtClean="0">
                <a:latin typeface="+mn-lt"/>
                <a:ea typeface="黑体" panose="02010609060101010101" pitchFamily="2" charset="-122"/>
              </a:rPr>
              <a:t>。</a:t>
            </a:r>
            <a:endParaRPr lang="zh-CN" altLang="en-US" sz="2800" b="1" dirty="0">
              <a:latin typeface="+mn-lt"/>
              <a:ea typeface="黑体" panose="02010609060101010101" pitchFamily="2" charset="-122"/>
            </a:endParaRPr>
          </a:p>
        </p:txBody>
      </p:sp>
      <p:grpSp>
        <p:nvGrpSpPr>
          <p:cNvPr id="4" name="组合 3"/>
          <p:cNvGrpSpPr/>
          <p:nvPr/>
        </p:nvGrpSpPr>
        <p:grpSpPr>
          <a:xfrm>
            <a:off x="293307" y="2132856"/>
            <a:ext cx="9580378" cy="4268326"/>
            <a:chOff x="293307" y="2132856"/>
            <a:chExt cx="9580378"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anose="02010609060101010101" pitchFamily="2" charset="-122"/>
                </a:rPr>
                <a:t> 1550 nm           0 </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1551 nm           1</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1552 nm           2</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1553 nm           3</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1554 nm           4</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1555 nm           5</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1556 nm           6</a:t>
              </a:r>
              <a:endParaRPr kumimoji="1" lang="en-US" altLang="zh-CN" sz="2000" b="1">
                <a:solidFill>
                  <a:srgbClr val="000099"/>
                </a:solidFill>
                <a:latin typeface="+mn-lt"/>
                <a:ea typeface="黑体" panose="02010609060101010101" pitchFamily="2" charset="-122"/>
              </a:endParaRPr>
            </a:p>
            <a:p>
              <a:pPr algn="l">
                <a:lnSpc>
                  <a:spcPct val="115000"/>
                </a:lnSpc>
              </a:pPr>
              <a:r>
                <a:rPr kumimoji="1" lang="en-US" altLang="zh-CN" sz="2000" b="1">
                  <a:solidFill>
                    <a:srgbClr val="000099"/>
                  </a:solidFill>
                  <a:latin typeface="+mn-lt"/>
                  <a:ea typeface="黑体" panose="02010609060101010101" pitchFamily="2" charset="-122"/>
                </a:rPr>
                <a:t> 1557 nm           7</a:t>
              </a:r>
              <a:endParaRPr kumimoji="1" lang="en-US" altLang="zh-CN" sz="2000" b="1">
                <a:solidFill>
                  <a:srgbClr val="000099"/>
                </a:solidFill>
                <a:latin typeface="+mn-lt"/>
                <a:ea typeface="黑体" panose="02010609060101010101" pitchFamily="2" charset="-122"/>
              </a:endParaRP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anose="02010609060101010101" pitchFamily="2" charset="-122"/>
                </a:rPr>
                <a:t>0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1550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1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1551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2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1552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3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1553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1554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1555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1556 nm  </a:t>
              </a:r>
              <a:endParaRPr kumimoji="1" lang="en-US" altLang="zh-CN" sz="2000" b="1" dirty="0">
                <a:solidFill>
                  <a:srgbClr val="000099"/>
                </a:solidFill>
                <a:latin typeface="+mn-lt"/>
                <a:ea typeface="黑体" panose="02010609060101010101" pitchFamily="2" charset="-122"/>
              </a:endParaRPr>
            </a:p>
            <a:p>
              <a:pPr algn="l">
                <a:lnSpc>
                  <a:spcPct val="115000"/>
                </a:lnSpc>
              </a:pPr>
              <a:r>
                <a:rPr kumimoji="1" lang="en-US" altLang="zh-CN" sz="2000" b="1" dirty="0">
                  <a:solidFill>
                    <a:srgbClr val="000099"/>
                  </a:solidFill>
                  <a:latin typeface="+mn-lt"/>
                  <a:ea typeface="黑体" panose="02010609060101010101" pitchFamily="2" charset="-122"/>
                </a:rPr>
                <a:t>7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1557 nm  </a:t>
              </a:r>
              <a:endParaRPr kumimoji="1" lang="en-US" altLang="zh-CN" sz="2000" b="1" dirty="0">
                <a:solidFill>
                  <a:srgbClr val="000099"/>
                </a:solidFill>
                <a:latin typeface="+mn-lt"/>
                <a:ea typeface="黑体" panose="02010609060101010101" pitchFamily="2" charset="-122"/>
              </a:endParaRPr>
            </a:p>
          </p:txBody>
        </p:sp>
        <p:sp>
          <p:nvSpPr>
            <p:cNvPr id="150534" name="Text Box 6"/>
            <p:cNvSpPr txBox="1">
              <a:spLocks noChangeArrowheads="1"/>
            </p:cNvSpPr>
            <p:nvPr/>
          </p:nvSpPr>
          <p:spPr bwMode="auto">
            <a:xfrm>
              <a:off x="293307" y="5754851"/>
              <a:ext cx="1635357"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a:t>
              </a:r>
              <a:r>
                <a:rPr kumimoji="1" lang="en-US" altLang="zh-CN" b="1" dirty="0" err="1" smtClean="0">
                  <a:solidFill>
                    <a:srgbClr val="000099"/>
                  </a:solidFill>
                  <a:latin typeface="+mn-lt"/>
                  <a:ea typeface="黑体" panose="02010609060101010101" pitchFamily="2" charset="-122"/>
                </a:rPr>
                <a:t>Gbit</a:t>
              </a:r>
              <a:r>
                <a:rPr kumimoji="1" lang="en-US" altLang="zh-CN" b="1" dirty="0" smtClean="0">
                  <a:solidFill>
                    <a:srgbClr val="000099"/>
                  </a:solidFill>
                  <a:latin typeface="+mn-lt"/>
                  <a:ea typeface="黑体" panose="02010609060101010101" pitchFamily="2" charset="-122"/>
                </a:rPr>
                <a:t>/s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1" name="Text Box 33"/>
            <p:cNvSpPr txBox="1">
              <a:spLocks noChangeArrowheads="1"/>
            </p:cNvSpPr>
            <p:nvPr/>
          </p:nvSpPr>
          <p:spPr bwMode="auto">
            <a:xfrm>
              <a:off x="3828553" y="3368303"/>
              <a:ext cx="1265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20 </a:t>
              </a:r>
              <a:r>
                <a:rPr kumimoji="1" lang="en-US" altLang="zh-CN" sz="2000" b="1" dirty="0" err="1" smtClean="0">
                  <a:solidFill>
                    <a:srgbClr val="000099"/>
                  </a:solidFill>
                  <a:latin typeface="+mn-lt"/>
                  <a:ea typeface="黑体" panose="02010609060101010101" pitchFamily="2" charset="-122"/>
                </a:rPr>
                <a:t>Gbit</a:t>
              </a:r>
              <a:r>
                <a:rPr kumimoji="1" lang="en-US" altLang="zh-CN" sz="2000" b="1" dirty="0" smtClean="0">
                  <a:solidFill>
                    <a:srgbClr val="000099"/>
                  </a:solidFill>
                  <a:latin typeface="+mn-lt"/>
                  <a:ea typeface="黑体" panose="02010609060101010101" pitchFamily="2" charset="-122"/>
                </a:rPr>
                <a:t>/s</a:t>
              </a:r>
              <a:endParaRPr kumimoji="1" lang="en-US" altLang="zh-CN" sz="2000" b="1" dirty="0">
                <a:solidFill>
                  <a:srgbClr val="000099"/>
                </a:solidFill>
                <a:latin typeface="+mn-lt"/>
                <a:ea typeface="黑体" panose="02010609060101010101" pitchFamily="2" charset="-122"/>
              </a:endParaRP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复</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分</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用</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器</a:t>
              </a:r>
              <a:endParaRPr kumimoji="1" lang="zh-CN" altLang="en-US" sz="2000" b="1">
                <a:solidFill>
                  <a:srgbClr val="000099"/>
                </a:solidFill>
                <a:latin typeface="+mn-lt"/>
                <a:ea typeface="黑体" panose="02010609060101010101" pitchFamily="2" charset="-122"/>
              </a:endParaRP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EDFA</a:t>
              </a:r>
              <a:endParaRPr kumimoji="1" lang="en-US" altLang="zh-CN" sz="2000" b="1">
                <a:solidFill>
                  <a:srgbClr val="000099"/>
                </a:solidFill>
                <a:latin typeface="+mn-lt"/>
                <a:ea typeface="黑体" panose="02010609060101010101" pitchFamily="2" charset="-122"/>
              </a:endParaRP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120 km</a:t>
              </a:r>
              <a:endParaRPr kumimoji="1" lang="en-US" altLang="zh-CN" sz="2000" b="1">
                <a:solidFill>
                  <a:srgbClr val="000099"/>
                </a:solidFill>
                <a:latin typeface="+mn-lt"/>
                <a:ea typeface="黑体" panose="02010609060101010101" pitchFamily="2" charset="-122"/>
              </a:endParaRP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光调制器</a:t>
              </a:r>
              <a:endParaRPr lang="zh-CN" altLang="en-US" sz="2000" b="1" dirty="0">
                <a:solidFill>
                  <a:srgbClr val="000099"/>
                </a:solidFill>
                <a:latin typeface="+mn-lt"/>
                <a:ea typeface="黑体" panose="02010609060101010101" pitchFamily="2" charset="-122"/>
              </a:endParaRP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光解调器</a:t>
              </a:r>
              <a:endParaRPr lang="zh-CN" altLang="en-US" sz="2000" b="1" dirty="0">
                <a:solidFill>
                  <a:srgbClr val="000099"/>
                </a:solidFill>
                <a:latin typeface="+mn-lt"/>
                <a:ea typeface="黑体" panose="02010609060101010101" pitchFamily="2" charset="-122"/>
              </a:endParaRP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 name="Text Box 6"/>
            <p:cNvSpPr txBox="1">
              <a:spLocks noChangeArrowheads="1"/>
            </p:cNvSpPr>
            <p:nvPr/>
          </p:nvSpPr>
          <p:spPr bwMode="auto">
            <a:xfrm>
              <a:off x="8193361" y="5754851"/>
              <a:ext cx="1680324"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a:t>
              </a:r>
              <a:r>
                <a:rPr kumimoji="1" lang="en-US" altLang="zh-CN" b="1" dirty="0" err="1" smtClean="0">
                  <a:solidFill>
                    <a:srgbClr val="000099"/>
                  </a:solidFill>
                  <a:latin typeface="+mn-lt"/>
                  <a:ea typeface="黑体" panose="02010609060101010101" pitchFamily="2" charset="-122"/>
                </a:rPr>
                <a:t>Gbit</a:t>
              </a:r>
              <a:r>
                <a:rPr kumimoji="1" lang="en-US" altLang="zh-CN" b="1" dirty="0" smtClean="0">
                  <a:solidFill>
                    <a:srgbClr val="000099"/>
                  </a:solidFill>
                  <a:latin typeface="+mn-lt"/>
                  <a:ea typeface="黑体" panose="02010609060101010101" pitchFamily="2" charset="-122"/>
                </a:rPr>
                <a:t>/s</a:t>
              </a:r>
              <a:endParaRPr kumimoji="1" lang="en-US" altLang="zh-CN" b="1" dirty="0">
                <a:solidFill>
                  <a:srgbClr val="000099"/>
                </a:solidFill>
                <a:latin typeface="+mn-lt"/>
                <a:ea typeface="黑体" panose="02010609060101010101" pitchFamily="2" charset="-122"/>
              </a:endParaRPr>
            </a:p>
            <a:p>
              <a:r>
                <a:rPr kumimoji="1" lang="en-US" altLang="zh-CN" b="1" dirty="0">
                  <a:solidFill>
                    <a:srgbClr val="000099"/>
                  </a:solidFill>
                  <a:latin typeface="+mn-lt"/>
                  <a:ea typeface="黑体" panose="02010609060101010101" pitchFamily="2" charset="-122"/>
                </a:rPr>
                <a:t>1310 nm</a:t>
              </a:r>
              <a:endParaRPr kumimoji="1" lang="en-US" altLang="zh-CN" b="1" dirty="0">
                <a:solidFill>
                  <a:srgbClr val="000099"/>
                </a:solidFill>
                <a:latin typeface="+mn-lt"/>
                <a:ea typeface="黑体" panose="02010609060101010101" pitchFamily="2" charset="-122"/>
              </a:endParaRP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波分复用</a:t>
              </a:r>
              <a:r>
                <a:rPr lang="zh-CN" altLang="zh-CN" sz="2400" b="1" dirty="0">
                  <a:latin typeface="+mn-lt"/>
                  <a:ea typeface="黑体" panose="02010609060101010101" pitchFamily="2" charset="-122"/>
                </a:rPr>
                <a:t>的概念</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2.4.3   </a:t>
            </a:r>
            <a:r>
              <a:rPr lang="zh-CN" altLang="en-US" dirty="0"/>
              <a:t>码分复用 </a:t>
            </a:r>
            <a:r>
              <a:rPr lang="en-US" altLang="zh-CN" dirty="0"/>
              <a:t>CDM</a:t>
            </a:r>
            <a:br>
              <a:rPr lang="en-US" altLang="zh-CN" dirty="0"/>
            </a:br>
            <a:r>
              <a:rPr lang="en-US" altLang="zh-CN" dirty="0"/>
              <a:t>(Code Division Multiplexing)  </a:t>
            </a:r>
            <a:endParaRPr lang="en-US" altLang="zh-CN" dirty="0"/>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endParaRPr lang="en-US" altLang="zh-CN" sz="2800" dirty="0"/>
          </a:p>
          <a:p>
            <a:pPr>
              <a:buFont typeface="Wingdings" panose="05000000000000000000" pitchFamily="2" charset="2"/>
              <a:buNone/>
            </a:pPr>
            <a:r>
              <a:rPr lang="en-US" altLang="zh-CN" sz="2800" dirty="0"/>
              <a:t>    (Code Division Multiple Access)</a:t>
            </a:r>
            <a:r>
              <a:rPr lang="zh-CN" altLang="en-US" sz="2800" dirty="0"/>
              <a:t>。</a:t>
            </a:r>
            <a:endParaRPr lang="zh-CN" altLang="en-US" sz="2800" dirty="0"/>
          </a:p>
          <a:p>
            <a:r>
              <a:rPr lang="zh-CN" altLang="en-US" sz="2800" dirty="0"/>
              <a:t>各用户使用经过特殊挑选的不同码型，因此彼此不会造成干扰。</a:t>
            </a:r>
            <a:endParaRPr lang="zh-CN" altLang="en-US" sz="2800" dirty="0"/>
          </a:p>
          <a:p>
            <a:r>
              <a:rPr lang="zh-CN" altLang="en-US" sz="2800" dirty="0"/>
              <a:t>这种系统发送的信号有很强的抗干扰能力，其频谱类似于白噪声，不易被敌人发现。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endParaRPr lang="en-US" altLang="zh-CN" dirty="0"/>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1</a:t>
            </a:r>
            <a:r>
              <a:rPr lang="zh-CN" altLang="en-US" dirty="0">
                <a:solidFill>
                  <a:srgbClr val="0000CC"/>
                </a:solidFill>
                <a:latin typeface="Arial" panose="020B0604020202020204" pitchFamily="34" charset="0"/>
                <a:ea typeface="黑体" panose="02010609060101010101" pitchFamily="2" charset="-122"/>
              </a:rPr>
              <a:t>，则发送自己的 </a:t>
            </a:r>
            <a:r>
              <a:rPr lang="en-US" altLang="zh-CN" i="1" dirty="0">
                <a:solidFill>
                  <a:srgbClr val="0000CC"/>
                </a:solidFill>
                <a:latin typeface="Arial" panose="020B0604020202020204" pitchFamily="34" charset="0"/>
                <a:ea typeface="黑体" panose="02010609060101010101" pitchFamily="2" charset="-122"/>
              </a:rPr>
              <a:t>m</a:t>
            </a:r>
            <a:r>
              <a:rPr lang="en-US" altLang="zh-CN" dirty="0">
                <a:solidFill>
                  <a:srgbClr val="0000CC"/>
                </a:solidFill>
                <a:latin typeface="Arial" panose="020B0604020202020204" pitchFamily="34" charset="0"/>
                <a:ea typeface="黑体" panose="02010609060101010101" pitchFamily="2" charset="-122"/>
              </a:rPr>
              <a:t> bit </a:t>
            </a:r>
            <a:r>
              <a:rPr lang="zh-CN" altLang="en-US" dirty="0">
                <a:solidFill>
                  <a:srgbClr val="0000CC"/>
                </a:solidFill>
                <a:latin typeface="Arial" panose="020B0604020202020204" pitchFamily="34" charset="0"/>
                <a:ea typeface="黑体" panose="02010609060101010101" pitchFamily="2" charset="-122"/>
              </a:rPr>
              <a:t>码片序列。</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0</a:t>
            </a:r>
            <a:r>
              <a:rPr lang="zh-CN" altLang="en-US" dirty="0">
                <a:solidFill>
                  <a:srgbClr val="0000CC"/>
                </a:solidFill>
                <a:latin typeface="Arial" panose="020B0604020202020204" pitchFamily="34" charset="0"/>
                <a:ea typeface="黑体" panose="02010609060101010101" pitchFamily="2" charset="-122"/>
              </a:rPr>
              <a:t>，则发送该码片序列的二进制反码。</a:t>
            </a:r>
            <a:r>
              <a:rPr lang="zh-CN" altLang="en-US" dirty="0">
                <a:solidFill>
                  <a:srgbClr val="0000CC"/>
                </a:solidFill>
              </a:rPr>
              <a:t> </a:t>
            </a:r>
            <a:endParaRPr lang="zh-CN" altLang="en-US" dirty="0">
              <a:solidFill>
                <a:srgbClr val="0000CC"/>
              </a:solidFill>
            </a:endParaRP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endParaRPr lang="zh-CN" altLang="en-US" dirty="0"/>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1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00011011</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0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11100100</a:t>
            </a:r>
            <a:r>
              <a:rPr lang="zh-CN" altLang="en-US" dirty="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a typeface="黑体" panose="02010609060101010101" pitchFamily="2" charset="-122"/>
            </a:endParaRPr>
          </a:p>
          <a:p>
            <a:pPr>
              <a:lnSpc>
                <a:spcPct val="100000"/>
              </a:lnSpc>
            </a:pPr>
            <a:r>
              <a:rPr lang="en-US" altLang="zh-CN" dirty="0"/>
              <a:t>S </a:t>
            </a:r>
            <a:r>
              <a:rPr lang="zh-CN" altLang="en-US" dirty="0"/>
              <a:t>站的码片序列：</a:t>
            </a:r>
            <a:r>
              <a:rPr lang="en-US" altLang="zh-CN" dirty="0"/>
              <a:t>(–1 –1 –1 +1 +1 –1 +1 +1)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码片序列实现了扩频</a:t>
            </a:r>
            <a:endParaRPr lang="zh-CN" altLang="en-US" dirty="0"/>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anose="02010609060101010101" pitchFamily="2" charset="-122"/>
              </a:rPr>
              <a:t>一个数据通信</a:t>
            </a:r>
            <a:r>
              <a:rPr lang="zh-CN" altLang="zh-CN" sz="2400" b="1" dirty="0" smtClean="0">
                <a:latin typeface="+mn-lt"/>
                <a:ea typeface="黑体" panose="02010609060101010101" pitchFamily="2" charset="-122"/>
              </a:rPr>
              <a:t>系统</a:t>
            </a:r>
            <a:r>
              <a:rPr lang="zh-CN" altLang="en-US" sz="2400" b="1" dirty="0" smtClean="0">
                <a:latin typeface="+mn-lt"/>
                <a:ea typeface="黑体" panose="02010609060101010101" pitchFamily="2" charset="-122"/>
              </a:rPr>
              <a:t>包括</a:t>
            </a:r>
            <a:r>
              <a:rPr lang="zh-CN" altLang="zh-CN" sz="2400" b="1" dirty="0" smtClean="0">
                <a:solidFill>
                  <a:srgbClr val="FF0000"/>
                </a:solidFill>
                <a:latin typeface="+mn-lt"/>
                <a:ea typeface="黑体" panose="02010609060101010101" pitchFamily="2" charset="-122"/>
              </a:rPr>
              <a:t>三大部分</a:t>
            </a:r>
            <a:r>
              <a:rPr lang="zh-CN" altLang="en-US" sz="2400" b="1" dirty="0" smtClean="0">
                <a:solidFill>
                  <a:srgbClr val="FF0000"/>
                </a:solidFill>
                <a:latin typeface="+mn-lt"/>
                <a:ea typeface="黑体" panose="02010609060101010101" pitchFamily="2" charset="-122"/>
              </a:rPr>
              <a:t>：</a:t>
            </a:r>
            <a:r>
              <a:rPr lang="zh-CN" altLang="zh-CN" sz="2400" b="1" dirty="0" smtClean="0">
                <a:latin typeface="+mn-lt"/>
                <a:ea typeface="黑体" panose="02010609060101010101" pitchFamily="2" charset="-122"/>
              </a:rPr>
              <a:t>源系统（或发送端、发送方）、传输系统（或传输网络）和</a:t>
            </a:r>
            <a:r>
              <a:rPr lang="zh-CN" altLang="zh-CN" sz="2400" b="1" dirty="0">
                <a:latin typeface="+mn-lt"/>
                <a:ea typeface="黑体" panose="02010609060101010101" pitchFamily="2" charset="-122"/>
              </a:rPr>
              <a:t>目的系统（或接收端、接收方</a:t>
            </a:r>
            <a:r>
              <a:rPr lang="zh-CN" altLang="zh-CN" sz="2400" b="1" dirty="0" smtClean="0">
                <a:latin typeface="+mn-lt"/>
                <a:ea typeface="黑体" panose="02010609060101010101" pitchFamily="2" charset="-122"/>
              </a:rPr>
              <a:t>）</a:t>
            </a:r>
            <a:r>
              <a:rPr lang="zh-CN" altLang="en-US"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grpSp>
        <p:nvGrpSpPr>
          <p:cNvPr id="6" name="Group 107"/>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传输</a:t>
              </a:r>
              <a:endParaRPr kumimoji="1" lang="zh-CN" altLang="en-US" sz="1800" b="1" dirty="0">
                <a:solidFill>
                  <a:srgbClr val="0000CC"/>
                </a:solidFill>
                <a:latin typeface="+mn-lt"/>
                <a:ea typeface="黑体" panose="02010609060101010101" pitchFamily="2" charset="-122"/>
              </a:endParaRPr>
            </a:p>
            <a:p>
              <a:pPr algn="l" defTabSz="762000" eaLnBrk="0" hangingPunct="0"/>
              <a:r>
                <a:rPr kumimoji="1" lang="zh-CN" altLang="en-US" sz="1800" b="1" dirty="0">
                  <a:solidFill>
                    <a:srgbClr val="0000CC"/>
                  </a:solidFill>
                  <a:latin typeface="+mn-lt"/>
                  <a:ea typeface="黑体" panose="02010609060101010101" pitchFamily="2" charset="-122"/>
                </a:rPr>
                <a:t>系统</a:t>
              </a:r>
              <a:endParaRPr kumimoji="1" lang="zh-CN" altLang="en-US" sz="1800" b="1" dirty="0">
                <a:solidFill>
                  <a:srgbClr val="0000CC"/>
                </a:solidFill>
                <a:latin typeface="+mn-lt"/>
                <a:ea typeface="黑体" panose="02010609060101010101" pitchFamily="2" charset="-122"/>
              </a:endParaRPr>
            </a:p>
          </p:txBody>
        </p:sp>
      </p:grpSp>
      <p:grpSp>
        <p:nvGrpSpPr>
          <p:cNvPr id="9" name="Group 102"/>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输入信息</a:t>
              </a:r>
              <a:endParaRPr kumimoji="1" lang="zh-CN" altLang="en-US" sz="1800" b="1">
                <a:solidFill>
                  <a:srgbClr val="0000CC"/>
                </a:solidFill>
                <a:latin typeface="+mn-lt"/>
                <a:ea typeface="黑体" panose="02010609060101010101" pitchFamily="2" charset="-122"/>
              </a:endParaRPr>
            </a:p>
          </p:txBody>
        </p:sp>
        <p:sp>
          <p:nvSpPr>
            <p:cNvPr id="11" name="Line 17"/>
            <p:cNvSpPr>
              <a:spLocks noChangeShapeType="1"/>
            </p:cNvSpPr>
            <p:nvPr/>
          </p:nvSpPr>
          <p:spPr bwMode="auto">
            <a:xfrm>
              <a:off x="94" y="3160"/>
              <a:ext cx="313"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2" name="Group 104"/>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输入数据</a:t>
              </a:r>
              <a:endParaRPr kumimoji="1" lang="zh-CN" altLang="en-US" sz="1800" b="1">
                <a:solidFill>
                  <a:srgbClr val="0000CC"/>
                </a:solidFill>
                <a:latin typeface="+mn-lt"/>
                <a:ea typeface="黑体" panose="02010609060101010101" pitchFamily="2" charset="-122"/>
              </a:endParaRPr>
            </a:p>
          </p:txBody>
        </p:sp>
        <p:sp>
          <p:nvSpPr>
            <p:cNvPr id="14" name="Line 18"/>
            <p:cNvSpPr>
              <a:spLocks noChangeShapeType="1"/>
            </p:cNvSpPr>
            <p:nvPr/>
          </p:nvSpPr>
          <p:spPr bwMode="auto">
            <a:xfrm>
              <a:off x="910" y="3160"/>
              <a:ext cx="34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5" name="Group 106"/>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anose="02010609060101010101" pitchFamily="2" charset="-122"/>
                </a:rPr>
                <a:t>发送</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zh-CN" altLang="en-US" sz="1800" b="1" dirty="0" smtClean="0">
                  <a:solidFill>
                    <a:srgbClr val="0000CC"/>
                  </a:solidFill>
                  <a:latin typeface="+mn-lt"/>
                  <a:ea typeface="黑体" panose="02010609060101010101" pitchFamily="2" charset="-122"/>
                </a:rPr>
                <a:t>的信号</a:t>
              </a:r>
              <a:endParaRPr kumimoji="1" lang="en-US" altLang="zh-CN" sz="1800" b="1" dirty="0" smtClean="0">
                <a:solidFill>
                  <a:srgbClr val="0000CC"/>
                </a:solidFill>
                <a:latin typeface="+mn-lt"/>
                <a:ea typeface="黑体" panose="02010609060101010101" pitchFamily="2" charset="-122"/>
              </a:endParaRPr>
            </a:p>
            <a:p>
              <a:pPr defTabSz="762000" eaLnBrk="0" hangingPunct="0"/>
              <a:r>
                <a:rPr kumimoji="1" lang="en-US" altLang="zh-CN" b="1" dirty="0">
                  <a:solidFill>
                    <a:srgbClr val="0000CC"/>
                  </a:solidFill>
                  <a:latin typeface="+mn-lt"/>
                  <a:ea typeface="黑体" panose="02010609060101010101" pitchFamily="2" charset="-122"/>
                </a:rPr>
                <a:t>(</a:t>
              </a:r>
              <a:r>
                <a:rPr kumimoji="1" lang="zh-CN" altLang="en-US" b="1" dirty="0" smtClean="0">
                  <a:solidFill>
                    <a:srgbClr val="0000CC"/>
                  </a:solidFill>
                  <a:latin typeface="+mn-lt"/>
                  <a:ea typeface="黑体" panose="02010609060101010101" pitchFamily="2" charset="-122"/>
                </a:rPr>
                <a:t>数字的或模拟的</a:t>
              </a:r>
              <a:r>
                <a:rPr kumimoji="1" lang="en-US" altLang="zh-CN" b="1" dirty="0" smtClean="0">
                  <a:solidFill>
                    <a:srgbClr val="0000CC"/>
                  </a:solidFill>
                  <a:latin typeface="+mn-lt"/>
                  <a:ea typeface="黑体" panose="02010609060101010101" pitchFamily="2" charset="-122"/>
                </a:rPr>
                <a:t>)</a:t>
              </a:r>
              <a:endParaRPr kumimoji="1" lang="zh-CN" altLang="en-US" sz="1800" b="1" dirty="0">
                <a:solidFill>
                  <a:srgbClr val="0000CC"/>
                </a:solidFill>
                <a:latin typeface="+mn-lt"/>
                <a:ea typeface="黑体" panose="02010609060101010101"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8" name="Group 108"/>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接收</a:t>
              </a:r>
              <a:endParaRPr kumimoji="1" lang="zh-CN" altLang="en-US" sz="1800" b="1" dirty="0">
                <a:solidFill>
                  <a:srgbClr val="0000CC"/>
                </a:solidFill>
                <a:latin typeface="+mn-lt"/>
                <a:ea typeface="黑体" panose="02010609060101010101" pitchFamily="2" charset="-122"/>
              </a:endParaRPr>
            </a:p>
            <a:p>
              <a:pPr defTabSz="762000" eaLnBrk="0" hangingPunct="0"/>
              <a:r>
                <a:rPr kumimoji="1" lang="zh-CN" altLang="en-US" sz="1800" b="1" dirty="0">
                  <a:solidFill>
                    <a:srgbClr val="0000CC"/>
                  </a:solidFill>
                  <a:latin typeface="+mn-lt"/>
                  <a:ea typeface="黑体" panose="02010609060101010101" pitchFamily="2" charset="-122"/>
                </a:rPr>
                <a:t>的</a:t>
              </a:r>
              <a:r>
                <a:rPr kumimoji="1" lang="zh-CN" altLang="en-US" sz="1800" b="1" dirty="0" smtClean="0">
                  <a:solidFill>
                    <a:srgbClr val="0000CC"/>
                  </a:solidFill>
                  <a:latin typeface="+mn-lt"/>
                  <a:ea typeface="黑体" panose="02010609060101010101" pitchFamily="2" charset="-122"/>
                </a:rPr>
                <a:t>信号</a:t>
              </a:r>
              <a:endParaRPr kumimoji="1" lang="en-US" altLang="zh-CN" b="1" dirty="0">
                <a:solidFill>
                  <a:srgbClr val="0000CC"/>
                </a:solidFill>
                <a:latin typeface="+mn-lt"/>
                <a:ea typeface="黑体" panose="02010609060101010101" pitchFamily="2" charset="-122"/>
              </a:endParaRPr>
            </a:p>
            <a:p>
              <a:pPr defTabSz="762000"/>
              <a:r>
                <a:rPr kumimoji="1" lang="en-US" altLang="zh-CN" b="1" dirty="0">
                  <a:solidFill>
                    <a:srgbClr val="0000CC"/>
                  </a:solidFill>
                  <a:ea typeface="黑体" panose="02010609060101010101" pitchFamily="2" charset="-122"/>
                </a:rPr>
                <a:t>(</a:t>
              </a:r>
              <a:r>
                <a:rPr kumimoji="1" lang="zh-CN" altLang="en-US" b="1" dirty="0" smtClean="0">
                  <a:solidFill>
                    <a:srgbClr val="0000CC"/>
                  </a:solidFill>
                  <a:ea typeface="黑体" panose="02010609060101010101" pitchFamily="2" charset="-122"/>
                </a:rPr>
                <a:t>数字的或模拟的</a:t>
              </a:r>
              <a:r>
                <a:rPr kumimoji="1" lang="en-US" altLang="zh-CN" b="1" dirty="0" smtClean="0">
                  <a:solidFill>
                    <a:srgbClr val="0000CC"/>
                  </a:solidFill>
                  <a:ea typeface="黑体" panose="02010609060101010101" pitchFamily="2" charset="-122"/>
                </a:rPr>
                <a:t>)</a:t>
              </a:r>
              <a:endParaRPr kumimoji="1" lang="zh-CN" altLang="en-US" b="1" dirty="0">
                <a:solidFill>
                  <a:srgbClr val="0000CC"/>
                </a:solidFill>
                <a:ea typeface="黑体" panose="02010609060101010101"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1" name="Group 110"/>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输出数据</a:t>
              </a:r>
              <a:endParaRPr kumimoji="1" lang="zh-CN" altLang="en-US" sz="1800" b="1">
                <a:solidFill>
                  <a:srgbClr val="0000CC"/>
                </a:solidFill>
                <a:latin typeface="+mn-lt"/>
                <a:ea typeface="黑体" panose="02010609060101010101" pitchFamily="2" charset="-122"/>
              </a:endParaRPr>
            </a:p>
          </p:txBody>
        </p:sp>
        <p:sp>
          <p:nvSpPr>
            <p:cNvPr id="23" name="Line 21"/>
            <p:cNvSpPr>
              <a:spLocks noChangeShapeType="1"/>
            </p:cNvSpPr>
            <p:nvPr/>
          </p:nvSpPr>
          <p:spPr bwMode="auto">
            <a:xfrm>
              <a:off x="4318" y="3160"/>
              <a:ext cx="33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4" name="Group 103"/>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源点</a:t>
              </a:r>
              <a:endParaRPr kumimoji="1" lang="zh-CN" altLang="en-US" sz="1800" b="1">
                <a:solidFill>
                  <a:srgbClr val="0000CC"/>
                </a:solidFill>
                <a:latin typeface="+mn-lt"/>
                <a:ea typeface="黑体" panose="02010609060101010101" pitchFamily="2" charset="-122"/>
              </a:endParaRPr>
            </a:p>
          </p:txBody>
        </p:sp>
      </p:grpSp>
      <p:grpSp>
        <p:nvGrpSpPr>
          <p:cNvPr id="27" name="Group 111"/>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终点</a:t>
              </a:r>
              <a:endParaRPr kumimoji="1" lang="zh-CN" altLang="en-US" sz="1800" b="1">
                <a:solidFill>
                  <a:srgbClr val="0000CC"/>
                </a:solidFill>
                <a:latin typeface="+mn-lt"/>
                <a:ea typeface="黑体" panose="02010609060101010101" pitchFamily="2" charset="-122"/>
              </a:endParaRPr>
            </a:p>
          </p:txBody>
        </p:sp>
      </p:grpSp>
      <p:grpSp>
        <p:nvGrpSpPr>
          <p:cNvPr id="30" name="Group 105"/>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发送器</a:t>
              </a:r>
              <a:endParaRPr kumimoji="1" lang="zh-CN" altLang="en-US" sz="1800" b="1">
                <a:solidFill>
                  <a:srgbClr val="0000CC"/>
                </a:solidFill>
                <a:latin typeface="+mn-lt"/>
                <a:ea typeface="黑体" panose="02010609060101010101" pitchFamily="2" charset="-122"/>
              </a:endParaRPr>
            </a:p>
          </p:txBody>
        </p:sp>
      </p:grpSp>
      <p:grpSp>
        <p:nvGrpSpPr>
          <p:cNvPr id="33" name="Group 109"/>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接收器</a:t>
              </a:r>
              <a:endParaRPr kumimoji="1" lang="zh-CN" altLang="en-US" sz="1800" b="1">
                <a:solidFill>
                  <a:srgbClr val="0000CC"/>
                </a:solidFill>
                <a:latin typeface="+mn-lt"/>
                <a:ea typeface="黑体" panose="02010609060101010101" pitchFamily="2" charset="-122"/>
              </a:endParaRP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调制解调器</a:t>
            </a:r>
            <a:endParaRPr kumimoji="1" lang="zh-CN" altLang="en-US" sz="1800" b="1" dirty="0">
              <a:solidFill>
                <a:srgbClr val="0000CC"/>
              </a:solidFill>
              <a:latin typeface="+mn-lt"/>
              <a:ea typeface="黑体" panose="02010609060101010101" pitchFamily="2" charset="-122"/>
            </a:endParaRP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0" name="Group 80"/>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7" name="Freeform 9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8" name="Rectangle 42"/>
          <p:cNvSpPr>
            <a:spLocks noChangeArrowheads="1"/>
          </p:cNvSpPr>
          <p:nvPr/>
        </p:nvSpPr>
        <p:spPr bwMode="auto">
          <a:xfrm>
            <a:off x="986218" y="3519191"/>
            <a:ext cx="942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b="1" dirty="0" smtClean="0">
                <a:solidFill>
                  <a:srgbClr val="0000CC"/>
                </a:solidFill>
                <a:latin typeface="+mn-lt"/>
                <a:ea typeface="黑体" panose="02010609060101010101" pitchFamily="2" charset="-122"/>
              </a:rPr>
              <a:t>计算机</a:t>
            </a:r>
            <a:r>
              <a:rPr kumimoji="1" lang="en-US" altLang="zh-CN" b="1" dirty="0" smtClean="0">
                <a:solidFill>
                  <a:srgbClr val="0000CC"/>
                </a:solidFill>
                <a:latin typeface="+mn-lt"/>
                <a:ea typeface="黑体" panose="02010609060101010101" pitchFamily="2" charset="-122"/>
              </a:rPr>
              <a:t> </a:t>
            </a:r>
            <a:endParaRPr kumimoji="1" lang="en-US" altLang="zh-CN" b="1" dirty="0">
              <a:solidFill>
                <a:srgbClr val="0000CC"/>
              </a:solidFill>
              <a:latin typeface="+mn-lt"/>
              <a:ea typeface="黑体" panose="02010609060101010101" pitchFamily="2" charset="-122"/>
            </a:endParaRP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公用电话网</a:t>
            </a:r>
            <a:endParaRPr kumimoji="1" lang="zh-CN" altLang="en-US" sz="1800" b="1">
              <a:solidFill>
                <a:srgbClr val="0000CC"/>
              </a:solidFill>
              <a:latin typeface="+mn-lt"/>
              <a:ea typeface="黑体" panose="02010609060101010101" pitchFamily="2" charset="-122"/>
            </a:endParaRPr>
          </a:p>
        </p:txBody>
      </p:sp>
      <p:pic>
        <p:nvPicPr>
          <p:cNvPr id="6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endParaRPr kumimoji="1" lang="zh-CN" altLang="en-US" sz="1800" b="1">
              <a:solidFill>
                <a:srgbClr val="0000CC"/>
              </a:solidFill>
              <a:latin typeface="+mn-lt"/>
              <a:ea typeface="黑体" panose="02010609060101010101" pitchFamily="2" charset="-122"/>
            </a:endParaRPr>
          </a:p>
        </p:txBody>
      </p:sp>
      <p:grpSp>
        <p:nvGrpSpPr>
          <p:cNvPr id="63" name="Group 47"/>
          <p:cNvGrpSpPr/>
          <p:nvPr/>
        </p:nvGrpSpPr>
        <p:grpSpPr bwMode="auto">
          <a:xfrm>
            <a:off x="3228570" y="2795292"/>
            <a:ext cx="706835" cy="339725"/>
            <a:chOff x="2315" y="3965"/>
            <a:chExt cx="496" cy="254"/>
          </a:xfrm>
        </p:grpSpPr>
        <p:sp>
          <p:nvSpPr>
            <p:cNvPr id="64" name="Freeform 48"/>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5" name="Freeform 49"/>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6" name="Freeform 50"/>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7" name="Freeform 51"/>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sp>
        <p:nvSpPr>
          <p:cNvPr id="68" name="Freeform 52"/>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endParaRPr kumimoji="1" lang="zh-CN" altLang="en-US" sz="1800" b="1">
              <a:solidFill>
                <a:srgbClr val="0000CC"/>
              </a:solidFill>
              <a:latin typeface="+mn-lt"/>
              <a:ea typeface="黑体" panose="02010609060101010101" pitchFamily="2" charset="-122"/>
            </a:endParaRP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a:t>
            </a:r>
            <a:endParaRPr kumimoji="1" lang="zh-CN" altLang="en-US" sz="1800" b="1">
              <a:solidFill>
                <a:srgbClr val="0000CC"/>
              </a:solidFill>
              <a:latin typeface="+mn-lt"/>
              <a:ea typeface="黑体" panose="02010609060101010101" pitchFamily="2" charset="-122"/>
            </a:endParaRP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 </a:t>
            </a:r>
            <a:endParaRPr kumimoji="1" lang="zh-CN" altLang="en-US" sz="1800" b="1">
              <a:solidFill>
                <a:srgbClr val="0000CC"/>
              </a:solidFill>
              <a:latin typeface="+mn-lt"/>
              <a:ea typeface="黑体" panose="02010609060101010101" pitchFamily="2" charset="-122"/>
            </a:endParaRP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显示</a:t>
            </a:r>
            <a:endParaRPr kumimoji="1" lang="zh-CN" altLang="en-US" sz="1800" b="1">
              <a:solidFill>
                <a:srgbClr val="0000CC"/>
              </a:solidFill>
              <a:latin typeface="+mn-lt"/>
              <a:ea typeface="黑体" panose="02010609060101010101" pitchFamily="2" charset="-122"/>
            </a:endParaRPr>
          </a:p>
          <a:p>
            <a:pPr algn="l" defTabSz="762000" eaLnBrk="0" hangingPunct="0"/>
            <a:r>
              <a:rPr kumimoji="1" lang="zh-CN" altLang="en-US" sz="1800" b="1">
                <a:solidFill>
                  <a:srgbClr val="0000CC"/>
                </a:solidFill>
                <a:latin typeface="+mn-lt"/>
                <a:ea typeface="黑体" panose="02010609060101010101" pitchFamily="2" charset="-122"/>
              </a:rPr>
              <a:t>汉字</a:t>
            </a:r>
            <a:endParaRPr kumimoji="1" lang="zh-CN" altLang="en-US" sz="1800" b="1">
              <a:solidFill>
                <a:srgbClr val="0000CC"/>
              </a:solidFill>
              <a:latin typeface="+mn-lt"/>
              <a:ea typeface="黑体" panose="02010609060101010101" pitchFamily="2" charset="-122"/>
            </a:endParaRPr>
          </a:p>
        </p:txBody>
      </p:sp>
      <p:sp>
        <p:nvSpPr>
          <p:cNvPr id="75" name="Freeform 59"/>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76" name="Group 60"/>
          <p:cNvGrpSpPr/>
          <p:nvPr/>
        </p:nvGrpSpPr>
        <p:grpSpPr bwMode="auto">
          <a:xfrm>
            <a:off x="6057628" y="2795292"/>
            <a:ext cx="708554" cy="339725"/>
            <a:chOff x="2315" y="3965"/>
            <a:chExt cx="496" cy="254"/>
          </a:xfrm>
        </p:grpSpPr>
        <p:sp>
          <p:nvSpPr>
            <p:cNvPr id="77" name="Freeform 61"/>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8" name="Freeform 62"/>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9" name="Freeform 63"/>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80" name="Freeform 64"/>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grpSp>
        <p:nvGrpSpPr>
          <p:cNvPr id="81" name="Group 113"/>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数据通信系统</a:t>
              </a:r>
              <a:endParaRPr kumimoji="1" lang="zh-CN" altLang="en-US" sz="1800" b="1">
                <a:solidFill>
                  <a:srgbClr val="0000CC"/>
                </a:solidFill>
                <a:latin typeface="+mn-lt"/>
                <a:ea typeface="黑体" panose="02010609060101010101" pitchFamily="2" charset="-122"/>
              </a:endParaRPr>
            </a:p>
          </p:txBody>
        </p:sp>
      </p:grpSp>
      <p:grpSp>
        <p:nvGrpSpPr>
          <p:cNvPr id="84" name="Group 99"/>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86" name="Group 98"/>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anose="02010609060101010101" pitchFamily="2" charset="-122"/>
                  </a:rPr>
                  <a:t>源系统</a:t>
                </a:r>
                <a:endParaRPr kumimoji="1" lang="zh-CN" altLang="en-US" sz="1800" b="1">
                  <a:solidFill>
                    <a:srgbClr val="0000CC"/>
                  </a:solidFill>
                  <a:latin typeface="+mn-lt"/>
                  <a:ea typeface="黑体" panose="02010609060101010101" pitchFamily="2" charset="-122"/>
                </a:endParaRPr>
              </a:p>
            </p:txBody>
          </p:sp>
        </p:grpSp>
      </p:grpSp>
      <p:grpSp>
        <p:nvGrpSpPr>
          <p:cNvPr id="89" name="Group 101"/>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目的系统</a:t>
              </a:r>
              <a:endParaRPr kumimoji="1" lang="zh-CN" altLang="en-US" sz="1800" b="1" dirty="0">
                <a:solidFill>
                  <a:srgbClr val="0000CC"/>
                </a:solidFill>
                <a:latin typeface="+mn-lt"/>
                <a:ea typeface="黑体" panose="02010609060101010101" pitchFamily="2" charset="-122"/>
              </a:endParaRPr>
            </a:p>
          </p:txBody>
        </p:sp>
      </p:grpSp>
      <p:grpSp>
        <p:nvGrpSpPr>
          <p:cNvPr id="92" name="Group 100"/>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传输系统</a:t>
              </a:r>
              <a:endParaRPr kumimoji="1" lang="zh-CN" altLang="en-US" sz="1800" b="1">
                <a:solidFill>
                  <a:srgbClr val="0000CC"/>
                </a:solidFill>
                <a:latin typeface="+mn-lt"/>
                <a:ea typeface="黑体" panose="02010609060101010101" pitchFamily="2" charset="-122"/>
              </a:endParaRP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pic>
        <p:nvPicPr>
          <p:cNvPr id="96"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输出信息</a:t>
              </a:r>
              <a:endParaRPr kumimoji="1" lang="zh-CN" altLang="en-US" sz="1800" b="1">
                <a:solidFill>
                  <a:srgbClr val="0000CC"/>
                </a:solidFill>
                <a:latin typeface="+mn-lt"/>
                <a:ea typeface="黑体" panose="02010609060101010101" pitchFamily="2" charset="-122"/>
              </a:endParaRPr>
            </a:p>
          </p:txBody>
        </p:sp>
        <p:sp>
          <p:nvSpPr>
            <p:cNvPr id="100" name="Line 77"/>
            <p:cNvSpPr>
              <a:spLocks noChangeShapeType="1"/>
            </p:cNvSpPr>
            <p:nvPr/>
          </p:nvSpPr>
          <p:spPr bwMode="auto">
            <a:xfrm>
              <a:off x="5168" y="3160"/>
              <a:ext cx="335"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101" name="Rectangle 79"/>
          <p:cNvSpPr>
            <a:spLocks noChangeArrowheads="1"/>
          </p:cNvSpPr>
          <p:nvPr/>
        </p:nvSpPr>
        <p:spPr bwMode="auto">
          <a:xfrm>
            <a:off x="8193360"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smtClean="0">
                <a:solidFill>
                  <a:srgbClr val="0000CC"/>
                </a:solidFill>
                <a:latin typeface="+mn-lt"/>
                <a:ea typeface="黑体" panose="02010609060101010101" pitchFamily="2" charset="-122"/>
              </a:rPr>
              <a:t>计算机</a:t>
            </a:r>
            <a:endParaRPr kumimoji="1" lang="en-US" altLang="zh-CN" sz="1800" b="1" dirty="0">
              <a:solidFill>
                <a:srgbClr val="0000CC"/>
              </a:solidFill>
              <a:latin typeface="+mn-lt"/>
              <a:ea typeface="黑体" panose="02010609060101010101" pitchFamily="2" charset="-122"/>
            </a:endParaRP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数据通信</a:t>
            </a:r>
            <a:r>
              <a:rPr lang="zh-CN" altLang="zh-CN" sz="2400" b="1" dirty="0">
                <a:latin typeface="+mn-lt"/>
                <a:ea typeface="黑体" panose="02010609060101010101" pitchFamily="2" charset="-122"/>
              </a:rPr>
              <a:t>系统的模型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endParaRPr lang="zh-CN" altLang="en-US"/>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endParaRPr lang="zh-CN" altLang="en-US" dirty="0"/>
          </a:p>
          <a:p>
            <a:r>
              <a:rPr lang="zh-CN" altLang="en-US" dirty="0"/>
              <a:t>在实用的系统中是使用</a:t>
            </a:r>
            <a:r>
              <a:rPr lang="zh-CN" altLang="en-US" dirty="0">
                <a:solidFill>
                  <a:srgbClr val="FF0000"/>
                </a:solidFill>
              </a:rPr>
              <a:t>伪随机码序列。</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endParaRPr lang="zh-CN" altLang="en-US"/>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endParaRPr lang="zh-CN" altLang="en-US" dirty="0"/>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endParaRPr lang="zh-CN" altLang="en-US" dirty="0"/>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5" name="公式" r:id="rId1" imgW="1282700" imgH="431800" progId="Equation.3">
                  <p:embed/>
                </p:oleObj>
              </mc:Choice>
              <mc:Fallback>
                <p:oleObj name="公式" r:id="rId1" imgW="1282700" imgH="431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endParaRPr lang="zh-CN" altLang="en-US"/>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endParaRPr lang="zh-CN" altLang="en-US"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9" name="公式" r:id="rId1" imgW="2781300" imgH="431800" progId="Equation.3">
                  <p:embed/>
                </p:oleObj>
              </mc:Choice>
              <mc:Fallback>
                <p:oleObj name="公式" r:id="rId1" imgW="2781300" imgH="4318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规格化内积公式</a:t>
            </a:r>
            <a:r>
              <a:rPr lang="zh-CN" altLang="en-US"/>
              <a:t>改变</a:t>
            </a:r>
            <a:endParaRPr lang="zh-CN" altLang="en-US"/>
          </a:p>
        </p:txBody>
      </p:sp>
      <p:pic>
        <p:nvPicPr>
          <p:cNvPr id="4" name="内容占位符 3"/>
          <p:cNvPicPr>
            <a:picLocks noChangeAspect="1"/>
          </p:cNvPicPr>
          <p:nvPr>
            <p:ph idx="1"/>
          </p:nvPr>
        </p:nvPicPr>
        <p:blipFill>
          <a:blip r:embed="rId1"/>
          <a:stretch>
            <a:fillRect/>
          </a:stretch>
        </p:blipFill>
        <p:spPr>
          <a:xfrm>
            <a:off x="495300" y="1555115"/>
            <a:ext cx="9065895" cy="405638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endParaRPr lang="zh-CN" altLang="en-US" dirty="0"/>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anose="02010609060101010101"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站的码片序列 </a:t>
            </a:r>
            <a:r>
              <a:rPr kumimoji="1" lang="en-US" altLang="zh-CN" sz="2000" b="1">
                <a:solidFill>
                  <a:srgbClr val="000099"/>
                </a:solidFill>
                <a:latin typeface="+mn-lt"/>
                <a:ea typeface="黑体" panose="02010609060101010101" pitchFamily="2" charset="-122"/>
              </a:rPr>
              <a:t>S</a:t>
            </a:r>
            <a:endParaRPr kumimoji="1" lang="en-US" altLang="zh-CN" sz="2000" b="1">
              <a:solidFill>
                <a:srgbClr val="000099"/>
              </a:solidFill>
              <a:latin typeface="+mn-lt"/>
              <a:ea typeface="黑体" panose="02010609060101010101" pitchFamily="2" charset="-122"/>
            </a:endParaRP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6" name="Freeform 16"/>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7" name="Freeform 17"/>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8" name="Freeform 18"/>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9" name="Freeform 19"/>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0" name="Freeform 20"/>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1" name="Freeform 21"/>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2" name="Freeform 22"/>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3" name="Freeform 23"/>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4" name="Freeform 24"/>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5" name="Freeform 25"/>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1" name="Freeform 31"/>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2" name="Freeform 32"/>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3" name="Freeform 33"/>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anose="02010609060101010101" pitchFamily="2" charset="-122"/>
              </a:rPr>
              <a:t>m</a:t>
            </a: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个码片</a:t>
            </a:r>
            <a:endParaRPr kumimoji="1" lang="zh-CN" altLang="en-US" sz="2000" b="1">
              <a:solidFill>
                <a:srgbClr val="000099"/>
              </a:solidFill>
              <a:latin typeface="+mn-lt"/>
              <a:ea typeface="黑体" panose="02010609060101010101" pitchFamily="2" charset="-122"/>
            </a:endParaRPr>
          </a:p>
        </p:txBody>
      </p:sp>
      <p:sp>
        <p:nvSpPr>
          <p:cNvPr id="158766" name="Freeform 46"/>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7" name="Freeform 47"/>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8" name="Freeform 48"/>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endParaRPr kumimoji="1" lang="en-US" altLang="zh-CN" sz="2000" b="1">
              <a:solidFill>
                <a:srgbClr val="000099"/>
              </a:solidFill>
              <a:latin typeface="+mn-lt"/>
              <a:ea typeface="黑体" panose="02010609060101010101" pitchFamily="2" charset="-122"/>
            </a:endParaRPr>
          </a:p>
        </p:txBody>
      </p:sp>
      <p:sp>
        <p:nvSpPr>
          <p:cNvPr id="158771" name="Freeform 51"/>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总的发送信号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r>
              <a:rPr kumimoji="1" lang="en-US" altLang="zh-CN" sz="2000" b="1">
                <a:solidFill>
                  <a:srgbClr val="000099"/>
                </a:solidFill>
                <a:latin typeface="+mn-lt"/>
                <a:ea typeface="黑体" panose="02010609060101010101" pitchFamily="2" charset="-122"/>
              </a:rPr>
              <a:t> + 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endParaRPr kumimoji="1" lang="en-US" altLang="zh-CN" sz="2000" b="1" baseline="-25000">
              <a:solidFill>
                <a:srgbClr val="000099"/>
              </a:solidFill>
              <a:latin typeface="+mn-lt"/>
              <a:ea typeface="黑体" panose="02010609060101010101" pitchFamily="2" charset="-122"/>
            </a:endParaRP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数据码元比特</a:t>
            </a:r>
            <a:endParaRPr kumimoji="1" lang="zh-CN" altLang="en-US" sz="2000" b="1">
              <a:solidFill>
                <a:srgbClr val="000099"/>
              </a:solidFill>
              <a:latin typeface="+mn-lt"/>
              <a:ea typeface="黑体" panose="02010609060101010101" pitchFamily="2" charset="-122"/>
            </a:endParaRP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发</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送</a:t>
            </a:r>
            <a:endParaRPr kumimoji="1" lang="zh-CN" altLang="en-US" sz="2000" b="1">
              <a:solidFill>
                <a:srgbClr val="000099"/>
              </a:solidFill>
              <a:latin typeface="+mn-lt"/>
              <a:ea typeface="黑体" panose="02010609060101010101" pitchFamily="2" charset="-122"/>
            </a:endParaRPr>
          </a:p>
          <a:p>
            <a:pPr algn="l"/>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anose="02010609060101010101" pitchFamily="2" charset="-122"/>
              </a:rPr>
              <a:t>接</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收</a:t>
            </a:r>
            <a:endParaRPr kumimoji="1" lang="zh-CN" altLang="en-US" sz="2000" b="1">
              <a:solidFill>
                <a:srgbClr val="000099"/>
              </a:solidFill>
              <a:latin typeface="+mn-lt"/>
              <a:ea typeface="黑体" panose="02010609060101010101" pitchFamily="2" charset="-122"/>
            </a:endParaRPr>
          </a:p>
          <a:p>
            <a:pPr algn="l" eaLnBrk="0" hangingPunct="0"/>
            <a:r>
              <a:rPr kumimoji="1" lang="zh-CN" altLang="en-US" sz="2000" b="1">
                <a:solidFill>
                  <a:srgbClr val="000099"/>
                </a:solidFill>
                <a:latin typeface="+mn-lt"/>
                <a:ea typeface="黑体" panose="02010609060101010101" pitchFamily="2" charset="-122"/>
              </a:rPr>
              <a:t>端</a:t>
            </a:r>
            <a:endParaRPr kumimoji="1" lang="zh-CN" altLang="en-US" sz="2000" b="1">
              <a:solidFill>
                <a:srgbClr val="000099"/>
              </a:solidFill>
              <a:latin typeface="+mn-lt"/>
              <a:ea typeface="黑体" panose="02010609060101010101" pitchFamily="2" charset="-122"/>
            </a:endParaRPr>
          </a:p>
        </p:txBody>
      </p:sp>
      <p:sp>
        <p:nvSpPr>
          <p:cNvPr id="158782" name="AutoShape 62"/>
          <p:cNvSpPr/>
          <p:nvPr/>
        </p:nvSpPr>
        <p:spPr bwMode="auto">
          <a:xfrm>
            <a:off x="871074" y="1516063"/>
            <a:ext cx="156501" cy="3024188"/>
          </a:xfrm>
          <a:prstGeom prst="leftBracket">
            <a:avLst>
              <a:gd name="adj" fmla="val 174451"/>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83" name="AutoShape 63"/>
          <p:cNvSpPr/>
          <p:nvPr/>
        </p:nvSpPr>
        <p:spPr bwMode="auto">
          <a:xfrm>
            <a:off x="1104966" y="4684714"/>
            <a:ext cx="84269" cy="792163"/>
          </a:xfrm>
          <a:prstGeom prst="leftBracket">
            <a:avLst>
              <a:gd name="adj" fmla="val 84865"/>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原理</a:t>
            </a:r>
            <a:r>
              <a:rPr lang="zh-CN" altLang="en-US"/>
              <a:t>解析</a:t>
            </a:r>
            <a:endParaRPr lang="zh-CN" altLang="en-US"/>
          </a:p>
        </p:txBody>
      </p:sp>
      <p:pic>
        <p:nvPicPr>
          <p:cNvPr id="6" name="图片 5"/>
          <p:cNvPicPr>
            <a:picLocks noChangeAspect="1"/>
          </p:cNvPicPr>
          <p:nvPr/>
        </p:nvPicPr>
        <p:blipFill>
          <a:blip r:embed="rId1"/>
          <a:stretch>
            <a:fillRect/>
          </a:stretch>
        </p:blipFill>
        <p:spPr>
          <a:xfrm>
            <a:off x="542925" y="1409065"/>
            <a:ext cx="8820150" cy="46653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原理</a:t>
            </a:r>
            <a:r>
              <a:rPr lang="zh-CN" altLang="en-US"/>
              <a:t>解析</a:t>
            </a:r>
            <a:endParaRPr lang="zh-CN" altLang="en-US"/>
          </a:p>
        </p:txBody>
      </p:sp>
      <p:sp>
        <p:nvSpPr>
          <p:cNvPr id="3" name="文本框 2"/>
          <p:cNvSpPr txBox="1"/>
          <p:nvPr/>
        </p:nvSpPr>
        <p:spPr>
          <a:xfrm>
            <a:off x="643890" y="1375410"/>
            <a:ext cx="8629650" cy="368300"/>
          </a:xfrm>
          <a:prstGeom prst="rect">
            <a:avLst/>
          </a:prstGeom>
          <a:noFill/>
        </p:spPr>
        <p:txBody>
          <a:bodyPr wrap="square" rtlCol="0">
            <a:spAutoFit/>
          </a:bodyPr>
          <a:p>
            <a:endParaRPr lang="zh-CN" altLang="en-US"/>
          </a:p>
        </p:txBody>
      </p:sp>
      <p:pic>
        <p:nvPicPr>
          <p:cNvPr id="5" name="图片 4"/>
          <p:cNvPicPr>
            <a:picLocks noChangeAspect="1"/>
          </p:cNvPicPr>
          <p:nvPr/>
        </p:nvPicPr>
        <p:blipFill>
          <a:blip r:embed="rId1"/>
          <a:stretch>
            <a:fillRect/>
          </a:stretch>
        </p:blipFill>
        <p:spPr>
          <a:xfrm>
            <a:off x="556895" y="1168400"/>
            <a:ext cx="8791575" cy="528447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原理</a:t>
            </a:r>
            <a:r>
              <a:rPr lang="zh-CN" altLang="en-US"/>
              <a:t>解析</a:t>
            </a:r>
            <a:endParaRPr lang="zh-CN" altLang="en-US"/>
          </a:p>
        </p:txBody>
      </p:sp>
      <p:sp>
        <p:nvSpPr>
          <p:cNvPr id="3" name="文本框 2"/>
          <p:cNvSpPr txBox="1"/>
          <p:nvPr/>
        </p:nvSpPr>
        <p:spPr>
          <a:xfrm>
            <a:off x="575945" y="1365250"/>
            <a:ext cx="9057640" cy="368300"/>
          </a:xfrm>
          <a:prstGeom prst="rect">
            <a:avLst/>
          </a:prstGeom>
          <a:noFill/>
        </p:spPr>
        <p:txBody>
          <a:bodyPr wrap="square" rtlCol="0">
            <a:spAutoFit/>
          </a:bodyPr>
          <a:p>
            <a:endParaRPr lang="zh-CN" altLang="en-US"/>
          </a:p>
        </p:txBody>
      </p:sp>
      <p:pic>
        <p:nvPicPr>
          <p:cNvPr id="4" name="图片 3"/>
          <p:cNvPicPr>
            <a:picLocks noChangeAspect="1"/>
          </p:cNvPicPr>
          <p:nvPr/>
        </p:nvPicPr>
        <p:blipFill>
          <a:blip r:embed="rId1"/>
          <a:stretch>
            <a:fillRect/>
          </a:stretch>
        </p:blipFill>
        <p:spPr>
          <a:xfrm>
            <a:off x="442595" y="1146810"/>
            <a:ext cx="9020175" cy="525589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真题</a:t>
            </a:r>
            <a:r>
              <a:rPr lang="zh-CN" altLang="en-US"/>
              <a:t>练习</a:t>
            </a:r>
            <a:endParaRPr lang="zh-CN" altLang="en-US"/>
          </a:p>
        </p:txBody>
      </p:sp>
      <p:pic>
        <p:nvPicPr>
          <p:cNvPr id="5" name="图片 4"/>
          <p:cNvPicPr>
            <a:picLocks noChangeAspect="1"/>
          </p:cNvPicPr>
          <p:nvPr/>
        </p:nvPicPr>
        <p:blipFill>
          <a:blip r:embed="rId1"/>
          <a:stretch>
            <a:fillRect/>
          </a:stretch>
        </p:blipFill>
        <p:spPr>
          <a:xfrm>
            <a:off x="918845" y="1781175"/>
            <a:ext cx="8366125" cy="416306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7" name="文本框 6"/>
          <p:cNvSpPr txBox="1"/>
          <p:nvPr/>
        </p:nvSpPr>
        <p:spPr>
          <a:xfrm>
            <a:off x="780415" y="1297305"/>
            <a:ext cx="7988935" cy="1268730"/>
          </a:xfrm>
          <a:prstGeom prst="rect">
            <a:avLst/>
          </a:prstGeom>
          <a:noFill/>
        </p:spPr>
        <p:txBody>
          <a:bodyPr wrap="square" rtlCol="0">
            <a:noAutofit/>
          </a:bodyPr>
          <a:p>
            <a:r>
              <a:rPr lang="en-US" altLang="zh-CN" sz="2800"/>
              <a:t>1.</a:t>
            </a:r>
            <a:r>
              <a:rPr lang="zh-CN" altLang="en-US" sz="2800"/>
              <a:t>将物理信道的总频带分为若干子信道，每个子信道传播一路信号，这种信道复用技术是</a:t>
            </a:r>
            <a:r>
              <a:rPr lang="en-US" altLang="zh-CN" sz="2800"/>
              <a:t>(             )</a:t>
            </a:r>
            <a:endParaRPr lang="en-US" altLang="zh-CN" sz="2800"/>
          </a:p>
        </p:txBody>
      </p:sp>
      <p:sp>
        <p:nvSpPr>
          <p:cNvPr id="8" name="文本框 7"/>
          <p:cNvSpPr txBox="1"/>
          <p:nvPr/>
        </p:nvSpPr>
        <p:spPr>
          <a:xfrm>
            <a:off x="965835" y="2828925"/>
            <a:ext cx="8667750" cy="3107690"/>
          </a:xfrm>
          <a:prstGeom prst="rect">
            <a:avLst/>
          </a:prstGeom>
          <a:noFill/>
        </p:spPr>
        <p:txBody>
          <a:bodyPr wrap="square" rtlCol="0">
            <a:spAutoFit/>
          </a:bodyPr>
          <a:p>
            <a:r>
              <a:rPr lang="en-US" altLang="zh-CN" sz="2800"/>
              <a:t>2.A,B,C</a:t>
            </a:r>
            <a:r>
              <a:rPr lang="zh-CN" altLang="en-US" sz="2800"/>
              <a:t>三个站采用</a:t>
            </a:r>
            <a:r>
              <a:rPr lang="en-US" altLang="zh-CN" sz="2800"/>
              <a:t>CDMA</a:t>
            </a:r>
            <a:r>
              <a:rPr lang="zh-CN" altLang="en-US" sz="2800"/>
              <a:t>技术进行通信，</a:t>
            </a:r>
            <a:r>
              <a:rPr lang="en-US" altLang="zh-CN" sz="2800"/>
              <a:t>A,B</a:t>
            </a:r>
            <a:r>
              <a:rPr lang="zh-CN" altLang="en-US" sz="2800"/>
              <a:t>要向</a:t>
            </a:r>
            <a:r>
              <a:rPr lang="en-US" altLang="zh-CN" sz="2800"/>
              <a:t>C</a:t>
            </a:r>
            <a:r>
              <a:rPr lang="zh-CN" altLang="en-US" sz="2800"/>
              <a:t>发送数据，设</a:t>
            </a:r>
            <a:r>
              <a:rPr lang="en-US" altLang="zh-CN" sz="2800"/>
              <a:t>A</a:t>
            </a:r>
            <a:r>
              <a:rPr lang="zh-CN" altLang="en-US" sz="2800"/>
              <a:t>的码片序列是</a:t>
            </a:r>
            <a:r>
              <a:rPr lang="en-US" altLang="zh-CN" sz="2800"/>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，则</a:t>
            </a:r>
            <a:r>
              <a:rPr lang="en-US" altLang="zh-CN" sz="2800">
                <a:ea typeface="宋体" panose="02010600030101010101" pitchFamily="2" charset="-122"/>
              </a:rPr>
              <a:t>B</a:t>
            </a:r>
            <a:r>
              <a:rPr lang="zh-CN" altLang="en-US" sz="2800">
                <a:ea typeface="宋体" panose="02010600030101010101" pitchFamily="2" charset="-122"/>
              </a:rPr>
              <a:t>可以选用的码片序列为</a:t>
            </a:r>
            <a:r>
              <a:rPr lang="en-US" altLang="zh-CN" sz="2800">
                <a:ea typeface="宋体" panose="02010600030101010101" pitchFamily="2" charset="-122"/>
              </a:rPr>
              <a:t>(   )</a:t>
            </a:r>
            <a:endParaRPr lang="en-US" altLang="zh-CN" sz="2800">
              <a:ea typeface="宋体" panose="02010600030101010101" pitchFamily="2" charset="-122"/>
            </a:endParaRPr>
          </a:p>
          <a:p>
            <a:r>
              <a:rPr lang="en-US" altLang="zh-CN" sz="2800">
                <a:ea typeface="宋体" panose="02010600030101010101" pitchFamily="2" charset="-122"/>
              </a:rPr>
              <a:t>A.-1,-1,-1,+1,-1+1,+1,+1</a:t>
            </a:r>
            <a:endParaRPr lang="en-US" altLang="zh-CN" sz="2800">
              <a:ea typeface="宋体" panose="02010600030101010101" pitchFamily="2" charset="-122"/>
            </a:endParaRPr>
          </a:p>
          <a:p>
            <a:r>
              <a:rPr lang="en-US" altLang="zh-CN" sz="2800">
                <a:ea typeface="宋体" panose="02010600030101010101" pitchFamily="2" charset="-122"/>
              </a:rPr>
              <a:t>B.-1,+1,-1,-1,-1,+1,+1,+1</a:t>
            </a:r>
            <a:endParaRPr lang="en-US" altLang="zh-CN" sz="2800">
              <a:ea typeface="宋体" panose="02010600030101010101" pitchFamily="2" charset="-122"/>
            </a:endParaRPr>
          </a:p>
          <a:p>
            <a:r>
              <a:rPr lang="en-US" altLang="zh-CN" sz="2800">
                <a:ea typeface="宋体" panose="02010600030101010101" pitchFamily="2" charset="-122"/>
              </a:rPr>
              <a:t>C.-1,+1,-1,+1,-1,+1,-1,+1</a:t>
            </a:r>
            <a:endParaRPr lang="en-US" altLang="zh-CN" sz="2800">
              <a:ea typeface="宋体" panose="02010600030101010101" pitchFamily="2" charset="-122"/>
            </a:endParaRPr>
          </a:p>
          <a:p>
            <a:r>
              <a:rPr lang="en-US" altLang="zh-CN" sz="2800">
                <a:ea typeface="宋体" panose="02010600030101010101" pitchFamily="2" charset="-122"/>
              </a:rPr>
              <a:t>D.-1,+1,-1,+1,-1,+1,+1,+1</a:t>
            </a:r>
            <a:endParaRPr lang="en-US" altLang="zh-CN" sz="280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endParaRPr lang="zh-CN" altLang="en-US" sz="2800" dirty="0"/>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endParaRPr lang="zh-CN" altLang="en-US" sz="2800" dirty="0"/>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endParaRPr lang="zh-CN" altLang="en-US" sz="2800" dirty="0"/>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endParaRPr lang="zh-CN" altLang="en-US" sz="2800" dirty="0"/>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7" name="文本框 6"/>
          <p:cNvSpPr txBox="1"/>
          <p:nvPr/>
        </p:nvSpPr>
        <p:spPr>
          <a:xfrm>
            <a:off x="1281430" y="1711325"/>
            <a:ext cx="8333740" cy="4523105"/>
          </a:xfrm>
          <a:prstGeom prst="rect">
            <a:avLst/>
          </a:prstGeom>
          <a:noFill/>
        </p:spPr>
        <p:txBody>
          <a:bodyPr wrap="none" rtlCol="0">
            <a:spAutoFit/>
          </a:bodyPr>
          <a:p>
            <a:r>
              <a:rPr lang="zh-CN" altLang="en-US" sz="3200"/>
              <a:t>共有</a:t>
            </a:r>
            <a:r>
              <a:rPr lang="en-US" altLang="zh-CN" sz="3200"/>
              <a:t>4</a:t>
            </a:r>
            <a:r>
              <a:rPr lang="zh-CN" altLang="en-US" sz="3200"/>
              <a:t>个站进行码分多址</a:t>
            </a:r>
            <a:r>
              <a:rPr lang="en-US" altLang="zh-CN" sz="3200"/>
              <a:t>CDMA</a:t>
            </a:r>
            <a:r>
              <a:rPr lang="zh-CN" altLang="en-US" sz="3200"/>
              <a:t>通信，</a:t>
            </a:r>
            <a:r>
              <a:rPr lang="en-US" altLang="zh-CN" sz="3200"/>
              <a:t>4</a:t>
            </a:r>
            <a:r>
              <a:rPr lang="zh-CN" altLang="en-US" sz="3200"/>
              <a:t>个站的</a:t>
            </a:r>
            <a:endParaRPr lang="zh-CN" altLang="en-US" sz="3200"/>
          </a:p>
          <a:p>
            <a:r>
              <a:rPr lang="zh-CN" altLang="en-US" sz="3200"/>
              <a:t>码片序列分别</a:t>
            </a:r>
            <a:r>
              <a:rPr lang="zh-CN" altLang="en-US" sz="3200"/>
              <a:t>为：</a:t>
            </a:r>
            <a:endParaRPr lang="zh-CN" altLang="en-US" sz="3200"/>
          </a:p>
          <a:p>
            <a:r>
              <a:rPr lang="en-US" altLang="zh-CN" sz="3200"/>
              <a:t>A:</a:t>
            </a:r>
            <a:r>
              <a:rPr lang="en-US" altLang="zh-CN" sz="3200">
                <a:ea typeface="宋体" panose="02010600030101010101" pitchFamily="2" charset="-122"/>
              </a:rPr>
              <a:t>(-1 -1 -1 +1 +1 -1 +1 +1)</a:t>
            </a:r>
            <a:endParaRPr lang="en-US" altLang="zh-CN" sz="3200">
              <a:ea typeface="宋体" panose="02010600030101010101" pitchFamily="2" charset="-122"/>
            </a:endParaRPr>
          </a:p>
          <a:p>
            <a:r>
              <a:rPr lang="en-US" altLang="zh-CN" sz="3200">
                <a:ea typeface="宋体" panose="02010600030101010101" pitchFamily="2" charset="-122"/>
              </a:rPr>
              <a:t>B:(-1 -1 +1 -1 +1 +1 +1 -1)</a:t>
            </a:r>
            <a:endParaRPr lang="en-US" altLang="zh-CN" sz="3200">
              <a:ea typeface="宋体" panose="02010600030101010101" pitchFamily="2" charset="-122"/>
            </a:endParaRPr>
          </a:p>
          <a:p>
            <a:r>
              <a:rPr lang="en-US" altLang="zh-CN" sz="3200">
                <a:ea typeface="宋体" panose="02010600030101010101" pitchFamily="2" charset="-122"/>
              </a:rPr>
              <a:t>C:(-1 +1 -1 +1+1 +1 -1 -1)</a:t>
            </a:r>
            <a:endParaRPr lang="en-US" altLang="zh-CN" sz="3200">
              <a:ea typeface="宋体" panose="02010600030101010101" pitchFamily="2" charset="-122"/>
            </a:endParaRPr>
          </a:p>
          <a:p>
            <a:r>
              <a:rPr lang="en-US" altLang="zh-CN" sz="3200">
                <a:ea typeface="宋体" panose="02010600030101010101" pitchFamily="2" charset="-122"/>
              </a:rPr>
              <a:t>D:(-1 +1 -1 -1 -1 -1 +1 -1)</a:t>
            </a:r>
            <a:endParaRPr lang="en-US" altLang="zh-CN" sz="3200">
              <a:ea typeface="宋体" panose="02010600030101010101" pitchFamily="2" charset="-122"/>
            </a:endParaRPr>
          </a:p>
          <a:p>
            <a:r>
              <a:rPr lang="zh-CN" altLang="en-US" sz="3200">
                <a:ea typeface="宋体" panose="02010600030101010101" pitchFamily="2" charset="-122"/>
              </a:rPr>
              <a:t>现收到这样的码片序列：</a:t>
            </a:r>
            <a:r>
              <a:rPr lang="en-US" altLang="zh-CN" sz="3200">
                <a:ea typeface="宋体" panose="02010600030101010101" pitchFamily="2" charset="-122"/>
              </a:rPr>
              <a:t>(-1 +1 -3 +1 -1 -3 +1</a:t>
            </a:r>
            <a:endParaRPr lang="en-US" altLang="zh-CN" sz="3200">
              <a:ea typeface="宋体" panose="02010600030101010101" pitchFamily="2" charset="-122"/>
            </a:endParaRPr>
          </a:p>
          <a:p>
            <a:r>
              <a:rPr lang="en-US" altLang="zh-CN" sz="3200">
                <a:ea typeface="宋体" panose="02010600030101010101" pitchFamily="2" charset="-122"/>
              </a:rPr>
              <a:t>+1)</a:t>
            </a:r>
            <a:endParaRPr lang="en-US" altLang="zh-CN" sz="3200">
              <a:ea typeface="宋体" panose="02010600030101010101" pitchFamily="2" charset="-122"/>
            </a:endParaRPr>
          </a:p>
          <a:p>
            <a:r>
              <a:rPr lang="zh-CN" altLang="en-US" sz="3200">
                <a:ea typeface="宋体" panose="02010600030101010101" pitchFamily="2" charset="-122"/>
              </a:rPr>
              <a:t>问：哪个站发送了数据？发送了</a:t>
            </a:r>
            <a:r>
              <a:rPr lang="en-US" altLang="zh-CN" sz="3200">
                <a:ea typeface="宋体" panose="02010600030101010101" pitchFamily="2" charset="-122"/>
              </a:rPr>
              <a:t>0</a:t>
            </a:r>
            <a:r>
              <a:rPr lang="zh-CN" altLang="en-US" sz="3200">
                <a:ea typeface="宋体" panose="02010600030101010101" pitchFamily="2" charset="-122"/>
              </a:rPr>
              <a:t>还是</a:t>
            </a:r>
            <a:r>
              <a:rPr lang="en-US" altLang="zh-CN" sz="3200">
                <a:ea typeface="宋体" panose="02010600030101010101" pitchFamily="2" charset="-122"/>
              </a:rPr>
              <a:t>1</a:t>
            </a:r>
            <a:r>
              <a:rPr lang="zh-CN" altLang="en-US" sz="3200">
                <a:ea typeface="宋体" panose="02010600030101010101" pitchFamily="2" charset="-122"/>
              </a:rPr>
              <a:t>？</a:t>
            </a:r>
            <a:endParaRPr lang="zh-CN" altLang="en-US" sz="320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endParaRPr lang="zh-CN" altLang="en-US" dirty="0"/>
          </a:p>
          <a:p>
            <a:r>
              <a:rPr lang="zh-CN" altLang="en-US" dirty="0"/>
              <a:t>当需要有更高的数据率时，可采用复用的方法。   </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endParaRPr lang="zh-CN" altLang="en-US" sz="4000" dirty="0">
              <a:solidFill>
                <a:srgbClr val="FF0000"/>
              </a:solidFill>
            </a:endParaRPr>
          </a:p>
        </p:txBody>
      </p:sp>
      <p:sp>
        <p:nvSpPr>
          <p:cNvPr id="161795" name="Rectangle 3"/>
          <p:cNvSpPr>
            <a:spLocks noGrp="1" noChangeArrowheads="1"/>
          </p:cNvSpPr>
          <p:nvPr>
            <p:ph idx="1"/>
          </p:nvPr>
        </p:nvSpPr>
        <p:spPr/>
        <p:txBody>
          <a:bodyPr/>
          <a:lstStyle/>
          <a:p>
            <a:pPr>
              <a:buFont typeface="Wingdings" panose="05000000000000000000" pitchFamily="2" charset="2"/>
              <a:buNone/>
            </a:pPr>
            <a:r>
              <a:rPr lang="zh-CN" altLang="en-US" dirty="0"/>
              <a:t>最主要的是以下两个方面： </a:t>
            </a:r>
            <a:endParaRPr lang="zh-CN" altLang="en-US" dirty="0"/>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anose="02010609060101010101" pitchFamily="2" charset="-122"/>
              </a:rPr>
              <a:t>如果不对高次群的数字传输速率进行标准化，国际范围</a:t>
            </a:r>
            <a:r>
              <a:rPr lang="zh-CN" altLang="en-US" dirty="0" smtClean="0">
                <a:ea typeface="黑体" panose="02010609060101010101"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anose="02010609060101010101"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anose="02010609060101010101"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endParaRPr lang="zh-CN" altLang="en-US" dirty="0">
              <a:solidFill>
                <a:srgbClr val="0000FF"/>
              </a:solidFill>
            </a:endParaRP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endParaRPr lang="en-US" altLang="zh-CN"/>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endParaRPr lang="zh-CN" altLang="en-US" sz="2400" dirty="0"/>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br>
              <a:rPr lang="en-US" altLang="zh-CN"/>
            </a:br>
            <a:r>
              <a:rPr lang="zh-CN" altLang="en-US"/>
              <a:t>同步数字系列 </a:t>
            </a:r>
            <a:r>
              <a:rPr lang="en-US" altLang="zh-CN" b="1"/>
              <a:t>SDH</a:t>
            </a:r>
            <a:r>
              <a:rPr lang="en-US" altLang="zh-CN"/>
              <a:t> </a:t>
            </a:r>
            <a:endParaRPr lang="en-US" altLang="zh-CN"/>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endParaRPr lang="zh-CN" altLang="en-US" dirty="0"/>
          </a:p>
          <a:p>
            <a:r>
              <a:rPr lang="zh-CN" altLang="en-US" dirty="0"/>
              <a:t>一般可认为 </a:t>
            </a:r>
            <a:r>
              <a:rPr lang="en-US" altLang="zh-CN" dirty="0"/>
              <a:t>SDH </a:t>
            </a:r>
            <a:r>
              <a:rPr lang="zh-CN" altLang="en-US" dirty="0"/>
              <a:t>与 </a:t>
            </a:r>
            <a:r>
              <a:rPr lang="en-US" altLang="zh-CN" dirty="0"/>
              <a:t>SONET </a:t>
            </a:r>
            <a:r>
              <a:rPr lang="zh-CN" altLang="en-US" dirty="0"/>
              <a:t>是同义词。</a:t>
            </a:r>
            <a:endParaRPr lang="zh-CN" altLang="en-US" dirty="0"/>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endParaRPr lang="zh-CN" altLang="en-US" dirty="0"/>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线路速率</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Mbit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SONET</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ITU-T</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表示线路速率</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51.840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OC-1/STS-1</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155.520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OC-3/STS-3</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STM-1</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155 Mbit/s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466.560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OC-9/STS-9</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STM-3</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622.080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OC-12/STS-12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622 Mbit/s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933.120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OC-18/STS-18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1244.160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OC-24/STS-24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2488.320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OC-48/STS-48</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STM-16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2.5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4976.640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OC-96/STS-96</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STM-32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9953.280</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OC-192/STS-192</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rPr>
                        <a:t>STM-64</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10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rPr>
                        <a:t>/s</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39813.120 </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rPr>
                        <a:t>OC-768/STS-768 </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rgbClr val="000099"/>
                          </a:solidFill>
                          <a:effectLst/>
                          <a:latin typeface="+mn-lt"/>
                          <a:ea typeface="黑体" panose="02010609060101010101" pitchFamily="2" charset="-122"/>
                        </a:rPr>
                        <a:t>STM-256 </a:t>
                      </a:r>
                      <a:endParaRPr kumimoji="0" lang="en-US" altLang="zh-CN" sz="2200" b="1" i="0" u="none" strike="noStrike" cap="none" normalizeH="0" baseline="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40 </a:t>
                      </a:r>
                      <a:r>
                        <a:rPr kumimoji="0" lang="en-US" altLang="zh-CN" sz="2200" b="1" i="0" u="none" strike="noStrike" cap="none" normalizeH="0" baseline="0" dirty="0" err="1" smtClean="0">
                          <a:ln>
                            <a:noFill/>
                          </a:ln>
                          <a:solidFill>
                            <a:srgbClr val="000099"/>
                          </a:solidFill>
                          <a:effectLst/>
                          <a:latin typeface="+mn-lt"/>
                          <a:ea typeface="黑体" panose="02010609060101010101" pitchFamily="2" charset="-122"/>
                        </a:rPr>
                        <a:t>Gbit</a:t>
                      </a:r>
                      <a:r>
                        <a:rPr kumimoji="0" lang="en-US" altLang="zh-CN" sz="2200" b="1" i="0" u="none" strike="noStrike" cap="none" normalizeH="0" baseline="0" dirty="0" smtClean="0">
                          <a:ln>
                            <a:noFill/>
                          </a:ln>
                          <a:solidFill>
                            <a:srgbClr val="000099"/>
                          </a:solidFill>
                          <a:effectLst/>
                          <a:latin typeface="+mn-lt"/>
                          <a:ea typeface="黑体" panose="02010609060101010101" pitchFamily="2" charset="-122"/>
                        </a:rPr>
                        <a:t>/s </a:t>
                      </a:r>
                      <a:endParaRPr kumimoji="0" lang="en-US" altLang="zh-CN" sz="2200" b="1" i="0" u="none" strike="noStrike" cap="none" normalizeH="0" baseline="0" dirty="0" smtClean="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anose="02010609060101010101" pitchFamily="2" charset="-122"/>
              </a:rPr>
              <a:t>SONET</a:t>
            </a:r>
            <a:r>
              <a:rPr lang="zh-CN" altLang="zh-CN" sz="2400" b="1" dirty="0" smtClean="0">
                <a:ea typeface="黑体" panose="02010609060101010101" pitchFamily="2" charset="-122"/>
              </a:rPr>
              <a:t>的</a:t>
            </a:r>
            <a:r>
              <a:rPr lang="en-US" altLang="zh-CN" sz="2400" b="1" dirty="0" smtClean="0">
                <a:ea typeface="黑体" panose="02010609060101010101" pitchFamily="2" charset="-122"/>
              </a:rPr>
              <a:t> OC</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 STS</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a:t>
            </a:r>
            <a:r>
              <a:rPr lang="zh-CN" altLang="zh-CN" sz="2400" b="1" dirty="0" smtClean="0">
                <a:ea typeface="黑体" panose="02010609060101010101" pitchFamily="2" charset="-122"/>
              </a:rPr>
              <a:t>与</a:t>
            </a:r>
            <a:r>
              <a:rPr lang="en-US" altLang="zh-CN" sz="2400" b="1" dirty="0">
                <a:ea typeface="黑体" panose="02010609060101010101" pitchFamily="2" charset="-122"/>
              </a:rPr>
              <a:t>SDH</a:t>
            </a:r>
            <a:r>
              <a:rPr lang="zh-CN" altLang="zh-CN" sz="2400" b="1" dirty="0" smtClean="0">
                <a:ea typeface="黑体" panose="02010609060101010101" pitchFamily="2" charset="-122"/>
              </a:rPr>
              <a:t>的</a:t>
            </a:r>
            <a:r>
              <a:rPr lang="en-US" altLang="zh-CN" sz="2400" b="1" dirty="0" smtClean="0">
                <a:ea typeface="黑体" panose="02010609060101010101" pitchFamily="2" charset="-122"/>
              </a:rPr>
              <a:t> STM</a:t>
            </a:r>
            <a:r>
              <a:rPr lang="zh-CN" altLang="zh-CN" sz="2400" b="1" dirty="0" smtClean="0">
                <a:ea typeface="黑体" panose="02010609060101010101" pitchFamily="2" charset="-122"/>
              </a:rPr>
              <a:t>级</a:t>
            </a:r>
            <a:r>
              <a:rPr lang="en-US" altLang="zh-CN" sz="2400" b="1" dirty="0" smtClean="0">
                <a:ea typeface="黑体" panose="02010609060101010101" pitchFamily="2" charset="-122"/>
              </a:rPr>
              <a:t> </a:t>
            </a:r>
            <a:r>
              <a:rPr lang="zh-CN" altLang="zh-CN" sz="2400" b="1" dirty="0" smtClean="0">
                <a:ea typeface="黑体" panose="02010609060101010101" pitchFamily="2" charset="-122"/>
              </a:rPr>
              <a:t>的</a:t>
            </a:r>
            <a:r>
              <a:rPr lang="zh-CN" altLang="zh-CN" sz="2400" b="1" dirty="0">
                <a:ea typeface="黑体" panose="02010609060101010101" pitchFamily="2" charset="-122"/>
              </a:rPr>
              <a:t>对应关系</a:t>
            </a:r>
            <a:endParaRPr lang="zh-CN" altLang="en-US" sz="24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endParaRPr lang="zh-CN" altLang="zh-CN" dirty="0"/>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en-US" dirty="0" smtClean="0"/>
              <a:t>原来</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r>
              <a:rPr lang="zh-CN" altLang="en-US" dirty="0" smtClean="0"/>
              <a:t>但 </a:t>
            </a:r>
            <a:r>
              <a:rPr lang="en-US" altLang="zh-CN" dirty="0" smtClean="0"/>
              <a:t>2015 </a:t>
            </a:r>
            <a:r>
              <a:rPr lang="zh-CN" altLang="en-US" dirty="0" smtClean="0"/>
              <a:t>年重新定义为：宽带下行速率要达到 </a:t>
            </a:r>
            <a:r>
              <a:rPr lang="en-US" altLang="zh-CN" dirty="0" smtClean="0"/>
              <a:t>25</a:t>
            </a:r>
            <a:r>
              <a:rPr lang="en-US" altLang="zh-CN" sz="2400" dirty="0" smtClean="0"/>
              <a:t> </a:t>
            </a:r>
            <a:r>
              <a:rPr lang="en-US" altLang="zh-CN" dirty="0" err="1" smtClean="0"/>
              <a:t>Mbit</a:t>
            </a:r>
            <a:r>
              <a:rPr lang="en-US" altLang="zh-CN" dirty="0" smtClean="0"/>
              <a:t>/s</a:t>
            </a:r>
            <a:endParaRPr lang="en-US" altLang="zh-CN" dirty="0" smtClean="0"/>
          </a:p>
          <a:p>
            <a:pPr>
              <a:spcBef>
                <a:spcPts val="0"/>
              </a:spcBef>
              <a:buNone/>
            </a:pPr>
            <a:r>
              <a:rPr lang="zh-CN" altLang="en-US" dirty="0" smtClean="0"/>
              <a:t>                      宽带上行速率要达到 </a:t>
            </a:r>
            <a:r>
              <a:rPr lang="en-US" altLang="zh-CN" dirty="0" smtClean="0"/>
              <a:t>3</a:t>
            </a:r>
            <a:r>
              <a:rPr lang="en-US" altLang="zh-CN" sz="2400" dirty="0" smtClean="0"/>
              <a:t> </a:t>
            </a:r>
            <a:r>
              <a:rPr lang="en-US" altLang="zh-CN" dirty="0" err="1" smtClean="0"/>
              <a:t>Mbit</a:t>
            </a:r>
            <a:r>
              <a:rPr lang="en-US" altLang="zh-CN" dirty="0" smtClean="0"/>
              <a:t>/s </a:t>
            </a:r>
            <a:endParaRPr lang="en-US" altLang="zh-CN" dirty="0" smtClean="0"/>
          </a:p>
          <a:p>
            <a:pPr>
              <a:spcBef>
                <a:spcPts val="1200"/>
              </a:spcBef>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endParaRPr lang="zh-CN" altLang="en-US" dirty="0"/>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endParaRPr lang="zh-CN" altLang="en-US" dirty="0"/>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endParaRPr lang="zh-CN" altLang="zh-CN" dirty="0"/>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a:xfrm>
            <a:off x="495300" y="1196752"/>
            <a:ext cx="8994204" cy="4934173"/>
          </a:xfrm>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endParaRPr lang="zh-CN" altLang="en-US" sz="2800" dirty="0"/>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endParaRPr lang="zh-CN" altLang="en-US" sz="2800" dirty="0"/>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endParaRPr lang="zh-CN" altLang="en-US" sz="2800" dirty="0">
              <a:solidFill>
                <a:srgbClr val="FF0000"/>
              </a:solidFill>
            </a:endParaRP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endParaRPr lang="zh-CN" altLang="en-US" sz="2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endParaRPr lang="zh-CN" altLang="en-US" dirty="0"/>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endParaRPr lang="zh-CN" altLang="en-US" sz="2800" dirty="0"/>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endParaRPr lang="zh-CN" altLang="en-US" sz="2800" dirty="0"/>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endParaRPr lang="zh-CN" altLang="en-US" sz="2800" dirty="0"/>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endParaRPr lang="zh-CN" altLang="en-US" sz="2800" dirty="0"/>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endParaRPr lang="zh-CN" altLang="en-US" sz="2800" dirty="0"/>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endParaRPr lang="zh-CN" altLang="en-US" sz="4000" dirty="0"/>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endParaRPr lang="zh-CN" altLang="en-US" sz="2400" dirty="0"/>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endParaRPr lang="zh-CN" altLang="en-US"/>
          </a:p>
        </p:txBody>
      </p:sp>
      <p:sp>
        <p:nvSpPr>
          <p:cNvPr id="306179" name="Rectangle 3"/>
          <p:cNvSpPr>
            <a:spLocks noGrp="1" noChangeArrowheads="1"/>
          </p:cNvSpPr>
          <p:nvPr>
            <p:ph idx="1"/>
          </p:nvPr>
        </p:nvSpPr>
        <p:spPr/>
        <p:txBody>
          <a:bodyPr/>
          <a:lstStyle/>
          <a:p>
            <a:r>
              <a:rPr lang="zh-CN" altLang="en-US" dirty="0"/>
              <a:t>上行和下行带宽做成不对称的。</a:t>
            </a:r>
            <a:endParaRPr lang="zh-CN" altLang="en-US" dirty="0"/>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endParaRPr lang="zh-CN" altLang="en-US" dirty="0"/>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endParaRPr lang="zh-CN" altLang="en-US" dirty="0">
              <a:solidFill>
                <a:srgbClr val="FF0000"/>
              </a:solidFill>
            </a:endParaRP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endParaRPr lang="zh-CN" altLang="en-US"/>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endParaRPr lang="zh-CN" altLang="en-US" dirty="0"/>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endParaRPr lang="zh-CN" altLang="en-US" dirty="0"/>
          </a:p>
          <a:p>
            <a:endParaRPr lang="en-US" altLang="zh-CN" sz="28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endParaRPr lang="zh-CN" altLang="en-US"/>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anose="02010609060101010101"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频谱</a:t>
              </a:r>
              <a:endParaRPr lang="zh-CN" altLang="en-US" sz="2400" b="1">
                <a:solidFill>
                  <a:srgbClr val="000099"/>
                </a:solidFill>
                <a:latin typeface="+mn-lt"/>
                <a:ea typeface="黑体" panose="02010609060101010101" pitchFamily="2" charset="-122"/>
              </a:endParaRP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频率</a:t>
              </a:r>
              <a:endParaRPr lang="zh-CN" altLang="en-US" sz="2400" b="1" dirty="0">
                <a:solidFill>
                  <a:srgbClr val="000099"/>
                </a:solidFill>
                <a:latin typeface="+mn-lt"/>
                <a:ea typeface="黑体" panose="02010609060101010101" pitchFamily="2" charset="-122"/>
              </a:endParaRP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anose="02010609060101010101" pitchFamily="2" charset="-122"/>
                </a:rPr>
                <a:t>ADSL </a:t>
              </a:r>
              <a:r>
                <a:rPr lang="zh-CN" altLang="en-US" sz="2800" b="1" dirty="0">
                  <a:solidFill>
                    <a:srgbClr val="C00000"/>
                  </a:solidFill>
                  <a:latin typeface="+mn-lt"/>
                  <a:ea typeface="黑体" panose="02010609060101010101" pitchFamily="2" charset="-122"/>
                </a:rPr>
                <a:t>的数字业务</a:t>
              </a:r>
              <a:endParaRPr lang="zh-CN" altLang="en-US" sz="2800" b="1" dirty="0">
                <a:solidFill>
                  <a:srgbClr val="C00000"/>
                </a:solidFill>
                <a:latin typeface="+mn-lt"/>
                <a:ea typeface="黑体" panose="02010609060101010101" pitchFamily="2" charset="-122"/>
              </a:endParaRPr>
            </a:p>
          </p:txBody>
        </p:sp>
        <p:sp>
          <p:nvSpPr>
            <p:cNvPr id="54" name="Freeform 87"/>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上行信道</a:t>
              </a:r>
              <a:endParaRPr lang="zh-CN" altLang="en-US" sz="2400" b="1" dirty="0">
                <a:solidFill>
                  <a:srgbClr val="000099"/>
                </a:solidFill>
                <a:latin typeface="+mn-lt"/>
                <a:ea typeface="黑体" panose="02010609060101010101" pitchFamily="2" charset="-122"/>
              </a:endParaRP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传统电话</a:t>
              </a:r>
              <a:endParaRPr lang="zh-CN" altLang="en-US" sz="2400" b="1" dirty="0">
                <a:solidFill>
                  <a:srgbClr val="000099"/>
                </a:solidFill>
                <a:latin typeface="+mn-lt"/>
                <a:ea typeface="黑体" panose="02010609060101010101" pitchFamily="2" charset="-122"/>
              </a:endParaRP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0</a:t>
              </a:r>
              <a:endParaRPr lang="en-US" altLang="zh-CN" sz="2400" b="1">
                <a:solidFill>
                  <a:srgbClr val="000099"/>
                </a:solidFill>
                <a:latin typeface="+mn-lt"/>
                <a:ea typeface="黑体" panose="02010609060101010101" pitchFamily="2" charset="-122"/>
              </a:endParaRP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a:t>
              </a:r>
              <a:endParaRPr lang="en-US" altLang="zh-CN" sz="2400" b="1">
                <a:solidFill>
                  <a:srgbClr val="000099"/>
                </a:solidFill>
                <a:latin typeface="+mn-lt"/>
                <a:ea typeface="黑体" panose="02010609060101010101" pitchFamily="2" charset="-122"/>
              </a:endParaRPr>
            </a:p>
          </p:txBody>
        </p:sp>
        <p:sp>
          <p:nvSpPr>
            <p:cNvPr id="61" name="AutoShape 110"/>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2" name="AutoShape 113"/>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下行信道</a:t>
              </a:r>
              <a:endParaRPr lang="zh-CN" altLang="en-US" sz="2400" b="1" dirty="0">
                <a:solidFill>
                  <a:srgbClr val="000099"/>
                </a:solidFill>
                <a:latin typeface="+mn-lt"/>
                <a:ea typeface="黑体" panose="02010609060101010101" pitchFamily="2" charset="-122"/>
              </a:endParaRP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endParaRPr lang="en-US" altLang="zh-CN" sz="2400" b="1">
                <a:solidFill>
                  <a:srgbClr val="000099"/>
                </a:solidFill>
                <a:latin typeface="+mn-lt"/>
                <a:ea typeface="黑体" panose="02010609060101010101" pitchFamily="2" charset="-122"/>
              </a:endParaRPr>
            </a:p>
          </p:txBody>
        </p:sp>
        <p:sp>
          <p:nvSpPr>
            <p:cNvPr id="65" name="Freeform 168"/>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6" name="Freeform 169"/>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7" name="Freeform 170"/>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8" name="Freeform 171"/>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9" name="Freeform 172"/>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0" name="Freeform 173"/>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1" name="Freeform 174"/>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2" name="Freeform 175"/>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3" name="Freeform 176"/>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4" name="Freeform 177"/>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5" name="Freeform 178"/>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6" name="Freeform 179"/>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7" name="Freeform 180"/>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8" name="Freeform 181"/>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9" name="Freeform 182"/>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0" name="Freeform 184"/>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1" name="Freeform 185"/>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2" name="Freeform 186"/>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3" name="Freeform 188"/>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4" name="Freeform 189"/>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5" name="Freeform 190"/>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(kHz)</a:t>
              </a:r>
              <a:endParaRPr lang="en-US" altLang="zh-CN" sz="2400" b="1" dirty="0">
                <a:solidFill>
                  <a:srgbClr val="000099"/>
                </a:solidFill>
                <a:latin typeface="+mn-lt"/>
                <a:ea typeface="黑体" panose="02010609060101010101" pitchFamily="2" charset="-122"/>
              </a:endParaRP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~40</a:t>
              </a:r>
              <a:endParaRPr lang="en-US" altLang="zh-CN" sz="2400" b="1">
                <a:solidFill>
                  <a:srgbClr val="000099"/>
                </a:solidFill>
                <a:latin typeface="+mn-lt"/>
                <a:ea typeface="黑体" panose="02010609060101010101" pitchFamily="2" charset="-122"/>
              </a:endParaRP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~138</a:t>
              </a:r>
              <a:endParaRPr lang="en-US" altLang="zh-CN" sz="2400" b="1">
                <a:solidFill>
                  <a:srgbClr val="000099"/>
                </a:solidFill>
                <a:latin typeface="+mn-lt"/>
                <a:ea typeface="黑体" panose="02010609060101010101" pitchFamily="2" charset="-122"/>
              </a:endParaRP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~1100</a:t>
              </a:r>
              <a:endParaRPr lang="en-US" altLang="zh-CN" sz="24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endParaRPr lang="zh-CN" altLang="en-US" dirty="0"/>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endParaRPr lang="zh-CN" altLang="en-US" sz="2400" dirty="0">
              <a:solidFill>
                <a:srgbClr val="FF0000"/>
              </a:solidFill>
            </a:endParaRP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endParaRPr lang="zh-CN" altLang="en-US" sz="2400" dirty="0"/>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endParaRPr lang="zh-CN" altLang="en-US" sz="2400" dirty="0"/>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endParaRPr lang="zh-CN" altLang="en-US" sz="2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endParaRPr lang="zh-CN" altLang="en-US" dirty="0"/>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0" name="Freeform 4"/>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2" name="Freeform 6"/>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03"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pic>
        <p:nvPicPr>
          <p:cNvPr id="285708"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10"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ATU-R</a:t>
            </a:r>
            <a:endParaRPr kumimoji="1" lang="en-US" altLang="zh-CN" sz="2000" b="1">
              <a:solidFill>
                <a:srgbClr val="000099"/>
              </a:solidFill>
              <a:latin typeface="+mn-lt"/>
              <a:ea typeface="黑体" panose="02010609060101010101" pitchFamily="2" charset="-122"/>
            </a:endParaRPr>
          </a:p>
        </p:txBody>
      </p:sp>
      <p:pic>
        <p:nvPicPr>
          <p:cNvPr id="285713"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endParaRPr kumimoji="1" lang="en-US" altLang="zh-CN" sz="2000" b="1">
              <a:solidFill>
                <a:srgbClr val="000099"/>
              </a:solidFill>
              <a:latin typeface="+mn-lt"/>
              <a:ea typeface="黑体" panose="02010609060101010101" pitchFamily="2" charset="-122"/>
            </a:endParaRPr>
          </a:p>
        </p:txBody>
      </p:sp>
      <p:sp>
        <p:nvSpPr>
          <p:cNvPr id="285719" name="Freeform 23"/>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20" name="Picture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用户线</a:t>
            </a:r>
            <a:endParaRPr kumimoji="1" lang="zh-CN" altLang="en-US" sz="2000" b="1">
              <a:solidFill>
                <a:srgbClr val="000099"/>
              </a:solidFill>
              <a:latin typeface="+mn-lt"/>
              <a:ea typeface="黑体" panose="02010609060101010101" pitchFamily="2" charset="-122"/>
            </a:endParaRP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电话</a:t>
            </a:r>
            <a:endParaRPr kumimoji="1" lang="zh-CN" altLang="en-US" sz="2000" b="1">
              <a:solidFill>
                <a:srgbClr val="000099"/>
              </a:solidFill>
              <a:latin typeface="+mn-lt"/>
              <a:ea typeface="黑体" panose="02010609060101010101" pitchFamily="2" charset="-122"/>
            </a:endParaRPr>
          </a:p>
          <a:p>
            <a:pPr algn="l">
              <a:lnSpc>
                <a:spcPct val="85000"/>
              </a:lnSpc>
            </a:pPr>
            <a:r>
              <a:rPr kumimoji="1" lang="zh-CN" altLang="en-US" sz="2000" b="1">
                <a:solidFill>
                  <a:srgbClr val="000099"/>
                </a:solidFill>
                <a:latin typeface="+mn-lt"/>
                <a:ea typeface="黑体" panose="02010609060101010101" pitchFamily="2" charset="-122"/>
              </a:rPr>
              <a:t>分离器</a:t>
            </a:r>
            <a:endParaRPr kumimoji="1" lang="zh-CN" altLang="en-US" sz="2000" b="1">
              <a:solidFill>
                <a:srgbClr val="000099"/>
              </a:solidFill>
              <a:latin typeface="+mn-lt"/>
              <a:ea typeface="黑体" panose="02010609060101010101" pitchFamily="2" charset="-122"/>
            </a:endParaRP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区域宽带网</a:t>
            </a:r>
            <a:endParaRPr kumimoji="1" lang="zh-CN" altLang="en-US" sz="2000" b="1" dirty="0">
              <a:solidFill>
                <a:srgbClr val="000099"/>
              </a:solidFill>
              <a:latin typeface="+mn-lt"/>
              <a:ea typeface="黑体" panose="02010609060101010101" pitchFamily="2" charset="-122"/>
            </a:endParaRP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 </a:t>
            </a:r>
            <a:r>
              <a:rPr kumimoji="1" lang="en-US" altLang="zh-CN" sz="2000" b="1">
                <a:solidFill>
                  <a:srgbClr val="000099"/>
                </a:solidFill>
                <a:latin typeface="+mn-lt"/>
                <a:ea typeface="黑体" panose="02010609060101010101" pitchFamily="2" charset="-122"/>
              </a:rPr>
              <a:t>ISP</a:t>
            </a:r>
            <a:endParaRPr kumimoji="1" lang="en-US" altLang="zh-CN" sz="2000" b="1">
              <a:solidFill>
                <a:srgbClr val="000099"/>
              </a:solidFill>
              <a:latin typeface="+mn-lt"/>
              <a:ea typeface="黑体" panose="02010609060101010101" pitchFamily="2" charset="-122"/>
            </a:endParaRP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居民家庭</a:t>
            </a:r>
            <a:endParaRPr kumimoji="1" lang="zh-CN" altLang="en-US" sz="2000" b="1">
              <a:solidFill>
                <a:srgbClr val="000099"/>
              </a:solidFill>
              <a:latin typeface="+mn-lt"/>
              <a:ea typeface="黑体" panose="02010609060101010101" pitchFamily="2" charset="-122"/>
            </a:endParaRP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anose="02010609060101010101" pitchFamily="2" charset="-122"/>
              </a:rPr>
              <a:t>基于 </a:t>
            </a:r>
            <a:r>
              <a:rPr kumimoji="1" lang="en-US" altLang="zh-CN" sz="2400" b="1" dirty="0">
                <a:solidFill>
                  <a:srgbClr val="C00000"/>
                </a:solidFill>
                <a:latin typeface="+mn-lt"/>
                <a:ea typeface="黑体" panose="02010609060101010101" pitchFamily="2" charset="-122"/>
              </a:rPr>
              <a:t>ADSL </a:t>
            </a:r>
            <a:r>
              <a:rPr kumimoji="1" lang="zh-CN" altLang="en-US" sz="2400" b="1" dirty="0">
                <a:solidFill>
                  <a:srgbClr val="C00000"/>
                </a:solidFill>
                <a:latin typeface="+mn-lt"/>
                <a:ea typeface="黑体" panose="02010609060101010101" pitchFamily="2" charset="-122"/>
              </a:rPr>
              <a:t>的接入网</a:t>
            </a:r>
            <a:endParaRPr kumimoji="1" lang="zh-CN" altLang="en-US" sz="2400" b="1" dirty="0">
              <a:solidFill>
                <a:srgbClr val="C00000"/>
              </a:solidFill>
              <a:latin typeface="+mn-lt"/>
              <a:ea typeface="黑体" panose="02010609060101010101" pitchFamily="2" charset="-122"/>
            </a:endParaRP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端局或远端站</a:t>
            </a:r>
            <a:endParaRPr kumimoji="1" lang="zh-CN" altLang="en-US" sz="2000" b="1">
              <a:solidFill>
                <a:srgbClr val="000099"/>
              </a:solidFill>
              <a:latin typeface="+mn-lt"/>
              <a:ea typeface="黑体" panose="02010609060101010101" pitchFamily="2" charset="-122"/>
            </a:endParaRP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DSLAM</a:t>
            </a:r>
            <a:endParaRPr kumimoji="1" lang="en-US" altLang="zh-CN" sz="2000" b="1">
              <a:solidFill>
                <a:srgbClr val="000099"/>
              </a:solidFill>
              <a:latin typeface="+mn-lt"/>
              <a:ea typeface="黑体" panose="02010609060101010101" pitchFamily="2" charset="-122"/>
            </a:endParaRP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至本地电话局</a:t>
            </a:r>
            <a:endParaRPr kumimoji="1" lang="zh-CN" altLang="en-US" sz="2000" b="1">
              <a:solidFill>
                <a:srgbClr val="000099"/>
              </a:solidFill>
              <a:latin typeface="+mn-lt"/>
              <a:ea typeface="黑体" panose="02010609060101010101" pitchFamily="2" charset="-122"/>
            </a:endParaRP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PS</a:t>
            </a:r>
            <a:endParaRPr kumimoji="1" lang="en-US" altLang="zh-CN" sz="2000" b="1" dirty="0">
              <a:solidFill>
                <a:srgbClr val="000099"/>
              </a:solidFill>
              <a:latin typeface="+mn-lt"/>
              <a:ea typeface="黑体" panose="02010609060101010101" pitchFamily="2" charset="-122"/>
            </a:endParaRP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PS</a:t>
            </a:r>
            <a:endParaRPr kumimoji="1" lang="en-US" altLang="zh-CN" sz="2000" b="1">
              <a:solidFill>
                <a:srgbClr val="000099"/>
              </a:solidFill>
              <a:latin typeface="+mn-lt"/>
              <a:ea typeface="黑体" panose="02010609060101010101" pitchFamily="2" charset="-122"/>
            </a:endParaRPr>
          </a:p>
        </p:txBody>
      </p:sp>
      <p:sp>
        <p:nvSpPr>
          <p:cNvPr id="285736" name="Freeform 40"/>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7" name="Freeform 41"/>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anose="02010609060101010101" pitchFamily="2" charset="-122"/>
              </a:rPr>
              <a:t>DSLAM </a:t>
            </a:r>
            <a:r>
              <a:rPr lang="en-US" altLang="zh-CN" sz="2000" b="1" dirty="0">
                <a:solidFill>
                  <a:srgbClr val="000099"/>
                </a:solidFill>
                <a:ea typeface="黑体" panose="02010609060101010101" pitchFamily="2" charset="-122"/>
              </a:rPr>
              <a:t>(DSL Access Multiplexer</a:t>
            </a:r>
            <a:r>
              <a:rPr lang="en-US" altLang="zh-CN" sz="2000" b="1" dirty="0" smtClean="0">
                <a:solidFill>
                  <a:srgbClr val="000099"/>
                </a:solidFill>
                <a:ea typeface="黑体" panose="02010609060101010101" pitchFamily="2" charset="-122"/>
              </a:rPr>
              <a:t>) </a:t>
            </a:r>
            <a:r>
              <a:rPr lang="zh-CN" altLang="en-US" sz="2000" b="1" dirty="0" smtClean="0">
                <a:solidFill>
                  <a:srgbClr val="000099"/>
                </a:solidFill>
                <a:ea typeface="黑体" panose="02010609060101010101" pitchFamily="2" charset="-122"/>
              </a:rPr>
              <a:t>：数字</a:t>
            </a:r>
            <a:r>
              <a:rPr lang="zh-CN" altLang="en-US" sz="2000" b="1" dirty="0">
                <a:solidFill>
                  <a:srgbClr val="000099"/>
                </a:solidFill>
                <a:ea typeface="黑体" panose="02010609060101010101" pitchFamily="2" charset="-122"/>
              </a:rPr>
              <a:t>用户线接入复用器 </a:t>
            </a:r>
            <a:endParaRPr lang="en-US" altLang="zh-CN" sz="2000" b="1" dirty="0">
              <a:solidFill>
                <a:srgbClr val="000099"/>
              </a:solidFill>
              <a:ea typeface="黑体" panose="02010609060101010101" pitchFamily="2" charset="-122"/>
            </a:endParaRPr>
          </a:p>
          <a:p>
            <a:r>
              <a:rPr lang="en-US" altLang="zh-CN" sz="2000" b="1" dirty="0" smtClean="0">
                <a:solidFill>
                  <a:srgbClr val="000099"/>
                </a:solidFill>
                <a:ea typeface="黑体" panose="02010609060101010101" pitchFamily="2" charset="-122"/>
              </a:rPr>
              <a:t>ATU (Access </a:t>
            </a:r>
            <a:r>
              <a:rPr lang="en-US" altLang="zh-CN" sz="2000" b="1" dirty="0">
                <a:solidFill>
                  <a:srgbClr val="000099"/>
                </a:solidFill>
                <a:ea typeface="黑体" panose="02010609060101010101" pitchFamily="2" charset="-122"/>
              </a:rPr>
              <a:t>Termination </a:t>
            </a:r>
            <a:r>
              <a:rPr lang="en-US" altLang="zh-CN" sz="2000" b="1" dirty="0" smtClean="0">
                <a:solidFill>
                  <a:srgbClr val="000099"/>
                </a:solidFill>
                <a:ea typeface="黑体" panose="02010609060101010101" pitchFamily="2" charset="-122"/>
              </a:rPr>
              <a:t>Unit)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接入端接</a:t>
            </a:r>
            <a:r>
              <a:rPr lang="zh-CN" altLang="en-US" sz="2000" b="1" dirty="0" smtClean="0">
                <a:solidFill>
                  <a:srgbClr val="000099"/>
                </a:solidFill>
                <a:ea typeface="黑体" panose="02010609060101010101" pitchFamily="2" charset="-122"/>
              </a:rPr>
              <a:t>单元</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ATU-C (C </a:t>
            </a:r>
            <a:r>
              <a:rPr lang="zh-CN" altLang="en-US" sz="2000" b="1" dirty="0">
                <a:solidFill>
                  <a:srgbClr val="000099"/>
                </a:solidFill>
                <a:ea typeface="黑体" panose="02010609060101010101" pitchFamily="2" charset="-122"/>
              </a:rPr>
              <a:t>代表端局 </a:t>
            </a:r>
            <a:r>
              <a:rPr lang="en-US" altLang="zh-CN" sz="2000" b="1" dirty="0">
                <a:solidFill>
                  <a:srgbClr val="000099"/>
                </a:solidFill>
                <a:ea typeface="黑体" panose="02010609060101010101" pitchFamily="2" charset="-122"/>
              </a:rPr>
              <a:t>Central Office</a:t>
            </a:r>
            <a:r>
              <a:rPr lang="en-US" altLang="zh-CN" sz="2000" b="1" dirty="0" smtClean="0">
                <a:solidFill>
                  <a:srgbClr val="000099"/>
                </a:solidFill>
                <a:ea typeface="黑体" panose="02010609060101010101" pitchFamily="2" charset="-122"/>
              </a:rPr>
              <a:t>) 	ATU-R </a:t>
            </a:r>
            <a:r>
              <a:rPr lang="en-US" altLang="zh-CN" sz="2000" b="1" dirty="0">
                <a:solidFill>
                  <a:srgbClr val="000099"/>
                </a:solidFill>
                <a:ea typeface="黑体" panose="02010609060101010101" pitchFamily="2" charset="-122"/>
              </a:rPr>
              <a:t>(R </a:t>
            </a:r>
            <a:r>
              <a:rPr lang="zh-CN" altLang="en-US" sz="2000" b="1" dirty="0">
                <a:solidFill>
                  <a:srgbClr val="000099"/>
                </a:solidFill>
                <a:ea typeface="黑体" panose="02010609060101010101" pitchFamily="2" charset="-122"/>
              </a:rPr>
              <a:t>代表远端 </a:t>
            </a:r>
            <a:r>
              <a:rPr lang="en-US" altLang="zh-CN" sz="2000" b="1" dirty="0">
                <a:solidFill>
                  <a:srgbClr val="000099"/>
                </a:solidFill>
                <a:ea typeface="黑体" panose="02010609060101010101" pitchFamily="2" charset="-122"/>
              </a:rPr>
              <a:t>Remote</a:t>
            </a:r>
            <a:r>
              <a:rPr lang="en-US" altLang="zh-CN" sz="2000" b="1" dirty="0" smtClean="0">
                <a:solidFill>
                  <a:srgbClr val="000099"/>
                </a:solidFill>
                <a:ea typeface="黑体" panose="02010609060101010101" pitchFamily="2" charset="-122"/>
              </a:rPr>
              <a:t>)</a:t>
            </a:r>
            <a:endParaRPr lang="en-US" altLang="zh-CN" sz="2000" b="1" dirty="0" smtClean="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PS </a:t>
            </a:r>
            <a:r>
              <a:rPr lang="en-US" altLang="zh-CN" sz="2000" b="1" dirty="0" smtClean="0">
                <a:solidFill>
                  <a:srgbClr val="000099"/>
                </a:solidFill>
                <a:ea typeface="黑体" panose="02010609060101010101" pitchFamily="2" charset="-122"/>
              </a:rPr>
              <a:t>(POTS Splitter) </a:t>
            </a:r>
            <a:r>
              <a:rPr lang="zh-CN" altLang="en-US" sz="2000" b="1" dirty="0" smtClean="0">
                <a:solidFill>
                  <a:srgbClr val="000099"/>
                </a:solidFill>
                <a:ea typeface="黑体" panose="02010609060101010101" pitchFamily="2" charset="-122"/>
              </a:rPr>
              <a:t>：</a:t>
            </a:r>
            <a:r>
              <a:rPr lang="zh-CN" altLang="en-US" sz="2000" b="1" dirty="0">
                <a:solidFill>
                  <a:srgbClr val="000099"/>
                </a:solidFill>
                <a:ea typeface="黑体" panose="02010609060101010101" pitchFamily="2" charset="-122"/>
              </a:rPr>
              <a:t>电话</a:t>
            </a:r>
            <a:r>
              <a:rPr lang="zh-CN" altLang="en-US" sz="2000" b="1" dirty="0" smtClean="0">
                <a:solidFill>
                  <a:srgbClr val="000099"/>
                </a:solidFill>
                <a:ea typeface="黑体" panose="02010609060101010101" pitchFamily="2" charset="-122"/>
              </a:rPr>
              <a:t>分离器</a:t>
            </a:r>
            <a:endParaRPr lang="zh-CN" altLang="en-US" sz="2000" b="1" dirty="0">
              <a:solidFill>
                <a:srgbClr val="000099"/>
              </a:solidFill>
              <a:ea typeface="黑体" panose="02010609060101010101"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基于</a:t>
            </a:r>
            <a:r>
              <a:rPr lang="en-US" altLang="zh-CN" sz="2400" b="1" dirty="0" smtClean="0">
                <a:latin typeface="+mn-lt"/>
                <a:ea typeface="黑体" panose="02010609060101010101" pitchFamily="2" charset="-122"/>
              </a:rPr>
              <a:t> ADSL </a:t>
            </a:r>
            <a:r>
              <a:rPr lang="zh-CN" altLang="zh-CN" sz="2400" b="1" dirty="0" smtClean="0">
                <a:latin typeface="+mn-lt"/>
                <a:ea typeface="黑体" panose="02010609060101010101" pitchFamily="2" charset="-122"/>
              </a:rPr>
              <a:t>的</a:t>
            </a:r>
            <a:r>
              <a:rPr lang="zh-CN" altLang="zh-CN" sz="2400" b="1" dirty="0">
                <a:latin typeface="+mn-lt"/>
                <a:ea typeface="黑体" panose="02010609060101010101" pitchFamily="2" charset="-122"/>
              </a:rPr>
              <a:t>接入网的组成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solidFill>
                  <a:srgbClr val="FF0000"/>
                </a:solidFill>
              </a:rPr>
              <a:t>。</a:t>
            </a:r>
            <a:endParaRPr lang="en-US" altLang="zh-CN" sz="2400" dirty="0" smtClean="0">
              <a:solidFill>
                <a:srgbClr val="FF0000"/>
              </a:solidFill>
            </a:endParaRPr>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endParaRPr lang="zh-CN" altLang="en-US" sz="2000" dirty="0"/>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endParaRPr lang="zh-CN" altLang="en-US" sz="2400" dirty="0"/>
          </a:p>
          <a:p>
            <a:r>
              <a:rPr lang="zh-CN" altLang="en-US" sz="2400" dirty="0"/>
              <a:t>改善了线路质量评测和故障定位功能，这对提高网络的运行维护水平具有非常重要的意义。</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endParaRPr lang="zh-CN" altLang="en-US" dirty="0"/>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endParaRPr lang="zh-CN" altLang="en-US" dirty="0"/>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endParaRPr lang="zh-CN" altLang="en-US" dirty="0"/>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endParaRPr lang="zh-CN" altLang="en-US" dirty="0"/>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endParaRPr lang="zh-CN" altLang="en-US" dirty="0">
              <a:solidFill>
                <a:srgbClr val="FF0000"/>
              </a:solidFill>
            </a:endParaRP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endParaRPr lang="zh-CN" altLang="en-US" dirty="0"/>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endParaRPr lang="zh-CN" altLang="en-US" dirty="0"/>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同轴电缆</a:t>
              </a:r>
              <a:endParaRPr kumimoji="1" lang="zh-CN" altLang="en-US" sz="2000" b="1">
                <a:solidFill>
                  <a:srgbClr val="000099"/>
                </a:solidFill>
                <a:latin typeface="+mn-lt"/>
                <a:ea typeface="黑体" panose="02010609060101010101" pitchFamily="2" charset="-122"/>
              </a:endParaRP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06" name="Picture 1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光纤结点</a:t>
              </a:r>
              <a:endParaRPr kumimoji="1" lang="zh-CN" altLang="en-US" sz="2000" b="1">
                <a:solidFill>
                  <a:srgbClr val="FF0000"/>
                </a:solidFill>
                <a:latin typeface="+mn-lt"/>
                <a:ea typeface="黑体" panose="02010609060101010101" pitchFamily="2" charset="-122"/>
              </a:endParaRPr>
            </a:p>
          </p:txBody>
        </p:sp>
        <p:sp>
          <p:nvSpPr>
            <p:cNvPr id="292013" name="Freeform 173"/>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4" name="Freeform 174"/>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5" name="Freeform 175"/>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16" name="Picture 1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头端</a:t>
                </a:r>
                <a:endParaRPr kumimoji="1" lang="zh-CN" altLang="en-US" sz="2000" b="1" dirty="0">
                  <a:solidFill>
                    <a:srgbClr val="FF0000"/>
                  </a:solidFill>
                  <a:latin typeface="+mn-lt"/>
                  <a:ea typeface="黑体" panose="02010609060101010101" pitchFamily="2" charset="-122"/>
                </a:endParaRP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anose="02010609060101010101" pitchFamily="2" charset="-122"/>
                  </a:endParaRPr>
                </a:p>
              </p:txBody>
            </p:sp>
            <p:grpSp>
              <p:nvGrpSpPr>
                <p:cNvPr id="292022" name="Group 182"/>
                <p:cNvGrpSpPr/>
                <p:nvPr/>
              </p:nvGrpSpPr>
              <p:grpSpPr bwMode="auto">
                <a:xfrm>
                  <a:off x="2248" y="734"/>
                  <a:ext cx="224" cy="279"/>
                  <a:chOff x="2248" y="734"/>
                  <a:chExt cx="224" cy="279"/>
                </a:xfrm>
              </p:grpSpPr>
              <p:grpSp>
                <p:nvGrpSpPr>
                  <p:cNvPr id="292023" name="Group 183"/>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7" name="Freeform 187"/>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28" name="Freeform 188"/>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29" name="Freeform 189"/>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0" name="Freeform 190"/>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1" name="Freeform 191"/>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2" name="Freeform 192"/>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35" name="Freeform 195"/>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6" name="Freeform 196"/>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7" name="Freeform 197"/>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4" name="Freeform 204"/>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nvGrpSpPr>
                  <p:cNvPr id="292045" name="Group 205"/>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48" name="Group 208"/>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nvGrpSpPr>
                    <p:cNvPr id="292050" name="Group 210"/>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grpSp>
              <p:nvGrpSpPr>
                <p:cNvPr id="292059" name="Group 219"/>
                <p:cNvGrpSpPr/>
                <p:nvPr/>
              </p:nvGrpSpPr>
              <p:grpSpPr bwMode="auto">
                <a:xfrm>
                  <a:off x="2382" y="788"/>
                  <a:ext cx="40" cy="40"/>
                  <a:chOff x="2382" y="788"/>
                  <a:chExt cx="40" cy="40"/>
                </a:xfrm>
              </p:grpSpPr>
              <p:sp>
                <p:nvSpPr>
                  <p:cNvPr id="292060" name="Freeform 220"/>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1" name="Freeform 221"/>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2" name="Group 222"/>
                <p:cNvGrpSpPr/>
                <p:nvPr/>
              </p:nvGrpSpPr>
              <p:grpSpPr bwMode="auto">
                <a:xfrm>
                  <a:off x="2302" y="723"/>
                  <a:ext cx="132" cy="186"/>
                  <a:chOff x="2302" y="723"/>
                  <a:chExt cx="132" cy="186"/>
                </a:xfrm>
              </p:grpSpPr>
              <p:sp>
                <p:nvSpPr>
                  <p:cNvPr id="292063" name="Freeform 223"/>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4" name="Freeform 224"/>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5" name="Group 225"/>
                <p:cNvGrpSpPr/>
                <p:nvPr/>
              </p:nvGrpSpPr>
              <p:grpSpPr bwMode="auto">
                <a:xfrm>
                  <a:off x="2315" y="770"/>
                  <a:ext cx="126" cy="121"/>
                  <a:chOff x="2315" y="770"/>
                  <a:chExt cx="126" cy="121"/>
                </a:xfrm>
              </p:grpSpPr>
              <p:sp>
                <p:nvSpPr>
                  <p:cNvPr id="292066" name="Freeform 226"/>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7" name="Freeform 227"/>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8" name="Group 228"/>
                <p:cNvGrpSpPr/>
                <p:nvPr/>
              </p:nvGrpSpPr>
              <p:grpSpPr bwMode="auto">
                <a:xfrm>
                  <a:off x="2413" y="772"/>
                  <a:ext cx="51" cy="30"/>
                  <a:chOff x="2413" y="772"/>
                  <a:chExt cx="51" cy="30"/>
                </a:xfrm>
              </p:grpSpPr>
              <p:sp>
                <p:nvSpPr>
                  <p:cNvPr id="292069" name="Freeform 229"/>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0" name="Freeform 230"/>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1" name="Freeform 231"/>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2" name="Freeform 232"/>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73" name="Freeform 233"/>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75" name="Picture 2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8" name="Freeform 238"/>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9" name="Freeform 239"/>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0" name="Picture 2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2" name="Picture 2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5" name="Freeform 245"/>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6" name="Freeform 246"/>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7" name="Picture 24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高带宽光纤</a:t>
              </a:r>
              <a:endParaRPr kumimoji="1" lang="zh-CN" altLang="en-US" sz="2000" b="1" dirty="0">
                <a:solidFill>
                  <a:srgbClr val="FF0000"/>
                </a:solidFill>
                <a:latin typeface="+mn-lt"/>
                <a:ea typeface="黑体" panose="02010609060101010101" pitchFamily="2" charset="-122"/>
              </a:endParaRP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同轴电缆</a:t>
              </a:r>
              <a:endParaRPr kumimoji="1" lang="zh-CN" altLang="en-US" sz="2000" b="1" dirty="0">
                <a:solidFill>
                  <a:srgbClr val="000099"/>
                </a:solidFill>
                <a:latin typeface="+mn-lt"/>
                <a:ea typeface="黑体" panose="02010609060101010101" pitchFamily="2" charset="-122"/>
              </a:endParaRP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endParaRPr kumimoji="1" lang="zh-CN" altLang="en-US" sz="2000" b="1">
                <a:solidFill>
                  <a:srgbClr val="FF0000"/>
                </a:solidFill>
                <a:latin typeface="+mn-lt"/>
                <a:ea typeface="黑体" panose="02010609060101010101" pitchFamily="2" charset="-122"/>
              </a:endParaRP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的结构图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下行信道</a:t>
            </a:r>
            <a:endParaRPr kumimoji="1" lang="zh-CN" altLang="en-US" sz="2400" b="1" dirty="0">
              <a:solidFill>
                <a:srgbClr val="000099"/>
              </a:solidFill>
              <a:latin typeface="+mn-lt"/>
              <a:ea typeface="黑体" panose="02010609060101010101" pitchFamily="2" charset="-122"/>
            </a:endParaRP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anose="02010609060101010101" pitchFamily="2" charset="-122"/>
              </a:rPr>
              <a:t>上行</a:t>
            </a:r>
            <a:endParaRPr kumimoji="1" lang="zh-CN" altLang="en-US" sz="2000" b="1" dirty="0">
              <a:solidFill>
                <a:srgbClr val="000099"/>
              </a:solidFill>
              <a:latin typeface="+mn-lt"/>
              <a:ea typeface="黑体" panose="02010609060101010101" pitchFamily="2" charset="-122"/>
            </a:endParaRPr>
          </a:p>
          <a:p>
            <a:pPr algn="l">
              <a:lnSpc>
                <a:spcPct val="90000"/>
              </a:lnSpc>
            </a:pPr>
            <a:r>
              <a:rPr kumimoji="1" lang="zh-CN" altLang="en-US" sz="2000" b="1" dirty="0">
                <a:solidFill>
                  <a:srgbClr val="000099"/>
                </a:solidFill>
                <a:latin typeface="+mn-lt"/>
                <a:ea typeface="黑体" panose="02010609060101010101" pitchFamily="2" charset="-122"/>
              </a:rPr>
              <a:t>信道</a:t>
            </a:r>
            <a:endParaRPr kumimoji="1" lang="zh-CN" altLang="en-US" sz="2000" b="1" dirty="0">
              <a:solidFill>
                <a:srgbClr val="000099"/>
              </a:solidFill>
              <a:latin typeface="+mn-lt"/>
              <a:ea typeface="黑体" panose="02010609060101010101" pitchFamily="2" charset="-122"/>
            </a:endParaRPr>
          </a:p>
        </p:txBody>
      </p:sp>
      <p:sp>
        <p:nvSpPr>
          <p:cNvPr id="293908" name="Text Box 20"/>
          <p:cNvSpPr txBox="1">
            <a:spLocks noChangeArrowheads="1"/>
          </p:cNvSpPr>
          <p:nvPr/>
        </p:nvSpPr>
        <p:spPr bwMode="auto">
          <a:xfrm>
            <a:off x="846908" y="3701534"/>
            <a:ext cx="71817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65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87                                                          </a:t>
            </a:r>
            <a:r>
              <a:rPr kumimoji="1" lang="en-US" altLang="zh-CN" sz="2000" b="1" dirty="0" smtClean="0">
                <a:solidFill>
                  <a:srgbClr val="000099"/>
                </a:solidFill>
                <a:latin typeface="+mn-lt"/>
                <a:ea typeface="黑体" panose="02010609060101010101" pitchFamily="2" charset="-122"/>
              </a:rPr>
              <a:t>           1000</a:t>
            </a:r>
            <a:endParaRPr kumimoji="1" lang="en-US" altLang="zh-CN" sz="2000" b="1" dirty="0">
              <a:solidFill>
                <a:srgbClr val="000099"/>
              </a:solidFill>
              <a:latin typeface="+mn-lt"/>
              <a:ea typeface="黑体" panose="02010609060101010101" pitchFamily="2" charset="-122"/>
            </a:endParaRP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anose="02010609060101010101" pitchFamily="2" charset="-122"/>
              </a:rPr>
              <a:t>调频广播、模拟和数字电视、数据业务</a:t>
            </a:r>
            <a:endParaRPr kumimoji="1" lang="zh-CN" altLang="en-US" sz="2200" b="1" dirty="0">
              <a:solidFill>
                <a:srgbClr val="000099"/>
              </a:solidFill>
              <a:latin typeface="+mn-lt"/>
              <a:ea typeface="黑体" panose="02010609060101010101" pitchFamily="2" charset="-122"/>
            </a:endParaRP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频率</a:t>
            </a:r>
            <a:r>
              <a:rPr kumimoji="1" lang="en-US" altLang="zh-CN" sz="2000" b="1" dirty="0">
                <a:solidFill>
                  <a:srgbClr val="000099"/>
                </a:solidFill>
                <a:latin typeface="+mn-lt"/>
                <a:ea typeface="黑体" panose="02010609060101010101" pitchFamily="2" charset="-122"/>
              </a:rPr>
              <a:t>(MHz)</a:t>
            </a:r>
            <a:endParaRPr kumimoji="1" lang="en-US" altLang="zh-CN" sz="2000" b="1" dirty="0">
              <a:solidFill>
                <a:srgbClr val="000099"/>
              </a:solidFill>
              <a:latin typeface="+mn-lt"/>
              <a:ea typeface="黑体" panose="02010609060101010101" pitchFamily="2" charset="-122"/>
            </a:endParaRP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我国的</a:t>
            </a:r>
            <a:r>
              <a:rPr lang="en-US" altLang="zh-CN" sz="2400" b="1" dirty="0" smtClean="0">
                <a:latin typeface="+mn-lt"/>
                <a:ea typeface="黑体" panose="02010609060101010101" pitchFamily="2" charset="-122"/>
              </a:rPr>
              <a:t> HFC </a:t>
            </a:r>
            <a:r>
              <a:rPr lang="zh-CN" altLang="zh-CN" sz="2400" b="1" dirty="0" smtClean="0">
                <a:latin typeface="+mn-lt"/>
                <a:ea typeface="黑体" panose="02010609060101010101" pitchFamily="2" charset="-122"/>
              </a:rPr>
              <a:t>网</a:t>
            </a:r>
            <a:r>
              <a:rPr lang="zh-CN" altLang="zh-CN" sz="2400" b="1" dirty="0">
                <a:latin typeface="+mn-lt"/>
                <a:ea typeface="黑体" panose="02010609060101010101" pitchFamily="2" charset="-122"/>
              </a:rPr>
              <a:t>的频谱划分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endParaRPr lang="zh-CN" altLang="en-US" sz="4000" dirty="0"/>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endParaRPr lang="zh-CN" altLang="en-US" dirty="0"/>
          </a:p>
          <a:p>
            <a:pPr lvl="1">
              <a:spcBef>
                <a:spcPts val="1200"/>
              </a:spcBef>
            </a:pPr>
            <a:r>
              <a:rPr lang="zh-CN" altLang="en-US" dirty="0">
                <a:latin typeface="Arial" panose="020B0604020202020204" pitchFamily="34" charset="0"/>
                <a:ea typeface="黑体" panose="02010609060101010101" pitchFamily="2" charset="-122"/>
              </a:rPr>
              <a:t>使用同轴电缆连接到机顶</a:t>
            </a:r>
            <a:r>
              <a:rPr lang="zh-CN" altLang="en-US" dirty="0" smtClean="0">
                <a:latin typeface="Arial" panose="020B0604020202020204" pitchFamily="34" charset="0"/>
                <a:ea typeface="黑体" panose="02010609060101010101" pitchFamily="2" charset="-122"/>
              </a:rPr>
              <a:t>盒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set-top box)</a:t>
            </a:r>
            <a:r>
              <a:rPr lang="zh-CN" altLang="en-US" dirty="0">
                <a:latin typeface="Arial" panose="020B0604020202020204" pitchFamily="34" charset="0"/>
                <a:ea typeface="黑体" panose="02010609060101010101" pitchFamily="2" charset="-122"/>
              </a:rPr>
              <a:t>，然后再连接到用户的电视机。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使用双绞线连接到用户的电话机。</a:t>
            </a:r>
            <a:endParaRPr lang="zh-CN" altLang="en-US" dirty="0">
              <a:latin typeface="Arial" panose="020B0604020202020204" pitchFamily="34" charset="0"/>
              <a:ea typeface="黑体" panose="02010609060101010101" pitchFamily="2" charset="-122"/>
            </a:endParaRPr>
          </a:p>
          <a:p>
            <a:pPr lvl="1">
              <a:spcBef>
                <a:spcPts val="1200"/>
              </a:spcBef>
            </a:pPr>
            <a:r>
              <a:rPr lang="zh-CN" altLang="en-US" dirty="0">
                <a:latin typeface="Arial" panose="020B0604020202020204" pitchFamily="34" charset="0"/>
                <a:ea typeface="黑体" panose="02010609060101010101" pitchFamily="2" charset="-122"/>
              </a:rPr>
              <a:t>使用电缆调制解调器连接到用户的计算机。</a:t>
            </a: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endParaRPr lang="en-US" altLang="zh-CN" sz="4000" dirty="0"/>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endParaRPr lang="zh-CN" altLang="en-US" sz="2800" dirty="0"/>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anose="05050102010706020507"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anose="05050102010706020507"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endParaRPr lang="zh-CN" altLang="en-US" sz="28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endParaRPr lang="zh-CN" altLang="en-US" dirty="0"/>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endParaRPr lang="zh-CN" altLang="en-US" sz="2400" dirty="0"/>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endParaRPr lang="zh-CN" altLang="en-US" sz="2400" dirty="0"/>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1:N</a:t>
              </a:r>
              <a:endParaRPr lang="en-US" altLang="zh-CN" b="1">
                <a:solidFill>
                  <a:srgbClr val="000099"/>
                </a:solidFill>
                <a:latin typeface="+mn-lt"/>
                <a:ea typeface="黑体" panose="02010609060101010101" pitchFamily="2" charset="-122"/>
              </a:endParaRP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OLT</a:t>
              </a:r>
              <a:endParaRPr lang="en-US" altLang="zh-CN" b="1" dirty="0">
                <a:solidFill>
                  <a:srgbClr val="000099"/>
                </a:solidFill>
                <a:latin typeface="+mn-lt"/>
                <a:ea typeface="黑体" panose="02010609060101010101" pitchFamily="2" charset="-122"/>
              </a:endParaRP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光分路器</a:t>
              </a:r>
              <a:endParaRPr lang="zh-CN" altLang="en-US" sz="1600" b="1">
                <a:solidFill>
                  <a:srgbClr val="000099"/>
                </a:solidFill>
                <a:latin typeface="+mn-lt"/>
                <a:ea typeface="黑体" panose="02010609060101010101" pitchFamily="2" charset="-122"/>
              </a:endParaRP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光网络单元</a:t>
              </a:r>
              <a:endParaRPr lang="zh-CN" altLang="en-US" sz="1600" b="1">
                <a:solidFill>
                  <a:srgbClr val="000099"/>
                </a:solidFill>
                <a:latin typeface="+mn-lt"/>
                <a:ea typeface="黑体" panose="02010609060101010101" pitchFamily="2" charset="-122"/>
              </a:endParaRP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ONU</a:t>
              </a:r>
              <a:endParaRPr lang="en-US" altLang="zh-CN" b="1" dirty="0">
                <a:solidFill>
                  <a:srgbClr val="000099"/>
                </a:solidFill>
                <a:latin typeface="+mn-lt"/>
                <a:ea typeface="黑体" panose="02010609060101010101" pitchFamily="2" charset="-122"/>
              </a:endParaRP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sym typeface="Wingdings" panose="05000000000000000000" pitchFamily="2" charset="2"/>
                </a:rPr>
                <a:t></a:t>
              </a:r>
              <a:endParaRPr lang="en-US" altLang="zh-CN" b="1" dirty="0">
                <a:solidFill>
                  <a:srgbClr val="000099"/>
                </a:solidFill>
                <a:latin typeface="+mn-lt"/>
                <a:ea typeface="黑体" panose="02010609060101010101" pitchFamily="2" charset="-122"/>
                <a:sym typeface="Wingdings" panose="05000000000000000000" pitchFamily="2" charset="2"/>
              </a:endParaRP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发往特定 </a:t>
              </a:r>
              <a:r>
                <a:rPr lang="en-US" altLang="zh-CN" sz="1600" b="1">
                  <a:solidFill>
                    <a:srgbClr val="000099"/>
                  </a:solidFill>
                  <a:latin typeface="+mn-lt"/>
                  <a:ea typeface="黑体" panose="02010609060101010101" pitchFamily="2" charset="-122"/>
                </a:rPr>
                <a:t>ONU </a:t>
              </a:r>
              <a:r>
                <a:rPr lang="zh-CN" altLang="en-US" sz="1600" b="1">
                  <a:solidFill>
                    <a:srgbClr val="000099"/>
                  </a:solidFill>
                  <a:latin typeface="+mn-lt"/>
                  <a:ea typeface="黑体" panose="02010609060101010101" pitchFamily="2" charset="-122"/>
                </a:rPr>
                <a:t>的数据</a:t>
              </a:r>
              <a:endParaRPr lang="zh-CN" altLang="en-US" sz="1600" b="1">
                <a:solidFill>
                  <a:srgbClr val="000099"/>
                </a:solidFill>
                <a:latin typeface="+mn-lt"/>
                <a:ea typeface="黑体" panose="02010609060101010101" pitchFamily="2" charset="-122"/>
              </a:endParaRP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anose="02010609060101010101" pitchFamily="2" charset="-122"/>
                </a:rPr>
                <a:t>下行</a:t>
              </a:r>
              <a:endParaRPr lang="zh-CN" altLang="en-US" sz="2000" b="1" dirty="0">
                <a:solidFill>
                  <a:srgbClr val="C00000"/>
                </a:solidFill>
                <a:latin typeface="+mn-lt"/>
                <a:ea typeface="黑体" panose="02010609060101010101" pitchFamily="2" charset="-122"/>
              </a:endParaRP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局端</a:t>
              </a:r>
              <a:endParaRPr lang="zh-CN" altLang="en-US" b="1" dirty="0">
                <a:solidFill>
                  <a:srgbClr val="000099"/>
                </a:solidFill>
                <a:latin typeface="+mn-lt"/>
                <a:ea typeface="黑体" panose="02010609060101010101" pitchFamily="2" charset="-122"/>
              </a:endParaRPr>
            </a:p>
          </p:txBody>
        </p:sp>
        <p:sp>
          <p:nvSpPr>
            <p:cNvPr id="318541" name="AutoShape 77"/>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2" name="AutoShape 78"/>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3" name="AutoShape 79"/>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anose="02010609060101010101" pitchFamily="2" charset="-122"/>
                </a:rPr>
                <a:t>用户端</a:t>
              </a:r>
              <a:endParaRPr lang="zh-CN" altLang="en-US" b="1">
                <a:solidFill>
                  <a:srgbClr val="000099"/>
                </a:solidFill>
                <a:latin typeface="+mn-lt"/>
                <a:ea typeface="黑体" panose="02010609060101010101" pitchFamily="2" charset="-122"/>
              </a:endParaRP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光配线</a:t>
              </a:r>
              <a:r>
                <a:rPr lang="zh-CN" altLang="en-US" b="1" dirty="0" smtClean="0">
                  <a:solidFill>
                    <a:srgbClr val="000099"/>
                  </a:solidFill>
                  <a:latin typeface="+mn-lt"/>
                  <a:ea typeface="黑体" panose="02010609060101010101" pitchFamily="2" charset="-122"/>
                </a:rPr>
                <a:t>网 </a:t>
              </a:r>
              <a:r>
                <a:rPr lang="en-US" altLang="zh-CN" b="1" dirty="0" smtClean="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rPr>
                <a:t>ODN)</a:t>
              </a:r>
              <a:endParaRPr lang="en-US" altLang="zh-CN" b="1" dirty="0">
                <a:solidFill>
                  <a:srgbClr val="000099"/>
                </a:solidFill>
                <a:latin typeface="+mn-lt"/>
                <a:ea typeface="黑体" panose="02010609060101010101" pitchFamily="2" charset="-122"/>
              </a:endParaRP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4400" b="1">
                <a:solidFill>
                  <a:srgbClr val="333399"/>
                </a:solidFill>
                <a:latin typeface="+mn-lt"/>
                <a:ea typeface="黑体" panose="02010609060101010101" pitchFamily="2" charset="-122"/>
                <a:cs typeface="+mj-cs"/>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endParaRPr lang="en-US" altLang="zh-CN" sz="3200" dirty="0" smtClean="0"/>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endParaRPr lang="zh-CN" altLang="en-US" sz="3200" dirty="0"/>
          </a:p>
        </p:txBody>
      </p:sp>
      <p:grpSp>
        <p:nvGrpSpPr>
          <p:cNvPr id="4" name="组合 3"/>
          <p:cNvGrpSpPr/>
          <p:nvPr/>
        </p:nvGrpSpPr>
        <p:grpSpPr>
          <a:xfrm>
            <a:off x="1177370" y="3622586"/>
            <a:ext cx="7880086" cy="2324100"/>
            <a:chOff x="816902" y="3405188"/>
            <a:chExt cx="7880086" cy="2324100"/>
          </a:xfrm>
        </p:grpSpPr>
        <p:grpSp>
          <p:nvGrpSpPr>
            <p:cNvPr id="318501" name="Group 37"/>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endParaRPr lang="zh-CN" altLang="en-US" sz="1600" b="1">
                <a:solidFill>
                  <a:srgbClr val="000099"/>
                </a:solidFill>
                <a:latin typeface="+mn-lt"/>
                <a:ea typeface="黑体" panose="02010609060101010101" pitchFamily="2" charset="-122"/>
              </a:endParaRP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1:N</a:t>
              </a:r>
              <a:endParaRPr lang="en-US" altLang="zh-CN" b="1" dirty="0">
                <a:solidFill>
                  <a:srgbClr val="000099"/>
                </a:solidFill>
                <a:latin typeface="+mn-lt"/>
                <a:ea typeface="黑体" panose="02010609060101010101" pitchFamily="2" charset="-122"/>
              </a:endParaRP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OLT</a:t>
              </a:r>
              <a:endParaRPr lang="en-US" altLang="zh-CN" b="1">
                <a:solidFill>
                  <a:srgbClr val="000099"/>
                </a:solidFill>
                <a:latin typeface="+mn-lt"/>
                <a:ea typeface="黑体" panose="02010609060101010101" pitchFamily="2" charset="-122"/>
              </a:endParaRP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endParaRPr lang="zh-CN" altLang="en-US" sz="1600" b="1">
                <a:solidFill>
                  <a:srgbClr val="000099"/>
                </a:solidFill>
                <a:latin typeface="+mn-lt"/>
                <a:ea typeface="黑体" panose="02010609060101010101" pitchFamily="2" charset="-122"/>
              </a:endParaRP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endParaRPr lang="en-US" altLang="zh-CN" b="1">
                <a:solidFill>
                  <a:srgbClr val="000099"/>
                </a:solidFill>
                <a:latin typeface="+mn-lt"/>
                <a:ea typeface="黑体" panose="02010609060101010101" pitchFamily="2" charset="-122"/>
                <a:sym typeface="Symbol" panose="05050102010706020507" pitchFamily="18" charset="2"/>
              </a:endParaRP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endParaRPr lang="en-US" altLang="zh-CN" b="1">
                <a:solidFill>
                  <a:srgbClr val="000099"/>
                </a:solidFill>
                <a:latin typeface="+mn-lt"/>
                <a:ea typeface="黑体" panose="02010609060101010101" pitchFamily="2" charset="-122"/>
              </a:endParaRP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anose="02010609060101010101" pitchFamily="2" charset="-122"/>
                </a:rPr>
                <a:t>特定 </a:t>
              </a:r>
              <a:r>
                <a:rPr lang="en-US" altLang="zh-CN" sz="1600" b="1" dirty="0">
                  <a:solidFill>
                    <a:srgbClr val="000099"/>
                  </a:solidFill>
                  <a:latin typeface="+mn-lt"/>
                  <a:ea typeface="黑体" panose="02010609060101010101" pitchFamily="2" charset="-122"/>
                </a:rPr>
                <a:t>ONU </a:t>
              </a:r>
              <a:r>
                <a:rPr lang="zh-CN" altLang="en-US" sz="1600" b="1" dirty="0">
                  <a:solidFill>
                    <a:srgbClr val="000099"/>
                  </a:solidFill>
                  <a:latin typeface="+mn-lt"/>
                  <a:ea typeface="黑体" panose="02010609060101010101" pitchFamily="2" charset="-122"/>
                </a:rPr>
                <a:t>发来的数据</a:t>
              </a:r>
              <a:endParaRPr lang="zh-CN" altLang="en-US" sz="1600" b="1" dirty="0">
                <a:solidFill>
                  <a:srgbClr val="000099"/>
                </a:solidFill>
                <a:latin typeface="+mn-lt"/>
                <a:ea typeface="黑体" panose="02010609060101010101" pitchFamily="2" charset="-122"/>
              </a:endParaRP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上行</a:t>
              </a:r>
              <a:endParaRPr lang="zh-CN" altLang="en-US" b="1" dirty="0">
                <a:solidFill>
                  <a:srgbClr val="C00000"/>
                </a:solidFill>
                <a:latin typeface="+mn-lt"/>
                <a:ea typeface="黑体" panose="02010609060101010101" pitchFamily="2" charset="-122"/>
              </a:endParaRP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anose="02010609060101010101" pitchFamily="2" charset="-122"/>
                </a:rPr>
                <a:t>OLT</a:t>
              </a:r>
              <a:r>
                <a:rPr lang="zh-CN" altLang="en-US" sz="1600" b="1" dirty="0" smtClean="0">
                  <a:solidFill>
                    <a:srgbClr val="000099"/>
                  </a:solidFill>
                  <a:latin typeface="+mn-lt"/>
                  <a:ea typeface="黑体" panose="02010609060101010101" pitchFamily="2" charset="-122"/>
                </a:rPr>
                <a:t>：</a:t>
              </a:r>
              <a:r>
                <a:rPr lang="zh-CN" altLang="zh-CN" sz="1600" b="1" dirty="0" smtClean="0">
                  <a:solidFill>
                    <a:srgbClr val="000099"/>
                  </a:solidFill>
                  <a:latin typeface="+mn-lt"/>
                  <a:ea typeface="黑体" panose="02010609060101010101" pitchFamily="2" charset="-122"/>
                </a:rPr>
                <a:t>光线</a:t>
              </a:r>
              <a:r>
                <a:rPr lang="zh-CN" altLang="zh-CN" sz="1600" b="1" dirty="0">
                  <a:solidFill>
                    <a:srgbClr val="000099"/>
                  </a:solidFill>
                  <a:latin typeface="+mn-lt"/>
                  <a:ea typeface="黑体" panose="02010609060101010101" pitchFamily="2" charset="-122"/>
                </a:rPr>
                <a:t>路</a:t>
              </a:r>
              <a:r>
                <a:rPr lang="zh-CN" altLang="zh-CN" sz="1600" b="1" dirty="0" smtClean="0">
                  <a:solidFill>
                    <a:srgbClr val="000099"/>
                  </a:solidFill>
                  <a:latin typeface="+mn-lt"/>
                  <a:ea typeface="黑体" panose="02010609060101010101" pitchFamily="2" charset="-122"/>
                </a:rPr>
                <a:t>终端</a:t>
              </a:r>
              <a:endParaRPr lang="zh-CN" altLang="en-US" sz="16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cb593201-1371-482d-97f0-63dcb93533c1"/>
  <p:tag name="COMMONDATA" val="eyJoZGlkIjoiNjcwNTZkMzFmMWVlOTNkNjBiNjRmODYxMzNkZWFiYmIifQ=="/>
  <p:tag name="commondata" val="eyJoZGlkIjoiYjU4NjBjOTcxZGE0YjVjODUxMzZhNGNiNGQ4OTBkZjcifQ=="/>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14250</Words>
  <Application>WPS 演示</Application>
  <PresentationFormat>A4 纸张(210x297 毫米)</PresentationFormat>
  <Paragraphs>1792</Paragraphs>
  <Slides>97</Slides>
  <Notes>70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09" baseType="lpstr">
      <vt:lpstr>Arial</vt:lpstr>
      <vt:lpstr>宋体</vt:lpstr>
      <vt:lpstr>Wingdings</vt:lpstr>
      <vt:lpstr>Times New Roman</vt:lpstr>
      <vt:lpstr>黑体</vt:lpstr>
      <vt:lpstr>Arial Unicode MS</vt:lpstr>
      <vt:lpstr>微软雅黑</vt:lpstr>
      <vt:lpstr>Arial Rounded MT Bold</vt:lpstr>
      <vt:lpstr>Symbol</vt:lpstr>
      <vt:lpstr>CN(myzh)Icon</vt:lpstr>
      <vt:lpstr>Equation.3</vt:lpstr>
      <vt:lpstr>Equation.3</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PowerPoint 演示文稿</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无线电通信</vt:lpstr>
      <vt:lpstr>微波-地面接力</vt:lpstr>
      <vt:lpstr>微波-同步轨道卫星通信</vt:lpstr>
      <vt:lpstr>红外线-遥控器的应用</vt:lpstr>
      <vt:lpstr>可见光通信</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规格化内积公式改变</vt:lpstr>
      <vt:lpstr>CDMA 的工作原理 </vt:lpstr>
      <vt:lpstr>原理解析</vt:lpstr>
      <vt:lpstr>原理解析</vt:lpstr>
      <vt:lpstr>原理解析</vt:lpstr>
      <vt:lpstr>真题练习</vt:lpstr>
      <vt:lpstr>练习</vt:lpstr>
      <vt:lpstr>练习</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Dwyanevettle</cp:lastModifiedBy>
  <cp:revision>35</cp:revision>
  <dcterms:created xsi:type="dcterms:W3CDTF">2016-10-04T02:36:00Z</dcterms:created>
  <dcterms:modified xsi:type="dcterms:W3CDTF">2023-10-23T06:48:52Z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ICV">
    <vt:lpwstr>4D990C8D9C6E45E4BDA2EF4388FCCE08</vt:lpwstr>
  </property>
  <property fmtid="{D5CDD505-2E9C-101B-9397-08002B2CF9AE}" pid="4" name="KSOProductBuildVer">
    <vt:lpwstr>2052-12.1.0.15712</vt:lpwstr>
  </property>
</Properties>
</file>