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66"/>
  </p:handoutMasterIdLst>
  <p:sldIdLst>
    <p:sldId id="264" r:id="rId3"/>
    <p:sldId id="276" r:id="rId5"/>
    <p:sldId id="305" r:id="rId6"/>
    <p:sldId id="307" r:id="rId7"/>
    <p:sldId id="308" r:id="rId8"/>
    <p:sldId id="309" r:id="rId9"/>
    <p:sldId id="310" r:id="rId10"/>
    <p:sldId id="306"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5" r:id="rId35"/>
    <p:sldId id="334" r:id="rId36"/>
    <p:sldId id="336" r:id="rId37"/>
    <p:sldId id="337" r:id="rId38"/>
    <p:sldId id="340" r:id="rId39"/>
    <p:sldId id="347" r:id="rId40"/>
    <p:sldId id="341" r:id="rId41"/>
    <p:sldId id="345" r:id="rId42"/>
    <p:sldId id="342" r:id="rId43"/>
    <p:sldId id="346" r:id="rId44"/>
    <p:sldId id="349" r:id="rId45"/>
    <p:sldId id="350" r:id="rId46"/>
    <p:sldId id="351" r:id="rId47"/>
    <p:sldId id="352" r:id="rId48"/>
    <p:sldId id="353" r:id="rId49"/>
    <p:sldId id="348" r:id="rId50"/>
    <p:sldId id="356" r:id="rId51"/>
    <p:sldId id="357" r:id="rId52"/>
    <p:sldId id="358" r:id="rId53"/>
    <p:sldId id="359" r:id="rId54"/>
    <p:sldId id="360" r:id="rId55"/>
    <p:sldId id="354" r:id="rId56"/>
    <p:sldId id="355" r:id="rId57"/>
    <p:sldId id="361" r:id="rId58"/>
    <p:sldId id="362" r:id="rId59"/>
    <p:sldId id="363" r:id="rId60"/>
    <p:sldId id="365" r:id="rId61"/>
    <p:sldId id="338" r:id="rId62"/>
    <p:sldId id="339" r:id="rId63"/>
    <p:sldId id="364" r:id="rId64"/>
    <p:sldId id="266" r:id="rId65"/>
  </p:sldIdLst>
  <p:sldSz cx="12188825" cy="6858000"/>
  <p:notesSz cx="6858000" cy="9144000"/>
  <p:defaultTextStyle>
    <a:defPPr rtl="0">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C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9012ECD-51FC-41F1-AA8D-1B2483CD663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34" autoAdjust="0"/>
  </p:normalViewPr>
  <p:slideViewPr>
    <p:cSldViewPr showGuides="1">
      <p:cViewPr varScale="1">
        <p:scale>
          <a:sx n="124" d="100"/>
          <a:sy n="124" d="100"/>
        </p:scale>
        <p:origin x="1720" y="80"/>
      </p:cViewPr>
      <p:guideLst>
        <p:guide pos="3839"/>
        <p:guide orient="horz" pos="2160"/>
      </p:guideLst>
    </p:cSldViewPr>
  </p:slideViewPr>
  <p:notesTextViewPr>
    <p:cViewPr>
      <p:scale>
        <a:sx n="1" d="1"/>
        <a:sy n="1" d="1"/>
      </p:scale>
      <p:origin x="0" y="0"/>
    </p:cViewPr>
  </p:notesTextViewPr>
  <p:notesViewPr>
    <p:cSldViewPr>
      <p:cViewPr varScale="1">
        <p:scale>
          <a:sx n="66" d="100"/>
          <a:sy n="66"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fld>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600" algn="l" defTabSz="1219200"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9200" algn="l" defTabSz="1219200"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165" algn="l" defTabSz="1219200"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765" algn="l" defTabSz="1219200"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https://www.cnblogs.com/luxiaoxun/p/3918054.html</a:t>
            </a:r>
            <a:endParaRPr lang="en-US" altLang="zh-CN" dirty="0"/>
          </a:p>
          <a:p>
            <a:endParaRPr lang="en-US" altLang="zh-CN" dirty="0"/>
          </a:p>
          <a:p>
            <a:r>
              <a:rPr lang="en-US" altLang="zh-CN" dirty="0"/>
              <a:t>http://www.rabbitmq.com/getstarted.html</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Boot 2.0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是建立在</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Framework 5.0</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之上的（最低要求）</a:t>
            </a:r>
            <a:r>
              <a:rPr lang="zh-CN" altLang="en-US" sz="160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5</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最大的亮点就是</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Reactive</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但</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Framework 5.X</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以</a:t>
            </a:r>
            <a:r>
              <a:rPr lang="zh-CN" altLang="en-US" sz="1600" kern="1200" dirty="0">
                <a:solidFill>
                  <a:schemeClr val="tx2"/>
                </a:solidFill>
                <a:effectLst/>
                <a:latin typeface="微软雅黑" panose="020B0503020204020204" pitchFamily="34" charset="-122"/>
                <a:ea typeface="微软雅黑" panose="020B0503020204020204" pitchFamily="34" charset="-122"/>
                <a:cs typeface="+mn-cs"/>
              </a:rPr>
              <a:t>后的版本</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必须基于</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Java8</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才能运行，所以</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Boot 2.0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要求</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Java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版本必须</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以上，</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 Java 6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和</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 7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不再支持。</a:t>
            </a:r>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 Boot 2.0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提供了一个新的</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starter </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，用来支持</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Reactive Spring web frameworks</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starter</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为</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spring-boot-starter-</a:t>
            </a:r>
            <a:r>
              <a:rPr lang="en-US" altLang="zh-CN" sz="1600" kern="1200" dirty="0" err="1">
                <a:solidFill>
                  <a:schemeClr val="tx2"/>
                </a:solidFill>
                <a:effectLst/>
                <a:latin typeface="微软雅黑" panose="020B0503020204020204" pitchFamily="34" charset="-122"/>
                <a:ea typeface="微软雅黑" panose="020B0503020204020204" pitchFamily="34" charset="-122"/>
                <a:cs typeface="+mn-cs"/>
              </a:rPr>
              <a:t>webflux</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。其中</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Reactor </a:t>
            </a:r>
            <a:r>
              <a:rPr lang="en-US" altLang="zh-CN" sz="1600" kern="1200" dirty="0" err="1">
                <a:solidFill>
                  <a:schemeClr val="tx2"/>
                </a:solidFill>
                <a:effectLst/>
                <a:latin typeface="微软雅黑" panose="020B0503020204020204" pitchFamily="34" charset="-122"/>
                <a:ea typeface="微软雅黑" panose="020B0503020204020204" pitchFamily="34" charset="-122"/>
                <a:cs typeface="+mn-cs"/>
              </a:rPr>
              <a:t>Netty</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是默认的</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web</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引擎</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(spring-boot-starter-reactor-</a:t>
            </a:r>
            <a:r>
              <a:rPr lang="en-US" altLang="zh-CN" sz="1600" kern="1200" dirty="0" err="1">
                <a:solidFill>
                  <a:schemeClr val="tx2"/>
                </a:solidFill>
                <a:effectLst/>
                <a:latin typeface="微软雅黑" panose="020B0503020204020204" pitchFamily="34" charset="-122"/>
                <a:ea typeface="微软雅黑" panose="020B0503020204020204" pitchFamily="34" charset="-122"/>
                <a:cs typeface="+mn-cs"/>
              </a:rPr>
              <a:t>netty</a:t>
            </a:r>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kern="1200" dirty="0">
                <a:solidFill>
                  <a:schemeClr val="tx2"/>
                </a:solidFill>
                <a:effectLst/>
                <a:latin typeface="微软雅黑" panose="020B0503020204020204" pitchFamily="34" charset="-122"/>
                <a:ea typeface="微软雅黑" panose="020B0503020204020204" pitchFamily="34" charset="-122"/>
                <a:cs typeface="+mn-cs"/>
              </a:rPr>
              <a:t>Spring</a:t>
            </a:r>
            <a:r>
              <a:rPr lang="zh-CN" altLang="en-US" sz="1600" kern="1200" dirty="0">
                <a:solidFill>
                  <a:schemeClr val="tx2"/>
                </a:solidFill>
                <a:effectLst/>
                <a:latin typeface="微软雅黑" panose="020B0503020204020204" pitchFamily="34" charset="-122"/>
                <a:ea typeface="微软雅黑" panose="020B0503020204020204" pitchFamily="34" charset="-122"/>
                <a:cs typeface="+mn-cs"/>
              </a:rPr>
              <a:t>可以创建独立运行的应用，而不依赖于容器</a:t>
            </a:r>
            <a:endPar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kern="1200" baseline="0" dirty="0">
                <a:solidFill>
                  <a:schemeClr val="tx2"/>
                </a:solidFill>
                <a:effectLst/>
                <a:latin typeface="微软雅黑" panose="020B0503020204020204" pitchFamily="34" charset="-122"/>
                <a:ea typeface="微软雅黑" panose="020B0503020204020204" pitchFamily="34" charset="-122"/>
                <a:cs typeface="+mn-cs"/>
              </a:rPr>
              <a:t>缺点是需要通过</a:t>
            </a:r>
            <a:r>
              <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rPr>
              <a:t>maven</a:t>
            </a:r>
            <a:r>
              <a:rPr lang="zh-CN" altLang="en-US" sz="1600" kern="1200" baseline="0" dirty="0">
                <a:solidFill>
                  <a:schemeClr val="tx2"/>
                </a:solidFill>
                <a:effectLst/>
                <a:latin typeface="微软雅黑" panose="020B0503020204020204" pitchFamily="34" charset="-122"/>
                <a:ea typeface="微软雅黑" panose="020B0503020204020204" pitchFamily="34" charset="-122"/>
                <a:cs typeface="+mn-cs"/>
              </a:rPr>
              <a:t>，会引入 很多不需要的包</a:t>
            </a:r>
            <a:endPar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kern="1200" baseline="0">
                <a:solidFill>
                  <a:schemeClr val="tx2"/>
                </a:solidFill>
                <a:effectLst/>
                <a:latin typeface="微软雅黑" panose="020B0503020204020204" pitchFamily="34" charset="-122"/>
                <a:ea typeface="微软雅黑" panose="020B0503020204020204" pitchFamily="34" charset="-122"/>
                <a:cs typeface="+mn-cs"/>
              </a:rPr>
              <a:t> </a:t>
            </a:r>
            <a:endPar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kern="1200" baseline="0" dirty="0">
                <a:solidFill>
                  <a:schemeClr val="tx2"/>
                </a:solidFill>
                <a:effectLst/>
                <a:latin typeface="微软雅黑" panose="020B0503020204020204" pitchFamily="34" charset="-122"/>
                <a:ea typeface="微软雅黑" panose="020B0503020204020204" pitchFamily="34" charset="-122"/>
                <a:cs typeface="+mn-cs"/>
              </a:rPr>
              <a:t>为微服务</a:t>
            </a:r>
            <a:r>
              <a:rPr lang="en-US" altLang="zh-CN" sz="1600" kern="1200" baseline="0" dirty="0">
                <a:solidFill>
                  <a:schemeClr val="tx2"/>
                </a:solidFill>
                <a:effectLst/>
                <a:latin typeface="微软雅黑" panose="020B0503020204020204" pitchFamily="34" charset="-122"/>
                <a:ea typeface="微软雅黑" panose="020B0503020204020204" pitchFamily="34" charset="-122"/>
                <a:cs typeface="+mn-cs"/>
              </a:rPr>
              <a:t>spring cloud</a:t>
            </a:r>
            <a:r>
              <a:rPr lang="zh-CN" altLang="en-US" sz="1600" kern="1200" baseline="0" dirty="0">
                <a:solidFill>
                  <a:schemeClr val="tx2"/>
                </a:solidFill>
                <a:effectLst/>
                <a:latin typeface="微软雅黑" panose="020B0503020204020204" pitchFamily="34" charset="-122"/>
                <a:ea typeface="微软雅黑" panose="020B0503020204020204" pitchFamily="34" charset="-122"/>
                <a:cs typeface="+mn-cs"/>
              </a:rPr>
              <a:t>铺路， </a:t>
            </a:r>
            <a:r>
              <a:rPr lang="en-US" altLang="zh-CN" sz="1600" kern="1200" baseline="0" dirty="0" err="1">
                <a:solidFill>
                  <a:schemeClr val="tx2"/>
                </a:solidFill>
                <a:effectLst/>
                <a:latin typeface="微软雅黑" panose="020B0503020204020204" pitchFamily="34" charset="-122"/>
                <a:ea typeface="微软雅黑" panose="020B0503020204020204" pitchFamily="34" charset="-122"/>
                <a:cs typeface="+mn-cs"/>
              </a:rPr>
              <a:t>springboot</a:t>
            </a:r>
            <a:r>
              <a:rPr lang="zh-CN" altLang="en-US" sz="1600" kern="1200" baseline="0" dirty="0">
                <a:solidFill>
                  <a:schemeClr val="tx2"/>
                </a:solidFill>
                <a:effectLst/>
                <a:latin typeface="微软雅黑" panose="020B0503020204020204" pitchFamily="34" charset="-122"/>
                <a:ea typeface="微软雅黑" panose="020B0503020204020204" pitchFamily="34" charset="-122"/>
                <a:cs typeface="+mn-cs"/>
              </a:rPr>
              <a:t>可以整合很多各式各样的框架来构建微服务，如</a:t>
            </a:r>
            <a:r>
              <a:rPr lang="en-US" altLang="zh-CN" sz="1600" kern="1200" baseline="0" dirty="0" err="1">
                <a:solidFill>
                  <a:schemeClr val="tx2"/>
                </a:solidFill>
                <a:effectLst/>
                <a:latin typeface="微软雅黑" panose="020B0503020204020204" pitchFamily="34" charset="-122"/>
                <a:ea typeface="微软雅黑" panose="020B0503020204020204" pitchFamily="34" charset="-122"/>
                <a:cs typeface="+mn-cs"/>
              </a:rPr>
              <a:t>dubbo</a:t>
            </a:r>
            <a:endParaRPr lang="en-US"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zh-CN" sz="160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dirty="0"/>
              <a:t>--------------------</a:t>
            </a:r>
            <a:endParaRPr lang="en-US" altLang="zh-CN" dirty="0"/>
          </a:p>
          <a:p>
            <a:r>
              <a:rPr lang="zh-CN" altLang="en-US" dirty="0"/>
              <a:t>编写一个</a:t>
            </a:r>
            <a:r>
              <a:rPr lang="en-US" altLang="zh-CN" dirty="0"/>
              <a:t>REST</a:t>
            </a:r>
            <a:r>
              <a:rPr lang="zh-CN" altLang="en-US" dirty="0"/>
              <a:t>程序；</a:t>
            </a:r>
            <a:endParaRPr lang="en-US" altLang="zh-CN" dirty="0"/>
          </a:p>
          <a:p>
            <a:r>
              <a:rPr lang="zh-CN" altLang="en-US" dirty="0"/>
              <a:t>支持</a:t>
            </a:r>
            <a:r>
              <a:rPr lang="en-US" altLang="zh-CN" dirty="0" err="1"/>
              <a:t>Spirng</a:t>
            </a:r>
            <a:r>
              <a:rPr lang="en-US" altLang="zh-CN" dirty="0"/>
              <a:t> Boot</a:t>
            </a:r>
            <a:r>
              <a:rPr lang="zh-CN" altLang="en-US" dirty="0"/>
              <a:t>应用</a:t>
            </a:r>
            <a:endParaRPr lang="en-US" altLang="zh-CN" dirty="0"/>
          </a:p>
          <a:p>
            <a:r>
              <a:rPr lang="zh-CN" altLang="en-US" dirty="0"/>
              <a:t>使用</a:t>
            </a:r>
            <a:r>
              <a:rPr lang="en-US" altLang="zh-CN" dirty="0"/>
              <a:t>HTTP</a:t>
            </a:r>
            <a:r>
              <a:rPr lang="zh-CN" altLang="en-US" dirty="0"/>
              <a:t>请求工具</a:t>
            </a:r>
            <a:r>
              <a:rPr lang="en-US" altLang="zh-CN" dirty="0" err="1"/>
              <a:t>PostMan</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服务间异步调用</a:t>
            </a:r>
            <a:endParaRPr lang="en-US" altLang="zh-CN" dirty="0"/>
          </a:p>
          <a:p>
            <a:r>
              <a:rPr lang="zh-CN" altLang="en-US" dirty="0"/>
              <a:t>于流量削峰</a:t>
            </a:r>
            <a:endParaRPr lang="en-US" altLang="zh-CN" dirty="0"/>
          </a:p>
          <a:p>
            <a:r>
              <a:rPr lang="zh-CN" altLang="en-US" dirty="0"/>
              <a:t>实现跨进程、跨数据库的一致性事物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地理位置类型（</a:t>
            </a:r>
            <a:r>
              <a:rPr lang="en-US" altLang="zh-CN" dirty="0"/>
              <a:t>Geo datatypes</a:t>
            </a:r>
            <a:r>
              <a:rPr lang="zh-CN" altLang="en-US" dirty="0"/>
              <a:t>）</a:t>
            </a:r>
            <a:endParaRPr lang="en-US" altLang="zh-CN" dirty="0"/>
          </a:p>
          <a:p>
            <a:r>
              <a:rPr lang="zh-CN" altLang="en-US" dirty="0"/>
              <a:t>地理坐标类型（</a:t>
            </a:r>
            <a:r>
              <a:rPr lang="en-US" altLang="zh-CN" dirty="0"/>
              <a:t>Geo-point datatype</a:t>
            </a:r>
            <a:r>
              <a:rPr lang="zh-CN" altLang="en-US" dirty="0"/>
              <a:t>）：</a:t>
            </a:r>
            <a:r>
              <a:rPr lang="en-US" altLang="zh-CN" dirty="0" err="1"/>
              <a:t>geo_point</a:t>
            </a:r>
            <a:r>
              <a:rPr lang="en-US" altLang="zh-CN" dirty="0"/>
              <a:t> </a:t>
            </a:r>
            <a:r>
              <a:rPr lang="zh-CN" altLang="en-US" dirty="0"/>
              <a:t>用于经纬度坐标</a:t>
            </a:r>
            <a:endParaRPr lang="en-US" altLang="zh-CN" dirty="0"/>
          </a:p>
          <a:p>
            <a:r>
              <a:rPr lang="zh-CN" altLang="en-US" dirty="0"/>
              <a:t>地理形状类型（</a:t>
            </a:r>
            <a:r>
              <a:rPr lang="en-US" altLang="zh-CN" dirty="0"/>
              <a:t>Geo-Shape datatype</a:t>
            </a:r>
            <a:r>
              <a:rPr lang="zh-CN" altLang="en-US" dirty="0"/>
              <a:t>）：</a:t>
            </a:r>
            <a:r>
              <a:rPr lang="en-US" altLang="zh-CN" dirty="0" err="1"/>
              <a:t>geo_shape</a:t>
            </a:r>
            <a:r>
              <a:rPr lang="en-US" altLang="zh-CN" dirty="0"/>
              <a:t> </a:t>
            </a:r>
            <a:r>
              <a:rPr lang="zh-CN" altLang="en-US" dirty="0"/>
              <a:t>用于类似于多边形的复杂形状</a:t>
            </a:r>
            <a:endParaRPr lang="en-US" altLang="zh-CN" dirty="0"/>
          </a:p>
          <a:p>
            <a:endParaRPr lang="en-US" altLang="zh-CN" dirty="0"/>
          </a:p>
          <a:p>
            <a:r>
              <a:rPr lang="en-US" altLang="zh-CN" dirty="0"/>
              <a:t>2 </a:t>
            </a:r>
            <a:r>
              <a:rPr lang="zh-CN" altLang="en-US" dirty="0"/>
              <a:t>特定类型（</a:t>
            </a:r>
            <a:r>
              <a:rPr lang="en-US" altLang="zh-CN" dirty="0" err="1"/>
              <a:t>Specialised</a:t>
            </a:r>
            <a:r>
              <a:rPr lang="en-US" altLang="zh-CN" dirty="0"/>
              <a:t> datatypes</a:t>
            </a:r>
            <a:r>
              <a:rPr lang="zh-CN" altLang="en-US" dirty="0"/>
              <a:t>）</a:t>
            </a:r>
            <a:endParaRPr lang="en-US" altLang="zh-CN" dirty="0"/>
          </a:p>
          <a:p>
            <a:r>
              <a:rPr lang="en-US" altLang="zh-CN" dirty="0"/>
              <a:t>IPv4 </a:t>
            </a:r>
            <a:r>
              <a:rPr lang="zh-CN" altLang="en-US" dirty="0"/>
              <a:t>类型（</a:t>
            </a:r>
            <a:r>
              <a:rPr lang="en-US" altLang="zh-CN" dirty="0"/>
              <a:t>IPv4 datatype</a:t>
            </a:r>
            <a:r>
              <a:rPr lang="zh-CN" altLang="en-US" dirty="0"/>
              <a:t>）：</a:t>
            </a:r>
            <a:r>
              <a:rPr lang="en-US" altLang="zh-CN" dirty="0" err="1"/>
              <a:t>ip</a:t>
            </a:r>
            <a:r>
              <a:rPr lang="en-US" altLang="zh-CN" dirty="0"/>
              <a:t> </a:t>
            </a:r>
            <a:r>
              <a:rPr lang="zh-CN" altLang="en-US" dirty="0"/>
              <a:t>用于</a:t>
            </a:r>
            <a:r>
              <a:rPr lang="en-US" altLang="zh-CN" dirty="0"/>
              <a:t>IPv4 </a:t>
            </a:r>
            <a:r>
              <a:rPr lang="zh-CN" altLang="en-US" dirty="0"/>
              <a:t>地址</a:t>
            </a:r>
            <a:endParaRPr lang="en-US" altLang="zh-CN" dirty="0"/>
          </a:p>
          <a:p>
            <a:r>
              <a:rPr lang="en-US" altLang="zh-CN" dirty="0"/>
              <a:t>Completion </a:t>
            </a:r>
            <a:r>
              <a:rPr lang="zh-CN" altLang="en-US" dirty="0"/>
              <a:t>类型（</a:t>
            </a:r>
            <a:r>
              <a:rPr lang="en-US" altLang="zh-CN" dirty="0"/>
              <a:t>Completion datatype</a:t>
            </a:r>
            <a:r>
              <a:rPr lang="zh-CN" altLang="en-US" dirty="0"/>
              <a:t>）：</a:t>
            </a:r>
            <a:r>
              <a:rPr lang="en-US" altLang="zh-CN" dirty="0"/>
              <a:t>completion </a:t>
            </a:r>
            <a:r>
              <a:rPr lang="zh-CN" altLang="en-US" dirty="0"/>
              <a:t>提供自动补全建议</a:t>
            </a:r>
            <a:endParaRPr lang="en-US" altLang="zh-CN" dirty="0"/>
          </a:p>
          <a:p>
            <a:r>
              <a:rPr lang="en-US" altLang="zh-CN" dirty="0"/>
              <a:t>Token count </a:t>
            </a:r>
            <a:r>
              <a:rPr lang="zh-CN" altLang="en-US" dirty="0"/>
              <a:t>类型（</a:t>
            </a:r>
            <a:r>
              <a:rPr lang="en-US" altLang="zh-CN" dirty="0"/>
              <a:t>Token count datatype</a:t>
            </a:r>
            <a:r>
              <a:rPr lang="zh-CN" altLang="en-US" dirty="0"/>
              <a:t>）：</a:t>
            </a:r>
            <a:r>
              <a:rPr lang="en-US" altLang="zh-CN" dirty="0" err="1"/>
              <a:t>token_count</a:t>
            </a:r>
            <a:r>
              <a:rPr lang="en-US" altLang="zh-CN" dirty="0"/>
              <a:t> </a:t>
            </a:r>
            <a:r>
              <a:rPr lang="zh-CN" altLang="en-US" dirty="0"/>
              <a:t>用于统计做子标记的字段的</a:t>
            </a:r>
            <a:r>
              <a:rPr lang="en-US" altLang="zh-CN" dirty="0"/>
              <a:t>index</a:t>
            </a:r>
            <a:r>
              <a:rPr lang="zh-CN" altLang="en-US" dirty="0"/>
              <a:t>数目，该值会一直增加，不会因为过滤条件而减少</a:t>
            </a:r>
            <a:endParaRPr lang="en-US" altLang="zh-CN" dirty="0"/>
          </a:p>
          <a:p>
            <a:r>
              <a:rPr lang="en-US" altLang="zh-CN" dirty="0"/>
              <a:t>mapper-murmur3 </a:t>
            </a:r>
            <a:r>
              <a:rPr lang="zh-CN" altLang="en-US" dirty="0"/>
              <a:t>类型：通过插件，可以通过</a:t>
            </a:r>
            <a:r>
              <a:rPr lang="en-US" altLang="zh-CN" dirty="0"/>
              <a:t>_murmur3_</a:t>
            </a:r>
            <a:r>
              <a:rPr lang="zh-CN" altLang="en-US" dirty="0"/>
              <a:t>来计算</a:t>
            </a:r>
            <a:r>
              <a:rPr lang="en-US" altLang="zh-CN" dirty="0"/>
              <a:t>index</a:t>
            </a:r>
            <a:r>
              <a:rPr lang="zh-CN" altLang="en-US" dirty="0"/>
              <a:t>的哈希值</a:t>
            </a:r>
            <a:endParaRPr lang="en-US" altLang="zh-CN" dirty="0"/>
          </a:p>
          <a:p>
            <a:r>
              <a:rPr lang="zh-CN" altLang="en-US" dirty="0"/>
              <a:t>附加类型（</a:t>
            </a:r>
            <a:r>
              <a:rPr lang="en-US" altLang="zh-CN" dirty="0"/>
              <a:t>Attachment datatype</a:t>
            </a:r>
            <a:r>
              <a:rPr lang="zh-CN" altLang="en-US" dirty="0"/>
              <a:t>）：采用</a:t>
            </a:r>
            <a:r>
              <a:rPr lang="en-US" altLang="zh-CN" dirty="0"/>
              <a:t>mapper-attachments</a:t>
            </a:r>
            <a:r>
              <a:rPr lang="zh-CN" altLang="en-US" dirty="0"/>
              <a:t>插件，可支持</a:t>
            </a:r>
            <a:r>
              <a:rPr lang="en-US" altLang="zh-CN" dirty="0"/>
              <a:t>_attachments_</a:t>
            </a:r>
            <a:r>
              <a:rPr lang="zh-CN" altLang="en-US" dirty="0"/>
              <a:t>索引，例如 </a:t>
            </a:r>
            <a:r>
              <a:rPr lang="en-US" altLang="zh-CN" dirty="0"/>
              <a:t>Microsoft office </a:t>
            </a:r>
            <a:r>
              <a:rPr lang="zh-CN" altLang="en-US" dirty="0"/>
              <a:t>格式，</a:t>
            </a:r>
            <a:r>
              <a:rPr lang="en-US" altLang="zh-CN" dirty="0"/>
              <a:t>Open </a:t>
            </a:r>
            <a:r>
              <a:rPr lang="en-US" altLang="zh-CN" dirty="0" err="1"/>
              <a:t>Documnet</a:t>
            </a:r>
            <a:r>
              <a:rPr lang="en-US" altLang="zh-CN" dirty="0"/>
              <a:t> </a:t>
            </a:r>
            <a:r>
              <a:rPr lang="zh-CN" altLang="en-US" dirty="0"/>
              <a:t>格式， </a:t>
            </a:r>
            <a:r>
              <a:rPr lang="en-US" altLang="zh-CN" dirty="0" err="1"/>
              <a:t>ePub</a:t>
            </a:r>
            <a:r>
              <a:rPr lang="zh-CN" altLang="en-US" dirty="0"/>
              <a:t>，</a:t>
            </a:r>
            <a:r>
              <a:rPr lang="en-US" altLang="zh-CN" dirty="0"/>
              <a:t>HTML</a:t>
            </a:r>
            <a:r>
              <a:rPr lang="zh-CN" altLang="en-US" dirty="0"/>
              <a:t>等</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en-US" altLang="zh-CN" sz="1400" b="1" dirty="0"/>
          </a:p>
          <a:p>
            <a:r>
              <a:rPr lang="zh-CN" altLang="en-US" sz="2000" b="1" dirty="0"/>
              <a:t>如果两个线程同时修改一个文档，这时就会发生冲突。</a:t>
            </a:r>
            <a:endParaRPr lang="zh-CN" altLang="en-US" sz="2000" b="1" dirty="0"/>
          </a:p>
          <a:p>
            <a:pPr lvl="1"/>
            <a:r>
              <a:rPr lang="zh-CN" altLang="en-US" sz="1600" dirty="0"/>
              <a:t>比如某件商品存货</a:t>
            </a:r>
            <a:r>
              <a:rPr lang="en-US" altLang="zh-CN" sz="1600" dirty="0"/>
              <a:t>100</a:t>
            </a:r>
            <a:r>
              <a:rPr lang="zh-CN" altLang="en-US" sz="1600" dirty="0"/>
              <a:t>件，用户</a:t>
            </a:r>
            <a:r>
              <a:rPr lang="en-US" altLang="zh-CN" sz="1600" dirty="0"/>
              <a:t>1</a:t>
            </a:r>
            <a:r>
              <a:rPr lang="zh-CN" altLang="en-US" sz="1600" dirty="0"/>
              <a:t>下单买走</a:t>
            </a:r>
            <a:r>
              <a:rPr lang="en-US" altLang="zh-CN" sz="1600" dirty="0"/>
              <a:t>1</a:t>
            </a:r>
            <a:r>
              <a:rPr lang="zh-CN" altLang="en-US" sz="1600" dirty="0"/>
              <a:t>件，剩余</a:t>
            </a:r>
            <a:r>
              <a:rPr lang="en-US" altLang="zh-CN" sz="1600" dirty="0"/>
              <a:t>99</a:t>
            </a:r>
            <a:r>
              <a:rPr lang="zh-CN" altLang="en-US" sz="1600" dirty="0"/>
              <a:t>件；与此同时用户</a:t>
            </a:r>
            <a:r>
              <a:rPr lang="en-US" altLang="zh-CN" sz="1600" dirty="0"/>
              <a:t>2</a:t>
            </a:r>
            <a:r>
              <a:rPr lang="zh-CN" altLang="en-US" sz="1600" dirty="0"/>
              <a:t>也下单买走</a:t>
            </a:r>
            <a:r>
              <a:rPr lang="en-US" altLang="zh-CN" sz="1600" dirty="0"/>
              <a:t>1</a:t>
            </a:r>
            <a:r>
              <a:rPr lang="zh-CN" altLang="en-US" sz="1600" dirty="0"/>
              <a:t>件，但是用户</a:t>
            </a:r>
            <a:r>
              <a:rPr lang="en-US" altLang="zh-CN" sz="1600" dirty="0"/>
              <a:t>2</a:t>
            </a:r>
            <a:r>
              <a:rPr lang="zh-CN" altLang="en-US" sz="1600" dirty="0"/>
              <a:t>不知道用户</a:t>
            </a:r>
            <a:r>
              <a:rPr lang="en-US" altLang="zh-CN" sz="1600" dirty="0"/>
              <a:t>1</a:t>
            </a:r>
            <a:r>
              <a:rPr lang="zh-CN" altLang="en-US" sz="1600" dirty="0"/>
              <a:t>已经下单，看到剩余商品仍然是</a:t>
            </a:r>
            <a:r>
              <a:rPr lang="en-US" altLang="zh-CN" sz="1600" dirty="0"/>
              <a:t>99</a:t>
            </a:r>
            <a:r>
              <a:rPr lang="zh-CN" altLang="en-US" sz="1600" dirty="0"/>
              <a:t>件。这样造成系统中显示商品总数比实际数量要多，这种情况在商业系统中肯定是不能容忍的。</a:t>
            </a:r>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响应式编程 有了 </a:t>
            </a:r>
            <a:r>
              <a:rPr lang="en-US" altLang="zh-CN" dirty="0"/>
              <a:t>Reactive Streams </a:t>
            </a:r>
            <a:r>
              <a:rPr lang="zh-CN" altLang="en-US" dirty="0"/>
              <a:t>这种标准和规范，利用规范可以进行响应式编程。那再了解下什么是 </a:t>
            </a:r>
            <a:r>
              <a:rPr lang="en-US" altLang="zh-CN" dirty="0"/>
              <a:t>Reactive programming </a:t>
            </a:r>
            <a:r>
              <a:rPr lang="zh-CN" altLang="en-US" dirty="0"/>
              <a:t>响应式编程。响应式编程是基于异步和事件驱动的非阻塞程序，只是垂直通过在 </a:t>
            </a:r>
            <a:r>
              <a:rPr lang="en-US" altLang="zh-CN" dirty="0"/>
              <a:t>JVM </a:t>
            </a:r>
            <a:r>
              <a:rPr lang="zh-CN" altLang="en-US" dirty="0"/>
              <a:t>内启动少量线程扩展，而不是水平通过集群扩展。这就是一个编程范例，具体项目中如何体现呢？响应式项目编程实战中，通过基于 </a:t>
            </a:r>
            <a:r>
              <a:rPr lang="en-US" altLang="zh-CN" dirty="0"/>
              <a:t>Reactive Streams </a:t>
            </a:r>
            <a:r>
              <a:rPr lang="zh-CN" altLang="en-US" dirty="0"/>
              <a:t>规范实现的框架 </a:t>
            </a:r>
            <a:r>
              <a:rPr lang="en-US" altLang="zh-CN" dirty="0"/>
              <a:t>Reactor </a:t>
            </a:r>
            <a:r>
              <a:rPr lang="zh-CN" altLang="en-US" dirty="0"/>
              <a:t>去实战。</a:t>
            </a:r>
            <a:r>
              <a:rPr lang="en-US" altLang="zh-CN" dirty="0"/>
              <a:t>Reactor </a:t>
            </a:r>
            <a:r>
              <a:rPr lang="zh-CN" altLang="en-US" dirty="0"/>
              <a:t>一般提供两种响应式 </a:t>
            </a:r>
            <a:r>
              <a:rPr lang="en-US" altLang="zh-CN" dirty="0"/>
              <a:t>API </a:t>
            </a:r>
            <a:r>
              <a:rPr lang="zh-CN" altLang="en-US" dirty="0"/>
              <a:t>：</a:t>
            </a:r>
            <a:r>
              <a:rPr lang="en-US" altLang="zh-CN" dirty="0"/>
              <a:t>Mono</a:t>
            </a:r>
            <a:r>
              <a:rPr lang="zh-CN" altLang="en-US" dirty="0"/>
              <a:t>：实现发布者，并返回 </a:t>
            </a:r>
            <a:r>
              <a:rPr lang="en-US" altLang="zh-CN" dirty="0"/>
              <a:t>0 </a:t>
            </a:r>
            <a:r>
              <a:rPr lang="zh-CN" altLang="en-US" dirty="0"/>
              <a:t>或 </a:t>
            </a:r>
            <a:r>
              <a:rPr lang="en-US" altLang="zh-CN" dirty="0"/>
              <a:t>1 </a:t>
            </a:r>
            <a:r>
              <a:rPr lang="zh-CN" altLang="en-US" dirty="0"/>
              <a:t>个元素</a:t>
            </a:r>
            <a:r>
              <a:rPr lang="en-US" altLang="zh-CN" dirty="0"/>
              <a:t>Flux</a:t>
            </a:r>
            <a:r>
              <a:rPr lang="zh-CN" altLang="en-US" dirty="0"/>
              <a:t>：实现发布者，并返回 </a:t>
            </a:r>
            <a:r>
              <a:rPr lang="en-US" altLang="zh-CN" dirty="0"/>
              <a:t>N </a:t>
            </a:r>
            <a:r>
              <a:rPr lang="zh-CN" altLang="en-US" dirty="0"/>
              <a:t>个元素</a:t>
            </a:r>
            <a:endParaRPr lang="en-US" altLang="zh-CN" dirty="0"/>
          </a:p>
          <a:p>
            <a:endParaRPr lang="en-US" altLang="zh-CN" dirty="0"/>
          </a:p>
          <a:p>
            <a:endParaRPr lang="en-US" altLang="zh-CN" dirty="0"/>
          </a:p>
          <a:p>
            <a:endParaRPr lang="en-US" altLang="zh-CN" dirty="0"/>
          </a:p>
          <a:p>
            <a:r>
              <a:rPr lang="en-US" altLang="zh-CN" dirty="0"/>
              <a:t>Spring </a:t>
            </a:r>
            <a:r>
              <a:rPr lang="en-US" altLang="zh-CN" dirty="0" err="1"/>
              <a:t>WebFlux</a:t>
            </a:r>
            <a:r>
              <a:rPr lang="en-US" altLang="zh-CN" dirty="0"/>
              <a:t> is a non-blocking web framework built from the ground up to take advantage of </a:t>
            </a:r>
            <a:r>
              <a:rPr lang="en-US" altLang="zh-CN" dirty="0" err="1"/>
              <a:t>mulit</a:t>
            </a:r>
            <a:r>
              <a:rPr lang="en-US" altLang="zh-CN" dirty="0"/>
              <a:t>-core, next-generation</a:t>
            </a:r>
            <a:endParaRPr lang="en-US" altLang="zh-CN" dirty="0"/>
          </a:p>
          <a:p>
            <a:r>
              <a:rPr lang="en-US" altLang="zh-CN" dirty="0"/>
              <a:t>processors and handle massive numbers of concurrent connections.</a:t>
            </a:r>
            <a:endParaRPr lang="en-US" altLang="zh-CN" dirty="0"/>
          </a:p>
          <a:p>
            <a:endParaRPr lang="en-US" altLang="zh-CN" dirty="0"/>
          </a:p>
          <a:p>
            <a:r>
              <a:rPr lang="en-US" altLang="zh-CN" dirty="0"/>
              <a:t>Spring </a:t>
            </a:r>
            <a:r>
              <a:rPr lang="en-US" altLang="zh-CN" dirty="0" err="1"/>
              <a:t>WebFlux</a:t>
            </a:r>
            <a:r>
              <a:rPr lang="zh-CN" altLang="en-US" dirty="0"/>
              <a:t>是一个非阻塞的</a:t>
            </a:r>
            <a:r>
              <a:rPr lang="en-US" altLang="zh-CN" dirty="0"/>
              <a:t>web</a:t>
            </a:r>
            <a:r>
              <a:rPr lang="zh-CN" altLang="en-US" dirty="0"/>
              <a:t>框架，它是基于下一代的多核架构而构建的</a:t>
            </a:r>
            <a:endParaRPr lang="zh-CN" altLang="en-US" dirty="0"/>
          </a:p>
          <a:p>
            <a:r>
              <a:rPr lang="zh-CN" altLang="en-US" dirty="0"/>
              <a:t>处理器和处理大量并发连接。</a:t>
            </a:r>
            <a:endParaRPr lang="zh-CN" altLang="en-US" dirty="0"/>
          </a:p>
          <a:p>
            <a:endParaRPr lang="zh-CN" altLang="en-US" dirty="0"/>
          </a:p>
          <a:p>
            <a:endParaRPr lang="zh-CN" altLang="en-US" dirty="0"/>
          </a:p>
          <a:p>
            <a:r>
              <a:rPr lang="en-US" altLang="zh-CN" dirty="0"/>
              <a:t>Spring MVC is built on the Servlet API and uses a synchronous blocking I/O architecture with a one-request-per-thread model.</a:t>
            </a:r>
            <a:endParaRPr lang="en-US" altLang="zh-CN" dirty="0"/>
          </a:p>
          <a:p>
            <a:endParaRPr lang="en-US" altLang="zh-CN" dirty="0"/>
          </a:p>
          <a:p>
            <a:r>
              <a:rPr lang="en-US" altLang="zh-CN" dirty="0"/>
              <a:t>Spring MVC</a:t>
            </a:r>
            <a:r>
              <a:rPr lang="zh-CN" altLang="en-US" dirty="0"/>
              <a:t>构建在</a:t>
            </a:r>
            <a:r>
              <a:rPr lang="en-US" altLang="zh-CN" dirty="0"/>
              <a:t>Servlet API</a:t>
            </a:r>
            <a:r>
              <a:rPr lang="zh-CN" altLang="en-US" dirty="0"/>
              <a:t>之上，使用同步阻塞</a:t>
            </a:r>
            <a:r>
              <a:rPr lang="en-US" altLang="zh-CN" dirty="0"/>
              <a:t>I/O</a:t>
            </a:r>
            <a:r>
              <a:rPr lang="zh-CN" altLang="en-US"/>
              <a:t>架构和每个线程一个请求的模型。</a:t>
            </a:r>
            <a:endParaRPr lang="zh-CN" altLang="en-US" dirty="0"/>
          </a:p>
        </p:txBody>
      </p:sp>
      <p:sp>
        <p:nvSpPr>
          <p:cNvPr id="4" name="灯片编号占位符 3"/>
          <p:cNvSpPr>
            <a:spLocks noGrp="1"/>
          </p:cNvSpPr>
          <p:nvPr>
            <p:ph type="sldNum" sz="quarter" idx="10"/>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Spring </a:t>
            </a:r>
            <a:r>
              <a:rPr lang="en-US" altLang="zh-CN" sz="1600" b="1" i="0" kern="1200" dirty="0" err="1">
                <a:solidFill>
                  <a:schemeClr val="tx2"/>
                </a:solidFill>
                <a:effectLst/>
                <a:latin typeface="微软雅黑" panose="020B0503020204020204" pitchFamily="34" charset="-122"/>
                <a:ea typeface="微软雅黑" panose="020B0503020204020204" pitchFamily="34" charset="-122"/>
                <a:cs typeface="+mn-cs"/>
              </a:rPr>
              <a:t>WebFlux</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是</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Spring Framework 5.0</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中引入的新的反应式</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Web</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框架。与</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Spring MVC</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不同，它不需要</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Servlet API</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，完全异步且无阻塞，并 通过</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Reactor</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项目实现</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Reactive Streams</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规范。</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Spring </a:t>
            </a:r>
            <a:r>
              <a:rPr lang="en-US" altLang="zh-CN" sz="1600" b="1" i="0" kern="1200" dirty="0" err="1">
                <a:solidFill>
                  <a:schemeClr val="tx2"/>
                </a:solidFill>
                <a:effectLst/>
                <a:latin typeface="微软雅黑" panose="020B0503020204020204" pitchFamily="34" charset="-122"/>
                <a:ea typeface="微软雅黑" panose="020B0503020204020204" pitchFamily="34" charset="-122"/>
                <a:cs typeface="+mn-cs"/>
              </a:rPr>
              <a:t>WebFlux</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有两种版本：基于功能和注释。基于注释的注释非常接近</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Spring MVC</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模型，如以下示例所示：</a:t>
            </a:r>
            <a:endPar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handlers</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层（</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MVC</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中的</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service</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层）</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routers</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路由器</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MVC</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模式下的</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controller</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lang="en-US" altLang="zh-CN" sz="1600" b="1" i="0" kern="1200" dirty="0">
                <a:solidFill>
                  <a:srgbClr val="FF0000"/>
                </a:solidFill>
                <a:effectLst/>
                <a:latin typeface="微软雅黑" panose="020B0503020204020204" pitchFamily="34" charset="-122"/>
                <a:ea typeface="微软雅黑" panose="020B0503020204020204" pitchFamily="34" charset="-122"/>
                <a:cs typeface="+mn-cs"/>
              </a:rPr>
              <a:t>【Tip】</a:t>
            </a:r>
            <a:r>
              <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rPr>
              <a:t>如果你再</a:t>
            </a:r>
            <a:r>
              <a:rPr lang="en-US" altLang="zh-CN" sz="1600" b="1" i="0" kern="1200" dirty="0">
                <a:solidFill>
                  <a:srgbClr val="FF0000"/>
                </a:solidFill>
                <a:effectLst/>
                <a:latin typeface="微软雅黑" panose="020B0503020204020204" pitchFamily="34" charset="-122"/>
                <a:ea typeface="微软雅黑" panose="020B0503020204020204" pitchFamily="34" charset="-122"/>
                <a:cs typeface="+mn-cs"/>
              </a:rPr>
              <a:t>pom</a:t>
            </a:r>
            <a:r>
              <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rPr>
              <a:t>中同时引用了</a:t>
            </a:r>
            <a:r>
              <a:rPr lang="en-US" altLang="zh-CN" sz="1600" b="1" i="0" kern="1200" dirty="0">
                <a:solidFill>
                  <a:srgbClr val="FF0000"/>
                </a:solidFill>
                <a:effectLst/>
                <a:latin typeface="微软雅黑" panose="020B0503020204020204" pitchFamily="34" charset="-122"/>
                <a:ea typeface="微软雅黑" panose="020B0503020204020204" pitchFamily="34" charset="-122"/>
                <a:cs typeface="+mn-cs"/>
              </a:rPr>
              <a:t>spring-boot-starter-web</a:t>
            </a:r>
            <a:r>
              <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rPr>
              <a:t>和 </a:t>
            </a:r>
            <a:r>
              <a:rPr lang="en-US" altLang="zh-CN" sz="1600" b="1" i="0" kern="1200" dirty="0">
                <a:solidFill>
                  <a:srgbClr val="FF0000"/>
                </a:solidFill>
                <a:effectLst/>
                <a:latin typeface="微软雅黑" panose="020B0503020204020204" pitchFamily="34" charset="-122"/>
                <a:ea typeface="微软雅黑" panose="020B0503020204020204" pitchFamily="34" charset="-122"/>
                <a:cs typeface="+mn-cs"/>
              </a:rPr>
              <a:t>spring-boot-starter-</a:t>
            </a:r>
            <a:r>
              <a:rPr lang="en-US" altLang="zh-CN" sz="1600" b="1" i="0" kern="1200" dirty="0" err="1">
                <a:solidFill>
                  <a:srgbClr val="FF0000"/>
                </a:solidFill>
                <a:effectLst/>
                <a:latin typeface="微软雅黑" panose="020B0503020204020204" pitchFamily="34" charset="-122"/>
                <a:ea typeface="微软雅黑" panose="020B0503020204020204" pitchFamily="34" charset="-122"/>
                <a:cs typeface="+mn-cs"/>
              </a:rPr>
              <a:t>webflux</a:t>
            </a:r>
            <a:r>
              <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rPr>
              <a:t>的话，优先会使用</a:t>
            </a:r>
            <a:r>
              <a:rPr lang="en-US" altLang="zh-CN" sz="1600" b="1" i="0" kern="1200" dirty="0">
                <a:solidFill>
                  <a:srgbClr val="FF0000"/>
                </a:solidFill>
                <a:effectLst/>
                <a:latin typeface="微软雅黑" panose="020B0503020204020204" pitchFamily="34" charset="-122"/>
                <a:ea typeface="微软雅黑" panose="020B0503020204020204" pitchFamily="34" charset="-122"/>
                <a:cs typeface="+mn-cs"/>
              </a:rPr>
              <a:t>spring-boot-starter-web</a:t>
            </a:r>
            <a:r>
              <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rPr>
              <a:t>。</a:t>
            </a:r>
            <a:endParaRPr lang="zh-CN" altLang="en-US" sz="1600" b="1" i="0" kern="1200" dirty="0">
              <a:solidFill>
                <a:srgbClr val="FF0000"/>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如果有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Spring Data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开发经验的话，切换到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Spring Data Reactive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的难度并不高。</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跟</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WebFlux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类似：原来返回</a:t>
            </a:r>
            <a:r>
              <a:rPr lang="en-US" altLang="zh-CN" dirty="0"/>
              <a:t>User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的话，那现在就返回</a:t>
            </a:r>
            <a:r>
              <a:rPr lang="en-US" altLang="zh-CN" dirty="0"/>
              <a:t>Mono&lt;User&gt;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；原来返回</a:t>
            </a:r>
            <a:r>
              <a:rPr lang="en-US" altLang="zh-CN" dirty="0"/>
              <a:t>List&lt;User&gt;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的话，那现在就返回</a:t>
            </a:r>
            <a:r>
              <a:rPr lang="en-US" altLang="zh-CN" dirty="0"/>
              <a:t>Flux&lt;User&gt;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Mono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和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Flux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适用于两个场景，</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即： </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Mono</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：实现发布者，并返回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或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个元素，即单对象。 </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Flux</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：实现发布者，并返回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N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个元素，即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List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列表对象。 </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有人会问，这为啥不直接返回对象，比如返回 </a:t>
            </a:r>
            <a:r>
              <a:rPr lang="en-US" altLang="zh-CN" sz="1600" b="1" i="0" kern="1200" dirty="0" err="1">
                <a:solidFill>
                  <a:schemeClr val="tx2"/>
                </a:solidFill>
                <a:effectLst/>
                <a:latin typeface="微软雅黑" panose="020B0503020204020204" pitchFamily="34" charset="-122"/>
                <a:ea typeface="微软雅黑" panose="020B0503020204020204" pitchFamily="34" charset="-122"/>
                <a:cs typeface="+mn-cs"/>
              </a:rPr>
              <a:t>XXXEntity</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/Long/List</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 </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原因是，直接使用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Flux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和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Mono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是非阻塞写法，相当于回调方式。 利用函数式可以减少了回调，因此会看不到相关接口。</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这是 </a:t>
            </a:r>
            <a:r>
              <a:rPr lang="en-US" altLang="zh-CN" sz="1600" b="1" i="0" kern="1200" dirty="0" err="1">
                <a:solidFill>
                  <a:schemeClr val="tx2"/>
                </a:solidFill>
                <a:effectLst/>
                <a:latin typeface="微软雅黑" panose="020B0503020204020204" pitchFamily="34" charset="-122"/>
                <a:ea typeface="微软雅黑" panose="020B0503020204020204" pitchFamily="34" charset="-122"/>
                <a:cs typeface="+mn-cs"/>
              </a:rPr>
              <a:t>WebFlux</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的好处：集合了非阻塞 </a:t>
            </a:r>
            <a:r>
              <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rPr>
              <a:t>异步</a:t>
            </a:r>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en-US" altLang="zh-CN" sz="1600" b="1" i="0" kern="1200" dirty="0">
              <a:solidFill>
                <a:schemeClr val="tx2"/>
              </a:solidFill>
              <a:effectLst/>
              <a:latin typeface="微软雅黑" panose="020B0503020204020204" pitchFamily="34" charset="-122"/>
              <a:ea typeface="微软雅黑" panose="020B0503020204020204" pitchFamily="34" charset="-122"/>
              <a:cs typeface="+mn-cs"/>
            </a:endParaRPr>
          </a:p>
          <a:p>
            <a:endParaRPr lang="zh-CN" altLang="en-US" sz="1600" b="1" i="0" kern="1200" dirty="0">
              <a:solidFill>
                <a:schemeClr val="tx2"/>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原因如下：</a:t>
            </a:r>
            <a:endParaRPr lang="en-US" altLang="zh-CN" dirty="0"/>
          </a:p>
          <a:p>
            <a:pPr lvl="1"/>
            <a:r>
              <a:rPr lang="en-US" altLang="zh-CN" dirty="0"/>
              <a:t>tomcat</a:t>
            </a:r>
            <a:r>
              <a:rPr lang="zh-CN" altLang="en-US" dirty="0"/>
              <a:t>只支持</a:t>
            </a:r>
            <a:r>
              <a:rPr lang="en-US" altLang="zh-CN" dirty="0"/>
              <a:t>war</a:t>
            </a:r>
            <a:r>
              <a:rPr lang="zh-CN" altLang="en-US" dirty="0"/>
              <a:t>的打包方式，不支持可执行的</a:t>
            </a:r>
            <a:r>
              <a:rPr lang="en-US" altLang="zh-CN" dirty="0"/>
              <a:t>jar</a:t>
            </a:r>
            <a:r>
              <a:rPr lang="zh-CN" altLang="en-US" dirty="0"/>
              <a:t>。</a:t>
            </a:r>
            <a:r>
              <a:rPr lang="en-US" altLang="zh-CN" dirty="0"/>
              <a:t>Jetty </a:t>
            </a:r>
            <a:r>
              <a:rPr lang="zh-CN" altLang="en-US" dirty="0"/>
              <a:t>嵌套的容器不支持</a:t>
            </a:r>
            <a:r>
              <a:rPr lang="en-US" altLang="zh-CN" dirty="0" err="1"/>
              <a:t>jspUndertow</a:t>
            </a:r>
            <a:r>
              <a:rPr lang="zh-CN" altLang="en-US" dirty="0"/>
              <a:t>创建自定义</a:t>
            </a:r>
            <a:r>
              <a:rPr lang="en-US" altLang="zh-CN" dirty="0" err="1"/>
              <a:t>error.jsp</a:t>
            </a:r>
            <a:r>
              <a:rPr lang="zh-CN" altLang="en-US" dirty="0"/>
              <a:t>页面不会覆盖错误处理的默认视图，而应该使用自定义错误页面</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的基本语法及入门基础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模板文件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的基本组成部分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文本：直接输出的内容部分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注释：不会输出的内容，格式为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注释内容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：代替输出数据模型的部分，格式为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数据模型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ftl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指令，类似于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标记。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内建指令：开始标签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自定义指令：开始标签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结束标签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空标签</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directivename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parameter/&gt;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至于什么是内建指令，什么是自定义指令   我会在下面叙述到。</a:t>
            </a:r>
            <a:endPar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endParaRPr>
          </a:p>
          <a:p>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二、</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语法及使用方法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插值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指令及适用类型：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${var}</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java</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中常用的八大基本类型以及我们的</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引用类型，但是，</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中</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类型显示时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true==yes  false==no</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true;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intVar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booVar?string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yes","no</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int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boolean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yes</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(2)${var!}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null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或者不存在的对象进行取值，可以设置默认值，例：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我是默认值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即，有值时显示正常值，无值时显示默认值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世界你好</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str = null;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strVar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我是空</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默认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获取：世界你好</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获取：默认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属性</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适用类型：对封装对象进行取值，例：</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${User.name}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在后台文件中封装对象</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User[ name,  age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String name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int 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${User.name}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User.age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(4)${</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适用类型：对日期格式进行取值，在这里我要强调的是，定义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类型的变量时，</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java.util.Date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无法输出日期，须使用</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java.sql.Date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 = new Date().</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getTime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datetime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date?string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yyyy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-MM-dd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HH:mm:ss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(5)${</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var?html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适用类型：转义</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HTML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内容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在后台文件中封装变量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Menu[ name, model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Menu m = new Menu();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freemarker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m.setModel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转义获取：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m.model?html</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非转义获取：我只是个菜单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转义获取：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 = 'red'&gt;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我只是个菜单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(6)&lt;#assign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适用类型：定义变量，支持计算和赋值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num = 100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 color="red"&gt; ${num * 10} &lt;/font&gt;&lt;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num</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计算结果：</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1000</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(7)</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List&lt;String&gt;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new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ArrayList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&lt;String&gt;();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第二个值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strList.add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第三个值</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strList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item&gt;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${item!}&lt;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第二个值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第三个值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(8)</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集合进行取值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map?keys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${key}:${map[key]}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在后台文件中定义变量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Map&lt;String, Object&gt; m = new HashMap&lt;String, Object&gt;();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m.put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在页面中获取变量：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&lt;#list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m?keys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as key&gt;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${key}:${m[key]}</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&lt;/#list&gt;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name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：姓名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sex</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：男</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条件判断指令：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if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18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if - else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age != 18&lt;/font&gt;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age != 18</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if - elseif - else</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&lt;#elseif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&lt;#assign age = 20 /&gt;&lt;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br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 age &amp;</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gt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青年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&lt;#elseif age == 18&gt;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成年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&lt;#else&gt;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&lt;font color="red"&gt;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少年</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&lt;/font&gt;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&lt;/#if&gt;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成年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 switch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常与</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case break default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一起使用  参数可为字符串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条件</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输出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在页面中定义变量并判断：</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 var="</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星期一</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&lt;#case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星期二</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炸酱面</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&lt;#break&gt;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&lt;#default&gt;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肯德基</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&lt;/#switch&gt;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展示结果：</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油焖大虾</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3.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TemplateMthodModelEx</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(2)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实现</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TemplateDirectiveModel</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示例：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 入参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(key-value</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出参</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格式</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运行条件</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自定义指令名称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PS:</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不同的返回值用逗号</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间隔开</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常用内建函数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处理字符串：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substring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截取字符串，包头不包尾（下标）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cap_first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第一个字母大写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end_with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以什么字母结尾    </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contains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是否包含目标字符串</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date  datetime  time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转换成日期格式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starts_with</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以什么字母开头</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返回某个指定的字符串值在字符串中首次出现的位置（下标）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last_index_of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获取指定字符出现的最后位置（下标）</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split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分隔</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trim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去两端空格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处理数字：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string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x?string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("0.##")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变成小数点后几位</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round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四舍五入</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floor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去掉小数点</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ceiling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近</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1  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变成整数</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处理</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first: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值第一个值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last: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List</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值最后一个值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seq_contains</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是否包含指定字符</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seq_index_of</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指定字符所在位置</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size: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集合大小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reverse: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集合倒序排列</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sort: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对集合进行排序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sort_by</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根据某一个属性排序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chunk: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分块处理</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其他</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is_string</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是否为字符类型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is_number</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是否为整数类型</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is_method</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是否为方法</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判断整个变量</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has_content</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判断对象是否为空或不存在</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eval</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求值</a:t>
            </a:r>
            <a:b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b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(2) macro(</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宏指令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macro_name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param /&gt;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&lt;#macro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&lt;#nested/&gt;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&lt;/#macro&gt;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(3) function(</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函数指令</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调用：</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a:t>
            </a:r>
            <a:r>
              <a:rPr lang="en-US" altLang="zh-CN" sz="1600" b="0" i="0" kern="1200" dirty="0" err="1">
                <a:solidFill>
                  <a:schemeClr val="tx2"/>
                </a:solidFill>
                <a:effectLst/>
                <a:latin typeface="微软雅黑" panose="020B0503020204020204" pitchFamily="34" charset="-122"/>
                <a:ea typeface="微软雅黑" panose="020B0503020204020204" pitchFamily="34" charset="-122"/>
                <a:cs typeface="+mn-cs"/>
              </a:rPr>
              <a:t>function_name</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(param)}</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语法：</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&lt;#function  </a:t>
            </a:r>
            <a:r>
              <a:rPr lang="zh-CN" altLang="en-US" sz="1600" b="0" i="0" kern="1200" dirty="0">
                <a:solidFill>
                  <a:schemeClr val="tx2"/>
                </a:solidFill>
                <a:effectLst/>
                <a:latin typeface="微软雅黑" panose="020B0503020204020204" pitchFamily="34" charset="-122"/>
                <a:ea typeface="微软雅黑" panose="020B0503020204020204" pitchFamily="34" charset="-122"/>
                <a:cs typeface="+mn-cs"/>
              </a:rPr>
              <a:t>变量名  参数</a:t>
            </a: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&lt;#return&gt;  </a:t>
            </a:r>
            <a:b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br>
            <a:r>
              <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rPr>
              <a:t>                                    &lt;/#function&gt;</a:t>
            </a:r>
            <a:endParaRPr lang="en-US" altLang="zh-CN" sz="1600" b="0" i="0" kern="1200" dirty="0">
              <a:solidFill>
                <a:schemeClr val="tx2"/>
              </a:solidFill>
              <a:effectLst/>
              <a:latin typeface="微软雅黑" panose="020B0503020204020204" pitchFamily="34" charset="-122"/>
              <a:ea typeface="微软雅黑" panose="020B0503020204020204" pitchFamily="34" charset="-122"/>
              <a:cs typeface="+mn-cs"/>
            </a:endParaRPr>
          </a:p>
          <a:p>
            <a:pPr lvl="1"/>
            <a:endParaRPr lang="zh-CN" altLang="en-US" dirty="0"/>
          </a:p>
        </p:txBody>
      </p:sp>
      <p:sp>
        <p:nvSpPr>
          <p:cNvPr id="4" name="灯片编号占位符 3"/>
          <p:cNvSpPr>
            <a:spLocks noGrp="1"/>
          </p:cNvSpPr>
          <p:nvPr>
            <p:ph type="sldNum" sz="quarter" idx="5"/>
          </p:nvPr>
        </p:nvSpPr>
        <p:spPr/>
        <p:txBody>
          <a:bodyPr/>
          <a:lstStyle/>
          <a:p>
            <a:fld id="{B8796F01-7154-41E0-B48B-A6921757531A}"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hasCustomPrompt="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600" indent="0" algn="ctr" rtl="0">
              <a:buNone/>
              <a:defRPr>
                <a:solidFill>
                  <a:schemeClr val="tx1">
                    <a:tint val="75000"/>
                  </a:schemeClr>
                </a:solidFill>
              </a:defRPr>
            </a:lvl2pPr>
            <a:lvl3pPr marL="1219200" indent="0" algn="ctr" rtl="0">
              <a:buNone/>
              <a:defRPr>
                <a:solidFill>
                  <a:schemeClr val="tx1">
                    <a:tint val="75000"/>
                  </a:schemeClr>
                </a:solidFill>
              </a:defRPr>
            </a:lvl3pPr>
            <a:lvl4pPr marL="1828165" indent="0" algn="ctr" rtl="0">
              <a:buNone/>
              <a:defRPr>
                <a:solidFill>
                  <a:schemeClr val="tx1">
                    <a:tint val="75000"/>
                  </a:schemeClr>
                </a:solidFill>
              </a:defRPr>
            </a:lvl4pPr>
            <a:lvl5pPr marL="2437765" indent="0" algn="ctr" rtl="0">
              <a:buNone/>
              <a:defRPr>
                <a:solidFill>
                  <a:schemeClr val="tx1">
                    <a:tint val="75000"/>
                  </a:schemeClr>
                </a:solidFill>
              </a:defRPr>
            </a:lvl5pPr>
            <a:lvl6pPr marL="3047365" indent="0" algn="ctr" rtl="0">
              <a:buNone/>
              <a:defRPr>
                <a:solidFill>
                  <a:schemeClr val="tx1">
                    <a:tint val="75000"/>
                  </a:schemeClr>
                </a:solidFill>
              </a:defRPr>
            </a:lvl6pPr>
            <a:lvl7pPr marL="3656965" indent="0" algn="ctr" rtl="0">
              <a:buNone/>
              <a:defRPr>
                <a:solidFill>
                  <a:schemeClr val="tx1">
                    <a:tint val="75000"/>
                  </a:schemeClr>
                </a:solidFill>
              </a:defRPr>
            </a:lvl7pPr>
            <a:lvl8pPr marL="4266565" indent="0" algn="ctr" rtl="0">
              <a:buNone/>
              <a:defRPr>
                <a:solidFill>
                  <a:schemeClr val="tx1">
                    <a:tint val="75000"/>
                  </a:schemeClr>
                </a:solidFill>
              </a:defRPr>
            </a:lvl8pPr>
            <a:lvl9pPr marL="4876165"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600" indent="0" algn="l" rtl="0">
              <a:buNone/>
              <a:defRPr sz="3700"/>
            </a:lvl2pPr>
            <a:lvl3pPr marL="1219200" indent="0" algn="l" rtl="0">
              <a:buNone/>
              <a:defRPr sz="3200"/>
            </a:lvl3pPr>
            <a:lvl4pPr marL="1828165" indent="0" algn="l" rtl="0">
              <a:buNone/>
              <a:defRPr sz="2700"/>
            </a:lvl4pPr>
            <a:lvl5pPr marL="2437765" indent="0" algn="l" rtl="0">
              <a:buNone/>
              <a:defRPr sz="2700"/>
            </a:lvl5pPr>
            <a:lvl6pPr marL="3047365" indent="0" algn="l" rtl="0">
              <a:buNone/>
              <a:defRPr sz="2700"/>
            </a:lvl6pPr>
            <a:lvl7pPr marL="3656965" indent="0" algn="l" rtl="0">
              <a:buNone/>
              <a:defRPr sz="2700"/>
            </a:lvl7pPr>
            <a:lvl8pPr marL="4266565" indent="0" algn="l" rtl="0">
              <a:buNone/>
              <a:defRPr sz="2700"/>
            </a:lvl8pPr>
            <a:lvl9pPr marL="4876165" indent="0" algn="l" rtl="0">
              <a:buNone/>
              <a:defRPr sz="27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600" indent="0" algn="l" rtl="0">
              <a:buNone/>
              <a:defRPr sz="1600"/>
            </a:lvl2pPr>
            <a:lvl3pPr marL="1219200" indent="0" algn="l" rtl="0">
              <a:buNone/>
              <a:defRPr sz="1300"/>
            </a:lvl3pPr>
            <a:lvl4pPr marL="1828165" indent="0" algn="l" rtl="0">
              <a:buNone/>
              <a:defRPr sz="1200"/>
            </a:lvl4pPr>
            <a:lvl5pPr marL="2437765" indent="0" algn="l" rtl="0">
              <a:buNone/>
              <a:defRPr sz="1200"/>
            </a:lvl5pPr>
            <a:lvl6pPr marL="3047365" indent="0" algn="l" rtl="0">
              <a:buNone/>
              <a:defRPr sz="1200"/>
            </a:lvl6pPr>
            <a:lvl7pPr marL="3656965" indent="0" algn="l" rtl="0">
              <a:buNone/>
              <a:defRPr sz="1200"/>
            </a:lvl7pPr>
            <a:lvl8pPr marL="4266565" indent="0" algn="l" rtl="0">
              <a:buNone/>
              <a:defRPr sz="1200"/>
            </a:lvl8pPr>
            <a:lvl9pPr marL="4876165" indent="0" algn="l" rtl="0">
              <a:buNone/>
              <a:defRPr sz="12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17309" y="274638"/>
            <a:ext cx="8532178" cy="5897561"/>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1804" y="488256"/>
            <a:ext cx="11017224" cy="852512"/>
          </a:xfrm>
        </p:spPr>
        <p:txBody>
          <a:bodyPr rtlCol="0"/>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fld>
            <a:endParaRPr lang="en-US" altLang="zh-C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65820" y="1484784"/>
            <a:ext cx="10508844" cy="4830440"/>
          </a:xfrm>
        </p:spPr>
        <p:txBody>
          <a:bodyPr rtlCol="0">
            <a:normAutofit/>
          </a:bodyPr>
          <a:lstStyle>
            <a:lvl1pPr marL="304800" indent="-304800">
              <a:buFont typeface="Arial" panose="020B0604020202020204" pitchFamily="34" charset="0"/>
              <a:buChar char="•"/>
              <a:defRPr sz="2300" b="0"/>
            </a:lvl1pPr>
            <a:lvl2pPr marL="731520" indent="-304800">
              <a:buSzPct val="100000"/>
              <a:buFont typeface="Wingdings" panose="05000000000000000000" pitchFamily="2" charset="2"/>
              <a:buChar char="Ø"/>
              <a:defRPr sz="1800"/>
            </a:lvl2pPr>
            <a:lvl3pPr marL="1158240" indent="-304800">
              <a:buSzPct val="100000"/>
              <a:buFont typeface="Wingdings" panose="05000000000000000000" pitchFamily="2" charset="2"/>
              <a:buChar char="ü"/>
              <a:defRPr sz="1600"/>
            </a:lvl3pPr>
            <a:lvl4pPr marL="1584960" indent="-304800">
              <a:buSzPct val="100000"/>
              <a:buFont typeface="Arial" panose="020B0604020202020204" pitchFamily="34" charset="0"/>
              <a:buChar char="•"/>
              <a:defRPr sz="1600"/>
            </a:lvl4pPr>
            <a:lvl5pPr marL="1706880" indent="0" algn="l" rtl="0">
              <a:buSzPct val="100000"/>
              <a:buFontTx/>
              <a:buNone/>
              <a:defRPr sz="1600"/>
            </a:lvl5pPr>
            <a:lvl6pPr algn="l" rtl="0">
              <a:defRPr/>
            </a:lvl6pPr>
            <a:lvl7pPr algn="l" rtl="0">
              <a:defRPr baseline="0"/>
            </a:lvl7pPr>
            <a:lvl8pPr algn="l" rtl="0">
              <a:defRPr baseline="0"/>
            </a:lvl8pPr>
            <a:lvl9pPr algn="l" rtl="0">
              <a:defRPr baseline="0"/>
            </a:lvl9pPr>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7" name="矩形 6"/>
          <p:cNvSpPr/>
          <p:nvPr userDrawn="1"/>
        </p:nvSpPr>
        <p:spPr>
          <a:xfrm>
            <a:off x="0" y="440156"/>
            <a:ext cx="477788" cy="36004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日期占位符 14"/>
          <p:cNvSpPr>
            <a:spLocks noGrp="1"/>
          </p:cNvSpPr>
          <p:nvPr>
            <p:ph type="dt" sz="half" idx="10"/>
          </p:nvPr>
        </p:nvSpPr>
        <p:spPr>
          <a:xfrm>
            <a:off x="765820" y="6400801"/>
            <a:ext cx="3093975" cy="320675"/>
          </a:xfrm>
        </p:spPr>
        <p:txBody>
          <a:bodyPr/>
          <a:lstStyle/>
          <a:p>
            <a:fld id="{474EC2AD-E193-40F2-8E09-6DD726A8C215}" type="datetime1">
              <a:rPr lang="zh-CN" altLang="en-US" smtClean="0"/>
            </a:fld>
            <a:endParaRPr lang="zh-CN" altLang="en-US" dirty="0"/>
          </a:p>
        </p:txBody>
      </p:sp>
      <p:sp>
        <p:nvSpPr>
          <p:cNvPr id="16" name="页脚占位符 15"/>
          <p:cNvSpPr>
            <a:spLocks noGrp="1"/>
          </p:cNvSpPr>
          <p:nvPr>
            <p:ph type="ftr" sz="quarter" idx="11"/>
          </p:nvPr>
        </p:nvSpPr>
        <p:spPr/>
        <p:txBody>
          <a:bodyPr/>
          <a:lstStyle/>
          <a:p>
            <a:endParaRPr lang="zh-CN" altLang="en-US" noProof="0" dirty="0"/>
          </a:p>
        </p:txBody>
      </p:sp>
      <p:sp>
        <p:nvSpPr>
          <p:cNvPr id="17" name="灯片编号占位符 16"/>
          <p:cNvSpPr>
            <a:spLocks noGrp="1"/>
          </p:cNvSpPr>
          <p:nvPr>
            <p:ph type="sldNum" sz="quarter" idx="12"/>
          </p:nvPr>
        </p:nvSpPr>
        <p:spPr/>
        <p:txBody>
          <a:bodyPr/>
          <a:lstStyle/>
          <a:p>
            <a:fld id="{EB37DED6-D4C7-42EE-AB49-D2E39E64FDE4}" type="slidenum">
              <a:rPr lang="en-US" altLang="zh-CN" smtClean="0"/>
            </a:fld>
            <a:endParaRPr lang="zh-CN" altLang="en-US" dirty="0"/>
          </a:p>
        </p:txBody>
      </p:sp>
      <p:sp>
        <p:nvSpPr>
          <p:cNvPr id="21" name="文本占位符 20"/>
          <p:cNvSpPr>
            <a:spLocks noGrp="1"/>
          </p:cNvSpPr>
          <p:nvPr>
            <p:ph type="body" sz="quarter" idx="13" hasCustomPrompt="1"/>
          </p:nvPr>
        </p:nvSpPr>
        <p:spPr>
          <a:xfrm>
            <a:off x="477788" y="444875"/>
            <a:ext cx="11305256" cy="427329"/>
          </a:xfrm>
        </p:spPr>
        <p:txBody>
          <a:bodyPr/>
          <a:lstStyle>
            <a:lvl1pPr marL="0" indent="0">
              <a:buNone/>
              <a:defRPr>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600" indent="0" algn="l" rtl="0">
              <a:buNone/>
              <a:defRPr sz="2400">
                <a:solidFill>
                  <a:schemeClr val="tx1">
                    <a:tint val="75000"/>
                  </a:schemeClr>
                </a:solidFill>
              </a:defRPr>
            </a:lvl2pPr>
            <a:lvl3pPr marL="1219200" indent="0" algn="l" rtl="0">
              <a:buNone/>
              <a:defRPr sz="2100">
                <a:solidFill>
                  <a:schemeClr val="tx1">
                    <a:tint val="75000"/>
                  </a:schemeClr>
                </a:solidFill>
              </a:defRPr>
            </a:lvl3pPr>
            <a:lvl4pPr marL="1828165" indent="0" algn="l" rtl="0">
              <a:buNone/>
              <a:defRPr sz="1900">
                <a:solidFill>
                  <a:schemeClr val="tx1">
                    <a:tint val="75000"/>
                  </a:schemeClr>
                </a:solidFill>
              </a:defRPr>
            </a:lvl4pPr>
            <a:lvl5pPr marL="2437765" indent="0" algn="l" rtl="0">
              <a:buNone/>
              <a:defRPr sz="1900">
                <a:solidFill>
                  <a:schemeClr val="tx1">
                    <a:tint val="75000"/>
                  </a:schemeClr>
                </a:solidFill>
              </a:defRPr>
            </a:lvl5pPr>
            <a:lvl6pPr marL="3047365" indent="0" algn="l" rtl="0">
              <a:buNone/>
              <a:defRPr sz="1900">
                <a:solidFill>
                  <a:schemeClr val="tx1">
                    <a:tint val="75000"/>
                  </a:schemeClr>
                </a:solidFill>
              </a:defRPr>
            </a:lvl6pPr>
            <a:lvl7pPr marL="3656965" indent="0" algn="l" rtl="0">
              <a:buNone/>
              <a:defRPr sz="1900">
                <a:solidFill>
                  <a:schemeClr val="tx1">
                    <a:tint val="75000"/>
                  </a:schemeClr>
                </a:solidFill>
              </a:defRPr>
            </a:lvl7pPr>
            <a:lvl8pPr marL="4266565" indent="0" algn="l" rtl="0">
              <a:buNone/>
              <a:defRPr sz="1900">
                <a:solidFill>
                  <a:schemeClr val="tx1">
                    <a:tint val="75000"/>
                  </a:schemeClr>
                </a:solidFill>
              </a:defRPr>
            </a:lvl8pPr>
            <a:lvl9pPr marL="4876165" indent="0" algn="l" rtl="0">
              <a:buNone/>
              <a:defRPr sz="1900">
                <a:solidFill>
                  <a:schemeClr val="tx1">
                    <a:tint val="75000"/>
                  </a:schemeClr>
                </a:solidFill>
              </a:defRPr>
            </a:lvl9pPr>
          </a:lstStyle>
          <a:p>
            <a:pPr lvl="0" rtl="0"/>
            <a:r>
              <a:rPr lang="zh-CN" altLang="en-US" noProof="0"/>
              <a:t>编辑母版文本样式</a:t>
            </a:r>
            <a:endParaRPr lang="zh-CN" altLang="en-US" noProof="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045" algn="l" rtl="0">
              <a:defRPr sz="1800"/>
            </a:lvl5pPr>
            <a:lvl6pPr marL="2011045" algn="l" rtl="0">
              <a:defRPr sz="1800"/>
            </a:lvl6pPr>
            <a:lvl7pPr marL="2011045" algn="l" rtl="0">
              <a:defRPr sz="1800"/>
            </a:lvl7pPr>
            <a:lvl8pPr marL="2011045" algn="l" rtl="0">
              <a:defRPr sz="1800"/>
            </a:lvl8pPr>
            <a:lvl9pPr marL="2011045" algn="l" rtl="0">
              <a:defRPr sz="18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045" algn="l" rtl="0">
              <a:defRPr sz="1800"/>
            </a:lvl5pPr>
            <a:lvl6pPr marL="2011045" algn="l" rtl="0">
              <a:defRPr sz="1800"/>
            </a:lvl6pPr>
            <a:lvl7pPr marL="2011045" algn="l" rtl="0">
              <a:defRPr sz="1800"/>
            </a:lvl7pPr>
            <a:lvl8pPr marL="2011045" algn="l" rtl="0">
              <a:defRPr sz="1800"/>
            </a:lvl8pPr>
            <a:lvl9pPr marL="2011045" algn="l" rtl="0">
              <a:defRPr sz="18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fld>
            <a:endParaRPr lang="en-US" altLang="zh-C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21372" y="1608836"/>
            <a:ext cx="4973041" cy="512064"/>
          </a:xfrm>
        </p:spPr>
        <p:txBody>
          <a:bodyPr rtlCol="0" anchor="b">
            <a:noAutofit/>
          </a:bodyPr>
          <a:lstStyle>
            <a:lvl1pPr marL="0" indent="0" algn="l" rtl="0">
              <a:spcBef>
                <a:spcPts val="0"/>
              </a:spcBef>
              <a:buNone/>
              <a:defRPr sz="2400" b="1"/>
            </a:lvl1pPr>
            <a:lvl2pPr marL="609600" indent="0" algn="l" rtl="0">
              <a:buNone/>
              <a:defRPr sz="2700" b="1"/>
            </a:lvl2pPr>
            <a:lvl3pPr marL="1219200" indent="0" algn="l" rtl="0">
              <a:buNone/>
              <a:defRPr sz="2400" b="1"/>
            </a:lvl3pPr>
            <a:lvl4pPr marL="1828165" indent="0" algn="l" rtl="0">
              <a:buNone/>
              <a:defRPr sz="2100" b="1"/>
            </a:lvl4pPr>
            <a:lvl5pPr marL="2437765" indent="0" algn="l" rtl="0">
              <a:buNone/>
              <a:defRPr sz="2100" b="1"/>
            </a:lvl5pPr>
            <a:lvl6pPr marL="3047365" indent="0" algn="l" rtl="0">
              <a:buNone/>
              <a:defRPr sz="2100" b="1"/>
            </a:lvl6pPr>
            <a:lvl7pPr marL="3656965" indent="0" algn="l" rtl="0">
              <a:buNone/>
              <a:defRPr sz="2100" b="1"/>
            </a:lvl7pPr>
            <a:lvl8pPr marL="4266565" indent="0" algn="l" rtl="0">
              <a:buNone/>
              <a:defRPr sz="2100" b="1"/>
            </a:lvl8pPr>
            <a:lvl9pPr marL="4876165" indent="0" algn="l" rtl="0">
              <a:buNone/>
              <a:defRPr sz="21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045" algn="l" rtl="0">
              <a:defRPr sz="1800"/>
            </a:lvl5pPr>
            <a:lvl6pPr marL="2011045" algn="l" rtl="0">
              <a:defRPr sz="1800"/>
            </a:lvl6pPr>
            <a:lvl7pPr marL="2011045" algn="l" rtl="0">
              <a:defRPr sz="1800"/>
            </a:lvl7pPr>
            <a:lvl8pPr marL="2011045" algn="l" rtl="0">
              <a:defRPr sz="1800"/>
            </a:lvl8pPr>
            <a:lvl9pPr marL="2011045" algn="l" rtl="0">
              <a:defRPr sz="18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301622" y="1608836"/>
            <a:ext cx="4973041" cy="512064"/>
          </a:xfrm>
        </p:spPr>
        <p:txBody>
          <a:bodyPr rtlCol="0" anchor="b">
            <a:noAutofit/>
          </a:bodyPr>
          <a:lstStyle>
            <a:lvl1pPr marL="0" indent="0" algn="l" rtl="0">
              <a:spcBef>
                <a:spcPts val="0"/>
              </a:spcBef>
              <a:buNone/>
              <a:defRPr sz="2400" b="1"/>
            </a:lvl1pPr>
            <a:lvl2pPr marL="609600" indent="0" algn="l" rtl="0">
              <a:buNone/>
              <a:defRPr sz="2700" b="1"/>
            </a:lvl2pPr>
            <a:lvl3pPr marL="1219200" indent="0" algn="l" rtl="0">
              <a:buNone/>
              <a:defRPr sz="2400" b="1"/>
            </a:lvl3pPr>
            <a:lvl4pPr marL="1828165" indent="0" algn="l" rtl="0">
              <a:buNone/>
              <a:defRPr sz="2100" b="1"/>
            </a:lvl4pPr>
            <a:lvl5pPr marL="2437765" indent="0" algn="l" rtl="0">
              <a:buNone/>
              <a:defRPr sz="2100" b="1"/>
            </a:lvl5pPr>
            <a:lvl6pPr marL="3047365" indent="0" algn="l" rtl="0">
              <a:buNone/>
              <a:defRPr sz="2100" b="1"/>
            </a:lvl6pPr>
            <a:lvl7pPr marL="3656965" indent="0" algn="l" rtl="0">
              <a:buNone/>
              <a:defRPr sz="2100" b="1"/>
            </a:lvl7pPr>
            <a:lvl8pPr marL="4266565" indent="0" algn="l" rtl="0">
              <a:buNone/>
              <a:defRPr sz="2100" b="1"/>
            </a:lvl8pPr>
            <a:lvl9pPr marL="4876165" indent="0" algn="l" rtl="0">
              <a:buNone/>
              <a:defRPr sz="21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045" algn="l" rtl="0">
              <a:defRPr sz="1800"/>
            </a:lvl5pPr>
            <a:lvl6pPr marL="2011045" algn="l" rtl="0">
              <a:defRPr sz="1800"/>
            </a:lvl6pPr>
            <a:lvl7pPr marL="2011045" algn="l" rtl="0">
              <a:defRPr sz="1800"/>
            </a:lvl7pPr>
            <a:lvl8pPr marL="2011045" algn="l" rtl="0">
              <a:defRPr sz="1800"/>
            </a:lvl8pPr>
            <a:lvl9pPr marL="2011045" algn="l" rtl="0">
              <a:defRPr sz="18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fld>
            <a:endParaRPr lang="en-US" altLang="zh-C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600" indent="0" algn="l" rtl="0">
              <a:buNone/>
              <a:defRPr sz="1600"/>
            </a:lvl2pPr>
            <a:lvl3pPr marL="1219200" indent="0" algn="l" rtl="0">
              <a:buNone/>
              <a:defRPr sz="1300"/>
            </a:lvl3pPr>
            <a:lvl4pPr marL="1828165" indent="0" algn="l" rtl="0">
              <a:buNone/>
              <a:defRPr sz="1200"/>
            </a:lvl4pPr>
            <a:lvl5pPr marL="2437765" indent="0" algn="l" rtl="0">
              <a:buNone/>
              <a:defRPr sz="1200"/>
            </a:lvl5pPr>
            <a:lvl6pPr marL="3047365" indent="0" algn="l" rtl="0">
              <a:buNone/>
              <a:defRPr sz="1200"/>
            </a:lvl6pPr>
            <a:lvl7pPr marL="3656965" indent="0" algn="l" rtl="0">
              <a:buNone/>
              <a:defRPr sz="1200"/>
            </a:lvl7pPr>
            <a:lvl8pPr marL="4266565" indent="0" algn="l" rtl="0">
              <a:buNone/>
              <a:defRPr sz="1200"/>
            </a:lvl8pPr>
            <a:lvl9pPr marL="4876165" indent="0" algn="l" rtl="0">
              <a:buNone/>
              <a:defRPr sz="12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7788" y="488256"/>
            <a:ext cx="11305256" cy="852512"/>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17309" y="1412776"/>
            <a:ext cx="10157354" cy="4902448"/>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85000"/>
        </a:lnSpc>
        <a:spcBef>
          <a:spcPct val="0"/>
        </a:spcBef>
        <a:buNone/>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800" indent="-304800" algn="l" defTabSz="1219200" rtl="0" eaLnBrk="1" latinLnBrk="0" hangingPunct="1">
        <a:lnSpc>
          <a:spcPct val="95000"/>
        </a:lnSpc>
        <a:spcBef>
          <a:spcPts val="1865"/>
        </a:spcBef>
        <a:buSzPct val="100000"/>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1pPr>
      <a:lvl2pPr marL="731520" indent="-304800" algn="l" defTabSz="1219200" rtl="0" eaLnBrk="1" latinLnBrk="0" hangingPunct="1">
        <a:lnSpc>
          <a:spcPct val="95000"/>
        </a:lnSpc>
        <a:spcBef>
          <a:spcPts val="1065"/>
        </a:spcBef>
        <a:buSzPct val="100000"/>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58240" indent="-304800" algn="l" defTabSz="1219200" rtl="0" eaLnBrk="1" latinLnBrk="0" hangingPunct="1">
        <a:lnSpc>
          <a:spcPct val="95000"/>
        </a:lnSpc>
        <a:spcBef>
          <a:spcPts val="1065"/>
        </a:spcBef>
        <a:buSzPct val="100000"/>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3pPr>
      <a:lvl4pPr marL="1584960" indent="-304800" algn="l" defTabSz="1219200" rtl="0" eaLnBrk="1" latinLnBrk="0" hangingPunct="1">
        <a:lnSpc>
          <a:spcPct val="95000"/>
        </a:lnSpc>
        <a:spcBef>
          <a:spcPts val="1065"/>
        </a:spcBef>
        <a:buSzPct val="100000"/>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11045" indent="-304800" algn="l" defTabSz="1219200" rtl="0" eaLnBrk="1" latinLnBrk="0" hangingPunct="1">
        <a:lnSpc>
          <a:spcPct val="95000"/>
        </a:lnSpc>
        <a:spcBef>
          <a:spcPts val="1065"/>
        </a:spcBef>
        <a:buSzPct val="100000"/>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43776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6pPr>
      <a:lvl7pPr marL="286448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7pPr>
      <a:lvl8pPr marL="329120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8pPr>
      <a:lvl9pPr marL="3778885" indent="-304800" algn="l" defTabSz="1219200" rtl="0" eaLnBrk="1" latinLnBrk="0" hangingPunct="1">
        <a:lnSpc>
          <a:spcPct val="95000"/>
        </a:lnSpc>
        <a:spcBef>
          <a:spcPts val="1065"/>
        </a:spcBef>
        <a:buSzPct val="90000"/>
        <a:buFont typeface="Century Gothic" panose="020B0502020202020204" pitchFamily="34" charset="0"/>
        <a:buChar char="–"/>
        <a:defRPr sz="1800" kern="120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hyperlink" Target="https://github.com/medcl/elasticsearch-analysis-ik/releases"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hyperlink" Target="http://192.168.212.181:9200/_analyze"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mailto:3141621744@qq.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en-US" altLang="zh-CN" dirty="0"/>
              <a:t>Spring Boot 2.x</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a:t>讲师</a:t>
            </a:r>
            <a:r>
              <a:rPr lang="en-US" altLang="zh-CN" dirty="0"/>
              <a:t>:  </a:t>
            </a:r>
            <a:r>
              <a:rPr lang="zh-CN" altLang="en-US" dirty="0"/>
              <a:t>邹堂瑞</a:t>
            </a:r>
            <a:endParaRPr lang="en-US" altLang="zh-CN" dirty="0"/>
          </a:p>
          <a:p>
            <a:r>
              <a:rPr lang="en-US" altLang="zh-CN"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el: 15881048003</a:t>
            </a:r>
            <a:endParaRPr lang="en-US" altLang="zh-CN"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443980" y="5972175"/>
            <a:ext cx="309880" cy="460375"/>
          </a:xfrm>
          <a:prstGeom prst="rect">
            <a:avLst/>
          </a:prstGeom>
          <a:noFill/>
        </p:spPr>
        <p:txBody>
          <a:bodyPr wrap="none" rtlCol="0">
            <a:spAutoFit/>
          </a:bodyPr>
          <a:p>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a:t>
            </a:r>
            <a:r>
              <a:rPr lang="zh-CN" altLang="en-US" dirty="0"/>
              <a:t> </a:t>
            </a:r>
            <a:r>
              <a:rPr lang="en-US" altLang="zh-CN" dirty="0"/>
              <a:t>Boot </a:t>
            </a:r>
            <a:r>
              <a:rPr lang="en-US" altLang="zh-CN" dirty="0" err="1"/>
              <a:t>DevTools</a:t>
            </a:r>
            <a:r>
              <a:rPr lang="zh-CN" altLang="en-US" dirty="0"/>
              <a:t>热部署</a:t>
            </a:r>
            <a:endParaRPr lang="zh-CN" altLang="en-US" dirty="0"/>
          </a:p>
        </p:txBody>
      </p:sp>
      <p:sp>
        <p:nvSpPr>
          <p:cNvPr id="3" name="内容占位符 2"/>
          <p:cNvSpPr>
            <a:spLocks noGrp="1"/>
          </p:cNvSpPr>
          <p:nvPr>
            <p:ph idx="1"/>
          </p:nvPr>
        </p:nvSpPr>
        <p:spPr/>
        <p:txBody>
          <a:bodyPr/>
          <a:lstStyle/>
          <a:p>
            <a:r>
              <a:rPr lang="zh-CN" altLang="en-US" dirty="0"/>
              <a:t>使用</a:t>
            </a:r>
            <a:r>
              <a:rPr lang="en-US" altLang="zh-CN" dirty="0"/>
              <a:t>Spring Boot</a:t>
            </a:r>
            <a:r>
              <a:rPr lang="zh-CN" altLang="en-US" dirty="0"/>
              <a:t>的</a:t>
            </a:r>
            <a:r>
              <a:rPr lang="en-US" altLang="zh-CN" dirty="0" err="1"/>
              <a:t>DevTools</a:t>
            </a:r>
            <a:r>
              <a:rPr lang="zh-CN" altLang="en-US" dirty="0"/>
              <a:t>进行热部署</a:t>
            </a:r>
            <a:endParaRPr lang="en-US" altLang="zh-CN" dirty="0"/>
          </a:p>
          <a:p>
            <a:r>
              <a:rPr lang="en-US" altLang="zh-CN"/>
              <a:t>spring-loaded</a:t>
            </a:r>
            <a:endParaRPr lang="en-US" altLang="zh-CN" dirty="0"/>
          </a:p>
          <a:p>
            <a:pPr lvl="1"/>
            <a:r>
              <a:rPr lang="zh-CN" altLang="en-US" dirty="0"/>
              <a:t>此方法在</a:t>
            </a:r>
            <a:r>
              <a:rPr lang="en-US" altLang="zh-CN" dirty="0"/>
              <a:t>Spring Boot 2.x</a:t>
            </a:r>
            <a:r>
              <a:rPr lang="zh-CN" altLang="en-US" dirty="0"/>
              <a:t>版本中已经停止了</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 Boot Web</a:t>
            </a:r>
            <a:r>
              <a:rPr lang="zh-CN" altLang="en-US" dirty="0"/>
              <a:t>开发模板引擎</a:t>
            </a:r>
            <a:endParaRPr lang="zh-CN" altLang="en-US" dirty="0"/>
          </a:p>
        </p:txBody>
      </p:sp>
      <p:sp>
        <p:nvSpPr>
          <p:cNvPr id="3" name="内容占位符 2"/>
          <p:cNvSpPr>
            <a:spLocks noGrp="1"/>
          </p:cNvSpPr>
          <p:nvPr>
            <p:ph idx="1"/>
          </p:nvPr>
        </p:nvSpPr>
        <p:spPr/>
        <p:txBody>
          <a:bodyPr>
            <a:normAutofit/>
          </a:bodyPr>
          <a:lstStyle/>
          <a:p>
            <a:r>
              <a:rPr lang="en-US" altLang="zh-CN" dirty="0" err="1"/>
              <a:t>SpringBoot</a:t>
            </a:r>
            <a:r>
              <a:rPr lang="zh-CN" altLang="en-US" dirty="0"/>
              <a:t>支持的模板引擎</a:t>
            </a:r>
            <a:endParaRPr lang="en-US" altLang="zh-CN" dirty="0"/>
          </a:p>
          <a:p>
            <a:pPr lvl="1"/>
            <a:r>
              <a:rPr lang="en-US" altLang="zh-CN" dirty="0" err="1"/>
              <a:t>Thymeleaf</a:t>
            </a:r>
            <a:r>
              <a:rPr lang="en-US" altLang="zh-CN" dirty="0"/>
              <a:t>(</a:t>
            </a:r>
            <a:r>
              <a:rPr lang="zh-CN" altLang="en-US" dirty="0"/>
              <a:t>官方推荐</a:t>
            </a:r>
            <a:r>
              <a:rPr lang="en-US" altLang="zh-CN" dirty="0"/>
              <a:t>)</a:t>
            </a:r>
            <a:endParaRPr lang="en-US" altLang="zh-CN" dirty="0"/>
          </a:p>
          <a:p>
            <a:pPr lvl="1"/>
            <a:r>
              <a:rPr lang="en-US" altLang="zh-CN" dirty="0" err="1"/>
              <a:t>FreeMarker</a:t>
            </a:r>
            <a:endParaRPr lang="en-US" altLang="zh-CN" dirty="0"/>
          </a:p>
          <a:p>
            <a:pPr lvl="1"/>
            <a:r>
              <a:rPr lang="en-US" altLang="zh-CN" dirty="0"/>
              <a:t>Groovy</a:t>
            </a:r>
            <a:endParaRPr lang="en-US" altLang="zh-CN" dirty="0"/>
          </a:p>
          <a:p>
            <a:pPr lvl="1"/>
            <a:r>
              <a:rPr lang="en-US" altLang="zh-CN" dirty="0"/>
              <a:t>Mustache</a:t>
            </a:r>
            <a:endParaRPr lang="en-US" altLang="zh-CN" dirty="0"/>
          </a:p>
          <a:p>
            <a:pPr lvl="1"/>
            <a:r>
              <a:rPr lang="en-US" altLang="zh-CN" dirty="0"/>
              <a:t>JSP</a:t>
            </a:r>
            <a:r>
              <a:rPr lang="zh-CN" altLang="en-US" dirty="0"/>
              <a:t>技术</a:t>
            </a:r>
            <a:r>
              <a:rPr lang="en-US" altLang="zh-CN" dirty="0"/>
              <a:t>(Spring Boot</a:t>
            </a:r>
            <a:r>
              <a:rPr lang="zh-CN" altLang="en-US" dirty="0"/>
              <a:t>官方是不推荐的</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FreeMarker</a:t>
            </a:r>
            <a:r>
              <a:rPr lang="en-US" altLang="zh-CN" dirty="0"/>
              <a:t> </a:t>
            </a:r>
            <a:r>
              <a:rPr lang="zh-CN" altLang="en-US" dirty="0"/>
              <a:t>基本语法</a:t>
            </a:r>
            <a:endParaRPr lang="zh-CN" altLang="en-US" dirty="0"/>
          </a:p>
        </p:txBody>
      </p:sp>
      <p:sp>
        <p:nvSpPr>
          <p:cNvPr id="3" name="内容占位符 2"/>
          <p:cNvSpPr>
            <a:spLocks noGrp="1"/>
          </p:cNvSpPr>
          <p:nvPr>
            <p:ph idx="1"/>
          </p:nvPr>
        </p:nvSpPr>
        <p:spPr/>
        <p:txBody>
          <a:bodyPr>
            <a:normAutofit/>
          </a:bodyPr>
          <a:lstStyle/>
          <a:p>
            <a:r>
              <a:rPr lang="en-US" altLang="zh-CN" dirty="0" err="1"/>
              <a:t>FreeMarker</a:t>
            </a:r>
            <a:r>
              <a:rPr lang="zh-CN" altLang="en-US" dirty="0"/>
              <a:t>模板文件</a:t>
            </a:r>
            <a:r>
              <a:rPr lang="en-US" altLang="zh-CN" dirty="0"/>
              <a:t>(*.</a:t>
            </a:r>
            <a:r>
              <a:rPr lang="en-US" altLang="zh-CN" dirty="0" err="1"/>
              <a:t>ftl</a:t>
            </a:r>
            <a:r>
              <a:rPr lang="en-US" altLang="zh-CN" dirty="0"/>
              <a:t>)</a:t>
            </a:r>
            <a:r>
              <a:rPr lang="zh-CN" altLang="en-US" dirty="0"/>
              <a:t>的基本部分</a:t>
            </a:r>
            <a:endParaRPr lang="en-US" altLang="zh-CN" dirty="0"/>
          </a:p>
          <a:p>
            <a:pPr lvl="1"/>
            <a:r>
              <a:rPr lang="en-US" altLang="zh-CN" dirty="0"/>
              <a:t>1. </a:t>
            </a:r>
            <a:r>
              <a:rPr lang="zh-CN" altLang="en-US" dirty="0"/>
              <a:t>文本：直接输出的内容部分</a:t>
            </a:r>
            <a:endParaRPr lang="en-US" altLang="zh-CN" dirty="0"/>
          </a:p>
          <a:p>
            <a:pPr lvl="1"/>
            <a:r>
              <a:rPr lang="en-US" altLang="zh-CN" dirty="0"/>
              <a:t>2. </a:t>
            </a:r>
            <a:r>
              <a:rPr lang="zh-CN" altLang="en-US" dirty="0"/>
              <a:t>注释：不会输出的内容，格式为</a:t>
            </a:r>
            <a:r>
              <a:rPr lang="en-US" altLang="zh-CN" dirty="0"/>
              <a:t>&lt;#--  </a:t>
            </a:r>
            <a:r>
              <a:rPr lang="zh-CN" altLang="en-US" dirty="0"/>
              <a:t>注释内容  </a:t>
            </a:r>
            <a:r>
              <a:rPr lang="en-US" altLang="zh-CN" dirty="0"/>
              <a:t>--&gt;</a:t>
            </a:r>
            <a:endParaRPr lang="en-US" altLang="zh-CN" dirty="0"/>
          </a:p>
          <a:p>
            <a:pPr lvl="1"/>
            <a:r>
              <a:rPr lang="en-US" altLang="zh-CN" dirty="0"/>
              <a:t>3. </a:t>
            </a:r>
            <a:r>
              <a:rPr lang="zh-CN" altLang="en-US" dirty="0"/>
              <a:t>取值</a:t>
            </a:r>
            <a:r>
              <a:rPr lang="en-US" altLang="zh-CN" dirty="0"/>
              <a:t>(</a:t>
            </a:r>
            <a:r>
              <a:rPr lang="zh-CN" altLang="en-US" dirty="0"/>
              <a:t>插值</a:t>
            </a:r>
            <a:r>
              <a:rPr lang="en-US" altLang="zh-CN" dirty="0"/>
              <a:t>)</a:t>
            </a:r>
            <a:r>
              <a:rPr lang="zh-CN" altLang="en-US" dirty="0"/>
              <a:t>：代替输出数据模型的部分，格式为</a:t>
            </a:r>
            <a:r>
              <a:rPr lang="en-US" altLang="zh-CN" dirty="0"/>
              <a:t>${</a:t>
            </a:r>
            <a:r>
              <a:rPr lang="zh-CN" altLang="en-US" dirty="0"/>
              <a:t>数据模型</a:t>
            </a:r>
            <a:r>
              <a:rPr lang="en-US" altLang="zh-CN" dirty="0"/>
              <a:t>}</a:t>
            </a:r>
            <a:r>
              <a:rPr lang="zh-CN" altLang="en-US" dirty="0"/>
              <a:t>或</a:t>
            </a:r>
            <a:r>
              <a:rPr lang="en-US" altLang="zh-CN" dirty="0"/>
              <a:t>#{</a:t>
            </a:r>
            <a:r>
              <a:rPr lang="zh-CN" altLang="en-US" dirty="0"/>
              <a:t>数据模型</a:t>
            </a:r>
            <a:r>
              <a:rPr lang="en-US" altLang="zh-CN" dirty="0"/>
              <a:t>}</a:t>
            </a:r>
            <a:endParaRPr lang="en-US" altLang="zh-CN" dirty="0"/>
          </a:p>
          <a:p>
            <a:pPr lvl="1"/>
            <a:r>
              <a:rPr lang="en-US" altLang="zh-CN" dirty="0"/>
              <a:t>4. </a:t>
            </a:r>
            <a:r>
              <a:rPr lang="en-US" altLang="zh-CN" dirty="0" err="1"/>
              <a:t>ftl</a:t>
            </a:r>
            <a:r>
              <a:rPr lang="zh-CN" altLang="en-US" dirty="0"/>
              <a:t>指令：</a:t>
            </a:r>
            <a:r>
              <a:rPr lang="en-US" altLang="zh-CN" dirty="0" err="1"/>
              <a:t>Freemarker</a:t>
            </a:r>
            <a:r>
              <a:rPr lang="zh-CN" altLang="en-US" dirty="0"/>
              <a:t>指令，类似于</a:t>
            </a:r>
            <a:r>
              <a:rPr lang="en-US" altLang="zh-CN" dirty="0"/>
              <a:t>HTML</a:t>
            </a:r>
            <a:r>
              <a:rPr lang="zh-CN" altLang="en-US" dirty="0"/>
              <a:t>标记。</a:t>
            </a:r>
            <a:endParaRPr lang="en-US" altLang="zh-CN" dirty="0"/>
          </a:p>
          <a:p>
            <a:r>
              <a:rPr lang="en-US" altLang="zh-CN" dirty="0" err="1"/>
              <a:t>Freemarker</a:t>
            </a:r>
            <a:r>
              <a:rPr lang="zh-CN" altLang="en-US" dirty="0"/>
              <a:t>语法及使用方法</a:t>
            </a:r>
            <a:endParaRPr lang="zh-CN" altLang="en-US" dirty="0"/>
          </a:p>
          <a:p>
            <a:pPr lvl="1"/>
            <a:r>
              <a:rPr lang="zh-CN" altLang="en-US" dirty="0"/>
              <a:t> </a:t>
            </a:r>
            <a:r>
              <a:rPr lang="en-US" altLang="zh-CN" dirty="0"/>
              <a:t>1. </a:t>
            </a:r>
            <a:r>
              <a:rPr lang="zh-CN" altLang="en-US" dirty="0"/>
              <a:t>取值</a:t>
            </a:r>
            <a:r>
              <a:rPr lang="en-US" altLang="zh-CN" dirty="0"/>
              <a:t>(</a:t>
            </a:r>
            <a:r>
              <a:rPr lang="zh-CN" altLang="en-US" dirty="0"/>
              <a:t>插值</a:t>
            </a:r>
            <a:r>
              <a:rPr lang="en-US" altLang="zh-CN" dirty="0"/>
              <a:t>)</a:t>
            </a:r>
            <a:r>
              <a:rPr lang="zh-CN" altLang="en-US" dirty="0"/>
              <a:t>指令</a:t>
            </a:r>
            <a:endParaRPr lang="en-US" altLang="zh-CN" dirty="0"/>
          </a:p>
          <a:p>
            <a:pPr lvl="1"/>
            <a:r>
              <a:rPr lang="zh-CN" altLang="en-US" dirty="0"/>
              <a:t> </a:t>
            </a:r>
            <a:r>
              <a:rPr lang="en-US" altLang="zh-CN" dirty="0"/>
              <a:t>2. </a:t>
            </a:r>
            <a:r>
              <a:rPr lang="zh-CN" altLang="en-US" dirty="0"/>
              <a:t>条件判断指令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584176"/>
          </a:xfrm>
        </p:spPr>
        <p:txBody>
          <a:bodyPr>
            <a:normAutofit/>
          </a:bodyPr>
          <a:lstStyle/>
          <a:p>
            <a:r>
              <a:rPr lang="zh-CN" altLang="en-US" dirty="0"/>
              <a:t>指令</a:t>
            </a:r>
            <a:r>
              <a:rPr lang="en-US" altLang="zh-CN" dirty="0"/>
              <a:t>: ${var}</a:t>
            </a:r>
            <a:endParaRPr lang="en-US" altLang="zh-CN" dirty="0"/>
          </a:p>
          <a:p>
            <a:pPr lvl="1"/>
            <a:r>
              <a:rPr lang="zh-CN" altLang="en-US" dirty="0"/>
              <a:t>适用类型：</a:t>
            </a:r>
            <a:r>
              <a:rPr lang="en-US" altLang="zh-CN" dirty="0"/>
              <a:t>java</a:t>
            </a:r>
            <a:r>
              <a:rPr lang="zh-CN" altLang="en-US" dirty="0"/>
              <a:t>中常用的八大基本类型以及我们的</a:t>
            </a:r>
            <a:r>
              <a:rPr lang="en-US" altLang="zh-CN" dirty="0"/>
              <a:t>String</a:t>
            </a:r>
            <a:r>
              <a:rPr lang="zh-CN" altLang="en-US" dirty="0"/>
              <a:t>引用类型，但是，</a:t>
            </a:r>
            <a:r>
              <a:rPr lang="en-US" altLang="zh-CN" dirty="0" err="1"/>
              <a:t>freemarker</a:t>
            </a:r>
            <a:r>
              <a:rPr lang="zh-CN" altLang="en-US" dirty="0"/>
              <a:t>中</a:t>
            </a:r>
            <a:r>
              <a:rPr lang="en-US" altLang="zh-CN" dirty="0" err="1"/>
              <a:t>boolean</a:t>
            </a:r>
            <a:r>
              <a:rPr lang="zh-CN" altLang="en-US" dirty="0"/>
              <a:t>类型显示时</a:t>
            </a:r>
            <a:r>
              <a:rPr lang="en-US" altLang="zh-CN" dirty="0"/>
              <a:t>true==yes  false==no</a:t>
            </a:r>
            <a:br>
              <a:rPr lang="en-US" altLang="zh-CN" dirty="0"/>
            </a:br>
            <a:r>
              <a:rPr lang="en-US" altLang="zh-CN" dirty="0"/>
              <a:t>                        </a:t>
            </a:r>
            <a:endParaRPr lang="zh-CN" altLang="en-US" dirty="0"/>
          </a:p>
        </p:txBody>
      </p:sp>
      <p:sp>
        <p:nvSpPr>
          <p:cNvPr id="5" name="文本框 4"/>
          <p:cNvSpPr txBox="1"/>
          <p:nvPr/>
        </p:nvSpPr>
        <p:spPr>
          <a:xfrm>
            <a:off x="1269876" y="2852936"/>
            <a:ext cx="9721080" cy="3293209"/>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在后台文件中定义变量</a:t>
            </a:r>
            <a:br>
              <a:rPr lang="zh-CN" altLang="en-US" sz="1600" dirty="0">
                <a:solidFill>
                  <a:schemeClr val="accent6"/>
                </a:solidFill>
              </a:rPr>
            </a:br>
            <a:r>
              <a:rPr lang="zh-CN" altLang="en-US" sz="1600" dirty="0">
                <a:solidFill>
                  <a:schemeClr val="accent6"/>
                </a:solidFill>
              </a:rPr>
              <a:t>                                        </a:t>
            </a:r>
            <a:r>
              <a:rPr lang="en-US" altLang="zh-CN" sz="1600" dirty="0">
                <a:solidFill>
                  <a:schemeClr val="accent6"/>
                </a:solidFill>
              </a:rPr>
              <a:t>String </a:t>
            </a:r>
            <a:r>
              <a:rPr lang="en-US" altLang="zh-CN" sz="1600" dirty="0" err="1">
                <a:solidFill>
                  <a:schemeClr val="accent6"/>
                </a:solidFill>
              </a:rPr>
              <a:t>strVar</a:t>
            </a:r>
            <a:r>
              <a:rPr lang="en-US" altLang="zh-CN" sz="1600" dirty="0">
                <a:solidFill>
                  <a:schemeClr val="accent6"/>
                </a:solidFill>
              </a:rPr>
              <a:t> = "</a:t>
            </a:r>
            <a:r>
              <a:rPr lang="zh-CN" altLang="en-US" sz="1600" dirty="0">
                <a:solidFill>
                  <a:schemeClr val="accent6"/>
                </a:solidFill>
              </a:rPr>
              <a:t>世界你好</a:t>
            </a:r>
            <a:r>
              <a:rPr lang="en-US" altLang="zh-CN" sz="1600" dirty="0">
                <a:solidFill>
                  <a:schemeClr val="accent6"/>
                </a:solidFill>
              </a:rPr>
              <a:t>";</a:t>
            </a:r>
            <a:br>
              <a:rPr lang="zh-CN" altLang="en-US" sz="1600" dirty="0">
                <a:solidFill>
                  <a:schemeClr val="accent6"/>
                </a:solidFill>
              </a:rPr>
            </a:br>
            <a:r>
              <a:rPr lang="zh-CN" altLang="en-US" sz="1600" dirty="0">
                <a:solidFill>
                  <a:schemeClr val="accent6"/>
                </a:solidFill>
              </a:rPr>
              <a:t>                                        </a:t>
            </a:r>
            <a:r>
              <a:rPr lang="en-US" altLang="zh-CN" sz="1600" dirty="0">
                <a:solidFill>
                  <a:schemeClr val="accent6"/>
                </a:solidFill>
              </a:rPr>
              <a:t>int </a:t>
            </a:r>
            <a:r>
              <a:rPr lang="en-US" altLang="zh-CN" sz="1600" dirty="0" err="1">
                <a:solidFill>
                  <a:schemeClr val="accent6"/>
                </a:solidFill>
              </a:rPr>
              <a:t>intVar</a:t>
            </a:r>
            <a:r>
              <a:rPr lang="en-US" altLang="zh-CN" sz="1600" dirty="0">
                <a:solidFill>
                  <a:schemeClr val="accent6"/>
                </a:solidFill>
              </a:rPr>
              <a:t> = 10;</a:t>
            </a:r>
            <a:br>
              <a:rPr lang="en-US" altLang="zh-CN" sz="1600" dirty="0">
                <a:solidFill>
                  <a:schemeClr val="accent6"/>
                </a:solidFill>
              </a:rPr>
            </a:br>
            <a:r>
              <a:rPr lang="en-US" altLang="zh-CN" sz="1600" dirty="0">
                <a:solidFill>
                  <a:schemeClr val="accent6"/>
                </a:solidFill>
              </a:rPr>
              <a:t>                                        </a:t>
            </a:r>
            <a:r>
              <a:rPr lang="en-US" altLang="zh-CN" sz="1600" dirty="0" err="1">
                <a:solidFill>
                  <a:schemeClr val="accent6"/>
                </a:solidFill>
              </a:rPr>
              <a:t>boolean</a:t>
            </a:r>
            <a:r>
              <a:rPr lang="en-US" altLang="zh-CN" sz="1600" dirty="0">
                <a:solidFill>
                  <a:schemeClr val="accent6"/>
                </a:solidFill>
              </a:rPr>
              <a:t> </a:t>
            </a:r>
            <a:r>
              <a:rPr lang="en-US" altLang="zh-CN" sz="1600" dirty="0" err="1">
                <a:solidFill>
                  <a:schemeClr val="accent6"/>
                </a:solidFill>
              </a:rPr>
              <a:t>booVar</a:t>
            </a:r>
            <a:r>
              <a:rPr lang="en-US" altLang="zh-CN" sz="1600" dirty="0">
                <a:solidFill>
                  <a:schemeClr val="accent6"/>
                </a:solidFill>
              </a:rPr>
              <a:t> = true;</a:t>
            </a:r>
            <a:br>
              <a:rPr lang="en-US" altLang="zh-CN" sz="1600" dirty="0">
                <a:solidFill>
                  <a:schemeClr val="accent6"/>
                </a:solidFill>
              </a:rPr>
            </a:br>
            <a:r>
              <a:rPr lang="en-US" altLang="zh-CN" sz="1600" dirty="0">
                <a:solidFill>
                  <a:schemeClr val="accent6"/>
                </a:solidFill>
              </a:rPr>
              <a:t>	</a:t>
            </a:r>
            <a:r>
              <a:rPr lang="zh-CN" altLang="en-US" sz="1600" dirty="0">
                <a:solidFill>
                  <a:schemeClr val="accent6"/>
                </a:solidFill>
              </a:rPr>
              <a:t>在页面中获取变量：</a:t>
            </a:r>
            <a:br>
              <a:rPr lang="zh-CN" altLang="en-US" sz="1600" dirty="0">
                <a:solidFill>
                  <a:schemeClr val="accent6"/>
                </a:solidFill>
              </a:rPr>
            </a:br>
            <a:r>
              <a:rPr lang="zh-CN" altLang="en-US" sz="1600" dirty="0">
                <a:solidFill>
                  <a:schemeClr val="accent6"/>
                </a:solidFill>
              </a:rPr>
              <a:t>                                        </a:t>
            </a:r>
            <a:r>
              <a:rPr lang="en-US" altLang="zh-CN" sz="1600" dirty="0">
                <a:solidFill>
                  <a:schemeClr val="accent6"/>
                </a:solidFill>
              </a:rPr>
              <a:t>String</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strVar</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br>
              <a:rPr lang="en-US" altLang="zh-CN" sz="1600" dirty="0">
                <a:solidFill>
                  <a:schemeClr val="accent6"/>
                </a:solidFill>
              </a:rPr>
            </a:br>
            <a:r>
              <a:rPr lang="en-US" altLang="zh-CN" sz="1600" dirty="0">
                <a:solidFill>
                  <a:schemeClr val="accent6"/>
                </a:solidFill>
              </a:rPr>
              <a:t>                                        int</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intVar</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br>
              <a:rPr lang="en-US" altLang="zh-CN" sz="1600" dirty="0">
                <a:solidFill>
                  <a:schemeClr val="accent6"/>
                </a:solidFill>
              </a:rPr>
            </a:br>
            <a:r>
              <a:rPr lang="en-US" altLang="zh-CN" sz="1600" dirty="0">
                <a:solidFill>
                  <a:schemeClr val="accent6"/>
                </a:solidFill>
              </a:rPr>
              <a:t>                                        </a:t>
            </a:r>
            <a:r>
              <a:rPr lang="en-US" altLang="zh-CN" sz="1600" dirty="0" err="1">
                <a:solidFill>
                  <a:schemeClr val="accent6"/>
                </a:solidFill>
              </a:rPr>
              <a:t>boolean</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booVar?string</a:t>
            </a:r>
            <a:r>
              <a:rPr lang="en-US" altLang="zh-CN" sz="1600" dirty="0">
                <a:solidFill>
                  <a:schemeClr val="accent6"/>
                </a:solidFill>
              </a:rPr>
              <a:t>("</a:t>
            </a:r>
            <a:r>
              <a:rPr lang="en-US" altLang="zh-CN" sz="1600" dirty="0" err="1">
                <a:solidFill>
                  <a:schemeClr val="accent6"/>
                </a:solidFill>
              </a:rPr>
              <a:t>yes","no</a:t>
            </a:r>
            <a:r>
              <a:rPr lang="en-US" altLang="zh-CN" sz="1600" dirty="0">
                <a:solidFill>
                  <a:schemeClr val="accent6"/>
                </a:solidFill>
              </a:rPr>
              <a:t>")} &lt;/font&gt;</a:t>
            </a:r>
            <a:br>
              <a:rPr lang="en-US" altLang="zh-CN" sz="1600" dirty="0">
                <a:solidFill>
                  <a:schemeClr val="accent6"/>
                </a:solidFill>
              </a:rPr>
            </a:br>
            <a:r>
              <a:rPr lang="en-US" altLang="zh-CN" sz="1600" dirty="0">
                <a:solidFill>
                  <a:schemeClr val="accent6"/>
                </a:solidFill>
              </a:rPr>
              <a:t>	</a:t>
            </a:r>
            <a:r>
              <a:rPr lang="zh-CN" altLang="en-US" sz="1600" dirty="0">
                <a:solidFill>
                  <a:schemeClr val="accent6"/>
                </a:solidFill>
              </a:rPr>
              <a:t>展示结果：</a:t>
            </a:r>
            <a:br>
              <a:rPr lang="zh-CN" altLang="en-US" sz="1600" dirty="0">
                <a:solidFill>
                  <a:schemeClr val="accent6"/>
                </a:solidFill>
              </a:rPr>
            </a:br>
            <a:r>
              <a:rPr lang="zh-CN" altLang="en-US" sz="1600" dirty="0">
                <a:solidFill>
                  <a:schemeClr val="accent6"/>
                </a:solidFill>
              </a:rPr>
              <a:t>                                        </a:t>
            </a:r>
            <a:r>
              <a:rPr lang="en-US" altLang="zh-CN" sz="1600" dirty="0">
                <a:solidFill>
                  <a:schemeClr val="accent6"/>
                </a:solidFill>
              </a:rPr>
              <a:t>String</a:t>
            </a:r>
            <a:r>
              <a:rPr lang="zh-CN" altLang="en-US" sz="1600" dirty="0">
                <a:solidFill>
                  <a:schemeClr val="accent6"/>
                </a:solidFill>
              </a:rPr>
              <a:t>获取：世界你好</a:t>
            </a:r>
            <a:br>
              <a:rPr lang="zh-CN" altLang="en-US" sz="1600" dirty="0">
                <a:solidFill>
                  <a:schemeClr val="accent6"/>
                </a:solidFill>
              </a:rPr>
            </a:br>
            <a:r>
              <a:rPr lang="zh-CN" altLang="en-US" sz="1600" dirty="0">
                <a:solidFill>
                  <a:schemeClr val="accent6"/>
                </a:solidFill>
              </a:rPr>
              <a:t>                                        </a:t>
            </a:r>
            <a:r>
              <a:rPr lang="en-US" altLang="zh-CN" sz="1600" dirty="0">
                <a:solidFill>
                  <a:schemeClr val="accent6"/>
                </a:solidFill>
              </a:rPr>
              <a:t>int</a:t>
            </a:r>
            <a:r>
              <a:rPr lang="zh-CN" altLang="en-US" sz="1600" dirty="0">
                <a:solidFill>
                  <a:schemeClr val="accent6"/>
                </a:solidFill>
              </a:rPr>
              <a:t>获取：</a:t>
            </a:r>
            <a:r>
              <a:rPr lang="en-US" altLang="zh-CN" sz="1600" dirty="0">
                <a:solidFill>
                  <a:schemeClr val="accent6"/>
                </a:solidFill>
              </a:rPr>
              <a:t>10</a:t>
            </a:r>
            <a:br>
              <a:rPr lang="zh-CN" altLang="en-US" sz="1600" dirty="0">
                <a:solidFill>
                  <a:schemeClr val="accent6"/>
                </a:solidFill>
              </a:rPr>
            </a:br>
            <a:r>
              <a:rPr lang="zh-CN" altLang="en-US" sz="1600" dirty="0">
                <a:solidFill>
                  <a:schemeClr val="accent6"/>
                </a:solidFill>
              </a:rPr>
              <a:t>                                        </a:t>
            </a:r>
            <a:r>
              <a:rPr lang="en-US" altLang="zh-CN" sz="1600" dirty="0" err="1">
                <a:solidFill>
                  <a:schemeClr val="accent6"/>
                </a:solidFill>
              </a:rPr>
              <a:t>boolean</a:t>
            </a:r>
            <a:r>
              <a:rPr lang="zh-CN" altLang="en-US" sz="1600" dirty="0">
                <a:solidFill>
                  <a:schemeClr val="accent6"/>
                </a:solidFill>
              </a:rPr>
              <a:t>获取：</a:t>
            </a:r>
            <a:r>
              <a:rPr lang="en-US" altLang="zh-CN" sz="1600" dirty="0">
                <a:solidFill>
                  <a:schemeClr val="accent6"/>
                </a:solidFill>
              </a:rPr>
              <a:t>yes</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${var!} </a:t>
            </a:r>
            <a:endParaRPr lang="en-US" altLang="zh-CN" dirty="0"/>
          </a:p>
          <a:p>
            <a:pPr lvl="1"/>
            <a:r>
              <a:rPr lang="zh-CN" altLang="en-US" dirty="0"/>
              <a:t>适用类型：对 </a:t>
            </a:r>
            <a:r>
              <a:rPr lang="en-US" altLang="zh-CN" dirty="0"/>
              <a:t>null </a:t>
            </a:r>
            <a:r>
              <a:rPr lang="zh-CN" altLang="en-US" dirty="0"/>
              <a:t>或者不存在的对象进行取值，可以设置默认值，例：</a:t>
            </a:r>
            <a:r>
              <a:rPr lang="en-US" altLang="zh-CN" dirty="0"/>
              <a:t>${var!'</a:t>
            </a:r>
            <a:r>
              <a:rPr lang="zh-CN" altLang="en-US" dirty="0"/>
              <a:t>我是默认值</a:t>
            </a:r>
            <a:r>
              <a:rPr lang="en-US" altLang="zh-CN" dirty="0"/>
              <a:t>'}    </a:t>
            </a:r>
            <a:r>
              <a:rPr lang="zh-CN" altLang="en-US" dirty="0"/>
              <a:t>即，有值时显示正常值，无值时显示默认值</a:t>
            </a:r>
            <a:endParaRPr lang="zh-CN" altLang="en-US" dirty="0"/>
          </a:p>
        </p:txBody>
      </p:sp>
      <p:sp>
        <p:nvSpPr>
          <p:cNvPr id="5" name="文本框 4"/>
          <p:cNvSpPr txBox="1"/>
          <p:nvPr/>
        </p:nvSpPr>
        <p:spPr>
          <a:xfrm>
            <a:off x="1269876" y="2852936"/>
            <a:ext cx="9721080" cy="3046988"/>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在后台文件中定义变量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String </a:t>
            </a:r>
            <a:r>
              <a:rPr lang="en-US" altLang="zh-CN" sz="1600" dirty="0" err="1">
                <a:solidFill>
                  <a:schemeClr val="accent6"/>
                </a:solidFill>
              </a:rPr>
              <a:t>strVar</a:t>
            </a:r>
            <a:r>
              <a:rPr lang="en-US" altLang="zh-CN" sz="1600" dirty="0">
                <a:solidFill>
                  <a:schemeClr val="accent6"/>
                </a:solidFill>
              </a:rPr>
              <a:t> = "</a:t>
            </a:r>
            <a:r>
              <a:rPr lang="zh-CN" altLang="en-US" sz="1600" dirty="0">
                <a:solidFill>
                  <a:schemeClr val="accent6"/>
                </a:solidFill>
              </a:rPr>
              <a:t>世界你好</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String str = null;</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在页面中获取变量：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String</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strVar</a:t>
            </a:r>
            <a:r>
              <a:rPr lang="en-US" altLang="zh-CN" sz="1600" dirty="0">
                <a:solidFill>
                  <a:schemeClr val="accent6"/>
                </a:solidFill>
              </a:rPr>
              <a:t>!"</a:t>
            </a:r>
            <a:r>
              <a:rPr lang="zh-CN" altLang="en-US" sz="1600" dirty="0">
                <a:solidFill>
                  <a:schemeClr val="accent6"/>
                </a:solidFill>
              </a:rPr>
              <a:t>我是空</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str</a:t>
            </a:r>
            <a:r>
              <a:rPr lang="zh-CN" altLang="en-US" sz="1600" dirty="0">
                <a:solidFill>
                  <a:schemeClr val="accent6"/>
                </a:solidFill>
              </a:rPr>
              <a:t>获取：</a:t>
            </a:r>
            <a:r>
              <a:rPr lang="en-US" altLang="zh-CN" sz="1600" dirty="0">
                <a:solidFill>
                  <a:schemeClr val="accent6"/>
                </a:solidFill>
              </a:rPr>
              <a:t>&lt;font color="red"&gt; ${str!}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str</a:t>
            </a:r>
            <a:r>
              <a:rPr lang="zh-CN" altLang="en-US" sz="1600" dirty="0">
                <a:solidFill>
                  <a:schemeClr val="accent6"/>
                </a:solidFill>
              </a:rPr>
              <a:t>获取：</a:t>
            </a:r>
            <a:r>
              <a:rPr lang="en-US" altLang="zh-CN" sz="1600" dirty="0">
                <a:solidFill>
                  <a:schemeClr val="accent6"/>
                </a:solidFill>
              </a:rPr>
              <a:t>&lt;font color="red"&gt; ${str!"</a:t>
            </a:r>
            <a:r>
              <a:rPr lang="zh-CN" altLang="en-US" sz="1600" dirty="0">
                <a:solidFill>
                  <a:schemeClr val="accent6"/>
                </a:solidFill>
              </a:rPr>
              <a:t>默认</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String</a:t>
            </a:r>
            <a:r>
              <a:rPr lang="zh-CN" altLang="en-US" sz="1600" dirty="0">
                <a:solidFill>
                  <a:schemeClr val="accent6"/>
                </a:solidFill>
              </a:rPr>
              <a:t>获取：世界你好</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str</a:t>
            </a:r>
            <a:r>
              <a:rPr lang="zh-CN" altLang="en-US" sz="1600" dirty="0">
                <a:solidFill>
                  <a:schemeClr val="accent6"/>
                </a:solidFill>
              </a:rPr>
              <a:t>获取：</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str</a:t>
            </a:r>
            <a:r>
              <a:rPr lang="zh-CN" altLang="en-US" sz="1600" dirty="0">
                <a:solidFill>
                  <a:schemeClr val="accent6"/>
                </a:solidFill>
              </a:rPr>
              <a:t>获取：默认</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a:t>
            </a:r>
            <a:r>
              <a:rPr lang="zh-CN" altLang="en-US" dirty="0"/>
              <a:t> </a:t>
            </a:r>
            <a:r>
              <a:rPr lang="en-US" altLang="zh-CN" dirty="0"/>
              <a:t>${</a:t>
            </a:r>
            <a:r>
              <a:rPr lang="zh-CN" altLang="en-US" dirty="0"/>
              <a:t>封装对象</a:t>
            </a:r>
            <a:r>
              <a:rPr lang="en-US" altLang="zh-CN" dirty="0"/>
              <a:t>.</a:t>
            </a:r>
            <a:r>
              <a:rPr lang="zh-CN" altLang="en-US" dirty="0"/>
              <a:t>属性</a:t>
            </a:r>
            <a:r>
              <a:rPr lang="en-US" altLang="zh-CN" dirty="0"/>
              <a:t>}</a:t>
            </a:r>
            <a:endParaRPr lang="en-US" altLang="zh-CN" dirty="0"/>
          </a:p>
          <a:p>
            <a:pPr lvl="1"/>
            <a:r>
              <a:rPr lang="zh-CN" altLang="en-US" dirty="0"/>
              <a:t>适用类型：对封装对象进行取值，例：</a:t>
            </a:r>
            <a:r>
              <a:rPr lang="en-US" altLang="zh-CN" dirty="0"/>
              <a:t>${User.name}</a:t>
            </a:r>
            <a:endParaRPr lang="zh-CN" altLang="en-US" dirty="0"/>
          </a:p>
        </p:txBody>
      </p:sp>
      <p:sp>
        <p:nvSpPr>
          <p:cNvPr id="5" name="文本框 4"/>
          <p:cNvSpPr txBox="1"/>
          <p:nvPr/>
        </p:nvSpPr>
        <p:spPr>
          <a:xfrm>
            <a:off x="1269876" y="2852936"/>
            <a:ext cx="9721080" cy="2554545"/>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在后台文件中封装对象</a:t>
            </a:r>
            <a:r>
              <a:rPr lang="en-US" altLang="zh-CN" sz="1600" dirty="0">
                <a:solidFill>
                  <a:schemeClr val="accent6"/>
                </a:solidFill>
              </a:rPr>
              <a:t>User[ name,  age ]</a:t>
            </a:r>
            <a:endParaRPr lang="en-US" altLang="zh-CN" sz="1600" dirty="0">
              <a:solidFill>
                <a:schemeClr val="accent6"/>
              </a:solidFill>
            </a:endParaRPr>
          </a:p>
          <a:p>
            <a:r>
              <a:rPr lang="en-US" altLang="zh-CN" sz="1600" dirty="0">
                <a:solidFill>
                  <a:schemeClr val="accent6"/>
                </a:solidFill>
              </a:rPr>
              <a:t>                                        String name = "</a:t>
            </a:r>
            <a:r>
              <a:rPr lang="zh-CN" altLang="en-US" sz="1600" dirty="0">
                <a:solidFill>
                  <a:schemeClr val="accent6"/>
                </a:solidFill>
              </a:rPr>
              <a:t>姓名</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int age = 18;</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在页面中获取变量：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name</a:t>
            </a:r>
            <a:r>
              <a:rPr lang="zh-CN" altLang="en-US" sz="1600" dirty="0">
                <a:solidFill>
                  <a:schemeClr val="accent6"/>
                </a:solidFill>
              </a:rPr>
              <a:t>获取：</a:t>
            </a:r>
            <a:r>
              <a:rPr lang="en-US" altLang="zh-CN" sz="1600" dirty="0">
                <a:solidFill>
                  <a:schemeClr val="accent6"/>
                </a:solidFill>
              </a:rPr>
              <a:t>&lt;font color="red"&gt; ${User.name}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age</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User.age</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name</a:t>
            </a:r>
            <a:r>
              <a:rPr lang="zh-CN" altLang="en-US" sz="1600" dirty="0">
                <a:solidFill>
                  <a:schemeClr val="accent6"/>
                </a:solidFill>
              </a:rPr>
              <a:t>获取：姓名</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age</a:t>
            </a:r>
            <a:r>
              <a:rPr lang="zh-CN" altLang="en-US" sz="1600" dirty="0">
                <a:solidFill>
                  <a:schemeClr val="accent6"/>
                </a:solidFill>
              </a:rPr>
              <a:t>获取：</a:t>
            </a:r>
            <a:r>
              <a:rPr lang="en-US" altLang="zh-CN" sz="1600" dirty="0">
                <a:solidFill>
                  <a:schemeClr val="accent6"/>
                </a:solidFill>
              </a:rPr>
              <a:t>18</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a:t>
            </a:r>
            <a:r>
              <a:rPr lang="zh-CN" altLang="en-US" dirty="0"/>
              <a:t> </a:t>
            </a:r>
            <a:r>
              <a:rPr lang="en-US" altLang="zh-CN" dirty="0"/>
              <a:t>${</a:t>
            </a:r>
            <a:r>
              <a:rPr lang="en-US" altLang="zh-CN" dirty="0" err="1"/>
              <a:t>date?String</a:t>
            </a:r>
            <a:r>
              <a:rPr lang="en-US" altLang="zh-CN" dirty="0"/>
              <a:t>('</a:t>
            </a:r>
            <a:r>
              <a:rPr lang="en-US" altLang="zh-CN" dirty="0" err="1"/>
              <a:t>yyyy</a:t>
            </a:r>
            <a:r>
              <a:rPr lang="en-US" altLang="zh-CN" dirty="0"/>
              <a:t>-MM-dd')}</a:t>
            </a:r>
            <a:endParaRPr lang="en-US" altLang="zh-CN" dirty="0"/>
          </a:p>
          <a:p>
            <a:pPr lvl="1"/>
            <a:r>
              <a:rPr lang="zh-CN" altLang="en-US" dirty="0"/>
              <a:t>适用类型：对日期格式进行取值，在这里我要强调的是，定义</a:t>
            </a:r>
            <a:r>
              <a:rPr lang="en-US" altLang="zh-CN" dirty="0"/>
              <a:t>Date</a:t>
            </a:r>
            <a:r>
              <a:rPr lang="zh-CN" altLang="en-US" dirty="0"/>
              <a:t>类型的变量时，</a:t>
            </a:r>
            <a:r>
              <a:rPr lang="en-US" altLang="zh-CN" dirty="0" err="1"/>
              <a:t>java.util.Date</a:t>
            </a:r>
            <a:r>
              <a:rPr lang="zh-CN" altLang="en-US" dirty="0"/>
              <a:t>无法输出日期，须使用</a:t>
            </a:r>
            <a:r>
              <a:rPr lang="en-US" altLang="zh-CN" dirty="0" err="1"/>
              <a:t>java.sql.Date</a:t>
            </a:r>
            <a:endParaRPr lang="zh-CN" altLang="en-US" dirty="0"/>
          </a:p>
        </p:txBody>
      </p:sp>
      <p:sp>
        <p:nvSpPr>
          <p:cNvPr id="5" name="文本框 4"/>
          <p:cNvSpPr txBox="1"/>
          <p:nvPr/>
        </p:nvSpPr>
        <p:spPr>
          <a:xfrm>
            <a:off x="1269875" y="2852936"/>
            <a:ext cx="10918949" cy="3046988"/>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在后台文件中定义变量</a:t>
            </a:r>
            <a:endParaRPr lang="zh-CN" altLang="en-US" sz="1600" dirty="0">
              <a:solidFill>
                <a:schemeClr val="accent6"/>
              </a:solidFill>
            </a:endParaRPr>
          </a:p>
          <a:p>
            <a:r>
              <a:rPr lang="zh-CN" altLang="en-US" sz="1600" dirty="0">
                <a:solidFill>
                  <a:schemeClr val="accent6"/>
                </a:solidFill>
              </a:rPr>
              <a:t>                                        </a:t>
            </a:r>
            <a:r>
              <a:rPr lang="en-US" altLang="zh-CN" sz="1600" dirty="0" err="1">
                <a:solidFill>
                  <a:schemeClr val="accent6"/>
                </a:solidFill>
              </a:rPr>
              <a:t>java.sql.Date</a:t>
            </a:r>
            <a:r>
              <a:rPr lang="en-US" altLang="zh-CN" sz="1600" dirty="0">
                <a:solidFill>
                  <a:schemeClr val="accent6"/>
                </a:solidFill>
              </a:rPr>
              <a:t> date = new Date().</a:t>
            </a:r>
            <a:r>
              <a:rPr lang="en-US" altLang="zh-CN" sz="1600" dirty="0" err="1">
                <a:solidFill>
                  <a:schemeClr val="accent6"/>
                </a:solidFill>
              </a:rPr>
              <a:t>getTime</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java.sql.Date</a:t>
            </a:r>
            <a:r>
              <a:rPr lang="en-US" altLang="zh-CN" sz="1600" dirty="0">
                <a:solidFill>
                  <a:schemeClr val="accent6"/>
                </a:solidFill>
              </a:rPr>
              <a:t> time = new Date().</a:t>
            </a:r>
            <a:r>
              <a:rPr lang="en-US" altLang="zh-CN" sz="1600" dirty="0" err="1">
                <a:solidFill>
                  <a:schemeClr val="accent6"/>
                </a:solidFill>
              </a:rPr>
              <a:t>getTime</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java.sql.Date</a:t>
            </a:r>
            <a:r>
              <a:rPr lang="en-US" altLang="zh-CN" sz="1600" dirty="0">
                <a:solidFill>
                  <a:schemeClr val="accent6"/>
                </a:solidFill>
              </a:rPr>
              <a:t> datetime = new Date().</a:t>
            </a:r>
            <a:r>
              <a:rPr lang="en-US" altLang="zh-CN" sz="1600" dirty="0" err="1">
                <a:solidFill>
                  <a:schemeClr val="accent6"/>
                </a:solidFill>
              </a:rPr>
              <a:t>getTime</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在页面中获取变量：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date</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date?string</a:t>
            </a:r>
            <a:r>
              <a:rPr lang="en-US" altLang="zh-CN" sz="1600" dirty="0">
                <a:solidFill>
                  <a:schemeClr val="accent6"/>
                </a:solidFill>
              </a:rPr>
              <a:t>('</a:t>
            </a:r>
            <a:r>
              <a:rPr lang="en-US" altLang="zh-CN" sz="1600" dirty="0" err="1">
                <a:solidFill>
                  <a:schemeClr val="accent6"/>
                </a:solidFill>
              </a:rPr>
              <a:t>yyyy</a:t>
            </a:r>
            <a:r>
              <a:rPr lang="en-US" altLang="zh-CN" sz="1600" dirty="0">
                <a:solidFill>
                  <a:schemeClr val="accent6"/>
                </a:solidFill>
              </a:rPr>
              <a:t>-MM-dd')}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time</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date?string</a:t>
            </a:r>
            <a:r>
              <a:rPr lang="en-US" altLang="zh-CN" sz="1600" dirty="0">
                <a:solidFill>
                  <a:schemeClr val="accent6"/>
                </a:solidFill>
              </a:rPr>
              <a:t>('</a:t>
            </a:r>
            <a:r>
              <a:rPr lang="en-US" altLang="zh-CN" sz="1600" dirty="0" err="1">
                <a:solidFill>
                  <a:schemeClr val="accent6"/>
                </a:solidFill>
              </a:rPr>
              <a:t>HH:mm:ss</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datetime</a:t>
            </a:r>
            <a:r>
              <a:rPr lang="zh-CN" altLang="en-US" sz="1600" dirty="0">
                <a:solidFill>
                  <a:schemeClr val="accent6"/>
                </a:solidFill>
              </a:rPr>
              <a:t>获取：</a:t>
            </a:r>
            <a:r>
              <a:rPr lang="en-US" altLang="zh-CN" sz="1600" dirty="0">
                <a:solidFill>
                  <a:schemeClr val="accent6"/>
                </a:solidFill>
              </a:rPr>
              <a:t>&lt;font color="red"&gt; ${</a:t>
            </a:r>
            <a:r>
              <a:rPr lang="en-US" altLang="zh-CN" sz="1600" dirty="0" err="1">
                <a:solidFill>
                  <a:schemeClr val="accent6"/>
                </a:solidFill>
              </a:rPr>
              <a:t>date?string</a:t>
            </a:r>
            <a:r>
              <a:rPr lang="en-US" altLang="zh-CN" sz="1600" dirty="0">
                <a:solidFill>
                  <a:schemeClr val="accent6"/>
                </a:solidFill>
              </a:rPr>
              <a:t>('</a:t>
            </a:r>
            <a:r>
              <a:rPr lang="en-US" altLang="zh-CN" sz="1600" dirty="0" err="1">
                <a:solidFill>
                  <a:schemeClr val="accent6"/>
                </a:solidFill>
              </a:rPr>
              <a:t>yyyy</a:t>
            </a:r>
            <a:r>
              <a:rPr lang="en-US" altLang="zh-CN" sz="1600" dirty="0">
                <a:solidFill>
                  <a:schemeClr val="accent6"/>
                </a:solidFill>
              </a:rPr>
              <a:t>-MM-dd </a:t>
            </a:r>
            <a:r>
              <a:rPr lang="en-US" altLang="zh-CN" sz="1600" dirty="0" err="1">
                <a:solidFill>
                  <a:schemeClr val="accent6"/>
                </a:solidFill>
              </a:rPr>
              <a:t>HH:mm:ss</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name</a:t>
            </a:r>
            <a:r>
              <a:rPr lang="zh-CN" altLang="en-US" sz="1600" dirty="0">
                <a:solidFill>
                  <a:schemeClr val="accent6"/>
                </a:solidFill>
              </a:rPr>
              <a:t>获取：姓名</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age</a:t>
            </a:r>
            <a:r>
              <a:rPr lang="zh-CN" altLang="en-US" sz="1600" dirty="0">
                <a:solidFill>
                  <a:schemeClr val="accent6"/>
                </a:solidFill>
              </a:rPr>
              <a:t>获取：</a:t>
            </a:r>
            <a:r>
              <a:rPr lang="en-US" altLang="zh-CN" sz="1600" dirty="0">
                <a:solidFill>
                  <a:schemeClr val="accent6"/>
                </a:solidFill>
              </a:rPr>
              <a:t>18</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a:t>
            </a:r>
            <a:r>
              <a:rPr lang="zh-CN" altLang="en-US" dirty="0"/>
              <a:t> </a:t>
            </a:r>
            <a:r>
              <a:rPr lang="en-US" altLang="zh-CN" dirty="0"/>
              <a:t>${</a:t>
            </a:r>
            <a:r>
              <a:rPr lang="en-US" altLang="zh-CN" dirty="0" err="1"/>
              <a:t>var?html</a:t>
            </a:r>
            <a:r>
              <a:rPr lang="en-US" altLang="zh-CN" dirty="0"/>
              <a:t>}</a:t>
            </a:r>
            <a:endParaRPr lang="en-US" altLang="zh-CN" dirty="0"/>
          </a:p>
          <a:p>
            <a:pPr lvl="1"/>
            <a:r>
              <a:rPr lang="zh-CN" altLang="en-US" dirty="0"/>
              <a:t>适用类型：转义</a:t>
            </a:r>
            <a:r>
              <a:rPr lang="en-US" altLang="zh-CN" dirty="0"/>
              <a:t>HTML</a:t>
            </a:r>
            <a:r>
              <a:rPr lang="zh-CN" altLang="en-US" dirty="0"/>
              <a:t>内容</a:t>
            </a:r>
            <a:endParaRPr lang="zh-CN" altLang="en-US" dirty="0"/>
          </a:p>
        </p:txBody>
      </p:sp>
      <p:sp>
        <p:nvSpPr>
          <p:cNvPr id="5" name="文本框 4"/>
          <p:cNvSpPr txBox="1"/>
          <p:nvPr/>
        </p:nvSpPr>
        <p:spPr>
          <a:xfrm>
            <a:off x="1269875" y="2852936"/>
            <a:ext cx="10918949" cy="2800767"/>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在后台文件中封装变量</a:t>
            </a:r>
            <a:r>
              <a:rPr lang="en-US" altLang="zh-CN" sz="1600" dirty="0">
                <a:solidFill>
                  <a:schemeClr val="accent6"/>
                </a:solidFill>
              </a:rPr>
              <a:t>Menu[ name, model ]</a:t>
            </a:r>
            <a:endParaRPr lang="en-US" altLang="zh-CN" sz="1600" dirty="0">
              <a:solidFill>
                <a:schemeClr val="accent6"/>
              </a:solidFill>
            </a:endParaRPr>
          </a:p>
          <a:p>
            <a:r>
              <a:rPr lang="en-US" altLang="zh-CN" sz="1600" dirty="0">
                <a:solidFill>
                  <a:schemeClr val="accent6"/>
                </a:solidFill>
              </a:rPr>
              <a:t>                                        Menu m = new Menu(); </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m.setName</a:t>
            </a:r>
            <a:r>
              <a:rPr lang="en-US" altLang="zh-CN" sz="1600" dirty="0">
                <a:solidFill>
                  <a:schemeClr val="accent6"/>
                </a:solidFill>
              </a:rPr>
              <a:t>(" </a:t>
            </a:r>
            <a:r>
              <a:rPr lang="en-US" altLang="zh-CN" sz="1600" dirty="0" err="1">
                <a:solidFill>
                  <a:schemeClr val="accent6"/>
                </a:solidFill>
              </a:rPr>
              <a:t>freemarker</a:t>
            </a:r>
            <a:r>
              <a:rPr lang="en-US" altLang="zh-CN" sz="1600" dirty="0">
                <a:solidFill>
                  <a:schemeClr val="accent6"/>
                </a:solidFill>
              </a:rPr>
              <a:t> ");</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m.setModel</a:t>
            </a:r>
            <a:r>
              <a:rPr lang="en-US" altLang="zh-CN" sz="1600" dirty="0">
                <a:solidFill>
                  <a:schemeClr val="accent6"/>
                </a:solidFill>
              </a:rPr>
              <a:t>("&lt;font color = 'red'&gt;</a:t>
            </a:r>
            <a:r>
              <a:rPr lang="zh-CN" altLang="en-US" sz="1600" dirty="0">
                <a:solidFill>
                  <a:schemeClr val="accent6"/>
                </a:solidFill>
              </a:rPr>
              <a:t>我只是个菜单</a:t>
            </a:r>
            <a:r>
              <a:rPr lang="en-US" altLang="zh-CN" sz="1600" dirty="0">
                <a:solidFill>
                  <a:schemeClr val="accent6"/>
                </a:solidFill>
              </a:rPr>
              <a:t>&lt;/font&gt;");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在页面中获取变量：</a:t>
            </a:r>
            <a:endParaRPr lang="zh-CN" altLang="en-US" sz="1600" dirty="0">
              <a:solidFill>
                <a:schemeClr val="accent6"/>
              </a:solidFill>
            </a:endParaRPr>
          </a:p>
          <a:p>
            <a:r>
              <a:rPr lang="zh-CN" altLang="en-US" sz="1600" dirty="0">
                <a:solidFill>
                  <a:schemeClr val="accent6"/>
                </a:solidFill>
              </a:rPr>
              <a:t>                                        非转义获取：</a:t>
            </a:r>
            <a:r>
              <a:rPr lang="en-US" altLang="zh-CN" sz="1600" dirty="0">
                <a:solidFill>
                  <a:schemeClr val="accent6"/>
                </a:solidFill>
              </a:rPr>
              <a:t>&lt;font color="red"&gt; ${</a:t>
            </a:r>
            <a:r>
              <a:rPr lang="en-US" altLang="zh-CN" sz="1600" dirty="0" err="1">
                <a:solidFill>
                  <a:schemeClr val="accent6"/>
                </a:solidFill>
              </a:rPr>
              <a:t>m.model</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转义获取： </a:t>
            </a:r>
            <a:r>
              <a:rPr lang="en-US" altLang="zh-CN" sz="1600" dirty="0">
                <a:solidFill>
                  <a:schemeClr val="accent6"/>
                </a:solidFill>
              </a:rPr>
              <a:t>${</a:t>
            </a:r>
            <a:r>
              <a:rPr lang="en-US" altLang="zh-CN" sz="1600" dirty="0" err="1">
                <a:solidFill>
                  <a:schemeClr val="accent6"/>
                </a:solidFill>
              </a:rPr>
              <a:t>m.model?html</a:t>
            </a:r>
            <a:r>
              <a:rPr lang="en-US" altLang="zh-CN" sz="1600" dirty="0">
                <a:solidFill>
                  <a:schemeClr val="accent6"/>
                </a:solidFill>
              </a:rPr>
              <a:t>}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非转义获取：我只是个菜单</a:t>
            </a:r>
            <a:endParaRPr lang="zh-CN" altLang="en-US" sz="1600" dirty="0">
              <a:solidFill>
                <a:schemeClr val="accent6"/>
              </a:solidFill>
            </a:endParaRPr>
          </a:p>
          <a:p>
            <a:r>
              <a:rPr lang="zh-CN" altLang="en-US" sz="1600" dirty="0">
                <a:solidFill>
                  <a:schemeClr val="accent6"/>
                </a:solidFill>
              </a:rPr>
              <a:t>                                        转义获取：</a:t>
            </a:r>
            <a:r>
              <a:rPr lang="en-US" altLang="zh-CN" sz="1600" dirty="0">
                <a:solidFill>
                  <a:schemeClr val="accent6"/>
                </a:solidFill>
              </a:rPr>
              <a:t>&lt;font color = 'red'&gt;</a:t>
            </a:r>
            <a:r>
              <a:rPr lang="zh-CN" altLang="en-US" sz="1600" dirty="0">
                <a:solidFill>
                  <a:schemeClr val="accent6"/>
                </a:solidFill>
              </a:rPr>
              <a:t>我只是个菜单</a:t>
            </a:r>
            <a:r>
              <a:rPr lang="en-US" altLang="zh-CN" sz="1600" dirty="0">
                <a:solidFill>
                  <a:schemeClr val="accent6"/>
                </a:solidFill>
              </a:rPr>
              <a:t>&lt;/font&gt;</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&lt;#assign num = 100 /&gt;</a:t>
            </a:r>
            <a:endParaRPr lang="en-US" altLang="zh-CN" dirty="0"/>
          </a:p>
          <a:p>
            <a:pPr lvl="1"/>
            <a:r>
              <a:rPr lang="zh-CN" altLang="en-US" dirty="0"/>
              <a:t>适用类型：定义变量，支持计算和赋值</a:t>
            </a:r>
            <a:endParaRPr lang="zh-CN" altLang="en-US" dirty="0"/>
          </a:p>
        </p:txBody>
      </p:sp>
      <p:sp>
        <p:nvSpPr>
          <p:cNvPr id="5" name="文本框 4"/>
          <p:cNvSpPr txBox="1"/>
          <p:nvPr/>
        </p:nvSpPr>
        <p:spPr>
          <a:xfrm>
            <a:off x="1269875" y="2852936"/>
            <a:ext cx="10918949" cy="2062103"/>
          </a:xfrm>
          <a:prstGeom prst="rect">
            <a:avLst/>
          </a:prstGeom>
          <a:noFill/>
        </p:spPr>
        <p:txBody>
          <a:bodyPr wrap="square" rtlCol="0">
            <a:spAutoFit/>
          </a:bodyPr>
          <a:lstStyle/>
          <a:p>
            <a:r>
              <a:rPr lang="zh-CN" altLang="en-US" sz="1600" dirty="0">
                <a:solidFill>
                  <a:schemeClr val="accent6"/>
                </a:solidFill>
              </a:rPr>
              <a:t>            示例：</a:t>
            </a:r>
            <a:br>
              <a:rPr lang="zh-CN" altLang="en-US" sz="1600" dirty="0">
                <a:solidFill>
                  <a:schemeClr val="accent6"/>
                </a:solidFill>
              </a:rPr>
            </a:br>
            <a:r>
              <a:rPr lang="en-US" altLang="zh-CN" sz="1600" dirty="0">
                <a:solidFill>
                  <a:schemeClr val="accent6"/>
                </a:solidFill>
              </a:rPr>
              <a:t>	</a:t>
            </a:r>
            <a:r>
              <a:rPr lang="zh-CN" altLang="en-US" sz="1600" dirty="0">
                <a:solidFill>
                  <a:schemeClr val="accent6"/>
                </a:solidFill>
              </a:rPr>
              <a:t>在页面中定义变量：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&lt;#assign num = 100 /&gt;</a:t>
            </a:r>
            <a:endParaRPr lang="en-US" altLang="zh-CN" sz="1600" dirty="0">
              <a:solidFill>
                <a:schemeClr val="accent6"/>
              </a:solidFill>
            </a:endParaRPr>
          </a:p>
          <a:p>
            <a:r>
              <a:rPr lang="en-US" altLang="zh-CN" sz="1600" dirty="0">
                <a:solidFill>
                  <a:schemeClr val="accent6"/>
                </a:solidFill>
              </a:rPr>
              <a:t>                                        num</a:t>
            </a:r>
            <a:r>
              <a:rPr lang="zh-CN" altLang="en-US" sz="1600" dirty="0">
                <a:solidFill>
                  <a:schemeClr val="accent6"/>
                </a:solidFill>
              </a:rPr>
              <a:t>获取：</a:t>
            </a:r>
            <a:r>
              <a:rPr lang="en-US" altLang="zh-CN" sz="1600" dirty="0">
                <a:solidFill>
                  <a:schemeClr val="accent6"/>
                </a:solidFill>
              </a:rPr>
              <a:t>&lt;font color="red"&gt; ${num)}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计算结果：</a:t>
            </a:r>
            <a:r>
              <a:rPr lang="en-US" altLang="zh-CN" sz="1600" dirty="0">
                <a:solidFill>
                  <a:schemeClr val="accent6"/>
                </a:solidFill>
              </a:rPr>
              <a:t>&lt;font color="red"&gt; ${num * 10} &lt;/font&gt;&lt;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num</a:t>
            </a:r>
            <a:r>
              <a:rPr lang="zh-CN" altLang="en-US" sz="1600" dirty="0">
                <a:solidFill>
                  <a:schemeClr val="accent6"/>
                </a:solidFill>
              </a:rPr>
              <a:t>获取：</a:t>
            </a:r>
            <a:r>
              <a:rPr lang="en-US" altLang="zh-CN" sz="1600" dirty="0">
                <a:solidFill>
                  <a:schemeClr val="accent6"/>
                </a:solidFill>
              </a:rPr>
              <a:t>100</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计算结果：</a:t>
            </a:r>
            <a:r>
              <a:rPr lang="en-US" altLang="zh-CN" sz="1600" dirty="0">
                <a:solidFill>
                  <a:schemeClr val="accent6"/>
                </a:solidFill>
              </a:rPr>
              <a:t>1000</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取值</a:t>
            </a:r>
            <a:r>
              <a:rPr lang="en-US" altLang="zh-CN" dirty="0"/>
              <a:t>(</a:t>
            </a:r>
            <a:r>
              <a:rPr lang="zh-CN" altLang="en-US" dirty="0"/>
              <a:t>插值</a:t>
            </a:r>
            <a:r>
              <a:rPr lang="en-US" altLang="zh-CN" dirty="0"/>
              <a:t>)</a:t>
            </a:r>
            <a:r>
              <a:rPr lang="zh-CN" altLang="en-US" dirty="0"/>
              <a:t>指令</a:t>
            </a:r>
            <a:endParaRPr lang="zh-CN" altLang="en-US" dirty="0"/>
          </a:p>
        </p:txBody>
      </p:sp>
      <p:sp>
        <p:nvSpPr>
          <p:cNvPr id="3" name="内容占位符 2"/>
          <p:cNvSpPr>
            <a:spLocks noGrp="1"/>
          </p:cNvSpPr>
          <p:nvPr>
            <p:ph idx="1"/>
          </p:nvPr>
        </p:nvSpPr>
        <p:spPr>
          <a:xfrm>
            <a:off x="1117309" y="1412776"/>
            <a:ext cx="10157354" cy="1368152"/>
          </a:xfrm>
        </p:spPr>
        <p:txBody>
          <a:bodyPr>
            <a:normAutofit/>
          </a:bodyPr>
          <a:lstStyle/>
          <a:p>
            <a:r>
              <a:rPr lang="zh-CN" altLang="en-US" dirty="0"/>
              <a:t>指令</a:t>
            </a:r>
            <a:r>
              <a:rPr lang="en-US" altLang="zh-CN" dirty="0"/>
              <a:t>: &lt;#list map&gt;</a:t>
            </a:r>
            <a:endParaRPr lang="en-US" altLang="zh-CN" dirty="0"/>
          </a:p>
          <a:p>
            <a:pPr lvl="1"/>
            <a:r>
              <a:rPr lang="zh-CN" altLang="en-US" dirty="0"/>
              <a:t>对</a:t>
            </a:r>
            <a:r>
              <a:rPr lang="en-US" altLang="zh-CN" dirty="0"/>
              <a:t>Map</a:t>
            </a:r>
            <a:r>
              <a:rPr lang="zh-CN" altLang="en-US" dirty="0"/>
              <a:t>集合进行取值</a:t>
            </a:r>
            <a:endParaRPr lang="en-US" altLang="zh-CN" dirty="0"/>
          </a:p>
        </p:txBody>
      </p:sp>
      <p:sp>
        <p:nvSpPr>
          <p:cNvPr id="5" name="文本框 4"/>
          <p:cNvSpPr txBox="1"/>
          <p:nvPr/>
        </p:nvSpPr>
        <p:spPr>
          <a:xfrm>
            <a:off x="589028" y="2420888"/>
            <a:ext cx="10918949" cy="4278094"/>
          </a:xfrm>
          <a:prstGeom prst="rect">
            <a:avLst/>
          </a:prstGeom>
          <a:noFill/>
        </p:spPr>
        <p:txBody>
          <a:bodyPr wrap="square" rtlCol="0">
            <a:spAutoFit/>
          </a:bodyPr>
          <a:lstStyle/>
          <a:p>
            <a:r>
              <a:rPr lang="en-US" altLang="zh-CN" sz="1600" dirty="0">
                <a:solidFill>
                  <a:srgbClr val="00B050"/>
                </a:solidFill>
              </a:rPr>
              <a:t>	  &lt;#list </a:t>
            </a:r>
            <a:r>
              <a:rPr lang="en-US" altLang="zh-CN" sz="1600" dirty="0" err="1">
                <a:solidFill>
                  <a:srgbClr val="00B050"/>
                </a:solidFill>
              </a:rPr>
              <a:t>map?keys</a:t>
            </a:r>
            <a:r>
              <a:rPr lang="en-US" altLang="zh-CN" sz="1600" dirty="0">
                <a:solidFill>
                  <a:srgbClr val="00B050"/>
                </a:solidFill>
              </a:rPr>
              <a:t> as key&gt;</a:t>
            </a:r>
            <a:endParaRPr lang="en-US" altLang="zh-CN" sz="1600" dirty="0">
              <a:solidFill>
                <a:srgbClr val="00B050"/>
              </a:solidFill>
            </a:endParaRPr>
          </a:p>
          <a:p>
            <a:r>
              <a:rPr lang="en-US" altLang="zh-CN" sz="1600" dirty="0">
                <a:solidFill>
                  <a:srgbClr val="00B050"/>
                </a:solidFill>
              </a:rPr>
              <a:t>                               ${key}:${map[key]}</a:t>
            </a:r>
            <a:endParaRPr lang="en-US" altLang="zh-CN" sz="1600" dirty="0">
              <a:solidFill>
                <a:srgbClr val="00B050"/>
              </a:solidFill>
            </a:endParaRPr>
          </a:p>
          <a:p>
            <a:r>
              <a:rPr lang="en-US" altLang="zh-CN" sz="1600" dirty="0">
                <a:solidFill>
                  <a:srgbClr val="00B050"/>
                </a:solidFill>
              </a:rPr>
              <a:t>                        &lt;/#list&gt;</a:t>
            </a:r>
            <a:endParaRPr lang="en-US" altLang="zh-CN" sz="1600" dirty="0">
              <a:solidFill>
                <a:srgbClr val="00B050"/>
              </a:solidFill>
            </a:endParaRPr>
          </a:p>
          <a:p>
            <a:r>
              <a:rPr lang="en-US" altLang="zh-CN" sz="1600" dirty="0">
                <a:solidFill>
                  <a:srgbClr val="00B050"/>
                </a:solidFill>
              </a:rPr>
              <a:t>                        </a:t>
            </a:r>
            <a:r>
              <a:rPr lang="zh-CN" altLang="en-US" sz="1600" dirty="0">
                <a:solidFill>
                  <a:schemeClr val="accent6"/>
                </a:solidFill>
              </a:rPr>
              <a:t>示例：</a:t>
            </a:r>
            <a:endParaRPr lang="zh-CN" altLang="en-US" sz="1600" dirty="0">
              <a:solidFill>
                <a:schemeClr val="accent6"/>
              </a:solidFill>
            </a:endParaRPr>
          </a:p>
          <a:p>
            <a:r>
              <a:rPr lang="zh-CN" altLang="en-US" sz="1600" dirty="0">
                <a:solidFill>
                  <a:schemeClr val="accent6"/>
                </a:solidFill>
              </a:rPr>
              <a:t>                                在后台文件中定义变量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Map&lt;String, Object&gt; m = new HashMap&lt;String, Object&gt;();</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m.put</a:t>
            </a:r>
            <a:r>
              <a:rPr lang="en-US" altLang="zh-CN" sz="1600" dirty="0">
                <a:solidFill>
                  <a:schemeClr val="accent6"/>
                </a:solidFill>
              </a:rPr>
              <a:t>("name","</a:t>
            </a:r>
            <a:r>
              <a:rPr lang="zh-CN" altLang="en-US" sz="1600" dirty="0">
                <a:solidFill>
                  <a:schemeClr val="accent6"/>
                </a:solidFill>
              </a:rPr>
              <a:t>姓名</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m.put</a:t>
            </a:r>
            <a:r>
              <a:rPr lang="en-US" altLang="zh-CN" sz="1600" dirty="0">
                <a:solidFill>
                  <a:schemeClr val="accent6"/>
                </a:solidFill>
              </a:rPr>
              <a:t>("age",18);</a:t>
            </a:r>
            <a:endParaRPr lang="en-US" altLang="zh-CN" sz="1600" dirty="0">
              <a:solidFill>
                <a:schemeClr val="accent6"/>
              </a:solidFill>
            </a:endParaRPr>
          </a:p>
          <a:p>
            <a:r>
              <a:rPr lang="en-US" altLang="zh-CN" sz="1600" dirty="0">
                <a:solidFill>
                  <a:schemeClr val="accent6"/>
                </a:solidFill>
              </a:rPr>
              <a:t>                                        </a:t>
            </a:r>
            <a:r>
              <a:rPr lang="en-US" altLang="zh-CN" sz="1600" dirty="0" err="1">
                <a:solidFill>
                  <a:schemeClr val="accent6"/>
                </a:solidFill>
              </a:rPr>
              <a:t>m.put</a:t>
            </a:r>
            <a:r>
              <a:rPr lang="en-US" altLang="zh-CN" sz="1600" dirty="0">
                <a:solidFill>
                  <a:schemeClr val="accent6"/>
                </a:solidFill>
              </a:rPr>
              <a:t>("sex","</a:t>
            </a:r>
            <a:r>
              <a:rPr lang="zh-CN" altLang="en-US" sz="1600" dirty="0">
                <a:solidFill>
                  <a:schemeClr val="accent6"/>
                </a:solidFill>
              </a:rPr>
              <a:t>男</a:t>
            </a:r>
            <a:r>
              <a:rPr lang="en-US" altLang="zh-CN" sz="1600" dirty="0">
                <a:solidFill>
                  <a:schemeClr val="accent6"/>
                </a:solidFill>
              </a:rPr>
              <a: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在页面中获取变量：</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&lt;#list </a:t>
            </a:r>
            <a:r>
              <a:rPr lang="en-US" altLang="zh-CN" sz="1600" dirty="0" err="1">
                <a:solidFill>
                  <a:schemeClr val="accent6"/>
                </a:solidFill>
              </a:rPr>
              <a:t>m?keys</a:t>
            </a:r>
            <a:r>
              <a:rPr lang="en-US" altLang="zh-CN" sz="1600" dirty="0">
                <a:solidFill>
                  <a:schemeClr val="accent6"/>
                </a:solidFill>
              </a:rPr>
              <a:t> as key&gt;</a:t>
            </a:r>
            <a:endParaRPr lang="en-US" altLang="zh-CN" sz="1600" dirty="0">
              <a:solidFill>
                <a:schemeClr val="accent6"/>
              </a:solidFill>
            </a:endParaRPr>
          </a:p>
          <a:p>
            <a:r>
              <a:rPr lang="en-US" altLang="zh-CN" sz="1600" dirty="0">
                <a:solidFill>
                  <a:schemeClr val="accent6"/>
                </a:solidFill>
              </a:rPr>
              <a:t>                                                ${key}:${m[key]}</a:t>
            </a:r>
            <a:endParaRPr lang="en-US" altLang="zh-CN" sz="1600" dirty="0">
              <a:solidFill>
                <a:schemeClr val="accent6"/>
              </a:solidFill>
            </a:endParaRPr>
          </a:p>
          <a:p>
            <a:r>
              <a:rPr lang="en-US" altLang="zh-CN" sz="1600" dirty="0">
                <a:solidFill>
                  <a:schemeClr val="accent6"/>
                </a:solidFill>
              </a:rPr>
              <a:t>                                         &lt;/#list&gt;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name</a:t>
            </a:r>
            <a:r>
              <a:rPr lang="zh-CN" altLang="en-US" sz="1600" dirty="0">
                <a:solidFill>
                  <a:schemeClr val="accent6"/>
                </a:solidFill>
              </a:rPr>
              <a:t>：姓名</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age</a:t>
            </a:r>
            <a:r>
              <a:rPr lang="zh-CN" altLang="en-US" sz="1600" dirty="0">
                <a:solidFill>
                  <a:schemeClr val="accent6"/>
                </a:solidFill>
              </a:rPr>
              <a:t>：</a:t>
            </a:r>
            <a:r>
              <a:rPr lang="en-US" altLang="zh-CN" sz="1600" dirty="0">
                <a:solidFill>
                  <a:schemeClr val="accent6"/>
                </a:solidFill>
              </a:rPr>
              <a:t>18</a:t>
            </a:r>
            <a:endParaRPr lang="en-US" altLang="zh-CN" sz="1600" dirty="0">
              <a:solidFill>
                <a:schemeClr val="accent6"/>
              </a:solidFill>
            </a:endParaRPr>
          </a:p>
          <a:p>
            <a:r>
              <a:rPr lang="en-US" altLang="zh-CN" sz="1600" dirty="0">
                <a:solidFill>
                  <a:schemeClr val="accent6"/>
                </a:solidFill>
              </a:rPr>
              <a:t>                                        sex</a:t>
            </a:r>
            <a:r>
              <a:rPr lang="zh-CN" altLang="en-US" sz="1600" dirty="0">
                <a:solidFill>
                  <a:schemeClr val="accent6"/>
                </a:solidFill>
              </a:rPr>
              <a:t>：男</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t>课程内容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altLang="zh-CN" dirty="0"/>
              <a:t>1 Spring Boot </a:t>
            </a:r>
            <a:r>
              <a:rPr lang="zh-CN" altLang="en-US" dirty="0"/>
              <a:t>介绍</a:t>
            </a:r>
            <a:endParaRPr lang="en-US" altLang="zh-CN" dirty="0"/>
          </a:p>
          <a:p>
            <a:r>
              <a:rPr lang="en-US" altLang="zh-CN" dirty="0"/>
              <a:t>2 Spring Boot </a:t>
            </a:r>
            <a:r>
              <a:rPr lang="zh-CN" altLang="en-US" dirty="0"/>
              <a:t>实战与进阶 </a:t>
            </a:r>
            <a:endParaRPr lang="en-US" altLang="zh-CN" dirty="0"/>
          </a:p>
          <a:p>
            <a:r>
              <a:rPr lang="en-US" altLang="zh-CN" dirty="0"/>
              <a:t>3 Spring Boot </a:t>
            </a:r>
            <a:r>
              <a:rPr lang="zh-CN" altLang="en-US" dirty="0"/>
              <a:t>整合</a:t>
            </a:r>
            <a:r>
              <a:rPr lang="en-US" altLang="zh-CN" dirty="0" err="1"/>
              <a:t>MyBatis</a:t>
            </a:r>
            <a:endParaRPr lang="en-US" altLang="zh-CN" dirty="0"/>
          </a:p>
          <a:p>
            <a:r>
              <a:rPr lang="en-US" altLang="zh-CN" dirty="0"/>
              <a:t>4 Spring Boot </a:t>
            </a:r>
            <a:r>
              <a:rPr lang="zh-CN" altLang="en-US" dirty="0"/>
              <a:t>整合</a:t>
            </a:r>
            <a:r>
              <a:rPr lang="en-US" altLang="zh-CN" dirty="0" err="1"/>
              <a:t>Redis</a:t>
            </a:r>
            <a:endParaRPr lang="en-US" altLang="zh-CN" dirty="0"/>
          </a:p>
          <a:p>
            <a:r>
              <a:rPr lang="en-US" altLang="zh-CN" dirty="0"/>
              <a:t>5</a:t>
            </a:r>
            <a:r>
              <a:rPr lang="en-US" altLang="zh-CN"/>
              <a:t> </a:t>
            </a:r>
            <a:r>
              <a:rPr lang="en-US" altLang="zh-CN" dirty="0"/>
              <a:t>Spring Boot </a:t>
            </a:r>
            <a:r>
              <a:rPr lang="zh-CN" altLang="en-US" dirty="0"/>
              <a:t>整合</a:t>
            </a:r>
            <a:r>
              <a:rPr lang="en-US" altLang="zh-CN" dirty="0" err="1"/>
              <a:t>RabbitMQ</a:t>
            </a:r>
            <a:endParaRPr lang="en-US" altLang="zh-CN" dirty="0"/>
          </a:p>
          <a:p>
            <a:endParaRPr lang="en-US" altLang="zh-CN" dirty="0"/>
          </a:p>
          <a:p>
            <a:pPr marL="0" indent="0">
              <a:buNone/>
            </a:pPr>
            <a:endParaRPr lang="en-US" altLang="zh-CN" dirty="0"/>
          </a:p>
          <a:p>
            <a:endParaRPr 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条件判断指令</a:t>
            </a:r>
            <a:endParaRPr lang="zh-CN" altLang="en-US" dirty="0"/>
          </a:p>
        </p:txBody>
      </p:sp>
      <p:sp>
        <p:nvSpPr>
          <p:cNvPr id="3" name="内容占位符 2"/>
          <p:cNvSpPr>
            <a:spLocks noGrp="1"/>
          </p:cNvSpPr>
          <p:nvPr>
            <p:ph idx="1"/>
          </p:nvPr>
        </p:nvSpPr>
        <p:spPr>
          <a:xfrm>
            <a:off x="1117309" y="1412776"/>
            <a:ext cx="10157354" cy="3384376"/>
          </a:xfrm>
        </p:spPr>
        <p:txBody>
          <a:bodyPr>
            <a:normAutofit/>
          </a:bodyPr>
          <a:lstStyle/>
          <a:p>
            <a:r>
              <a:rPr lang="zh-CN" altLang="en-US" dirty="0"/>
              <a:t>指令</a:t>
            </a:r>
            <a:r>
              <a:rPr lang="en-US" altLang="zh-CN" dirty="0"/>
              <a:t>: if - else </a:t>
            </a:r>
            <a:endParaRPr lang="en-US" altLang="zh-CN" dirty="0"/>
          </a:p>
          <a:p>
            <a:pPr lvl="1"/>
            <a:r>
              <a:rPr lang="zh-CN" altLang="en-US" dirty="0"/>
              <a:t>格式：</a:t>
            </a:r>
            <a:r>
              <a:rPr lang="en-US" altLang="zh-CN" dirty="0"/>
              <a:t>&lt;#if </a:t>
            </a:r>
            <a:r>
              <a:rPr lang="zh-CN" altLang="en-US" dirty="0"/>
              <a:t>条件</a:t>
            </a:r>
            <a:r>
              <a:rPr lang="en-US" altLang="zh-CN" dirty="0"/>
              <a:t>&gt;</a:t>
            </a:r>
            <a:br>
              <a:rPr lang="zh-CN" altLang="en-US" dirty="0"/>
            </a:br>
            <a:r>
              <a:rPr lang="zh-CN" altLang="en-US" dirty="0"/>
              <a:t>                 输出</a:t>
            </a:r>
            <a:br>
              <a:rPr lang="zh-CN" altLang="en-US" dirty="0"/>
            </a:br>
            <a:r>
              <a:rPr lang="zh-CN" altLang="en-US" dirty="0"/>
              <a:t>          </a:t>
            </a:r>
            <a:r>
              <a:rPr lang="en-US" altLang="zh-CN" dirty="0"/>
              <a:t>&lt;#else&gt;</a:t>
            </a:r>
            <a:br>
              <a:rPr lang="en-US" altLang="zh-CN" dirty="0"/>
            </a:br>
            <a:r>
              <a:rPr lang="en-US" altLang="zh-CN" dirty="0"/>
              <a:t>                 </a:t>
            </a:r>
            <a:r>
              <a:rPr lang="zh-CN" altLang="en-US" dirty="0"/>
              <a:t>输出</a:t>
            </a:r>
            <a:br>
              <a:rPr lang="zh-CN" altLang="en-US" dirty="0"/>
            </a:br>
            <a:r>
              <a:rPr lang="zh-CN" altLang="en-US" dirty="0"/>
              <a:t>          </a:t>
            </a:r>
            <a:r>
              <a:rPr lang="en-US" altLang="zh-CN" dirty="0"/>
              <a:t>&lt;/#if&gt;</a:t>
            </a:r>
            <a:endParaRPr lang="en-US" altLang="zh-CN" dirty="0"/>
          </a:p>
        </p:txBody>
      </p:sp>
      <p:sp>
        <p:nvSpPr>
          <p:cNvPr id="5" name="文本框 4"/>
          <p:cNvSpPr txBox="1"/>
          <p:nvPr/>
        </p:nvSpPr>
        <p:spPr>
          <a:xfrm>
            <a:off x="4870276" y="1412776"/>
            <a:ext cx="6984776" cy="2554545"/>
          </a:xfrm>
          <a:prstGeom prst="rect">
            <a:avLst/>
          </a:prstGeom>
          <a:noFill/>
        </p:spPr>
        <p:txBody>
          <a:bodyPr wrap="square" rtlCol="0">
            <a:spAutoFit/>
          </a:bodyPr>
          <a:lstStyle/>
          <a:p>
            <a:r>
              <a:rPr lang="zh-CN" altLang="en-US" sz="1600" dirty="0">
                <a:solidFill>
                  <a:schemeClr val="accent6"/>
                </a:solidFill>
              </a:rPr>
              <a:t>               示例：</a:t>
            </a:r>
            <a:endParaRPr lang="zh-CN" altLang="en-US" sz="1600" dirty="0">
              <a:solidFill>
                <a:schemeClr val="accent6"/>
              </a:solidFill>
            </a:endParaRPr>
          </a:p>
          <a:p>
            <a:r>
              <a:rPr lang="en-US" altLang="zh-CN" sz="1600" dirty="0">
                <a:solidFill>
                  <a:schemeClr val="accent6"/>
                </a:solidFill>
              </a:rPr>
              <a:t>	</a:t>
            </a:r>
            <a:r>
              <a:rPr lang="zh-CN" altLang="en-US" sz="1600" dirty="0">
                <a:solidFill>
                  <a:schemeClr val="accent6"/>
                </a:solidFill>
              </a:rPr>
              <a:t>在页面中定义变量并判断条件：</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&lt;#assign age = 20 /&gt;&lt;</a:t>
            </a:r>
            <a:r>
              <a:rPr lang="en-US" altLang="zh-CN" sz="1600" dirty="0" err="1">
                <a:solidFill>
                  <a:schemeClr val="accent6"/>
                </a:solidFill>
              </a:rPr>
              <a:t>br</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&lt;#if age == 18&gt;</a:t>
            </a:r>
            <a:endParaRPr lang="en-US" altLang="zh-CN" sz="1600" dirty="0">
              <a:solidFill>
                <a:schemeClr val="accent6"/>
              </a:solidFill>
            </a:endParaRPr>
          </a:p>
          <a:p>
            <a:r>
              <a:rPr lang="en-US" altLang="zh-CN" sz="1600" dirty="0">
                <a:solidFill>
                  <a:schemeClr val="accent6"/>
                </a:solidFill>
              </a:rPr>
              <a:t>                                                &lt;font color="red"&gt; age = 18&lt;/font&gt;</a:t>
            </a:r>
            <a:endParaRPr lang="en-US" altLang="zh-CN" sz="1600" dirty="0">
              <a:solidFill>
                <a:schemeClr val="accent6"/>
              </a:solidFill>
            </a:endParaRPr>
          </a:p>
          <a:p>
            <a:r>
              <a:rPr lang="en-US" altLang="zh-CN" sz="1600" dirty="0">
                <a:solidFill>
                  <a:schemeClr val="accent6"/>
                </a:solidFill>
              </a:rPr>
              <a:t>                                        &lt;#else&gt;</a:t>
            </a:r>
            <a:endParaRPr lang="en-US" altLang="zh-CN" sz="1600" dirty="0">
              <a:solidFill>
                <a:schemeClr val="accent6"/>
              </a:solidFill>
            </a:endParaRPr>
          </a:p>
          <a:p>
            <a:r>
              <a:rPr lang="en-US" altLang="zh-CN" sz="1600" dirty="0">
                <a:solidFill>
                  <a:schemeClr val="accent6"/>
                </a:solidFill>
              </a:rPr>
              <a:t>                                                &lt;font color="red"&gt; age != 18&lt;/font&gt;</a:t>
            </a:r>
            <a:endParaRPr lang="en-US" altLang="zh-CN" sz="1600" dirty="0">
              <a:solidFill>
                <a:schemeClr val="accent6"/>
              </a:solidFill>
            </a:endParaRPr>
          </a:p>
          <a:p>
            <a:r>
              <a:rPr lang="en-US" altLang="zh-CN" sz="1600" dirty="0">
                <a:solidFill>
                  <a:schemeClr val="accent6"/>
                </a:solidFill>
              </a:rPr>
              <a:t>                                        &lt;/#if&gt;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age != 18</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条件判断指令</a:t>
            </a:r>
            <a:endParaRPr lang="zh-CN" altLang="en-US" dirty="0"/>
          </a:p>
        </p:txBody>
      </p:sp>
      <p:sp>
        <p:nvSpPr>
          <p:cNvPr id="3" name="内容占位符 2"/>
          <p:cNvSpPr>
            <a:spLocks noGrp="1"/>
          </p:cNvSpPr>
          <p:nvPr>
            <p:ph idx="1"/>
          </p:nvPr>
        </p:nvSpPr>
        <p:spPr>
          <a:xfrm>
            <a:off x="1117309" y="1412776"/>
            <a:ext cx="4401039" cy="3384376"/>
          </a:xfrm>
        </p:spPr>
        <p:txBody>
          <a:bodyPr>
            <a:normAutofit lnSpcReduction="10000"/>
          </a:bodyPr>
          <a:lstStyle/>
          <a:p>
            <a:r>
              <a:rPr lang="zh-CN" altLang="en-US" dirty="0"/>
              <a:t>指令</a:t>
            </a:r>
            <a:r>
              <a:rPr lang="en-US" altLang="zh-CN" dirty="0"/>
              <a:t>: switch </a:t>
            </a:r>
            <a:endParaRPr lang="en-US" altLang="zh-CN" dirty="0"/>
          </a:p>
          <a:p>
            <a:pPr lvl="1"/>
            <a:r>
              <a:rPr lang="zh-CN" altLang="en-US" dirty="0"/>
              <a:t>格式：</a:t>
            </a:r>
            <a:r>
              <a:rPr lang="en-US" altLang="zh-CN" dirty="0"/>
              <a:t>&lt;#switch var&gt;</a:t>
            </a:r>
            <a:br>
              <a:rPr lang="en-US" altLang="zh-CN" dirty="0"/>
            </a:br>
            <a:r>
              <a:rPr lang="en-US" altLang="zh-CN" dirty="0"/>
              <a:t>	         &lt;#case </a:t>
            </a:r>
            <a:r>
              <a:rPr lang="zh-CN" altLang="en-US" dirty="0"/>
              <a:t>条件</a:t>
            </a:r>
            <a:r>
              <a:rPr lang="en-US" altLang="zh-CN" dirty="0"/>
              <a:t>1&gt;</a:t>
            </a:r>
            <a:br>
              <a:rPr lang="zh-CN" altLang="en-US" dirty="0"/>
            </a:br>
            <a:r>
              <a:rPr lang="zh-CN" altLang="en-US" dirty="0"/>
              <a:t>                        输出</a:t>
            </a:r>
            <a:br>
              <a:rPr lang="zh-CN" altLang="en-US" dirty="0"/>
            </a:br>
            <a:r>
              <a:rPr lang="en-US" altLang="zh-CN" dirty="0"/>
              <a:t>	                 &lt;#break&gt;</a:t>
            </a:r>
            <a:br>
              <a:rPr lang="en-US" altLang="zh-CN" dirty="0"/>
            </a:br>
            <a:r>
              <a:rPr lang="en-US" altLang="zh-CN" dirty="0"/>
              <a:t>	         &lt;#case </a:t>
            </a:r>
            <a:r>
              <a:rPr lang="zh-CN" altLang="en-US" dirty="0"/>
              <a:t>条件</a:t>
            </a:r>
            <a:r>
              <a:rPr lang="en-US" altLang="zh-CN" dirty="0"/>
              <a:t>2&gt;</a:t>
            </a:r>
            <a:br>
              <a:rPr lang="zh-CN" altLang="en-US" dirty="0"/>
            </a:br>
            <a:r>
              <a:rPr lang="zh-CN" altLang="en-US" dirty="0"/>
              <a:t>                        输出</a:t>
            </a:r>
            <a:br>
              <a:rPr lang="zh-CN" altLang="en-US" dirty="0"/>
            </a:br>
            <a:r>
              <a:rPr lang="en-US" altLang="zh-CN" dirty="0"/>
              <a:t>		 &lt;#break&gt;</a:t>
            </a:r>
            <a:br>
              <a:rPr lang="en-US" altLang="zh-CN" dirty="0"/>
            </a:br>
            <a:r>
              <a:rPr lang="en-US" altLang="zh-CN" dirty="0"/>
              <a:t>	         &lt;#default&gt;</a:t>
            </a:r>
            <a:br>
              <a:rPr lang="en-US" altLang="zh-CN" dirty="0"/>
            </a:br>
            <a:r>
              <a:rPr lang="en-US" altLang="zh-CN" dirty="0"/>
              <a:t>                        </a:t>
            </a:r>
            <a:r>
              <a:rPr lang="zh-CN" altLang="en-US" dirty="0"/>
              <a:t>输出</a:t>
            </a:r>
            <a:br>
              <a:rPr lang="zh-CN" altLang="en-US" dirty="0"/>
            </a:br>
            <a:r>
              <a:rPr lang="en-US" altLang="zh-CN" dirty="0"/>
              <a:t>	    &lt;/#switch&gt;</a:t>
            </a:r>
            <a:endParaRPr lang="en-US" altLang="zh-CN" dirty="0"/>
          </a:p>
        </p:txBody>
      </p:sp>
      <p:sp>
        <p:nvSpPr>
          <p:cNvPr id="5" name="文本框 4"/>
          <p:cNvSpPr txBox="1"/>
          <p:nvPr/>
        </p:nvSpPr>
        <p:spPr>
          <a:xfrm>
            <a:off x="5878388" y="1750164"/>
            <a:ext cx="6120680" cy="3539430"/>
          </a:xfrm>
          <a:prstGeom prst="rect">
            <a:avLst/>
          </a:prstGeom>
          <a:noFill/>
        </p:spPr>
        <p:txBody>
          <a:bodyPr wrap="square" rtlCol="0">
            <a:spAutoFit/>
          </a:bodyPr>
          <a:lstStyle/>
          <a:p>
            <a:r>
              <a:rPr lang="en-US" altLang="zh-CN" sz="1600" dirty="0">
                <a:solidFill>
                  <a:schemeClr val="accent6"/>
                </a:solidFill>
              </a:rPr>
              <a:t>              </a:t>
            </a:r>
            <a:r>
              <a:rPr lang="zh-CN" altLang="en-US" sz="1600" b="1" dirty="0">
                <a:solidFill>
                  <a:schemeClr val="accent6"/>
                </a:solidFill>
              </a:rPr>
              <a:t>示例</a:t>
            </a:r>
            <a:endParaRPr lang="en-US" altLang="zh-CN" sz="1600" b="1" dirty="0">
              <a:solidFill>
                <a:schemeClr val="accent6"/>
              </a:solidFill>
            </a:endParaRPr>
          </a:p>
          <a:p>
            <a:r>
              <a:rPr lang="en-US" altLang="zh-CN" sz="1600" dirty="0">
                <a:solidFill>
                  <a:schemeClr val="accent6"/>
                </a:solidFill>
              </a:rPr>
              <a:t>	</a:t>
            </a:r>
            <a:r>
              <a:rPr lang="zh-CN" altLang="en-US" sz="1600" dirty="0">
                <a:solidFill>
                  <a:schemeClr val="accent6"/>
                </a:solidFill>
              </a:rPr>
              <a:t>在页面中定义变量并判断：</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&lt;#switch var="</a:t>
            </a:r>
            <a:r>
              <a:rPr lang="zh-CN" altLang="en-US" sz="1600" dirty="0">
                <a:solidFill>
                  <a:schemeClr val="accent6"/>
                </a:solidFill>
              </a:rPr>
              <a:t>星期一</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&lt;#case "</a:t>
            </a:r>
            <a:r>
              <a:rPr lang="zh-CN" altLang="en-US" sz="1600" dirty="0">
                <a:solidFill>
                  <a:schemeClr val="accent6"/>
                </a:solidFill>
              </a:rPr>
              <a:t>星期一</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油焖大虾</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&lt;#break&gt;</a:t>
            </a:r>
            <a:endParaRPr lang="en-US" altLang="zh-CN" sz="1600" dirty="0">
              <a:solidFill>
                <a:schemeClr val="accent6"/>
              </a:solidFill>
            </a:endParaRPr>
          </a:p>
          <a:p>
            <a:r>
              <a:rPr lang="en-US" altLang="zh-CN" sz="1600" dirty="0">
                <a:solidFill>
                  <a:schemeClr val="accent6"/>
                </a:solidFill>
              </a:rPr>
              <a:t>                                       &lt;#case "</a:t>
            </a:r>
            <a:r>
              <a:rPr lang="zh-CN" altLang="en-US" sz="1600" dirty="0">
                <a:solidFill>
                  <a:schemeClr val="accent6"/>
                </a:solidFill>
              </a:rPr>
              <a:t>星期二</a:t>
            </a:r>
            <a:r>
              <a:rPr lang="en-US" altLang="zh-CN" sz="1600" dirty="0">
                <a:solidFill>
                  <a:schemeClr val="accent6"/>
                </a:solidFill>
              </a:rPr>
              <a: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炸酱面</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&lt;#break&gt;</a:t>
            </a:r>
            <a:endParaRPr lang="en-US" altLang="zh-CN" sz="1600" dirty="0">
              <a:solidFill>
                <a:schemeClr val="accent6"/>
              </a:solidFill>
            </a:endParaRPr>
          </a:p>
          <a:p>
            <a:r>
              <a:rPr lang="en-US" altLang="zh-CN" sz="1600" dirty="0">
                <a:solidFill>
                  <a:schemeClr val="accent6"/>
                </a:solidFill>
              </a:rPr>
              <a:t>                                       &lt;#default&gt;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肯德基</a:t>
            </a:r>
            <a:endParaRPr lang="zh-CN" altLang="en-US" sz="1600" dirty="0">
              <a:solidFill>
                <a:schemeClr val="accent6"/>
              </a:solidFill>
            </a:endParaRPr>
          </a:p>
          <a:p>
            <a:r>
              <a:rPr lang="zh-CN" altLang="en-US" sz="1600" dirty="0">
                <a:solidFill>
                  <a:schemeClr val="accent6"/>
                </a:solidFill>
              </a:rPr>
              <a:t>                                 </a:t>
            </a:r>
            <a:r>
              <a:rPr lang="en-US" altLang="zh-CN" sz="1600" dirty="0">
                <a:solidFill>
                  <a:schemeClr val="accent6"/>
                </a:solidFill>
              </a:rPr>
              <a:t>&lt;/#switch&gt;</a:t>
            </a:r>
            <a:endParaRPr lang="en-US" altLang="zh-CN" sz="1600" dirty="0">
              <a:solidFill>
                <a:schemeClr val="accent6"/>
              </a:solidFill>
            </a:endParaRPr>
          </a:p>
          <a:p>
            <a:r>
              <a:rPr lang="en-US" altLang="zh-CN" sz="1600" dirty="0">
                <a:solidFill>
                  <a:schemeClr val="accent6"/>
                </a:solidFill>
              </a:rPr>
              <a:t>	</a:t>
            </a:r>
            <a:r>
              <a:rPr lang="zh-CN" altLang="en-US" sz="1600" dirty="0">
                <a:solidFill>
                  <a:schemeClr val="accent6"/>
                </a:solidFill>
              </a:rPr>
              <a:t>展示结果：</a:t>
            </a:r>
            <a:endParaRPr lang="zh-CN" altLang="en-US" sz="1600" dirty="0">
              <a:solidFill>
                <a:schemeClr val="accent6"/>
              </a:solidFill>
            </a:endParaRPr>
          </a:p>
          <a:p>
            <a:r>
              <a:rPr lang="zh-CN" altLang="en-US" sz="1600" dirty="0">
                <a:solidFill>
                  <a:schemeClr val="accent6"/>
                </a:solidFill>
              </a:rPr>
              <a:t>                                  油焖大虾</a:t>
            </a:r>
            <a:endParaRPr lang="zh-CN" altLang="en-US" sz="16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常用内建函数</a:t>
            </a:r>
            <a:endParaRPr lang="zh-CN" altLang="en-US" dirty="0"/>
          </a:p>
        </p:txBody>
      </p:sp>
      <p:sp>
        <p:nvSpPr>
          <p:cNvPr id="3" name="内容占位符 2"/>
          <p:cNvSpPr>
            <a:spLocks noGrp="1"/>
          </p:cNvSpPr>
          <p:nvPr>
            <p:ph idx="1"/>
          </p:nvPr>
        </p:nvSpPr>
        <p:spPr>
          <a:xfrm>
            <a:off x="1117309" y="1412776"/>
            <a:ext cx="10665735" cy="5112568"/>
          </a:xfrm>
        </p:spPr>
        <p:txBody>
          <a:bodyPr>
            <a:normAutofit/>
          </a:bodyPr>
          <a:lstStyle/>
          <a:p>
            <a:r>
              <a:rPr lang="zh-CN" altLang="en-US" dirty="0"/>
              <a:t>处理字符串：</a:t>
            </a:r>
            <a:endParaRPr lang="en-US" altLang="zh-CN" dirty="0"/>
          </a:p>
          <a:p>
            <a:pPr marL="426720" lvl="1" indent="0">
              <a:buNone/>
            </a:pPr>
            <a:r>
              <a:rPr lang="en-US" altLang="zh-CN" dirty="0"/>
              <a:t>substring                          </a:t>
            </a:r>
            <a:r>
              <a:rPr lang="zh-CN" altLang="zh-CN" dirty="0"/>
              <a:t>截取字符串，包头不包尾（下标）</a:t>
            </a:r>
            <a:r>
              <a:rPr lang="en-US" altLang="zh-CN" dirty="0" err="1"/>
              <a:t>cap_first</a:t>
            </a:r>
            <a:r>
              <a:rPr lang="en-US" altLang="zh-CN" dirty="0"/>
              <a:t>                            </a:t>
            </a:r>
            <a:r>
              <a:rPr lang="zh-CN" altLang="zh-CN" dirty="0"/>
              <a:t>第一个字母大写</a:t>
            </a:r>
            <a:r>
              <a:rPr lang="en-US" altLang="zh-CN" dirty="0"/>
              <a:t> </a:t>
            </a:r>
            <a:br>
              <a:rPr lang="zh-CN" altLang="zh-CN" dirty="0"/>
            </a:br>
            <a:r>
              <a:rPr lang="zh-CN" altLang="zh-CN" dirty="0"/>
              <a:t>end_with                           以什么字母结尾</a:t>
            </a:r>
            <a:r>
              <a:rPr lang="en-US" altLang="zh-CN" dirty="0"/>
              <a:t>    </a:t>
            </a:r>
            <a:br>
              <a:rPr lang="zh-CN" altLang="zh-CN" dirty="0"/>
            </a:br>
            <a:r>
              <a:rPr lang="zh-CN" altLang="zh-CN" dirty="0"/>
              <a:t>contains                            是否包含目标字符串</a:t>
            </a:r>
            <a:br>
              <a:rPr lang="en-US" altLang="zh-CN" dirty="0"/>
            </a:br>
            <a:r>
              <a:rPr lang="en-US" altLang="zh-CN" dirty="0"/>
              <a:t>date  datetime  time         </a:t>
            </a:r>
            <a:r>
              <a:rPr lang="en-US" altLang="zh-CN" dirty="0" err="1"/>
              <a:t>转换成日期格式</a:t>
            </a:r>
            <a:br>
              <a:rPr lang="en-US" altLang="zh-CN" dirty="0"/>
            </a:br>
            <a:r>
              <a:rPr lang="en-US" altLang="zh-CN" dirty="0" err="1"/>
              <a:t>starts_with</a:t>
            </a:r>
            <a:r>
              <a:rPr lang="en-US" altLang="zh-CN" dirty="0"/>
              <a:t>                         </a:t>
            </a:r>
            <a:r>
              <a:rPr lang="en-US" altLang="zh-CN" dirty="0" err="1"/>
              <a:t>以什么字母开头</a:t>
            </a:r>
            <a:br>
              <a:rPr lang="en-US" altLang="zh-CN" dirty="0"/>
            </a:br>
            <a:r>
              <a:rPr lang="en-US" altLang="zh-CN" dirty="0" err="1"/>
              <a:t>index_of</a:t>
            </a:r>
            <a:r>
              <a:rPr lang="en-US" altLang="zh-CN" dirty="0"/>
              <a:t>                             </a:t>
            </a:r>
            <a:r>
              <a:rPr lang="en-US" altLang="zh-CN" dirty="0" err="1"/>
              <a:t>返回某个指定的字符串值在字符串中首次出现的位置（下标</a:t>
            </a:r>
            <a:r>
              <a:rPr lang="en-US" altLang="zh-CN" dirty="0"/>
              <a:t>）</a:t>
            </a:r>
            <a:br>
              <a:rPr lang="en-US" altLang="zh-CN" dirty="0"/>
            </a:br>
            <a:r>
              <a:rPr lang="en-US" altLang="zh-CN" dirty="0" err="1"/>
              <a:t>last_index_of</a:t>
            </a:r>
            <a:r>
              <a:rPr lang="en-US" altLang="zh-CN" dirty="0"/>
              <a:t>                      </a:t>
            </a:r>
            <a:r>
              <a:rPr lang="en-US" altLang="zh-CN" dirty="0" err="1"/>
              <a:t>获取指定字符出现的最后位置（下标</a:t>
            </a:r>
            <a:r>
              <a:rPr lang="en-US" altLang="zh-CN" dirty="0"/>
              <a:t>）</a:t>
            </a:r>
            <a:br>
              <a:rPr lang="en-US" altLang="zh-CN" dirty="0"/>
            </a:br>
            <a:r>
              <a:rPr lang="en-US" altLang="zh-CN" dirty="0"/>
              <a:t>split                                    </a:t>
            </a:r>
            <a:r>
              <a:rPr lang="en-US" altLang="zh-CN" dirty="0" err="1"/>
              <a:t>分隔</a:t>
            </a:r>
            <a:br>
              <a:rPr lang="en-US" altLang="zh-CN" dirty="0"/>
            </a:br>
            <a:r>
              <a:rPr lang="en-US" altLang="zh-CN" dirty="0"/>
              <a:t>trim                                    </a:t>
            </a:r>
            <a:r>
              <a:rPr lang="en-US" altLang="zh-CN" dirty="0" err="1"/>
              <a:t>去两端空格</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常用内建函数</a:t>
            </a:r>
            <a:endParaRPr lang="zh-CN" altLang="en-US" dirty="0"/>
          </a:p>
        </p:txBody>
      </p:sp>
      <p:sp>
        <p:nvSpPr>
          <p:cNvPr id="3" name="内容占位符 2"/>
          <p:cNvSpPr>
            <a:spLocks noGrp="1"/>
          </p:cNvSpPr>
          <p:nvPr>
            <p:ph idx="1"/>
          </p:nvPr>
        </p:nvSpPr>
        <p:spPr>
          <a:xfrm>
            <a:off x="1117309" y="1412776"/>
            <a:ext cx="10665735" cy="5112568"/>
          </a:xfrm>
        </p:spPr>
        <p:txBody>
          <a:bodyPr>
            <a:normAutofit/>
          </a:bodyPr>
          <a:lstStyle/>
          <a:p>
            <a:r>
              <a:rPr lang="zh-CN" altLang="en-US" dirty="0"/>
              <a:t>处理</a:t>
            </a:r>
            <a:r>
              <a:rPr lang="en-US" altLang="zh-CN" dirty="0"/>
              <a:t>list</a:t>
            </a:r>
            <a:endParaRPr lang="en-US" altLang="zh-CN" dirty="0"/>
          </a:p>
          <a:p>
            <a:pPr marL="426720" lvl="1" indent="0">
              <a:buNone/>
            </a:pPr>
            <a:r>
              <a:rPr lang="en-US" altLang="zh-CN" dirty="0"/>
              <a:t>first:                                               </a:t>
            </a:r>
            <a:r>
              <a:rPr lang="zh-CN" altLang="zh-CN" dirty="0"/>
              <a:t>取</a:t>
            </a:r>
            <a:r>
              <a:rPr lang="en-US" altLang="zh-CN" dirty="0"/>
              <a:t>List</a:t>
            </a:r>
            <a:r>
              <a:rPr lang="zh-CN" altLang="zh-CN" dirty="0"/>
              <a:t>值第一个值</a:t>
            </a:r>
            <a:br>
              <a:rPr lang="en-US" altLang="zh-CN" dirty="0"/>
            </a:br>
            <a:r>
              <a:rPr lang="en-US" altLang="zh-CN" dirty="0"/>
              <a:t>last:                                                </a:t>
            </a:r>
            <a:r>
              <a:rPr lang="en-US" altLang="zh-CN" dirty="0" err="1"/>
              <a:t>取List值最后一个值</a:t>
            </a:r>
            <a:br>
              <a:rPr lang="en-US" altLang="zh-CN" dirty="0"/>
            </a:br>
            <a:r>
              <a:rPr lang="en-US" altLang="zh-CN" dirty="0" err="1"/>
              <a:t>seq_contains</a:t>
            </a:r>
            <a:r>
              <a:rPr lang="en-US" altLang="zh-CN" dirty="0"/>
              <a:t>:                                 </a:t>
            </a:r>
            <a:r>
              <a:rPr lang="en-US" altLang="zh-CN" dirty="0" err="1"/>
              <a:t>是否包含指定字符</a:t>
            </a:r>
            <a:br>
              <a:rPr lang="en-US" altLang="zh-CN" dirty="0"/>
            </a:br>
            <a:r>
              <a:rPr lang="en-US" altLang="zh-CN" dirty="0" err="1"/>
              <a:t>seq_index_of</a:t>
            </a:r>
            <a:r>
              <a:rPr lang="en-US" altLang="zh-CN" dirty="0"/>
              <a:t>:                                 </a:t>
            </a:r>
            <a:r>
              <a:rPr lang="en-US" altLang="zh-CN" dirty="0" err="1"/>
              <a:t>指定字符所在位置</a:t>
            </a:r>
            <a:br>
              <a:rPr lang="en-US" altLang="zh-CN" dirty="0"/>
            </a:br>
            <a:r>
              <a:rPr lang="en-US" altLang="zh-CN" dirty="0"/>
              <a:t>size:                                                </a:t>
            </a:r>
            <a:r>
              <a:rPr lang="en-US" altLang="zh-CN" dirty="0" err="1"/>
              <a:t>集合大小</a:t>
            </a:r>
            <a:br>
              <a:rPr lang="en-US" altLang="zh-CN" dirty="0"/>
            </a:br>
            <a:r>
              <a:rPr lang="en-US" altLang="zh-CN" dirty="0"/>
              <a:t>reverse:                                           </a:t>
            </a:r>
            <a:r>
              <a:rPr lang="en-US" altLang="zh-CN" dirty="0" err="1"/>
              <a:t>集合倒序排列</a:t>
            </a:r>
            <a:br>
              <a:rPr lang="en-US" altLang="zh-CN" dirty="0"/>
            </a:br>
            <a:r>
              <a:rPr lang="en-US" altLang="zh-CN" dirty="0"/>
              <a:t>sort:                                                </a:t>
            </a:r>
            <a:r>
              <a:rPr lang="en-US" altLang="zh-CN" dirty="0" err="1"/>
              <a:t>对集合进行排序</a:t>
            </a:r>
            <a:br>
              <a:rPr lang="en-US" altLang="zh-CN" dirty="0"/>
            </a:br>
            <a:r>
              <a:rPr lang="en-US" altLang="zh-CN" dirty="0" err="1"/>
              <a:t>sort_by</a:t>
            </a:r>
            <a:r>
              <a:rPr lang="en-US" altLang="zh-CN" dirty="0"/>
              <a:t>:                                          </a:t>
            </a:r>
            <a:r>
              <a:rPr lang="en-US" altLang="zh-CN" dirty="0" err="1"/>
              <a:t>根据某一个属性排序</a:t>
            </a:r>
            <a:br>
              <a:rPr lang="en-US" altLang="zh-CN" dirty="0"/>
            </a:br>
            <a:r>
              <a:rPr lang="en-US" altLang="zh-CN" dirty="0"/>
              <a:t>chunk:                                            </a:t>
            </a:r>
            <a:r>
              <a:rPr lang="en-US" altLang="zh-CN" dirty="0" err="1"/>
              <a:t>分块处理</a:t>
            </a:r>
            <a:endParaRPr lang="zh-CN" altLang="zh-CN" dirty="0"/>
          </a:p>
          <a:p>
            <a:pPr lvl="1"/>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常用内建函数</a:t>
            </a:r>
            <a:endParaRPr lang="zh-CN" altLang="en-US" dirty="0"/>
          </a:p>
        </p:txBody>
      </p:sp>
      <p:sp>
        <p:nvSpPr>
          <p:cNvPr id="3" name="内容占位符 2"/>
          <p:cNvSpPr>
            <a:spLocks noGrp="1"/>
          </p:cNvSpPr>
          <p:nvPr>
            <p:ph idx="1"/>
          </p:nvPr>
        </p:nvSpPr>
        <p:spPr>
          <a:xfrm>
            <a:off x="1117309" y="1412776"/>
            <a:ext cx="10665735" cy="5112568"/>
          </a:xfrm>
        </p:spPr>
        <p:txBody>
          <a:bodyPr>
            <a:normAutofit/>
          </a:bodyPr>
          <a:lstStyle/>
          <a:p>
            <a:r>
              <a:rPr lang="zh-CN" altLang="en-US" dirty="0"/>
              <a:t>处理数字</a:t>
            </a:r>
            <a:endParaRPr lang="en-US" altLang="zh-CN"/>
          </a:p>
          <a:p>
            <a:pPr marL="426720" lvl="1" indent="0">
              <a:buNone/>
            </a:pPr>
            <a:r>
              <a:rPr lang="en-US" altLang="zh-CN"/>
              <a:t>is</a:t>
            </a:r>
            <a:r>
              <a:rPr lang="en-US" altLang="zh-CN" dirty="0"/>
              <a:t>_string:                                      </a:t>
            </a:r>
            <a:r>
              <a:rPr lang="zh-CN" altLang="zh-CN" dirty="0"/>
              <a:t>是否为字符类型</a:t>
            </a:r>
            <a:br>
              <a:rPr lang="en-US" altLang="zh-CN" dirty="0"/>
            </a:br>
            <a:r>
              <a:rPr lang="en-US" altLang="zh-CN" dirty="0" err="1"/>
              <a:t>is_number</a:t>
            </a:r>
            <a:r>
              <a:rPr lang="en-US" altLang="zh-CN" dirty="0"/>
              <a:t>:                                   </a:t>
            </a:r>
            <a:r>
              <a:rPr lang="en-US" altLang="zh-CN" dirty="0" err="1"/>
              <a:t>是否为整数类型</a:t>
            </a:r>
            <a:br>
              <a:rPr lang="en-US" altLang="zh-CN" dirty="0"/>
            </a:br>
            <a:r>
              <a:rPr lang="en-US" altLang="zh-CN" dirty="0" err="1"/>
              <a:t>is_method</a:t>
            </a:r>
            <a:r>
              <a:rPr lang="en-US" altLang="zh-CN" dirty="0"/>
              <a:t>:                                   </a:t>
            </a:r>
            <a:r>
              <a:rPr lang="en-US" altLang="zh-CN" dirty="0" err="1"/>
              <a:t>是否为方法</a:t>
            </a:r>
            <a:br>
              <a:rPr lang="en-US" altLang="zh-CN" dirty="0"/>
            </a:br>
            <a:r>
              <a:rPr lang="en-US" altLang="zh-CN" dirty="0"/>
              <a:t>():                                                  </a:t>
            </a:r>
            <a:r>
              <a:rPr lang="en-US" altLang="zh-CN" dirty="0" err="1"/>
              <a:t>判断整个变量</a:t>
            </a:r>
            <a:br>
              <a:rPr lang="en-US" altLang="zh-CN" dirty="0"/>
            </a:br>
            <a:r>
              <a:rPr lang="en-US" altLang="zh-CN" dirty="0" err="1"/>
              <a:t>has_content</a:t>
            </a:r>
            <a:r>
              <a:rPr lang="en-US" altLang="zh-CN" dirty="0"/>
              <a:t>:                                </a:t>
            </a:r>
            <a:r>
              <a:rPr lang="en-US" altLang="zh-CN" dirty="0" err="1"/>
              <a:t>判断对象是否为空或不存在</a:t>
            </a:r>
            <a:br>
              <a:rPr lang="en-US" altLang="zh-CN" dirty="0"/>
            </a:br>
            <a:r>
              <a:rPr lang="en-US" altLang="zh-CN" dirty="0"/>
              <a:t>eval：                                           </a:t>
            </a:r>
            <a:r>
              <a:rPr lang="en-US" altLang="zh-CN" dirty="0" err="1"/>
              <a:t>求值</a:t>
            </a:r>
            <a:endParaRPr lang="zh-CN" altLang="zh-CN" dirty="0"/>
          </a:p>
          <a:p>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a:t>
            </a:r>
            <a:r>
              <a:rPr lang="zh-CN" altLang="en-US" dirty="0"/>
              <a:t> </a:t>
            </a:r>
            <a:r>
              <a:rPr lang="en-US" altLang="zh-CN" dirty="0"/>
              <a:t>Boot </a:t>
            </a:r>
            <a:r>
              <a:rPr lang="zh-CN" altLang="en-US" dirty="0"/>
              <a:t>定时任务</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通过</a:t>
            </a:r>
            <a:r>
              <a:rPr lang="en-US" altLang="zh-CN" dirty="0"/>
              <a:t>@</a:t>
            </a:r>
            <a:r>
              <a:rPr lang="en-US" altLang="zh-CN" dirty="0" err="1"/>
              <a:t>EnableScheduling</a:t>
            </a:r>
            <a:r>
              <a:rPr lang="zh-CN" altLang="en-US" dirty="0"/>
              <a:t>开启</a:t>
            </a:r>
            <a:r>
              <a:rPr lang="en-US" altLang="zh-CN" dirty="0"/>
              <a:t>Spring Boot </a:t>
            </a:r>
            <a:r>
              <a:rPr lang="zh-CN" altLang="en-US" dirty="0"/>
              <a:t>定时任务</a:t>
            </a:r>
            <a:endParaRPr lang="en-US" altLang="zh-CN" dirty="0"/>
          </a:p>
          <a:p>
            <a:endParaRPr lang="en-US" altLang="zh-CN" dirty="0"/>
          </a:p>
          <a:p>
            <a:r>
              <a:rPr lang="zh-CN" altLang="en-US" dirty="0"/>
              <a:t>创建一个</a:t>
            </a:r>
            <a:r>
              <a:rPr lang="en-US" altLang="zh-CN" dirty="0"/>
              <a:t>Task</a:t>
            </a:r>
            <a:r>
              <a:rPr lang="zh-CN" altLang="en-US" dirty="0"/>
              <a:t>类</a:t>
            </a:r>
            <a:r>
              <a:rPr lang="en-US" altLang="zh-CN" dirty="0"/>
              <a:t>, </a:t>
            </a:r>
            <a:r>
              <a:rPr lang="zh-CN" altLang="en-US" dirty="0"/>
              <a:t>通过</a:t>
            </a:r>
            <a:r>
              <a:rPr lang="en-US" altLang="zh-CN" dirty="0"/>
              <a:t>@Scheduling</a:t>
            </a:r>
            <a:r>
              <a:rPr lang="zh-CN" altLang="en-US" dirty="0"/>
              <a:t>来定义定时表达式</a:t>
            </a:r>
            <a:endParaRPr lang="en-US" altLang="zh-CN" dirty="0"/>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a:t>
            </a:r>
            <a:r>
              <a:rPr lang="zh-CN" altLang="en-US" dirty="0"/>
              <a:t> </a:t>
            </a:r>
            <a:r>
              <a:rPr lang="en-US" altLang="zh-CN" dirty="0"/>
              <a:t>Boot </a:t>
            </a:r>
            <a:r>
              <a:rPr lang="zh-CN" altLang="en-US" dirty="0"/>
              <a:t>异步任务处理</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通过</a:t>
            </a:r>
            <a:r>
              <a:rPr lang="en-US" altLang="zh-CN" dirty="0"/>
              <a:t>@</a:t>
            </a:r>
            <a:r>
              <a:rPr lang="en-US" altLang="zh-CN" dirty="0" err="1"/>
              <a:t>EnableAsync</a:t>
            </a:r>
            <a:r>
              <a:rPr lang="zh-CN" altLang="en-US" dirty="0"/>
              <a:t>开启</a:t>
            </a:r>
            <a:r>
              <a:rPr lang="en-US" altLang="zh-CN" dirty="0"/>
              <a:t>Spring Boot </a:t>
            </a:r>
            <a:r>
              <a:rPr lang="zh-CN" altLang="en-US" dirty="0"/>
              <a:t>异步任务</a:t>
            </a:r>
            <a:endParaRPr lang="en-US" altLang="zh-CN" dirty="0"/>
          </a:p>
          <a:p>
            <a:endParaRPr lang="en-US" altLang="zh-CN" dirty="0"/>
          </a:p>
          <a:p>
            <a:r>
              <a:rPr lang="zh-CN" altLang="en-US" dirty="0"/>
              <a:t>创建一个</a:t>
            </a:r>
            <a:r>
              <a:rPr lang="en-US" altLang="zh-CN" dirty="0"/>
              <a:t>Async Class</a:t>
            </a:r>
            <a:r>
              <a:rPr lang="zh-CN" altLang="en-US" dirty="0"/>
              <a:t>测试类</a:t>
            </a:r>
            <a:r>
              <a:rPr lang="en-US" altLang="zh-CN" dirty="0"/>
              <a:t>, </a:t>
            </a:r>
            <a:r>
              <a:rPr lang="zh-CN" altLang="en-US" dirty="0"/>
              <a:t>通过</a:t>
            </a:r>
            <a:r>
              <a:rPr lang="en-US" altLang="zh-CN" dirty="0"/>
              <a:t>@Async</a:t>
            </a:r>
            <a:r>
              <a:rPr lang="zh-CN" altLang="en-US"/>
              <a:t>作为执行注解</a:t>
            </a:r>
            <a:endParaRPr lang="en-US" altLang="zh-CN" dirty="0"/>
          </a:p>
          <a:p>
            <a:endParaRPr lang="en-US" altLang="zh-CN" dirty="0"/>
          </a:p>
          <a:p>
            <a:r>
              <a:rPr lang="zh-CN" altLang="en-US" dirty="0"/>
              <a:t>主要用于后台工作任务处理</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a:t>
            </a:r>
            <a:r>
              <a:rPr lang="zh-CN" altLang="en-US" dirty="0"/>
              <a:t> </a:t>
            </a:r>
            <a:r>
              <a:rPr lang="en-US" altLang="zh-CN" dirty="0"/>
              <a:t>Boot </a:t>
            </a:r>
            <a:r>
              <a:rPr lang="zh-CN" altLang="en-US" dirty="0"/>
              <a:t>拦截器</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创建一个配置类</a:t>
            </a:r>
            <a:r>
              <a:rPr lang="en-US" altLang="zh-CN" dirty="0"/>
              <a:t>, </a:t>
            </a:r>
            <a:r>
              <a:rPr lang="zh-CN" altLang="en-US" dirty="0"/>
              <a:t>继承 </a:t>
            </a:r>
            <a:r>
              <a:rPr lang="en-US" altLang="zh-CN" dirty="0" err="1"/>
              <a:t>WebMvcConfigurationSupport</a:t>
            </a:r>
            <a:r>
              <a:rPr lang="en-US" altLang="zh-CN" dirty="0"/>
              <a:t> </a:t>
            </a:r>
            <a:endParaRPr lang="en-US" altLang="zh-CN" dirty="0"/>
          </a:p>
          <a:p>
            <a:pPr lvl="1"/>
            <a:r>
              <a:rPr lang="zh-CN" altLang="en-US" dirty="0"/>
              <a:t>重写 </a:t>
            </a:r>
            <a:r>
              <a:rPr lang="en-US" altLang="zh-CN" dirty="0" err="1"/>
              <a:t>addInterceptors</a:t>
            </a:r>
            <a:r>
              <a:rPr lang="en-US" altLang="zh-CN" dirty="0"/>
              <a:t> </a:t>
            </a:r>
            <a:r>
              <a:rPr lang="zh-CN" altLang="en-US" dirty="0"/>
              <a:t>方法</a:t>
            </a:r>
            <a:endParaRPr lang="en-US" altLang="zh-CN" dirty="0"/>
          </a:p>
          <a:p>
            <a:endParaRPr lang="en-US" altLang="zh-CN" dirty="0"/>
          </a:p>
          <a:p>
            <a:r>
              <a:rPr lang="zh-CN" altLang="en-US" dirty="0"/>
              <a:t>创建拦截器实现类</a:t>
            </a:r>
            <a:r>
              <a:rPr lang="en-US" altLang="zh-CN" dirty="0"/>
              <a:t>, </a:t>
            </a:r>
            <a:r>
              <a:rPr lang="zh-CN" altLang="en-US" dirty="0"/>
              <a:t>继承 </a:t>
            </a:r>
            <a:r>
              <a:rPr lang="en-US" altLang="zh-CN" dirty="0" err="1"/>
              <a:t>HandlerInterceptor</a:t>
            </a:r>
            <a:endParaRPr lang="en-US" altLang="zh-CN" dirty="0"/>
          </a:p>
          <a:p>
            <a:pPr lvl="1"/>
            <a:r>
              <a:rPr lang="zh-CN" altLang="en-US"/>
              <a:t>重写父类</a:t>
            </a:r>
            <a:r>
              <a:rPr lang="en-US" altLang="zh-CN"/>
              <a:t>3</a:t>
            </a:r>
            <a:r>
              <a:rPr lang="zh-CN" altLang="en-US" dirty="0"/>
              <a:t>个方法</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集成 </a:t>
            </a:r>
            <a:r>
              <a:rPr lang="en-US" altLang="zh-CN" dirty="0"/>
              <a:t>AOP</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AOP</a:t>
            </a:r>
            <a:r>
              <a:rPr lang="zh-CN" altLang="en-US" dirty="0"/>
              <a:t> 面向切面编程 </a:t>
            </a:r>
            <a:r>
              <a:rPr lang="en-US" altLang="zh-CN" dirty="0"/>
              <a:t>(Aspect Oriented Programming)</a:t>
            </a:r>
            <a:endParaRPr lang="en-US" altLang="zh-CN" dirty="0"/>
          </a:p>
          <a:p>
            <a:pPr lvl="1"/>
            <a:r>
              <a:rPr lang="zh-CN" altLang="en-US" dirty="0"/>
              <a:t>它与语言无关，属于一种程序设计思想</a:t>
            </a:r>
            <a:endParaRPr lang="en-US" altLang="zh-CN" dirty="0"/>
          </a:p>
          <a:p>
            <a:pPr lvl="1"/>
            <a:r>
              <a:rPr lang="zh-CN" altLang="en-US" dirty="0"/>
              <a:t>将通用的逻辑从业务逻辑中分离出来</a:t>
            </a:r>
            <a:endParaRPr lang="en-US" altLang="zh-CN" dirty="0"/>
          </a:p>
          <a:p>
            <a:pPr lvl="1"/>
            <a:endParaRPr lang="en-US" altLang="zh-CN" dirty="0"/>
          </a:p>
          <a:p>
            <a:r>
              <a:rPr lang="zh-CN" altLang="en-US" dirty="0"/>
              <a:t>关于程序设计思想还有</a:t>
            </a:r>
            <a:endParaRPr lang="en-US" altLang="zh-CN" dirty="0"/>
          </a:p>
          <a:p>
            <a:pPr lvl="1"/>
            <a:r>
              <a:rPr lang="en-US" altLang="zh-CN" dirty="0"/>
              <a:t>OOP </a:t>
            </a:r>
            <a:r>
              <a:rPr lang="zh-CN" altLang="en-US" dirty="0"/>
              <a:t>面向对象编程 </a:t>
            </a:r>
            <a:r>
              <a:rPr lang="en-US" altLang="zh-CN" dirty="0"/>
              <a:t>(Object Oriented Programming)</a:t>
            </a:r>
            <a:endParaRPr lang="en-US" altLang="zh-CN" dirty="0"/>
          </a:p>
          <a:p>
            <a:pPr lvl="1"/>
            <a:r>
              <a:rPr lang="en-US" altLang="zh-CN" dirty="0"/>
              <a:t>POP </a:t>
            </a:r>
            <a:r>
              <a:rPr lang="zh-CN" altLang="en-US" dirty="0"/>
              <a:t>面向过程编程 </a:t>
            </a:r>
            <a:r>
              <a:rPr lang="en-US" altLang="zh-CN" dirty="0"/>
              <a:t>(Procedure Oriented programming)</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集成 </a:t>
            </a:r>
            <a:r>
              <a:rPr lang="en-US" altLang="zh-CN" dirty="0"/>
              <a:t>AOP</a:t>
            </a:r>
            <a:endParaRPr lang="zh-CN" altLang="en-US" dirty="0"/>
          </a:p>
        </p:txBody>
      </p:sp>
      <p:sp>
        <p:nvSpPr>
          <p:cNvPr id="6" name="矩形 5"/>
          <p:cNvSpPr/>
          <p:nvPr/>
        </p:nvSpPr>
        <p:spPr>
          <a:xfrm>
            <a:off x="7606579" y="2132856"/>
            <a:ext cx="2952329"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HttpRequest</a:t>
            </a:r>
            <a:r>
              <a:rPr lang="en-US" altLang="zh-CN" dirty="0">
                <a:solidFill>
                  <a:srgbClr val="FF0000"/>
                </a:solidFill>
              </a:rPr>
              <a:t> </a:t>
            </a:r>
            <a:r>
              <a:rPr lang="zh-CN" altLang="en-US" dirty="0">
                <a:solidFill>
                  <a:srgbClr val="FF0000"/>
                </a:solidFill>
              </a:rPr>
              <a:t>请求</a:t>
            </a:r>
            <a:endParaRPr lang="zh-CN" altLang="en-US" dirty="0">
              <a:solidFill>
                <a:srgbClr val="FF0000"/>
              </a:solidFill>
            </a:endParaRPr>
          </a:p>
        </p:txBody>
      </p:sp>
      <p:sp>
        <p:nvSpPr>
          <p:cNvPr id="8" name="矩形 7"/>
          <p:cNvSpPr/>
          <p:nvPr/>
        </p:nvSpPr>
        <p:spPr>
          <a:xfrm>
            <a:off x="7606580" y="2918058"/>
            <a:ext cx="2952328" cy="5829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AOP  Before</a:t>
            </a:r>
            <a:endParaRPr lang="zh-CN" altLang="en-US" dirty="0">
              <a:solidFill>
                <a:schemeClr val="bg1"/>
              </a:solidFill>
            </a:endParaRPr>
          </a:p>
        </p:txBody>
      </p:sp>
      <p:sp>
        <p:nvSpPr>
          <p:cNvPr id="10" name="矩形 9"/>
          <p:cNvSpPr/>
          <p:nvPr/>
        </p:nvSpPr>
        <p:spPr>
          <a:xfrm>
            <a:off x="7606580" y="3710146"/>
            <a:ext cx="2952328"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请求处理层</a:t>
            </a:r>
            <a:endParaRPr lang="zh-CN" altLang="en-US" dirty="0">
              <a:solidFill>
                <a:srgbClr val="FF0000"/>
              </a:solidFill>
            </a:endParaRPr>
          </a:p>
        </p:txBody>
      </p:sp>
      <p:sp>
        <p:nvSpPr>
          <p:cNvPr id="11" name="矩形 10"/>
          <p:cNvSpPr/>
          <p:nvPr/>
        </p:nvSpPr>
        <p:spPr>
          <a:xfrm>
            <a:off x="7606580" y="4527590"/>
            <a:ext cx="2952328"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HttpResponse</a:t>
            </a:r>
            <a:r>
              <a:rPr lang="zh-CN" altLang="en-US" dirty="0">
                <a:solidFill>
                  <a:srgbClr val="FF0000"/>
                </a:solidFill>
              </a:rPr>
              <a:t>响应</a:t>
            </a:r>
            <a:endParaRPr lang="zh-CN" altLang="en-US" dirty="0">
              <a:solidFill>
                <a:srgbClr val="FF0000"/>
              </a:solidFill>
            </a:endParaRPr>
          </a:p>
        </p:txBody>
      </p:sp>
      <p:sp>
        <p:nvSpPr>
          <p:cNvPr id="12" name="矩形 11"/>
          <p:cNvSpPr/>
          <p:nvPr/>
        </p:nvSpPr>
        <p:spPr>
          <a:xfrm>
            <a:off x="7606580" y="5301208"/>
            <a:ext cx="2952328" cy="5829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AOP  After</a:t>
            </a:r>
            <a:endParaRPr lang="zh-CN" altLang="en-US" dirty="0">
              <a:solidFill>
                <a:schemeClr val="bg1"/>
              </a:solidFill>
            </a:endParaRPr>
          </a:p>
        </p:txBody>
      </p:sp>
      <p:sp>
        <p:nvSpPr>
          <p:cNvPr id="13" name="矩形 12"/>
          <p:cNvSpPr/>
          <p:nvPr/>
        </p:nvSpPr>
        <p:spPr>
          <a:xfrm>
            <a:off x="1557907" y="2132856"/>
            <a:ext cx="2952329"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HttpRequest</a:t>
            </a:r>
            <a:r>
              <a:rPr lang="en-US" altLang="zh-CN" dirty="0">
                <a:solidFill>
                  <a:srgbClr val="FF0000"/>
                </a:solidFill>
              </a:rPr>
              <a:t> </a:t>
            </a:r>
            <a:r>
              <a:rPr lang="zh-CN" altLang="en-US" dirty="0">
                <a:solidFill>
                  <a:srgbClr val="FF0000"/>
                </a:solidFill>
              </a:rPr>
              <a:t>请求</a:t>
            </a:r>
            <a:endParaRPr lang="zh-CN" altLang="en-US" dirty="0">
              <a:solidFill>
                <a:srgbClr val="FF0000"/>
              </a:solidFill>
            </a:endParaRPr>
          </a:p>
        </p:txBody>
      </p:sp>
      <p:sp>
        <p:nvSpPr>
          <p:cNvPr id="14" name="矩形 13"/>
          <p:cNvSpPr/>
          <p:nvPr/>
        </p:nvSpPr>
        <p:spPr>
          <a:xfrm>
            <a:off x="1557908" y="3114065"/>
            <a:ext cx="2952328"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请求处理层</a:t>
            </a:r>
            <a:endParaRPr lang="zh-CN" altLang="en-US" dirty="0">
              <a:solidFill>
                <a:srgbClr val="FF0000"/>
              </a:solidFill>
            </a:endParaRPr>
          </a:p>
        </p:txBody>
      </p:sp>
      <p:sp>
        <p:nvSpPr>
          <p:cNvPr id="15" name="矩形 14"/>
          <p:cNvSpPr/>
          <p:nvPr/>
        </p:nvSpPr>
        <p:spPr>
          <a:xfrm>
            <a:off x="1557908" y="3985047"/>
            <a:ext cx="2952328" cy="582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HttpResponse</a:t>
            </a:r>
            <a:r>
              <a:rPr lang="zh-CN" altLang="en-US" dirty="0">
                <a:solidFill>
                  <a:srgbClr val="FF0000"/>
                </a:solidFill>
              </a:rPr>
              <a:t>响应</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Spring Boot </a:t>
            </a:r>
            <a:r>
              <a:rPr lang="zh-CN" altLang="en-US" dirty="0"/>
              <a:t>介绍</a:t>
            </a:r>
            <a:endParaRPr lang="en-US" altLang="zh-CN" dirty="0"/>
          </a:p>
        </p:txBody>
      </p:sp>
      <p:sp>
        <p:nvSpPr>
          <p:cNvPr id="14" name="内容占位符 13"/>
          <p:cNvSpPr>
            <a:spLocks noGrp="1"/>
          </p:cNvSpPr>
          <p:nvPr>
            <p:ph idx="1"/>
          </p:nvPr>
        </p:nvSpPr>
        <p:spPr/>
        <p:txBody>
          <a:bodyPr rtlCol="0">
            <a:normAutofit fontScale="85000" lnSpcReduction="20000"/>
          </a:bodyPr>
          <a:lstStyle/>
          <a:p>
            <a:r>
              <a:rPr lang="en-US" altLang="zh-CN" sz="2000" dirty="0"/>
              <a:t>Spring Boot 2.x </a:t>
            </a:r>
            <a:r>
              <a:rPr lang="zh-CN" altLang="en-US" sz="2000" dirty="0"/>
              <a:t>新特性</a:t>
            </a:r>
            <a:endParaRPr lang="en-US" altLang="zh-CN" sz="2000" dirty="0"/>
          </a:p>
          <a:p>
            <a:pPr lvl="1"/>
            <a:r>
              <a:rPr lang="zh-CN" altLang="en-US" sz="1800" dirty="0"/>
              <a:t>基于</a:t>
            </a:r>
            <a:r>
              <a:rPr lang="en-US" altLang="zh-CN" sz="1800" dirty="0"/>
              <a:t>Java 8+</a:t>
            </a:r>
            <a:r>
              <a:rPr lang="zh-CN" altLang="en-US" sz="1800" dirty="0"/>
              <a:t>（或</a:t>
            </a:r>
            <a:r>
              <a:rPr lang="en-US" altLang="zh-CN" sz="1800" dirty="0" err="1"/>
              <a:t>Kotlin</a:t>
            </a:r>
            <a:r>
              <a:rPr lang="zh-CN" altLang="en-US" sz="1800" dirty="0"/>
              <a:t>），不再支持</a:t>
            </a:r>
            <a:r>
              <a:rPr lang="en-US" altLang="zh-CN" sz="1800" dirty="0"/>
              <a:t>Java6</a:t>
            </a:r>
            <a:r>
              <a:rPr lang="zh-CN" altLang="en-US" sz="1800" dirty="0"/>
              <a:t>、</a:t>
            </a:r>
            <a:r>
              <a:rPr lang="en-US" altLang="zh-CN" sz="1800" dirty="0"/>
              <a:t>Java7</a:t>
            </a:r>
            <a:endParaRPr lang="en-US" altLang="zh-CN" sz="1800" dirty="0"/>
          </a:p>
          <a:p>
            <a:pPr lvl="1"/>
            <a:r>
              <a:rPr lang="zh-CN" altLang="en-US" sz="1800" dirty="0"/>
              <a:t>响应式堆栈 </a:t>
            </a:r>
            <a:r>
              <a:rPr lang="en-US" altLang="zh-CN" sz="1800" dirty="0"/>
              <a:t>Web Flux </a:t>
            </a:r>
            <a:endParaRPr lang="en-US" altLang="zh-CN" sz="1800" dirty="0"/>
          </a:p>
          <a:p>
            <a:pPr lvl="2"/>
            <a:r>
              <a:rPr lang="zh-CN" altLang="en-US" sz="1400" dirty="0"/>
              <a:t>支持函数编程</a:t>
            </a:r>
            <a:r>
              <a:rPr lang="en-US" altLang="zh-CN" sz="1400" dirty="0"/>
              <a:t>: Java8 Lambda</a:t>
            </a:r>
            <a:endParaRPr lang="en-US" altLang="zh-CN" sz="1400" dirty="0"/>
          </a:p>
          <a:p>
            <a:pPr lvl="2"/>
            <a:r>
              <a:rPr lang="zh-CN" altLang="en-US" sz="1400" dirty="0"/>
              <a:t>支持响应编程</a:t>
            </a:r>
            <a:r>
              <a:rPr lang="en-US" altLang="zh-CN" sz="1400" dirty="0"/>
              <a:t>: Reactive Streams</a:t>
            </a:r>
            <a:endParaRPr lang="en-US" altLang="zh-CN" sz="1400" dirty="0"/>
          </a:p>
          <a:p>
            <a:pPr lvl="2"/>
            <a:r>
              <a:rPr lang="zh-CN" altLang="en-US" sz="1400" dirty="0"/>
              <a:t>支持异步编程</a:t>
            </a:r>
            <a:r>
              <a:rPr lang="en-US" altLang="zh-CN" sz="1400" dirty="0"/>
              <a:t>: Servlet 3.1 </a:t>
            </a:r>
            <a:r>
              <a:rPr lang="zh-CN" altLang="en-US" sz="1400" dirty="0"/>
              <a:t>或 </a:t>
            </a:r>
            <a:r>
              <a:rPr lang="en-US" altLang="zh-CN" sz="1400" dirty="0"/>
              <a:t>NIO</a:t>
            </a:r>
            <a:endParaRPr lang="en-US" altLang="zh-CN" sz="1400" dirty="0"/>
          </a:p>
          <a:p>
            <a:r>
              <a:rPr lang="en-US" altLang="zh-CN" sz="2200" dirty="0"/>
              <a:t>Spring Boot </a:t>
            </a:r>
            <a:r>
              <a:rPr lang="zh-CN" altLang="en-US" sz="2200" dirty="0"/>
              <a:t>在</a:t>
            </a:r>
            <a:r>
              <a:rPr lang="en-US" altLang="zh-CN" sz="2200" dirty="0"/>
              <a:t>Spring Cloud</a:t>
            </a:r>
            <a:r>
              <a:rPr lang="zh-CN" altLang="en-US" sz="2200" dirty="0"/>
              <a:t>中担任的角色</a:t>
            </a:r>
            <a:endParaRPr lang="en-US" altLang="zh-CN" sz="1600" dirty="0"/>
          </a:p>
          <a:p>
            <a:r>
              <a:rPr lang="zh-CN" altLang="en-US" sz="2000" dirty="0"/>
              <a:t>准备开发环境</a:t>
            </a:r>
            <a:endParaRPr lang="en-US" altLang="zh-CN" sz="2000" dirty="0"/>
          </a:p>
          <a:p>
            <a:pPr lvl="1"/>
            <a:r>
              <a:rPr lang="en-US" altLang="zh-CN" sz="1600" dirty="0"/>
              <a:t>Java 8</a:t>
            </a:r>
            <a:endParaRPr lang="en-US" altLang="zh-CN" sz="1600" dirty="0"/>
          </a:p>
          <a:p>
            <a:pPr lvl="1"/>
            <a:r>
              <a:rPr lang="en-US" altLang="zh-CN" sz="1600" dirty="0"/>
              <a:t>Maven</a:t>
            </a:r>
            <a:endParaRPr lang="en-US" altLang="zh-CN" sz="1600" dirty="0"/>
          </a:p>
          <a:p>
            <a:pPr lvl="1"/>
            <a:r>
              <a:rPr lang="en-US" altLang="zh-CN" sz="1600" dirty="0"/>
              <a:t>IDEA</a:t>
            </a:r>
            <a:endParaRPr lang="en-US" altLang="zh-CN" sz="1600" dirty="0"/>
          </a:p>
          <a:p>
            <a:pPr lvl="1"/>
            <a:r>
              <a:rPr lang="en-US" altLang="zh-CN" sz="1600" dirty="0" err="1"/>
              <a:t>PostMan</a:t>
            </a:r>
            <a:endParaRPr lang="en-US" altLang="zh-CN" sz="1600" dirty="0"/>
          </a:p>
          <a:p>
            <a:r>
              <a:rPr lang="zh-CN" altLang="en-US" sz="2000" dirty="0"/>
              <a:t>写一个</a:t>
            </a:r>
            <a:r>
              <a:rPr lang="en-US" altLang="zh-CN" sz="2000" dirty="0"/>
              <a:t>Spring Boot </a:t>
            </a:r>
            <a:r>
              <a:rPr lang="zh-CN" altLang="en-US" sz="2000" dirty="0"/>
              <a:t>的</a:t>
            </a:r>
            <a:r>
              <a:rPr lang="en-US" altLang="zh-CN" sz="2000" dirty="0"/>
              <a:t>Hello Spring Boot</a:t>
            </a:r>
            <a:r>
              <a:rPr lang="zh-CN" altLang="en-US" sz="2000" dirty="0"/>
              <a:t>例子</a:t>
            </a:r>
            <a:endParaRPr lang="en-US" altLang="zh-CN" sz="2000" dirty="0"/>
          </a:p>
          <a:p>
            <a:pPr lvl="1"/>
            <a:r>
              <a:rPr lang="zh-CN" altLang="en-US" sz="1600" dirty="0"/>
              <a:t>一个</a:t>
            </a:r>
            <a:r>
              <a:rPr lang="en-US" altLang="zh-CN" sz="1600" dirty="0"/>
              <a:t>Web MVC</a:t>
            </a:r>
            <a:r>
              <a:rPr lang="zh-CN" altLang="en-US" sz="1600" dirty="0"/>
              <a:t>例子</a:t>
            </a:r>
            <a:endParaRPr lang="en-US" altLang="zh-CN" sz="1600" dirty="0"/>
          </a:p>
          <a:p>
            <a:pPr lvl="1"/>
            <a:r>
              <a:rPr lang="zh-CN" altLang="en-US" sz="1600" dirty="0"/>
              <a:t>一个</a:t>
            </a:r>
            <a:r>
              <a:rPr lang="en-US" altLang="zh-CN" sz="1600" dirty="0"/>
              <a:t>Web Flux</a:t>
            </a:r>
            <a:r>
              <a:rPr lang="zh-CN" altLang="en-US" sz="1600" dirty="0"/>
              <a:t>例子</a:t>
            </a:r>
            <a:endParaRPr lang="en-US" altLang="zh-CN" sz="1600" dirty="0"/>
          </a:p>
          <a:p>
            <a:endParaRPr lang="en-US" altLang="zh-CN" sz="2000" dirty="0"/>
          </a:p>
          <a:p>
            <a:pPr marL="0" indent="0">
              <a:buNone/>
            </a:pPr>
            <a:endParaRPr lang="en-US" altLang="zh-CN" sz="2000" dirty="0"/>
          </a:p>
          <a:p>
            <a:endParaRPr lang="en-US" sz="20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8686700" y="3501008"/>
            <a:ext cx="2304245" cy="2348586"/>
            <a:chOff x="4828766" y="3966636"/>
            <a:chExt cx="2304245" cy="2348586"/>
          </a:xfrm>
        </p:grpSpPr>
        <p:sp>
          <p:nvSpPr>
            <p:cNvPr id="4" name="任意多边形 3"/>
            <p:cNvSpPr/>
            <p:nvPr/>
          </p:nvSpPr>
          <p:spPr>
            <a:xfrm>
              <a:off x="4828766" y="3966636"/>
              <a:ext cx="2304245" cy="587146"/>
            </a:xfrm>
            <a:custGeom>
              <a:avLst/>
              <a:gdLst>
                <a:gd name="connsiteX0" fmla="*/ 0 w 2304245"/>
                <a:gd name="connsiteY0" fmla="*/ 58715 h 587146"/>
                <a:gd name="connsiteX1" fmla="*/ 58715 w 2304245"/>
                <a:gd name="connsiteY1" fmla="*/ 0 h 587146"/>
                <a:gd name="connsiteX2" fmla="*/ 2245530 w 2304245"/>
                <a:gd name="connsiteY2" fmla="*/ 0 h 587146"/>
                <a:gd name="connsiteX3" fmla="*/ 2304245 w 2304245"/>
                <a:gd name="connsiteY3" fmla="*/ 58715 h 587146"/>
                <a:gd name="connsiteX4" fmla="*/ 2304245 w 2304245"/>
                <a:gd name="connsiteY4" fmla="*/ 528431 h 587146"/>
                <a:gd name="connsiteX5" fmla="*/ 2245530 w 2304245"/>
                <a:gd name="connsiteY5" fmla="*/ 587146 h 587146"/>
                <a:gd name="connsiteX6" fmla="*/ 58715 w 2304245"/>
                <a:gd name="connsiteY6" fmla="*/ 587146 h 587146"/>
                <a:gd name="connsiteX7" fmla="*/ 0 w 2304245"/>
                <a:gd name="connsiteY7" fmla="*/ 528431 h 587146"/>
                <a:gd name="connsiteX8" fmla="*/ 0 w 2304245"/>
                <a:gd name="connsiteY8" fmla="*/ 58715 h 58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4245" h="587146">
                  <a:moveTo>
                    <a:pt x="0" y="58715"/>
                  </a:moveTo>
                  <a:cubicBezTo>
                    <a:pt x="0" y="26288"/>
                    <a:pt x="26288" y="0"/>
                    <a:pt x="58715" y="0"/>
                  </a:cubicBezTo>
                  <a:lnTo>
                    <a:pt x="2245530" y="0"/>
                  </a:lnTo>
                  <a:cubicBezTo>
                    <a:pt x="2277957" y="0"/>
                    <a:pt x="2304245" y="26288"/>
                    <a:pt x="2304245" y="58715"/>
                  </a:cubicBezTo>
                  <a:lnTo>
                    <a:pt x="2304245" y="528431"/>
                  </a:lnTo>
                  <a:cubicBezTo>
                    <a:pt x="2304245" y="560858"/>
                    <a:pt x="2277957" y="587146"/>
                    <a:pt x="2245530" y="587146"/>
                  </a:cubicBezTo>
                  <a:lnTo>
                    <a:pt x="58715" y="587146"/>
                  </a:lnTo>
                  <a:cubicBezTo>
                    <a:pt x="26288" y="587146"/>
                    <a:pt x="0" y="560858"/>
                    <a:pt x="0" y="528431"/>
                  </a:cubicBezTo>
                  <a:lnTo>
                    <a:pt x="0" y="58715"/>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8157" tIns="78157" rIns="78157" bIns="78157" numCol="1" spcCol="1270" anchor="ctr" anchorCtr="0">
              <a:noAutofit/>
            </a:bodyPr>
            <a:lstStyle/>
            <a:p>
              <a:pPr lvl="0" algn="ctr" defTabSz="711200">
                <a:lnSpc>
                  <a:spcPct val="90000"/>
                </a:lnSpc>
                <a:spcBef>
                  <a:spcPct val="0"/>
                </a:spcBef>
                <a:spcAft>
                  <a:spcPct val="35000"/>
                </a:spcAft>
              </a:pPr>
              <a:r>
                <a:rPr lang="en-US" altLang="zh-CN" sz="1600" kern="1200" dirty="0"/>
                <a:t>Spring Cloud</a:t>
              </a:r>
              <a:endParaRPr lang="zh-CN" altLang="en-US" sz="1600" kern="1200" dirty="0"/>
            </a:p>
          </p:txBody>
        </p:sp>
        <p:sp>
          <p:nvSpPr>
            <p:cNvPr id="5" name="任意多边形 4"/>
            <p:cNvSpPr/>
            <p:nvPr/>
          </p:nvSpPr>
          <p:spPr>
            <a:xfrm flipH="1" flipV="1">
              <a:off x="5806380" y="4594635"/>
              <a:ext cx="269447" cy="202517"/>
            </a:xfrm>
            <a:custGeom>
              <a:avLst/>
              <a:gdLst>
                <a:gd name="connsiteX0" fmla="*/ 0 w 220180"/>
                <a:gd name="connsiteY0" fmla="*/ 52843 h 264216"/>
                <a:gd name="connsiteX1" fmla="*/ 110090 w 220180"/>
                <a:gd name="connsiteY1" fmla="*/ 52843 h 264216"/>
                <a:gd name="connsiteX2" fmla="*/ 110090 w 220180"/>
                <a:gd name="connsiteY2" fmla="*/ 0 h 264216"/>
                <a:gd name="connsiteX3" fmla="*/ 220180 w 220180"/>
                <a:gd name="connsiteY3" fmla="*/ 132108 h 264216"/>
                <a:gd name="connsiteX4" fmla="*/ 110090 w 220180"/>
                <a:gd name="connsiteY4" fmla="*/ 264216 h 264216"/>
                <a:gd name="connsiteX5" fmla="*/ 110090 w 220180"/>
                <a:gd name="connsiteY5" fmla="*/ 211373 h 264216"/>
                <a:gd name="connsiteX6" fmla="*/ 0 w 220180"/>
                <a:gd name="connsiteY6" fmla="*/ 211373 h 264216"/>
                <a:gd name="connsiteX7" fmla="*/ 0 w 220180"/>
                <a:gd name="connsiteY7" fmla="*/ 52843 h 26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80" h="264216">
                  <a:moveTo>
                    <a:pt x="176144" y="1"/>
                  </a:moveTo>
                  <a:lnTo>
                    <a:pt x="176144" y="132108"/>
                  </a:lnTo>
                  <a:lnTo>
                    <a:pt x="220180" y="132108"/>
                  </a:lnTo>
                  <a:lnTo>
                    <a:pt x="110090" y="264215"/>
                  </a:lnTo>
                  <a:lnTo>
                    <a:pt x="0" y="132108"/>
                  </a:lnTo>
                  <a:lnTo>
                    <a:pt x="44036" y="132108"/>
                  </a:lnTo>
                  <a:lnTo>
                    <a:pt x="44036" y="1"/>
                  </a:lnTo>
                  <a:lnTo>
                    <a:pt x="176144" y="1"/>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2843" tIns="0" rIns="52843" bIns="66054" numCol="1" spcCol="1270" anchor="ctr" anchorCtr="0">
              <a:noAutofit/>
            </a:bodyPr>
            <a:lstStyle/>
            <a:p>
              <a:pPr lvl="0" algn="ctr" defTabSz="488950">
                <a:lnSpc>
                  <a:spcPct val="90000"/>
                </a:lnSpc>
                <a:spcBef>
                  <a:spcPct val="0"/>
                </a:spcBef>
                <a:spcAft>
                  <a:spcPct val="35000"/>
                </a:spcAft>
              </a:pPr>
              <a:endParaRPr lang="zh-CN" altLang="en-US" sz="1100" kern="1200"/>
            </a:p>
          </p:txBody>
        </p:sp>
        <p:sp>
          <p:nvSpPr>
            <p:cNvPr id="6" name="任意多边形 5"/>
            <p:cNvSpPr/>
            <p:nvPr/>
          </p:nvSpPr>
          <p:spPr>
            <a:xfrm>
              <a:off x="4865528" y="4847356"/>
              <a:ext cx="2230721" cy="587146"/>
            </a:xfrm>
            <a:custGeom>
              <a:avLst/>
              <a:gdLst>
                <a:gd name="connsiteX0" fmla="*/ 0 w 2230721"/>
                <a:gd name="connsiteY0" fmla="*/ 58715 h 587146"/>
                <a:gd name="connsiteX1" fmla="*/ 58715 w 2230721"/>
                <a:gd name="connsiteY1" fmla="*/ 0 h 587146"/>
                <a:gd name="connsiteX2" fmla="*/ 2172006 w 2230721"/>
                <a:gd name="connsiteY2" fmla="*/ 0 h 587146"/>
                <a:gd name="connsiteX3" fmla="*/ 2230721 w 2230721"/>
                <a:gd name="connsiteY3" fmla="*/ 58715 h 587146"/>
                <a:gd name="connsiteX4" fmla="*/ 2230721 w 2230721"/>
                <a:gd name="connsiteY4" fmla="*/ 528431 h 587146"/>
                <a:gd name="connsiteX5" fmla="*/ 2172006 w 2230721"/>
                <a:gd name="connsiteY5" fmla="*/ 587146 h 587146"/>
                <a:gd name="connsiteX6" fmla="*/ 58715 w 2230721"/>
                <a:gd name="connsiteY6" fmla="*/ 587146 h 587146"/>
                <a:gd name="connsiteX7" fmla="*/ 0 w 2230721"/>
                <a:gd name="connsiteY7" fmla="*/ 528431 h 587146"/>
                <a:gd name="connsiteX8" fmla="*/ 0 w 2230721"/>
                <a:gd name="connsiteY8" fmla="*/ 58715 h 58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721" h="587146">
                  <a:moveTo>
                    <a:pt x="0" y="58715"/>
                  </a:moveTo>
                  <a:cubicBezTo>
                    <a:pt x="0" y="26288"/>
                    <a:pt x="26288" y="0"/>
                    <a:pt x="58715" y="0"/>
                  </a:cubicBezTo>
                  <a:lnTo>
                    <a:pt x="2172006" y="0"/>
                  </a:lnTo>
                  <a:cubicBezTo>
                    <a:pt x="2204433" y="0"/>
                    <a:pt x="2230721" y="26288"/>
                    <a:pt x="2230721" y="58715"/>
                  </a:cubicBezTo>
                  <a:lnTo>
                    <a:pt x="2230721" y="528431"/>
                  </a:lnTo>
                  <a:cubicBezTo>
                    <a:pt x="2230721" y="560858"/>
                    <a:pt x="2204433" y="587146"/>
                    <a:pt x="2172006" y="587146"/>
                  </a:cubicBezTo>
                  <a:lnTo>
                    <a:pt x="58715" y="587146"/>
                  </a:lnTo>
                  <a:cubicBezTo>
                    <a:pt x="26288" y="587146"/>
                    <a:pt x="0" y="560858"/>
                    <a:pt x="0" y="528431"/>
                  </a:cubicBezTo>
                  <a:lnTo>
                    <a:pt x="0" y="58715"/>
                  </a:lnTo>
                  <a:close/>
                </a:path>
              </a:pathLst>
            </a:custGeom>
          </p:spPr>
          <p:style>
            <a:lnRef idx="2">
              <a:schemeClr val="lt1">
                <a:hueOff val="0"/>
                <a:satOff val="0"/>
                <a:lumOff val="0"/>
                <a:alphaOff val="0"/>
              </a:schemeClr>
            </a:lnRef>
            <a:fillRef idx="1">
              <a:schemeClr val="accent5">
                <a:hueOff val="-6981104"/>
                <a:satOff val="-8287"/>
                <a:lumOff val="-1176"/>
                <a:alphaOff val="0"/>
              </a:schemeClr>
            </a:fillRef>
            <a:effectRef idx="0">
              <a:schemeClr val="accent5">
                <a:hueOff val="-6981104"/>
                <a:satOff val="-8287"/>
                <a:lumOff val="-1176"/>
                <a:alphaOff val="0"/>
              </a:schemeClr>
            </a:effectRef>
            <a:fontRef idx="minor">
              <a:schemeClr val="lt1"/>
            </a:fontRef>
          </p:style>
          <p:txBody>
            <a:bodyPr spcFirstLastPara="0" vert="horz" wrap="square" lIns="78157" tIns="78157" rIns="78157" bIns="78157" numCol="1" spcCol="1270" anchor="ctr" anchorCtr="0">
              <a:noAutofit/>
            </a:bodyPr>
            <a:lstStyle/>
            <a:p>
              <a:pPr lvl="0" algn="ctr" defTabSz="711200">
                <a:lnSpc>
                  <a:spcPct val="90000"/>
                </a:lnSpc>
                <a:spcBef>
                  <a:spcPct val="0"/>
                </a:spcBef>
                <a:spcAft>
                  <a:spcPct val="35000"/>
                </a:spcAft>
              </a:pPr>
              <a:r>
                <a:rPr lang="en-US" altLang="zh-CN" sz="1600" kern="1200" dirty="0"/>
                <a:t>Spring Boot 2.x</a:t>
              </a:r>
              <a:endParaRPr lang="zh-CN" altLang="en-US" sz="1600" kern="1200" dirty="0"/>
            </a:p>
          </p:txBody>
        </p:sp>
        <p:sp>
          <p:nvSpPr>
            <p:cNvPr id="7" name="任意多边形 6"/>
            <p:cNvSpPr/>
            <p:nvPr/>
          </p:nvSpPr>
          <p:spPr>
            <a:xfrm flipH="1" flipV="1">
              <a:off x="5836878" y="5475356"/>
              <a:ext cx="227937" cy="185890"/>
            </a:xfrm>
            <a:custGeom>
              <a:avLst/>
              <a:gdLst>
                <a:gd name="connsiteX0" fmla="*/ 0 w 220180"/>
                <a:gd name="connsiteY0" fmla="*/ 52843 h 264216"/>
                <a:gd name="connsiteX1" fmla="*/ 110090 w 220180"/>
                <a:gd name="connsiteY1" fmla="*/ 52843 h 264216"/>
                <a:gd name="connsiteX2" fmla="*/ 110090 w 220180"/>
                <a:gd name="connsiteY2" fmla="*/ 0 h 264216"/>
                <a:gd name="connsiteX3" fmla="*/ 220180 w 220180"/>
                <a:gd name="connsiteY3" fmla="*/ 132108 h 264216"/>
                <a:gd name="connsiteX4" fmla="*/ 110090 w 220180"/>
                <a:gd name="connsiteY4" fmla="*/ 264216 h 264216"/>
                <a:gd name="connsiteX5" fmla="*/ 110090 w 220180"/>
                <a:gd name="connsiteY5" fmla="*/ 211373 h 264216"/>
                <a:gd name="connsiteX6" fmla="*/ 0 w 220180"/>
                <a:gd name="connsiteY6" fmla="*/ 211373 h 264216"/>
                <a:gd name="connsiteX7" fmla="*/ 0 w 220180"/>
                <a:gd name="connsiteY7" fmla="*/ 52843 h 26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80" h="264216">
                  <a:moveTo>
                    <a:pt x="176144" y="1"/>
                  </a:moveTo>
                  <a:lnTo>
                    <a:pt x="176144" y="132108"/>
                  </a:lnTo>
                  <a:lnTo>
                    <a:pt x="220180" y="132108"/>
                  </a:lnTo>
                  <a:lnTo>
                    <a:pt x="110090" y="264215"/>
                  </a:lnTo>
                  <a:lnTo>
                    <a:pt x="0" y="132108"/>
                  </a:lnTo>
                  <a:lnTo>
                    <a:pt x="44036" y="132108"/>
                  </a:lnTo>
                  <a:lnTo>
                    <a:pt x="44036" y="1"/>
                  </a:lnTo>
                  <a:lnTo>
                    <a:pt x="176144" y="1"/>
                  </a:lnTo>
                  <a:close/>
                </a:path>
              </a:pathLst>
            </a:custGeom>
          </p:spPr>
          <p:style>
            <a:lnRef idx="0">
              <a:schemeClr val="lt1">
                <a:hueOff val="0"/>
                <a:satOff val="0"/>
                <a:lumOff val="0"/>
                <a:alphaOff val="0"/>
              </a:schemeClr>
            </a:lnRef>
            <a:fillRef idx="1">
              <a:schemeClr val="accent5">
                <a:hueOff val="-13962209"/>
                <a:satOff val="-16575"/>
                <a:lumOff val="-2353"/>
                <a:alphaOff val="0"/>
              </a:schemeClr>
            </a:fillRef>
            <a:effectRef idx="0">
              <a:schemeClr val="accent5">
                <a:hueOff val="-13962209"/>
                <a:satOff val="-16575"/>
                <a:lumOff val="-2353"/>
                <a:alphaOff val="0"/>
              </a:schemeClr>
            </a:effectRef>
            <a:fontRef idx="minor">
              <a:schemeClr val="lt1"/>
            </a:fontRef>
          </p:style>
          <p:txBody>
            <a:bodyPr spcFirstLastPara="0" vert="horz" wrap="square" lIns="52843" tIns="0" rIns="52843" bIns="66054" numCol="1" spcCol="1270" anchor="ctr" anchorCtr="0">
              <a:noAutofit/>
            </a:bodyPr>
            <a:lstStyle/>
            <a:p>
              <a:pPr lvl="0" algn="ctr" defTabSz="488950">
                <a:lnSpc>
                  <a:spcPct val="90000"/>
                </a:lnSpc>
                <a:spcBef>
                  <a:spcPct val="0"/>
                </a:spcBef>
                <a:spcAft>
                  <a:spcPct val="35000"/>
                </a:spcAft>
              </a:pPr>
              <a:endParaRPr lang="zh-CN" altLang="en-US" sz="1100" kern="1200"/>
            </a:p>
          </p:txBody>
        </p:sp>
        <p:sp>
          <p:nvSpPr>
            <p:cNvPr id="8" name="任意多边形 7"/>
            <p:cNvSpPr/>
            <p:nvPr/>
          </p:nvSpPr>
          <p:spPr>
            <a:xfrm>
              <a:off x="4865528" y="5728076"/>
              <a:ext cx="2230721" cy="587146"/>
            </a:xfrm>
            <a:custGeom>
              <a:avLst/>
              <a:gdLst>
                <a:gd name="connsiteX0" fmla="*/ 0 w 2230721"/>
                <a:gd name="connsiteY0" fmla="*/ 58715 h 587146"/>
                <a:gd name="connsiteX1" fmla="*/ 58715 w 2230721"/>
                <a:gd name="connsiteY1" fmla="*/ 0 h 587146"/>
                <a:gd name="connsiteX2" fmla="*/ 2172006 w 2230721"/>
                <a:gd name="connsiteY2" fmla="*/ 0 h 587146"/>
                <a:gd name="connsiteX3" fmla="*/ 2230721 w 2230721"/>
                <a:gd name="connsiteY3" fmla="*/ 58715 h 587146"/>
                <a:gd name="connsiteX4" fmla="*/ 2230721 w 2230721"/>
                <a:gd name="connsiteY4" fmla="*/ 528431 h 587146"/>
                <a:gd name="connsiteX5" fmla="*/ 2172006 w 2230721"/>
                <a:gd name="connsiteY5" fmla="*/ 587146 h 587146"/>
                <a:gd name="connsiteX6" fmla="*/ 58715 w 2230721"/>
                <a:gd name="connsiteY6" fmla="*/ 587146 h 587146"/>
                <a:gd name="connsiteX7" fmla="*/ 0 w 2230721"/>
                <a:gd name="connsiteY7" fmla="*/ 528431 h 587146"/>
                <a:gd name="connsiteX8" fmla="*/ 0 w 2230721"/>
                <a:gd name="connsiteY8" fmla="*/ 58715 h 58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721" h="587146">
                  <a:moveTo>
                    <a:pt x="0" y="58715"/>
                  </a:moveTo>
                  <a:cubicBezTo>
                    <a:pt x="0" y="26288"/>
                    <a:pt x="26288" y="0"/>
                    <a:pt x="58715" y="0"/>
                  </a:cubicBezTo>
                  <a:lnTo>
                    <a:pt x="2172006" y="0"/>
                  </a:lnTo>
                  <a:cubicBezTo>
                    <a:pt x="2204433" y="0"/>
                    <a:pt x="2230721" y="26288"/>
                    <a:pt x="2230721" y="58715"/>
                  </a:cubicBezTo>
                  <a:lnTo>
                    <a:pt x="2230721" y="528431"/>
                  </a:lnTo>
                  <a:cubicBezTo>
                    <a:pt x="2230721" y="560858"/>
                    <a:pt x="2204433" y="587146"/>
                    <a:pt x="2172006" y="587146"/>
                  </a:cubicBezTo>
                  <a:lnTo>
                    <a:pt x="58715" y="587146"/>
                  </a:lnTo>
                  <a:cubicBezTo>
                    <a:pt x="26288" y="587146"/>
                    <a:pt x="0" y="560858"/>
                    <a:pt x="0" y="528431"/>
                  </a:cubicBezTo>
                  <a:lnTo>
                    <a:pt x="0" y="58715"/>
                  </a:lnTo>
                  <a:close/>
                </a:path>
              </a:pathLst>
            </a:custGeom>
          </p:spPr>
          <p:style>
            <a:lnRef idx="2">
              <a:schemeClr val="lt1">
                <a:hueOff val="0"/>
                <a:satOff val="0"/>
                <a:lumOff val="0"/>
                <a:alphaOff val="0"/>
              </a:schemeClr>
            </a:lnRef>
            <a:fillRef idx="1">
              <a:schemeClr val="accent5">
                <a:hueOff val="-13962209"/>
                <a:satOff val="-16575"/>
                <a:lumOff val="-2353"/>
                <a:alphaOff val="0"/>
              </a:schemeClr>
            </a:fillRef>
            <a:effectRef idx="0">
              <a:schemeClr val="accent5">
                <a:hueOff val="-13962209"/>
                <a:satOff val="-16575"/>
                <a:lumOff val="-2353"/>
                <a:alphaOff val="0"/>
              </a:schemeClr>
            </a:effectRef>
            <a:fontRef idx="minor">
              <a:schemeClr val="lt1"/>
            </a:fontRef>
          </p:style>
          <p:txBody>
            <a:bodyPr spcFirstLastPara="0" vert="horz" wrap="square" lIns="78157" tIns="78157" rIns="78157" bIns="78157" numCol="1" spcCol="1270" anchor="ctr" anchorCtr="0">
              <a:noAutofit/>
            </a:bodyPr>
            <a:lstStyle/>
            <a:p>
              <a:pPr lvl="0" algn="ctr" defTabSz="711200">
                <a:lnSpc>
                  <a:spcPct val="90000"/>
                </a:lnSpc>
                <a:spcBef>
                  <a:spcPct val="0"/>
                </a:spcBef>
                <a:spcAft>
                  <a:spcPct val="35000"/>
                </a:spcAft>
              </a:pPr>
              <a:r>
                <a:rPr lang="en-US" altLang="zh-CN" sz="1600" kern="1200" dirty="0"/>
                <a:t>Spring Framework 5.x</a:t>
              </a:r>
              <a:endParaRPr lang="zh-CN" altLang="en-US" sz="1600" kern="1200" dirty="0"/>
            </a:p>
          </p:txBody>
        </p:sp>
      </p:gr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单元测试</a:t>
            </a:r>
            <a:endParaRPr lang="zh-CN" altLang="en-US" dirty="0"/>
          </a:p>
        </p:txBody>
      </p:sp>
      <p:sp>
        <p:nvSpPr>
          <p:cNvPr id="3" name="内容占位符 2"/>
          <p:cNvSpPr>
            <a:spLocks noGrp="1"/>
          </p:cNvSpPr>
          <p:nvPr>
            <p:ph idx="1"/>
          </p:nvPr>
        </p:nvSpPr>
        <p:spPr/>
        <p:txBody>
          <a:bodyPr/>
          <a:lstStyle/>
          <a:p>
            <a:endParaRPr lang="en-US" altLang="zh-CN" dirty="0"/>
          </a:p>
          <a:p>
            <a:r>
              <a:rPr lang="en-US" altLang="zh-CN" dirty="0"/>
              <a:t>Service </a:t>
            </a:r>
            <a:r>
              <a:rPr lang="zh-CN" altLang="en-US" dirty="0"/>
              <a:t>方法测试</a:t>
            </a:r>
            <a:endParaRPr lang="en-US" altLang="zh-CN" dirty="0"/>
          </a:p>
          <a:p>
            <a:pPr lvl="1"/>
            <a:endParaRPr lang="en-US" altLang="zh-CN" dirty="0"/>
          </a:p>
          <a:p>
            <a:r>
              <a:rPr lang="en-US" altLang="zh-CN" dirty="0"/>
              <a:t>API (Controller</a:t>
            </a:r>
            <a:r>
              <a:rPr lang="zh-CN" altLang="en-US" dirty="0"/>
              <a:t>层</a:t>
            </a:r>
            <a:r>
              <a:rPr lang="en-US" altLang="zh-CN" dirty="0"/>
              <a:t>) </a:t>
            </a:r>
            <a:r>
              <a:rPr lang="zh-CN" altLang="en-US" dirty="0"/>
              <a:t>访问测试</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a:t>
            </a:r>
            <a:r>
              <a:rPr lang="zh-CN" altLang="en-US" b="1"/>
              <a:t>默认日志</a:t>
            </a:r>
            <a:r>
              <a:rPr lang="zh-CN" altLang="en-US" b="1" dirty="0"/>
              <a:t>管理工具</a:t>
            </a:r>
            <a:endParaRPr lang="zh-CN" altLang="en-US" b="1" dirty="0"/>
          </a:p>
        </p:txBody>
      </p:sp>
      <p:sp>
        <p:nvSpPr>
          <p:cNvPr id="3" name="内容占位符 2"/>
          <p:cNvSpPr>
            <a:spLocks noGrp="1"/>
          </p:cNvSpPr>
          <p:nvPr>
            <p:ph idx="1"/>
          </p:nvPr>
        </p:nvSpPr>
        <p:spPr/>
        <p:txBody>
          <a:bodyPr/>
          <a:lstStyle/>
          <a:p>
            <a:endParaRPr lang="en-US" altLang="zh-CN" dirty="0"/>
          </a:p>
          <a:p>
            <a:r>
              <a:rPr lang="en-US" altLang="zh-CN" dirty="0" err="1"/>
              <a:t>Logback</a:t>
            </a:r>
            <a:r>
              <a:rPr lang="zh-CN" altLang="en-US" dirty="0"/>
              <a:t> 配置</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整合 </a:t>
            </a:r>
            <a:r>
              <a:rPr lang="en-US" altLang="zh-CN" b="1" dirty="0" err="1"/>
              <a:t>MyBatis</a:t>
            </a:r>
            <a:endParaRPr lang="zh-CN" altLang="en-US" b="1" dirty="0"/>
          </a:p>
        </p:txBody>
      </p:sp>
      <p:sp>
        <p:nvSpPr>
          <p:cNvPr id="3" name="内容占位符 2"/>
          <p:cNvSpPr>
            <a:spLocks noGrp="1"/>
          </p:cNvSpPr>
          <p:nvPr>
            <p:ph idx="1"/>
          </p:nvPr>
        </p:nvSpPr>
        <p:spPr/>
        <p:txBody>
          <a:bodyPr/>
          <a:lstStyle/>
          <a:p>
            <a:endParaRPr lang="en-US" altLang="zh-CN" dirty="0"/>
          </a:p>
          <a:p>
            <a:r>
              <a:rPr lang="zh-CN" altLang="en-US" dirty="0"/>
              <a:t>添加</a:t>
            </a:r>
            <a:r>
              <a:rPr lang="en-US" altLang="zh-CN" dirty="0"/>
              <a:t>Maven</a:t>
            </a:r>
            <a:r>
              <a:rPr lang="zh-CN" altLang="en-US" dirty="0"/>
              <a:t>依赖包</a:t>
            </a:r>
            <a:endParaRPr lang="en-US" altLang="zh-CN" dirty="0"/>
          </a:p>
          <a:p>
            <a:r>
              <a:rPr lang="zh-CN" altLang="en-US" dirty="0"/>
              <a:t>用阿里的</a:t>
            </a:r>
            <a:r>
              <a:rPr lang="en-US" altLang="zh-CN" dirty="0"/>
              <a:t>Druid</a:t>
            </a:r>
            <a:r>
              <a:rPr lang="zh-CN" altLang="en-US" dirty="0"/>
              <a:t>做为连接池</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整合 </a:t>
            </a:r>
            <a:r>
              <a:rPr lang="en-US" altLang="zh-CN" b="1" dirty="0" err="1"/>
              <a:t>MyBatis</a:t>
            </a:r>
            <a:endParaRPr lang="zh-CN" altLang="en-US" b="1" dirty="0"/>
          </a:p>
        </p:txBody>
      </p:sp>
      <p:sp>
        <p:nvSpPr>
          <p:cNvPr id="3" name="内容占位符 2"/>
          <p:cNvSpPr>
            <a:spLocks noGrp="1"/>
          </p:cNvSpPr>
          <p:nvPr>
            <p:ph idx="1"/>
          </p:nvPr>
        </p:nvSpPr>
        <p:spPr/>
        <p:txBody>
          <a:bodyPr/>
          <a:lstStyle/>
          <a:p>
            <a:r>
              <a:rPr lang="zh-CN" altLang="en-US" dirty="0"/>
              <a:t>添加</a:t>
            </a:r>
            <a:r>
              <a:rPr lang="en-US" altLang="zh-CN" dirty="0"/>
              <a:t>Lombok</a:t>
            </a:r>
            <a:r>
              <a:rPr lang="zh-CN" altLang="en-US" dirty="0"/>
              <a:t>插件</a:t>
            </a:r>
            <a:endParaRPr lang="en-US" altLang="zh-CN" dirty="0"/>
          </a:p>
          <a:p>
            <a:r>
              <a:rPr lang="zh-CN" altLang="en-US" dirty="0"/>
              <a:t>添加</a:t>
            </a:r>
            <a:r>
              <a:rPr lang="en-US" altLang="zh-CN" dirty="0" err="1"/>
              <a:t>MyBatis</a:t>
            </a:r>
            <a:r>
              <a:rPr lang="en-US" altLang="zh-CN" dirty="0"/>
              <a:t> Mapper</a:t>
            </a:r>
            <a:r>
              <a:rPr lang="zh-CN" altLang="en-US" dirty="0"/>
              <a:t>插件</a:t>
            </a:r>
            <a:endParaRPr lang="en-US" altLang="zh-CN" dirty="0"/>
          </a:p>
          <a:p>
            <a:r>
              <a:rPr lang="zh-CN" altLang="en-US" dirty="0"/>
              <a:t>封装基本功能</a:t>
            </a:r>
            <a:endParaRPr lang="en-US" altLang="zh-CN" dirty="0"/>
          </a:p>
          <a:p>
            <a:pPr lvl="1"/>
            <a:r>
              <a:rPr lang="zh-CN" altLang="en-US" dirty="0"/>
              <a:t>定义一个抽象</a:t>
            </a:r>
            <a:r>
              <a:rPr lang="en-US" altLang="zh-CN" dirty="0"/>
              <a:t>Entity</a:t>
            </a:r>
            <a:r>
              <a:rPr lang="zh-CN" altLang="en-US" dirty="0"/>
              <a:t>类</a:t>
            </a:r>
            <a:endParaRPr lang="en-US" altLang="zh-CN" dirty="0"/>
          </a:p>
          <a:p>
            <a:pPr lvl="1"/>
            <a:r>
              <a:rPr lang="zh-CN" altLang="en-US" dirty="0"/>
              <a:t>定义一个通用的</a:t>
            </a:r>
            <a:r>
              <a:rPr lang="en-US" altLang="zh-CN" dirty="0"/>
              <a:t>Mapper</a:t>
            </a:r>
            <a:r>
              <a:rPr lang="zh-CN" altLang="en-US" dirty="0"/>
              <a:t>接口</a:t>
            </a:r>
            <a:endParaRPr lang="en-US" altLang="zh-CN" dirty="0"/>
          </a:p>
          <a:p>
            <a:pPr lvl="1"/>
            <a:r>
              <a:rPr lang="zh-CN" altLang="en-US" dirty="0"/>
              <a:t>定义一个抽象</a:t>
            </a:r>
            <a:r>
              <a:rPr lang="en-US" altLang="zh-CN" dirty="0"/>
              <a:t>Service</a:t>
            </a:r>
            <a:r>
              <a:rPr lang="zh-CN" altLang="en-US" dirty="0"/>
              <a:t>类</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整合 </a:t>
            </a:r>
            <a:r>
              <a:rPr lang="en-US" altLang="zh-CN" b="1" dirty="0" err="1"/>
              <a:t>MyBatis</a:t>
            </a:r>
            <a:endParaRPr lang="zh-CN" altLang="en-US" b="1" dirty="0"/>
          </a:p>
        </p:txBody>
      </p:sp>
      <p:sp>
        <p:nvSpPr>
          <p:cNvPr id="3" name="内容占位符 2"/>
          <p:cNvSpPr>
            <a:spLocks noGrp="1"/>
          </p:cNvSpPr>
          <p:nvPr>
            <p:ph idx="1"/>
          </p:nvPr>
        </p:nvSpPr>
        <p:spPr/>
        <p:txBody>
          <a:bodyPr/>
          <a:lstStyle/>
          <a:p>
            <a:endParaRPr lang="en-US" altLang="zh-CN" dirty="0"/>
          </a:p>
          <a:p>
            <a:r>
              <a:rPr lang="zh-CN" altLang="en-US"/>
              <a:t>实现对数据库的</a:t>
            </a:r>
            <a:r>
              <a:rPr lang="en-US" altLang="zh-CN"/>
              <a:t>CUDR</a:t>
            </a:r>
            <a:r>
              <a:rPr lang="zh-CN" altLang="en-US" dirty="0"/>
              <a:t>操作</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整合 </a:t>
            </a:r>
            <a:r>
              <a:rPr lang="en-US" altLang="zh-CN" b="1" dirty="0"/>
              <a:t>Redis</a:t>
            </a:r>
            <a:endParaRPr lang="zh-CN" altLang="en-US" b="1" dirty="0"/>
          </a:p>
        </p:txBody>
      </p:sp>
      <p:sp>
        <p:nvSpPr>
          <p:cNvPr id="3" name="内容占位符 2"/>
          <p:cNvSpPr>
            <a:spLocks noGrp="1"/>
          </p:cNvSpPr>
          <p:nvPr>
            <p:ph idx="1"/>
          </p:nvPr>
        </p:nvSpPr>
        <p:spPr/>
        <p:txBody>
          <a:bodyPr/>
          <a:lstStyle/>
          <a:p>
            <a:endParaRPr lang="en-US" altLang="zh-CN" dirty="0"/>
          </a:p>
          <a:p>
            <a:r>
              <a:rPr lang="zh-CN" altLang="en-US" dirty="0"/>
              <a:t>基于</a:t>
            </a:r>
            <a:r>
              <a:rPr lang="en-US" altLang="zh-CN" dirty="0"/>
              <a:t>Linux</a:t>
            </a:r>
            <a:r>
              <a:rPr lang="zh-CN" altLang="en-US" dirty="0"/>
              <a:t>安装</a:t>
            </a:r>
            <a:r>
              <a:rPr lang="en-US" altLang="zh-CN" dirty="0"/>
              <a:t>Redis</a:t>
            </a:r>
            <a:endParaRPr lang="en-US" altLang="zh-CN" dirty="0"/>
          </a:p>
          <a:p>
            <a:r>
              <a:rPr lang="en-US" altLang="zh-CN" dirty="0"/>
              <a:t>Spring Boot </a:t>
            </a:r>
            <a:r>
              <a:rPr lang="zh-CN" altLang="en-US" dirty="0"/>
              <a:t>集成</a:t>
            </a:r>
            <a:r>
              <a:rPr lang="en-US" altLang="zh-CN" dirty="0"/>
              <a:t>Redis</a:t>
            </a:r>
            <a:endParaRPr lang="en-US" altLang="zh-CN" dirty="0"/>
          </a:p>
          <a:p>
            <a:r>
              <a:rPr lang="en-US" altLang="zh-CN" dirty="0"/>
              <a:t>Redis Template</a:t>
            </a:r>
            <a:r>
              <a:rPr lang="zh-CN" altLang="en-US"/>
              <a:t>模板使用</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整合 </a:t>
            </a:r>
            <a:r>
              <a:rPr lang="en-US" altLang="zh-CN" b="1" dirty="0"/>
              <a:t>RabbitMQ</a:t>
            </a:r>
            <a:endParaRPr lang="zh-CN" altLang="en-US" b="1" dirty="0"/>
          </a:p>
        </p:txBody>
      </p:sp>
      <p:sp>
        <p:nvSpPr>
          <p:cNvPr id="3" name="内容占位符 2"/>
          <p:cNvSpPr>
            <a:spLocks noGrp="1"/>
          </p:cNvSpPr>
          <p:nvPr>
            <p:ph idx="1"/>
          </p:nvPr>
        </p:nvSpPr>
        <p:spPr/>
        <p:txBody>
          <a:bodyPr/>
          <a:lstStyle/>
          <a:p>
            <a:endParaRPr lang="en-US" altLang="zh-CN" dirty="0"/>
          </a:p>
          <a:p>
            <a:r>
              <a:rPr lang="en-US" altLang="zh-CN" dirty="0"/>
              <a:t>RabbitMQ</a:t>
            </a:r>
            <a:r>
              <a:rPr lang="zh-CN" altLang="en-US" dirty="0"/>
              <a:t>的使用场景</a:t>
            </a:r>
            <a:endParaRPr lang="en-US" altLang="zh-CN" dirty="0"/>
          </a:p>
          <a:p>
            <a:r>
              <a:rPr lang="zh-CN" altLang="en-US" dirty="0"/>
              <a:t>比较几款常见的</a:t>
            </a:r>
            <a:r>
              <a:rPr lang="en-US" altLang="zh-CN" dirty="0"/>
              <a:t>MQ</a:t>
            </a:r>
            <a:r>
              <a:rPr lang="zh-CN" altLang="en-US" dirty="0"/>
              <a:t>产品</a:t>
            </a:r>
            <a:endParaRPr lang="en-US" altLang="zh-CN" dirty="0"/>
          </a:p>
          <a:p>
            <a:r>
              <a:rPr lang="zh-CN" altLang="en-US" dirty="0"/>
              <a:t>基于</a:t>
            </a:r>
            <a:r>
              <a:rPr lang="en-US" altLang="zh-CN" dirty="0"/>
              <a:t>Windows</a:t>
            </a:r>
            <a:r>
              <a:rPr lang="zh-CN" altLang="en-US" dirty="0"/>
              <a:t>安装</a:t>
            </a:r>
            <a:r>
              <a:rPr lang="en-US" altLang="zh-CN" dirty="0"/>
              <a:t>RabbitMQ</a:t>
            </a:r>
            <a:endParaRPr lang="en-US" altLang="zh-CN" dirty="0"/>
          </a:p>
          <a:p>
            <a:r>
              <a:rPr lang="zh-CN" altLang="en-US" dirty="0"/>
              <a:t>基于</a:t>
            </a:r>
            <a:r>
              <a:rPr lang="en-US" altLang="zh-CN" dirty="0"/>
              <a:t>Linux</a:t>
            </a:r>
            <a:r>
              <a:rPr lang="zh-CN" altLang="en-US" dirty="0"/>
              <a:t>安装</a:t>
            </a:r>
            <a:r>
              <a:rPr lang="en-US" altLang="zh-CN" dirty="0"/>
              <a:t>RabbitMQ</a:t>
            </a:r>
            <a:endParaRPr lang="en-US" altLang="zh-CN" dirty="0"/>
          </a:p>
          <a:p>
            <a:r>
              <a:rPr lang="en-US" altLang="zh-CN" dirty="0"/>
              <a:t>RabbitMQ Web</a:t>
            </a:r>
            <a:r>
              <a:rPr lang="zh-CN" altLang="en-US" dirty="0"/>
              <a:t>管理页的使用</a:t>
            </a:r>
            <a:endParaRPr lang="en-US" altLang="zh-CN" dirty="0"/>
          </a:p>
          <a:p>
            <a:r>
              <a:rPr lang="en-US" altLang="zh-CN" dirty="0"/>
              <a:t>Spring Boot </a:t>
            </a:r>
            <a:r>
              <a:rPr lang="zh-CN" altLang="en-US" dirty="0"/>
              <a:t>集成</a:t>
            </a:r>
            <a:r>
              <a:rPr lang="en-US" altLang="zh-CN" dirty="0"/>
              <a:t>RabbitMQ</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RabbitMQ</a:t>
            </a:r>
            <a:r>
              <a:rPr lang="zh-CN" altLang="en-US" b="1" dirty="0"/>
              <a:t>的使用场景</a:t>
            </a:r>
            <a:endParaRPr lang="en-US" altLang="zh-CN" b="1" dirty="0"/>
          </a:p>
        </p:txBody>
      </p:sp>
      <p:cxnSp>
        <p:nvCxnSpPr>
          <p:cNvPr id="10" name="直接箭头连接符 9"/>
          <p:cNvCxnSpPr/>
          <p:nvPr/>
        </p:nvCxnSpPr>
        <p:spPr>
          <a:xfrm>
            <a:off x="1989956" y="2060848"/>
            <a:ext cx="0" cy="38884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05979" y="2420888"/>
            <a:ext cx="13681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准备通知用户内容</a:t>
            </a:r>
            <a:endParaRPr lang="zh-CN" altLang="en-US" sz="1050" dirty="0"/>
          </a:p>
        </p:txBody>
      </p:sp>
      <p:sp>
        <p:nvSpPr>
          <p:cNvPr id="12" name="文本框 11"/>
          <p:cNvSpPr txBox="1"/>
          <p:nvPr/>
        </p:nvSpPr>
        <p:spPr>
          <a:xfrm>
            <a:off x="1197868" y="1844824"/>
            <a:ext cx="708848" cy="338554"/>
          </a:xfrm>
          <a:prstGeom prst="rect">
            <a:avLst/>
          </a:prstGeom>
          <a:noFill/>
        </p:spPr>
        <p:txBody>
          <a:bodyPr wrap="none" rtlCol="0">
            <a:spAutoFit/>
          </a:bodyPr>
          <a:lstStyle/>
          <a:p>
            <a:r>
              <a:rPr lang="zh-CN" altLang="en-US" sz="1600" b="1" dirty="0"/>
              <a:t>方式</a:t>
            </a:r>
            <a:r>
              <a:rPr lang="en-US" altLang="zh-CN" sz="1600" b="1" dirty="0"/>
              <a:t>1</a:t>
            </a:r>
            <a:endParaRPr lang="zh-CN" altLang="en-US" sz="1600" b="1" dirty="0"/>
          </a:p>
        </p:txBody>
      </p:sp>
      <p:sp>
        <p:nvSpPr>
          <p:cNvPr id="13" name="矩形 12"/>
          <p:cNvSpPr/>
          <p:nvPr/>
        </p:nvSpPr>
        <p:spPr>
          <a:xfrm>
            <a:off x="2205977" y="3068462"/>
            <a:ext cx="136814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调用短信接口 </a:t>
            </a:r>
            <a:endParaRPr lang="en-US" altLang="zh-CN" sz="1050" dirty="0"/>
          </a:p>
          <a:p>
            <a:pPr algn="ctr"/>
            <a:r>
              <a:rPr lang="zh-CN" altLang="en-US" sz="1050" dirty="0"/>
              <a:t>如耗时</a:t>
            </a:r>
            <a:r>
              <a:rPr lang="en-US" altLang="zh-CN" sz="1050" dirty="0"/>
              <a:t>2</a:t>
            </a:r>
            <a:r>
              <a:rPr lang="zh-CN" altLang="en-US" sz="1050" dirty="0"/>
              <a:t>秒</a:t>
            </a:r>
            <a:endParaRPr lang="zh-CN" altLang="en-US" sz="1050" dirty="0"/>
          </a:p>
        </p:txBody>
      </p:sp>
      <p:sp>
        <p:nvSpPr>
          <p:cNvPr id="14" name="矩形 13"/>
          <p:cNvSpPr/>
          <p:nvPr/>
        </p:nvSpPr>
        <p:spPr>
          <a:xfrm>
            <a:off x="2205973" y="3717033"/>
            <a:ext cx="13681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调用邮件接口 </a:t>
            </a:r>
            <a:endParaRPr lang="en-US" altLang="zh-CN" sz="1050" dirty="0"/>
          </a:p>
          <a:p>
            <a:pPr algn="ctr"/>
            <a:r>
              <a:rPr lang="zh-CN" altLang="en-US" sz="1050" dirty="0"/>
              <a:t>如耗时</a:t>
            </a:r>
            <a:r>
              <a:rPr lang="en-US" altLang="zh-CN" sz="1050" dirty="0"/>
              <a:t>3</a:t>
            </a:r>
            <a:r>
              <a:rPr lang="zh-CN" altLang="en-US" sz="1050" dirty="0"/>
              <a:t>秒</a:t>
            </a:r>
            <a:endParaRPr lang="zh-CN" altLang="en-US" sz="1050" dirty="0"/>
          </a:p>
        </p:txBody>
      </p:sp>
      <p:sp>
        <p:nvSpPr>
          <p:cNvPr id="15" name="矩形 14"/>
          <p:cNvSpPr/>
          <p:nvPr/>
        </p:nvSpPr>
        <p:spPr>
          <a:xfrm>
            <a:off x="2195465" y="4346604"/>
            <a:ext cx="13681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保存状态到数据库</a:t>
            </a:r>
            <a:endParaRPr lang="zh-CN" altLang="en-US" sz="1050" dirty="0"/>
          </a:p>
        </p:txBody>
      </p:sp>
      <p:sp>
        <p:nvSpPr>
          <p:cNvPr id="16" name="矩形 15"/>
          <p:cNvSpPr/>
          <p:nvPr/>
        </p:nvSpPr>
        <p:spPr>
          <a:xfrm>
            <a:off x="2205975" y="4976176"/>
            <a:ext cx="13681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a:t>
            </a:r>
            <a:endParaRPr lang="zh-CN" altLang="en-US" sz="1050" dirty="0"/>
          </a:p>
        </p:txBody>
      </p:sp>
      <p:cxnSp>
        <p:nvCxnSpPr>
          <p:cNvPr id="17" name="直接箭头连接符 16"/>
          <p:cNvCxnSpPr/>
          <p:nvPr/>
        </p:nvCxnSpPr>
        <p:spPr>
          <a:xfrm>
            <a:off x="6742485" y="2060848"/>
            <a:ext cx="0" cy="388843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58508" y="2420888"/>
            <a:ext cx="136812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B050"/>
                </a:solidFill>
              </a:rPr>
              <a:t>准备通知用户内容</a:t>
            </a:r>
            <a:endParaRPr lang="zh-CN" altLang="en-US" sz="1050" dirty="0">
              <a:solidFill>
                <a:srgbClr val="00B050"/>
              </a:solidFill>
            </a:endParaRPr>
          </a:p>
        </p:txBody>
      </p:sp>
      <p:sp>
        <p:nvSpPr>
          <p:cNvPr id="19" name="文本框 18"/>
          <p:cNvSpPr txBox="1"/>
          <p:nvPr/>
        </p:nvSpPr>
        <p:spPr>
          <a:xfrm>
            <a:off x="5950397" y="1844824"/>
            <a:ext cx="708848" cy="338554"/>
          </a:xfrm>
          <a:prstGeom prst="rect">
            <a:avLst/>
          </a:prstGeom>
          <a:noFill/>
        </p:spPr>
        <p:txBody>
          <a:bodyPr wrap="none" rtlCol="0">
            <a:spAutoFit/>
          </a:bodyPr>
          <a:lstStyle/>
          <a:p>
            <a:r>
              <a:rPr lang="zh-CN" altLang="en-US" sz="1600" b="1" dirty="0">
                <a:solidFill>
                  <a:srgbClr val="00B050"/>
                </a:solidFill>
              </a:rPr>
              <a:t>方式</a:t>
            </a:r>
            <a:r>
              <a:rPr lang="en-US" altLang="zh-CN" sz="1600" b="1" dirty="0">
                <a:solidFill>
                  <a:srgbClr val="00B050"/>
                </a:solidFill>
              </a:rPr>
              <a:t>2</a:t>
            </a:r>
            <a:endParaRPr lang="zh-CN" altLang="en-US" sz="1600" b="1" dirty="0">
              <a:solidFill>
                <a:srgbClr val="00B050"/>
              </a:solidFill>
            </a:endParaRPr>
          </a:p>
        </p:txBody>
      </p:sp>
      <p:sp>
        <p:nvSpPr>
          <p:cNvPr id="20" name="矩形 19"/>
          <p:cNvSpPr/>
          <p:nvPr/>
        </p:nvSpPr>
        <p:spPr>
          <a:xfrm>
            <a:off x="10558908" y="3068462"/>
            <a:ext cx="1368141"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B050"/>
                </a:solidFill>
              </a:rPr>
              <a:t>调用短信接口 </a:t>
            </a:r>
            <a:endParaRPr lang="en-US" altLang="zh-CN" sz="1050" dirty="0">
              <a:solidFill>
                <a:srgbClr val="00B050"/>
              </a:solidFill>
            </a:endParaRPr>
          </a:p>
          <a:p>
            <a:pPr algn="ctr"/>
            <a:r>
              <a:rPr lang="zh-CN" altLang="en-US" sz="1050" dirty="0">
                <a:solidFill>
                  <a:srgbClr val="00B050"/>
                </a:solidFill>
              </a:rPr>
              <a:t>如耗时</a:t>
            </a:r>
            <a:r>
              <a:rPr lang="en-US" altLang="zh-CN" sz="1050" dirty="0">
                <a:solidFill>
                  <a:srgbClr val="00B050"/>
                </a:solidFill>
              </a:rPr>
              <a:t>2</a:t>
            </a:r>
            <a:r>
              <a:rPr lang="zh-CN" altLang="en-US" sz="1050" dirty="0">
                <a:solidFill>
                  <a:srgbClr val="00B050"/>
                </a:solidFill>
              </a:rPr>
              <a:t>秒</a:t>
            </a:r>
            <a:endParaRPr lang="zh-CN" altLang="en-US" sz="1050" dirty="0">
              <a:solidFill>
                <a:srgbClr val="00B050"/>
              </a:solidFill>
            </a:endParaRPr>
          </a:p>
        </p:txBody>
      </p:sp>
      <p:sp>
        <p:nvSpPr>
          <p:cNvPr id="21" name="矩形 20"/>
          <p:cNvSpPr/>
          <p:nvPr/>
        </p:nvSpPr>
        <p:spPr>
          <a:xfrm>
            <a:off x="10558904" y="3717033"/>
            <a:ext cx="136812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B050"/>
                </a:solidFill>
              </a:rPr>
              <a:t>调用邮件接口 </a:t>
            </a:r>
            <a:endParaRPr lang="en-US" altLang="zh-CN" sz="1050" dirty="0">
              <a:solidFill>
                <a:srgbClr val="00B050"/>
              </a:solidFill>
            </a:endParaRPr>
          </a:p>
          <a:p>
            <a:pPr algn="ctr"/>
            <a:r>
              <a:rPr lang="zh-CN" altLang="en-US" sz="1050" dirty="0">
                <a:solidFill>
                  <a:srgbClr val="00B050"/>
                </a:solidFill>
              </a:rPr>
              <a:t>如耗时</a:t>
            </a:r>
            <a:r>
              <a:rPr lang="en-US" altLang="zh-CN" sz="1050" dirty="0">
                <a:solidFill>
                  <a:srgbClr val="00B050"/>
                </a:solidFill>
              </a:rPr>
              <a:t>3</a:t>
            </a:r>
            <a:r>
              <a:rPr lang="zh-CN" altLang="en-US" sz="1050" dirty="0">
                <a:solidFill>
                  <a:srgbClr val="00B050"/>
                </a:solidFill>
              </a:rPr>
              <a:t>秒</a:t>
            </a:r>
            <a:endParaRPr lang="zh-CN" altLang="en-US" sz="1050" dirty="0">
              <a:solidFill>
                <a:srgbClr val="00B050"/>
              </a:solidFill>
            </a:endParaRPr>
          </a:p>
        </p:txBody>
      </p:sp>
      <p:sp>
        <p:nvSpPr>
          <p:cNvPr id="22" name="矩形 21"/>
          <p:cNvSpPr/>
          <p:nvPr/>
        </p:nvSpPr>
        <p:spPr>
          <a:xfrm>
            <a:off x="6947994" y="4356936"/>
            <a:ext cx="136812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B050"/>
                </a:solidFill>
              </a:rPr>
              <a:t>保存状态到数据库</a:t>
            </a:r>
            <a:endParaRPr lang="zh-CN" altLang="en-US" sz="1050" dirty="0">
              <a:solidFill>
                <a:srgbClr val="00B050"/>
              </a:solidFill>
            </a:endParaRPr>
          </a:p>
        </p:txBody>
      </p:sp>
      <p:sp>
        <p:nvSpPr>
          <p:cNvPr id="23" name="矩形 22"/>
          <p:cNvSpPr/>
          <p:nvPr/>
        </p:nvSpPr>
        <p:spPr>
          <a:xfrm>
            <a:off x="6958504" y="4976176"/>
            <a:ext cx="136812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00B050"/>
                </a:solidFill>
              </a:rPr>
              <a:t>……</a:t>
            </a:r>
            <a:endParaRPr lang="zh-CN" altLang="en-US" sz="1050" dirty="0">
              <a:solidFill>
                <a:srgbClr val="00B050"/>
              </a:solidFill>
            </a:endParaRPr>
          </a:p>
        </p:txBody>
      </p:sp>
      <p:sp>
        <p:nvSpPr>
          <p:cNvPr id="25" name="流程图: 多文档 24"/>
          <p:cNvSpPr/>
          <p:nvPr/>
        </p:nvSpPr>
        <p:spPr>
          <a:xfrm>
            <a:off x="8841272" y="3212976"/>
            <a:ext cx="1141570" cy="792088"/>
          </a:xfrm>
          <a:prstGeom prst="flowChartMultidocumen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MQ</a:t>
            </a:r>
            <a:endParaRPr lang="en-US" altLang="zh-CN" sz="1400" dirty="0">
              <a:solidFill>
                <a:schemeClr val="bg1"/>
              </a:solidFill>
            </a:endParaRPr>
          </a:p>
          <a:p>
            <a:pPr algn="ctr"/>
            <a:r>
              <a:rPr lang="zh-CN" altLang="en-US" sz="1400" dirty="0">
                <a:solidFill>
                  <a:schemeClr val="bg1"/>
                </a:solidFill>
              </a:rPr>
              <a:t>消息队列</a:t>
            </a:r>
            <a:endParaRPr lang="zh-CN" altLang="en-US" sz="1400" dirty="0">
              <a:solidFill>
                <a:schemeClr val="bg1"/>
              </a:solidFill>
            </a:endParaRPr>
          </a:p>
        </p:txBody>
      </p:sp>
      <p:cxnSp>
        <p:nvCxnSpPr>
          <p:cNvPr id="27" name="连接符: 肘形 26"/>
          <p:cNvCxnSpPr>
            <a:stCxn id="18" idx="2"/>
            <a:endCxn id="25" idx="1"/>
          </p:cNvCxnSpPr>
          <p:nvPr/>
        </p:nvCxnSpPr>
        <p:spPr>
          <a:xfrm rot="16200000" flipH="1">
            <a:off x="7827875" y="2595623"/>
            <a:ext cx="828092" cy="119870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直接箭头连接符 32"/>
          <p:cNvCxnSpPr>
            <a:stCxn id="25" idx="3"/>
            <a:endCxn id="20" idx="1"/>
          </p:cNvCxnSpPr>
          <p:nvPr/>
        </p:nvCxnSpPr>
        <p:spPr>
          <a:xfrm flipV="1">
            <a:off x="9982842" y="3248482"/>
            <a:ext cx="576066" cy="36053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5" name="直接箭头连接符 34"/>
          <p:cNvCxnSpPr>
            <a:stCxn id="25" idx="3"/>
            <a:endCxn id="21" idx="1"/>
          </p:cNvCxnSpPr>
          <p:nvPr/>
        </p:nvCxnSpPr>
        <p:spPr>
          <a:xfrm>
            <a:off x="9982842" y="3609020"/>
            <a:ext cx="576062" cy="288033"/>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7" name="文本框 36"/>
          <p:cNvSpPr txBox="1"/>
          <p:nvPr/>
        </p:nvSpPr>
        <p:spPr>
          <a:xfrm>
            <a:off x="7037272" y="1918079"/>
            <a:ext cx="1210588" cy="338554"/>
          </a:xfrm>
          <a:prstGeom prst="rect">
            <a:avLst/>
          </a:prstGeom>
          <a:noFill/>
        </p:spPr>
        <p:txBody>
          <a:bodyPr wrap="none" rtlCol="0">
            <a:spAutoFit/>
          </a:bodyPr>
          <a:lstStyle/>
          <a:p>
            <a:r>
              <a:rPr lang="zh-CN" altLang="en-US" sz="1600" b="1" dirty="0"/>
              <a:t>消息生产者</a:t>
            </a:r>
            <a:endParaRPr lang="zh-CN" altLang="en-US" sz="1600" b="1" dirty="0"/>
          </a:p>
        </p:txBody>
      </p:sp>
      <p:sp>
        <p:nvSpPr>
          <p:cNvPr id="38" name="文本框 37"/>
          <p:cNvSpPr txBox="1"/>
          <p:nvPr/>
        </p:nvSpPr>
        <p:spPr>
          <a:xfrm>
            <a:off x="10560893" y="1918079"/>
            <a:ext cx="1218603" cy="338554"/>
          </a:xfrm>
          <a:prstGeom prst="rect">
            <a:avLst/>
          </a:prstGeom>
          <a:noFill/>
        </p:spPr>
        <p:txBody>
          <a:bodyPr wrap="none" rtlCol="0">
            <a:spAutoFit/>
          </a:bodyPr>
          <a:lstStyle/>
          <a:p>
            <a:r>
              <a:rPr lang="zh-CN" altLang="en-US" sz="1600" b="1" dirty="0"/>
              <a:t>消息消费者</a:t>
            </a:r>
            <a:endParaRPr lang="zh-CN" altLang="en-US" sz="1600" b="1" dirty="0"/>
          </a:p>
        </p:txBody>
      </p:sp>
      <p:cxnSp>
        <p:nvCxnSpPr>
          <p:cNvPr id="40" name="直接箭头连接符 39"/>
          <p:cNvCxnSpPr/>
          <p:nvPr/>
        </p:nvCxnSpPr>
        <p:spPr>
          <a:xfrm>
            <a:off x="7462564" y="2780927"/>
            <a:ext cx="0" cy="15841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几款常见的 </a:t>
            </a:r>
            <a:r>
              <a:rPr lang="en-US" altLang="zh-CN" b="1" dirty="0"/>
              <a:t>MQ  </a:t>
            </a:r>
            <a:r>
              <a:rPr lang="zh-CN" altLang="en-US" b="1" dirty="0"/>
              <a:t>产品</a:t>
            </a:r>
            <a:endParaRPr lang="zh-CN" altLang="en-US"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5940" y="1758525"/>
            <a:ext cx="8267700" cy="4619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RabbitMQ 5</a:t>
            </a:r>
            <a:r>
              <a:rPr lang="zh-CN" altLang="en-US" b="1" dirty="0"/>
              <a:t>种形式消息队列模式</a:t>
            </a:r>
            <a:endParaRPr lang="zh-CN" altLang="en-US" b="1" dirty="0"/>
          </a:p>
        </p:txBody>
      </p:sp>
      <p:sp>
        <p:nvSpPr>
          <p:cNvPr id="4" name="内容占位符 2"/>
          <p:cNvSpPr>
            <a:spLocks noGrp="1"/>
          </p:cNvSpPr>
          <p:nvPr>
            <p:ph idx="1"/>
          </p:nvPr>
        </p:nvSpPr>
        <p:spPr>
          <a:xfrm>
            <a:off x="1117309" y="1412776"/>
            <a:ext cx="10157354" cy="4902448"/>
          </a:xfrm>
        </p:spPr>
        <p:txBody>
          <a:bodyPr>
            <a:normAutofit/>
          </a:bodyPr>
          <a:lstStyle/>
          <a:p>
            <a:r>
              <a:rPr lang="zh-CN" altLang="en-US" dirty="0"/>
              <a:t>单发送单接收</a:t>
            </a:r>
            <a:endParaRPr lang="en-US" altLang="zh-CN" dirty="0"/>
          </a:p>
          <a:p>
            <a:pPr lvl="1"/>
            <a:r>
              <a:rPr lang="zh-CN" altLang="en-US" dirty="0"/>
              <a:t>简单的发送与接收，没有特别的处理</a:t>
            </a:r>
            <a:endParaRPr lang="en-US" altLang="zh-CN" dirty="0"/>
          </a:p>
          <a:p>
            <a:endParaRPr lang="en-US" altLang="zh-CN" dirty="0"/>
          </a:p>
          <a:p>
            <a:endParaRPr lang="en-US" altLang="zh-CN" dirty="0"/>
          </a:p>
          <a:p>
            <a:r>
              <a:rPr lang="zh-CN" altLang="en-US" dirty="0"/>
              <a:t>单发送多接收</a:t>
            </a:r>
            <a:endParaRPr lang="en-US" altLang="zh-CN" dirty="0"/>
          </a:p>
          <a:p>
            <a:pPr lvl="1"/>
            <a:r>
              <a:rPr lang="zh-CN" altLang="en-US" dirty="0"/>
              <a:t>一个发送端，多个接收端，如分布式的任务派发。为了保证消息发送的可靠性，不丢失消息，使消息持久化了。同时为了防止接收端在处理消息时</a:t>
            </a:r>
            <a:r>
              <a:rPr lang="en-US" altLang="zh-CN" dirty="0"/>
              <a:t>down</a:t>
            </a:r>
            <a:r>
              <a:rPr lang="zh-CN" altLang="en-US" dirty="0"/>
              <a:t>掉，只有在消息处理完成后才发送</a:t>
            </a:r>
            <a:r>
              <a:rPr lang="en-US" altLang="zh-CN" dirty="0"/>
              <a:t>ack</a:t>
            </a:r>
            <a:r>
              <a:rPr lang="zh-CN" altLang="en-US" dirty="0"/>
              <a:t>消息。</a:t>
            </a:r>
            <a:endParaRPr lang="en-US" altLang="zh-CN" dirty="0"/>
          </a:p>
          <a:p>
            <a:pPr lvl="1"/>
            <a:endParaRPr lang="en-US" altLang="zh-CN" dirty="0"/>
          </a:p>
          <a:p>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46140" y="2348881"/>
            <a:ext cx="2592288" cy="39016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148" y="5157192"/>
            <a:ext cx="2448272" cy="8185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Autofit/>
          </a:bodyPr>
          <a:lstStyle/>
          <a:p>
            <a:r>
              <a:rPr lang="en-US" altLang="zh-CN" sz="3200" dirty="0"/>
              <a:t>Spring </a:t>
            </a:r>
            <a:r>
              <a:rPr lang="en-US" altLang="zh-CN" sz="3200" dirty="0" err="1"/>
              <a:t>WebFlux</a:t>
            </a:r>
            <a:r>
              <a:rPr lang="zh-CN" altLang="en-US" sz="3200" dirty="0"/>
              <a:t>是随 </a:t>
            </a:r>
            <a:r>
              <a:rPr lang="en-US" altLang="zh-CN" sz="3200" dirty="0"/>
              <a:t>Spring 5 </a:t>
            </a:r>
            <a:r>
              <a:rPr lang="zh-CN" altLang="en-US" sz="3200" dirty="0"/>
              <a:t>推出的响应式</a:t>
            </a:r>
            <a:r>
              <a:rPr lang="en-US" altLang="zh-CN" sz="3200" dirty="0"/>
              <a:t>Web</a:t>
            </a:r>
            <a:r>
              <a:rPr lang="zh-CN" altLang="en-US" sz="3200" dirty="0"/>
              <a:t>框架</a:t>
            </a:r>
            <a:endParaRPr lang="en-US" altLang="zh-CN" sz="3200" dirty="0"/>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66420" y="1912640"/>
            <a:ext cx="4997930" cy="2550368"/>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451" y="1916832"/>
            <a:ext cx="5148843" cy="4320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RabbitMQ 5</a:t>
            </a:r>
            <a:r>
              <a:rPr lang="zh-CN" altLang="en-US" b="1" dirty="0"/>
              <a:t>种形式消息队列模式</a:t>
            </a:r>
            <a:endParaRPr lang="zh-CN" altLang="en-US" b="1" dirty="0"/>
          </a:p>
        </p:txBody>
      </p:sp>
      <p:sp>
        <p:nvSpPr>
          <p:cNvPr id="4" name="内容占位符 2"/>
          <p:cNvSpPr>
            <a:spLocks noGrp="1"/>
          </p:cNvSpPr>
          <p:nvPr>
            <p:ph idx="1"/>
          </p:nvPr>
        </p:nvSpPr>
        <p:spPr>
          <a:xfrm>
            <a:off x="1117309" y="1412776"/>
            <a:ext cx="10157354" cy="4902448"/>
          </a:xfrm>
        </p:spPr>
        <p:txBody>
          <a:bodyPr>
            <a:normAutofit/>
          </a:bodyPr>
          <a:lstStyle/>
          <a:p>
            <a:r>
              <a:rPr lang="en-US" altLang="zh-CN" dirty="0"/>
              <a:t>Publish/Subscribe </a:t>
            </a:r>
            <a:r>
              <a:rPr lang="zh-CN" altLang="en-US" dirty="0"/>
              <a:t>发布订阅模式</a:t>
            </a:r>
            <a:endParaRPr lang="en-US" altLang="zh-CN" dirty="0"/>
          </a:p>
          <a:p>
            <a:pPr lvl="1"/>
            <a:r>
              <a:rPr lang="zh-CN" altLang="en-US" dirty="0"/>
              <a:t>发布、订阅模式，发送端发送广播消息，多个接收端接收。</a:t>
            </a:r>
            <a:endParaRPr lang="en-US" altLang="zh-CN" dirty="0"/>
          </a:p>
          <a:p>
            <a:endParaRPr lang="en-US" altLang="zh-CN" dirty="0"/>
          </a:p>
          <a:p>
            <a:endParaRPr lang="en-US" altLang="zh-CN" dirty="0"/>
          </a:p>
          <a:p>
            <a:r>
              <a:rPr lang="en-US" altLang="zh-CN" dirty="0"/>
              <a:t>Routing </a:t>
            </a:r>
            <a:r>
              <a:rPr lang="zh-CN" altLang="en-US" dirty="0"/>
              <a:t>路由模式 </a:t>
            </a:r>
            <a:r>
              <a:rPr lang="en-US" altLang="zh-CN" dirty="0"/>
              <a:t>(</a:t>
            </a:r>
            <a:r>
              <a:rPr lang="zh-CN" altLang="en-US" dirty="0"/>
              <a:t>按路线发送接收</a:t>
            </a:r>
            <a:r>
              <a:rPr lang="en-US" altLang="zh-CN" dirty="0"/>
              <a:t>)</a:t>
            </a:r>
            <a:endParaRPr lang="en-US" altLang="zh-CN" dirty="0"/>
          </a:p>
          <a:p>
            <a:pPr lvl="1"/>
            <a:r>
              <a:rPr lang="zh-CN" altLang="en-US" dirty="0"/>
              <a:t>发送端按</a:t>
            </a:r>
            <a:r>
              <a:rPr lang="en-US" altLang="zh-CN" dirty="0"/>
              <a:t>routing key</a:t>
            </a:r>
            <a:r>
              <a:rPr lang="zh-CN" altLang="en-US" dirty="0"/>
              <a:t>发送消息，不同的接收端按不同的</a:t>
            </a:r>
            <a:r>
              <a:rPr lang="en-US" altLang="zh-CN" dirty="0"/>
              <a:t>routing key</a:t>
            </a:r>
            <a:r>
              <a:rPr lang="zh-CN" altLang="en-US" dirty="0"/>
              <a:t>接收消息。</a:t>
            </a:r>
            <a:endParaRPr lang="en-US" altLang="zh-CN" dirty="0"/>
          </a:p>
          <a:p>
            <a:pPr lvl="1"/>
            <a:endParaRPr lang="en-US" altLang="zh-CN" dirty="0"/>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46140" y="2420888"/>
            <a:ext cx="3528392" cy="902423"/>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24" y="4686449"/>
            <a:ext cx="4029075"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RabbitMQ 5</a:t>
            </a:r>
            <a:r>
              <a:rPr lang="zh-CN" altLang="en-US" b="1" dirty="0"/>
              <a:t>种形式消息队列模式</a:t>
            </a:r>
            <a:endParaRPr lang="zh-CN" altLang="en-US" b="1" dirty="0"/>
          </a:p>
        </p:txBody>
      </p:sp>
      <p:sp>
        <p:nvSpPr>
          <p:cNvPr id="4" name="内容占位符 2"/>
          <p:cNvSpPr>
            <a:spLocks noGrp="1"/>
          </p:cNvSpPr>
          <p:nvPr>
            <p:ph idx="1"/>
          </p:nvPr>
        </p:nvSpPr>
        <p:spPr>
          <a:xfrm>
            <a:off x="1117309" y="1412776"/>
            <a:ext cx="10157354" cy="4902448"/>
          </a:xfrm>
        </p:spPr>
        <p:txBody>
          <a:bodyPr>
            <a:normAutofit/>
          </a:bodyPr>
          <a:lstStyle/>
          <a:p>
            <a:r>
              <a:rPr lang="en-US" altLang="zh-CN" dirty="0"/>
              <a:t>Topics (</a:t>
            </a:r>
            <a:r>
              <a:rPr lang="zh-CN" altLang="en-US" dirty="0"/>
              <a:t>按</a:t>
            </a:r>
            <a:r>
              <a:rPr lang="en-US" altLang="zh-CN" dirty="0"/>
              <a:t>topic</a:t>
            </a:r>
            <a:r>
              <a:rPr lang="zh-CN" altLang="en-US" dirty="0"/>
              <a:t>发送接收</a:t>
            </a:r>
            <a:r>
              <a:rPr lang="en-US" altLang="zh-CN" dirty="0"/>
              <a:t>)</a:t>
            </a:r>
            <a:endParaRPr lang="en-US" altLang="zh-CN" dirty="0"/>
          </a:p>
          <a:p>
            <a:pPr lvl="1"/>
            <a:r>
              <a:rPr lang="zh-CN" altLang="en-US" dirty="0"/>
              <a:t>发送端不只按固定的</a:t>
            </a:r>
            <a:r>
              <a:rPr lang="en-US" altLang="zh-CN" dirty="0"/>
              <a:t>routing key</a:t>
            </a:r>
            <a:r>
              <a:rPr lang="zh-CN" altLang="en-US" dirty="0"/>
              <a:t>发送消息，而是按字符串“匹配”发送，接收端同样如此。</a:t>
            </a:r>
            <a:endParaRPr lang="en-US" altLang="zh-CN" dirty="0"/>
          </a:p>
          <a:p>
            <a:pPr lvl="1"/>
            <a:endParaRPr lang="en-US" altLang="zh-CN" dirty="0"/>
          </a:p>
          <a:p>
            <a:endParaRPr lang="en-US" altLang="zh-CN" dirty="0"/>
          </a:p>
          <a:p>
            <a:endParaRPr lang="en-US" altLang="zh-CN" dirty="0"/>
          </a:p>
          <a:p>
            <a:pPr lvl="1"/>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5112" y="2614612"/>
            <a:ext cx="4038600"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的介绍</a:t>
            </a:r>
            <a:endParaRPr lang="zh-CN" altLang="en-US" b="1" dirty="0"/>
          </a:p>
        </p:txBody>
      </p:sp>
      <p:sp>
        <p:nvSpPr>
          <p:cNvPr id="3" name="内容占位符 2"/>
          <p:cNvSpPr>
            <a:spLocks noGrp="1"/>
          </p:cNvSpPr>
          <p:nvPr>
            <p:ph idx="1"/>
          </p:nvPr>
        </p:nvSpPr>
        <p:spPr/>
        <p:txBody>
          <a:bodyPr/>
          <a:lstStyle/>
          <a:p>
            <a:pPr marL="0" indent="0">
              <a:buNone/>
            </a:pPr>
            <a:r>
              <a:rPr lang="en-US" altLang="zh-CN" dirty="0"/>
              <a:t>       Elasticsearch</a:t>
            </a:r>
            <a:r>
              <a:rPr lang="zh-CN" altLang="en-US" dirty="0"/>
              <a:t>是一个基于</a:t>
            </a:r>
            <a:r>
              <a:rPr lang="en-US" altLang="zh-CN" dirty="0"/>
              <a:t>Lucene</a:t>
            </a:r>
            <a:r>
              <a:rPr lang="zh-CN" altLang="en-US" dirty="0"/>
              <a:t>的搜索服务。它提供了一个分布式多用户能力的全文搜索引擎，基于</a:t>
            </a:r>
            <a:r>
              <a:rPr lang="en-US" altLang="zh-CN" dirty="0"/>
              <a:t>RESTful web</a:t>
            </a:r>
            <a:r>
              <a:rPr lang="zh-CN" altLang="en-US" dirty="0"/>
              <a:t>接口。</a:t>
            </a:r>
            <a:endParaRPr lang="zh-CN" altLang="en-US" dirty="0"/>
          </a:p>
          <a:p>
            <a:pPr marL="0" indent="0">
              <a:buNone/>
            </a:pPr>
            <a:r>
              <a:rPr lang="en-US" altLang="zh-CN" dirty="0"/>
              <a:t>       Elasticsearch</a:t>
            </a:r>
            <a:r>
              <a:rPr lang="zh-CN" altLang="en-US" dirty="0"/>
              <a:t>是用</a:t>
            </a:r>
            <a:r>
              <a:rPr lang="en-US" altLang="zh-CN" dirty="0"/>
              <a:t>Java</a:t>
            </a:r>
            <a:r>
              <a:rPr lang="zh-CN" altLang="en-US" dirty="0"/>
              <a:t>开发的，并作为</a:t>
            </a:r>
            <a:r>
              <a:rPr lang="en-US" altLang="zh-CN" dirty="0"/>
              <a:t>Apache</a:t>
            </a:r>
            <a:r>
              <a:rPr lang="zh-CN" altLang="en-US" dirty="0"/>
              <a:t>许可条款下的开放源码发布，是当前流行的企业级搜索引擎。设计用于云计算中，能够达到实时搜索，稳定，可靠，快速，安装使用方便。 </a:t>
            </a:r>
            <a:endParaRPr lang="zh-CN" altLang="en-US" dirty="0"/>
          </a:p>
          <a:p>
            <a:endParaRPr lang="zh-CN" altLang="en-US" dirty="0"/>
          </a:p>
          <a:p>
            <a:r>
              <a:rPr lang="en-US" altLang="zh-CN" dirty="0"/>
              <a:t>ES</a:t>
            </a:r>
            <a:r>
              <a:rPr lang="zh-CN" altLang="en-US" dirty="0"/>
              <a:t>官网      </a:t>
            </a:r>
            <a:r>
              <a:rPr lang="en-US" altLang="zh-CN" dirty="0"/>
              <a:t>https://www.elastic.co/downloads/elasticsearch</a:t>
            </a:r>
            <a:endParaRPr lang="en-US" altLang="zh-CN" dirty="0"/>
          </a:p>
          <a:p>
            <a:r>
              <a:rPr lang="zh-CN" altLang="en-US" dirty="0"/>
              <a:t>中文社区   </a:t>
            </a:r>
            <a:r>
              <a:rPr lang="en-US" altLang="zh-CN" dirty="0"/>
              <a:t>https://es.xiaoleilu.com/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可以做什么</a:t>
            </a:r>
            <a:endParaRPr lang="zh-CN" altLang="en-US" b="1" dirty="0"/>
          </a:p>
        </p:txBody>
      </p:sp>
      <p:sp>
        <p:nvSpPr>
          <p:cNvPr id="3" name="内容占位符 2"/>
          <p:cNvSpPr>
            <a:spLocks noGrp="1"/>
          </p:cNvSpPr>
          <p:nvPr>
            <p:ph idx="1"/>
          </p:nvPr>
        </p:nvSpPr>
        <p:spPr/>
        <p:txBody>
          <a:bodyPr/>
          <a:lstStyle/>
          <a:p>
            <a:pPr marL="0" indent="0">
              <a:buNone/>
            </a:pPr>
            <a:r>
              <a:rPr lang="zh-CN" altLang="en-US" dirty="0"/>
              <a:t>当你经营一家网上商店，你可以让你的客户搜索你卖的商品。在这种情况下，你可以使用</a:t>
            </a:r>
            <a:r>
              <a:rPr lang="en-US" altLang="zh-CN" dirty="0"/>
              <a:t>Elasticsearch</a:t>
            </a:r>
            <a:r>
              <a:rPr lang="zh-CN" altLang="en-US" dirty="0"/>
              <a:t>来存储你的整个产品目录和库存信息，为客户提供精准搜索，可以为客户推荐相关商品。</a:t>
            </a:r>
            <a:endParaRPr lang="zh-CN" altLang="en-US" dirty="0"/>
          </a:p>
          <a:p>
            <a:pPr marL="0" indent="0">
              <a:buNone/>
            </a:pPr>
            <a:r>
              <a:rPr lang="zh-CN" altLang="en-US" dirty="0"/>
              <a:t>当你想收集日志或者交易数据的时候，需要分析和挖掘这些数据，寻找趋势，进行统计，总结，或发现异常。在这种情况下，你可以使用</a:t>
            </a:r>
            <a:r>
              <a:rPr lang="en-US" altLang="zh-CN" dirty="0"/>
              <a:t>Logstash</a:t>
            </a:r>
            <a:r>
              <a:rPr lang="zh-CN" altLang="en-US" dirty="0"/>
              <a:t>或者其他工具来进行收集数据，存储到</a:t>
            </a:r>
            <a:r>
              <a:rPr lang="en-US" altLang="zh-CN" dirty="0"/>
              <a:t>Elasticsearch</a:t>
            </a:r>
            <a:r>
              <a:rPr lang="zh-CN" altLang="en-US" dirty="0"/>
              <a:t>中，再通过</a:t>
            </a:r>
            <a:r>
              <a:rPr lang="en-US" altLang="zh-CN" dirty="0"/>
              <a:t>Kibana</a:t>
            </a:r>
            <a:r>
              <a:rPr lang="zh-CN" altLang="en-US" dirty="0"/>
              <a:t>进进数据展现</a:t>
            </a:r>
            <a:r>
              <a:rPr lang="zh-CN" altLang="en-US"/>
              <a:t>，找你感兴趣的数据信息</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的应用场景</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sz="1600" dirty="0"/>
              <a:t>1</a:t>
            </a:r>
            <a:r>
              <a:rPr lang="zh-CN" altLang="en-US" sz="1600" dirty="0"/>
              <a:t>、维基百科，类似百度百科，全文检索，高亮，搜索推荐 </a:t>
            </a:r>
            <a:endParaRPr lang="zh-CN" altLang="en-US" sz="1600" dirty="0"/>
          </a:p>
          <a:p>
            <a:pPr marL="0" indent="0">
              <a:buNone/>
            </a:pPr>
            <a:r>
              <a:rPr lang="en-US" altLang="zh-CN" sz="1600" dirty="0"/>
              <a:t>2</a:t>
            </a:r>
            <a:r>
              <a:rPr lang="zh-CN" altLang="en-US" sz="1600" dirty="0"/>
              <a:t>、</a:t>
            </a:r>
            <a:r>
              <a:rPr lang="en-US" altLang="zh-CN" sz="1600" dirty="0"/>
              <a:t>The Guardian</a:t>
            </a:r>
            <a:r>
              <a:rPr lang="zh-CN" altLang="en-US" sz="1600" dirty="0"/>
              <a:t>（国外新闻网站），类似搜狐新闻，用户行为日志（点击，浏览，收藏，评论）</a:t>
            </a:r>
            <a:r>
              <a:rPr lang="en-US" altLang="zh-CN" sz="1600" dirty="0"/>
              <a:t>+</a:t>
            </a:r>
            <a:r>
              <a:rPr lang="zh-CN" altLang="en-US" sz="1600" dirty="0"/>
              <a:t>社交网络数据（对某某新闻的相关看法），数据分析，给到每篇新闻文章的作者，让他知道他的文章的公众反馈（好，坏，热门，垃圾，鄙视，崇拜） </a:t>
            </a:r>
            <a:endParaRPr lang="zh-CN" altLang="en-US" sz="1600" dirty="0"/>
          </a:p>
          <a:p>
            <a:pPr marL="0" indent="0">
              <a:buNone/>
            </a:pPr>
            <a:r>
              <a:rPr lang="en-US" altLang="zh-CN" sz="1600" dirty="0"/>
              <a:t>3 </a:t>
            </a:r>
            <a:r>
              <a:rPr lang="zh-CN" altLang="en-US" sz="1600" dirty="0"/>
              <a:t>、 </a:t>
            </a:r>
            <a:r>
              <a:rPr lang="en-US" altLang="zh-CN" sz="1600" dirty="0"/>
              <a:t>Stack Overflow</a:t>
            </a:r>
            <a:r>
              <a:rPr lang="zh-CN" altLang="en-US" sz="1600" dirty="0"/>
              <a:t>（国外的程序异常讨论论坛），</a:t>
            </a:r>
            <a:r>
              <a:rPr lang="en-US" altLang="zh-CN" sz="1600" dirty="0"/>
              <a:t>IT</a:t>
            </a:r>
            <a:r>
              <a:rPr lang="zh-CN" altLang="en-US" sz="1600" dirty="0"/>
              <a:t>问题，程序的报错，提交上去，有人会跟你讨论和回答，全文检索，搜索相关问题和答案，程序报错了，就会将报错信息粘贴到里面去，搜索有没有对应的答案 </a:t>
            </a:r>
            <a:endParaRPr lang="zh-CN" altLang="en-US" sz="1600" dirty="0"/>
          </a:p>
          <a:p>
            <a:pPr marL="0" indent="0">
              <a:buNone/>
            </a:pPr>
            <a:r>
              <a:rPr lang="en-US" altLang="zh-CN" sz="1600" dirty="0"/>
              <a:t>4 </a:t>
            </a:r>
            <a:r>
              <a:rPr lang="zh-CN" altLang="en-US" sz="1600" dirty="0"/>
              <a:t>、 </a:t>
            </a:r>
            <a:r>
              <a:rPr lang="en-US" altLang="zh-CN" sz="1600" dirty="0"/>
              <a:t>GitHub</a:t>
            </a:r>
            <a:r>
              <a:rPr lang="zh-CN" altLang="en-US" sz="1600" dirty="0"/>
              <a:t>（开源代码管理），搜索上千亿行代码 </a:t>
            </a:r>
            <a:endParaRPr lang="zh-CN" altLang="en-US" sz="1600" dirty="0"/>
          </a:p>
          <a:p>
            <a:pPr marL="0" indent="0">
              <a:buNone/>
            </a:pPr>
            <a:r>
              <a:rPr lang="en-US" altLang="zh-CN" sz="1600" dirty="0"/>
              <a:t>5 </a:t>
            </a:r>
            <a:r>
              <a:rPr lang="zh-CN" altLang="en-US" sz="1600" dirty="0"/>
              <a:t>、电商网站，检索商品 </a:t>
            </a:r>
            <a:endParaRPr lang="zh-CN" altLang="en-US" sz="1600" dirty="0"/>
          </a:p>
          <a:p>
            <a:pPr marL="0" indent="0">
              <a:buNone/>
            </a:pPr>
            <a:r>
              <a:rPr lang="en-US" altLang="zh-CN" sz="1600" dirty="0"/>
              <a:t>6 </a:t>
            </a:r>
            <a:r>
              <a:rPr lang="zh-CN" altLang="en-US" sz="1600" dirty="0"/>
              <a:t>、日志数据分析，</a:t>
            </a:r>
            <a:r>
              <a:rPr lang="en-US" altLang="zh-CN" sz="1600" dirty="0" err="1"/>
              <a:t>logstash</a:t>
            </a:r>
            <a:r>
              <a:rPr lang="zh-CN" altLang="en-US" sz="1600" dirty="0"/>
              <a:t>采集日志，</a:t>
            </a:r>
            <a:r>
              <a:rPr lang="en-US" altLang="zh-CN" sz="1600" dirty="0"/>
              <a:t>ES</a:t>
            </a:r>
            <a:r>
              <a:rPr lang="zh-CN" altLang="en-US" sz="1600" dirty="0"/>
              <a:t>进行复杂的数据分析（</a:t>
            </a:r>
            <a:r>
              <a:rPr lang="en-US" altLang="zh-CN" sz="1600" dirty="0">
                <a:solidFill>
                  <a:srgbClr val="FF0000"/>
                </a:solidFill>
              </a:rPr>
              <a:t>ELK</a:t>
            </a:r>
            <a:r>
              <a:rPr lang="zh-CN" altLang="en-US" sz="1600" dirty="0">
                <a:solidFill>
                  <a:srgbClr val="FF0000"/>
                </a:solidFill>
              </a:rPr>
              <a:t>技术，</a:t>
            </a:r>
            <a:r>
              <a:rPr lang="en-US" altLang="zh-CN" sz="1600" dirty="0" err="1">
                <a:solidFill>
                  <a:srgbClr val="FF0000"/>
                </a:solidFill>
              </a:rPr>
              <a:t>elasticsearch+logstash+kibana</a:t>
            </a:r>
            <a:r>
              <a:rPr lang="zh-CN" altLang="en-US" sz="1600" dirty="0"/>
              <a:t>） </a:t>
            </a:r>
            <a:endParaRPr lang="zh-CN" altLang="en-US" sz="1600" dirty="0"/>
          </a:p>
          <a:p>
            <a:pPr marL="0" indent="0">
              <a:buNone/>
            </a:pPr>
            <a:r>
              <a:rPr lang="en-US" altLang="zh-CN" sz="1600" dirty="0"/>
              <a:t>8 </a:t>
            </a:r>
            <a:r>
              <a:rPr lang="zh-CN" altLang="en-US" sz="1600" dirty="0"/>
              <a:t>、 </a:t>
            </a:r>
            <a:r>
              <a:rPr lang="en-US" altLang="zh-CN" sz="1600" dirty="0"/>
              <a:t>BI</a:t>
            </a:r>
            <a:r>
              <a:rPr lang="zh-CN" altLang="en-US" sz="1600" dirty="0"/>
              <a:t>系统，商业智能，</a:t>
            </a:r>
            <a:r>
              <a:rPr lang="en-US" altLang="zh-CN" sz="1600" dirty="0"/>
              <a:t>Business Intelligence</a:t>
            </a:r>
            <a:r>
              <a:rPr lang="zh-CN" altLang="en-US" sz="1600" dirty="0"/>
              <a:t>。比如说有个大型商场集团，</a:t>
            </a:r>
            <a:r>
              <a:rPr lang="en-US" altLang="zh-CN" sz="1600" dirty="0"/>
              <a:t>BI</a:t>
            </a:r>
            <a:r>
              <a:rPr lang="zh-CN" altLang="en-US" sz="1600" dirty="0"/>
              <a:t>，分析一下某某区域最近</a:t>
            </a:r>
            <a:r>
              <a:rPr lang="en-US" altLang="zh-CN" sz="1600" dirty="0"/>
              <a:t>3</a:t>
            </a:r>
            <a:r>
              <a:rPr lang="zh-CN" altLang="en-US" sz="1600" dirty="0"/>
              <a:t>年的用户消费金额的趋势以及用户群体的组成构成，产出相关的数张报表，**区，最近</a:t>
            </a:r>
            <a:r>
              <a:rPr lang="en-US" altLang="zh-CN" sz="1600" dirty="0"/>
              <a:t>3</a:t>
            </a:r>
            <a:r>
              <a:rPr lang="zh-CN" altLang="en-US" sz="1600" dirty="0"/>
              <a:t>年，每年消费金额呈现</a:t>
            </a:r>
            <a:r>
              <a:rPr lang="en-US" altLang="zh-CN" sz="1600" dirty="0"/>
              <a:t>100%</a:t>
            </a:r>
            <a:r>
              <a:rPr lang="zh-CN" altLang="en-US" sz="1600" dirty="0"/>
              <a:t>的增长，而且用户群体</a:t>
            </a:r>
            <a:r>
              <a:rPr lang="en-US" altLang="zh-CN" sz="1600" dirty="0"/>
              <a:t>85%</a:t>
            </a:r>
            <a:r>
              <a:rPr lang="zh-CN" altLang="en-US" sz="1600" dirty="0"/>
              <a:t>是高级白领，开一个新商场。</a:t>
            </a:r>
            <a:r>
              <a:rPr lang="en-US" altLang="zh-CN" sz="1600" dirty="0"/>
              <a:t>ES</a:t>
            </a:r>
            <a:r>
              <a:rPr lang="zh-CN" altLang="en-US" sz="1600" dirty="0"/>
              <a:t>执行数据分析和挖掘，</a:t>
            </a:r>
            <a:r>
              <a:rPr lang="en-US" altLang="zh-CN" sz="1600" dirty="0"/>
              <a:t>Kibana</a:t>
            </a:r>
            <a:r>
              <a:rPr lang="zh-CN" altLang="en-US" sz="1600" dirty="0"/>
              <a:t>进行数据可视化</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的优缺点</a:t>
            </a:r>
            <a:endParaRPr lang="zh-CN" altLang="en-US" b="1" dirty="0"/>
          </a:p>
        </p:txBody>
      </p:sp>
      <p:sp>
        <p:nvSpPr>
          <p:cNvPr id="3" name="内容占位符 2"/>
          <p:cNvSpPr>
            <a:spLocks noGrp="1"/>
          </p:cNvSpPr>
          <p:nvPr>
            <p:ph idx="1"/>
          </p:nvPr>
        </p:nvSpPr>
        <p:spPr/>
        <p:txBody>
          <a:bodyPr>
            <a:normAutofit fontScale="85000" lnSpcReduction="10000"/>
          </a:bodyPr>
          <a:lstStyle/>
          <a:p>
            <a:r>
              <a:rPr lang="zh-CN" altLang="en-US" sz="1600" b="1" dirty="0"/>
              <a:t>优点</a:t>
            </a:r>
            <a:endParaRPr lang="en-US" altLang="zh-CN" sz="1600" b="1" dirty="0"/>
          </a:p>
          <a:p>
            <a:pPr marL="0" indent="0">
              <a:buNone/>
            </a:pPr>
            <a:r>
              <a:rPr lang="zh-CN" altLang="en-US" sz="1600" dirty="0"/>
              <a:t>横向可扩展性：只需要增加一台服务器，做一点配置，启动一下</a:t>
            </a:r>
            <a:r>
              <a:rPr lang="en-US" altLang="zh-CN" sz="1600" dirty="0"/>
              <a:t>ES</a:t>
            </a:r>
            <a:r>
              <a:rPr lang="zh-CN" altLang="en-US" sz="1600" dirty="0"/>
              <a:t>进程就可以并入集群；</a:t>
            </a:r>
            <a:endParaRPr lang="en-US" altLang="zh-CN" sz="1600" dirty="0"/>
          </a:p>
          <a:p>
            <a:pPr marL="0" indent="0">
              <a:buNone/>
            </a:pPr>
            <a:r>
              <a:rPr lang="zh-CN" altLang="en-US" sz="1600" dirty="0"/>
              <a:t>分片机制提供更好的分布性：同一个索引分成多个分片（</a:t>
            </a:r>
            <a:r>
              <a:rPr lang="en-US" altLang="zh-CN" sz="1600" dirty="0" err="1"/>
              <a:t>sharding</a:t>
            </a:r>
            <a:r>
              <a:rPr lang="zh-CN" altLang="en-US" sz="1600" dirty="0"/>
              <a:t>），这点类似于</a:t>
            </a:r>
            <a:r>
              <a:rPr lang="en-US" altLang="zh-CN" sz="1600" dirty="0"/>
              <a:t>HDFS</a:t>
            </a:r>
            <a:r>
              <a:rPr lang="zh-CN" altLang="en-US" sz="1600" dirty="0"/>
              <a:t>的块机制；分而治之的方式来提升处理效率；</a:t>
            </a:r>
            <a:endParaRPr lang="zh-CN" altLang="en-US" sz="1600" dirty="0"/>
          </a:p>
          <a:p>
            <a:pPr marL="0" indent="0">
              <a:buNone/>
            </a:pPr>
            <a:r>
              <a:rPr lang="zh-CN" altLang="en-US" sz="1600" dirty="0"/>
              <a:t>高可用：提供复制（</a:t>
            </a:r>
            <a:r>
              <a:rPr lang="en-US" altLang="zh-CN" sz="1600" dirty="0"/>
              <a:t>replica</a:t>
            </a:r>
            <a:r>
              <a:rPr lang="zh-CN" altLang="en-US" sz="1600" dirty="0"/>
              <a:t>）机制，一个分片可以设置多个复制，使得某台服务器宕机的情况下，集群仍旧可以照常运行，并会把由于服务器宕机丢失的复制恢复到其它可用节点上；这点也类似于</a:t>
            </a:r>
            <a:r>
              <a:rPr lang="en-US" altLang="zh-CN" sz="1600" dirty="0"/>
              <a:t>HDFS</a:t>
            </a:r>
            <a:r>
              <a:rPr lang="zh-CN" altLang="en-US" sz="1600" dirty="0"/>
              <a:t>的复制机制（</a:t>
            </a:r>
            <a:r>
              <a:rPr lang="en-US" altLang="zh-CN" sz="1600" dirty="0"/>
              <a:t>HDFS</a:t>
            </a:r>
            <a:r>
              <a:rPr lang="zh-CN" altLang="en-US" sz="1600" dirty="0"/>
              <a:t>中默认是</a:t>
            </a:r>
            <a:r>
              <a:rPr lang="en-US" altLang="zh-CN" sz="1600" dirty="0"/>
              <a:t>3</a:t>
            </a:r>
            <a:r>
              <a:rPr lang="zh-CN" altLang="en-US" sz="1600" dirty="0"/>
              <a:t>份复制）；</a:t>
            </a:r>
            <a:endParaRPr lang="zh-CN" altLang="en-US" sz="1600" dirty="0"/>
          </a:p>
          <a:p>
            <a:pPr marL="0" indent="0">
              <a:buNone/>
            </a:pPr>
            <a:r>
              <a:rPr lang="zh-CN" altLang="en-US" sz="1600" dirty="0"/>
              <a:t>速度快，负载能力强，在面对海量的数据时，搜索速度极快，并且在同样的硬件资源下，进行大量数据的搜索时，相比一些传统的数据搜索软件</a:t>
            </a:r>
            <a:endParaRPr lang="en-US" altLang="zh-CN" sz="1600" dirty="0"/>
          </a:p>
          <a:p>
            <a:pPr marL="0" indent="0">
              <a:buNone/>
            </a:pPr>
            <a:r>
              <a:rPr lang="en-US" altLang="zh-CN" sz="1600" dirty="0"/>
              <a:t>ES</a:t>
            </a:r>
            <a:r>
              <a:rPr lang="zh-CN" altLang="en-US" sz="1600" dirty="0"/>
              <a:t>上手容易，很快可以搭建一个站内搜索引擎；</a:t>
            </a:r>
            <a:endParaRPr lang="en-US" altLang="zh-CN" sz="1600" dirty="0"/>
          </a:p>
          <a:p>
            <a:r>
              <a:rPr lang="zh-CN" altLang="en-US" sz="1600" b="1" dirty="0"/>
              <a:t>缺点</a:t>
            </a:r>
            <a:endParaRPr lang="zh-CN" altLang="en-US" sz="1600" b="1" dirty="0"/>
          </a:p>
          <a:p>
            <a:pPr marL="0" indent="0">
              <a:buNone/>
            </a:pPr>
            <a:r>
              <a:rPr lang="zh-CN" altLang="en-US" sz="1600" dirty="0"/>
              <a:t>各节点的一致性问题：其默认的机制是通过多播机制，同步元数据信息，但是在比较繁忙的集群中，可能会由于网络的阻塞，或者节点处理能力达到饱和导致各节点元数据不一致</a:t>
            </a:r>
            <a:r>
              <a:rPr lang="en-US" altLang="zh-CN" sz="1600" dirty="0"/>
              <a:t>——</a:t>
            </a:r>
            <a:r>
              <a:rPr lang="zh-CN" altLang="en-US" sz="1600" dirty="0"/>
              <a:t>也就是所谓的脑裂问题，这样会使集群处于不一致状态。目前并没有一个彻底的解决方案来解决这个问题，但是可以通过将工作节点与元数据节点分开的部署方案来缓解这种情况。</a:t>
            </a:r>
            <a:endParaRPr lang="zh-CN" altLang="en-US" sz="1600" dirty="0"/>
          </a:p>
          <a:p>
            <a:pPr marL="0" indent="0">
              <a:buNone/>
            </a:pPr>
            <a:r>
              <a:rPr lang="zh-CN" altLang="en-US" sz="1600" dirty="0"/>
              <a:t>没有细致的权限管理机制，也就是说，没有像</a:t>
            </a:r>
            <a:r>
              <a:rPr lang="en-US" altLang="zh-CN" sz="1600" dirty="0"/>
              <a:t>MySQL</a:t>
            </a:r>
            <a:r>
              <a:rPr lang="zh-CN" altLang="en-US" sz="1600" dirty="0"/>
              <a:t>那样的分各种用户，每个用户又有不同的权限。所以在操作上的限制需要自己开发一个系统来完成；</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相关概念</a:t>
            </a:r>
            <a:endParaRPr lang="zh-CN" altLang="en-US" b="1" dirty="0"/>
          </a:p>
        </p:txBody>
      </p:sp>
      <p:sp>
        <p:nvSpPr>
          <p:cNvPr id="3" name="内容占位符 2"/>
          <p:cNvSpPr>
            <a:spLocks noGrp="1"/>
          </p:cNvSpPr>
          <p:nvPr>
            <p:ph idx="1"/>
          </p:nvPr>
        </p:nvSpPr>
        <p:spPr/>
        <p:txBody>
          <a:bodyPr>
            <a:normAutofit/>
          </a:bodyPr>
          <a:lstStyle/>
          <a:p>
            <a:r>
              <a:rPr lang="en-US" altLang="zh-CN" sz="1600" dirty="0"/>
              <a:t>ES</a:t>
            </a:r>
            <a:r>
              <a:rPr lang="zh-CN" altLang="en-US" sz="1600" dirty="0"/>
              <a:t>在关系型数据库和</a:t>
            </a:r>
            <a:r>
              <a:rPr lang="en-US" altLang="zh-CN" sz="1600" dirty="0"/>
              <a:t>Elasticsearch</a:t>
            </a:r>
            <a:r>
              <a:rPr lang="zh-CN" altLang="en-US" sz="1600" dirty="0"/>
              <a:t>中的对应关系</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dirty="0"/>
              <a:t>用关系型数据库就会想到建立一张</a:t>
            </a:r>
            <a:r>
              <a:rPr lang="en-US" altLang="zh-CN" sz="1600" dirty="0"/>
              <a:t>User</a:t>
            </a:r>
            <a:r>
              <a:rPr lang="zh-CN" altLang="en-US" sz="1600" dirty="0"/>
              <a:t>表，再建字段等，而在</a:t>
            </a:r>
            <a:r>
              <a:rPr lang="en-US" altLang="zh-CN" sz="1600" dirty="0"/>
              <a:t>Elasticsearch</a:t>
            </a:r>
            <a:r>
              <a:rPr lang="zh-CN" altLang="en-US" sz="1600" dirty="0"/>
              <a:t>的文件存储，</a:t>
            </a:r>
            <a:r>
              <a:rPr lang="en-US" altLang="zh-CN" sz="1600" dirty="0"/>
              <a:t>Elasticsearch</a:t>
            </a:r>
            <a:r>
              <a:rPr lang="zh-CN" altLang="en-US" sz="1600" dirty="0"/>
              <a:t>是面向文档型数据库，一条数据在这里就是一个文档，用</a:t>
            </a:r>
            <a:r>
              <a:rPr lang="en-US" altLang="zh-CN" sz="1600" dirty="0"/>
              <a:t>JSON</a:t>
            </a:r>
            <a:r>
              <a:rPr lang="zh-CN" altLang="en-US" sz="1600" dirty="0"/>
              <a:t>作为文档序列化的格式，比如下面这条用户数据：</a:t>
            </a:r>
            <a:endParaRPr lang="en-US" altLang="zh-CN" sz="1600" dirty="0"/>
          </a:p>
          <a:p>
            <a:endParaRPr lang="en-US" altLang="zh-CN" sz="1600" dirty="0"/>
          </a:p>
        </p:txBody>
      </p:sp>
      <p:pic>
        <p:nvPicPr>
          <p:cNvPr id="4" name="图片 3"/>
          <p:cNvPicPr>
            <a:picLocks noChangeAspect="1"/>
          </p:cNvPicPr>
          <p:nvPr/>
        </p:nvPicPr>
        <p:blipFill>
          <a:blip r:embed="rId1"/>
          <a:stretch>
            <a:fillRect/>
          </a:stretch>
        </p:blipFill>
        <p:spPr>
          <a:xfrm>
            <a:off x="2277988" y="1772816"/>
            <a:ext cx="8154107" cy="2240474"/>
          </a:xfrm>
          <a:prstGeom prst="rect">
            <a:avLst/>
          </a:prstGeom>
        </p:spPr>
      </p:pic>
      <p:sp>
        <p:nvSpPr>
          <p:cNvPr id="5" name="文本框 4"/>
          <p:cNvSpPr txBox="1"/>
          <p:nvPr/>
        </p:nvSpPr>
        <p:spPr>
          <a:xfrm>
            <a:off x="1606623" y="4797152"/>
            <a:ext cx="3195105" cy="1754326"/>
          </a:xfrm>
          <a:prstGeom prst="rect">
            <a:avLst/>
          </a:prstGeom>
          <a:noFill/>
        </p:spPr>
        <p:txBody>
          <a:bodyPr wrap="none" rtlCol="0">
            <a:spAutoFit/>
          </a:bodyPr>
          <a:lstStyle/>
          <a:p>
            <a:r>
              <a:rPr lang="en-US" altLang="zh-CN" sz="1800" dirty="0">
                <a:solidFill>
                  <a:srgbClr val="FF0000"/>
                </a:solidFill>
              </a:rPr>
              <a:t>{</a:t>
            </a:r>
            <a:endParaRPr lang="en-US" altLang="zh-CN" sz="1800" dirty="0">
              <a:solidFill>
                <a:srgbClr val="FF0000"/>
              </a:solidFill>
            </a:endParaRPr>
          </a:p>
          <a:p>
            <a:r>
              <a:rPr lang="en-US" altLang="zh-CN" sz="1800" dirty="0">
                <a:solidFill>
                  <a:srgbClr val="FF0000"/>
                </a:solidFill>
              </a:rPr>
              <a:t>    "name" :     “Jack",</a:t>
            </a:r>
            <a:endParaRPr lang="en-US" altLang="zh-CN" sz="1800" dirty="0">
              <a:solidFill>
                <a:srgbClr val="FF0000"/>
              </a:solidFill>
            </a:endParaRPr>
          </a:p>
          <a:p>
            <a:r>
              <a:rPr lang="en-US" altLang="zh-CN" sz="1800" dirty="0">
                <a:solidFill>
                  <a:srgbClr val="FF0000"/>
                </a:solidFill>
              </a:rPr>
              <a:t>    "sex" :      1</a:t>
            </a:r>
            <a:endParaRPr lang="en-US" altLang="zh-CN" sz="1800" dirty="0">
              <a:solidFill>
                <a:srgbClr val="FF0000"/>
              </a:solidFill>
            </a:endParaRPr>
          </a:p>
          <a:p>
            <a:r>
              <a:rPr lang="en-US" altLang="zh-CN" sz="1800" dirty="0">
                <a:solidFill>
                  <a:srgbClr val="FF0000"/>
                </a:solidFill>
              </a:rPr>
              <a:t>    "age" :      25,</a:t>
            </a:r>
            <a:endParaRPr lang="en-US" altLang="zh-CN" sz="1800" dirty="0">
              <a:solidFill>
                <a:srgbClr val="FF0000"/>
              </a:solidFill>
            </a:endParaRPr>
          </a:p>
          <a:p>
            <a:r>
              <a:rPr lang="en-US" altLang="zh-CN" sz="1800" dirty="0">
                <a:solidFill>
                  <a:srgbClr val="FF0000"/>
                </a:solidFill>
              </a:rPr>
              <a:t>    “remark" :    “hello world"</a:t>
            </a:r>
            <a:endParaRPr lang="en-US" altLang="zh-CN" sz="1800" dirty="0">
              <a:solidFill>
                <a:srgbClr val="FF0000"/>
              </a:solidFill>
            </a:endParaRPr>
          </a:p>
          <a:p>
            <a:r>
              <a:rPr lang="en-US" altLang="zh-CN" sz="1800" dirty="0">
                <a:solidFill>
                  <a:srgbClr val="FF0000"/>
                </a:solidFill>
              </a:rPr>
              <a:t>}</a:t>
            </a:r>
            <a:endParaRPr lang="zh-CN" altLang="en-US" sz="1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基于</a:t>
            </a:r>
            <a:r>
              <a:rPr lang="en-US" altLang="zh-CN" b="1" dirty="0"/>
              <a:t>Linux</a:t>
            </a:r>
            <a:r>
              <a:rPr lang="zh-CN" altLang="en-US" b="1" dirty="0"/>
              <a:t>安装</a:t>
            </a:r>
            <a:r>
              <a:rPr lang="en-US" altLang="zh-CN" b="1" dirty="0"/>
              <a:t>Elasticsearch</a:t>
            </a:r>
            <a:endParaRPr lang="zh-CN" altLang="en-US" b="1" dirty="0"/>
          </a:p>
        </p:txBody>
      </p:sp>
      <p:sp>
        <p:nvSpPr>
          <p:cNvPr id="3" name="内容占位符 2"/>
          <p:cNvSpPr>
            <a:spLocks noGrp="1"/>
          </p:cNvSpPr>
          <p:nvPr>
            <p:ph idx="1"/>
          </p:nvPr>
        </p:nvSpPr>
        <p:spPr/>
        <p:txBody>
          <a:bodyPr/>
          <a:lstStyle/>
          <a:p>
            <a:r>
              <a:rPr lang="en-US" altLang="zh-CN" dirty="0"/>
              <a:t>1</a:t>
            </a:r>
            <a:r>
              <a:rPr lang="zh-CN" altLang="en-US" dirty="0"/>
              <a:t>、安装 </a:t>
            </a:r>
            <a:r>
              <a:rPr lang="en-US" altLang="zh-CN" dirty="0"/>
              <a:t>JDK 1.8 </a:t>
            </a:r>
            <a:r>
              <a:rPr lang="zh-CN" altLang="en-US" dirty="0"/>
              <a:t>以上</a:t>
            </a:r>
            <a:endParaRPr lang="zh-CN" altLang="en-US" dirty="0"/>
          </a:p>
          <a:p>
            <a:r>
              <a:rPr lang="en-US" altLang="zh-CN" dirty="0"/>
              <a:t>2</a:t>
            </a:r>
            <a:r>
              <a:rPr lang="zh-CN" altLang="en-US" dirty="0"/>
              <a:t>、安装 </a:t>
            </a:r>
            <a:r>
              <a:rPr lang="en-US" altLang="zh-CN" dirty="0"/>
              <a:t>Elasticsearch 6.x   </a:t>
            </a:r>
            <a:endParaRPr lang="en-US" altLang="zh-CN" dirty="0"/>
          </a:p>
          <a:p>
            <a:pPr lvl="1"/>
            <a:r>
              <a:rPr lang="zh-CN" altLang="en-US" dirty="0"/>
              <a:t>注意事项：</a:t>
            </a:r>
            <a:r>
              <a:rPr lang="en-US" altLang="zh-CN" dirty="0"/>
              <a:t>ES</a:t>
            </a:r>
            <a:r>
              <a:rPr lang="zh-CN" altLang="en-US" dirty="0"/>
              <a:t>非常占内存，默认启动是</a:t>
            </a:r>
            <a:r>
              <a:rPr lang="en-US" altLang="zh-CN" dirty="0"/>
              <a:t>1g</a:t>
            </a:r>
            <a:r>
              <a:rPr lang="zh-CN" altLang="en-US" dirty="0"/>
              <a:t>内存</a:t>
            </a:r>
            <a:endParaRPr lang="en-US" altLang="zh-CN" dirty="0"/>
          </a:p>
          <a:p>
            <a:r>
              <a:rPr lang="en-US" altLang="zh-CN" dirty="0"/>
              <a:t>3</a:t>
            </a:r>
            <a:r>
              <a:rPr lang="zh-CN" altLang="en-US" dirty="0"/>
              <a:t>、安装 </a:t>
            </a:r>
            <a:r>
              <a:rPr lang="en-US" altLang="zh-CN" dirty="0"/>
              <a:t>Kibana </a:t>
            </a:r>
            <a:r>
              <a:rPr lang="zh-CN" altLang="en-US"/>
              <a:t>可视化界面平台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文档映射</a:t>
            </a:r>
            <a:endParaRPr lang="zh-CN" altLang="en-US" b="1" dirty="0"/>
          </a:p>
        </p:txBody>
      </p:sp>
      <p:sp>
        <p:nvSpPr>
          <p:cNvPr id="3" name="内容占位符 2"/>
          <p:cNvSpPr>
            <a:spLocks noGrp="1"/>
          </p:cNvSpPr>
          <p:nvPr>
            <p:ph idx="1"/>
          </p:nvPr>
        </p:nvSpPr>
        <p:spPr>
          <a:xfrm>
            <a:off x="1117309" y="1412776"/>
            <a:ext cx="10157354" cy="5328592"/>
          </a:xfrm>
        </p:spPr>
        <p:txBody>
          <a:bodyPr>
            <a:normAutofit/>
          </a:bodyPr>
          <a:lstStyle/>
          <a:p>
            <a:r>
              <a:rPr lang="en-US" altLang="zh-CN" sz="2000" b="1" dirty="0"/>
              <a:t>Mapping</a:t>
            </a:r>
            <a:r>
              <a:rPr lang="zh-CN" altLang="en-US" sz="2000" b="1" dirty="0"/>
              <a:t>概述</a:t>
            </a:r>
            <a:endParaRPr lang="en-US" altLang="zh-CN" sz="2000" b="1" dirty="0"/>
          </a:p>
          <a:p>
            <a:pPr marL="426720" lvl="1" indent="0">
              <a:buNone/>
            </a:pPr>
            <a:r>
              <a:rPr lang="en-US" altLang="zh-CN" sz="1800" dirty="0"/>
              <a:t>     Elasticsearch</a:t>
            </a:r>
            <a:r>
              <a:rPr lang="zh-CN" altLang="en-US" sz="1800" dirty="0"/>
              <a:t>的核心概念和关系数据库对比，索引（</a:t>
            </a:r>
            <a:r>
              <a:rPr lang="en-US" altLang="zh-CN" sz="1800" dirty="0"/>
              <a:t>index</a:t>
            </a:r>
            <a:r>
              <a:rPr lang="zh-CN" altLang="en-US" sz="1800" dirty="0"/>
              <a:t>）相当于数据库，类型</a:t>
            </a:r>
            <a:r>
              <a:rPr lang="en-US" altLang="zh-CN" sz="1800" dirty="0"/>
              <a:t>(type)</a:t>
            </a:r>
            <a:r>
              <a:rPr lang="zh-CN" altLang="en-US" sz="1800" dirty="0"/>
              <a:t>相当于数据表，映射</a:t>
            </a:r>
            <a:r>
              <a:rPr lang="en-US" altLang="zh-CN" sz="1800" dirty="0"/>
              <a:t>(Mapping)</a:t>
            </a:r>
            <a:r>
              <a:rPr lang="zh-CN" altLang="en-US" sz="1800" dirty="0"/>
              <a:t>相当于数据表的表结构。</a:t>
            </a:r>
            <a:r>
              <a:rPr lang="en-US" altLang="zh-CN" sz="1800" dirty="0"/>
              <a:t>     </a:t>
            </a:r>
            <a:endParaRPr lang="en-US" altLang="zh-CN" sz="1800" dirty="0"/>
          </a:p>
          <a:p>
            <a:pPr marL="304800" lvl="1">
              <a:spcBef>
                <a:spcPts val="1865"/>
              </a:spcBef>
              <a:buFont typeface="Arial" panose="020B0604020202020204" pitchFamily="34" charset="0"/>
              <a:buChar char="•"/>
            </a:pPr>
            <a:r>
              <a:rPr lang="zh-CN" altLang="en-US" b="1" dirty="0"/>
              <a:t>映射可以分为动态映射和静态映射。 </a:t>
            </a:r>
            <a:endParaRPr lang="en-US" altLang="zh-CN" b="1" dirty="0"/>
          </a:p>
          <a:p>
            <a:pPr marL="0" lvl="1" indent="0">
              <a:spcBef>
                <a:spcPts val="1865"/>
              </a:spcBef>
              <a:buNone/>
            </a:pPr>
            <a:r>
              <a:rPr lang="en-US" altLang="zh-CN" sz="1800" dirty="0"/>
              <a:t>    </a:t>
            </a:r>
            <a:r>
              <a:rPr lang="zh-CN" altLang="en-US" sz="1800" dirty="0"/>
              <a:t>（</a:t>
            </a:r>
            <a:r>
              <a:rPr lang="en-US" altLang="zh-CN" sz="1800" dirty="0"/>
              <a:t>1</a:t>
            </a:r>
            <a:r>
              <a:rPr lang="zh-CN" altLang="en-US" sz="1800" dirty="0"/>
              <a:t>）动态映射 </a:t>
            </a:r>
            <a:endParaRPr lang="en-US" altLang="zh-CN" sz="1800" dirty="0"/>
          </a:p>
          <a:p>
            <a:pPr marL="0" lvl="1" indent="0">
              <a:spcBef>
                <a:spcPts val="1865"/>
              </a:spcBef>
              <a:buNone/>
            </a:pPr>
            <a:r>
              <a:rPr lang="en-US" altLang="zh-CN" sz="1800" dirty="0"/>
              <a:t>             </a:t>
            </a:r>
            <a:r>
              <a:rPr lang="zh-CN" altLang="en-US" sz="1800" dirty="0"/>
              <a:t>我们知道，在关系数据库中，需要事先创建数据库，然后在该数据库下创建数据表，并创建表字段、类型、长度、主键等，最后才能基于表插入数据。而</a:t>
            </a:r>
            <a:r>
              <a:rPr lang="en-US" altLang="zh-CN" sz="1800" dirty="0"/>
              <a:t>Elasticsearch</a:t>
            </a:r>
            <a:r>
              <a:rPr lang="zh-CN" altLang="en-US" sz="1800" dirty="0"/>
              <a:t>中不需要定义</a:t>
            </a:r>
            <a:r>
              <a:rPr lang="en-US" altLang="zh-CN" sz="1800" dirty="0"/>
              <a:t>Mapping</a:t>
            </a:r>
            <a:r>
              <a:rPr lang="zh-CN" altLang="en-US" sz="1800" dirty="0"/>
              <a:t>映射（即关系型数据库的表、字段等），在文档写入</a:t>
            </a:r>
            <a:r>
              <a:rPr lang="en-US" altLang="zh-CN" sz="1800" dirty="0"/>
              <a:t>Elasticsearch</a:t>
            </a:r>
            <a:r>
              <a:rPr lang="zh-CN" altLang="en-US" sz="1800" dirty="0"/>
              <a:t>时，会根据文档字段自动识别类型，这种机制称之为动态映射。</a:t>
            </a:r>
            <a:endParaRPr lang="en-US" altLang="zh-CN" sz="1800" dirty="0"/>
          </a:p>
          <a:p>
            <a:pPr marL="0" lvl="1" indent="0">
              <a:spcBef>
                <a:spcPts val="1865"/>
              </a:spcBef>
              <a:buNone/>
            </a:pPr>
            <a:r>
              <a:rPr lang="zh-CN" altLang="en-US" sz="1800" dirty="0"/>
              <a:t>    （</a:t>
            </a:r>
            <a:r>
              <a:rPr lang="en-US" altLang="zh-CN" sz="1800" dirty="0"/>
              <a:t>2</a:t>
            </a:r>
            <a:r>
              <a:rPr lang="zh-CN" altLang="en-US" sz="1800" dirty="0"/>
              <a:t>）静态映射 </a:t>
            </a:r>
            <a:endParaRPr lang="en-US" altLang="zh-CN" sz="1800" dirty="0"/>
          </a:p>
          <a:p>
            <a:pPr marL="0" lvl="1" indent="0">
              <a:spcBef>
                <a:spcPts val="1865"/>
              </a:spcBef>
              <a:buNone/>
            </a:pPr>
            <a:r>
              <a:rPr lang="zh-CN" altLang="en-US" sz="1800" dirty="0"/>
              <a:t>            是在</a:t>
            </a:r>
            <a:r>
              <a:rPr lang="en-US" altLang="zh-CN" sz="1800" dirty="0"/>
              <a:t>Elasticsearch</a:t>
            </a:r>
            <a:r>
              <a:rPr lang="zh-CN" altLang="en-US" sz="1800" dirty="0"/>
              <a:t>中也可以事先定义好映射，包含文档的各字段类型、分词器等，这种方式称之为静态映射。</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文档映射</a:t>
            </a:r>
            <a:endParaRPr lang="zh-CN" altLang="en-US" b="1" dirty="0"/>
          </a:p>
        </p:txBody>
      </p:sp>
      <p:sp>
        <p:nvSpPr>
          <p:cNvPr id="3" name="内容占位符 2"/>
          <p:cNvSpPr>
            <a:spLocks noGrp="1"/>
          </p:cNvSpPr>
          <p:nvPr>
            <p:ph idx="1"/>
          </p:nvPr>
        </p:nvSpPr>
        <p:spPr>
          <a:xfrm>
            <a:off x="1117309" y="1412776"/>
            <a:ext cx="10157354" cy="5328592"/>
          </a:xfrm>
        </p:spPr>
        <p:txBody>
          <a:bodyPr>
            <a:normAutofit/>
          </a:bodyPr>
          <a:lstStyle/>
          <a:p>
            <a:r>
              <a:rPr lang="zh-CN" altLang="en-US" sz="2000" b="1" dirty="0"/>
              <a:t>动态映射规则如下</a:t>
            </a:r>
            <a:endParaRPr lang="en-US" altLang="zh-CN" sz="2000" b="1" dirty="0"/>
          </a:p>
          <a:p>
            <a:endParaRPr lang="en-US" altLang="zh-CN" sz="1800" dirty="0"/>
          </a:p>
        </p:txBody>
      </p:sp>
      <p:pic>
        <p:nvPicPr>
          <p:cNvPr id="4" name="图片 3"/>
          <p:cNvPicPr>
            <a:picLocks noChangeAspect="1"/>
          </p:cNvPicPr>
          <p:nvPr/>
        </p:nvPicPr>
        <p:blipFill>
          <a:blip r:embed="rId1"/>
          <a:stretch>
            <a:fillRect/>
          </a:stretch>
        </p:blipFill>
        <p:spPr>
          <a:xfrm>
            <a:off x="1250064" y="2204864"/>
            <a:ext cx="10537205" cy="38665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Autofit/>
          </a:bodyPr>
          <a:lstStyle/>
          <a:p>
            <a:r>
              <a:rPr lang="en-US" altLang="zh-CN" sz="3200" dirty="0"/>
              <a:t>Spring </a:t>
            </a:r>
            <a:r>
              <a:rPr lang="en-US" altLang="zh-CN" sz="3200" dirty="0" err="1"/>
              <a:t>WebFlux</a:t>
            </a:r>
            <a:r>
              <a:rPr lang="zh-CN" altLang="en-US" sz="3200" dirty="0"/>
              <a:t>是随 </a:t>
            </a:r>
            <a:r>
              <a:rPr lang="en-US" altLang="zh-CN" sz="3200" dirty="0"/>
              <a:t>Spring 5 </a:t>
            </a:r>
            <a:r>
              <a:rPr lang="zh-CN" altLang="en-US" sz="3200" dirty="0"/>
              <a:t>推出的响应式</a:t>
            </a:r>
            <a:r>
              <a:rPr lang="en-US" altLang="zh-CN" sz="3200" dirty="0"/>
              <a:t>Web</a:t>
            </a:r>
            <a:r>
              <a:rPr lang="zh-CN" altLang="en-US" sz="3200" dirty="0"/>
              <a:t>框架</a:t>
            </a:r>
            <a:endParaRPr lang="en-US" altLang="zh-CN" sz="3200" dirty="0"/>
          </a:p>
        </p:txBody>
      </p:sp>
      <p:sp>
        <p:nvSpPr>
          <p:cNvPr id="14" name="内容占位符 13"/>
          <p:cNvSpPr>
            <a:spLocks noGrp="1"/>
          </p:cNvSpPr>
          <p:nvPr>
            <p:ph idx="1"/>
          </p:nvPr>
        </p:nvSpPr>
        <p:spPr/>
        <p:txBody>
          <a:bodyPr rtlCol="0">
            <a:normAutofit fontScale="70000" lnSpcReduction="20000"/>
          </a:bodyPr>
          <a:lstStyle/>
          <a:p>
            <a:r>
              <a:rPr lang="en-US" altLang="zh-CN" sz="2000" dirty="0"/>
              <a:t>Servlet</a:t>
            </a:r>
            <a:endParaRPr lang="en-US" altLang="zh-CN" sz="2000" dirty="0"/>
          </a:p>
          <a:p>
            <a:pPr lvl="1"/>
            <a:r>
              <a:rPr lang="zh-CN" altLang="en-US" sz="1800" dirty="0"/>
              <a:t>请求接口</a:t>
            </a:r>
            <a:r>
              <a:rPr lang="en-US" altLang="zh-CN" sz="1800" dirty="0"/>
              <a:t>: </a:t>
            </a:r>
            <a:r>
              <a:rPr lang="en-US" altLang="zh-CN" sz="1800" dirty="0" err="1"/>
              <a:t>ServletRequest</a:t>
            </a:r>
            <a:r>
              <a:rPr lang="en-US" altLang="zh-CN" sz="1800" dirty="0"/>
              <a:t> </a:t>
            </a:r>
            <a:r>
              <a:rPr lang="zh-CN" altLang="en-US" sz="1800" dirty="0"/>
              <a:t>或 </a:t>
            </a:r>
            <a:r>
              <a:rPr lang="en-US" altLang="zh-CN" sz="1800" dirty="0" err="1"/>
              <a:t>HttpServletRequest</a:t>
            </a:r>
            <a:endParaRPr lang="en-US" altLang="zh-CN" sz="1800" dirty="0"/>
          </a:p>
          <a:p>
            <a:pPr lvl="1"/>
            <a:r>
              <a:rPr lang="zh-CN" altLang="en-US" sz="1800" dirty="0"/>
              <a:t>响应接口</a:t>
            </a:r>
            <a:r>
              <a:rPr lang="en-US" altLang="zh-CN" sz="1800" dirty="0"/>
              <a:t>: </a:t>
            </a:r>
            <a:r>
              <a:rPr lang="en-US" altLang="zh-CN" sz="1800" dirty="0" err="1"/>
              <a:t>ServletResponse</a:t>
            </a:r>
            <a:r>
              <a:rPr lang="en-US" altLang="zh-CN" sz="1800" dirty="0"/>
              <a:t> </a:t>
            </a:r>
            <a:r>
              <a:rPr lang="zh-CN" altLang="en-US" sz="1800" dirty="0"/>
              <a:t>或 </a:t>
            </a:r>
            <a:r>
              <a:rPr lang="en-US" altLang="zh-CN" sz="1800" dirty="0" err="1"/>
              <a:t>HttpServletResponse</a:t>
            </a:r>
            <a:endParaRPr lang="en-US" altLang="zh-CN" sz="1800" dirty="0"/>
          </a:p>
          <a:p>
            <a:r>
              <a:rPr lang="en-US" altLang="zh-CN" sz="1600" dirty="0"/>
              <a:t>Spring 5.x </a:t>
            </a:r>
            <a:r>
              <a:rPr lang="zh-CN" altLang="en-US" sz="1600" dirty="0"/>
              <a:t>重新定义</a:t>
            </a:r>
            <a:endParaRPr lang="en-US" altLang="zh-CN" sz="1600" dirty="0"/>
          </a:p>
          <a:p>
            <a:pPr lvl="1"/>
            <a:r>
              <a:rPr lang="zh-CN" altLang="en-US" sz="1800" dirty="0"/>
              <a:t>请求接口</a:t>
            </a:r>
            <a:r>
              <a:rPr lang="en-US" altLang="zh-CN" sz="1800" dirty="0"/>
              <a:t>: </a:t>
            </a:r>
            <a:r>
              <a:rPr lang="en-US" altLang="zh-CN" sz="1800" dirty="0" err="1"/>
              <a:t>ServerRequest</a:t>
            </a:r>
            <a:endParaRPr lang="en-US" altLang="zh-CN" sz="1800" dirty="0"/>
          </a:p>
          <a:p>
            <a:pPr lvl="1"/>
            <a:r>
              <a:rPr lang="zh-CN" altLang="en-US" sz="1800" dirty="0"/>
              <a:t>响应接口</a:t>
            </a:r>
            <a:r>
              <a:rPr lang="en-US" altLang="zh-CN" sz="1800" dirty="0"/>
              <a:t>: </a:t>
            </a:r>
            <a:r>
              <a:rPr lang="en-US" altLang="zh-CN" sz="1800" dirty="0" err="1"/>
              <a:t>ServerResponse</a:t>
            </a:r>
            <a:endParaRPr lang="en-US" altLang="zh-CN" sz="1800" dirty="0"/>
          </a:p>
          <a:p>
            <a:pPr lvl="1"/>
            <a:r>
              <a:rPr lang="zh-CN" altLang="en-US" sz="1800" dirty="0"/>
              <a:t>即支持</a:t>
            </a:r>
            <a:r>
              <a:rPr lang="en-US" altLang="zh-CN" sz="1800" dirty="0"/>
              <a:t>Servlet</a:t>
            </a:r>
            <a:r>
              <a:rPr lang="zh-CN" altLang="en-US" sz="1800" dirty="0"/>
              <a:t>规范，也支持自定义，如</a:t>
            </a:r>
            <a:r>
              <a:rPr lang="en-US" altLang="zh-CN" sz="1800" dirty="0"/>
              <a:t>: </a:t>
            </a:r>
            <a:r>
              <a:rPr lang="en-US" altLang="zh-CN" sz="1800" dirty="0" err="1"/>
              <a:t>Netty</a:t>
            </a:r>
            <a:endParaRPr lang="en-US" altLang="zh-CN" sz="1800" dirty="0"/>
          </a:p>
          <a:p>
            <a:pPr lvl="1"/>
            <a:r>
              <a:rPr lang="zh-CN" altLang="en-US" sz="1800" dirty="0"/>
              <a:t>集合对象基本上同步处理（阻塞）</a:t>
            </a:r>
            <a:endParaRPr lang="en-US" altLang="zh-CN" sz="1800" dirty="0"/>
          </a:p>
          <a:p>
            <a:pPr lvl="1"/>
            <a:r>
              <a:rPr lang="en-US" altLang="zh-CN" sz="1800" dirty="0"/>
              <a:t>Reactive</a:t>
            </a:r>
            <a:r>
              <a:rPr lang="zh-CN" altLang="en-US" sz="1800" dirty="0"/>
              <a:t>中的</a:t>
            </a:r>
            <a:r>
              <a:rPr lang="en-US" altLang="zh-CN" sz="1800" dirty="0"/>
              <a:t>Flux</a:t>
            </a:r>
            <a:r>
              <a:rPr lang="zh-CN" altLang="en-US" sz="1800" dirty="0"/>
              <a:t>或</a:t>
            </a:r>
            <a:r>
              <a:rPr lang="en-US" altLang="zh-CN" sz="1800" dirty="0"/>
              <a:t>Mono</a:t>
            </a:r>
            <a:r>
              <a:rPr lang="zh-CN" altLang="en-US" sz="1800" dirty="0"/>
              <a:t>它是异常处理（非阻塞）</a:t>
            </a:r>
            <a:endParaRPr lang="en-US" altLang="zh-CN" sz="1800" dirty="0"/>
          </a:p>
          <a:p>
            <a:pPr lvl="2"/>
            <a:r>
              <a:rPr lang="zh-CN" altLang="en-US" dirty="0"/>
              <a:t>简单说：</a:t>
            </a:r>
            <a:r>
              <a:rPr lang="en-US" altLang="zh-CN" dirty="0"/>
              <a:t>Mono</a:t>
            </a:r>
            <a:r>
              <a:rPr lang="zh-CN" altLang="en-US" dirty="0"/>
              <a:t>代表返回</a:t>
            </a:r>
            <a:r>
              <a:rPr lang="en-US" altLang="zh-CN" dirty="0"/>
              <a:t>0</a:t>
            </a:r>
            <a:r>
              <a:rPr lang="zh-CN" altLang="en-US" dirty="0"/>
              <a:t>或者</a:t>
            </a:r>
            <a:r>
              <a:rPr lang="en-US" altLang="zh-CN" dirty="0"/>
              <a:t>1</a:t>
            </a:r>
            <a:r>
              <a:rPr lang="zh-CN" altLang="en-US" dirty="0"/>
              <a:t>个元素；</a:t>
            </a:r>
            <a:r>
              <a:rPr lang="en-US" altLang="zh-CN" dirty="0"/>
              <a:t>Flux</a:t>
            </a:r>
            <a:r>
              <a:rPr lang="zh-CN" altLang="en-US" dirty="0"/>
              <a:t>表示返回</a:t>
            </a:r>
            <a:r>
              <a:rPr lang="en-US" altLang="zh-CN" dirty="0"/>
              <a:t>0</a:t>
            </a:r>
            <a:r>
              <a:rPr lang="zh-CN" altLang="en-US" dirty="0"/>
              <a:t>或者</a:t>
            </a:r>
            <a:r>
              <a:rPr lang="en-US" altLang="zh-CN" dirty="0"/>
              <a:t>N</a:t>
            </a:r>
            <a:r>
              <a:rPr lang="zh-CN" altLang="en-US" dirty="0"/>
              <a:t>个元素。替换原来</a:t>
            </a:r>
            <a:r>
              <a:rPr lang="en-US" altLang="zh-CN" dirty="0"/>
              <a:t>MVC</a:t>
            </a:r>
            <a:r>
              <a:rPr lang="zh-CN" altLang="en-US" dirty="0"/>
              <a:t>开发模式中的直接返回</a:t>
            </a:r>
            <a:r>
              <a:rPr lang="en-US" altLang="zh-CN" dirty="0"/>
              <a:t>entity</a:t>
            </a:r>
            <a:r>
              <a:rPr lang="zh-CN" altLang="en-US" dirty="0"/>
              <a:t>和</a:t>
            </a:r>
            <a:r>
              <a:rPr lang="en-US" altLang="zh-CN" dirty="0"/>
              <a:t>list</a:t>
            </a:r>
            <a:r>
              <a:rPr lang="zh-CN" altLang="en-US" dirty="0"/>
              <a:t>。</a:t>
            </a:r>
            <a:endParaRPr lang="en-US" altLang="zh-CN" sz="1600" dirty="0"/>
          </a:p>
          <a:p>
            <a:r>
              <a:rPr lang="en-US" altLang="zh-CN" sz="2000" dirty="0" err="1"/>
              <a:t>WebFlux</a:t>
            </a:r>
            <a:r>
              <a:rPr lang="en-US" altLang="zh-CN" sz="2000" dirty="0"/>
              <a:t> </a:t>
            </a:r>
            <a:r>
              <a:rPr lang="zh-CN" altLang="en-US" sz="2000" dirty="0"/>
              <a:t>组件 </a:t>
            </a:r>
            <a:endParaRPr lang="en-US" altLang="zh-CN" sz="2000" dirty="0"/>
          </a:p>
          <a:p>
            <a:pPr lvl="1"/>
            <a:r>
              <a:rPr lang="zh-CN" altLang="en-US" sz="1600" dirty="0"/>
              <a:t>官方提供很多 </a:t>
            </a:r>
            <a:r>
              <a:rPr lang="en-US" altLang="zh-CN" sz="1600" dirty="0"/>
              <a:t>Starter </a:t>
            </a:r>
            <a:r>
              <a:rPr lang="zh-CN" altLang="en-US" sz="1600" dirty="0"/>
              <a:t>组件，每个模块会有多种技术实现选型支持，来实现各种复杂的业务需求：</a:t>
            </a:r>
            <a:endParaRPr lang="en-US" altLang="zh-CN" sz="1600" dirty="0"/>
          </a:p>
          <a:p>
            <a:pPr lvl="2"/>
            <a:r>
              <a:rPr lang="en-US" altLang="zh-CN" sz="1400" dirty="0"/>
              <a:t>Web</a:t>
            </a:r>
            <a:r>
              <a:rPr lang="zh-CN" altLang="en-US" sz="1400" dirty="0"/>
              <a:t>：</a:t>
            </a:r>
            <a:r>
              <a:rPr lang="en-US" altLang="zh-CN" sz="1400" dirty="0"/>
              <a:t>Spring </a:t>
            </a:r>
            <a:r>
              <a:rPr lang="en-US" altLang="zh-CN" sz="1400" dirty="0" err="1"/>
              <a:t>WebFlux</a:t>
            </a:r>
            <a:endParaRPr lang="en-US" altLang="zh-CN" sz="1400" dirty="0"/>
          </a:p>
          <a:p>
            <a:pPr lvl="2"/>
            <a:r>
              <a:rPr lang="zh-CN" altLang="en-US" sz="1400" dirty="0"/>
              <a:t>模板引擎：</a:t>
            </a:r>
            <a:r>
              <a:rPr lang="en-US" altLang="zh-CN" sz="1400" dirty="0" err="1"/>
              <a:t>Thymeleaf</a:t>
            </a:r>
            <a:endParaRPr lang="en-US" altLang="zh-CN" sz="1400" dirty="0"/>
          </a:p>
          <a:p>
            <a:pPr lvl="2"/>
            <a:r>
              <a:rPr lang="zh-CN" altLang="en-US" sz="1400" dirty="0"/>
              <a:t>存储：</a:t>
            </a:r>
            <a:r>
              <a:rPr lang="en-US" altLang="zh-CN" sz="1400" dirty="0"/>
              <a:t>Redis</a:t>
            </a:r>
            <a:r>
              <a:rPr lang="zh-CN" altLang="en-US" sz="1400" dirty="0"/>
              <a:t>、</a:t>
            </a:r>
            <a:r>
              <a:rPr lang="en-US" altLang="zh-CN" sz="1400" dirty="0"/>
              <a:t>MongoDB</a:t>
            </a:r>
            <a:r>
              <a:rPr lang="zh-CN" altLang="en-US" sz="1400" dirty="0"/>
              <a:t>、</a:t>
            </a:r>
            <a:r>
              <a:rPr lang="en-US" altLang="zh-CN" sz="1400" dirty="0"/>
              <a:t>Cassandra</a:t>
            </a:r>
            <a:r>
              <a:rPr lang="zh-CN" altLang="en-US" sz="1400" dirty="0"/>
              <a:t>。不支持 </a:t>
            </a:r>
            <a:r>
              <a:rPr lang="en-US" altLang="zh-CN" sz="1400" dirty="0"/>
              <a:t>MySQL</a:t>
            </a:r>
            <a:endParaRPr lang="en-US" altLang="zh-CN" sz="1400" dirty="0"/>
          </a:p>
          <a:p>
            <a:pPr lvl="2"/>
            <a:r>
              <a:rPr lang="zh-CN" altLang="en-US" sz="1400" dirty="0"/>
              <a:t>内嵌容器：</a:t>
            </a:r>
            <a:r>
              <a:rPr lang="en-US" altLang="zh-CN" sz="1400" dirty="0"/>
              <a:t>Tomcat</a:t>
            </a:r>
            <a:r>
              <a:rPr lang="zh-CN" altLang="en-US" sz="1400" dirty="0"/>
              <a:t>、</a:t>
            </a:r>
            <a:r>
              <a:rPr lang="en-US" altLang="zh-CN" sz="1400" dirty="0"/>
              <a:t>Jetty</a:t>
            </a:r>
            <a:r>
              <a:rPr lang="zh-CN" altLang="en-US" sz="1400" dirty="0"/>
              <a:t>、</a:t>
            </a:r>
            <a:r>
              <a:rPr lang="en-US" altLang="zh-CN" sz="1400" dirty="0"/>
              <a:t>Undertow</a:t>
            </a:r>
            <a:endParaRPr lang="en-US" altLang="zh-CN" sz="1400" dirty="0"/>
          </a:p>
          <a:p>
            <a:pPr marL="0" indent="0">
              <a:buNone/>
            </a:pPr>
            <a:endParaRPr lang="en-US" altLang="zh-CN" sz="2000" dirty="0"/>
          </a:p>
          <a:p>
            <a:endParaRPr 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文档映射</a:t>
            </a:r>
            <a:r>
              <a:rPr lang="en-US" altLang="zh-CN" b="1" dirty="0"/>
              <a:t>-</a:t>
            </a:r>
            <a:r>
              <a:rPr lang="zh-CN" altLang="en-US" b="1" dirty="0"/>
              <a:t>支持的数据类型</a:t>
            </a:r>
            <a:endParaRPr lang="zh-CN" altLang="en-US" b="1" dirty="0"/>
          </a:p>
        </p:txBody>
      </p:sp>
      <p:sp>
        <p:nvSpPr>
          <p:cNvPr id="3" name="内容占位符 2"/>
          <p:cNvSpPr>
            <a:spLocks noGrp="1"/>
          </p:cNvSpPr>
          <p:nvPr>
            <p:ph idx="1"/>
          </p:nvPr>
        </p:nvSpPr>
        <p:spPr>
          <a:xfrm>
            <a:off x="1117309" y="1412776"/>
            <a:ext cx="10157354" cy="5328592"/>
          </a:xfrm>
        </p:spPr>
        <p:txBody>
          <a:bodyPr>
            <a:normAutofit/>
          </a:bodyPr>
          <a:lstStyle/>
          <a:p>
            <a:r>
              <a:rPr lang="zh-CN" altLang="en-US" sz="2000" b="1" dirty="0"/>
              <a:t>核心类型（</a:t>
            </a:r>
            <a:r>
              <a:rPr lang="en-US" altLang="zh-CN" sz="2000" b="1" dirty="0"/>
              <a:t>Core datatype</a:t>
            </a:r>
            <a:r>
              <a:rPr lang="zh-CN" altLang="en-US" sz="2000" b="1" dirty="0"/>
              <a:t>）</a:t>
            </a:r>
            <a:endParaRPr lang="en-US" altLang="zh-CN" sz="2000" b="1" dirty="0"/>
          </a:p>
          <a:p>
            <a:pPr lvl="1"/>
            <a:r>
              <a:rPr lang="zh-CN" altLang="en-US" sz="1400" dirty="0"/>
              <a:t>字符串：</a:t>
            </a:r>
            <a:r>
              <a:rPr lang="en-US" altLang="zh-CN" sz="1400" dirty="0"/>
              <a:t>string</a:t>
            </a:r>
            <a:r>
              <a:rPr lang="zh-CN" altLang="en-US" sz="1400" dirty="0"/>
              <a:t>，</a:t>
            </a:r>
            <a:r>
              <a:rPr lang="en-US" altLang="zh-CN" sz="1400" dirty="0"/>
              <a:t>string</a:t>
            </a:r>
            <a:r>
              <a:rPr lang="zh-CN" altLang="en-US" sz="1400" dirty="0"/>
              <a:t>类型包含 </a:t>
            </a:r>
            <a:r>
              <a:rPr lang="en-US" altLang="zh-CN" sz="1400" dirty="0"/>
              <a:t>text </a:t>
            </a:r>
            <a:r>
              <a:rPr lang="zh-CN" altLang="en-US" sz="1400" dirty="0"/>
              <a:t>和 </a:t>
            </a:r>
            <a:r>
              <a:rPr lang="en-US" altLang="zh-CN" sz="1400" dirty="0"/>
              <a:t>keyword</a:t>
            </a:r>
            <a:r>
              <a:rPr lang="zh-CN" altLang="en-US" sz="1400" dirty="0"/>
              <a:t>。</a:t>
            </a:r>
            <a:endParaRPr lang="zh-CN" altLang="en-US" sz="1400" dirty="0"/>
          </a:p>
          <a:p>
            <a:pPr lvl="2"/>
            <a:r>
              <a:rPr lang="en-US" altLang="zh-CN" sz="1200" dirty="0"/>
              <a:t>text</a:t>
            </a:r>
            <a:r>
              <a:rPr lang="zh-CN" altLang="en-US" sz="1200" dirty="0"/>
              <a:t>：该类型被用来索引长文本，在创建索引前会将这些文本进行分词，转化为词的组合，建立索引；允许</a:t>
            </a:r>
            <a:r>
              <a:rPr lang="en-US" altLang="zh-CN" sz="1200" dirty="0"/>
              <a:t>es</a:t>
            </a:r>
            <a:r>
              <a:rPr lang="zh-CN" altLang="en-US" sz="1200" dirty="0"/>
              <a:t>来检索这些词，</a:t>
            </a:r>
            <a:r>
              <a:rPr lang="en-US" altLang="zh-CN" sz="1200" dirty="0"/>
              <a:t>text</a:t>
            </a:r>
            <a:r>
              <a:rPr lang="zh-CN" altLang="en-US" sz="1200" dirty="0"/>
              <a:t>类型不能用来排序和聚合。</a:t>
            </a:r>
            <a:endParaRPr lang="zh-CN" altLang="en-US" sz="1200" dirty="0"/>
          </a:p>
          <a:p>
            <a:pPr lvl="2"/>
            <a:r>
              <a:rPr lang="en-US" altLang="zh-CN" sz="1200" dirty="0"/>
              <a:t>keyword</a:t>
            </a:r>
            <a:r>
              <a:rPr lang="zh-CN" altLang="en-US" sz="1200" dirty="0"/>
              <a:t>：该类型不能分词，可以被用来检索过滤、排序和聚合，</a:t>
            </a:r>
            <a:r>
              <a:rPr lang="en-US" altLang="zh-CN" sz="1200" dirty="0"/>
              <a:t>keyword</a:t>
            </a:r>
            <a:r>
              <a:rPr lang="zh-CN" altLang="en-US" sz="1200" dirty="0"/>
              <a:t>类型不可用</a:t>
            </a:r>
            <a:r>
              <a:rPr lang="en-US" altLang="zh-CN" sz="1200" dirty="0"/>
              <a:t>text</a:t>
            </a:r>
            <a:r>
              <a:rPr lang="zh-CN" altLang="en-US" sz="1200" dirty="0"/>
              <a:t>进行分词模糊检索。</a:t>
            </a:r>
            <a:endParaRPr lang="zh-CN" altLang="en-US" sz="1200" dirty="0"/>
          </a:p>
          <a:p>
            <a:pPr lvl="1"/>
            <a:r>
              <a:rPr lang="zh-CN" altLang="en-US" sz="1400" dirty="0"/>
              <a:t>数值型：</a:t>
            </a:r>
            <a:r>
              <a:rPr lang="en-US" altLang="zh-CN" sz="1400" dirty="0"/>
              <a:t>long</a:t>
            </a:r>
            <a:r>
              <a:rPr lang="zh-CN" altLang="en-US" sz="1400" dirty="0"/>
              <a:t>、</a:t>
            </a:r>
            <a:r>
              <a:rPr lang="en-US" altLang="zh-CN" sz="1400" dirty="0"/>
              <a:t>integer</a:t>
            </a:r>
            <a:r>
              <a:rPr lang="zh-CN" altLang="en-US" sz="1400" dirty="0"/>
              <a:t>、</a:t>
            </a:r>
            <a:r>
              <a:rPr lang="en-US" altLang="zh-CN" sz="1400" dirty="0"/>
              <a:t>short</a:t>
            </a:r>
            <a:r>
              <a:rPr lang="zh-CN" altLang="en-US" sz="1400" dirty="0"/>
              <a:t>、</a:t>
            </a:r>
            <a:r>
              <a:rPr lang="en-US" altLang="zh-CN" sz="1400" dirty="0"/>
              <a:t>byte</a:t>
            </a:r>
            <a:r>
              <a:rPr lang="zh-CN" altLang="en-US" sz="1400" dirty="0"/>
              <a:t>、</a:t>
            </a:r>
            <a:r>
              <a:rPr lang="en-US" altLang="zh-CN" sz="1400" dirty="0"/>
              <a:t>double</a:t>
            </a:r>
            <a:r>
              <a:rPr lang="zh-CN" altLang="en-US" sz="1400" dirty="0"/>
              <a:t>、</a:t>
            </a:r>
            <a:r>
              <a:rPr lang="en-US" altLang="zh-CN" sz="1400" dirty="0"/>
              <a:t>float</a:t>
            </a:r>
            <a:endParaRPr lang="en-US" altLang="zh-CN" sz="1400" dirty="0"/>
          </a:p>
          <a:p>
            <a:pPr lvl="1"/>
            <a:r>
              <a:rPr lang="zh-CN" altLang="en-US" sz="1400" dirty="0"/>
              <a:t>日期型：</a:t>
            </a:r>
            <a:r>
              <a:rPr lang="en-US" altLang="zh-CN" sz="1400" dirty="0"/>
              <a:t>date</a:t>
            </a:r>
            <a:endParaRPr lang="en-US" altLang="zh-CN" sz="1400" dirty="0"/>
          </a:p>
          <a:p>
            <a:pPr lvl="1"/>
            <a:r>
              <a:rPr lang="zh-CN" altLang="en-US" sz="1400" dirty="0"/>
              <a:t>布尔型：</a:t>
            </a:r>
            <a:r>
              <a:rPr lang="en-US" altLang="zh-CN" sz="1400" dirty="0" err="1"/>
              <a:t>boolean</a:t>
            </a:r>
            <a:endParaRPr lang="en-US" altLang="zh-CN" sz="1400" dirty="0"/>
          </a:p>
          <a:p>
            <a:pPr lvl="1"/>
            <a:r>
              <a:rPr lang="zh-CN" altLang="en-US" sz="1400" dirty="0"/>
              <a:t>二进制型：</a:t>
            </a:r>
            <a:r>
              <a:rPr lang="en-US" altLang="zh-CN" sz="1400" dirty="0"/>
              <a:t>binary</a:t>
            </a:r>
            <a:endParaRPr lang="en-US" altLang="zh-CN" sz="1400" dirty="0"/>
          </a:p>
          <a:p>
            <a:r>
              <a:rPr lang="zh-CN" altLang="en-US" sz="2000" b="1" dirty="0"/>
              <a:t>复杂数据类型（</a:t>
            </a:r>
            <a:r>
              <a:rPr lang="en-US" altLang="zh-CN" sz="2000" b="1" dirty="0"/>
              <a:t>Complex datatypes</a:t>
            </a:r>
            <a:r>
              <a:rPr lang="zh-CN" altLang="en-US" sz="2000" b="1" dirty="0"/>
              <a:t>）</a:t>
            </a:r>
            <a:endParaRPr lang="en-US" altLang="zh-CN" sz="2000" b="1" dirty="0"/>
          </a:p>
          <a:p>
            <a:pPr marL="304800" lvl="1">
              <a:spcBef>
                <a:spcPts val="1865"/>
              </a:spcBef>
              <a:buFont typeface="Arial" panose="020B0604020202020204" pitchFamily="34" charset="0"/>
              <a:buChar char="•"/>
            </a:pPr>
            <a:r>
              <a:rPr lang="zh-CN" altLang="en-US" b="1" dirty="0"/>
              <a:t>地理位置类型（</a:t>
            </a:r>
            <a:r>
              <a:rPr lang="en-US" altLang="zh-CN" b="1" dirty="0"/>
              <a:t>Geo datatypes</a:t>
            </a:r>
            <a:r>
              <a:rPr lang="zh-CN" altLang="en-US" b="1" dirty="0"/>
              <a:t>）</a:t>
            </a:r>
            <a:endParaRPr lang="en-US" altLang="zh-CN" b="1" dirty="0"/>
          </a:p>
          <a:p>
            <a:pPr marL="304800" lvl="1">
              <a:spcBef>
                <a:spcPts val="1865"/>
              </a:spcBef>
              <a:buFont typeface="Arial" panose="020B0604020202020204" pitchFamily="34" charset="0"/>
              <a:buChar char="•"/>
            </a:pPr>
            <a:r>
              <a:rPr lang="zh-CN" altLang="en-US" b="1" dirty="0"/>
              <a:t>特定类型（</a:t>
            </a:r>
            <a:r>
              <a:rPr lang="en-US" altLang="zh-CN" b="1" dirty="0" err="1"/>
              <a:t>Specialised</a:t>
            </a:r>
            <a:r>
              <a:rPr lang="en-US" altLang="zh-CN" b="1" dirty="0"/>
              <a:t> datatypes</a:t>
            </a:r>
            <a:r>
              <a:rPr lang="zh-CN" altLang="en-US" b="1" dirty="0"/>
              <a:t>）</a:t>
            </a:r>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文档映射</a:t>
            </a:r>
            <a:endParaRPr lang="zh-CN" altLang="en-US" b="1" dirty="0"/>
          </a:p>
        </p:txBody>
      </p:sp>
      <p:sp>
        <p:nvSpPr>
          <p:cNvPr id="3" name="内容占位符 2"/>
          <p:cNvSpPr>
            <a:spLocks noGrp="1"/>
          </p:cNvSpPr>
          <p:nvPr>
            <p:ph idx="1"/>
          </p:nvPr>
        </p:nvSpPr>
        <p:spPr>
          <a:xfrm>
            <a:off x="1117309" y="1412776"/>
            <a:ext cx="10157354" cy="2016224"/>
          </a:xfrm>
        </p:spPr>
        <p:txBody>
          <a:bodyPr>
            <a:normAutofit fontScale="85000" lnSpcReduction="20000"/>
          </a:bodyPr>
          <a:lstStyle/>
          <a:p>
            <a:r>
              <a:rPr lang="zh-CN" altLang="en-US" sz="2000" b="1" dirty="0"/>
              <a:t>获取映射</a:t>
            </a:r>
            <a:endParaRPr lang="en-US" altLang="zh-CN" sz="2000" b="1" dirty="0"/>
          </a:p>
          <a:p>
            <a:pPr lvl="1"/>
            <a:r>
              <a:rPr lang="en-US" altLang="zh-CN" sz="1600" b="1" dirty="0"/>
              <a:t>GET /</a:t>
            </a:r>
            <a:r>
              <a:rPr lang="en-US" altLang="zh-CN" sz="1600" b="1" dirty="0" err="1"/>
              <a:t>db_index</a:t>
            </a:r>
            <a:r>
              <a:rPr lang="en-US" altLang="zh-CN" sz="1600" b="1" dirty="0"/>
              <a:t>/user/_mapping</a:t>
            </a:r>
            <a:endParaRPr lang="en-US" altLang="zh-CN" sz="1600" b="1" dirty="0"/>
          </a:p>
          <a:p>
            <a:r>
              <a:rPr lang="zh-CN" altLang="en-US" sz="2000" b="1" dirty="0"/>
              <a:t>动态映射</a:t>
            </a:r>
            <a:endParaRPr lang="en-US" altLang="zh-CN" sz="2000" b="1" dirty="0"/>
          </a:p>
          <a:p>
            <a:r>
              <a:rPr lang="zh-CN" altLang="en-US" sz="2000" b="1" dirty="0"/>
              <a:t>静态映射</a:t>
            </a:r>
            <a:r>
              <a:rPr lang="en-US" altLang="zh-CN" sz="2000" b="1" dirty="0"/>
              <a:t>	</a:t>
            </a:r>
            <a:endParaRPr lang="en-US" altLang="zh-CN" sz="2000" b="1" dirty="0"/>
          </a:p>
          <a:p>
            <a:r>
              <a:rPr lang="zh-CN" altLang="en-US" sz="2000" b="1" dirty="0"/>
              <a:t>对已存在的</a:t>
            </a:r>
            <a:r>
              <a:rPr lang="en-US" altLang="zh-CN" sz="2000" b="1" dirty="0"/>
              <a:t>mapping</a:t>
            </a:r>
            <a:r>
              <a:rPr lang="zh-CN" altLang="en-US" sz="2000" b="1" dirty="0"/>
              <a:t>映射进行修改</a:t>
            </a:r>
            <a:endParaRPr lang="en-US" altLang="zh-CN" sz="2000" b="1" dirty="0"/>
          </a:p>
          <a:p>
            <a:pPr lvl="1"/>
            <a:endParaRPr lang="en-US" altLang="zh-CN" sz="1600" b="1" dirty="0"/>
          </a:p>
        </p:txBody>
      </p:sp>
      <p:sp>
        <p:nvSpPr>
          <p:cNvPr id="4" name="文本框 3"/>
          <p:cNvSpPr txBox="1"/>
          <p:nvPr/>
        </p:nvSpPr>
        <p:spPr>
          <a:xfrm>
            <a:off x="1917948" y="3356177"/>
            <a:ext cx="8064896" cy="2970044"/>
          </a:xfrm>
          <a:prstGeom prst="rect">
            <a:avLst/>
          </a:prstGeom>
          <a:noFill/>
        </p:spPr>
        <p:txBody>
          <a:bodyPr wrap="square" rtlCol="0">
            <a:spAutoFit/>
          </a:bodyPr>
          <a:lstStyle/>
          <a:p>
            <a:r>
              <a:rPr lang="zh-CN" altLang="en-US" sz="1100" b="1" dirty="0">
                <a:latin typeface="微软雅黑" panose="020B0503020204020204" pitchFamily="34" charset="-122"/>
                <a:ea typeface="微软雅黑" panose="020B0503020204020204" pitchFamily="34" charset="-122"/>
              </a:rPr>
              <a:t>具体方法</a:t>
            </a:r>
            <a:endParaRPr lang="en-US" altLang="zh-CN" sz="1100" b="1"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1</a:t>
            </a:r>
            <a:r>
              <a:rPr lang="zh-CN" altLang="en-US" sz="1100" dirty="0">
                <a:latin typeface="微软雅黑" panose="020B0503020204020204" pitchFamily="34" charset="-122"/>
                <a:ea typeface="微软雅黑" panose="020B0503020204020204" pitchFamily="34" charset="-122"/>
              </a:rPr>
              <a:t> 如果要推倒现有的映射</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你得重新建立一个静态索引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2</a:t>
            </a:r>
            <a:r>
              <a:rPr lang="zh-CN" altLang="en-US" sz="1100" dirty="0">
                <a:latin typeface="微软雅黑" panose="020B0503020204020204" pitchFamily="34" charset="-122"/>
                <a:ea typeface="微软雅黑" panose="020B0503020204020204" pitchFamily="34" charset="-122"/>
              </a:rPr>
              <a:t> 然后把之前索引里的数据导入到新的索引里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3</a:t>
            </a:r>
            <a:r>
              <a:rPr lang="zh-CN" altLang="en-US" sz="1100" dirty="0">
                <a:latin typeface="微软雅黑" panose="020B0503020204020204" pitchFamily="34" charset="-122"/>
                <a:ea typeface="微软雅黑" panose="020B0503020204020204" pitchFamily="34" charset="-122"/>
              </a:rPr>
              <a:t> 删除原创建的索引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4</a:t>
            </a:r>
            <a:r>
              <a:rPr lang="zh-CN" altLang="en-US" sz="1100" dirty="0">
                <a:latin typeface="微软雅黑" panose="020B0503020204020204" pitchFamily="34" charset="-122"/>
                <a:ea typeface="微软雅黑" panose="020B0503020204020204" pitchFamily="34" charset="-122"/>
              </a:rPr>
              <a:t> 为新索引起个别名</a:t>
            </a:r>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为原索引名				</a:t>
            </a:r>
            <a:endParaRPr lang="en-US" altLang="zh-CN" sz="1100" dirty="0">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POST _</a:t>
            </a:r>
            <a:r>
              <a:rPr lang="en-US" altLang="zh-CN" sz="1100" dirty="0" err="1">
                <a:latin typeface="微软雅黑" panose="020B0503020204020204" pitchFamily="34" charset="-122"/>
                <a:ea typeface="微软雅黑" panose="020B0503020204020204" pitchFamily="34" charset="-122"/>
              </a:rPr>
              <a:t>reindex</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"source": {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"index": "</a:t>
            </a:r>
            <a:r>
              <a:rPr lang="en-US" altLang="zh-CN" sz="1100" dirty="0" err="1">
                <a:latin typeface="微软雅黑" panose="020B0503020204020204" pitchFamily="34" charset="-122"/>
                <a:ea typeface="微软雅黑" panose="020B0503020204020204" pitchFamily="34" charset="-122"/>
              </a:rPr>
              <a:t>db_index</a:t>
            </a:r>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r>
              <a:rPr lang="en-US" altLang="zh-CN" sz="1100" dirty="0" err="1">
                <a:latin typeface="微软雅黑" panose="020B0503020204020204" pitchFamily="34" charset="-122"/>
                <a:ea typeface="微软雅黑" panose="020B0503020204020204" pitchFamily="34" charset="-122"/>
              </a:rPr>
              <a:t>dest</a:t>
            </a:r>
            <a:r>
              <a:rPr lang="en-US" altLang="zh-CN" sz="1100" dirty="0">
                <a:latin typeface="微软雅黑" panose="020B0503020204020204" pitchFamily="34" charset="-122"/>
                <a:ea typeface="微软雅黑" panose="020B0503020204020204" pitchFamily="34" charset="-122"/>
              </a:rPr>
              <a:t>": {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"index": "db_index1"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		</a:t>
            </a:r>
            <a:endParaRPr lang="en-US" altLang="zh-CN" sz="1100"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     }</a:t>
            </a:r>
            <a:endParaRPr lang="en-US" altLang="zh-CN" sz="1100" dirty="0">
              <a:latin typeface="微软雅黑" panose="020B0503020204020204" pitchFamily="34" charset="-122"/>
              <a:ea typeface="微软雅黑" panose="020B0503020204020204" pitchFamily="34" charset="-122"/>
            </a:endParaRPr>
          </a:p>
          <a:p>
            <a:r>
              <a:rPr lang="en-US" altLang="zh-CN" sz="1100" dirty="0">
                <a:solidFill>
                  <a:srgbClr val="FF0000"/>
                </a:solidFill>
                <a:latin typeface="微软雅黑" panose="020B0503020204020204" pitchFamily="34" charset="-122"/>
                <a:ea typeface="微软雅黑" panose="020B0503020204020204" pitchFamily="34" charset="-122"/>
              </a:rPr>
              <a:t>   </a:t>
            </a:r>
            <a:endParaRPr lang="en-US" altLang="zh-CN" sz="1100" dirty="0">
              <a:solidFill>
                <a:srgbClr val="FF0000"/>
              </a:solidFill>
              <a:latin typeface="微软雅黑" panose="020B0503020204020204" pitchFamily="34" charset="-122"/>
              <a:ea typeface="微软雅黑" panose="020B0503020204020204" pitchFamily="34" charset="-122"/>
            </a:endParaRPr>
          </a:p>
          <a:p>
            <a:r>
              <a:rPr lang="en-US" altLang="zh-CN" sz="1100" dirty="0">
                <a:solidFill>
                  <a:srgbClr val="FF0000"/>
                </a:solidFill>
                <a:latin typeface="微软雅黑" panose="020B0503020204020204" pitchFamily="34" charset="-122"/>
                <a:ea typeface="微软雅黑" panose="020B0503020204020204" pitchFamily="34" charset="-122"/>
              </a:rPr>
              <a:t>   </a:t>
            </a:r>
            <a:r>
              <a:rPr lang="zh-CN" altLang="en-US" sz="1100" dirty="0">
                <a:solidFill>
                  <a:srgbClr val="FF0000"/>
                </a:solidFill>
                <a:latin typeface="微软雅黑" panose="020B0503020204020204" pitchFamily="34" charset="-122"/>
                <a:ea typeface="微软雅黑" panose="020B0503020204020204" pitchFamily="34" charset="-122"/>
              </a:rPr>
              <a:t>注意</a:t>
            </a:r>
            <a:r>
              <a:rPr lang="en-US" altLang="zh-CN" sz="1100" dirty="0">
                <a:solidFill>
                  <a:srgbClr val="FF0000"/>
                </a:solidFill>
                <a:latin typeface="微软雅黑" panose="020B0503020204020204" pitchFamily="34" charset="-122"/>
                <a:ea typeface="微软雅黑" panose="020B0503020204020204" pitchFamily="34" charset="-122"/>
              </a:rPr>
              <a:t>: </a:t>
            </a:r>
            <a:r>
              <a:rPr lang="zh-CN" altLang="en-US" sz="1100" dirty="0">
                <a:solidFill>
                  <a:srgbClr val="FF0000"/>
                </a:solidFill>
                <a:latin typeface="微软雅黑" panose="020B0503020204020204" pitchFamily="34" charset="-122"/>
                <a:ea typeface="微软雅黑" panose="020B0503020204020204" pitchFamily="34" charset="-122"/>
              </a:rPr>
              <a:t>通过这几个步骤就实现了索引的平滑过渡</a:t>
            </a:r>
            <a:r>
              <a:rPr lang="en-US" altLang="zh-CN" sz="1100" dirty="0">
                <a:solidFill>
                  <a:srgbClr val="FF0000"/>
                </a:solidFill>
                <a:latin typeface="微软雅黑" panose="020B0503020204020204" pitchFamily="34" charset="-122"/>
                <a:ea typeface="微软雅黑" panose="020B0503020204020204" pitchFamily="34" charset="-122"/>
              </a:rPr>
              <a:t>,</a:t>
            </a:r>
            <a:r>
              <a:rPr lang="zh-CN" altLang="en-US" sz="1100" dirty="0">
                <a:solidFill>
                  <a:srgbClr val="FF0000"/>
                </a:solidFill>
                <a:latin typeface="微软雅黑" panose="020B0503020204020204" pitchFamily="34" charset="-122"/>
                <a:ea typeface="微软雅黑" panose="020B0503020204020204" pitchFamily="34" charset="-122"/>
              </a:rPr>
              <a:t>并且是零停机</a:t>
            </a:r>
            <a:endParaRPr lang="zh-CN" altLang="en-US" sz="11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乐观并发控制</a:t>
            </a:r>
            <a:endParaRPr lang="zh-CN" altLang="en-US" b="1" dirty="0"/>
          </a:p>
        </p:txBody>
      </p:sp>
      <p:sp>
        <p:nvSpPr>
          <p:cNvPr id="3" name="内容占位符 2"/>
          <p:cNvSpPr>
            <a:spLocks noGrp="1"/>
          </p:cNvSpPr>
          <p:nvPr>
            <p:ph idx="1"/>
          </p:nvPr>
        </p:nvSpPr>
        <p:spPr>
          <a:xfrm>
            <a:off x="1117309" y="1412776"/>
            <a:ext cx="10157354" cy="4392488"/>
          </a:xfrm>
        </p:spPr>
        <p:txBody>
          <a:bodyPr>
            <a:normAutofit/>
          </a:bodyPr>
          <a:lstStyle/>
          <a:p>
            <a:r>
              <a:rPr lang="zh-CN" altLang="en-US" b="1" dirty="0"/>
              <a:t>在数据库领域中，有两种方法来确保并发</a:t>
            </a:r>
            <a:r>
              <a:rPr lang="zh-CN" altLang="en-US" b="1"/>
              <a:t>更新，不会丢失数据： </a:t>
            </a:r>
            <a:endParaRPr lang="zh-CN" altLang="en-US" b="1" dirty="0"/>
          </a:p>
          <a:p>
            <a:pPr lvl="1"/>
            <a:r>
              <a:rPr lang="en-US" altLang="zh-CN" sz="1800" b="1" dirty="0"/>
              <a:t>1</a:t>
            </a:r>
            <a:r>
              <a:rPr lang="zh-CN" altLang="en-US" sz="1800" b="1" dirty="0"/>
              <a:t>、悲观并发控制 </a:t>
            </a:r>
            <a:endParaRPr lang="zh-CN" altLang="en-US" sz="1800" b="1" dirty="0"/>
          </a:p>
          <a:p>
            <a:pPr lvl="2"/>
            <a:r>
              <a:rPr lang="zh-CN" altLang="en-US" sz="1600" dirty="0"/>
              <a:t>这种方法被关系型数据库广泛使用，它假定有变更冲突可能发生，因此阻塞访问资源以防止冲突。 一个典型的例子是读取一行数据之前先将其锁住，确保只有放置锁的线程能够对这行数据进行修改。 </a:t>
            </a:r>
            <a:endParaRPr lang="zh-CN" altLang="en-US" sz="1600" dirty="0"/>
          </a:p>
          <a:p>
            <a:pPr lvl="1"/>
            <a:r>
              <a:rPr lang="en-US" altLang="zh-CN" sz="1800" b="1" dirty="0"/>
              <a:t>2</a:t>
            </a:r>
            <a:r>
              <a:rPr lang="zh-CN" altLang="en-US" sz="1800" b="1" dirty="0"/>
              <a:t>、乐观并发控制 </a:t>
            </a:r>
            <a:endParaRPr lang="zh-CN" altLang="en-US" sz="1800" b="1" dirty="0"/>
          </a:p>
          <a:p>
            <a:pPr lvl="2"/>
            <a:r>
              <a:rPr lang="en-US" altLang="zh-CN" sz="1600" dirty="0"/>
              <a:t>Elasticsearch </a:t>
            </a:r>
            <a:r>
              <a:rPr lang="zh-CN" altLang="en-US" sz="1600" dirty="0"/>
              <a:t>中使用的这种方法假定冲突是不可能发生的，并且不会阻塞正在尝试的操作。 然而，如果源数据在读写当中被修改，更新将会失败。应用程序接下来将决定该如何解决冲突。 例如，可以重试更新、使用新的数据、或者将相关情况报告给用户。</a:t>
            </a:r>
            <a:endParaRPr lang="en-US" altLang="zh-CN" sz="1600" dirty="0"/>
          </a:p>
          <a:p>
            <a:pPr lvl="2"/>
            <a:endParaRPr lang="en-US" altLang="zh-CN" sz="1600" b="1" dirty="0"/>
          </a:p>
          <a:p>
            <a:pPr marL="853440" lvl="2" indent="0">
              <a:buNone/>
            </a:pPr>
            <a:endParaRPr lang="zh-CN" altLang="en-US" sz="2000" dirty="0"/>
          </a:p>
          <a:p>
            <a:endParaRPr lang="en-US" altLang="zh-CN" sz="18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a:t>
            </a:r>
            <a:r>
              <a:rPr lang="zh-CN" altLang="en-US" b="1" dirty="0"/>
              <a:t>基于倒排索引的实现</a:t>
            </a:r>
            <a:endParaRPr lang="zh-CN" altLang="en-US" b="1" dirty="0"/>
          </a:p>
        </p:txBody>
      </p:sp>
      <p:sp>
        <p:nvSpPr>
          <p:cNvPr id="3" name="内容占位符 2"/>
          <p:cNvSpPr>
            <a:spLocks noGrp="1"/>
          </p:cNvSpPr>
          <p:nvPr>
            <p:ph idx="1"/>
          </p:nvPr>
        </p:nvSpPr>
        <p:spPr/>
        <p:txBody>
          <a:bodyPr>
            <a:normAutofit/>
          </a:bodyPr>
          <a:lstStyle/>
          <a:p>
            <a:r>
              <a:rPr lang="zh-CN" altLang="en-US" sz="1600" dirty="0"/>
              <a:t>什么是索引</a:t>
            </a:r>
            <a:r>
              <a:rPr lang="en-US" altLang="zh-CN" sz="1600" dirty="0"/>
              <a:t>?</a:t>
            </a:r>
            <a:endParaRPr lang="en-US" altLang="zh-CN" sz="1600" dirty="0"/>
          </a:p>
        </p:txBody>
      </p:sp>
      <p:pic>
        <p:nvPicPr>
          <p:cNvPr id="4" name="图片 3"/>
          <p:cNvPicPr>
            <a:picLocks noChangeAspect="1"/>
          </p:cNvPicPr>
          <p:nvPr/>
        </p:nvPicPr>
        <p:blipFill>
          <a:blip r:embed="rId1"/>
          <a:stretch>
            <a:fillRect/>
          </a:stretch>
        </p:blipFill>
        <p:spPr>
          <a:xfrm>
            <a:off x="837828" y="2132856"/>
            <a:ext cx="2773353" cy="4370304"/>
          </a:xfrm>
          <a:prstGeom prst="rect">
            <a:avLst/>
          </a:prstGeom>
        </p:spPr>
      </p:pic>
      <p:graphicFrame>
        <p:nvGraphicFramePr>
          <p:cNvPr id="5" name="表格 4"/>
          <p:cNvGraphicFramePr>
            <a:graphicFrameLocks noGrp="1"/>
          </p:cNvGraphicFramePr>
          <p:nvPr/>
        </p:nvGraphicFramePr>
        <p:xfrm>
          <a:off x="4726260" y="2132856"/>
          <a:ext cx="2736304" cy="2232252"/>
        </p:xfrm>
        <a:graphic>
          <a:graphicData uri="http://schemas.openxmlformats.org/drawingml/2006/table">
            <a:tbl>
              <a:tblPr>
                <a:tableStyleId>{BC89EF96-8CEA-46FF-86C4-4CE0E7609802}</a:tableStyleId>
              </a:tblPr>
              <a:tblGrid>
                <a:gridCol w="420970"/>
                <a:gridCol w="701616"/>
                <a:gridCol w="947182"/>
                <a:gridCol w="666536"/>
              </a:tblGrid>
              <a:tr h="248028">
                <a:tc>
                  <a:txBody>
                    <a:bodyPr/>
                    <a:lstStyle/>
                    <a:p>
                      <a:pPr algn="ctr" fontAlgn="ctr"/>
                      <a:r>
                        <a:rPr lang="en-US" sz="1100" u="none" strike="noStrike" dirty="0">
                          <a:effectLst/>
                        </a:rPr>
                        <a:t>ID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c>
                  <a:txBody>
                    <a:bodyPr/>
                    <a:lstStyle/>
                    <a:p>
                      <a:pPr algn="ctr" fontAlgn="ctr"/>
                      <a:r>
                        <a:rPr lang="zh-CN" altLang="en-US" sz="1100" u="none" strike="noStrike">
                          <a:effectLst/>
                        </a:rPr>
                        <a:t>姓名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c>
                  <a:txBody>
                    <a:bodyPr/>
                    <a:lstStyle/>
                    <a:p>
                      <a:pPr algn="ctr" fontAlgn="ctr"/>
                      <a:r>
                        <a:rPr lang="zh-CN" altLang="en-US" sz="1100" u="none" strike="noStrike">
                          <a:effectLst/>
                        </a:rPr>
                        <a:t>职务</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c>
                  <a:txBody>
                    <a:bodyPr/>
                    <a:lstStyle/>
                    <a:p>
                      <a:pPr algn="ctr" fontAlgn="ctr"/>
                      <a:r>
                        <a:rPr lang="zh-CN" altLang="en-US" sz="1100" u="none" strike="noStrike" dirty="0">
                          <a:effectLst/>
                        </a:rPr>
                        <a:t>年龄</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r>
              <a:tr h="248028">
                <a:tc>
                  <a:txBody>
                    <a:bodyPr/>
                    <a:lstStyle/>
                    <a:p>
                      <a:pPr algn="l"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张三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总经理</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李四</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部门经理</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38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王五</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部门经理</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主管</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dirty="0">
                          <a:effectLst/>
                        </a:rPr>
                        <a:t>33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小明</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员工</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小红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员工</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刘三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员工</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a:effectLst/>
                        </a:rPr>
                        <a:t>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48028">
                <a:tc>
                  <a:txBody>
                    <a:bodyPr/>
                    <a:lstStyle/>
                    <a:p>
                      <a:pPr algn="l" fontAlgn="ctr"/>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a:effectLst/>
                        </a:rPr>
                        <a:t>小白</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zh-CN" altLang="en-US" sz="1100" u="none" strike="noStrike" dirty="0">
                          <a:solidFill>
                            <a:srgbClr val="FF0000"/>
                          </a:solidFill>
                          <a:effectLst/>
                        </a:rPr>
                        <a:t>员工</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r" fontAlgn="ctr"/>
                      <a:r>
                        <a:rPr lang="en-US" altLang="zh-CN" sz="1100" u="none" strike="noStrike" dirty="0">
                          <a:effectLst/>
                        </a:rPr>
                        <a:t>28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bl>
          </a:graphicData>
        </a:graphic>
      </p:graphicFrame>
      <p:graphicFrame>
        <p:nvGraphicFramePr>
          <p:cNvPr id="6" name="表格 5"/>
          <p:cNvGraphicFramePr>
            <a:graphicFrameLocks noGrp="1"/>
          </p:cNvGraphicFramePr>
          <p:nvPr/>
        </p:nvGraphicFramePr>
        <p:xfrm>
          <a:off x="8254652" y="2131628"/>
          <a:ext cx="2016224" cy="1297370"/>
        </p:xfrm>
        <a:graphic>
          <a:graphicData uri="http://schemas.openxmlformats.org/drawingml/2006/table">
            <a:tbl>
              <a:tblPr>
                <a:tableStyleId>{BC89EF96-8CEA-46FF-86C4-4CE0E7609802}</a:tableStyleId>
              </a:tblPr>
              <a:tblGrid>
                <a:gridCol w="1067413"/>
                <a:gridCol w="948811"/>
              </a:tblGrid>
              <a:tr h="259474">
                <a:tc>
                  <a:txBody>
                    <a:bodyPr/>
                    <a:lstStyle/>
                    <a:p>
                      <a:pPr algn="ctr" fontAlgn="ctr"/>
                      <a:r>
                        <a:rPr lang="zh-CN" altLang="en-US" sz="1100" u="none" strike="noStrike">
                          <a:effectLst/>
                        </a:rPr>
                        <a:t>职务索引</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c>
                  <a:txBody>
                    <a:bodyPr/>
                    <a:lstStyle/>
                    <a:p>
                      <a:pPr algn="l" fontAlgn="ctr"/>
                      <a:r>
                        <a:rPr lang="zh-CN" altLang="en-US" sz="1100" u="none" strike="noStrike">
                          <a:effectLst/>
                        </a:rPr>
                        <a:t>索引</a:t>
                      </a: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75000"/>
                      </a:schemeClr>
                    </a:solidFill>
                  </a:tcPr>
                </a:tc>
              </a:tr>
              <a:tr h="259474">
                <a:tc>
                  <a:txBody>
                    <a:bodyPr/>
                    <a:lstStyle/>
                    <a:p>
                      <a:pPr algn="l" fontAlgn="ctr"/>
                      <a:r>
                        <a:rPr lang="zh-CN" altLang="en-US" sz="1100" u="none" strike="noStrike" dirty="0">
                          <a:solidFill>
                            <a:srgbClr val="FF0000"/>
                          </a:solidFill>
                          <a:effectLst/>
                        </a:rPr>
                        <a:t>总经理</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59474">
                <a:tc>
                  <a:txBody>
                    <a:bodyPr/>
                    <a:lstStyle/>
                    <a:p>
                      <a:pPr algn="l" fontAlgn="ctr"/>
                      <a:r>
                        <a:rPr lang="zh-CN" altLang="en-US" sz="1100" u="none" strike="noStrike" dirty="0">
                          <a:solidFill>
                            <a:srgbClr val="FF0000"/>
                          </a:solidFill>
                          <a:effectLst/>
                        </a:rPr>
                        <a:t>部门经理</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en-US" altLang="zh-CN" sz="1100" u="none" strike="noStrike" dirty="0">
                          <a:effectLst/>
                        </a:rPr>
                        <a:t>2,3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59474">
                <a:tc>
                  <a:txBody>
                    <a:bodyPr/>
                    <a:lstStyle/>
                    <a:p>
                      <a:pPr algn="l" fontAlgn="ctr"/>
                      <a:r>
                        <a:rPr lang="zh-CN" altLang="en-US" sz="1100" u="none" strike="noStrike" dirty="0">
                          <a:solidFill>
                            <a:srgbClr val="FF0000"/>
                          </a:solidFill>
                          <a:effectLst/>
                        </a:rPr>
                        <a:t>主管</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r h="259474">
                <a:tc>
                  <a:txBody>
                    <a:bodyPr/>
                    <a:lstStyle/>
                    <a:p>
                      <a:pPr algn="l" fontAlgn="ctr"/>
                      <a:r>
                        <a:rPr lang="zh-CN" altLang="en-US" sz="1100" u="none" strike="noStrike" dirty="0">
                          <a:solidFill>
                            <a:srgbClr val="FF0000"/>
                          </a:solidFill>
                          <a:effectLst/>
                        </a:rPr>
                        <a:t>员工</a:t>
                      </a:r>
                      <a:endParaRPr lang="zh-CN" altLang="en-US" sz="1100" b="0"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c>
                  <a:txBody>
                    <a:bodyPr/>
                    <a:lstStyle/>
                    <a:p>
                      <a:pPr algn="l" fontAlgn="ctr"/>
                      <a:r>
                        <a:rPr lang="en-US" altLang="zh-CN" sz="1100" u="none" strike="noStrike" dirty="0">
                          <a:effectLst/>
                        </a:rPr>
                        <a:t>5,6,7,8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solidFill>
                  </a:tcPr>
                </a:tc>
              </a:tr>
            </a:tbl>
          </a:graphicData>
        </a:graphic>
      </p:graphicFrame>
      <p:sp>
        <p:nvSpPr>
          <p:cNvPr id="7" name="右箭头 8"/>
          <p:cNvSpPr/>
          <p:nvPr/>
        </p:nvSpPr>
        <p:spPr>
          <a:xfrm>
            <a:off x="7606580" y="2708920"/>
            <a:ext cx="576064" cy="216024"/>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26260" y="4653136"/>
            <a:ext cx="6269665" cy="1538883"/>
          </a:xfrm>
          <a:prstGeom prst="rect">
            <a:avLst/>
          </a:prstGeom>
          <a:noFill/>
        </p:spPr>
        <p:txBody>
          <a:bodyPr wrap="none" rtlCol="0">
            <a:spAutoFit/>
          </a:bodyPr>
          <a:lstStyle/>
          <a:p>
            <a:r>
              <a:rPr lang="zh-CN" altLang="en-US" sz="1600" dirty="0">
                <a:latin typeface="Courier New" panose="02070309020205020404" pitchFamily="49" charset="0"/>
                <a:cs typeface="Courier New" panose="02070309020205020404" pitchFamily="49" charset="0"/>
              </a:rPr>
              <a:t>如执行</a:t>
            </a:r>
            <a:r>
              <a:rPr lang="en-US" altLang="zh-CN" sz="1600" dirty="0">
                <a:latin typeface="Courier New" panose="02070309020205020404" pitchFamily="49" charset="0"/>
                <a:cs typeface="Courier New" panose="02070309020205020404" pitchFamily="49" charset="0"/>
              </a:rPr>
              <a:t>SQL: select * from table where </a:t>
            </a:r>
            <a:r>
              <a:rPr lang="zh-CN" altLang="en-US" sz="1600" dirty="0">
                <a:latin typeface="Courier New" panose="02070309020205020404" pitchFamily="49" charset="0"/>
                <a:cs typeface="Courier New" panose="02070309020205020404" pitchFamily="49" charset="0"/>
              </a:rPr>
              <a:t>职务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员工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endParaRPr lang="en-US" altLang="zh-CN" sz="18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因“职务”字段创建了索引</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通过索引信息反推</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能提高查询效率</a:t>
            </a:r>
            <a:r>
              <a:rPr lang="en-US" altLang="zh-CN" sz="1400" dirty="0">
                <a:latin typeface="Courier New" panose="02070309020205020404" pitchFamily="49" charset="0"/>
                <a:cs typeface="Courier New" panose="02070309020205020404" pitchFamily="49" charset="0"/>
              </a:rPr>
              <a:t>,</a:t>
            </a:r>
            <a:endParaRPr lang="en-US" altLang="zh-CN"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如果不创建“职务索引”那么是全表扫描进行查询</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这样的查询</a:t>
            </a:r>
            <a:endParaRPr lang="en-US" altLang="zh-CN" sz="1400" dirty="0">
              <a:latin typeface="Courier New" panose="02070309020205020404" pitchFamily="49" charset="0"/>
              <a:cs typeface="Courier New" panose="02070309020205020404" pitchFamily="49" charset="0"/>
            </a:endParaRPr>
          </a:p>
          <a:p>
            <a:r>
              <a:rPr lang="zh-CN" altLang="en-US" sz="1400" dirty="0">
                <a:latin typeface="Courier New" panose="02070309020205020404" pitchFamily="49" charset="0"/>
                <a:cs typeface="Courier New" panose="02070309020205020404" pitchFamily="49" charset="0"/>
              </a:rPr>
              <a:t>非常低</a:t>
            </a:r>
            <a:r>
              <a:rPr lang="en-US" altLang="zh-CN" sz="1400" dirty="0">
                <a:latin typeface="Courier New" panose="02070309020205020404" pitchFamily="49" charset="0"/>
                <a:cs typeface="Courier New" panose="02070309020205020404" pitchFamily="49" charset="0"/>
              </a:rPr>
              <a:t>!</a:t>
            </a:r>
            <a:endParaRPr lang="en-US" altLang="zh-CN" sz="1400" dirty="0">
              <a:latin typeface="Courier New" panose="02070309020205020404" pitchFamily="49" charset="0"/>
              <a:cs typeface="Courier New" panose="02070309020205020404" pitchFamily="49" charset="0"/>
            </a:endParaRPr>
          </a:p>
          <a:p>
            <a:r>
              <a:rPr lang="en-US" altLang="zh-CN" sz="1800" dirty="0">
                <a:latin typeface="Courier New" panose="02070309020205020404" pitchFamily="49" charset="0"/>
                <a:cs typeface="Courier New" panose="02070309020205020404" pitchFamily="49" charset="0"/>
              </a:rPr>
              <a:t>   </a:t>
            </a:r>
            <a:endParaRPr lang="zh-CN" altLang="en-US" sz="1800"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Elasticsearch</a:t>
            </a:r>
            <a:r>
              <a:rPr lang="zh-CN" altLang="en-US" dirty="0"/>
              <a:t>基于倒排索引的实现</a:t>
            </a:r>
            <a:endParaRPr lang="zh-CN" altLang="en-US" dirty="0"/>
          </a:p>
        </p:txBody>
      </p:sp>
      <p:sp>
        <p:nvSpPr>
          <p:cNvPr id="3" name="内容占位符 2"/>
          <p:cNvSpPr>
            <a:spLocks noGrp="1"/>
          </p:cNvSpPr>
          <p:nvPr>
            <p:ph idx="1"/>
          </p:nvPr>
        </p:nvSpPr>
        <p:spPr/>
        <p:txBody>
          <a:bodyPr>
            <a:normAutofit/>
          </a:bodyPr>
          <a:lstStyle/>
          <a:p>
            <a:r>
              <a:rPr lang="zh-CN" altLang="en-US" sz="1600" dirty="0"/>
              <a:t>什么是倒排索引</a:t>
            </a:r>
            <a:r>
              <a:rPr lang="en-US" altLang="zh-CN" sz="1600" dirty="0"/>
              <a:t>?</a:t>
            </a:r>
            <a:endParaRPr lang="en-US" altLang="zh-CN" sz="1600" dirty="0"/>
          </a:p>
        </p:txBody>
      </p:sp>
      <p:sp>
        <p:nvSpPr>
          <p:cNvPr id="10" name="流程图: 文档 9"/>
          <p:cNvSpPr/>
          <p:nvPr/>
        </p:nvSpPr>
        <p:spPr>
          <a:xfrm>
            <a:off x="1269876" y="2564904"/>
            <a:ext cx="3096344" cy="1389856"/>
          </a:xfrm>
          <a:prstGeom prst="flowChartDocumen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600" dirty="0"/>
              <a:t>数据</a:t>
            </a:r>
            <a:r>
              <a:rPr lang="en-US" altLang="zh-CN" sz="1600" dirty="0"/>
              <a:t>:</a:t>
            </a:r>
            <a:endParaRPr lang="en-US" altLang="zh-CN" sz="1600" dirty="0"/>
          </a:p>
          <a:p>
            <a:r>
              <a:rPr lang="en-US" altLang="zh-CN" sz="1600" dirty="0"/>
              <a:t>  hello world</a:t>
            </a:r>
            <a:endParaRPr lang="en-US" altLang="zh-CN" sz="1600" dirty="0"/>
          </a:p>
          <a:p>
            <a:r>
              <a:rPr lang="en-US" altLang="zh-CN" sz="1600" dirty="0"/>
              <a:t>  hello </a:t>
            </a:r>
            <a:r>
              <a:rPr lang="en-US" altLang="zh-CN" sz="1600" dirty="0" err="1"/>
              <a:t>elasticsearch</a:t>
            </a:r>
            <a:r>
              <a:rPr lang="en-US" altLang="zh-CN" sz="1600" dirty="0"/>
              <a:t>  </a:t>
            </a:r>
            <a:endParaRPr lang="en-US" altLang="zh-CN" sz="1600" dirty="0"/>
          </a:p>
          <a:p>
            <a:r>
              <a:rPr lang="en-US" altLang="zh-CN" sz="1600" dirty="0"/>
              <a:t>  what Is </a:t>
            </a:r>
            <a:r>
              <a:rPr lang="en-US" altLang="zh-CN" sz="1600" dirty="0" err="1"/>
              <a:t>elasticsearch</a:t>
            </a:r>
            <a:endParaRPr lang="en-US" altLang="zh-CN" sz="1600" dirty="0"/>
          </a:p>
        </p:txBody>
      </p:sp>
      <p:graphicFrame>
        <p:nvGraphicFramePr>
          <p:cNvPr id="11" name="表格 10"/>
          <p:cNvGraphicFramePr>
            <a:graphicFrameLocks noGrp="1"/>
          </p:cNvGraphicFramePr>
          <p:nvPr/>
        </p:nvGraphicFramePr>
        <p:xfrm>
          <a:off x="5284204" y="2586610"/>
          <a:ext cx="2466392" cy="2112232"/>
        </p:xfrm>
        <a:graphic>
          <a:graphicData uri="http://schemas.openxmlformats.org/drawingml/2006/table">
            <a:tbl>
              <a:tblPr>
                <a:tableStyleId>{BC89EF96-8CEA-46FF-86C4-4CE0E7609802}</a:tableStyleId>
              </a:tblPr>
              <a:tblGrid>
                <a:gridCol w="458863"/>
                <a:gridCol w="1071425"/>
                <a:gridCol w="936104"/>
              </a:tblGrid>
              <a:tr h="264029">
                <a:tc>
                  <a:txBody>
                    <a:bodyPr/>
                    <a:lstStyle/>
                    <a:p>
                      <a:pPr algn="ctr"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a:effectLst/>
                        </a:rPr>
                        <a:t>WORD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a:effectLst/>
                        </a:rPr>
                        <a:t>INDEX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effectLst/>
                        </a:rPr>
                        <a:t>hello</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effectLst/>
                        </a:rPr>
                        <a:t>world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effectLst/>
                        </a:rPr>
                        <a:t>hello</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4</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dirty="0" err="1"/>
                        <a:t>elasticsearch</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effectLst/>
                        </a:rPr>
                        <a:t>what</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effectLst/>
                        </a:rPr>
                        <a:t>is</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64029">
                <a:tc>
                  <a:txBody>
                    <a:bodyPr/>
                    <a:lstStyle/>
                    <a:p>
                      <a:pPr algn="ctr" fontAlgn="ctr"/>
                      <a:r>
                        <a:rPr lang="en-US" altLang="zh-CN" sz="1100" u="none" strike="noStrike" dirty="0">
                          <a:effectLst/>
                        </a:rPr>
                        <a:t>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dirty="0" err="1"/>
                        <a:t>elasticsearch</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effectLst/>
                        </a:rPr>
                        <a:t>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bl>
          </a:graphicData>
        </a:graphic>
      </p:graphicFrame>
      <p:graphicFrame>
        <p:nvGraphicFramePr>
          <p:cNvPr id="12" name="表格 11"/>
          <p:cNvGraphicFramePr>
            <a:graphicFrameLocks noGrp="1"/>
          </p:cNvGraphicFramePr>
          <p:nvPr/>
        </p:nvGraphicFramePr>
        <p:xfrm>
          <a:off x="8542684" y="2564904"/>
          <a:ext cx="2232248" cy="1377280"/>
        </p:xfrm>
        <a:graphic>
          <a:graphicData uri="http://schemas.openxmlformats.org/drawingml/2006/table">
            <a:tbl>
              <a:tblPr>
                <a:tableStyleId>{BC89EF96-8CEA-46FF-86C4-4CE0E7609802}</a:tableStyleId>
              </a:tblPr>
              <a:tblGrid>
                <a:gridCol w="418547"/>
                <a:gridCol w="1099382"/>
                <a:gridCol w="714319"/>
              </a:tblGrid>
              <a:tr h="275456">
                <a:tc>
                  <a:txBody>
                    <a:bodyPr/>
                    <a:lstStyle/>
                    <a:p>
                      <a:pPr algn="ctr" fontAlgn="ctr"/>
                      <a:r>
                        <a:rPr lang="en-US" sz="1100" u="none" strike="noStrike" dirty="0">
                          <a:effectLst/>
                        </a:rPr>
                        <a:t>ID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dirty="0">
                          <a:effectLst/>
                        </a:rPr>
                        <a:t>WORD</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dirty="0">
                          <a:effectLst/>
                        </a:rPr>
                        <a:t>INDEX</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75456">
                <a:tc>
                  <a:txBody>
                    <a:bodyPr/>
                    <a:lstStyle/>
                    <a:p>
                      <a:pPr algn="ctr" fontAlgn="ctr"/>
                      <a:r>
                        <a:rPr lang="en-US" altLang="zh-CN" sz="1100" u="none" strike="noStrike" dirty="0">
                          <a:solidFill>
                            <a:schemeClr val="tx1"/>
                          </a:solidFill>
                          <a:effectLst/>
                        </a:rPr>
                        <a:t>1</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solidFill>
                            <a:schemeClr val="tx1"/>
                          </a:solidFill>
                          <a:effectLst/>
                        </a:rPr>
                        <a:t>hello</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1,2</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75456">
                <a:tc>
                  <a:txBody>
                    <a:bodyPr/>
                    <a:lstStyle/>
                    <a:p>
                      <a:pPr algn="ctr" fontAlgn="ctr"/>
                      <a:r>
                        <a:rPr lang="en-US" altLang="zh-CN" sz="1100" u="none" strike="noStrike" dirty="0">
                          <a:solidFill>
                            <a:schemeClr val="tx1"/>
                          </a:solidFill>
                          <a:effectLst/>
                        </a:rPr>
                        <a:t>2</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dirty="0" err="1">
                          <a:solidFill>
                            <a:schemeClr val="tx1"/>
                          </a:solidFill>
                        </a:rPr>
                        <a:t>elasticsearch</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2,3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75456">
                <a:tc>
                  <a:txBody>
                    <a:bodyPr/>
                    <a:lstStyle/>
                    <a:p>
                      <a:pPr algn="ctr" fontAlgn="ctr"/>
                      <a:r>
                        <a:rPr lang="en-US" altLang="zh-CN" sz="1100" u="none" strike="noStrike" dirty="0">
                          <a:solidFill>
                            <a:schemeClr val="tx1"/>
                          </a:solidFill>
                          <a:effectLst/>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u="none" strike="noStrike" dirty="0">
                          <a:solidFill>
                            <a:schemeClr val="tx1"/>
                          </a:solidFill>
                          <a:effectLst/>
                        </a:rPr>
                        <a:t>what</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75456">
                <a:tc>
                  <a:txBody>
                    <a:bodyPr/>
                    <a:lstStyle/>
                    <a:p>
                      <a:pPr algn="ctr" fontAlgn="ctr"/>
                      <a:r>
                        <a:rPr lang="en-US" altLang="zh-CN" sz="1100" b="0" i="0" u="none" strike="noStrike" dirty="0">
                          <a:solidFill>
                            <a:schemeClr val="tx1"/>
                          </a:solidFill>
                          <a:effectLst/>
                          <a:latin typeface="等线" panose="02010600030101010101" pitchFamily="2" charset="-122"/>
                          <a:ea typeface="等线" panose="02010600030101010101" pitchFamily="2" charset="-122"/>
                        </a:rPr>
                        <a:t>4</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b="0" i="0" u="none" strike="noStrike" dirty="0">
                          <a:solidFill>
                            <a:schemeClr val="tx1"/>
                          </a:solidFill>
                          <a:effectLst/>
                          <a:latin typeface="等线" panose="02010600030101010101" pitchFamily="2" charset="-122"/>
                          <a:ea typeface="等线" panose="02010600030101010101" pitchFamily="2" charset="-122"/>
                        </a:rPr>
                        <a:t>Is</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b="0" i="0" u="none" strike="noStrike" dirty="0">
                          <a:solidFill>
                            <a:schemeClr val="tx1"/>
                          </a:solidFill>
                          <a:effectLst/>
                          <a:latin typeface="等线" panose="02010600030101010101" pitchFamily="2" charset="-122"/>
                          <a:ea typeface="等线" panose="02010600030101010101" pitchFamily="2" charset="-122"/>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bl>
          </a:graphicData>
        </a:graphic>
      </p:graphicFrame>
      <p:graphicFrame>
        <p:nvGraphicFramePr>
          <p:cNvPr id="13" name="表格 12"/>
          <p:cNvGraphicFramePr>
            <a:graphicFrameLocks noGrp="1"/>
          </p:cNvGraphicFramePr>
          <p:nvPr/>
        </p:nvGraphicFramePr>
        <p:xfrm>
          <a:off x="8541694" y="4602832"/>
          <a:ext cx="2232249" cy="1170130"/>
        </p:xfrm>
        <a:graphic>
          <a:graphicData uri="http://schemas.openxmlformats.org/drawingml/2006/table">
            <a:tbl>
              <a:tblPr>
                <a:tableStyleId>{BC89EF96-8CEA-46FF-86C4-4CE0E7609802}</a:tableStyleId>
              </a:tblPr>
              <a:tblGrid>
                <a:gridCol w="418547"/>
                <a:gridCol w="1069619"/>
                <a:gridCol w="744083"/>
              </a:tblGrid>
              <a:tr h="234026">
                <a:tc>
                  <a:txBody>
                    <a:bodyPr/>
                    <a:lstStyle/>
                    <a:p>
                      <a:pPr algn="ctr" fontAlgn="ctr"/>
                      <a:r>
                        <a:rPr lang="en-US" sz="1100" u="none" strike="noStrike" dirty="0">
                          <a:solidFill>
                            <a:schemeClr val="tx1"/>
                          </a:solidFill>
                          <a:effectLst/>
                        </a:rPr>
                        <a:t>ID</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dirty="0">
                          <a:solidFill>
                            <a:schemeClr val="tx1"/>
                          </a:solidFill>
                          <a:effectLst/>
                        </a:rPr>
                        <a:t>WORD</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sz="1100" u="none" strike="noStrike" dirty="0">
                          <a:solidFill>
                            <a:schemeClr val="tx1"/>
                          </a:solidFill>
                          <a:effectLst/>
                        </a:rPr>
                        <a:t>INDEX</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34026">
                <a:tc>
                  <a:txBody>
                    <a:bodyPr/>
                    <a:lstStyle/>
                    <a:p>
                      <a:pPr algn="ctr" fontAlgn="ctr"/>
                      <a:r>
                        <a:rPr lang="en-US" altLang="zh-CN" sz="1100" u="none" strike="noStrike" dirty="0">
                          <a:solidFill>
                            <a:schemeClr val="tx1"/>
                          </a:solidFill>
                          <a:effectLst/>
                        </a:rPr>
                        <a:t>1</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dirty="0" err="1">
                          <a:solidFill>
                            <a:schemeClr val="tx1"/>
                          </a:solidFill>
                        </a:rPr>
                        <a:t>elasticsearch</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2,3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34026">
                <a:tc>
                  <a:txBody>
                    <a:bodyPr/>
                    <a:lstStyle/>
                    <a:p>
                      <a:pPr algn="ctr" fontAlgn="ctr"/>
                      <a:r>
                        <a:rPr lang="en-US" altLang="zh-CN" sz="1100" u="none" strike="noStrike" dirty="0">
                          <a:solidFill>
                            <a:schemeClr val="tx1"/>
                          </a:solidFill>
                          <a:effectLst/>
                        </a:rPr>
                        <a:t>2</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u="none" strike="noStrike" dirty="0">
                          <a:solidFill>
                            <a:schemeClr val="tx1"/>
                          </a:solidFill>
                          <a:effectLst/>
                        </a:rPr>
                        <a:t>hello</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1,2</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34026">
                <a:tc>
                  <a:txBody>
                    <a:bodyPr/>
                    <a:lstStyle/>
                    <a:p>
                      <a:pPr algn="ctr" fontAlgn="ctr"/>
                      <a:r>
                        <a:rPr lang="en-US" altLang="zh-CN" sz="1100" u="none" strike="noStrike" dirty="0">
                          <a:solidFill>
                            <a:schemeClr val="tx1"/>
                          </a:solidFill>
                          <a:effectLst/>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sz="1100" u="none" strike="noStrike" dirty="0">
                          <a:solidFill>
                            <a:schemeClr val="tx1"/>
                          </a:solidFill>
                          <a:effectLst/>
                        </a:rPr>
                        <a:t>Is</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u="none" strike="noStrike" dirty="0">
                          <a:solidFill>
                            <a:schemeClr val="tx1"/>
                          </a:solidFill>
                          <a:effectLst/>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r h="234026">
                <a:tc>
                  <a:txBody>
                    <a:bodyPr/>
                    <a:lstStyle/>
                    <a:p>
                      <a:pPr algn="ctr" fontAlgn="ctr"/>
                      <a:r>
                        <a:rPr lang="en-US" altLang="zh-CN" sz="1100" b="0" i="0" u="none" strike="noStrike" dirty="0">
                          <a:solidFill>
                            <a:schemeClr val="tx1"/>
                          </a:solidFill>
                          <a:effectLst/>
                          <a:latin typeface="等线" panose="02010600030101010101" pitchFamily="2" charset="-122"/>
                          <a:ea typeface="等线" panose="02010600030101010101" pitchFamily="2" charset="-122"/>
                        </a:rPr>
                        <a:t>4</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l" fontAlgn="ctr"/>
                      <a:r>
                        <a:rPr lang="en-US" altLang="zh-CN" sz="1100" u="none" strike="noStrike" dirty="0">
                          <a:solidFill>
                            <a:schemeClr val="tx1"/>
                          </a:solidFill>
                          <a:effectLst/>
                        </a:rPr>
                        <a:t>what</a:t>
                      </a:r>
                      <a:endParaRPr lang="en-US"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c>
                  <a:txBody>
                    <a:bodyPr/>
                    <a:lstStyle/>
                    <a:p>
                      <a:pPr algn="ctr" fontAlgn="ctr"/>
                      <a:r>
                        <a:rPr lang="en-US" altLang="zh-CN" sz="1100" b="0" i="0" u="none" strike="noStrike" dirty="0">
                          <a:solidFill>
                            <a:schemeClr val="tx1"/>
                          </a:solidFill>
                          <a:effectLst/>
                          <a:latin typeface="等线" panose="02010600030101010101" pitchFamily="2" charset="-122"/>
                          <a:ea typeface="等线" panose="02010600030101010101" pitchFamily="2" charset="-122"/>
                        </a:rPr>
                        <a:t>3</a:t>
                      </a:r>
                      <a:endParaRPr lang="en-US" altLang="zh-CN" sz="11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solidFill>
                      <a:schemeClr val="accent6">
                        <a:lumMod val="20000"/>
                        <a:lumOff val="80000"/>
                      </a:schemeClr>
                    </a:solidFill>
                  </a:tcPr>
                </a:tc>
              </a:tr>
            </a:tbl>
          </a:graphicData>
        </a:graphic>
      </p:graphicFrame>
      <p:sp>
        <p:nvSpPr>
          <p:cNvPr id="14" name="右箭头 12"/>
          <p:cNvSpPr/>
          <p:nvPr/>
        </p:nvSpPr>
        <p:spPr>
          <a:xfrm>
            <a:off x="4582244" y="3018656"/>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3"/>
          <p:cNvSpPr/>
          <p:nvPr/>
        </p:nvSpPr>
        <p:spPr>
          <a:xfrm>
            <a:off x="7894612" y="300780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4"/>
          <p:cNvSpPr/>
          <p:nvPr/>
        </p:nvSpPr>
        <p:spPr>
          <a:xfrm>
            <a:off x="9550796" y="4080302"/>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578990" y="2730805"/>
            <a:ext cx="492443" cy="276999"/>
          </a:xfrm>
          <a:prstGeom prst="rect">
            <a:avLst/>
          </a:prstGeom>
          <a:noFill/>
        </p:spPr>
        <p:txBody>
          <a:bodyPr wrap="none" rtlCol="0">
            <a:spAutoFit/>
          </a:bodyPr>
          <a:lstStyle/>
          <a:p>
            <a:r>
              <a:rPr lang="zh-CN" altLang="en-US" sz="1200" dirty="0"/>
              <a:t>分词</a:t>
            </a:r>
            <a:endParaRPr lang="zh-CN" altLang="en-US" sz="1200" dirty="0"/>
          </a:p>
        </p:txBody>
      </p:sp>
      <p:sp>
        <p:nvSpPr>
          <p:cNvPr id="18" name="文本框 17"/>
          <p:cNvSpPr txBox="1"/>
          <p:nvPr/>
        </p:nvSpPr>
        <p:spPr>
          <a:xfrm>
            <a:off x="7880593" y="2741657"/>
            <a:ext cx="492443" cy="276999"/>
          </a:xfrm>
          <a:prstGeom prst="rect">
            <a:avLst/>
          </a:prstGeom>
          <a:noFill/>
        </p:spPr>
        <p:txBody>
          <a:bodyPr wrap="none" rtlCol="0">
            <a:spAutoFit/>
          </a:bodyPr>
          <a:lstStyle/>
          <a:p>
            <a:r>
              <a:rPr lang="zh-CN" altLang="en-US" sz="1200" dirty="0"/>
              <a:t>去重</a:t>
            </a:r>
            <a:endParaRPr lang="zh-CN" altLang="en-US" sz="1200" dirty="0"/>
          </a:p>
        </p:txBody>
      </p:sp>
      <p:sp>
        <p:nvSpPr>
          <p:cNvPr id="19" name="文本框 18"/>
          <p:cNvSpPr txBox="1"/>
          <p:nvPr/>
        </p:nvSpPr>
        <p:spPr>
          <a:xfrm>
            <a:off x="9766820" y="4125216"/>
            <a:ext cx="492443" cy="276999"/>
          </a:xfrm>
          <a:prstGeom prst="rect">
            <a:avLst/>
          </a:prstGeom>
          <a:noFill/>
        </p:spPr>
        <p:txBody>
          <a:bodyPr wrap="none" rtlCol="0">
            <a:spAutoFit/>
          </a:bodyPr>
          <a:lstStyle/>
          <a:p>
            <a:r>
              <a:rPr lang="zh-CN" altLang="en-US" sz="1200" dirty="0"/>
              <a:t>排序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 </a:t>
            </a:r>
            <a:r>
              <a:rPr lang="zh-CN" altLang="en-US" b="1" dirty="0"/>
              <a:t>的</a:t>
            </a:r>
            <a:r>
              <a:rPr lang="en-US" altLang="zh-CN" b="1" dirty="0"/>
              <a:t>IK</a:t>
            </a:r>
            <a:r>
              <a:rPr lang="zh-CN" altLang="en-US" b="1" dirty="0"/>
              <a:t>中文分词器插件</a:t>
            </a:r>
            <a:endParaRPr lang="zh-CN" altLang="en-US" b="1" dirty="0"/>
          </a:p>
        </p:txBody>
      </p:sp>
      <p:sp>
        <p:nvSpPr>
          <p:cNvPr id="3" name="内容占位符 2"/>
          <p:cNvSpPr>
            <a:spLocks noGrp="1"/>
          </p:cNvSpPr>
          <p:nvPr>
            <p:ph idx="1"/>
          </p:nvPr>
        </p:nvSpPr>
        <p:spPr>
          <a:xfrm>
            <a:off x="1117309" y="1412776"/>
            <a:ext cx="10157354" cy="4956968"/>
          </a:xfrm>
        </p:spPr>
        <p:txBody>
          <a:bodyPr>
            <a:normAutofit/>
          </a:bodyPr>
          <a:lstStyle/>
          <a:p>
            <a:r>
              <a:rPr lang="en-US" altLang="zh-CN" b="1" dirty="0"/>
              <a:t>Elasticsearch </a:t>
            </a:r>
            <a:r>
              <a:rPr lang="zh-CN" altLang="en-US" b="1" dirty="0"/>
              <a:t>默认的分词器不支持中文，它会将中文词语拆分成一个一个中文的汉子。</a:t>
            </a:r>
            <a:endParaRPr lang="en-US" altLang="zh-CN" b="1" dirty="0"/>
          </a:p>
          <a:p>
            <a:pPr lvl="1"/>
            <a:r>
              <a:rPr lang="zh-CN" altLang="en-US" dirty="0"/>
              <a:t>如：我爱中国</a:t>
            </a:r>
            <a:endParaRPr lang="en-US" altLang="zh-CN" dirty="0"/>
          </a:p>
          <a:p>
            <a:pPr lvl="1"/>
            <a:r>
              <a:rPr lang="zh-CN" altLang="en-US" dirty="0"/>
              <a:t>它会拆分成</a:t>
            </a:r>
            <a:r>
              <a:rPr lang="en-US" altLang="zh-CN" dirty="0"/>
              <a:t>: </a:t>
            </a:r>
            <a:endParaRPr lang="en-US" altLang="zh-CN" dirty="0"/>
          </a:p>
          <a:p>
            <a:pPr lvl="2"/>
            <a:r>
              <a:rPr lang="zh-CN" altLang="en-US" dirty="0"/>
              <a:t>我</a:t>
            </a:r>
            <a:endParaRPr lang="en-US" altLang="zh-CN" dirty="0"/>
          </a:p>
          <a:p>
            <a:pPr lvl="2"/>
            <a:r>
              <a:rPr lang="zh-CN" altLang="en-US" dirty="0"/>
              <a:t>爱</a:t>
            </a:r>
            <a:endParaRPr lang="en-US" altLang="zh-CN" dirty="0"/>
          </a:p>
          <a:p>
            <a:pPr lvl="2"/>
            <a:r>
              <a:rPr lang="zh-CN" altLang="en-US" dirty="0"/>
              <a:t>中</a:t>
            </a:r>
            <a:endParaRPr lang="en-US" altLang="zh-CN" dirty="0"/>
          </a:p>
          <a:p>
            <a:pPr lvl="2"/>
            <a:r>
              <a:rPr lang="zh-CN" altLang="en-US" dirty="0"/>
              <a:t>国</a:t>
            </a:r>
            <a:endParaRPr lang="en-US" altLang="zh-CN" dirty="0"/>
          </a:p>
          <a:p>
            <a:r>
              <a:rPr lang="zh-CN" altLang="en-US" b="1" dirty="0"/>
              <a:t>可使用第三方的中文分词器</a:t>
            </a:r>
            <a:r>
              <a:rPr lang="en-US" altLang="zh-CN" b="1" dirty="0"/>
              <a:t>es-</a:t>
            </a:r>
            <a:r>
              <a:rPr lang="en-US" altLang="zh-CN" b="1" dirty="0" err="1"/>
              <a:t>ik</a:t>
            </a:r>
            <a:r>
              <a:rPr lang="zh-CN" altLang="en-US" b="1" dirty="0"/>
              <a:t>插件</a:t>
            </a:r>
            <a:endParaRPr lang="zh-CN" altLang="en-US" b="1" dirty="0"/>
          </a:p>
          <a:p>
            <a:pPr lvl="1"/>
            <a:r>
              <a:rPr lang="zh-CN" altLang="en-US" dirty="0"/>
              <a:t>下载地址</a:t>
            </a:r>
            <a:r>
              <a:rPr lang="en-US" altLang="zh-CN" dirty="0"/>
              <a:t>:</a:t>
            </a:r>
            <a:r>
              <a:rPr lang="zh-CN" altLang="en-US" dirty="0"/>
              <a:t> </a:t>
            </a:r>
            <a:r>
              <a:rPr lang="en-US" altLang="zh-CN" dirty="0">
                <a:hlinkClick r:id="rId1"/>
              </a:rPr>
              <a:t>https://github.com/medcl/elasticsearch-analysis-ik/releases</a:t>
            </a:r>
            <a:endParaRPr lang="en-US" altLang="zh-CN" dirty="0"/>
          </a:p>
          <a:p>
            <a:pPr lvl="1"/>
            <a:r>
              <a:rPr lang="zh-CN" altLang="en-US" dirty="0">
                <a:solidFill>
                  <a:srgbClr val="FF0000"/>
                </a:solidFill>
              </a:rPr>
              <a:t>注意</a:t>
            </a:r>
            <a:r>
              <a:rPr lang="en-US" altLang="zh-CN" dirty="0">
                <a:solidFill>
                  <a:srgbClr val="FF0000"/>
                </a:solidFill>
              </a:rPr>
              <a:t>: es-</a:t>
            </a:r>
            <a:r>
              <a:rPr lang="en-US" altLang="zh-CN" dirty="0" err="1">
                <a:solidFill>
                  <a:srgbClr val="FF0000"/>
                </a:solidFill>
              </a:rPr>
              <a:t>ik</a:t>
            </a:r>
            <a:r>
              <a:rPr lang="en-US" altLang="zh-CN" dirty="0">
                <a:solidFill>
                  <a:srgbClr val="FF0000"/>
                </a:solidFill>
              </a:rPr>
              <a:t> </a:t>
            </a:r>
            <a:r>
              <a:rPr lang="zh-CN" altLang="en-US" dirty="0">
                <a:solidFill>
                  <a:srgbClr val="FF0000"/>
                </a:solidFill>
              </a:rPr>
              <a:t>分词插件版本必须与</a:t>
            </a:r>
            <a:r>
              <a:rPr lang="en-US" altLang="zh-CN" dirty="0">
                <a:solidFill>
                  <a:srgbClr val="FF0000"/>
                </a:solidFill>
              </a:rPr>
              <a:t>es</a:t>
            </a:r>
            <a:r>
              <a:rPr lang="zh-CN" altLang="en-US" dirty="0">
                <a:solidFill>
                  <a:srgbClr val="FF0000"/>
                </a:solidFill>
              </a:rPr>
              <a:t>安装版本对应</a:t>
            </a:r>
            <a:r>
              <a:rPr lang="en-US" altLang="zh-CN" dirty="0">
                <a:solidFill>
                  <a:srgbClr val="FF0000"/>
                </a:solidFill>
              </a:rPr>
              <a:t>, </a:t>
            </a:r>
            <a:r>
              <a:rPr lang="zh-CN" altLang="en-US" dirty="0">
                <a:solidFill>
                  <a:srgbClr val="FF0000"/>
                </a:solidFill>
              </a:rPr>
              <a:t>如两者都必须为如</a:t>
            </a:r>
            <a:r>
              <a:rPr lang="en-US" altLang="zh-CN" dirty="0">
                <a:solidFill>
                  <a:srgbClr val="FF0000"/>
                </a:solidFill>
              </a:rPr>
              <a:t>6.6.0</a:t>
            </a:r>
            <a:endParaRPr lang="en-US" altLang="zh-CN" dirty="0">
              <a:solidFill>
                <a:srgbClr val="FF0000"/>
              </a:solidFill>
            </a:endParaRPr>
          </a:p>
        </p:txBody>
      </p:sp>
      <p:sp>
        <p:nvSpPr>
          <p:cNvPr id="4" name="文本框 3"/>
          <p:cNvSpPr txBox="1"/>
          <p:nvPr/>
        </p:nvSpPr>
        <p:spPr>
          <a:xfrm>
            <a:off x="5158308" y="2690336"/>
            <a:ext cx="3254417" cy="1477328"/>
          </a:xfrm>
          <a:prstGeom prst="rect">
            <a:avLst/>
          </a:prstGeom>
          <a:noFill/>
        </p:spPr>
        <p:txBody>
          <a:bodyPr wrap="none" rtlCol="0">
            <a:spAutoFit/>
          </a:bodyPr>
          <a:lstStyle/>
          <a:p>
            <a:pPr marL="426720" lvl="1" indent="0">
              <a:buNone/>
            </a:pPr>
            <a:r>
              <a:rPr lang="en-US" altLang="zh-CN" sz="1800" dirty="0">
                <a:solidFill>
                  <a:srgbClr val="7030A0"/>
                </a:solidFill>
                <a:latin typeface="Tahoma" panose="020B0604030504040204" pitchFamily="34" charset="0"/>
                <a:ea typeface="Tahoma" panose="020B0604030504040204" pitchFamily="34" charset="0"/>
                <a:cs typeface="Tahoma" panose="020B0604030504040204" pitchFamily="34" charset="0"/>
              </a:rPr>
              <a:t>GET _analyze</a:t>
            </a:r>
            <a:endParaRPr lang="zh-CN" altLang="zh-CN" sz="1800" dirty="0">
              <a:solidFill>
                <a:srgbClr val="7030A0"/>
              </a:solidFill>
              <a:latin typeface="Tahoma" panose="020B0604030504040204" pitchFamily="34" charset="0"/>
              <a:cs typeface="Tahoma" panose="020B0604030504040204" pitchFamily="34" charset="0"/>
            </a:endParaRPr>
          </a:p>
          <a:p>
            <a:pPr marL="426720" lvl="1" indent="0">
              <a:buNone/>
            </a:pPr>
            <a:r>
              <a:rPr lang="en-US" altLang="zh-CN" sz="1800" dirty="0">
                <a:solidFill>
                  <a:srgbClr val="7030A0"/>
                </a:solidFill>
                <a:latin typeface="Tahoma" panose="020B0604030504040204" pitchFamily="34" charset="0"/>
                <a:ea typeface="Tahoma" panose="020B0604030504040204" pitchFamily="34" charset="0"/>
                <a:cs typeface="Tahoma" panose="020B0604030504040204" pitchFamily="34" charset="0"/>
              </a:rPr>
              <a:t>{</a:t>
            </a:r>
            <a:endParaRPr lang="zh-CN" altLang="zh-CN" sz="1800" dirty="0">
              <a:solidFill>
                <a:srgbClr val="7030A0"/>
              </a:solidFill>
              <a:latin typeface="Tahoma" panose="020B0604030504040204" pitchFamily="34" charset="0"/>
              <a:cs typeface="Tahoma" panose="020B0604030504040204" pitchFamily="34" charset="0"/>
            </a:endParaRPr>
          </a:p>
          <a:p>
            <a:pPr marL="426720" lvl="1" indent="0">
              <a:buNone/>
            </a:pPr>
            <a:r>
              <a:rPr lang="en-US" altLang="zh-CN" sz="1800" dirty="0">
                <a:solidFill>
                  <a:srgbClr val="7030A0"/>
                </a:solidFill>
                <a:latin typeface="Tahoma" panose="020B0604030504040204" pitchFamily="34" charset="0"/>
                <a:ea typeface="Tahoma" panose="020B0604030504040204" pitchFamily="34" charset="0"/>
                <a:cs typeface="Tahoma" panose="020B0604030504040204" pitchFamily="34" charset="0"/>
              </a:rPr>
              <a:t>	"text": "</a:t>
            </a:r>
            <a:r>
              <a:rPr lang="zh-CN" altLang="en-US" sz="1800" dirty="0">
                <a:solidFill>
                  <a:srgbClr val="7030A0"/>
                </a:solidFill>
                <a:latin typeface="Tahoma" panose="020B0604030504040204" pitchFamily="34" charset="0"/>
                <a:cs typeface="Tahoma" panose="020B0604030504040204" pitchFamily="34" charset="0"/>
              </a:rPr>
              <a:t>我爱中国</a:t>
            </a:r>
            <a:r>
              <a:rPr lang="en-US" altLang="zh-CN" sz="1800" dirty="0">
                <a:solidFill>
                  <a:srgbClr val="7030A0"/>
                </a:solidFill>
                <a:latin typeface="Tahoma" panose="020B0604030504040204" pitchFamily="34" charset="0"/>
                <a:ea typeface="Tahoma" panose="020B0604030504040204" pitchFamily="34" charset="0"/>
                <a:cs typeface="Tahoma" panose="020B0604030504040204" pitchFamily="34" charset="0"/>
              </a:rPr>
              <a:t>"</a:t>
            </a:r>
            <a:endParaRPr lang="zh-CN" altLang="zh-CN" sz="1800" dirty="0">
              <a:solidFill>
                <a:srgbClr val="7030A0"/>
              </a:solidFill>
              <a:latin typeface="Tahoma" panose="020B0604030504040204" pitchFamily="34" charset="0"/>
              <a:cs typeface="Tahoma" panose="020B0604030504040204" pitchFamily="34" charset="0"/>
            </a:endParaRPr>
          </a:p>
          <a:p>
            <a:pPr marL="426720" lvl="1" indent="0">
              <a:buNone/>
            </a:pPr>
            <a:r>
              <a:rPr lang="en-US" altLang="zh-CN" sz="1800" dirty="0">
                <a:solidFill>
                  <a:srgbClr val="7030A0"/>
                </a:solidFill>
                <a:latin typeface="Tahoma" panose="020B0604030504040204" pitchFamily="34" charset="0"/>
                <a:ea typeface="Tahoma" panose="020B0604030504040204" pitchFamily="34" charset="0"/>
                <a:cs typeface="Tahoma" panose="020B0604030504040204" pitchFamily="34" charset="0"/>
              </a:rPr>
              <a:t> }</a:t>
            </a:r>
            <a:endParaRPr lang="zh-CN" altLang="zh-CN" sz="1800" dirty="0">
              <a:solidFill>
                <a:srgbClr val="7030A0"/>
              </a:solidFill>
              <a:latin typeface="Tahoma" panose="020B0604030504040204" pitchFamily="34" charset="0"/>
              <a:cs typeface="Tahoma" panose="020B0604030504040204" pitchFamily="34" charset="0"/>
            </a:endParaRPr>
          </a:p>
          <a:p>
            <a:endParaRPr lang="zh-CN" altLang="en-US" sz="1800" dirty="0">
              <a:solidFill>
                <a:srgbClr val="7030A0"/>
              </a:solidFill>
              <a:latin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 </a:t>
            </a:r>
            <a:r>
              <a:rPr lang="zh-CN" altLang="en-US" b="1" dirty="0"/>
              <a:t>的</a:t>
            </a:r>
            <a:r>
              <a:rPr lang="en-US" altLang="zh-CN" b="1" dirty="0"/>
              <a:t>IK</a:t>
            </a:r>
            <a:r>
              <a:rPr lang="zh-CN" altLang="en-US" b="1" dirty="0"/>
              <a:t>中文分词器插件安装</a:t>
            </a:r>
            <a:endParaRPr lang="zh-CN" altLang="en-US" b="1" dirty="0"/>
          </a:p>
        </p:txBody>
      </p:sp>
      <p:sp>
        <p:nvSpPr>
          <p:cNvPr id="3" name="内容占位符 2"/>
          <p:cNvSpPr>
            <a:spLocks noGrp="1"/>
          </p:cNvSpPr>
          <p:nvPr>
            <p:ph idx="1"/>
          </p:nvPr>
        </p:nvSpPr>
        <p:spPr>
          <a:xfrm>
            <a:off x="1117309" y="1412776"/>
            <a:ext cx="10157354" cy="4956968"/>
          </a:xfrm>
        </p:spPr>
        <p:txBody>
          <a:bodyPr>
            <a:normAutofit/>
          </a:bodyPr>
          <a:lstStyle/>
          <a:p>
            <a:r>
              <a:rPr lang="zh-CN" altLang="en-US" b="1" dirty="0"/>
              <a:t>基于</a:t>
            </a:r>
            <a:r>
              <a:rPr lang="en-US" altLang="zh-CN" b="1" dirty="0"/>
              <a:t>Linux</a:t>
            </a:r>
            <a:r>
              <a:rPr lang="zh-CN" altLang="en-US" b="1" dirty="0"/>
              <a:t>中的</a:t>
            </a:r>
            <a:r>
              <a:rPr lang="en-US" altLang="zh-CN" b="1" dirty="0"/>
              <a:t>ES</a:t>
            </a:r>
            <a:r>
              <a:rPr lang="zh-CN" altLang="en-US" b="1" dirty="0"/>
              <a:t>安装</a:t>
            </a:r>
            <a:r>
              <a:rPr lang="en-US" altLang="zh-CN" b="1" dirty="0"/>
              <a:t>IK</a:t>
            </a:r>
            <a:r>
              <a:rPr lang="zh-CN" altLang="en-US" b="1" dirty="0"/>
              <a:t>插件</a:t>
            </a:r>
            <a:endParaRPr lang="en-US" altLang="zh-CN" b="1" dirty="0"/>
          </a:p>
          <a:p>
            <a:pPr lvl="1"/>
            <a:r>
              <a:rPr lang="en-US" altLang="zh-CN" dirty="0"/>
              <a:t>Step1: </a:t>
            </a:r>
            <a:r>
              <a:rPr lang="zh-CN" altLang="en-US" dirty="0"/>
              <a:t>下载</a:t>
            </a:r>
            <a:r>
              <a:rPr lang="en-US" altLang="zh-CN" dirty="0"/>
              <a:t>es</a:t>
            </a:r>
            <a:r>
              <a:rPr lang="zh-CN" altLang="en-US" dirty="0"/>
              <a:t>的</a:t>
            </a:r>
            <a:r>
              <a:rPr lang="en-US" altLang="zh-CN" dirty="0"/>
              <a:t>IK</a:t>
            </a:r>
            <a:r>
              <a:rPr lang="zh-CN" altLang="en-US" dirty="0"/>
              <a:t>插件</a:t>
            </a:r>
            <a:r>
              <a:rPr lang="en-US" altLang="zh-CN" dirty="0"/>
              <a:t>(elasticsearch-analysis-ik-6.6.0.zip)</a:t>
            </a:r>
            <a:r>
              <a:rPr lang="zh-CN" altLang="en-US" dirty="0"/>
              <a:t>重命名为</a:t>
            </a:r>
            <a:r>
              <a:rPr lang="en-US" altLang="zh-CN" dirty="0"/>
              <a:t>ik.zip</a:t>
            </a:r>
            <a:endParaRPr lang="zh-CN" altLang="en-US" dirty="0"/>
          </a:p>
          <a:p>
            <a:pPr lvl="1"/>
            <a:r>
              <a:rPr lang="en-US" altLang="zh-CN" dirty="0"/>
              <a:t>Step2: </a:t>
            </a:r>
            <a:r>
              <a:rPr lang="zh-CN" altLang="en-US" dirty="0"/>
              <a:t>上传到</a:t>
            </a:r>
            <a:r>
              <a:rPr lang="en-US" altLang="zh-CN" dirty="0"/>
              <a:t>/opt/elasticsearch-6.6.0/plugins</a:t>
            </a:r>
            <a:endParaRPr lang="en-US" altLang="zh-CN" dirty="0"/>
          </a:p>
          <a:p>
            <a:pPr lvl="1"/>
            <a:r>
              <a:rPr lang="en-US" altLang="zh-CN" dirty="0"/>
              <a:t>Step3 : </a:t>
            </a:r>
            <a:r>
              <a:rPr lang="zh-CN" altLang="en-US" dirty="0"/>
              <a:t>重启 </a:t>
            </a:r>
            <a:r>
              <a:rPr lang="en-US" altLang="zh-CN" dirty="0"/>
              <a:t>ES</a:t>
            </a:r>
            <a:endParaRPr lang="en-US" altLang="zh-CN" dirty="0"/>
          </a:p>
          <a:p>
            <a:pPr lvl="1"/>
            <a:endParaRPr lang="en-US" altLang="zh-CN" b="1" dirty="0"/>
          </a:p>
          <a:p>
            <a:r>
              <a:rPr lang="en-US" altLang="zh-CN" b="1" dirty="0"/>
              <a:t> </a:t>
            </a:r>
            <a:r>
              <a:rPr lang="zh-CN" altLang="en-US" b="1" dirty="0"/>
              <a:t>通过</a:t>
            </a:r>
            <a:r>
              <a:rPr lang="en-US" altLang="zh-CN" b="1" dirty="0"/>
              <a:t>_analyze</a:t>
            </a:r>
            <a:r>
              <a:rPr lang="zh-CN" altLang="en-US" b="1" dirty="0"/>
              <a:t>指令分词演示 </a:t>
            </a:r>
            <a:r>
              <a:rPr lang="en-US" altLang="zh-CN" b="1" dirty="0" err="1"/>
              <a:t>ik_smart</a:t>
            </a:r>
            <a:r>
              <a:rPr lang="en-US" altLang="zh-CN" b="1" dirty="0"/>
              <a:t> (ES</a:t>
            </a:r>
            <a:r>
              <a:rPr lang="zh-CN" altLang="en-US" b="1" dirty="0"/>
              <a:t>默认分词器是 </a:t>
            </a:r>
            <a:r>
              <a:rPr lang="en-US" altLang="zh-CN" b="1" dirty="0"/>
              <a:t>standard)</a:t>
            </a:r>
            <a:endParaRPr lang="en-US" altLang="zh-CN" b="1" dirty="0"/>
          </a:p>
          <a:p>
            <a:pPr marL="426720" lvl="1" indent="0">
              <a:buNone/>
            </a:pPr>
            <a:r>
              <a:rPr lang="en-US" altLang="zh-CN" sz="1800" dirty="0"/>
              <a:t>GET _analyze</a:t>
            </a:r>
            <a:endParaRPr lang="zh-CN" altLang="zh-CN" sz="1800" dirty="0"/>
          </a:p>
          <a:p>
            <a:pPr marL="426720" lvl="1" indent="0">
              <a:buNone/>
            </a:pPr>
            <a:r>
              <a:rPr lang="en-US" altLang="zh-CN" dirty="0"/>
              <a:t>{</a:t>
            </a:r>
            <a:endParaRPr lang="zh-CN" altLang="zh-CN" dirty="0"/>
          </a:p>
          <a:p>
            <a:pPr marL="426720" lvl="1" indent="0">
              <a:buNone/>
            </a:pPr>
            <a:r>
              <a:rPr lang="en-US" altLang="zh-CN" dirty="0"/>
              <a:t>  "analyzer": "</a:t>
            </a:r>
            <a:r>
              <a:rPr lang="en-US" altLang="zh-CN" dirty="0" err="1"/>
              <a:t>ik_smart</a:t>
            </a:r>
            <a:r>
              <a:rPr lang="en-US" altLang="zh-CN" dirty="0"/>
              <a:t>",</a:t>
            </a:r>
            <a:endParaRPr lang="zh-CN" altLang="zh-CN" dirty="0"/>
          </a:p>
          <a:p>
            <a:pPr marL="426720" lvl="1" indent="0">
              <a:buNone/>
            </a:pPr>
            <a:r>
              <a:rPr lang="en-US" altLang="zh-CN" dirty="0"/>
              <a:t>  "text": "</a:t>
            </a:r>
            <a:r>
              <a:rPr lang="zh-CN" altLang="en-US" dirty="0"/>
              <a:t>我爱中国</a:t>
            </a:r>
            <a:r>
              <a:rPr lang="en-US" altLang="zh-CN" dirty="0"/>
              <a:t>"</a:t>
            </a:r>
            <a:endParaRPr lang="zh-CN" altLang="zh-CN" dirty="0"/>
          </a:p>
          <a:p>
            <a:pPr marL="426720" lvl="1" indent="0">
              <a:buNone/>
            </a:pPr>
            <a:r>
              <a:rPr lang="en-US" altLang="zh-CN" dirty="0"/>
              <a:t> }</a:t>
            </a:r>
            <a:endParaRPr lang="zh-CN" altLang="zh-CN" dirty="0"/>
          </a:p>
          <a:p>
            <a:pPr lvl="1"/>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Elasticsearch </a:t>
            </a:r>
            <a:r>
              <a:rPr lang="zh-CN" altLang="en-US" b="1" dirty="0"/>
              <a:t>的</a:t>
            </a:r>
            <a:r>
              <a:rPr lang="en-US" altLang="zh-CN" b="1" dirty="0"/>
              <a:t>IK</a:t>
            </a:r>
            <a:r>
              <a:rPr lang="zh-CN" altLang="en-US" b="1" dirty="0"/>
              <a:t>中文分词自定义词语</a:t>
            </a:r>
            <a:endParaRPr lang="zh-CN" altLang="en-US" b="1" dirty="0"/>
          </a:p>
        </p:txBody>
      </p:sp>
      <p:sp>
        <p:nvSpPr>
          <p:cNvPr id="3" name="内容占位符 2"/>
          <p:cNvSpPr>
            <a:spLocks noGrp="1"/>
          </p:cNvSpPr>
          <p:nvPr>
            <p:ph idx="1"/>
          </p:nvPr>
        </p:nvSpPr>
        <p:spPr>
          <a:xfrm>
            <a:off x="1117309" y="1412776"/>
            <a:ext cx="10157354" cy="4956968"/>
          </a:xfrm>
        </p:spPr>
        <p:txBody>
          <a:bodyPr>
            <a:normAutofit fontScale="92500" lnSpcReduction="20000"/>
          </a:bodyPr>
          <a:lstStyle/>
          <a:p>
            <a:r>
              <a:rPr lang="zh-CN" altLang="zh-CN" dirty="0"/>
              <a:t>在</a:t>
            </a:r>
            <a:r>
              <a:rPr lang="en-US" altLang="zh-CN" dirty="0"/>
              <a:t>/opt/elasticsearch-6.6.0/plugins/</a:t>
            </a:r>
            <a:r>
              <a:rPr lang="en-US" altLang="zh-CN" dirty="0" err="1"/>
              <a:t>ik</a:t>
            </a:r>
            <a:r>
              <a:rPr lang="en-US" altLang="zh-CN" dirty="0"/>
              <a:t>/config</a:t>
            </a:r>
            <a:r>
              <a:rPr lang="zh-CN" altLang="zh-CN" dirty="0"/>
              <a:t>目录下</a:t>
            </a:r>
            <a:endParaRPr lang="zh-CN" altLang="zh-CN" dirty="0"/>
          </a:p>
          <a:p>
            <a:pPr lvl="1"/>
            <a:r>
              <a:rPr lang="en-US" altLang="zh-CN" dirty="0"/>
              <a:t>Step1: </a:t>
            </a:r>
            <a:r>
              <a:rPr lang="zh-CN" altLang="en-US" dirty="0"/>
              <a:t>创建一个</a:t>
            </a:r>
            <a:r>
              <a:rPr lang="en-US" altLang="zh-CN" dirty="0"/>
              <a:t>custom</a:t>
            </a:r>
            <a:r>
              <a:rPr lang="zh-CN" altLang="en-US" dirty="0"/>
              <a:t>文件夹</a:t>
            </a:r>
            <a:endParaRPr lang="zh-CN" altLang="en-US" dirty="0"/>
          </a:p>
          <a:p>
            <a:pPr lvl="1"/>
            <a:r>
              <a:rPr lang="en-US" altLang="zh-CN" dirty="0"/>
              <a:t>Step2: </a:t>
            </a:r>
            <a:r>
              <a:rPr lang="zh-CN" altLang="en-US" dirty="0"/>
              <a:t>创建一个</a:t>
            </a:r>
            <a:r>
              <a:rPr lang="en-US" altLang="zh-CN" dirty="0" err="1"/>
              <a:t>my_word.dic</a:t>
            </a:r>
            <a:r>
              <a:rPr lang="zh-CN" altLang="en-US" dirty="0"/>
              <a:t>文件</a:t>
            </a:r>
            <a:r>
              <a:rPr lang="en-US" altLang="zh-CN" dirty="0"/>
              <a:t>, </a:t>
            </a:r>
            <a:r>
              <a:rPr lang="zh-CN" altLang="en-US" dirty="0"/>
              <a:t>内容自己添加 </a:t>
            </a:r>
            <a:endParaRPr lang="en-US" altLang="zh-CN" dirty="0"/>
          </a:p>
          <a:p>
            <a:pPr lvl="2"/>
            <a:r>
              <a:rPr lang="zh-CN" altLang="en-US" dirty="0"/>
              <a:t>如</a:t>
            </a:r>
            <a:r>
              <a:rPr lang="en-US" altLang="zh-CN" dirty="0"/>
              <a:t>: </a:t>
            </a:r>
            <a:r>
              <a:rPr lang="zh-CN" altLang="en-US" dirty="0"/>
              <a:t>流浪地球</a:t>
            </a:r>
            <a:endParaRPr lang="en-US" altLang="zh-CN" dirty="0"/>
          </a:p>
          <a:p>
            <a:pPr lvl="1"/>
            <a:r>
              <a:rPr lang="en-US" altLang="zh-CN" dirty="0"/>
              <a:t>Step3: vi</a:t>
            </a:r>
            <a:r>
              <a:rPr lang="zh-CN" altLang="en-US" dirty="0"/>
              <a:t>编辑</a:t>
            </a:r>
            <a:r>
              <a:rPr lang="en-US" altLang="zh-CN" dirty="0"/>
              <a:t>config</a:t>
            </a:r>
            <a:r>
              <a:rPr lang="zh-CN" altLang="en-US" dirty="0"/>
              <a:t>目录下的</a:t>
            </a:r>
            <a:r>
              <a:rPr lang="en-US" altLang="zh-CN" dirty="0"/>
              <a:t> IKAnalyzer.cfg.xml</a:t>
            </a:r>
            <a:endParaRPr lang="en-US" altLang="zh-CN" dirty="0"/>
          </a:p>
          <a:p>
            <a:pPr lvl="1"/>
            <a:endParaRPr lang="en-US" altLang="zh-CN" b="1" dirty="0"/>
          </a:p>
          <a:p>
            <a:pPr lvl="1"/>
            <a:endParaRPr lang="en-US" altLang="zh-CN" b="1" dirty="0"/>
          </a:p>
          <a:p>
            <a:pPr lvl="1"/>
            <a:r>
              <a:rPr lang="en-US" altLang="zh-CN" dirty="0"/>
              <a:t>Step4: </a:t>
            </a:r>
            <a:r>
              <a:rPr lang="zh-CN" altLang="en-US" dirty="0"/>
              <a:t>启动 </a:t>
            </a:r>
            <a:r>
              <a:rPr lang="en-US" altLang="zh-CN" dirty="0"/>
              <a:t>es</a:t>
            </a:r>
            <a:endParaRPr lang="en-US" altLang="zh-CN" dirty="0"/>
          </a:p>
          <a:p>
            <a:r>
              <a:rPr lang="en-US" altLang="zh-CN" b="1" dirty="0"/>
              <a:t> </a:t>
            </a:r>
            <a:r>
              <a:rPr lang="zh-CN" altLang="en-US" b="1" dirty="0"/>
              <a:t>通过</a:t>
            </a:r>
            <a:r>
              <a:rPr lang="en-US" altLang="zh-CN" b="1" dirty="0"/>
              <a:t>_analyze</a:t>
            </a:r>
            <a:r>
              <a:rPr lang="zh-CN" altLang="en-US" b="1" dirty="0"/>
              <a:t>指令分词演示</a:t>
            </a:r>
            <a:r>
              <a:rPr lang="en-US" altLang="zh-CN" u="sng" dirty="0">
                <a:hlinkClick r:id="rId1"/>
              </a:rPr>
              <a:t>GET _analyze</a:t>
            </a:r>
            <a:endParaRPr lang="zh-CN" altLang="zh-CN" sz="2800" dirty="0"/>
          </a:p>
          <a:p>
            <a:pPr marL="426720" lvl="1" indent="0">
              <a:buNone/>
            </a:pPr>
            <a:r>
              <a:rPr lang="en-US" altLang="zh-CN" dirty="0"/>
              <a:t>{</a:t>
            </a:r>
            <a:endParaRPr lang="zh-CN" altLang="zh-CN" dirty="0"/>
          </a:p>
          <a:p>
            <a:pPr marL="426720" lvl="1" indent="0">
              <a:buNone/>
            </a:pPr>
            <a:r>
              <a:rPr lang="en-US" altLang="zh-CN" dirty="0"/>
              <a:t>  "analyzer": "</a:t>
            </a:r>
            <a:r>
              <a:rPr lang="en-US" altLang="zh-CN" dirty="0" err="1"/>
              <a:t>ik_smart</a:t>
            </a:r>
            <a:r>
              <a:rPr lang="en-US" altLang="zh-CN" dirty="0"/>
              <a:t>",</a:t>
            </a:r>
            <a:endParaRPr lang="zh-CN" altLang="zh-CN" dirty="0"/>
          </a:p>
          <a:p>
            <a:pPr marL="426720" lvl="1" indent="0">
              <a:buNone/>
            </a:pPr>
            <a:r>
              <a:rPr lang="en-US" altLang="zh-CN" dirty="0"/>
              <a:t>  "text": "</a:t>
            </a:r>
            <a:r>
              <a:rPr lang="zh-CN" altLang="en-US" dirty="0"/>
              <a:t>流浪地球</a:t>
            </a:r>
            <a:r>
              <a:rPr lang="en-US" altLang="zh-CN" dirty="0"/>
              <a:t>"</a:t>
            </a:r>
            <a:endParaRPr lang="zh-CN" altLang="zh-CN" dirty="0"/>
          </a:p>
          <a:p>
            <a:pPr marL="426720" lvl="1" indent="0">
              <a:buNone/>
            </a:pPr>
            <a:r>
              <a:rPr lang="en-US" altLang="zh-CN" dirty="0"/>
              <a:t> }</a:t>
            </a:r>
            <a:endParaRPr lang="zh-CN" altLang="zh-CN" dirty="0"/>
          </a:p>
          <a:p>
            <a:pPr lvl="1"/>
            <a:endParaRPr lang="zh-CN" altLang="en-US" b="1" dirty="0"/>
          </a:p>
        </p:txBody>
      </p:sp>
      <p:graphicFrame>
        <p:nvGraphicFramePr>
          <p:cNvPr id="4" name="表格 3"/>
          <p:cNvGraphicFramePr>
            <a:graphicFrameLocks noGrp="1"/>
          </p:cNvGraphicFramePr>
          <p:nvPr/>
        </p:nvGraphicFramePr>
        <p:xfrm>
          <a:off x="2566020" y="3284984"/>
          <a:ext cx="5400600" cy="536064"/>
        </p:xfrm>
        <a:graphic>
          <a:graphicData uri="http://schemas.openxmlformats.org/drawingml/2006/table">
            <a:tbl>
              <a:tblPr firstRow="1" firstCol="1" bandRow="1">
                <a:tableStyleId>{69012ECD-51FC-41F1-AA8D-1B2483CD663E}</a:tableStyleId>
              </a:tblPr>
              <a:tblGrid>
                <a:gridCol w="5400600"/>
              </a:tblGrid>
              <a:tr h="536064">
                <a:tc>
                  <a:txBody>
                    <a:bodyPr/>
                    <a:lstStyle/>
                    <a:p>
                      <a:pPr algn="just">
                        <a:spcAft>
                          <a:spcPts val="0"/>
                        </a:spcAft>
                      </a:pPr>
                      <a:r>
                        <a:rPr lang="en-US" sz="1600" kern="100" dirty="0">
                          <a:effectLst/>
                        </a:rPr>
                        <a:t>&lt;!--</a:t>
                      </a:r>
                      <a:r>
                        <a:rPr lang="zh-CN" sz="1600" kern="100" dirty="0">
                          <a:effectLst/>
                        </a:rPr>
                        <a:t>用户可以在这里配置自己的扩展字典</a:t>
                      </a:r>
                      <a:r>
                        <a:rPr lang="en-US" sz="1600" kern="100" dirty="0">
                          <a:effectLst/>
                        </a:rPr>
                        <a:t> --&gt;</a:t>
                      </a:r>
                      <a:endParaRPr lang="zh-CN" sz="1600" kern="100" dirty="0">
                        <a:effectLst/>
                      </a:endParaRPr>
                    </a:p>
                    <a:p>
                      <a:pPr algn="just">
                        <a:spcAft>
                          <a:spcPts val="0"/>
                        </a:spcAft>
                      </a:pPr>
                      <a:r>
                        <a:rPr lang="en-US" sz="1600" kern="100" dirty="0">
                          <a:effectLst/>
                        </a:rPr>
                        <a:t>&lt;entry key="</a:t>
                      </a:r>
                      <a:r>
                        <a:rPr lang="en-US" sz="1600" kern="100" dirty="0" err="1">
                          <a:effectLst/>
                        </a:rPr>
                        <a:t>ext_dict</a:t>
                      </a:r>
                      <a:r>
                        <a:rPr lang="en-US" sz="1600" kern="100" dirty="0">
                          <a:effectLst/>
                        </a:rPr>
                        <a:t>"&gt;custom/</a:t>
                      </a:r>
                      <a:r>
                        <a:rPr lang="en-US" altLang="zh-CN" sz="1600" kern="100" dirty="0" err="1">
                          <a:effectLst/>
                        </a:rPr>
                        <a:t>my</a:t>
                      </a:r>
                      <a:r>
                        <a:rPr lang="en-US" sz="1600" kern="100" dirty="0" err="1">
                          <a:effectLst/>
                        </a:rPr>
                        <a:t>_word.dic</a:t>
                      </a:r>
                      <a:r>
                        <a:rPr lang="en-US" sz="1600" kern="100" dirty="0">
                          <a:effectLst/>
                        </a:rPr>
                        <a:t>&lt;/entry&gt;</a:t>
                      </a:r>
                      <a:endParaRPr lang="zh-CN" sz="1600" kern="100" dirty="0">
                        <a:effectLst/>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集成</a:t>
            </a:r>
            <a:r>
              <a:rPr lang="en-US" altLang="zh-CN" b="1" dirty="0"/>
              <a:t>Elasticsearch</a:t>
            </a:r>
            <a:endParaRPr lang="zh-CN" altLang="en-US" b="1" dirty="0"/>
          </a:p>
        </p:txBody>
      </p:sp>
      <p:sp>
        <p:nvSpPr>
          <p:cNvPr id="3" name="内容占位符 2"/>
          <p:cNvSpPr>
            <a:spLocks noGrp="1"/>
          </p:cNvSpPr>
          <p:nvPr>
            <p:ph idx="1"/>
          </p:nvPr>
        </p:nvSpPr>
        <p:spPr>
          <a:xfrm>
            <a:off x="1117309" y="1412776"/>
            <a:ext cx="10157354" cy="4956968"/>
          </a:xfrm>
        </p:spPr>
        <p:txBody>
          <a:bodyPr>
            <a:normAutofit/>
          </a:bodyPr>
          <a:lstStyle/>
          <a:p>
            <a:endParaRPr lang="en-US" altLang="zh-CN" b="1" dirty="0"/>
          </a:p>
          <a:p>
            <a:r>
              <a:rPr lang="en-US" altLang="zh-CN" b="1" dirty="0"/>
              <a:t>Spring Boot </a:t>
            </a:r>
            <a:r>
              <a:rPr lang="zh-CN" altLang="en-US" b="1" dirty="0"/>
              <a:t>集成 </a:t>
            </a:r>
            <a:r>
              <a:rPr lang="en-US" altLang="zh-CN" b="1" dirty="0"/>
              <a:t>Elasticsearch </a:t>
            </a:r>
            <a:r>
              <a:rPr lang="zh-CN" altLang="en-US" b="1" dirty="0"/>
              <a:t>实现</a:t>
            </a:r>
            <a:r>
              <a:rPr lang="en-US" altLang="zh-CN" b="1" dirty="0"/>
              <a:t>CUDR</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基于</a:t>
            </a:r>
            <a:r>
              <a:rPr lang="en-US" altLang="zh-CN" b="1" dirty="0"/>
              <a:t>Spring Boot</a:t>
            </a:r>
            <a:r>
              <a:rPr lang="zh-CN" altLang="en-US" b="1" dirty="0"/>
              <a:t>后台 </a:t>
            </a:r>
            <a:r>
              <a:rPr lang="en-US" altLang="zh-CN" b="1" dirty="0"/>
              <a:t>- </a:t>
            </a:r>
            <a:r>
              <a:rPr lang="zh-CN" altLang="en-US" b="1" dirty="0"/>
              <a:t>快速入门微信小程序</a:t>
            </a:r>
            <a:endParaRPr lang="zh-CN" altLang="en-US" b="1" dirty="0"/>
          </a:p>
        </p:txBody>
      </p:sp>
      <p:sp>
        <p:nvSpPr>
          <p:cNvPr id="3" name="内容占位符 2"/>
          <p:cNvSpPr>
            <a:spLocks noGrp="1"/>
          </p:cNvSpPr>
          <p:nvPr>
            <p:ph idx="1"/>
          </p:nvPr>
        </p:nvSpPr>
        <p:spPr/>
        <p:txBody>
          <a:bodyPr/>
          <a:lstStyle/>
          <a:p>
            <a:endParaRPr lang="en-US" altLang="zh-CN" dirty="0"/>
          </a:p>
          <a:p>
            <a:r>
              <a:rPr lang="zh-CN" altLang="en-US" sz="4000"/>
              <a:t>微</a:t>
            </a:r>
            <a:r>
              <a:rPr lang="zh-CN" altLang="en-US" sz="4000" dirty="0"/>
              <a:t>信小程序介绍 </a:t>
            </a:r>
            <a:endParaRPr lang="en-US" altLang="zh-CN" sz="4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Spring</a:t>
            </a:r>
            <a:r>
              <a:rPr lang="zh-CN" altLang="en-US" dirty="0"/>
              <a:t> </a:t>
            </a:r>
            <a:r>
              <a:rPr lang="en-US" altLang="zh-CN" dirty="0"/>
              <a:t>Boot</a:t>
            </a:r>
            <a:r>
              <a:rPr lang="zh-CN" altLang="en-US" dirty="0"/>
              <a:t> 工程多模块化</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zh-CN" altLang="en-US" dirty="0"/>
              <a:t>创建一个</a:t>
            </a:r>
            <a:r>
              <a:rPr lang="en-US" altLang="zh-CN" dirty="0"/>
              <a:t>Maven</a:t>
            </a:r>
            <a:r>
              <a:rPr lang="zh-CN" altLang="en-US" dirty="0"/>
              <a:t>主模块</a:t>
            </a:r>
            <a:endParaRPr lang="en-US" altLang="zh-CN" dirty="0"/>
          </a:p>
          <a:p>
            <a:pPr lvl="1"/>
            <a:r>
              <a:rPr lang="zh-CN" altLang="en-US" dirty="0"/>
              <a:t>即将</a:t>
            </a:r>
            <a:r>
              <a:rPr lang="en-US" altLang="zh-CN" dirty="0"/>
              <a:t>pom.xml</a:t>
            </a:r>
            <a:r>
              <a:rPr lang="zh-CN" altLang="en-US" dirty="0"/>
              <a:t>文件中的 </a:t>
            </a:r>
            <a:r>
              <a:rPr lang="en-US" altLang="zh-CN" dirty="0"/>
              <a:t>“&lt;packaging&gt;pom&lt;/packaging&gt;”</a:t>
            </a:r>
            <a:endParaRPr lang="zh-CN" altLang="en-US" dirty="0"/>
          </a:p>
          <a:p>
            <a:r>
              <a:rPr lang="zh-CN" altLang="en-US" dirty="0"/>
              <a:t>创建多个</a:t>
            </a:r>
            <a:r>
              <a:rPr lang="en-US" altLang="zh-CN" dirty="0"/>
              <a:t>Maven</a:t>
            </a:r>
            <a:r>
              <a:rPr lang="zh-CN" altLang="en-US" dirty="0"/>
              <a:t>子模块</a:t>
            </a:r>
            <a:endParaRPr lang="en-US" altLang="zh-CN" dirty="0"/>
          </a:p>
          <a:p>
            <a:pPr lvl="1"/>
            <a:r>
              <a:rPr lang="zh-CN" altLang="en-US" dirty="0"/>
              <a:t>核心层</a:t>
            </a:r>
            <a:r>
              <a:rPr lang="en-US" altLang="zh-CN" dirty="0"/>
              <a:t>:</a:t>
            </a:r>
            <a:r>
              <a:rPr lang="zh-CN" altLang="en-US" dirty="0"/>
              <a:t> </a:t>
            </a:r>
            <a:r>
              <a:rPr lang="en-US" altLang="zh-CN" dirty="0"/>
              <a:t>lib</a:t>
            </a:r>
            <a:endParaRPr lang="en-US" altLang="zh-CN" dirty="0"/>
          </a:p>
          <a:p>
            <a:pPr lvl="1"/>
            <a:r>
              <a:rPr lang="zh-CN" altLang="en-US" dirty="0"/>
              <a:t>模型层</a:t>
            </a:r>
            <a:r>
              <a:rPr lang="en-US" altLang="zh-CN" dirty="0"/>
              <a:t>:</a:t>
            </a:r>
            <a:r>
              <a:rPr lang="zh-CN" altLang="en-US" dirty="0"/>
              <a:t> </a:t>
            </a:r>
            <a:r>
              <a:rPr lang="en-US" altLang="zh-CN" dirty="0"/>
              <a:t>model</a:t>
            </a:r>
            <a:endParaRPr lang="en-US" altLang="zh-CN" dirty="0"/>
          </a:p>
          <a:p>
            <a:pPr lvl="1"/>
            <a:r>
              <a:rPr lang="zh-CN" altLang="en-US" dirty="0"/>
              <a:t>持久层</a:t>
            </a:r>
            <a:r>
              <a:rPr lang="en-US" altLang="zh-CN" dirty="0"/>
              <a:t>:</a:t>
            </a:r>
            <a:r>
              <a:rPr lang="zh-CN" altLang="en-US" dirty="0"/>
              <a:t> </a:t>
            </a:r>
            <a:r>
              <a:rPr lang="en-US" altLang="zh-CN" dirty="0"/>
              <a:t>persistence</a:t>
            </a:r>
            <a:endParaRPr lang="en-US" altLang="zh-CN" dirty="0"/>
          </a:p>
          <a:p>
            <a:pPr lvl="1"/>
            <a:r>
              <a:rPr lang="zh-CN" altLang="en-US" dirty="0"/>
              <a:t>展现层</a:t>
            </a:r>
            <a:r>
              <a:rPr lang="en-US" altLang="zh-CN" dirty="0"/>
              <a:t>:</a:t>
            </a:r>
            <a:r>
              <a:rPr lang="zh-CN" altLang="en-US" dirty="0"/>
              <a:t> </a:t>
            </a:r>
            <a:r>
              <a:rPr lang="en-US" altLang="zh-CN" dirty="0"/>
              <a:t>web</a:t>
            </a:r>
            <a:endParaRPr lang="en-US" altLang="zh-CN" dirty="0"/>
          </a:p>
          <a:p>
            <a:r>
              <a:rPr lang="zh-CN" altLang="en-US" dirty="0"/>
              <a:t>子模块与主模块的依赖管理</a:t>
            </a:r>
            <a:endParaRPr lang="en-US" altLang="zh-CN"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基于</a:t>
            </a:r>
            <a:r>
              <a:rPr lang="en-US" altLang="zh-CN" b="1" dirty="0"/>
              <a:t>Spring Boot</a:t>
            </a:r>
            <a:r>
              <a:rPr lang="zh-CN" altLang="en-US" b="1" dirty="0"/>
              <a:t>后台 </a:t>
            </a:r>
            <a:r>
              <a:rPr lang="en-US" altLang="zh-CN" b="1" dirty="0"/>
              <a:t>- </a:t>
            </a:r>
            <a:r>
              <a:rPr lang="zh-CN" altLang="en-US" b="1" dirty="0"/>
              <a:t>快速入门微信小程序</a:t>
            </a:r>
            <a:endParaRPr lang="zh-CN" altLang="en-US" b="1" dirty="0"/>
          </a:p>
        </p:txBody>
      </p:sp>
      <p:sp>
        <p:nvSpPr>
          <p:cNvPr id="3" name="内容占位符 2"/>
          <p:cNvSpPr>
            <a:spLocks noGrp="1"/>
          </p:cNvSpPr>
          <p:nvPr>
            <p:ph idx="1"/>
          </p:nvPr>
        </p:nvSpPr>
        <p:spPr/>
        <p:txBody>
          <a:bodyPr/>
          <a:lstStyle/>
          <a:p>
            <a:endParaRPr lang="en-US" altLang="zh-CN" dirty="0"/>
          </a:p>
          <a:p>
            <a:r>
              <a:rPr lang="zh-CN" altLang="en-US" sz="4000" dirty="0"/>
              <a:t>实现一个列表页</a:t>
            </a:r>
            <a:endParaRPr lang="en-US" altLang="zh-CN" sz="4000" dirty="0"/>
          </a:p>
          <a:p>
            <a:pPr marL="0" indent="0">
              <a:buNone/>
            </a:pPr>
            <a:r>
              <a:rPr lang="zh-CN" altLang="en-US" sz="4000" dirty="0"/>
              <a:t> </a:t>
            </a:r>
            <a:endParaRPr lang="en-US" altLang="zh-CN" sz="4000" dirty="0"/>
          </a:p>
        </p:txBody>
      </p:sp>
      <p:pic>
        <p:nvPicPr>
          <p:cNvPr id="4" name="图片 3"/>
          <p:cNvPicPr>
            <a:picLocks noChangeAspect="1"/>
          </p:cNvPicPr>
          <p:nvPr/>
        </p:nvPicPr>
        <p:blipFill>
          <a:blip r:embed="rId1"/>
          <a:stretch>
            <a:fillRect/>
          </a:stretch>
        </p:blipFill>
        <p:spPr>
          <a:xfrm>
            <a:off x="4078188" y="2996952"/>
            <a:ext cx="3346622" cy="21718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Spring Boot </a:t>
            </a:r>
            <a:r>
              <a:rPr lang="zh-CN" altLang="en-US" b="1" dirty="0"/>
              <a:t>项目发布至 </a:t>
            </a:r>
            <a:r>
              <a:rPr lang="en-US" altLang="zh-CN" b="1" dirty="0"/>
              <a:t>Linux</a:t>
            </a:r>
            <a:endParaRPr lang="zh-CN" altLang="en-US" b="1" dirty="0"/>
          </a:p>
        </p:txBody>
      </p:sp>
      <p:sp>
        <p:nvSpPr>
          <p:cNvPr id="3" name="内容占位符 2"/>
          <p:cNvSpPr>
            <a:spLocks noGrp="1"/>
          </p:cNvSpPr>
          <p:nvPr>
            <p:ph idx="1"/>
          </p:nvPr>
        </p:nvSpPr>
        <p:spPr>
          <a:xfrm>
            <a:off x="1117309" y="1412776"/>
            <a:ext cx="10157354" cy="4956968"/>
          </a:xfrm>
        </p:spPr>
        <p:txBody>
          <a:bodyPr>
            <a:normAutofit/>
          </a:bodyPr>
          <a:lstStyle/>
          <a:p>
            <a:r>
              <a:rPr lang="en-US" altLang="zh-CN" b="1" dirty="0"/>
              <a:t>Spring Boot </a:t>
            </a:r>
            <a:r>
              <a:rPr lang="zh-CN" altLang="en-US" b="1" dirty="0"/>
              <a:t>程序发布至</a:t>
            </a:r>
            <a:r>
              <a:rPr lang="en-US" altLang="zh-CN" b="1" dirty="0"/>
              <a:t>Linux</a:t>
            </a:r>
            <a:r>
              <a:rPr lang="zh-CN" altLang="en-US" b="1" dirty="0"/>
              <a:t>服务器</a:t>
            </a:r>
            <a:endParaRPr lang="en-US" altLang="zh-CN" b="1" dirty="0"/>
          </a:p>
          <a:p>
            <a:pPr lvl="1"/>
            <a:r>
              <a:rPr lang="zh-CN" altLang="en-US" dirty="0"/>
              <a:t>在</a:t>
            </a:r>
            <a:r>
              <a:rPr lang="en-US" altLang="zh-CN" dirty="0"/>
              <a:t>Windows</a:t>
            </a:r>
            <a:r>
              <a:rPr lang="zh-CN" altLang="en-US" dirty="0"/>
              <a:t>下，通过</a:t>
            </a:r>
            <a:r>
              <a:rPr lang="en-US" altLang="zh-CN" dirty="0"/>
              <a:t>Maven</a:t>
            </a:r>
            <a:r>
              <a:rPr lang="zh-CN" altLang="en-US" dirty="0"/>
              <a:t>将</a:t>
            </a:r>
            <a:r>
              <a:rPr lang="en-US" altLang="zh-CN" dirty="0"/>
              <a:t>Spring Boot</a:t>
            </a:r>
            <a:r>
              <a:rPr lang="zh-CN" altLang="en-US" dirty="0"/>
              <a:t>工程打成</a:t>
            </a:r>
            <a:r>
              <a:rPr lang="en-US" altLang="zh-CN" dirty="0"/>
              <a:t>jar</a:t>
            </a:r>
            <a:r>
              <a:rPr lang="zh-CN" altLang="en-US" dirty="0"/>
              <a:t>包</a:t>
            </a:r>
            <a:endParaRPr lang="zh-CN" altLang="en-US" dirty="0"/>
          </a:p>
          <a:p>
            <a:pPr lvl="1"/>
            <a:r>
              <a:rPr lang="zh-CN" altLang="en-US" dirty="0"/>
              <a:t>通过</a:t>
            </a:r>
            <a:r>
              <a:rPr lang="en-US" altLang="zh-CN" dirty="0"/>
              <a:t>WinSCP</a:t>
            </a:r>
            <a:r>
              <a:rPr lang="zh-CN" altLang="en-US" dirty="0"/>
              <a:t>上传</a:t>
            </a:r>
            <a:r>
              <a:rPr lang="en-US" altLang="zh-CN" dirty="0"/>
              <a:t>jar</a:t>
            </a:r>
            <a:r>
              <a:rPr lang="zh-CN" altLang="en-US"/>
              <a:t>包到</a:t>
            </a:r>
            <a:r>
              <a:rPr lang="en-US" altLang="zh-CN" dirty="0"/>
              <a:t>Linux</a:t>
            </a:r>
            <a:r>
              <a:rPr lang="zh-CN" altLang="en-US" dirty="0"/>
              <a:t>中</a:t>
            </a:r>
            <a:r>
              <a:rPr lang="en-US" altLang="zh-CN" dirty="0"/>
              <a:t>(</a:t>
            </a:r>
            <a:r>
              <a:rPr lang="zh-CN" altLang="en-US" dirty="0"/>
              <a:t>如</a:t>
            </a:r>
            <a:r>
              <a:rPr lang="en-US" altLang="zh-CN" dirty="0"/>
              <a:t>: /opt/</a:t>
            </a:r>
            <a:r>
              <a:rPr lang="en-US" altLang="zh-CN" dirty="0" err="1"/>
              <a:t>springboot</a:t>
            </a:r>
            <a:r>
              <a:rPr lang="en-US" altLang="zh-CN" dirty="0"/>
              <a:t>)</a:t>
            </a:r>
            <a:endParaRPr lang="en-US" altLang="zh-CN" dirty="0"/>
          </a:p>
          <a:p>
            <a:pPr lvl="1"/>
            <a:r>
              <a:rPr lang="zh-CN" altLang="en-US" dirty="0"/>
              <a:t>在</a:t>
            </a:r>
            <a:r>
              <a:rPr lang="en-US" altLang="zh-CN" dirty="0"/>
              <a:t>Linux</a:t>
            </a:r>
            <a:r>
              <a:rPr lang="zh-CN" altLang="en-US" dirty="0"/>
              <a:t>通过</a:t>
            </a:r>
            <a:r>
              <a:rPr lang="en-US" altLang="zh-CN" dirty="0"/>
              <a:t> java –jar &lt;</a:t>
            </a:r>
            <a:r>
              <a:rPr lang="zh-CN" altLang="en-US" dirty="0"/>
              <a:t>工程</a:t>
            </a:r>
            <a:r>
              <a:rPr lang="en-US" altLang="zh-CN" dirty="0"/>
              <a:t>.jar&gt;</a:t>
            </a:r>
            <a:r>
              <a:rPr lang="zh-CN" altLang="en-US" dirty="0"/>
              <a:t>， 看是否能正常启动</a:t>
            </a:r>
            <a:endParaRPr lang="en-US" altLang="zh-CN" dirty="0"/>
          </a:p>
          <a:p>
            <a:pPr lvl="1"/>
            <a:endParaRPr lang="en-US" altLang="zh-CN" dirty="0"/>
          </a:p>
          <a:p>
            <a:r>
              <a:rPr lang="zh-CN" altLang="en-US" b="1" dirty="0"/>
              <a:t>设置</a:t>
            </a:r>
            <a:r>
              <a:rPr lang="en-US" altLang="zh-CN" b="1" dirty="0"/>
              <a:t>Linux</a:t>
            </a:r>
            <a:r>
              <a:rPr lang="zh-CN" altLang="en-US" b="1" dirty="0"/>
              <a:t>开机自动启动</a:t>
            </a:r>
            <a:r>
              <a:rPr lang="en-US" altLang="zh-CN" b="1" dirty="0"/>
              <a:t>Spring Boot</a:t>
            </a:r>
            <a:r>
              <a:rPr lang="zh-CN" altLang="en-US" b="1" dirty="0"/>
              <a:t>程序</a:t>
            </a:r>
            <a:endParaRPr lang="en-US" altLang="zh-CN" b="1" dirty="0"/>
          </a:p>
          <a:p>
            <a:pPr lvl="1"/>
            <a:endParaRPr lang="en-US" altLang="zh-C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061964" y="3284984"/>
            <a:ext cx="5904656" cy="576065"/>
          </a:xfrm>
        </p:spPr>
        <p:txBody>
          <a:bodyPr rtlCol="0"/>
          <a:lstStyle/>
          <a:p>
            <a:r>
              <a:rPr lang="zh-CN" altLang="en-US" dirty="0"/>
              <a:t>老师邮箱：</a:t>
            </a:r>
            <a:r>
              <a:rPr lang="en-US" altLang="zh-CN" dirty="0">
                <a:hlinkClick r:id="rId1"/>
              </a:rPr>
              <a:t>3141621744@qq.com</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Spring</a:t>
            </a:r>
            <a:r>
              <a:rPr lang="zh-CN" altLang="en-US" dirty="0"/>
              <a:t> </a:t>
            </a:r>
            <a:r>
              <a:rPr lang="en-US" altLang="zh-CN" dirty="0"/>
              <a:t>Boot</a:t>
            </a:r>
            <a:r>
              <a:rPr lang="zh-CN" altLang="en-US" dirty="0"/>
              <a:t> 工程多模块化</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zh-CN" altLang="en-US" dirty="0"/>
              <a:t>创建一个</a:t>
            </a:r>
            <a:r>
              <a:rPr lang="en-US" altLang="zh-CN" dirty="0"/>
              <a:t>Maven</a:t>
            </a:r>
            <a:r>
              <a:rPr lang="zh-CN" altLang="en-US" dirty="0"/>
              <a:t>主模块</a:t>
            </a:r>
            <a:endParaRPr lang="en-US" altLang="zh-CN" dirty="0"/>
          </a:p>
          <a:p>
            <a:pPr lvl="1"/>
            <a:r>
              <a:rPr lang="zh-CN" altLang="en-US" dirty="0"/>
              <a:t>即将</a:t>
            </a:r>
            <a:r>
              <a:rPr lang="en-US" altLang="zh-CN" dirty="0"/>
              <a:t>pom.xml</a:t>
            </a:r>
            <a:r>
              <a:rPr lang="zh-CN" altLang="en-US" dirty="0"/>
              <a:t>文件中的 </a:t>
            </a:r>
            <a:r>
              <a:rPr lang="en-US" altLang="zh-CN" dirty="0"/>
              <a:t>“&lt;packaging&gt;pom&lt;/packaging&gt;”</a:t>
            </a:r>
            <a:endParaRPr lang="zh-CN" altLang="en-US" dirty="0"/>
          </a:p>
          <a:p>
            <a:r>
              <a:rPr lang="zh-CN" altLang="en-US" dirty="0"/>
              <a:t>创建多个</a:t>
            </a:r>
            <a:r>
              <a:rPr lang="en-US" altLang="zh-CN" dirty="0"/>
              <a:t>Maven</a:t>
            </a:r>
            <a:r>
              <a:rPr lang="zh-CN" altLang="en-US" dirty="0"/>
              <a:t>子模块</a:t>
            </a:r>
            <a:endParaRPr lang="en-US" altLang="zh-CN" dirty="0"/>
          </a:p>
          <a:p>
            <a:pPr lvl="1"/>
            <a:r>
              <a:rPr lang="zh-CN" altLang="en-US" dirty="0"/>
              <a:t>核心层</a:t>
            </a:r>
            <a:r>
              <a:rPr lang="en-US" altLang="zh-CN" dirty="0"/>
              <a:t>:</a:t>
            </a:r>
            <a:r>
              <a:rPr lang="zh-CN" altLang="en-US" dirty="0"/>
              <a:t> </a:t>
            </a:r>
            <a:r>
              <a:rPr lang="en-US" altLang="zh-CN" dirty="0"/>
              <a:t>lib</a:t>
            </a:r>
            <a:endParaRPr lang="en-US" altLang="zh-CN" dirty="0"/>
          </a:p>
          <a:p>
            <a:pPr lvl="1"/>
            <a:r>
              <a:rPr lang="zh-CN" altLang="en-US" dirty="0"/>
              <a:t>模型层</a:t>
            </a:r>
            <a:r>
              <a:rPr lang="en-US" altLang="zh-CN" dirty="0"/>
              <a:t>:</a:t>
            </a:r>
            <a:r>
              <a:rPr lang="zh-CN" altLang="en-US" dirty="0"/>
              <a:t> </a:t>
            </a:r>
            <a:r>
              <a:rPr lang="en-US" altLang="zh-CN" dirty="0"/>
              <a:t>model</a:t>
            </a:r>
            <a:endParaRPr lang="en-US" altLang="zh-CN" dirty="0"/>
          </a:p>
          <a:p>
            <a:pPr lvl="1"/>
            <a:r>
              <a:rPr lang="zh-CN" altLang="en-US" dirty="0"/>
              <a:t>持久层</a:t>
            </a:r>
            <a:r>
              <a:rPr lang="en-US" altLang="zh-CN" dirty="0"/>
              <a:t>:</a:t>
            </a:r>
            <a:r>
              <a:rPr lang="zh-CN" altLang="en-US" dirty="0"/>
              <a:t> </a:t>
            </a:r>
            <a:r>
              <a:rPr lang="en-US" altLang="zh-CN" dirty="0"/>
              <a:t>persistence</a:t>
            </a:r>
            <a:endParaRPr lang="en-US" altLang="zh-CN" dirty="0"/>
          </a:p>
          <a:p>
            <a:pPr lvl="1"/>
            <a:r>
              <a:rPr lang="zh-CN" altLang="en-US" dirty="0"/>
              <a:t>展现层</a:t>
            </a:r>
            <a:r>
              <a:rPr lang="en-US" altLang="zh-CN" dirty="0"/>
              <a:t>:</a:t>
            </a:r>
            <a:r>
              <a:rPr lang="zh-CN" altLang="en-US" dirty="0"/>
              <a:t> </a:t>
            </a:r>
            <a:r>
              <a:rPr lang="en-US" altLang="zh-CN" dirty="0"/>
              <a:t>web</a:t>
            </a:r>
            <a:endParaRPr lang="en-US" altLang="zh-CN" dirty="0"/>
          </a:p>
          <a:p>
            <a:r>
              <a:rPr lang="zh-CN" altLang="en-US" dirty="0"/>
              <a:t>子模块与主模块的依赖管理</a:t>
            </a:r>
            <a:endParaRPr lang="en-US" altLang="zh-CN"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 Boot </a:t>
            </a:r>
            <a:r>
              <a:rPr lang="zh-CN" altLang="en-US" dirty="0"/>
              <a:t>构造一个统一的接口返回对象</a:t>
            </a:r>
            <a:endParaRPr lang="zh-CN" altLang="en-US" dirty="0"/>
          </a:p>
        </p:txBody>
      </p:sp>
      <p:sp>
        <p:nvSpPr>
          <p:cNvPr id="3" name="内容占位符 2"/>
          <p:cNvSpPr>
            <a:spLocks noGrp="1"/>
          </p:cNvSpPr>
          <p:nvPr>
            <p:ph idx="1"/>
          </p:nvPr>
        </p:nvSpPr>
        <p:spPr/>
        <p:txBody>
          <a:bodyPr/>
          <a:lstStyle/>
          <a:p>
            <a:r>
              <a:rPr lang="zh-CN" altLang="en-US" dirty="0"/>
              <a:t>前后端分离开发</a:t>
            </a:r>
            <a:r>
              <a:rPr lang="en-US" altLang="zh-CN" dirty="0"/>
              <a:t>, </a:t>
            </a:r>
            <a:r>
              <a:rPr lang="zh-CN" altLang="en-US" dirty="0"/>
              <a:t>以 </a:t>
            </a:r>
            <a:r>
              <a:rPr lang="en-US" altLang="zh-CN" dirty="0"/>
              <a:t>JSON </a:t>
            </a:r>
            <a:r>
              <a:rPr lang="zh-CN" altLang="en-US" dirty="0"/>
              <a:t>进行数据交互</a:t>
            </a:r>
            <a:endParaRPr lang="en-US" altLang="zh-CN" dirty="0"/>
          </a:p>
          <a:p>
            <a:pPr lvl="1"/>
            <a:r>
              <a:rPr lang="en-US" altLang="zh-CN" dirty="0"/>
              <a:t>Spring Boot </a:t>
            </a:r>
            <a:r>
              <a:rPr lang="zh-CN" altLang="en-US" dirty="0"/>
              <a:t>默认的</a:t>
            </a:r>
            <a:r>
              <a:rPr lang="en-US" altLang="zh-CN" dirty="0"/>
              <a:t> Jackson</a:t>
            </a:r>
            <a:endParaRPr lang="en-US" altLang="zh-CN" dirty="0"/>
          </a:p>
          <a:p>
            <a:r>
              <a:rPr lang="zh-CN" altLang="en-US" dirty="0"/>
              <a:t>统一返回接口数据渲染 </a:t>
            </a:r>
            <a:endParaRPr lang="en-US" altLang="zh-CN" dirty="0"/>
          </a:p>
          <a:p>
            <a:pPr lvl="1"/>
            <a:r>
              <a:rPr lang="en-US" altLang="zh-CN" dirty="0"/>
              <a:t>Web (HTML5)</a:t>
            </a:r>
            <a:endParaRPr lang="en-US" altLang="zh-CN" dirty="0"/>
          </a:p>
          <a:p>
            <a:pPr lvl="1"/>
            <a:r>
              <a:rPr lang="en-US" altLang="zh-CN" dirty="0"/>
              <a:t>Android </a:t>
            </a:r>
            <a:endParaRPr lang="en-US" altLang="zh-CN" dirty="0"/>
          </a:p>
          <a:p>
            <a:pPr lvl="1"/>
            <a:r>
              <a:rPr lang="en-US" altLang="zh-CN" dirty="0"/>
              <a:t>iOS </a:t>
            </a:r>
            <a:endParaRPr lang="en-US" altLang="zh-CN" dirty="0"/>
          </a:p>
          <a:p>
            <a:pPr lvl="1"/>
            <a:r>
              <a:rPr lang="zh-CN" altLang="en-US" dirty="0"/>
              <a:t>微信</a:t>
            </a:r>
            <a:endParaRPr lang="en-US" altLang="zh-CN" dirty="0"/>
          </a:p>
          <a:p>
            <a:pPr lvl="1"/>
            <a:r>
              <a:rPr lang="zh-CN" altLang="en-US" dirty="0"/>
              <a:t>等客户端</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Spring</a:t>
            </a:r>
            <a:r>
              <a:rPr lang="zh-CN" altLang="en-US" dirty="0"/>
              <a:t> </a:t>
            </a:r>
            <a:r>
              <a:rPr lang="en-US" altLang="zh-CN" dirty="0"/>
              <a:t>Boot </a:t>
            </a:r>
            <a:r>
              <a:rPr lang="zh-CN" altLang="en-US" dirty="0"/>
              <a:t>静态资源配置</a:t>
            </a:r>
            <a:endParaRPr lang="zh-CN" altLang="en-US" dirty="0"/>
          </a:p>
        </p:txBody>
      </p:sp>
      <p:sp>
        <p:nvSpPr>
          <p:cNvPr id="3" name="内容占位符 2"/>
          <p:cNvSpPr>
            <a:spLocks noGrp="1"/>
          </p:cNvSpPr>
          <p:nvPr>
            <p:ph idx="1"/>
          </p:nvPr>
        </p:nvSpPr>
        <p:spPr/>
        <p:txBody>
          <a:bodyPr/>
          <a:lstStyle/>
          <a:p>
            <a:r>
              <a:rPr lang="zh-CN" altLang="en-US" dirty="0"/>
              <a:t>自定义资源配置文件映射到实体类</a:t>
            </a:r>
            <a:endParaRPr lang="en-US" altLang="zh-CN" dirty="0"/>
          </a:p>
          <a:p>
            <a:pPr lvl="1"/>
            <a:r>
              <a:rPr lang="zh-CN" altLang="en-US" dirty="0"/>
              <a:t>创建一个</a:t>
            </a:r>
            <a:r>
              <a:rPr lang="en-US" altLang="zh-CN" dirty="0"/>
              <a:t>properties</a:t>
            </a:r>
            <a:r>
              <a:rPr lang="zh-CN" altLang="en-US" dirty="0"/>
              <a:t>文件</a:t>
            </a:r>
            <a:endParaRPr lang="en-US" altLang="zh-CN" dirty="0"/>
          </a:p>
          <a:p>
            <a:pPr lvl="1"/>
            <a:r>
              <a:rPr lang="zh-CN" altLang="en-US" dirty="0"/>
              <a:t>创建一个对应的</a:t>
            </a:r>
            <a:r>
              <a:rPr lang="en-US" altLang="zh-CN" dirty="0"/>
              <a:t>JavaBean</a:t>
            </a:r>
            <a:endParaRPr lang="en-US" altLang="zh-CN" dirty="0"/>
          </a:p>
          <a:p>
            <a:r>
              <a:rPr lang="zh-CN" altLang="en-US" dirty="0"/>
              <a:t>引用</a:t>
            </a:r>
            <a:r>
              <a:rPr lang="en-US" altLang="zh-CN" dirty="0"/>
              <a:t>maven</a:t>
            </a:r>
            <a:r>
              <a:rPr lang="zh-CN" altLang="en-US" dirty="0"/>
              <a:t>包</a:t>
            </a:r>
            <a:endParaRPr lang="en-US" altLang="zh-CN" dirty="0"/>
          </a:p>
          <a:p>
            <a:pPr marL="426720" lvl="1" indent="0">
              <a:buNone/>
            </a:pPr>
            <a:r>
              <a:rPr lang="en-US" altLang="zh-CN" dirty="0"/>
              <a:t>    </a:t>
            </a:r>
            <a:r>
              <a:rPr lang="en-US" altLang="zh-CN" sz="1200" dirty="0"/>
              <a:t>&lt;dependency&gt;</a:t>
            </a:r>
            <a:endParaRPr lang="en-US" altLang="zh-CN" sz="1200" dirty="0"/>
          </a:p>
          <a:p>
            <a:pPr marL="426720" lvl="1" indent="0">
              <a:buNone/>
            </a:pPr>
            <a:r>
              <a:rPr lang="en-US" altLang="zh-CN" sz="1200" dirty="0"/>
              <a:t>            &lt;</a:t>
            </a:r>
            <a:r>
              <a:rPr lang="en-US" altLang="zh-CN" sz="1200" dirty="0" err="1"/>
              <a:t>groupId</a:t>
            </a:r>
            <a:r>
              <a:rPr lang="en-US" altLang="zh-CN" sz="1200" dirty="0"/>
              <a:t>&gt;</a:t>
            </a:r>
            <a:r>
              <a:rPr lang="en-US" altLang="zh-CN" sz="1200" dirty="0" err="1"/>
              <a:t>org.springframework.boot</a:t>
            </a:r>
            <a:r>
              <a:rPr lang="en-US" altLang="zh-CN" sz="1200" dirty="0"/>
              <a:t>&lt;/</a:t>
            </a:r>
            <a:r>
              <a:rPr lang="en-US" altLang="zh-CN" sz="1200" dirty="0" err="1"/>
              <a:t>groupId</a:t>
            </a:r>
            <a:r>
              <a:rPr lang="en-US" altLang="zh-CN" sz="1200" dirty="0"/>
              <a:t>&gt;</a:t>
            </a:r>
            <a:endParaRPr lang="en-US" altLang="zh-CN" sz="1200" dirty="0"/>
          </a:p>
          <a:p>
            <a:pPr marL="426720" lvl="1" indent="0">
              <a:buNone/>
            </a:pPr>
            <a:r>
              <a:rPr lang="en-US" altLang="zh-CN" sz="1200" dirty="0"/>
              <a:t>            &lt;</a:t>
            </a:r>
            <a:r>
              <a:rPr lang="en-US" altLang="zh-CN" sz="1200" dirty="0" err="1"/>
              <a:t>artifactId</a:t>
            </a:r>
            <a:r>
              <a:rPr lang="en-US" altLang="zh-CN" sz="1200" dirty="0"/>
              <a:t>&gt;spring-boot-configuration-processor&lt;/</a:t>
            </a:r>
            <a:r>
              <a:rPr lang="en-US" altLang="zh-CN" sz="1200" dirty="0" err="1"/>
              <a:t>artifactId</a:t>
            </a:r>
            <a:r>
              <a:rPr lang="en-US" altLang="zh-CN" sz="1200" dirty="0"/>
              <a:t>&gt;</a:t>
            </a:r>
            <a:endParaRPr lang="en-US" altLang="zh-CN" sz="1200" dirty="0"/>
          </a:p>
          <a:p>
            <a:pPr marL="426720" lvl="1" indent="0">
              <a:buNone/>
            </a:pPr>
            <a:r>
              <a:rPr lang="en-US" altLang="zh-CN" sz="1200" dirty="0"/>
              <a:t>            &lt;optional&gt;true&lt;/optional&gt;</a:t>
            </a:r>
            <a:endParaRPr lang="en-US" altLang="zh-CN" sz="1200" dirty="0"/>
          </a:p>
          <a:p>
            <a:pPr marL="426720" lvl="1" indent="0">
              <a:buNone/>
            </a:pPr>
            <a:r>
              <a:rPr lang="en-US" altLang="zh-CN" sz="1200" dirty="0"/>
              <a:t>        &lt;/dependency&gt;</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txDef>
      <a:spPr>
        <a:noFill/>
      </a:spPr>
      <a:bodyPr wrap="square" rtlCol="0">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蓝色书架演示文稿（宽屏）</Template>
  <TotalTime>0</TotalTime>
  <Words>16115</Words>
  <Application>WPS 演示</Application>
  <PresentationFormat>自定义</PresentationFormat>
  <Paragraphs>895</Paragraphs>
  <Slides>62</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Arial</vt:lpstr>
      <vt:lpstr>宋体</vt:lpstr>
      <vt:lpstr>Wingdings</vt:lpstr>
      <vt:lpstr>微软雅黑</vt:lpstr>
      <vt:lpstr>Century Gothic</vt:lpstr>
      <vt:lpstr>Arial Unicode MS</vt:lpstr>
      <vt:lpstr>等线</vt:lpstr>
      <vt:lpstr>Courier New</vt:lpstr>
      <vt:lpstr>Tahoma</vt:lpstr>
      <vt:lpstr>书籍 16x9</vt:lpstr>
      <vt:lpstr>Spring Boot 2.x</vt:lpstr>
      <vt:lpstr>课程内容</vt:lpstr>
      <vt:lpstr>Spring Boot 介绍</vt:lpstr>
      <vt:lpstr>Spring WebFlux是随 Spring 5 推出的响应式Web框架</vt:lpstr>
      <vt:lpstr>Spring WebFlux是随 Spring 5 推出的响应式Web框架</vt:lpstr>
      <vt:lpstr>Spring Boot 工程多模块化</vt:lpstr>
      <vt:lpstr>Spring Boot 工程多模块化</vt:lpstr>
      <vt:lpstr>Spring Boot 构造一个统一的接口返回对象</vt:lpstr>
      <vt:lpstr>Spring Boot 静态资源配置</vt:lpstr>
      <vt:lpstr>Spring Boot DevTools热部署</vt:lpstr>
      <vt:lpstr>Spring Boot Web开发模板引擎</vt:lpstr>
      <vt:lpstr>FreeMarker 基本语法</vt:lpstr>
      <vt:lpstr>取值(插值)指令</vt:lpstr>
      <vt:lpstr>取值(插值)指令</vt:lpstr>
      <vt:lpstr>取值(插值)指令</vt:lpstr>
      <vt:lpstr>取值(插值)指令</vt:lpstr>
      <vt:lpstr>取值(插值)指令</vt:lpstr>
      <vt:lpstr>取值(插值)指令</vt:lpstr>
      <vt:lpstr>取值(插值)指令</vt:lpstr>
      <vt:lpstr>条件判断指令</vt:lpstr>
      <vt:lpstr>条件判断指令</vt:lpstr>
      <vt:lpstr>常用内建函数</vt:lpstr>
      <vt:lpstr>常用内建函数</vt:lpstr>
      <vt:lpstr>常用内建函数</vt:lpstr>
      <vt:lpstr>Spring Boot 定时任务</vt:lpstr>
      <vt:lpstr>Spring Boot 异步任务处理</vt:lpstr>
      <vt:lpstr>Spring Boot 拦截器</vt:lpstr>
      <vt:lpstr>集成 AOP</vt:lpstr>
      <vt:lpstr>集成 AOP</vt:lpstr>
      <vt:lpstr>单元测试</vt:lpstr>
      <vt:lpstr>Spring Boot默认日志管理工具</vt:lpstr>
      <vt:lpstr>Spring Boot 整合 MyBatis</vt:lpstr>
      <vt:lpstr>Spring Boot 整合 MyBatis</vt:lpstr>
      <vt:lpstr>Spring Boot 整合 MyBatis</vt:lpstr>
      <vt:lpstr>Spring Boot 整合 Redis</vt:lpstr>
      <vt:lpstr>Spring Boot 整合 RabbitMQ</vt:lpstr>
      <vt:lpstr>RabbitMQ的使用场景</vt:lpstr>
      <vt:lpstr>几款常见的 MQ  产品</vt:lpstr>
      <vt:lpstr>RabbitMQ 5种形式消息队列模式</vt:lpstr>
      <vt:lpstr>RabbitMQ 5种形式消息队列模式</vt:lpstr>
      <vt:lpstr>RabbitMQ 5种形式消息队列模式</vt:lpstr>
      <vt:lpstr>Elasticsearch的介绍</vt:lpstr>
      <vt:lpstr>Elasticsearch可以做什么</vt:lpstr>
      <vt:lpstr>Elasticsearch的应用场景</vt:lpstr>
      <vt:lpstr>Elasticsearch的优缺点</vt:lpstr>
      <vt:lpstr>Elasticsearch相关概念</vt:lpstr>
      <vt:lpstr>基于Linux安装Elasticsearch</vt:lpstr>
      <vt:lpstr>Elasticsearch文档映射</vt:lpstr>
      <vt:lpstr>Elasticsearch文档映射</vt:lpstr>
      <vt:lpstr>Elasticsearch文档映射-支持的数据类型</vt:lpstr>
      <vt:lpstr>Elasticsearch文档映射</vt:lpstr>
      <vt:lpstr>Elasticsearch乐观并发控制</vt:lpstr>
      <vt:lpstr>Elasticsearch基于倒排索引的实现</vt:lpstr>
      <vt:lpstr>Elasticsearch基于倒排索引的实现</vt:lpstr>
      <vt:lpstr>Elasticsearch 的IK中文分词器插件</vt:lpstr>
      <vt:lpstr>Elasticsearch 的IK中文分词器插件安装</vt:lpstr>
      <vt:lpstr>Elasticsearch 的IK中文分词自定义词语</vt:lpstr>
      <vt:lpstr>Spring Boot 集成Elasticsearch</vt:lpstr>
      <vt:lpstr>基于Spring Boot后台 - 快速入门微信小程序</vt:lpstr>
      <vt:lpstr>基于Spring Boot后台 - 快速入门微信小程序</vt:lpstr>
      <vt:lpstr>Spring Boot 项目发布至 Linux</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cp:revision>
  <dcterms:created xsi:type="dcterms:W3CDTF">2018-06-06T02:14:00Z</dcterms:created>
  <dcterms:modified xsi:type="dcterms:W3CDTF">2022-04-01T14:27:29Z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91B4BCDF084C41859C20EC188223B599</vt:lpwstr>
  </property>
  <property fmtid="{D5CDD505-2E9C-101B-9397-08002B2CF9AE}" pid="9" name="KSOProductBuildVer">
    <vt:lpwstr>2052-11.1.0.11405</vt:lpwstr>
  </property>
</Properties>
</file>