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522" r:id="rId5"/>
    <p:sldId id="612" r:id="rId6"/>
    <p:sldId id="613" r:id="rId7"/>
    <p:sldId id="614" r:id="rId8"/>
    <p:sldId id="616" r:id="rId9"/>
    <p:sldId id="617" r:id="rId10"/>
    <p:sldId id="618" r:id="rId11"/>
    <p:sldId id="619" r:id="rId12"/>
    <p:sldId id="620" r:id="rId13"/>
    <p:sldId id="621" r:id="rId14"/>
    <p:sldId id="622" r:id="rId15"/>
    <p:sldId id="623" r:id="rId16"/>
    <p:sldId id="624" r:id="rId17"/>
    <p:sldId id="625" r:id="rId18"/>
    <p:sldId id="626" r:id="rId19"/>
    <p:sldId id="627" r:id="rId20"/>
    <p:sldId id="628" r:id="rId21"/>
    <p:sldId id="629" r:id="rId22"/>
    <p:sldId id="631" r:id="rId23"/>
    <p:sldId id="632" r:id="rId24"/>
    <p:sldId id="633" r:id="rId25"/>
    <p:sldId id="634" r:id="rId26"/>
    <p:sldId id="635" r:id="rId27"/>
    <p:sldId id="636" r:id="rId28"/>
    <p:sldId id="630" r:id="rId29"/>
    <p:sldId id="637" r:id="rId30"/>
    <p:sldId id="638" r:id="rId31"/>
    <p:sldId id="639" r:id="rId32"/>
    <p:sldId id="640" r:id="rId33"/>
    <p:sldId id="642" r:id="rId34"/>
    <p:sldId id="643" r:id="rId35"/>
    <p:sldId id="641" r:id="rId36"/>
    <p:sldId id="644" r:id="rId37"/>
    <p:sldId id="645" r:id="rId38"/>
    <p:sldId id="646" r:id="rId39"/>
    <p:sldId id="647" r:id="rId40"/>
    <p:sldId id="649" r:id="rId41"/>
    <p:sldId id="650" r:id="rId42"/>
    <p:sldId id="651" r:id="rId43"/>
    <p:sldId id="652" r:id="rId44"/>
    <p:sldId id="653" r:id="rId45"/>
    <p:sldId id="654" r:id="rId46"/>
    <p:sldId id="655" r:id="rId47"/>
    <p:sldId id="656" r:id="rId48"/>
    <p:sldId id="657" r:id="rId49"/>
    <p:sldId id="658" r:id="rId50"/>
    <p:sldId id="659" r:id="rId51"/>
    <p:sldId id="660" r:id="rId52"/>
    <p:sldId id="661" r:id="rId53"/>
    <p:sldId id="662" r:id="rId54"/>
    <p:sldId id="663" r:id="rId55"/>
    <p:sldId id="664" r:id="rId56"/>
    <p:sldId id="665" r:id="rId57"/>
    <p:sldId id="666" r:id="rId58"/>
    <p:sldId id="667" r:id="rId59"/>
    <p:sldId id="668" r:id="rId60"/>
    <p:sldId id="669" r:id="rId61"/>
    <p:sldId id="670" r:id="rId62"/>
    <p:sldId id="671" r:id="rId63"/>
    <p:sldId id="672" r:id="rId64"/>
    <p:sldId id="673" r:id="rId65"/>
    <p:sldId id="674" r:id="rId66"/>
    <p:sldId id="675" r:id="rId67"/>
    <p:sldId id="676" r:id="rId68"/>
    <p:sldId id="677" r:id="rId69"/>
    <p:sldId id="679" r:id="rId70"/>
    <p:sldId id="678" r:id="rId71"/>
    <p:sldId id="680" r:id="rId72"/>
    <p:sldId id="681" r:id="rId73"/>
    <p:sldId id="682" r:id="rId74"/>
    <p:sldId id="683" r:id="rId75"/>
    <p:sldId id="684" r:id="rId76"/>
    <p:sldId id="685" r:id="rId77"/>
    <p:sldId id="687" r:id="rId78"/>
    <p:sldId id="688" r:id="rId79"/>
    <p:sldId id="689" r:id="rId80"/>
    <p:sldId id="690" r:id="rId81"/>
    <p:sldId id="691" r:id="rId82"/>
    <p:sldId id="692" r:id="rId83"/>
    <p:sldId id="693" r:id="rId84"/>
    <p:sldId id="695" r:id="rId85"/>
    <p:sldId id="694" r:id="rId86"/>
    <p:sldId id="696" r:id="rId87"/>
    <p:sldId id="697" r:id="rId88"/>
    <p:sldId id="698" r:id="rId89"/>
    <p:sldId id="699" r:id="rId90"/>
    <p:sldId id="335" r:id="rId91"/>
    <p:sldId id="283" r:id="rId92"/>
  </p:sldIdLst>
  <p:sldSz cx="12192000" cy="6858000"/>
  <p:notesSz cx="6858000" cy="9144000"/>
  <p:custDataLst>
    <p:tags r:id="rId9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6" autoAdjust="0"/>
    <p:restoredTop sz="93461" autoAdjust="0"/>
  </p:normalViewPr>
  <p:slideViewPr>
    <p:cSldViewPr snapToGrid="0">
      <p:cViewPr>
        <p:scale>
          <a:sx n="75" d="100"/>
          <a:sy n="75" d="100"/>
        </p:scale>
        <p:origin x="-254" y="-115"/>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6" Type="http://schemas.openxmlformats.org/officeDocument/2006/relationships/tags" Target="tags/tag178.xml"/><Relationship Id="rId95" Type="http://schemas.openxmlformats.org/officeDocument/2006/relationships/tableStyles" Target="tableStyles.xml"/><Relationship Id="rId94" Type="http://schemas.openxmlformats.org/officeDocument/2006/relationships/viewProps" Target="viewProps.xml"/><Relationship Id="rId93" Type="http://schemas.openxmlformats.org/officeDocument/2006/relationships/presProps" Target="presProps.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B00CE-9247-49D0-8AE5-6DFFAEFF8CE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7D86BB-FDB9-4079-8E00-8F1F7A4AA6F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solidFill>
                  <a:srgbClr val="1353A2"/>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1893D6-510C-4F6F-9867-0DA6859ED432}" type="slidenum">
              <a:rPr lang="zh-CN" altLang="en-US" smtClean="0"/>
            </a:fld>
            <a:endParaRPr lang="zh-CN" altLang="en-US"/>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1893D6-510C-4F6F-9867-0DA6859ED432}" type="slidenum">
              <a:rPr lang="zh-CN" altLang="en-US" smtClean="0"/>
            </a:fld>
            <a:endParaRPr lang="zh-CN" altLang="en-US"/>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1893D6-510C-4F6F-9867-0DA6859ED432}" type="slidenum">
              <a:rPr lang="zh-CN" altLang="en-US" smtClean="0"/>
            </a:fld>
            <a:endParaRPr lang="zh-CN" altLang="en-US"/>
          </a:p>
        </p:txBody>
      </p:sp>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1893D6-510C-4F6F-9867-0DA6859ED432}" type="slidenum">
              <a:rPr lang="zh-CN" altLang="en-US" smtClean="0"/>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914409"/>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3.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A79B1-94F2-44A5-8271-BE7A17D6686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893D6-510C-4F6F-9867-0DA6859ED432}" type="slidenum">
              <a:rPr lang="zh-CN" altLang="en-US" smtClean="0"/>
            </a:fld>
            <a:endParaRPr lang="zh-CN" altLang="en-US"/>
          </a:p>
        </p:txBody>
      </p:sp>
      <p:pic>
        <p:nvPicPr>
          <p:cNvPr id="7" name="图片 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12192000" cy="6851904"/>
          </a:xfrm>
          <a:prstGeom prst="rect">
            <a:avLst/>
          </a:prstGeom>
        </p:spPr>
      </p:pic>
      <p:sp>
        <p:nvSpPr>
          <p:cNvPr id="8" name="矩形 1"/>
          <p:cNvSpPr>
            <a:spLocks noChangeArrowheads="1"/>
          </p:cNvSpPr>
          <p:nvPr userDrawn="1"/>
        </p:nvSpPr>
        <p:spPr bwMode="auto">
          <a:xfrm>
            <a:off x="871382" y="363024"/>
            <a:ext cx="8930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tags" Target="../tags/tag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8.xml"/><Relationship Id="rId3" Type="http://schemas.openxmlformats.org/officeDocument/2006/relationships/tags" Target="../tags/tag19.xml"/><Relationship Id="rId2" Type="http://schemas.openxmlformats.org/officeDocument/2006/relationships/image" Target="../media/image5.png"/><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8.xml"/><Relationship Id="rId3" Type="http://schemas.openxmlformats.org/officeDocument/2006/relationships/tags" Target="../tags/tag21.xml"/><Relationship Id="rId2" Type="http://schemas.openxmlformats.org/officeDocument/2006/relationships/image" Target="../media/image5.png"/><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8.xml"/><Relationship Id="rId4" Type="http://schemas.openxmlformats.org/officeDocument/2006/relationships/tags" Target="../tags/tag23.xml"/><Relationship Id="rId3" Type="http://schemas.openxmlformats.org/officeDocument/2006/relationships/image" Target="../media/image5.png"/><Relationship Id="rId2" Type="http://schemas.openxmlformats.org/officeDocument/2006/relationships/tags" Target="../tags/tag2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8.xml"/><Relationship Id="rId3" Type="http://schemas.openxmlformats.org/officeDocument/2006/relationships/tags" Target="../tags/tag25.xml"/><Relationship Id="rId2" Type="http://schemas.openxmlformats.org/officeDocument/2006/relationships/image" Target="../media/image5.png"/><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8.xml"/><Relationship Id="rId4" Type="http://schemas.openxmlformats.org/officeDocument/2006/relationships/tags" Target="../tags/tag27.xml"/><Relationship Id="rId3" Type="http://schemas.openxmlformats.org/officeDocument/2006/relationships/image" Target="../media/image5.png"/><Relationship Id="rId2" Type="http://schemas.openxmlformats.org/officeDocument/2006/relationships/tags" Target="../tags/tag26.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8.xml"/><Relationship Id="rId3" Type="http://schemas.openxmlformats.org/officeDocument/2006/relationships/tags" Target="../tags/tag29.xml"/><Relationship Id="rId2" Type="http://schemas.openxmlformats.org/officeDocument/2006/relationships/image" Target="../media/image5.png"/><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8.xml"/><Relationship Id="rId3" Type="http://schemas.openxmlformats.org/officeDocument/2006/relationships/tags" Target="../tags/tag31.xml"/><Relationship Id="rId2" Type="http://schemas.openxmlformats.org/officeDocument/2006/relationships/image" Target="../media/image5.png"/><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8.xml"/><Relationship Id="rId4" Type="http://schemas.openxmlformats.org/officeDocument/2006/relationships/tags" Target="../tags/tag33.xml"/><Relationship Id="rId3" Type="http://schemas.openxmlformats.org/officeDocument/2006/relationships/image" Target="../media/image5.png"/><Relationship Id="rId2" Type="http://schemas.openxmlformats.org/officeDocument/2006/relationships/tags" Target="../tags/tag3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8.xml"/><Relationship Id="rId3" Type="http://schemas.openxmlformats.org/officeDocument/2006/relationships/tags" Target="../tags/tag35.xml"/><Relationship Id="rId2" Type="http://schemas.openxmlformats.org/officeDocument/2006/relationships/image" Target="../media/image5.png"/><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vmlDrawing" Target="../drawings/vmlDrawing1.vml"/><Relationship Id="rId6" Type="http://schemas.openxmlformats.org/officeDocument/2006/relationships/slideLayout" Target="../slideLayouts/slideLayout8.xml"/><Relationship Id="rId5" Type="http://schemas.openxmlformats.org/officeDocument/2006/relationships/tags" Target="../tags/tag37.xml"/><Relationship Id="rId4" Type="http://schemas.openxmlformats.org/officeDocument/2006/relationships/image" Target="../media/image5.png"/><Relationship Id="rId3" Type="http://schemas.openxmlformats.org/officeDocument/2006/relationships/tags" Target="../tags/tag36.xml"/><Relationship Id="rId2" Type="http://schemas.openxmlformats.org/officeDocument/2006/relationships/image" Target="../media/image10.e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8.xml"/><Relationship Id="rId3" Type="http://schemas.openxmlformats.org/officeDocument/2006/relationships/tags" Target="../tags/tag3.xml"/><Relationship Id="rId2" Type="http://schemas.openxmlformats.org/officeDocument/2006/relationships/image" Target="../media/image5.png"/><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8.xml"/><Relationship Id="rId4" Type="http://schemas.openxmlformats.org/officeDocument/2006/relationships/tags" Target="../tags/tag39.xml"/><Relationship Id="rId3" Type="http://schemas.openxmlformats.org/officeDocument/2006/relationships/image" Target="../media/image5.png"/><Relationship Id="rId2" Type="http://schemas.openxmlformats.org/officeDocument/2006/relationships/tags" Target="../tags/tag38.xml"/><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8.xml"/><Relationship Id="rId4" Type="http://schemas.openxmlformats.org/officeDocument/2006/relationships/tags" Target="../tags/tag41.xml"/><Relationship Id="rId3" Type="http://schemas.openxmlformats.org/officeDocument/2006/relationships/image" Target="../media/image5.png"/><Relationship Id="rId2" Type="http://schemas.openxmlformats.org/officeDocument/2006/relationships/tags" Target="../tags/tag40.xml"/><Relationship Id="rId1" Type="http://schemas.openxmlformats.org/officeDocument/2006/relationships/image" Target="../media/image11.jpe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8.xml"/><Relationship Id="rId4" Type="http://schemas.openxmlformats.org/officeDocument/2006/relationships/tags" Target="../tags/tag43.xml"/><Relationship Id="rId3" Type="http://schemas.openxmlformats.org/officeDocument/2006/relationships/image" Target="../media/image5.png"/><Relationship Id="rId2" Type="http://schemas.openxmlformats.org/officeDocument/2006/relationships/tags" Target="../tags/tag42.xml"/><Relationship Id="rId1" Type="http://schemas.openxmlformats.org/officeDocument/2006/relationships/image" Target="../media/image11.jpe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8.xml"/><Relationship Id="rId4" Type="http://schemas.openxmlformats.org/officeDocument/2006/relationships/tags" Target="../tags/tag45.xml"/><Relationship Id="rId3" Type="http://schemas.openxmlformats.org/officeDocument/2006/relationships/image" Target="../media/image5.png"/><Relationship Id="rId2" Type="http://schemas.openxmlformats.org/officeDocument/2006/relationships/tags" Target="../tags/tag44.xml"/><Relationship Id="rId1" Type="http://schemas.openxmlformats.org/officeDocument/2006/relationships/image" Target="../media/image11.jpe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8.xml"/><Relationship Id="rId4" Type="http://schemas.openxmlformats.org/officeDocument/2006/relationships/tags" Target="../tags/tag47.xml"/><Relationship Id="rId3" Type="http://schemas.openxmlformats.org/officeDocument/2006/relationships/image" Target="../media/image5.png"/><Relationship Id="rId2" Type="http://schemas.openxmlformats.org/officeDocument/2006/relationships/tags" Target="../tags/tag46.xml"/><Relationship Id="rId1" Type="http://schemas.openxmlformats.org/officeDocument/2006/relationships/image" Target="../media/image11.jpe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8.xml"/><Relationship Id="rId4" Type="http://schemas.openxmlformats.org/officeDocument/2006/relationships/tags" Target="../tags/tag49.xml"/><Relationship Id="rId3" Type="http://schemas.openxmlformats.org/officeDocument/2006/relationships/image" Target="../media/image5.png"/><Relationship Id="rId2" Type="http://schemas.openxmlformats.org/officeDocument/2006/relationships/tags" Target="../tags/tag48.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8.xml"/><Relationship Id="rId4" Type="http://schemas.openxmlformats.org/officeDocument/2006/relationships/tags" Target="../tags/tag51.xml"/><Relationship Id="rId3" Type="http://schemas.openxmlformats.org/officeDocument/2006/relationships/image" Target="../media/image5.png"/><Relationship Id="rId2" Type="http://schemas.openxmlformats.org/officeDocument/2006/relationships/tags" Target="../tags/tag50.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8.xml"/><Relationship Id="rId3" Type="http://schemas.openxmlformats.org/officeDocument/2006/relationships/tags" Target="../tags/tag53.xml"/><Relationship Id="rId2" Type="http://schemas.openxmlformats.org/officeDocument/2006/relationships/image" Target="../media/image5.png"/><Relationship Id="rId1" Type="http://schemas.openxmlformats.org/officeDocument/2006/relationships/tags" Target="../tags/tag52.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vmlDrawing" Target="../drawings/vmlDrawing2.vml"/><Relationship Id="rId6" Type="http://schemas.openxmlformats.org/officeDocument/2006/relationships/slideLayout" Target="../slideLayouts/slideLayout8.xml"/><Relationship Id="rId5" Type="http://schemas.openxmlformats.org/officeDocument/2006/relationships/tags" Target="../tags/tag55.xml"/><Relationship Id="rId4" Type="http://schemas.openxmlformats.org/officeDocument/2006/relationships/image" Target="../media/image5.png"/><Relationship Id="rId3" Type="http://schemas.openxmlformats.org/officeDocument/2006/relationships/tags" Target="../tags/tag54.xml"/><Relationship Id="rId2" Type="http://schemas.openxmlformats.org/officeDocument/2006/relationships/image" Target="../media/image14.emf"/><Relationship Id="rId1"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8.xml"/><Relationship Id="rId3" Type="http://schemas.openxmlformats.org/officeDocument/2006/relationships/tags" Target="../tags/tag57.xml"/><Relationship Id="rId2" Type="http://schemas.openxmlformats.org/officeDocument/2006/relationships/image" Target="../media/image5.png"/><Relationship Id="rId1" Type="http://schemas.openxmlformats.org/officeDocument/2006/relationships/tags" Target="../tags/tag56.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8.xml"/><Relationship Id="rId3" Type="http://schemas.openxmlformats.org/officeDocument/2006/relationships/tags" Target="../tags/tag5.xml"/><Relationship Id="rId2" Type="http://schemas.openxmlformats.org/officeDocument/2006/relationships/image" Target="../media/image5.png"/><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8.xml"/><Relationship Id="rId3" Type="http://schemas.openxmlformats.org/officeDocument/2006/relationships/tags" Target="../tags/tag59.xml"/><Relationship Id="rId2" Type="http://schemas.openxmlformats.org/officeDocument/2006/relationships/image" Target="../media/image5.png"/><Relationship Id="rId1" Type="http://schemas.openxmlformats.org/officeDocument/2006/relationships/tags" Target="../tags/tag58.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8.xml"/><Relationship Id="rId4" Type="http://schemas.openxmlformats.org/officeDocument/2006/relationships/tags" Target="../tags/tag61.xml"/><Relationship Id="rId3" Type="http://schemas.openxmlformats.org/officeDocument/2006/relationships/image" Target="../media/image5.png"/><Relationship Id="rId2" Type="http://schemas.openxmlformats.org/officeDocument/2006/relationships/tags" Target="../tags/tag60.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8.xml"/><Relationship Id="rId4" Type="http://schemas.openxmlformats.org/officeDocument/2006/relationships/tags" Target="../tags/tag63.xml"/><Relationship Id="rId3" Type="http://schemas.openxmlformats.org/officeDocument/2006/relationships/image" Target="../media/image5.png"/><Relationship Id="rId2" Type="http://schemas.openxmlformats.org/officeDocument/2006/relationships/tags" Target="../tags/tag62.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8.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image" Target="../media/image5.png"/><Relationship Id="rId1" Type="http://schemas.openxmlformats.org/officeDocument/2006/relationships/tags" Target="../tags/tag64.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8.xml"/><Relationship Id="rId3" Type="http://schemas.openxmlformats.org/officeDocument/2006/relationships/tags" Target="../tags/tag68.xml"/><Relationship Id="rId2" Type="http://schemas.openxmlformats.org/officeDocument/2006/relationships/image" Target="../media/image5.png"/><Relationship Id="rId1" Type="http://schemas.openxmlformats.org/officeDocument/2006/relationships/tags" Target="../tags/tag67.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8.xml"/><Relationship Id="rId3" Type="http://schemas.openxmlformats.org/officeDocument/2006/relationships/tags" Target="../tags/tag70.xml"/><Relationship Id="rId2" Type="http://schemas.openxmlformats.org/officeDocument/2006/relationships/image" Target="../media/image5.png"/><Relationship Id="rId1" Type="http://schemas.openxmlformats.org/officeDocument/2006/relationships/tags" Target="../tags/tag69.xml"/></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6.xml"/><Relationship Id="rId7" Type="http://schemas.openxmlformats.org/officeDocument/2006/relationships/vmlDrawing" Target="../drawings/vmlDrawing3.vml"/><Relationship Id="rId6" Type="http://schemas.openxmlformats.org/officeDocument/2006/relationships/slideLayout" Target="../slideLayouts/slideLayout8.xml"/><Relationship Id="rId5" Type="http://schemas.openxmlformats.org/officeDocument/2006/relationships/tags" Target="../tags/tag72.xml"/><Relationship Id="rId4" Type="http://schemas.openxmlformats.org/officeDocument/2006/relationships/image" Target="../media/image5.png"/><Relationship Id="rId3" Type="http://schemas.openxmlformats.org/officeDocument/2006/relationships/tags" Target="../tags/tag71.xml"/><Relationship Id="rId2" Type="http://schemas.openxmlformats.org/officeDocument/2006/relationships/image" Target="../media/image17.emf"/><Relationship Id="rId1"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8.xml"/><Relationship Id="rId3" Type="http://schemas.openxmlformats.org/officeDocument/2006/relationships/tags" Target="../tags/tag74.xml"/><Relationship Id="rId2" Type="http://schemas.openxmlformats.org/officeDocument/2006/relationships/image" Target="../media/image5.png"/><Relationship Id="rId1" Type="http://schemas.openxmlformats.org/officeDocument/2006/relationships/tags" Target="../tags/tag73.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8.xml"/><Relationship Id="rId3" Type="http://schemas.openxmlformats.org/officeDocument/2006/relationships/tags" Target="../tags/tag76.xml"/><Relationship Id="rId2" Type="http://schemas.openxmlformats.org/officeDocument/2006/relationships/image" Target="../media/image5.png"/><Relationship Id="rId1" Type="http://schemas.openxmlformats.org/officeDocument/2006/relationships/tags" Target="../tags/tag75.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8.xml"/><Relationship Id="rId3" Type="http://schemas.openxmlformats.org/officeDocument/2006/relationships/tags" Target="../tags/tag78.xml"/><Relationship Id="rId2" Type="http://schemas.openxmlformats.org/officeDocument/2006/relationships/image" Target="../media/image5.png"/><Relationship Id="rId1" Type="http://schemas.openxmlformats.org/officeDocument/2006/relationships/tags" Target="../tags/tag7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8.xml"/><Relationship Id="rId3" Type="http://schemas.openxmlformats.org/officeDocument/2006/relationships/tags" Target="../tags/tag7.xml"/><Relationship Id="rId2" Type="http://schemas.openxmlformats.org/officeDocument/2006/relationships/image" Target="../media/image5.png"/><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8" Type="http://schemas.openxmlformats.org/officeDocument/2006/relationships/notesSlide" Target="../notesSlides/notesSlide40.xml"/><Relationship Id="rId7" Type="http://schemas.openxmlformats.org/officeDocument/2006/relationships/vmlDrawing" Target="../drawings/vmlDrawing4.vml"/><Relationship Id="rId6" Type="http://schemas.openxmlformats.org/officeDocument/2006/relationships/slideLayout" Target="../slideLayouts/slideLayout8.xml"/><Relationship Id="rId5" Type="http://schemas.openxmlformats.org/officeDocument/2006/relationships/tags" Target="../tags/tag80.xml"/><Relationship Id="rId4" Type="http://schemas.openxmlformats.org/officeDocument/2006/relationships/image" Target="../media/image5.png"/><Relationship Id="rId3" Type="http://schemas.openxmlformats.org/officeDocument/2006/relationships/tags" Target="../tags/tag79.xml"/><Relationship Id="rId2" Type="http://schemas.openxmlformats.org/officeDocument/2006/relationships/image" Target="../media/image18.emf"/><Relationship Id="rId1" Type="http://schemas.openxmlformats.org/officeDocument/2006/relationships/oleObject" Target="../embeddings/oleObject4.bin"/></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1.xml"/><Relationship Id="rId7" Type="http://schemas.openxmlformats.org/officeDocument/2006/relationships/vmlDrawing" Target="../drawings/vmlDrawing5.vml"/><Relationship Id="rId6" Type="http://schemas.openxmlformats.org/officeDocument/2006/relationships/slideLayout" Target="../slideLayouts/slideLayout8.xml"/><Relationship Id="rId5" Type="http://schemas.openxmlformats.org/officeDocument/2006/relationships/tags" Target="../tags/tag82.xml"/><Relationship Id="rId4" Type="http://schemas.openxmlformats.org/officeDocument/2006/relationships/image" Target="../media/image5.png"/><Relationship Id="rId3" Type="http://schemas.openxmlformats.org/officeDocument/2006/relationships/tags" Target="../tags/tag81.xml"/><Relationship Id="rId2" Type="http://schemas.openxmlformats.org/officeDocument/2006/relationships/image" Target="../media/image19.emf"/><Relationship Id="rId1"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8.xml"/><Relationship Id="rId4" Type="http://schemas.openxmlformats.org/officeDocument/2006/relationships/tags" Target="../tags/tag84.xml"/><Relationship Id="rId3" Type="http://schemas.openxmlformats.org/officeDocument/2006/relationships/image" Target="../media/image5.png"/><Relationship Id="rId2" Type="http://schemas.openxmlformats.org/officeDocument/2006/relationships/tags" Target="../tags/tag83.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8.xml"/><Relationship Id="rId3" Type="http://schemas.openxmlformats.org/officeDocument/2006/relationships/tags" Target="../tags/tag86.xml"/><Relationship Id="rId2" Type="http://schemas.openxmlformats.org/officeDocument/2006/relationships/image" Target="../media/image5.png"/><Relationship Id="rId1" Type="http://schemas.openxmlformats.org/officeDocument/2006/relationships/tags" Target="../tags/tag85.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8.xml"/><Relationship Id="rId3" Type="http://schemas.openxmlformats.org/officeDocument/2006/relationships/tags" Target="../tags/tag88.xml"/><Relationship Id="rId2" Type="http://schemas.openxmlformats.org/officeDocument/2006/relationships/image" Target="../media/image5.png"/><Relationship Id="rId1" Type="http://schemas.openxmlformats.org/officeDocument/2006/relationships/tags" Target="../tags/tag87.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8.xml"/><Relationship Id="rId3" Type="http://schemas.openxmlformats.org/officeDocument/2006/relationships/tags" Target="../tags/tag90.xml"/><Relationship Id="rId2" Type="http://schemas.openxmlformats.org/officeDocument/2006/relationships/image" Target="../media/image5.png"/><Relationship Id="rId1" Type="http://schemas.openxmlformats.org/officeDocument/2006/relationships/tags" Target="../tags/tag89.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8.xml"/><Relationship Id="rId3" Type="http://schemas.openxmlformats.org/officeDocument/2006/relationships/tags" Target="../tags/tag92.xml"/><Relationship Id="rId2" Type="http://schemas.openxmlformats.org/officeDocument/2006/relationships/image" Target="../media/image5.png"/><Relationship Id="rId1" Type="http://schemas.openxmlformats.org/officeDocument/2006/relationships/tags" Target="../tags/tag91.xml"/></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8.xml"/><Relationship Id="rId3" Type="http://schemas.openxmlformats.org/officeDocument/2006/relationships/tags" Target="../tags/tag94.xml"/><Relationship Id="rId2" Type="http://schemas.openxmlformats.org/officeDocument/2006/relationships/image" Target="../media/image5.png"/><Relationship Id="rId1" Type="http://schemas.openxmlformats.org/officeDocument/2006/relationships/tags" Target="../tags/tag93.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8.xml"/><Relationship Id="rId3" Type="http://schemas.openxmlformats.org/officeDocument/2006/relationships/tags" Target="../tags/tag96.xml"/><Relationship Id="rId2" Type="http://schemas.openxmlformats.org/officeDocument/2006/relationships/image" Target="../media/image5.png"/><Relationship Id="rId1" Type="http://schemas.openxmlformats.org/officeDocument/2006/relationships/tags" Target="../tags/tag95.xml"/></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49.xml"/><Relationship Id="rId7" Type="http://schemas.openxmlformats.org/officeDocument/2006/relationships/vmlDrawing" Target="../drawings/vmlDrawing6.vml"/><Relationship Id="rId6" Type="http://schemas.openxmlformats.org/officeDocument/2006/relationships/slideLayout" Target="../slideLayouts/slideLayout8.xml"/><Relationship Id="rId5" Type="http://schemas.openxmlformats.org/officeDocument/2006/relationships/tags" Target="../tags/tag98.xml"/><Relationship Id="rId4" Type="http://schemas.openxmlformats.org/officeDocument/2006/relationships/image" Target="../media/image5.png"/><Relationship Id="rId3" Type="http://schemas.openxmlformats.org/officeDocument/2006/relationships/tags" Target="../tags/tag97.xml"/><Relationship Id="rId2" Type="http://schemas.openxmlformats.org/officeDocument/2006/relationships/image" Target="../media/image21.emf"/><Relationship Id="rId1"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8.xml"/><Relationship Id="rId3" Type="http://schemas.openxmlformats.org/officeDocument/2006/relationships/tags" Target="../tags/tag9.xml"/><Relationship Id="rId2" Type="http://schemas.openxmlformats.org/officeDocument/2006/relationships/image" Target="../media/image5.png"/><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8" Type="http://schemas.openxmlformats.org/officeDocument/2006/relationships/notesSlide" Target="../notesSlides/notesSlide50.xml"/><Relationship Id="rId7" Type="http://schemas.openxmlformats.org/officeDocument/2006/relationships/vmlDrawing" Target="../drawings/vmlDrawing7.vml"/><Relationship Id="rId6" Type="http://schemas.openxmlformats.org/officeDocument/2006/relationships/slideLayout" Target="../slideLayouts/slideLayout8.xml"/><Relationship Id="rId5" Type="http://schemas.openxmlformats.org/officeDocument/2006/relationships/tags" Target="../tags/tag100.xml"/><Relationship Id="rId4" Type="http://schemas.openxmlformats.org/officeDocument/2006/relationships/image" Target="../media/image5.png"/><Relationship Id="rId3" Type="http://schemas.openxmlformats.org/officeDocument/2006/relationships/tags" Target="../tags/tag99.xml"/><Relationship Id="rId2" Type="http://schemas.openxmlformats.org/officeDocument/2006/relationships/image" Target="../media/image22.emf"/><Relationship Id="rId1" Type="http://schemas.openxmlformats.org/officeDocument/2006/relationships/oleObject" Target="../embeddings/oleObject7.bin"/></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8.xml"/><Relationship Id="rId3" Type="http://schemas.openxmlformats.org/officeDocument/2006/relationships/tags" Target="../tags/tag102.xml"/><Relationship Id="rId2" Type="http://schemas.openxmlformats.org/officeDocument/2006/relationships/image" Target="../media/image5.png"/><Relationship Id="rId1" Type="http://schemas.openxmlformats.org/officeDocument/2006/relationships/tags" Target="../tags/tag101.xml"/></Relationships>
</file>

<file path=ppt/slides/_rels/slide52.xml.rels><?xml version="1.0" encoding="UTF-8" standalone="yes"?>
<Relationships xmlns="http://schemas.openxmlformats.org/package/2006/relationships"><Relationship Id="rId8" Type="http://schemas.openxmlformats.org/officeDocument/2006/relationships/notesSlide" Target="../notesSlides/notesSlide52.xml"/><Relationship Id="rId7" Type="http://schemas.openxmlformats.org/officeDocument/2006/relationships/vmlDrawing" Target="../drawings/vmlDrawing8.vml"/><Relationship Id="rId6" Type="http://schemas.openxmlformats.org/officeDocument/2006/relationships/slideLayout" Target="../slideLayouts/slideLayout8.xml"/><Relationship Id="rId5" Type="http://schemas.openxmlformats.org/officeDocument/2006/relationships/tags" Target="../tags/tag104.xml"/><Relationship Id="rId4" Type="http://schemas.openxmlformats.org/officeDocument/2006/relationships/image" Target="../media/image5.png"/><Relationship Id="rId3" Type="http://schemas.openxmlformats.org/officeDocument/2006/relationships/tags" Target="../tags/tag103.xml"/><Relationship Id="rId2" Type="http://schemas.openxmlformats.org/officeDocument/2006/relationships/image" Target="../media/image23.emf"/><Relationship Id="rId1" Type="http://schemas.openxmlformats.org/officeDocument/2006/relationships/oleObject" Target="../embeddings/oleObject8.bin"/></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8.xml"/><Relationship Id="rId3" Type="http://schemas.openxmlformats.org/officeDocument/2006/relationships/tags" Target="../tags/tag106.xml"/><Relationship Id="rId2" Type="http://schemas.openxmlformats.org/officeDocument/2006/relationships/image" Target="../media/image5.png"/><Relationship Id="rId1" Type="http://schemas.openxmlformats.org/officeDocument/2006/relationships/tags" Target="../tags/tag105.xml"/></Relationships>
</file>

<file path=ppt/slides/_rels/slide54.xml.rels><?xml version="1.0" encoding="UTF-8" standalone="yes"?>
<Relationships xmlns="http://schemas.openxmlformats.org/package/2006/relationships"><Relationship Id="rId8" Type="http://schemas.openxmlformats.org/officeDocument/2006/relationships/notesSlide" Target="../notesSlides/notesSlide54.xml"/><Relationship Id="rId7" Type="http://schemas.openxmlformats.org/officeDocument/2006/relationships/vmlDrawing" Target="../drawings/vmlDrawing9.vml"/><Relationship Id="rId6" Type="http://schemas.openxmlformats.org/officeDocument/2006/relationships/slideLayout" Target="../slideLayouts/slideLayout8.xml"/><Relationship Id="rId5" Type="http://schemas.openxmlformats.org/officeDocument/2006/relationships/tags" Target="../tags/tag108.xml"/><Relationship Id="rId4" Type="http://schemas.openxmlformats.org/officeDocument/2006/relationships/image" Target="../media/image5.png"/><Relationship Id="rId3" Type="http://schemas.openxmlformats.org/officeDocument/2006/relationships/tags" Target="../tags/tag107.xml"/><Relationship Id="rId2" Type="http://schemas.openxmlformats.org/officeDocument/2006/relationships/image" Target="../media/image24.emf"/><Relationship Id="rId1" Type="http://schemas.openxmlformats.org/officeDocument/2006/relationships/oleObject" Target="../embeddings/oleObject9.bin"/></Relationships>
</file>

<file path=ppt/slides/_rels/slide55.xml.rels><?xml version="1.0" encoding="UTF-8" standalone="yes"?>
<Relationships xmlns="http://schemas.openxmlformats.org/package/2006/relationships"><Relationship Id="rId6" Type="http://schemas.openxmlformats.org/officeDocument/2006/relationships/notesSlide" Target="../notesSlides/notesSlide55.xml"/><Relationship Id="rId5" Type="http://schemas.openxmlformats.org/officeDocument/2006/relationships/slideLayout" Target="../slideLayouts/slideLayout8.xml"/><Relationship Id="rId4" Type="http://schemas.openxmlformats.org/officeDocument/2006/relationships/tags" Target="../tags/tag110.xml"/><Relationship Id="rId3" Type="http://schemas.openxmlformats.org/officeDocument/2006/relationships/image" Target="../media/image5.png"/><Relationship Id="rId2" Type="http://schemas.openxmlformats.org/officeDocument/2006/relationships/tags" Target="../tags/tag109.xml"/><Relationship Id="rId1" Type="http://schemas.openxmlformats.org/officeDocument/2006/relationships/image" Target="../media/image25.pn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8.xml"/><Relationship Id="rId3" Type="http://schemas.openxmlformats.org/officeDocument/2006/relationships/tags" Target="../tags/tag112.xml"/><Relationship Id="rId2" Type="http://schemas.openxmlformats.org/officeDocument/2006/relationships/image" Target="../media/image5.png"/><Relationship Id="rId1" Type="http://schemas.openxmlformats.org/officeDocument/2006/relationships/tags" Target="../tags/tag111.xml"/></Relationships>
</file>

<file path=ppt/slides/_rels/slide57.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113.xml"/><Relationship Id="rId7" Type="http://schemas.openxmlformats.org/officeDocument/2006/relationships/slide" Target="slide63.xml"/><Relationship Id="rId6" Type="http://schemas.openxmlformats.org/officeDocument/2006/relationships/slide" Target="slide62.xml"/><Relationship Id="rId5" Type="http://schemas.openxmlformats.org/officeDocument/2006/relationships/slide" Target="slide61.xml"/><Relationship Id="rId4" Type="http://schemas.openxmlformats.org/officeDocument/2006/relationships/slide" Target="slide60.xml"/><Relationship Id="rId3" Type="http://schemas.openxmlformats.org/officeDocument/2006/relationships/slide" Target="slide59.xml"/><Relationship Id="rId2" Type="http://schemas.openxmlformats.org/officeDocument/2006/relationships/slide" Target="slide58.xml"/><Relationship Id="rId12" Type="http://schemas.openxmlformats.org/officeDocument/2006/relationships/notesSlide" Target="../notesSlides/notesSlide57.xml"/><Relationship Id="rId11" Type="http://schemas.openxmlformats.org/officeDocument/2006/relationships/slideLayout" Target="../slideLayouts/slideLayout8.xml"/><Relationship Id="rId10" Type="http://schemas.openxmlformats.org/officeDocument/2006/relationships/tags" Target="../tags/tag114.xml"/><Relationship Id="rId1" Type="http://schemas.openxmlformats.org/officeDocument/2006/relationships/image" Target="../media/image26.png"/></Relationships>
</file>

<file path=ppt/slides/_rels/slide58.xml.rels><?xml version="1.0" encoding="UTF-8" standalone="yes"?>
<Relationships xmlns="http://schemas.openxmlformats.org/package/2006/relationships"><Relationship Id="rId7" Type="http://schemas.openxmlformats.org/officeDocument/2006/relationships/notesSlide" Target="../notesSlides/notesSlide58.xml"/><Relationship Id="rId6" Type="http://schemas.openxmlformats.org/officeDocument/2006/relationships/slideLayout" Target="../slideLayouts/slideLayout8.xml"/><Relationship Id="rId5" Type="http://schemas.openxmlformats.org/officeDocument/2006/relationships/tags" Target="../tags/tag116.xml"/><Relationship Id="rId4" Type="http://schemas.openxmlformats.org/officeDocument/2006/relationships/image" Target="../media/image5.png"/><Relationship Id="rId3" Type="http://schemas.openxmlformats.org/officeDocument/2006/relationships/tags" Target="../tags/tag115.xml"/><Relationship Id="rId2" Type="http://schemas.openxmlformats.org/officeDocument/2006/relationships/image" Target="../media/image27.png"/><Relationship Id="rId1" Type="http://schemas.openxmlformats.org/officeDocument/2006/relationships/slide" Target="slide57.xml"/></Relationships>
</file>

<file path=ppt/slides/_rels/slide59.xml.rels><?xml version="1.0" encoding="UTF-8" standalone="yes"?>
<Relationships xmlns="http://schemas.openxmlformats.org/package/2006/relationships"><Relationship Id="rId7" Type="http://schemas.openxmlformats.org/officeDocument/2006/relationships/notesSlide" Target="../notesSlides/notesSlide59.xml"/><Relationship Id="rId6" Type="http://schemas.openxmlformats.org/officeDocument/2006/relationships/slideLayout" Target="../slideLayouts/slideLayout8.xml"/><Relationship Id="rId5" Type="http://schemas.openxmlformats.org/officeDocument/2006/relationships/tags" Target="../tags/tag118.xml"/><Relationship Id="rId4" Type="http://schemas.openxmlformats.org/officeDocument/2006/relationships/image" Target="../media/image5.png"/><Relationship Id="rId3" Type="http://schemas.openxmlformats.org/officeDocument/2006/relationships/tags" Target="../tags/tag117.xml"/><Relationship Id="rId2" Type="http://schemas.openxmlformats.org/officeDocument/2006/relationships/image" Target="../media/image27.png"/><Relationship Id="rId1" Type="http://schemas.openxmlformats.org/officeDocument/2006/relationships/slide" Target="slide5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8.xml"/><Relationship Id="rId3" Type="http://schemas.openxmlformats.org/officeDocument/2006/relationships/tags" Target="../tags/tag11.xml"/><Relationship Id="rId2" Type="http://schemas.openxmlformats.org/officeDocument/2006/relationships/image" Target="../media/image5.png"/><Relationship Id="rId1" Type="http://schemas.openxmlformats.org/officeDocument/2006/relationships/tags" Target="../tags/tag10.xml"/></Relationships>
</file>

<file path=ppt/slides/_rels/slide60.xml.rels><?xml version="1.0" encoding="UTF-8" standalone="yes"?>
<Relationships xmlns="http://schemas.openxmlformats.org/package/2006/relationships"><Relationship Id="rId7" Type="http://schemas.openxmlformats.org/officeDocument/2006/relationships/notesSlide" Target="../notesSlides/notesSlide60.xml"/><Relationship Id="rId6" Type="http://schemas.openxmlformats.org/officeDocument/2006/relationships/slideLayout" Target="../slideLayouts/slideLayout8.xml"/><Relationship Id="rId5" Type="http://schemas.openxmlformats.org/officeDocument/2006/relationships/tags" Target="../tags/tag120.xml"/><Relationship Id="rId4" Type="http://schemas.openxmlformats.org/officeDocument/2006/relationships/image" Target="../media/image5.png"/><Relationship Id="rId3" Type="http://schemas.openxmlformats.org/officeDocument/2006/relationships/tags" Target="../tags/tag119.xml"/><Relationship Id="rId2" Type="http://schemas.openxmlformats.org/officeDocument/2006/relationships/image" Target="../media/image27.png"/><Relationship Id="rId1" Type="http://schemas.openxmlformats.org/officeDocument/2006/relationships/slide" Target="slide57.xml"/></Relationships>
</file>

<file path=ppt/slides/_rels/slide61.xml.rels><?xml version="1.0" encoding="UTF-8" standalone="yes"?>
<Relationships xmlns="http://schemas.openxmlformats.org/package/2006/relationships"><Relationship Id="rId7" Type="http://schemas.openxmlformats.org/officeDocument/2006/relationships/notesSlide" Target="../notesSlides/notesSlide61.xml"/><Relationship Id="rId6" Type="http://schemas.openxmlformats.org/officeDocument/2006/relationships/slideLayout" Target="../slideLayouts/slideLayout8.xml"/><Relationship Id="rId5" Type="http://schemas.openxmlformats.org/officeDocument/2006/relationships/tags" Target="../tags/tag122.xml"/><Relationship Id="rId4" Type="http://schemas.openxmlformats.org/officeDocument/2006/relationships/image" Target="../media/image5.png"/><Relationship Id="rId3" Type="http://schemas.openxmlformats.org/officeDocument/2006/relationships/tags" Target="../tags/tag121.xml"/><Relationship Id="rId2" Type="http://schemas.openxmlformats.org/officeDocument/2006/relationships/image" Target="../media/image27.png"/><Relationship Id="rId1" Type="http://schemas.openxmlformats.org/officeDocument/2006/relationships/slide" Target="slide57.xml"/></Relationships>
</file>

<file path=ppt/slides/_rels/slide62.xml.rels><?xml version="1.0" encoding="UTF-8" standalone="yes"?>
<Relationships xmlns="http://schemas.openxmlformats.org/package/2006/relationships"><Relationship Id="rId7" Type="http://schemas.openxmlformats.org/officeDocument/2006/relationships/notesSlide" Target="../notesSlides/notesSlide62.xml"/><Relationship Id="rId6" Type="http://schemas.openxmlformats.org/officeDocument/2006/relationships/slideLayout" Target="../slideLayouts/slideLayout8.xml"/><Relationship Id="rId5" Type="http://schemas.openxmlformats.org/officeDocument/2006/relationships/tags" Target="../tags/tag124.xml"/><Relationship Id="rId4" Type="http://schemas.openxmlformats.org/officeDocument/2006/relationships/image" Target="../media/image5.png"/><Relationship Id="rId3" Type="http://schemas.openxmlformats.org/officeDocument/2006/relationships/tags" Target="../tags/tag123.xml"/><Relationship Id="rId2" Type="http://schemas.openxmlformats.org/officeDocument/2006/relationships/image" Target="../media/image27.png"/><Relationship Id="rId1" Type="http://schemas.openxmlformats.org/officeDocument/2006/relationships/slide" Target="slide57.xml"/></Relationships>
</file>

<file path=ppt/slides/_rels/slide63.xml.rels><?xml version="1.0" encoding="UTF-8" standalone="yes"?>
<Relationships xmlns="http://schemas.openxmlformats.org/package/2006/relationships"><Relationship Id="rId7" Type="http://schemas.openxmlformats.org/officeDocument/2006/relationships/notesSlide" Target="../notesSlides/notesSlide63.xml"/><Relationship Id="rId6" Type="http://schemas.openxmlformats.org/officeDocument/2006/relationships/slideLayout" Target="../slideLayouts/slideLayout8.xml"/><Relationship Id="rId5" Type="http://schemas.openxmlformats.org/officeDocument/2006/relationships/tags" Target="../tags/tag126.xml"/><Relationship Id="rId4" Type="http://schemas.openxmlformats.org/officeDocument/2006/relationships/image" Target="../media/image5.png"/><Relationship Id="rId3" Type="http://schemas.openxmlformats.org/officeDocument/2006/relationships/tags" Target="../tags/tag125.xml"/><Relationship Id="rId2" Type="http://schemas.openxmlformats.org/officeDocument/2006/relationships/image" Target="../media/image27.png"/><Relationship Id="rId1" Type="http://schemas.openxmlformats.org/officeDocument/2006/relationships/slide" Target="slide57.xml"/></Relationships>
</file>

<file path=ppt/slides/_rels/slide64.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128.xml"/><Relationship Id="rId7" Type="http://schemas.openxmlformats.org/officeDocument/2006/relationships/image" Target="../media/image5.png"/><Relationship Id="rId6" Type="http://schemas.openxmlformats.org/officeDocument/2006/relationships/tags" Target="../tags/tag127.xml"/><Relationship Id="rId5" Type="http://schemas.openxmlformats.org/officeDocument/2006/relationships/slide" Target="slide72.xml"/><Relationship Id="rId4" Type="http://schemas.openxmlformats.org/officeDocument/2006/relationships/slide" Target="slide71.xml"/><Relationship Id="rId3" Type="http://schemas.openxmlformats.org/officeDocument/2006/relationships/slide" Target="slide70.xml"/><Relationship Id="rId2" Type="http://schemas.openxmlformats.org/officeDocument/2006/relationships/slide" Target="slide68.xml"/><Relationship Id="rId10" Type="http://schemas.openxmlformats.org/officeDocument/2006/relationships/notesSlide" Target="../notesSlides/notesSlide64.xml"/><Relationship Id="rId1" Type="http://schemas.openxmlformats.org/officeDocument/2006/relationships/slide" Target="slide65.xml"/></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65.xml"/><Relationship Id="rId4" Type="http://schemas.openxmlformats.org/officeDocument/2006/relationships/slideLayout" Target="../slideLayouts/slideLayout8.xml"/><Relationship Id="rId3" Type="http://schemas.openxmlformats.org/officeDocument/2006/relationships/tags" Target="../tags/tag130.xml"/><Relationship Id="rId2" Type="http://schemas.openxmlformats.org/officeDocument/2006/relationships/image" Target="../media/image5.png"/><Relationship Id="rId1" Type="http://schemas.openxmlformats.org/officeDocument/2006/relationships/tags" Target="../tags/tag129.xml"/></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slideLayout" Target="../slideLayouts/slideLayout8.xml"/><Relationship Id="rId3" Type="http://schemas.openxmlformats.org/officeDocument/2006/relationships/tags" Target="../tags/tag132.xml"/><Relationship Id="rId2" Type="http://schemas.openxmlformats.org/officeDocument/2006/relationships/image" Target="../media/image5.png"/><Relationship Id="rId1" Type="http://schemas.openxmlformats.org/officeDocument/2006/relationships/tags" Target="../tags/tag131.xml"/></Relationships>
</file>

<file path=ppt/slides/_rels/slide67.xml.rels><?xml version="1.0" encoding="UTF-8" standalone="yes"?>
<Relationships xmlns="http://schemas.openxmlformats.org/package/2006/relationships"><Relationship Id="rId8" Type="http://schemas.openxmlformats.org/officeDocument/2006/relationships/notesSlide" Target="../notesSlides/notesSlide67.xml"/><Relationship Id="rId7" Type="http://schemas.openxmlformats.org/officeDocument/2006/relationships/slideLayout" Target="../slideLayouts/slideLayout8.xml"/><Relationship Id="rId6" Type="http://schemas.openxmlformats.org/officeDocument/2006/relationships/tags" Target="../tags/tag134.xml"/><Relationship Id="rId5" Type="http://schemas.openxmlformats.org/officeDocument/2006/relationships/image" Target="../media/image5.png"/><Relationship Id="rId4" Type="http://schemas.openxmlformats.org/officeDocument/2006/relationships/tags" Target="../tags/tag133.xml"/><Relationship Id="rId3" Type="http://schemas.openxmlformats.org/officeDocument/2006/relationships/image" Target="../media/image27.png"/><Relationship Id="rId2" Type="http://schemas.openxmlformats.org/officeDocument/2006/relationships/slide" Target="slide64.xml"/><Relationship Id="rId1" Type="http://schemas.openxmlformats.org/officeDocument/2006/relationships/image" Target="../media/image16.png"/></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68.xml"/><Relationship Id="rId4" Type="http://schemas.openxmlformats.org/officeDocument/2006/relationships/slideLayout" Target="../slideLayouts/slideLayout8.xml"/><Relationship Id="rId3" Type="http://schemas.openxmlformats.org/officeDocument/2006/relationships/tags" Target="../tags/tag136.xml"/><Relationship Id="rId2" Type="http://schemas.openxmlformats.org/officeDocument/2006/relationships/image" Target="../media/image5.png"/><Relationship Id="rId1" Type="http://schemas.openxmlformats.org/officeDocument/2006/relationships/tags" Target="../tags/tag135.xml"/></Relationships>
</file>

<file path=ppt/slides/_rels/slide69.xml.rels><?xml version="1.0" encoding="UTF-8" standalone="yes"?>
<Relationships xmlns="http://schemas.openxmlformats.org/package/2006/relationships"><Relationship Id="rId7" Type="http://schemas.openxmlformats.org/officeDocument/2006/relationships/notesSlide" Target="../notesSlides/notesSlide69.xml"/><Relationship Id="rId6" Type="http://schemas.openxmlformats.org/officeDocument/2006/relationships/slideLayout" Target="../slideLayouts/slideLayout8.xml"/><Relationship Id="rId5" Type="http://schemas.openxmlformats.org/officeDocument/2006/relationships/tags" Target="../tags/tag138.xml"/><Relationship Id="rId4" Type="http://schemas.openxmlformats.org/officeDocument/2006/relationships/image" Target="../media/image5.png"/><Relationship Id="rId3" Type="http://schemas.openxmlformats.org/officeDocument/2006/relationships/tags" Target="../tags/tag137.xml"/><Relationship Id="rId2" Type="http://schemas.openxmlformats.org/officeDocument/2006/relationships/image" Target="../media/image27.png"/><Relationship Id="rId1" Type="http://schemas.openxmlformats.org/officeDocument/2006/relationships/slide" Target="slide64.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8.xml"/><Relationship Id="rId3" Type="http://schemas.openxmlformats.org/officeDocument/2006/relationships/tags" Target="../tags/tag13.xml"/><Relationship Id="rId2" Type="http://schemas.openxmlformats.org/officeDocument/2006/relationships/image" Target="../media/image5.png"/><Relationship Id="rId1" Type="http://schemas.openxmlformats.org/officeDocument/2006/relationships/tags" Target="../tags/tag12.xml"/></Relationships>
</file>

<file path=ppt/slides/_rels/slide70.xml.rels><?xml version="1.0" encoding="UTF-8" standalone="yes"?>
<Relationships xmlns="http://schemas.openxmlformats.org/package/2006/relationships"><Relationship Id="rId7" Type="http://schemas.openxmlformats.org/officeDocument/2006/relationships/notesSlide" Target="../notesSlides/notesSlide70.xml"/><Relationship Id="rId6" Type="http://schemas.openxmlformats.org/officeDocument/2006/relationships/slideLayout" Target="../slideLayouts/slideLayout8.xml"/><Relationship Id="rId5" Type="http://schemas.openxmlformats.org/officeDocument/2006/relationships/tags" Target="../tags/tag140.xml"/><Relationship Id="rId4" Type="http://schemas.openxmlformats.org/officeDocument/2006/relationships/image" Target="../media/image5.png"/><Relationship Id="rId3" Type="http://schemas.openxmlformats.org/officeDocument/2006/relationships/tags" Target="../tags/tag139.xml"/><Relationship Id="rId2" Type="http://schemas.openxmlformats.org/officeDocument/2006/relationships/image" Target="../media/image27.png"/><Relationship Id="rId1" Type="http://schemas.openxmlformats.org/officeDocument/2006/relationships/slide" Target="slide64.xml"/></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71.xml"/><Relationship Id="rId4" Type="http://schemas.openxmlformats.org/officeDocument/2006/relationships/slideLayout" Target="../slideLayouts/slideLayout8.xml"/><Relationship Id="rId3" Type="http://schemas.openxmlformats.org/officeDocument/2006/relationships/tags" Target="../tags/tag141.xml"/><Relationship Id="rId2" Type="http://schemas.openxmlformats.org/officeDocument/2006/relationships/image" Target="../media/image27.png"/><Relationship Id="rId1" Type="http://schemas.openxmlformats.org/officeDocument/2006/relationships/slide" Target="slide64.xml"/></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72.xml"/><Relationship Id="rId4" Type="http://schemas.openxmlformats.org/officeDocument/2006/relationships/slideLayout" Target="../slideLayouts/slideLayout8.xml"/><Relationship Id="rId3" Type="http://schemas.openxmlformats.org/officeDocument/2006/relationships/tags" Target="../tags/tag143.xml"/><Relationship Id="rId2" Type="http://schemas.openxmlformats.org/officeDocument/2006/relationships/image" Target="../media/image5.png"/><Relationship Id="rId1" Type="http://schemas.openxmlformats.org/officeDocument/2006/relationships/tags" Target="../tags/tag142.xml"/></Relationships>
</file>

<file path=ppt/slides/_rels/slide73.xml.rels><?xml version="1.0" encoding="UTF-8" standalone="yes"?>
<Relationships xmlns="http://schemas.openxmlformats.org/package/2006/relationships"><Relationship Id="rId7" Type="http://schemas.openxmlformats.org/officeDocument/2006/relationships/notesSlide" Target="../notesSlides/notesSlide73.xml"/><Relationship Id="rId6" Type="http://schemas.openxmlformats.org/officeDocument/2006/relationships/slideLayout" Target="../slideLayouts/slideLayout8.xml"/><Relationship Id="rId5" Type="http://schemas.openxmlformats.org/officeDocument/2006/relationships/tags" Target="../tags/tag145.xml"/><Relationship Id="rId4" Type="http://schemas.openxmlformats.org/officeDocument/2006/relationships/image" Target="../media/image5.png"/><Relationship Id="rId3" Type="http://schemas.openxmlformats.org/officeDocument/2006/relationships/tags" Target="../tags/tag144.xml"/><Relationship Id="rId2" Type="http://schemas.openxmlformats.org/officeDocument/2006/relationships/image" Target="../media/image27.png"/><Relationship Id="rId1" Type="http://schemas.openxmlformats.org/officeDocument/2006/relationships/slide" Target="slide64.xml"/></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74.xml"/><Relationship Id="rId4" Type="http://schemas.openxmlformats.org/officeDocument/2006/relationships/slideLayout" Target="../slideLayouts/slideLayout8.xml"/><Relationship Id="rId3" Type="http://schemas.openxmlformats.org/officeDocument/2006/relationships/tags" Target="../tags/tag147.xml"/><Relationship Id="rId2" Type="http://schemas.openxmlformats.org/officeDocument/2006/relationships/image" Target="../media/image5.png"/><Relationship Id="rId1" Type="http://schemas.openxmlformats.org/officeDocument/2006/relationships/tags" Target="../tags/tag146.xml"/></Relationships>
</file>

<file path=ppt/slides/_rels/slide75.xml.rels><?xml version="1.0" encoding="UTF-8" standalone="yes"?>
<Relationships xmlns="http://schemas.openxmlformats.org/package/2006/relationships"><Relationship Id="rId5" Type="http://schemas.openxmlformats.org/officeDocument/2006/relationships/notesSlide" Target="../notesSlides/notesSlide75.xml"/><Relationship Id="rId4" Type="http://schemas.openxmlformats.org/officeDocument/2006/relationships/slideLayout" Target="../slideLayouts/slideLayout8.xml"/><Relationship Id="rId3" Type="http://schemas.openxmlformats.org/officeDocument/2006/relationships/tags" Target="../tags/tag149.xml"/><Relationship Id="rId2" Type="http://schemas.openxmlformats.org/officeDocument/2006/relationships/image" Target="../media/image5.png"/><Relationship Id="rId1" Type="http://schemas.openxmlformats.org/officeDocument/2006/relationships/tags" Target="../tags/tag148.xml"/></Relationships>
</file>

<file path=ppt/slides/_rels/slide76.xml.rels><?xml version="1.0" encoding="UTF-8" standalone="yes"?>
<Relationships xmlns="http://schemas.openxmlformats.org/package/2006/relationships"><Relationship Id="rId5" Type="http://schemas.openxmlformats.org/officeDocument/2006/relationships/notesSlide" Target="../notesSlides/notesSlide76.xml"/><Relationship Id="rId4" Type="http://schemas.openxmlformats.org/officeDocument/2006/relationships/slideLayout" Target="../slideLayouts/slideLayout8.xml"/><Relationship Id="rId3" Type="http://schemas.openxmlformats.org/officeDocument/2006/relationships/tags" Target="../tags/tag151.xml"/><Relationship Id="rId2" Type="http://schemas.openxmlformats.org/officeDocument/2006/relationships/image" Target="../media/image5.png"/><Relationship Id="rId1" Type="http://schemas.openxmlformats.org/officeDocument/2006/relationships/tags" Target="../tags/tag150.xml"/></Relationships>
</file>

<file path=ppt/slides/_rels/slide77.xml.rels><?xml version="1.0" encoding="UTF-8" standalone="yes"?>
<Relationships xmlns="http://schemas.openxmlformats.org/package/2006/relationships"><Relationship Id="rId8" Type="http://schemas.openxmlformats.org/officeDocument/2006/relationships/notesSlide" Target="../notesSlides/notesSlide77.xml"/><Relationship Id="rId7" Type="http://schemas.openxmlformats.org/officeDocument/2006/relationships/vmlDrawing" Target="../drawings/vmlDrawing10.vml"/><Relationship Id="rId6" Type="http://schemas.openxmlformats.org/officeDocument/2006/relationships/slideLayout" Target="../slideLayouts/slideLayout8.xml"/><Relationship Id="rId5" Type="http://schemas.openxmlformats.org/officeDocument/2006/relationships/tags" Target="../tags/tag153.xml"/><Relationship Id="rId4" Type="http://schemas.openxmlformats.org/officeDocument/2006/relationships/image" Target="../media/image5.png"/><Relationship Id="rId3" Type="http://schemas.openxmlformats.org/officeDocument/2006/relationships/tags" Target="../tags/tag152.xml"/><Relationship Id="rId2" Type="http://schemas.openxmlformats.org/officeDocument/2006/relationships/image" Target="../media/image28.emf"/><Relationship Id="rId1" Type="http://schemas.openxmlformats.org/officeDocument/2006/relationships/oleObject" Target="../embeddings/oleObject10.bin"/></Relationships>
</file>

<file path=ppt/slides/_rels/slide78.xml.rels><?xml version="1.0" encoding="UTF-8" standalone="yes"?>
<Relationships xmlns="http://schemas.openxmlformats.org/package/2006/relationships"><Relationship Id="rId6" Type="http://schemas.openxmlformats.org/officeDocument/2006/relationships/notesSlide" Target="../notesSlides/notesSlide78.xml"/><Relationship Id="rId5" Type="http://schemas.openxmlformats.org/officeDocument/2006/relationships/slideLayout" Target="../slideLayouts/slideLayout8.xml"/><Relationship Id="rId4" Type="http://schemas.openxmlformats.org/officeDocument/2006/relationships/tags" Target="../tags/tag155.xml"/><Relationship Id="rId3" Type="http://schemas.openxmlformats.org/officeDocument/2006/relationships/image" Target="../media/image5.png"/><Relationship Id="rId2" Type="http://schemas.openxmlformats.org/officeDocument/2006/relationships/tags" Target="../tags/tag154.xml"/><Relationship Id="rId1" Type="http://schemas.openxmlformats.org/officeDocument/2006/relationships/image" Target="../media/image29.png"/></Relationships>
</file>

<file path=ppt/slides/_rels/slide79.xml.rels><?xml version="1.0" encoding="UTF-8" standalone="yes"?>
<Relationships xmlns="http://schemas.openxmlformats.org/package/2006/relationships"><Relationship Id="rId5" Type="http://schemas.openxmlformats.org/officeDocument/2006/relationships/notesSlide" Target="../notesSlides/notesSlide79.xml"/><Relationship Id="rId4" Type="http://schemas.openxmlformats.org/officeDocument/2006/relationships/slideLayout" Target="../slideLayouts/slideLayout8.xml"/><Relationship Id="rId3" Type="http://schemas.openxmlformats.org/officeDocument/2006/relationships/tags" Target="../tags/tag157.xml"/><Relationship Id="rId2" Type="http://schemas.openxmlformats.org/officeDocument/2006/relationships/image" Target="../media/image5.png"/><Relationship Id="rId1" Type="http://schemas.openxmlformats.org/officeDocument/2006/relationships/tags" Target="../tags/tag156.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8.xml"/><Relationship Id="rId3" Type="http://schemas.openxmlformats.org/officeDocument/2006/relationships/tags" Target="../tags/tag15.xml"/><Relationship Id="rId2" Type="http://schemas.openxmlformats.org/officeDocument/2006/relationships/image" Target="../media/image5.png"/><Relationship Id="rId1" Type="http://schemas.openxmlformats.org/officeDocument/2006/relationships/tags" Target="../tags/tag14.xml"/></Relationships>
</file>

<file path=ppt/slides/_rels/slide80.xml.rels><?xml version="1.0" encoding="UTF-8" standalone="yes"?>
<Relationships xmlns="http://schemas.openxmlformats.org/package/2006/relationships"><Relationship Id="rId6" Type="http://schemas.openxmlformats.org/officeDocument/2006/relationships/notesSlide" Target="../notesSlides/notesSlide80.xml"/><Relationship Id="rId5" Type="http://schemas.openxmlformats.org/officeDocument/2006/relationships/slideLayout" Target="../slideLayouts/slideLayout8.xml"/><Relationship Id="rId4" Type="http://schemas.openxmlformats.org/officeDocument/2006/relationships/tags" Target="../tags/tag159.xml"/><Relationship Id="rId3" Type="http://schemas.openxmlformats.org/officeDocument/2006/relationships/image" Target="../media/image5.png"/><Relationship Id="rId2" Type="http://schemas.openxmlformats.org/officeDocument/2006/relationships/tags" Target="../tags/tag158.xml"/><Relationship Id="rId1" Type="http://schemas.openxmlformats.org/officeDocument/2006/relationships/image" Target="../media/image30.jpeg"/></Relationships>
</file>

<file path=ppt/slides/_rels/slide81.xml.rels><?xml version="1.0" encoding="UTF-8" standalone="yes"?>
<Relationships xmlns="http://schemas.openxmlformats.org/package/2006/relationships"><Relationship Id="rId6" Type="http://schemas.openxmlformats.org/officeDocument/2006/relationships/notesSlide" Target="../notesSlides/notesSlide81.xml"/><Relationship Id="rId5" Type="http://schemas.openxmlformats.org/officeDocument/2006/relationships/slideLayout" Target="../slideLayouts/slideLayout8.xml"/><Relationship Id="rId4" Type="http://schemas.openxmlformats.org/officeDocument/2006/relationships/tags" Target="../tags/tag161.xml"/><Relationship Id="rId3" Type="http://schemas.openxmlformats.org/officeDocument/2006/relationships/image" Target="../media/image5.png"/><Relationship Id="rId2" Type="http://schemas.openxmlformats.org/officeDocument/2006/relationships/tags" Target="../tags/tag160.xml"/><Relationship Id="rId1" Type="http://schemas.openxmlformats.org/officeDocument/2006/relationships/image" Target="../media/image16.png"/></Relationships>
</file>

<file path=ppt/slides/_rels/slide82.xml.rels><?xml version="1.0" encoding="UTF-8" standalone="yes"?>
<Relationships xmlns="http://schemas.openxmlformats.org/package/2006/relationships"><Relationship Id="rId5" Type="http://schemas.openxmlformats.org/officeDocument/2006/relationships/notesSlide" Target="../notesSlides/notesSlide82.xml"/><Relationship Id="rId4" Type="http://schemas.openxmlformats.org/officeDocument/2006/relationships/slideLayout" Target="../slideLayouts/slideLayout8.xml"/><Relationship Id="rId3" Type="http://schemas.openxmlformats.org/officeDocument/2006/relationships/tags" Target="../tags/tag163.xml"/><Relationship Id="rId2" Type="http://schemas.openxmlformats.org/officeDocument/2006/relationships/image" Target="../media/image5.png"/><Relationship Id="rId1" Type="http://schemas.openxmlformats.org/officeDocument/2006/relationships/tags" Target="../tags/tag162.xml"/></Relationships>
</file>

<file path=ppt/slides/_rels/slide83.xml.rels><?xml version="1.0" encoding="UTF-8" standalone="yes"?>
<Relationships xmlns="http://schemas.openxmlformats.org/package/2006/relationships"><Relationship Id="rId5" Type="http://schemas.openxmlformats.org/officeDocument/2006/relationships/notesSlide" Target="../notesSlides/notesSlide83.xml"/><Relationship Id="rId4" Type="http://schemas.openxmlformats.org/officeDocument/2006/relationships/slideLayout" Target="../slideLayouts/slideLayout8.xml"/><Relationship Id="rId3" Type="http://schemas.openxmlformats.org/officeDocument/2006/relationships/tags" Target="../tags/tag165.xml"/><Relationship Id="rId2" Type="http://schemas.openxmlformats.org/officeDocument/2006/relationships/image" Target="../media/image5.png"/><Relationship Id="rId1" Type="http://schemas.openxmlformats.org/officeDocument/2006/relationships/tags" Target="../tags/tag164.xml"/></Relationships>
</file>

<file path=ppt/slides/_rels/slide84.xml.rels><?xml version="1.0" encoding="UTF-8" standalone="yes"?>
<Relationships xmlns="http://schemas.openxmlformats.org/package/2006/relationships"><Relationship Id="rId5" Type="http://schemas.openxmlformats.org/officeDocument/2006/relationships/notesSlide" Target="../notesSlides/notesSlide84.xml"/><Relationship Id="rId4" Type="http://schemas.openxmlformats.org/officeDocument/2006/relationships/slideLayout" Target="../slideLayouts/slideLayout8.xml"/><Relationship Id="rId3" Type="http://schemas.openxmlformats.org/officeDocument/2006/relationships/tags" Target="../tags/tag167.xml"/><Relationship Id="rId2" Type="http://schemas.openxmlformats.org/officeDocument/2006/relationships/image" Target="../media/image5.png"/><Relationship Id="rId1" Type="http://schemas.openxmlformats.org/officeDocument/2006/relationships/tags" Target="../tags/tag166.xml"/></Relationships>
</file>

<file path=ppt/slides/_rels/slide85.xml.rels><?xml version="1.0" encoding="UTF-8" standalone="yes"?>
<Relationships xmlns="http://schemas.openxmlformats.org/package/2006/relationships"><Relationship Id="rId5" Type="http://schemas.openxmlformats.org/officeDocument/2006/relationships/notesSlide" Target="../notesSlides/notesSlide85.xml"/><Relationship Id="rId4" Type="http://schemas.openxmlformats.org/officeDocument/2006/relationships/slideLayout" Target="../slideLayouts/slideLayout8.xml"/><Relationship Id="rId3" Type="http://schemas.openxmlformats.org/officeDocument/2006/relationships/tags" Target="../tags/tag169.xml"/><Relationship Id="rId2" Type="http://schemas.openxmlformats.org/officeDocument/2006/relationships/image" Target="../media/image5.png"/><Relationship Id="rId1" Type="http://schemas.openxmlformats.org/officeDocument/2006/relationships/tags" Target="../tags/tag168.xml"/></Relationships>
</file>

<file path=ppt/slides/_rels/slide86.xml.rels><?xml version="1.0" encoding="UTF-8" standalone="yes"?>
<Relationships xmlns="http://schemas.openxmlformats.org/package/2006/relationships"><Relationship Id="rId5" Type="http://schemas.openxmlformats.org/officeDocument/2006/relationships/notesSlide" Target="../notesSlides/notesSlide86.xml"/><Relationship Id="rId4" Type="http://schemas.openxmlformats.org/officeDocument/2006/relationships/slideLayout" Target="../slideLayouts/slideLayout8.xml"/><Relationship Id="rId3" Type="http://schemas.openxmlformats.org/officeDocument/2006/relationships/tags" Target="../tags/tag171.xml"/><Relationship Id="rId2" Type="http://schemas.openxmlformats.org/officeDocument/2006/relationships/image" Target="../media/image5.png"/><Relationship Id="rId1" Type="http://schemas.openxmlformats.org/officeDocument/2006/relationships/tags" Target="../tags/tag170.xml"/></Relationships>
</file>

<file path=ppt/slides/_rels/slide87.xml.rels><?xml version="1.0" encoding="UTF-8" standalone="yes"?>
<Relationships xmlns="http://schemas.openxmlformats.org/package/2006/relationships"><Relationship Id="rId5" Type="http://schemas.openxmlformats.org/officeDocument/2006/relationships/notesSlide" Target="../notesSlides/notesSlide87.xml"/><Relationship Id="rId4" Type="http://schemas.openxmlformats.org/officeDocument/2006/relationships/slideLayout" Target="../slideLayouts/slideLayout8.xml"/><Relationship Id="rId3" Type="http://schemas.openxmlformats.org/officeDocument/2006/relationships/tags" Target="../tags/tag173.xml"/><Relationship Id="rId2" Type="http://schemas.openxmlformats.org/officeDocument/2006/relationships/image" Target="../media/image5.png"/><Relationship Id="rId1" Type="http://schemas.openxmlformats.org/officeDocument/2006/relationships/tags" Target="../tags/tag172.xml"/></Relationships>
</file>

<file path=ppt/slides/_rels/slide88.xml.rels><?xml version="1.0" encoding="UTF-8" standalone="yes"?>
<Relationships xmlns="http://schemas.openxmlformats.org/package/2006/relationships"><Relationship Id="rId6" Type="http://schemas.openxmlformats.org/officeDocument/2006/relationships/notesSlide" Target="../notesSlides/notesSlide88.xml"/><Relationship Id="rId5" Type="http://schemas.openxmlformats.org/officeDocument/2006/relationships/slideLayout" Target="../slideLayouts/slideLayout9.xml"/><Relationship Id="rId4" Type="http://schemas.openxmlformats.org/officeDocument/2006/relationships/tags" Target="../tags/tag175.xml"/><Relationship Id="rId3" Type="http://schemas.openxmlformats.org/officeDocument/2006/relationships/image" Target="../media/image5.png"/><Relationship Id="rId2" Type="http://schemas.openxmlformats.org/officeDocument/2006/relationships/tags" Target="../tags/tag174.xml"/><Relationship Id="rId1" Type="http://schemas.openxmlformats.org/officeDocument/2006/relationships/image" Target="../media/image31.png"/></Relationships>
</file>

<file path=ppt/slides/_rels/slide89.xml.rels><?xml version="1.0" encoding="UTF-8" standalone="yes"?>
<Relationships xmlns="http://schemas.openxmlformats.org/package/2006/relationships"><Relationship Id="rId5" Type="http://schemas.openxmlformats.org/officeDocument/2006/relationships/notesSlide" Target="../notesSlides/notesSlide89.xml"/><Relationship Id="rId4" Type="http://schemas.openxmlformats.org/officeDocument/2006/relationships/slideLayout" Target="../slideLayouts/slideLayout7.xml"/><Relationship Id="rId3" Type="http://schemas.openxmlformats.org/officeDocument/2006/relationships/tags" Target="../tags/tag177.xml"/><Relationship Id="rId2" Type="http://schemas.openxmlformats.org/officeDocument/2006/relationships/image" Target="../media/image5.png"/><Relationship Id="rId1" Type="http://schemas.openxmlformats.org/officeDocument/2006/relationships/tags" Target="../tags/tag176.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8.xml"/><Relationship Id="rId4" Type="http://schemas.openxmlformats.org/officeDocument/2006/relationships/tags" Target="../tags/tag17.xml"/><Relationship Id="rId3" Type="http://schemas.openxmlformats.org/officeDocument/2006/relationships/image" Target="../media/image5.png"/><Relationship Id="rId2" Type="http://schemas.openxmlformats.org/officeDocument/2006/relationships/tags" Target="../tags/tag16.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1524000" y="1596979"/>
            <a:ext cx="9473852" cy="1912983"/>
          </a:xfrm>
        </p:spPr>
        <p:txBody>
          <a:bodyPr/>
          <a:lstStyle/>
          <a:p>
            <a:r>
              <a:rPr lang="zh-CN" altLang="en-US" b="1" dirty="0" smtClean="0">
                <a:latin typeface="方正细倩简体"/>
                <a:ea typeface="方正细倩简体"/>
                <a:cs typeface="方正细倩简体"/>
              </a:rPr>
              <a:t>第</a:t>
            </a:r>
            <a:r>
              <a:rPr lang="en-US" altLang="zh-CN" b="1" dirty="0">
                <a:latin typeface="方正细倩简体"/>
                <a:ea typeface="方正细倩简体"/>
                <a:cs typeface="方正细倩简体"/>
              </a:rPr>
              <a:t>1</a:t>
            </a:r>
            <a:r>
              <a:rPr lang="zh-CN" altLang="en-US" b="1" dirty="0" smtClean="0">
                <a:latin typeface="方正细倩简体"/>
                <a:ea typeface="方正细倩简体"/>
                <a:cs typeface="方正细倩简体"/>
              </a:rPr>
              <a:t>章 软件测试基础</a:t>
            </a:r>
            <a:endParaRPr lang="zh-CN" altLang="zh-CN" b="1" dirty="0"/>
          </a:p>
        </p:txBody>
      </p:sp>
      <p:sp>
        <p:nvSpPr>
          <p:cNvPr id="11" name="矩形 10"/>
          <p:cNvSpPr/>
          <p:nvPr/>
        </p:nvSpPr>
        <p:spPr>
          <a:xfrm>
            <a:off x="6979901" y="5118230"/>
            <a:ext cx="2412533" cy="1338828"/>
          </a:xfrm>
          <a:prstGeom prst="rect">
            <a:avLst/>
          </a:prstGeom>
        </p:spPr>
        <p:txBody>
          <a:bodyPr wrap="square">
            <a:spAutoFit/>
          </a:bodyPr>
          <a:lstStyle/>
          <a:p>
            <a:pPr>
              <a:lnSpc>
                <a:spcPct val="150000"/>
              </a:lnSpc>
              <a:buFont typeface="Arial" panose="020B0604020202020204" pitchFamily="34" charset="0"/>
              <a:buNone/>
              <a:defRPr/>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软件测试模型</a:t>
            </a:r>
            <a:endPar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defRPr/>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软件测试原则</a:t>
            </a:r>
            <a:endParaRPr lang="en-US" altLang="zh-CN" b="1"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defRPr/>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软件测试基本流程</a:t>
            </a:r>
            <a:endPar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4222524" y="5130756"/>
            <a:ext cx="2494763" cy="1338828"/>
          </a:xfrm>
          <a:prstGeom prst="rect">
            <a:avLst/>
          </a:prstGeom>
        </p:spPr>
        <p:txBody>
          <a:bodyPr wrap="square">
            <a:spAutoFit/>
          </a:bodyPr>
          <a:lstStyle/>
          <a:p>
            <a:pPr>
              <a:lnSpc>
                <a:spcPct val="150000"/>
              </a:lnSpc>
              <a:buFont typeface="Arial" panose="020B0604020202020204" pitchFamily="34" charset="0"/>
              <a:buNone/>
              <a:defRPr/>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软件概述</a:t>
            </a:r>
            <a:endPar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defRPr/>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软件缺陷管理</a:t>
            </a:r>
            <a:endPar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defRPr/>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软件测试概述</a:t>
            </a:r>
            <a:endPar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26" name="Picture 2" descr="https://timgsa.baidu.com/timg?image&amp;quality=80&amp;size=b9999_10000&amp;sec=1559040500293&amp;di=006edd8c2842f86010b2ef3740616677&amp;imgtype=0&amp;src=http%3A%2F%2Fimg.mp.itc.cn%2Fupload%2F20170523%2Fd829831d28734adbadc187b731e4a890_th.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68375" y="4982270"/>
            <a:ext cx="2358884" cy="1497474"/>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custDataLst>
              <p:tags r:id="rId2"/>
            </p:custDataLst>
          </p:nvPr>
        </p:nvPicPr>
        <p:blipFill>
          <a:blip r:embed="rId3"/>
          <a:stretch>
            <a:fillRect/>
          </a:stretch>
        </p:blipFill>
        <p:spPr>
          <a:xfrm>
            <a:off x="4035425" y="701040"/>
            <a:ext cx="4163695" cy="8959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35" name="内容占位符 2"/>
          <p:cNvSpPr txBox="1"/>
          <p:nvPr/>
        </p:nvSpPr>
        <p:spPr>
          <a:xfrm>
            <a:off x="1268602" y="1517656"/>
            <a:ext cx="9968358" cy="43751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螺旋</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20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螺旋模型包含四个象限：</a:t>
            </a:r>
            <a:endParaRPr lang="en-US" altLang="zh-CN"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lvl="0" indent="0" eaLnBrk="1" hangingPunct="1">
              <a:lnSpc>
                <a:spcPct val="20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制定</a:t>
            </a:r>
            <a:r>
              <a:rPr lang="zh-CN" altLang="zh-CN" sz="2400" dirty="0">
                <a:solidFill>
                  <a:srgbClr val="FF0000"/>
                </a:solidFill>
                <a:latin typeface="Lucida Sans Unicode" panose="020B0602030504020204"/>
                <a:ea typeface="微软雅黑" panose="020B0503020204020204" pitchFamily="34" charset="-122"/>
                <a:cs typeface="Lucida Sans Unicode" panose="020B0602030504020204"/>
              </a:rPr>
              <a:t>计划</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：确定软件目标，制定实施方案</a:t>
            </a:r>
            <a:r>
              <a:rPr lang="zh-CN" altLang="zh-CN"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，列出</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项目开发的限制条件。</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20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风险分析</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：评价所制定的实施方案，识别风险并消除风险。</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lvl="0" indent="0" eaLnBrk="1" hangingPunct="1">
              <a:lnSpc>
                <a:spcPct val="20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实施</a:t>
            </a:r>
            <a:r>
              <a:rPr lang="zh-CN" altLang="zh-CN" sz="2400" dirty="0">
                <a:solidFill>
                  <a:srgbClr val="FF0000"/>
                </a:solidFill>
                <a:latin typeface="Lucida Sans Unicode" panose="020B0602030504020204"/>
                <a:ea typeface="微软雅黑" panose="020B0503020204020204" pitchFamily="34" charset="-122"/>
                <a:cs typeface="Lucida Sans Unicode" panose="020B0602030504020204"/>
              </a:rPr>
              <a:t>工程</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：开发产品并进行验证。</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20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客户</a:t>
            </a:r>
            <a:r>
              <a:rPr lang="zh-CN" altLang="zh-CN" sz="2400" dirty="0">
                <a:solidFill>
                  <a:srgbClr val="FF0000"/>
                </a:solidFill>
                <a:latin typeface="Lucida Sans Unicode" panose="020B0602030504020204"/>
                <a:ea typeface="微软雅黑" panose="020B0503020204020204" pitchFamily="34" charset="-122"/>
                <a:cs typeface="Lucida Sans Unicode" panose="020B0602030504020204"/>
              </a:rPr>
              <a:t>评估</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：客户对产品进行审核评估，提出修正建议，制定下一步计划。</a:t>
            </a:r>
            <a:endPar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p:txBody>
      </p:sp>
      <p:pic>
        <p:nvPicPr>
          <p:cNvPr id="2" name="图片 1"/>
          <p:cNvPicPr>
            <a:picLocks noChangeAspect="1"/>
          </p:cNvPicPr>
          <p:nvPr>
            <p:custDataLst>
              <p:tags r:id="rId1"/>
            </p:custDataLst>
          </p:nvPr>
        </p:nvPicPr>
        <p:blipFill>
          <a:blip r:embed="rId2"/>
          <a:stretch>
            <a:fillRect/>
          </a:stretch>
        </p:blipFill>
        <p:spPr>
          <a:xfrm>
            <a:off x="8545195" y="0"/>
            <a:ext cx="3324860"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35" name="内容占位符 2"/>
          <p:cNvSpPr txBox="1"/>
          <p:nvPr/>
        </p:nvSpPr>
        <p:spPr>
          <a:xfrm>
            <a:off x="1268602" y="1517656"/>
            <a:ext cx="9968358" cy="31661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螺旋</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优点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：强调了风险分析，有助于将软件质量融入开发中；小分段构建大型软件，易于计算成本；客户参与，保证项目可控性。</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缺点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：构建过程太过繁琐，不适合小型项目。</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custDataLst>
              <p:tags r:id="rId1"/>
            </p:custDataLst>
          </p:nvPr>
        </p:nvPicPr>
        <p:blipFill>
          <a:blip r:embed="rId2"/>
          <a:stretch>
            <a:fillRect/>
          </a:stretch>
        </p:blipFill>
        <p:spPr>
          <a:xfrm>
            <a:off x="8554720" y="0"/>
            <a:ext cx="317817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7" name="内容占位符 2"/>
          <p:cNvSpPr txBox="1"/>
          <p:nvPr/>
        </p:nvSpPr>
        <p:spPr>
          <a:xfrm>
            <a:off x="1268602" y="1517656"/>
            <a:ext cx="4898518" cy="30848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敏捷</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敏捷</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模型以用户的需求进化为核心，采用迭代、循序渐进的方法进行软件开发</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51575" y="1344936"/>
            <a:ext cx="5276850"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custDataLst>
              <p:tags r:id="rId2"/>
            </p:custDataLst>
          </p:nvPr>
        </p:nvPicPr>
        <p:blipFill>
          <a:blip r:embed="rId3"/>
          <a:stretch>
            <a:fillRect/>
          </a:stretch>
        </p:blipFill>
        <p:spPr>
          <a:xfrm>
            <a:off x="8545195" y="0"/>
            <a:ext cx="317817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nodeType="withEffect">
                                  <p:stCondLst>
                                    <p:cond delay="0"/>
                                  </p:stCondLst>
                                  <p:childTnLst>
                                    <p:set>
                                      <p:cBhvr>
                                        <p:cTn id="9" dur="1" fill="hold">
                                          <p:stCondLst>
                                            <p:cond delay="0"/>
                                          </p:stCondLst>
                                        </p:cTn>
                                        <p:tgtEl>
                                          <p:spTgt spid="2051"/>
                                        </p:tgtEl>
                                        <p:attrNameLst>
                                          <p:attrName>style.visibility</p:attrName>
                                        </p:attrNameLst>
                                      </p:cBhvr>
                                      <p:to>
                                        <p:strVal val="visible"/>
                                      </p:to>
                                    </p:set>
                                    <p:animEffect transition="in" filter="wipe(up)">
                                      <p:cBhvr>
                                        <p:cTn id="10"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7" name="内容占位符 2"/>
          <p:cNvSpPr txBox="1"/>
          <p:nvPr/>
        </p:nvSpPr>
        <p:spPr>
          <a:xfrm>
            <a:off x="1268602" y="1304296"/>
            <a:ext cx="9968358" cy="48933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敏捷</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敏捷模型的特点如下：</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项目被拆分成多个子项目，迭代完成，每个迭代都要经过测试。</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快速响应需求变更，在修改过程中，软件一直处于可用状态。</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不断对产品进行细微、渐进式地改进，每次改进一小部分，如果可行再逐步扩大改进范围。</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开发未动，测试先行。</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注重“人”的作用。</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p:txBody>
      </p:sp>
      <p:pic>
        <p:nvPicPr>
          <p:cNvPr id="2" name="图片 1"/>
          <p:cNvPicPr>
            <a:picLocks noChangeAspect="1"/>
          </p:cNvPicPr>
          <p:nvPr>
            <p:custDataLst>
              <p:tags r:id="rId1"/>
            </p:custDataLst>
          </p:nvPr>
        </p:nvPicPr>
        <p:blipFill>
          <a:blip r:embed="rId2"/>
          <a:stretch>
            <a:fillRect/>
          </a:stretch>
        </p:blipFill>
        <p:spPr>
          <a:xfrm>
            <a:off x="8573770" y="0"/>
            <a:ext cx="3168650"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7" name="内容占位符 2"/>
          <p:cNvSpPr txBox="1"/>
          <p:nvPr/>
        </p:nvSpPr>
        <p:spPr>
          <a:xfrm>
            <a:off x="1268602" y="1304296"/>
            <a:ext cx="9968358" cy="38265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敏捷</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优点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及时响应客户需求变更，不断适应新的趋势</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缺点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：管理相对混乱，不适合大型项目。</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48233" y="2659380"/>
            <a:ext cx="29241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custDataLst>
              <p:tags r:id="rId2"/>
            </p:custDataLst>
          </p:nvPr>
        </p:nvPicPr>
        <p:blipFill>
          <a:blip r:embed="rId3"/>
          <a:stretch>
            <a:fillRect/>
          </a:stretch>
        </p:blipFill>
        <p:spPr>
          <a:xfrm>
            <a:off x="8554720" y="48260"/>
            <a:ext cx="314896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3075"/>
                                        </p:tgtEl>
                                        <p:attrNameLst>
                                          <p:attrName>style.visibility</p:attrName>
                                        </p:attrNameLst>
                                      </p:cBhvr>
                                      <p:to>
                                        <p:strVal val="visible"/>
                                      </p:to>
                                    </p:set>
                                    <p:animEffect transition="in" filter="wipe(down)">
                                      <p:cBhvr>
                                        <p:cTn id="10"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敏捷模型开发方式</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1268602" y="1517655"/>
            <a:ext cx="9791880" cy="335914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1</a:t>
            </a:r>
            <a:r>
              <a:rPr lang="zh-CN" altLang="en-US"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Scrum</a:t>
            </a:r>
            <a:endParaRPr lang="en-US" altLang="zh-CN"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Scrum Master</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（产品负责人）全面负责产品的开发过程。</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Scrum Master</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把团队划分成不同的小组，把整个项目划分成细小的可交付成果的子项目，分别由不同的小组完成，并对各小组的工作划分优先级，估算每个小组的工作量</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2" name="图片 1"/>
          <p:cNvPicPr>
            <a:picLocks noChangeAspect="1"/>
          </p:cNvPicPr>
          <p:nvPr>
            <p:custDataLst>
              <p:tags r:id="rId1"/>
            </p:custDataLst>
          </p:nvPr>
        </p:nvPicPr>
        <p:blipFill>
          <a:blip r:embed="rId2"/>
          <a:stretch>
            <a:fillRect/>
          </a:stretch>
        </p:blipFill>
        <p:spPr>
          <a:xfrm>
            <a:off x="8564880" y="48260"/>
            <a:ext cx="310959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敏捷模型开发方式</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1268602" y="1517655"/>
            <a:ext cx="9791880" cy="309498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Kanban</a:t>
            </a:r>
            <a:endParaRPr lang="en-US" altLang="zh-CN"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利用可视化软件将开发的软件项目细分成小任务，并分配给团队成员，每个成员都可以在“看板”上了解自己的工作任务及整个团队的工作进度。项目开始之后，从目前执行的任务和过程开始，团队会针对每个成员的工作作出持续性、增量、渐进式的改变。</a:t>
            </a:r>
            <a:endPar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2" name="图片 1"/>
          <p:cNvPicPr>
            <a:picLocks noChangeAspect="1"/>
          </p:cNvPicPr>
          <p:nvPr>
            <p:custDataLst>
              <p:tags r:id="rId1"/>
            </p:custDataLst>
          </p:nvPr>
        </p:nvPicPr>
        <p:blipFill>
          <a:blip r:embed="rId2"/>
          <a:stretch>
            <a:fillRect/>
          </a:stretch>
        </p:blipFill>
        <p:spPr>
          <a:xfrm>
            <a:off x="8564880" y="48260"/>
            <a:ext cx="3314700"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1.1.3 </a:t>
            </a:r>
            <a:r>
              <a:rPr lang="zh-CN" altLang="en-US" sz="3200" b="1" dirty="0" smtClean="0">
                <a:solidFill>
                  <a:srgbClr val="1353A2"/>
                </a:solidFill>
                <a:latin typeface="微软雅黑" panose="020B0503020204020204" pitchFamily="34" charset="-122"/>
                <a:ea typeface="微软雅黑" panose="020B0503020204020204" pitchFamily="34" charset="-122"/>
              </a:rPr>
              <a:t>软件质量概述</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808480" y="1237614"/>
            <a:ext cx="7839075" cy="5090335"/>
            <a:chOff x="1808480" y="1237614"/>
            <a:chExt cx="7839075" cy="5090335"/>
          </a:xfrm>
        </p:grpSpPr>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8480" y="1237614"/>
              <a:ext cx="7839075" cy="5090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内容占位符 2"/>
            <p:cNvSpPr txBox="1"/>
            <p:nvPr/>
          </p:nvSpPr>
          <p:spPr>
            <a:xfrm>
              <a:off x="4358640" y="2523496"/>
              <a:ext cx="4673600" cy="35521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软件质量</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是指软件产品</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满足基本需求及隐式需求</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的程度。软件产品满足基本需求是指其能满足软件开发时所规定需求的特性</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，其次</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是软件产品满足隐式需求的</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程度</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3" name="图片 2"/>
          <p:cNvPicPr>
            <a:picLocks noChangeAspect="1"/>
          </p:cNvPicPr>
          <p:nvPr>
            <p:custDataLst>
              <p:tags r:id="rId2"/>
            </p:custDataLst>
          </p:nvPr>
        </p:nvPicPr>
        <p:blipFill>
          <a:blip r:embed="rId3"/>
          <a:stretch>
            <a:fillRect/>
          </a:stretch>
        </p:blipFill>
        <p:spPr>
          <a:xfrm>
            <a:off x="8564245" y="0"/>
            <a:ext cx="3256280"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1.1.3 </a:t>
            </a:r>
            <a:r>
              <a:rPr lang="zh-CN" altLang="en-US" sz="3200" b="1" dirty="0" smtClean="0">
                <a:solidFill>
                  <a:srgbClr val="1353A2"/>
                </a:solidFill>
                <a:latin typeface="微软雅黑" panose="020B0503020204020204" pitchFamily="34" charset="-122"/>
                <a:ea typeface="微软雅黑" panose="020B0503020204020204" pitchFamily="34" charset="-122"/>
              </a:rPr>
              <a:t>软件质量概述</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8" name="内容占位符 2"/>
          <p:cNvSpPr txBox="1"/>
          <p:nvPr/>
        </p:nvSpPr>
        <p:spPr>
          <a:xfrm>
            <a:off x="1268602" y="1304296"/>
            <a:ext cx="9968358" cy="46291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20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从软件质量的定义，可将软件质量分为三个</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层次</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20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满足</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需求规定</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：软件产品符合开发者明确定义的目标，并且能可靠运行。</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20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满足</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用户需求</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：软件产品的需求是由用户产生的，软件最终的目的就是满足用户需求，解决用户的实际问题。</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20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满足</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用户隐式需求</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：软件如果</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满足</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用户隐</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式需求，即潜在的可能需要在将来开发的功能。将会极大的提升用户满意度，这就意味着软件质量更高</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custDataLst>
              <p:tags r:id="rId1"/>
            </p:custDataLst>
          </p:nvPr>
        </p:nvPicPr>
        <p:blipFill>
          <a:blip r:embed="rId2"/>
          <a:stretch>
            <a:fillRect/>
          </a:stretch>
        </p:blipFill>
        <p:spPr>
          <a:xfrm>
            <a:off x="8554720" y="0"/>
            <a:ext cx="3256280"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1.1.3 </a:t>
            </a:r>
            <a:r>
              <a:rPr lang="zh-CN" altLang="en-US" sz="3200" b="1" dirty="0" smtClean="0">
                <a:solidFill>
                  <a:srgbClr val="1353A2"/>
                </a:solidFill>
                <a:latin typeface="微软雅黑" panose="020B0503020204020204" pitchFamily="34" charset="-122"/>
                <a:ea typeface="微软雅黑" panose="020B0503020204020204" pitchFamily="34" charset="-122"/>
              </a:rPr>
              <a:t>软件质量概述</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8" name="内容占位符 2"/>
          <p:cNvSpPr txBox="1"/>
          <p:nvPr/>
        </p:nvSpPr>
        <p:spPr>
          <a:xfrm>
            <a:off x="1268602" y="1304296"/>
            <a:ext cx="9968358" cy="9613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软件质量模型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3402835" y="1439548"/>
          <a:ext cx="7613716" cy="4697092"/>
        </p:xfrm>
        <a:graphic>
          <a:graphicData uri="http://schemas.openxmlformats.org/presentationml/2006/ole">
            <mc:AlternateContent xmlns:mc="http://schemas.openxmlformats.org/markup-compatibility/2006">
              <mc:Choice xmlns:v="urn:schemas-microsoft-com:vml" Requires="v">
                <p:oleObj spid="_x0000_s6179" name="Visio" r:id="rId1" imgW="6565900" imgH="4064000" progId="Visio.Drawing.11">
                  <p:embed/>
                </p:oleObj>
              </mc:Choice>
              <mc:Fallback>
                <p:oleObj name="Visio" r:id="rId1" imgW="6565900" imgH="40640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2835" y="1439548"/>
                        <a:ext cx="7613716" cy="4697092"/>
                      </a:xfrm>
                      <a:prstGeom prst="rect">
                        <a:avLst/>
                      </a:prstGeom>
                      <a:noFill/>
                    </p:spPr>
                  </p:pic>
                </p:oleObj>
              </mc:Fallback>
            </mc:AlternateContent>
          </a:graphicData>
        </a:graphic>
      </p:graphicFrame>
      <p:pic>
        <p:nvPicPr>
          <p:cNvPr id="4" name="图片 3"/>
          <p:cNvPicPr>
            <a:picLocks noChangeAspect="1"/>
          </p:cNvPicPr>
          <p:nvPr>
            <p:custDataLst>
              <p:tags r:id="rId3"/>
            </p:custDataLst>
          </p:nvPr>
        </p:nvPicPr>
        <p:blipFill>
          <a:blip r:embed="rId4"/>
          <a:stretch>
            <a:fillRect/>
          </a:stretch>
        </p:blipFill>
        <p:spPr>
          <a:xfrm>
            <a:off x="8554720" y="0"/>
            <a:ext cx="321754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1</a:t>
            </a:r>
            <a:r>
              <a:rPr lang="en-US" altLang="zh-CN" sz="3200" b="1" dirty="0" smtClean="0">
                <a:solidFill>
                  <a:srgbClr val="1353A2"/>
                </a:solidFill>
                <a:latin typeface="微软雅黑" panose="020B0503020204020204" pitchFamily="34" charset="-122"/>
                <a:ea typeface="微软雅黑" panose="020B0503020204020204" pitchFamily="34" charset="-122"/>
              </a:rPr>
              <a:t>.1.1 </a:t>
            </a:r>
            <a:r>
              <a:rPr lang="zh-CN" altLang="en-US" sz="3200" b="1" dirty="0" smtClean="0">
                <a:solidFill>
                  <a:srgbClr val="1353A2"/>
                </a:solidFill>
                <a:latin typeface="微软雅黑" panose="020B0503020204020204" pitchFamily="34" charset="-122"/>
                <a:ea typeface="微软雅黑" panose="020B0503020204020204" pitchFamily="34" charset="-122"/>
              </a:rPr>
              <a:t>软件生命周期</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5" name="内容占位符 2"/>
          <p:cNvSpPr txBox="1"/>
          <p:nvPr/>
        </p:nvSpPr>
        <p:spPr>
          <a:xfrm>
            <a:off x="1268602" y="1517656"/>
            <a:ext cx="9968358" cy="73469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软件生命周期</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可</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分为</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6</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个</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阶段</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任意多边形 3"/>
          <p:cNvSpPr/>
          <p:nvPr/>
        </p:nvSpPr>
        <p:spPr>
          <a:xfrm>
            <a:off x="1366642" y="2810680"/>
            <a:ext cx="1015751" cy="1015751"/>
          </a:xfrm>
          <a:custGeom>
            <a:avLst/>
            <a:gdLst>
              <a:gd name="connsiteX0" fmla="*/ 0 w 1015751"/>
              <a:gd name="connsiteY0" fmla="*/ 507876 h 1015751"/>
              <a:gd name="connsiteX1" fmla="*/ 507876 w 1015751"/>
              <a:gd name="connsiteY1" fmla="*/ 0 h 1015751"/>
              <a:gd name="connsiteX2" fmla="*/ 1015752 w 1015751"/>
              <a:gd name="connsiteY2" fmla="*/ 507876 h 1015751"/>
              <a:gd name="connsiteX3" fmla="*/ 507876 w 1015751"/>
              <a:gd name="connsiteY3" fmla="*/ 1015752 h 1015751"/>
              <a:gd name="connsiteX4" fmla="*/ 0 w 1015751"/>
              <a:gd name="connsiteY4" fmla="*/ 507876 h 101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751" h="1015751">
                <a:moveTo>
                  <a:pt x="0" y="507876"/>
                </a:moveTo>
                <a:cubicBezTo>
                  <a:pt x="0" y="227384"/>
                  <a:pt x="227384" y="0"/>
                  <a:pt x="507876" y="0"/>
                </a:cubicBezTo>
                <a:cubicBezTo>
                  <a:pt x="788368" y="0"/>
                  <a:pt x="1015752" y="227384"/>
                  <a:pt x="1015752" y="507876"/>
                </a:cubicBezTo>
                <a:cubicBezTo>
                  <a:pt x="1015752" y="788368"/>
                  <a:pt x="788368" y="1015752"/>
                  <a:pt x="507876" y="1015752"/>
                </a:cubicBezTo>
                <a:cubicBezTo>
                  <a:pt x="227384" y="1015752"/>
                  <a:pt x="0" y="788368"/>
                  <a:pt x="0" y="50787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4153" tIns="174153" rIns="174153" bIns="174153" numCol="1" spcCol="1270" anchor="ctr" anchorCtr="0">
            <a:noAutofit/>
          </a:bodyPr>
          <a:lstStyle/>
          <a:p>
            <a:pPr lvl="0" algn="ctr" defTabSz="889000">
              <a:lnSpc>
                <a:spcPct val="90000"/>
              </a:lnSpc>
              <a:spcBef>
                <a:spcPct val="0"/>
              </a:spcBef>
              <a:spcAft>
                <a:spcPct val="35000"/>
              </a:spcAft>
            </a:pPr>
            <a:r>
              <a:rPr lang="zh-CN" altLang="en-US" sz="2000" b="1" kern="1200" dirty="0" smtClean="0"/>
              <a:t>问题定义</a:t>
            </a:r>
            <a:endParaRPr lang="zh-CN" altLang="en-US" sz="2000" b="1" kern="1200" dirty="0"/>
          </a:p>
        </p:txBody>
      </p:sp>
      <p:sp>
        <p:nvSpPr>
          <p:cNvPr id="6" name="任意多边形 5"/>
          <p:cNvSpPr/>
          <p:nvPr/>
        </p:nvSpPr>
        <p:spPr>
          <a:xfrm>
            <a:off x="2766161" y="2810680"/>
            <a:ext cx="1015751" cy="1015751"/>
          </a:xfrm>
          <a:custGeom>
            <a:avLst/>
            <a:gdLst>
              <a:gd name="connsiteX0" fmla="*/ 0 w 1015751"/>
              <a:gd name="connsiteY0" fmla="*/ 507876 h 1015751"/>
              <a:gd name="connsiteX1" fmla="*/ 507876 w 1015751"/>
              <a:gd name="connsiteY1" fmla="*/ 0 h 1015751"/>
              <a:gd name="connsiteX2" fmla="*/ 1015752 w 1015751"/>
              <a:gd name="connsiteY2" fmla="*/ 507876 h 1015751"/>
              <a:gd name="connsiteX3" fmla="*/ 507876 w 1015751"/>
              <a:gd name="connsiteY3" fmla="*/ 1015752 h 1015751"/>
              <a:gd name="connsiteX4" fmla="*/ 0 w 1015751"/>
              <a:gd name="connsiteY4" fmla="*/ 507876 h 101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751" h="1015751">
                <a:moveTo>
                  <a:pt x="0" y="507876"/>
                </a:moveTo>
                <a:cubicBezTo>
                  <a:pt x="0" y="227384"/>
                  <a:pt x="227384" y="0"/>
                  <a:pt x="507876" y="0"/>
                </a:cubicBezTo>
                <a:cubicBezTo>
                  <a:pt x="788368" y="0"/>
                  <a:pt x="1015752" y="227384"/>
                  <a:pt x="1015752" y="507876"/>
                </a:cubicBezTo>
                <a:cubicBezTo>
                  <a:pt x="1015752" y="788368"/>
                  <a:pt x="788368" y="1015752"/>
                  <a:pt x="507876" y="1015752"/>
                </a:cubicBezTo>
                <a:cubicBezTo>
                  <a:pt x="227384" y="1015752"/>
                  <a:pt x="0" y="788368"/>
                  <a:pt x="0" y="50787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4153" tIns="174153" rIns="174153" bIns="174153" numCol="1" spcCol="1270" anchor="ctr" anchorCtr="0">
            <a:noAutofit/>
          </a:bodyPr>
          <a:lstStyle/>
          <a:p>
            <a:pPr lvl="0" algn="ctr" defTabSz="889000">
              <a:lnSpc>
                <a:spcPct val="90000"/>
              </a:lnSpc>
              <a:spcBef>
                <a:spcPct val="0"/>
              </a:spcBef>
              <a:spcAft>
                <a:spcPct val="35000"/>
              </a:spcAft>
            </a:pPr>
            <a:r>
              <a:rPr lang="zh-CN" altLang="en-US" sz="2000" b="1" kern="1200" dirty="0" smtClean="0"/>
              <a:t>需求分析</a:t>
            </a:r>
            <a:endParaRPr lang="zh-CN" altLang="en-US" sz="2000" b="1" kern="1200" dirty="0"/>
          </a:p>
        </p:txBody>
      </p:sp>
      <p:sp>
        <p:nvSpPr>
          <p:cNvPr id="8" name="任意多边形 7"/>
          <p:cNvSpPr/>
          <p:nvPr/>
        </p:nvSpPr>
        <p:spPr>
          <a:xfrm>
            <a:off x="4165680" y="2810679"/>
            <a:ext cx="1015751" cy="1015751"/>
          </a:xfrm>
          <a:custGeom>
            <a:avLst/>
            <a:gdLst>
              <a:gd name="connsiteX0" fmla="*/ 0 w 1015751"/>
              <a:gd name="connsiteY0" fmla="*/ 507876 h 1015751"/>
              <a:gd name="connsiteX1" fmla="*/ 507876 w 1015751"/>
              <a:gd name="connsiteY1" fmla="*/ 0 h 1015751"/>
              <a:gd name="connsiteX2" fmla="*/ 1015752 w 1015751"/>
              <a:gd name="connsiteY2" fmla="*/ 507876 h 1015751"/>
              <a:gd name="connsiteX3" fmla="*/ 507876 w 1015751"/>
              <a:gd name="connsiteY3" fmla="*/ 1015752 h 1015751"/>
              <a:gd name="connsiteX4" fmla="*/ 0 w 1015751"/>
              <a:gd name="connsiteY4" fmla="*/ 507876 h 101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751" h="1015751">
                <a:moveTo>
                  <a:pt x="0" y="507876"/>
                </a:moveTo>
                <a:cubicBezTo>
                  <a:pt x="0" y="227384"/>
                  <a:pt x="227384" y="0"/>
                  <a:pt x="507876" y="0"/>
                </a:cubicBezTo>
                <a:cubicBezTo>
                  <a:pt x="788368" y="0"/>
                  <a:pt x="1015752" y="227384"/>
                  <a:pt x="1015752" y="507876"/>
                </a:cubicBezTo>
                <a:cubicBezTo>
                  <a:pt x="1015752" y="788368"/>
                  <a:pt x="788368" y="1015752"/>
                  <a:pt x="507876" y="1015752"/>
                </a:cubicBezTo>
                <a:cubicBezTo>
                  <a:pt x="227384" y="1015752"/>
                  <a:pt x="0" y="788368"/>
                  <a:pt x="0" y="50787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4153" tIns="174153" rIns="174153" bIns="174153" numCol="1" spcCol="1270" anchor="ctr" anchorCtr="0">
            <a:noAutofit/>
          </a:bodyPr>
          <a:lstStyle/>
          <a:p>
            <a:pPr lvl="0" algn="ctr" defTabSz="889000">
              <a:lnSpc>
                <a:spcPct val="90000"/>
              </a:lnSpc>
              <a:spcBef>
                <a:spcPct val="0"/>
              </a:spcBef>
              <a:spcAft>
                <a:spcPct val="35000"/>
              </a:spcAft>
            </a:pPr>
            <a:r>
              <a:rPr lang="zh-CN" altLang="en-US" sz="2000" b="1" kern="1200" dirty="0" smtClean="0"/>
              <a:t>软件设计</a:t>
            </a:r>
            <a:endParaRPr lang="zh-CN" altLang="en-US" sz="2000" b="1" kern="1200" dirty="0"/>
          </a:p>
        </p:txBody>
      </p:sp>
      <p:sp>
        <p:nvSpPr>
          <p:cNvPr id="10" name="任意多边形 9"/>
          <p:cNvSpPr/>
          <p:nvPr/>
        </p:nvSpPr>
        <p:spPr>
          <a:xfrm>
            <a:off x="5565199" y="2830080"/>
            <a:ext cx="1015751" cy="1015751"/>
          </a:xfrm>
          <a:custGeom>
            <a:avLst/>
            <a:gdLst>
              <a:gd name="connsiteX0" fmla="*/ 0 w 1015751"/>
              <a:gd name="connsiteY0" fmla="*/ 507876 h 1015751"/>
              <a:gd name="connsiteX1" fmla="*/ 507876 w 1015751"/>
              <a:gd name="connsiteY1" fmla="*/ 0 h 1015751"/>
              <a:gd name="connsiteX2" fmla="*/ 1015752 w 1015751"/>
              <a:gd name="connsiteY2" fmla="*/ 507876 h 1015751"/>
              <a:gd name="connsiteX3" fmla="*/ 507876 w 1015751"/>
              <a:gd name="connsiteY3" fmla="*/ 1015752 h 1015751"/>
              <a:gd name="connsiteX4" fmla="*/ 0 w 1015751"/>
              <a:gd name="connsiteY4" fmla="*/ 507876 h 101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751" h="1015751">
                <a:moveTo>
                  <a:pt x="0" y="507876"/>
                </a:moveTo>
                <a:cubicBezTo>
                  <a:pt x="0" y="227384"/>
                  <a:pt x="227384" y="0"/>
                  <a:pt x="507876" y="0"/>
                </a:cubicBezTo>
                <a:cubicBezTo>
                  <a:pt x="788368" y="0"/>
                  <a:pt x="1015752" y="227384"/>
                  <a:pt x="1015752" y="507876"/>
                </a:cubicBezTo>
                <a:cubicBezTo>
                  <a:pt x="1015752" y="788368"/>
                  <a:pt x="788368" y="1015752"/>
                  <a:pt x="507876" y="1015752"/>
                </a:cubicBezTo>
                <a:cubicBezTo>
                  <a:pt x="227384" y="1015752"/>
                  <a:pt x="0" y="788368"/>
                  <a:pt x="0" y="50787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4153" tIns="174153" rIns="174153" bIns="174153" numCol="1" spcCol="1270" anchor="ctr" anchorCtr="0">
            <a:noAutofit/>
          </a:bodyPr>
          <a:lstStyle/>
          <a:p>
            <a:pPr lvl="0" algn="ctr" defTabSz="889000">
              <a:lnSpc>
                <a:spcPct val="90000"/>
              </a:lnSpc>
              <a:spcBef>
                <a:spcPct val="0"/>
              </a:spcBef>
              <a:spcAft>
                <a:spcPct val="35000"/>
              </a:spcAft>
            </a:pPr>
            <a:r>
              <a:rPr lang="zh-CN" altLang="en-US" sz="2000" b="1" kern="1200" dirty="0" smtClean="0"/>
              <a:t>软件开发</a:t>
            </a:r>
            <a:endParaRPr lang="zh-CN" altLang="en-US" sz="2000" b="1" kern="1200" dirty="0"/>
          </a:p>
        </p:txBody>
      </p:sp>
      <p:sp>
        <p:nvSpPr>
          <p:cNvPr id="12" name="任意多边形 11"/>
          <p:cNvSpPr/>
          <p:nvPr/>
        </p:nvSpPr>
        <p:spPr>
          <a:xfrm>
            <a:off x="6964718" y="2830080"/>
            <a:ext cx="1015751" cy="1015751"/>
          </a:xfrm>
          <a:custGeom>
            <a:avLst/>
            <a:gdLst>
              <a:gd name="connsiteX0" fmla="*/ 0 w 1015751"/>
              <a:gd name="connsiteY0" fmla="*/ 507876 h 1015751"/>
              <a:gd name="connsiteX1" fmla="*/ 507876 w 1015751"/>
              <a:gd name="connsiteY1" fmla="*/ 0 h 1015751"/>
              <a:gd name="connsiteX2" fmla="*/ 1015752 w 1015751"/>
              <a:gd name="connsiteY2" fmla="*/ 507876 h 1015751"/>
              <a:gd name="connsiteX3" fmla="*/ 507876 w 1015751"/>
              <a:gd name="connsiteY3" fmla="*/ 1015752 h 1015751"/>
              <a:gd name="connsiteX4" fmla="*/ 0 w 1015751"/>
              <a:gd name="connsiteY4" fmla="*/ 507876 h 101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751" h="1015751">
                <a:moveTo>
                  <a:pt x="0" y="507876"/>
                </a:moveTo>
                <a:cubicBezTo>
                  <a:pt x="0" y="227384"/>
                  <a:pt x="227384" y="0"/>
                  <a:pt x="507876" y="0"/>
                </a:cubicBezTo>
                <a:cubicBezTo>
                  <a:pt x="788368" y="0"/>
                  <a:pt x="1015752" y="227384"/>
                  <a:pt x="1015752" y="507876"/>
                </a:cubicBezTo>
                <a:cubicBezTo>
                  <a:pt x="1015752" y="788368"/>
                  <a:pt x="788368" y="1015752"/>
                  <a:pt x="507876" y="1015752"/>
                </a:cubicBezTo>
                <a:cubicBezTo>
                  <a:pt x="227384" y="1015752"/>
                  <a:pt x="0" y="788368"/>
                  <a:pt x="0" y="50787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4153" tIns="174153" rIns="174153" bIns="174153" numCol="1" spcCol="1270" anchor="ctr" anchorCtr="0">
            <a:noAutofit/>
          </a:bodyPr>
          <a:lstStyle/>
          <a:p>
            <a:pPr lvl="0" algn="ctr" defTabSz="889000">
              <a:lnSpc>
                <a:spcPct val="90000"/>
              </a:lnSpc>
              <a:spcBef>
                <a:spcPct val="0"/>
              </a:spcBef>
              <a:spcAft>
                <a:spcPct val="35000"/>
              </a:spcAft>
            </a:pPr>
            <a:r>
              <a:rPr lang="zh-CN" altLang="en-US" sz="2000" b="1" kern="1200" dirty="0" smtClean="0"/>
              <a:t>软件测试</a:t>
            </a:r>
            <a:endParaRPr lang="zh-CN" altLang="en-US" sz="2000" b="1" kern="1200" dirty="0"/>
          </a:p>
        </p:txBody>
      </p:sp>
      <p:sp>
        <p:nvSpPr>
          <p:cNvPr id="13" name="任意多边形 12"/>
          <p:cNvSpPr/>
          <p:nvPr/>
        </p:nvSpPr>
        <p:spPr>
          <a:xfrm>
            <a:off x="2439142" y="3147147"/>
            <a:ext cx="270270" cy="342816"/>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19" name="任意多边形 18"/>
          <p:cNvSpPr/>
          <p:nvPr/>
        </p:nvSpPr>
        <p:spPr>
          <a:xfrm>
            <a:off x="8364237" y="2819919"/>
            <a:ext cx="1015751" cy="1015751"/>
          </a:xfrm>
          <a:custGeom>
            <a:avLst/>
            <a:gdLst>
              <a:gd name="connsiteX0" fmla="*/ 0 w 1015751"/>
              <a:gd name="connsiteY0" fmla="*/ 507876 h 1015751"/>
              <a:gd name="connsiteX1" fmla="*/ 507876 w 1015751"/>
              <a:gd name="connsiteY1" fmla="*/ 0 h 1015751"/>
              <a:gd name="connsiteX2" fmla="*/ 1015752 w 1015751"/>
              <a:gd name="connsiteY2" fmla="*/ 507876 h 1015751"/>
              <a:gd name="connsiteX3" fmla="*/ 507876 w 1015751"/>
              <a:gd name="connsiteY3" fmla="*/ 1015752 h 1015751"/>
              <a:gd name="connsiteX4" fmla="*/ 0 w 1015751"/>
              <a:gd name="connsiteY4" fmla="*/ 507876 h 101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751" h="1015751">
                <a:moveTo>
                  <a:pt x="0" y="507876"/>
                </a:moveTo>
                <a:cubicBezTo>
                  <a:pt x="0" y="227384"/>
                  <a:pt x="227384" y="0"/>
                  <a:pt x="507876" y="0"/>
                </a:cubicBezTo>
                <a:cubicBezTo>
                  <a:pt x="788368" y="0"/>
                  <a:pt x="1015752" y="227384"/>
                  <a:pt x="1015752" y="507876"/>
                </a:cubicBezTo>
                <a:cubicBezTo>
                  <a:pt x="1015752" y="788368"/>
                  <a:pt x="788368" y="1015752"/>
                  <a:pt x="507876" y="1015752"/>
                </a:cubicBezTo>
                <a:cubicBezTo>
                  <a:pt x="227384" y="1015752"/>
                  <a:pt x="0" y="788368"/>
                  <a:pt x="0" y="50787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4153" tIns="174153" rIns="174153" bIns="174153" numCol="1" spcCol="1270" anchor="ctr" anchorCtr="0">
            <a:noAutofit/>
          </a:bodyPr>
          <a:lstStyle/>
          <a:p>
            <a:pPr lvl="0" algn="ctr" defTabSz="889000">
              <a:lnSpc>
                <a:spcPct val="90000"/>
              </a:lnSpc>
              <a:spcBef>
                <a:spcPct val="0"/>
              </a:spcBef>
              <a:spcAft>
                <a:spcPct val="35000"/>
              </a:spcAft>
            </a:pPr>
            <a:r>
              <a:rPr lang="zh-CN" altLang="en-US" sz="2000" b="1" kern="1200" dirty="0" smtClean="0"/>
              <a:t>软件维护</a:t>
            </a:r>
            <a:endParaRPr lang="zh-CN" altLang="en-US" sz="2000" b="1" kern="1200" dirty="0"/>
          </a:p>
        </p:txBody>
      </p:sp>
      <p:sp>
        <p:nvSpPr>
          <p:cNvPr id="14" name="圆角矩形 13"/>
          <p:cNvSpPr/>
          <p:nvPr/>
        </p:nvSpPr>
        <p:spPr>
          <a:xfrm>
            <a:off x="9763760" y="3006394"/>
            <a:ext cx="914400" cy="663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FF0000"/>
                </a:solidFill>
              </a:rPr>
              <a:t>淘汰</a:t>
            </a:r>
            <a:endParaRPr lang="zh-CN" altLang="en-US" sz="2000" b="1" dirty="0">
              <a:solidFill>
                <a:srgbClr val="FF0000"/>
              </a:solidFill>
            </a:endParaRPr>
          </a:p>
        </p:txBody>
      </p:sp>
      <p:sp>
        <p:nvSpPr>
          <p:cNvPr id="22" name="任意多边形 21"/>
          <p:cNvSpPr/>
          <p:nvPr/>
        </p:nvSpPr>
        <p:spPr>
          <a:xfrm>
            <a:off x="3838661" y="3166547"/>
            <a:ext cx="270270" cy="342816"/>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23" name="任意多边形 22"/>
          <p:cNvSpPr/>
          <p:nvPr/>
        </p:nvSpPr>
        <p:spPr>
          <a:xfrm>
            <a:off x="5238180" y="3166547"/>
            <a:ext cx="270270" cy="342816"/>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24" name="任意多边形 23"/>
          <p:cNvSpPr/>
          <p:nvPr/>
        </p:nvSpPr>
        <p:spPr>
          <a:xfrm>
            <a:off x="6637699" y="3166547"/>
            <a:ext cx="270270" cy="342816"/>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26" name="任意多边形 25"/>
          <p:cNvSpPr/>
          <p:nvPr/>
        </p:nvSpPr>
        <p:spPr>
          <a:xfrm>
            <a:off x="8037218" y="3166547"/>
            <a:ext cx="270270" cy="342816"/>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27" name="任意多边形 26"/>
          <p:cNvSpPr/>
          <p:nvPr/>
        </p:nvSpPr>
        <p:spPr>
          <a:xfrm>
            <a:off x="9436737" y="3147146"/>
            <a:ext cx="270270" cy="342816"/>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pic>
        <p:nvPicPr>
          <p:cNvPr id="7" name="图片 6"/>
          <p:cNvPicPr>
            <a:picLocks noChangeAspect="1"/>
          </p:cNvPicPr>
          <p:nvPr>
            <p:custDataLst>
              <p:tags r:id="rId1"/>
            </p:custDataLst>
          </p:nvPr>
        </p:nvPicPr>
        <p:blipFill>
          <a:blip r:embed="rId2"/>
          <a:stretch>
            <a:fillRect/>
          </a:stretch>
        </p:blipFill>
        <p:spPr>
          <a:xfrm>
            <a:off x="8476615" y="178435"/>
            <a:ext cx="3441065" cy="908050"/>
          </a:xfrm>
          <a:prstGeom prst="rect">
            <a:avLst/>
          </a:prstGeom>
        </p:spPr>
      </p:pic>
    </p:spTree>
    <p:custDataLst>
      <p:tags r:id="rId3"/>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500"/>
                                        <p:tgtEl>
                                          <p:spTgt spid="27"/>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 grpId="0" animBg="1"/>
      <p:bldP spid="6" grpId="0" animBg="1"/>
      <p:bldP spid="8" grpId="0" animBg="1"/>
      <p:bldP spid="10" grpId="0" animBg="1"/>
      <p:bldP spid="12" grpId="0" animBg="1"/>
      <p:bldP spid="13" grpId="0" animBg="1"/>
      <p:bldP spid="19" grpId="0" animBg="1"/>
      <p:bldP spid="14" grpId="0" animBg="1"/>
      <p:bldP spid="22" grpId="0" animBg="1"/>
      <p:bldP spid="23" grpId="0" animBg="1"/>
      <p:bldP spid="24" grpId="0" animBg="1"/>
      <p:bldP spid="26"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纸杯测试</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5342451" y="1517654"/>
            <a:ext cx="6046910" cy="446658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项目：纸杯。</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需求</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测试：查看纸杯说明书是否完整。</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界面</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测试：观察纸杯外观，表面是否光滑、手感是否舒适。</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功能测试</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：用纸杯装水，观察是否漏水。</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安全</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测试：纸杯是否有毒或细菌。</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endPar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8194" name="Picture 2" descr="https://timgsa.baidu.com/timg?image&amp;quality=80&amp;size=b9999_10000&amp;sec=1559106949525&amp;di=c72533b87a9d6b999102988347277aa8&amp;imgtype=0&amp;src=http%3A%2F%2Fimg.fht360.com%2Fcontent%2Fimage%2F20151228%2Fb654a8258355413a9c0020a9525b9d04.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97949" y="1757680"/>
            <a:ext cx="3744501" cy="379984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custDataLst>
              <p:tags r:id="rId2"/>
            </p:custDataLst>
          </p:nvPr>
        </p:nvPicPr>
        <p:blipFill>
          <a:blip r:embed="rId3"/>
          <a:stretch>
            <a:fillRect/>
          </a:stretch>
        </p:blipFill>
        <p:spPr>
          <a:xfrm>
            <a:off x="8564880" y="0"/>
            <a:ext cx="307022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纸杯测试</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5342451" y="1517654"/>
            <a:ext cx="6046910" cy="446658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易</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用性测试：用纸杯盛放开水是否烫手、纸杯是否易滑、是否方便饮用。</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兼容性</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测试：用纸杯分别盛放水、酒精、饮料、汽油等，观察是否有渗漏现象</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可靠性测试：从不同高度摔下来，观察纸杯的损坏程度</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可移植性测试：将纸杯放在温度、湿度等不同的环境中，查看纸杯是否还能正常使用</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8194" name="Picture 2" descr="https://timgsa.baidu.com/timg?image&amp;quality=80&amp;size=b9999_10000&amp;sec=1559106949525&amp;di=c72533b87a9d6b999102988347277aa8&amp;imgtype=0&amp;src=http%3A%2F%2Fimg.fht360.com%2Fcontent%2Fimage%2F20151228%2Fb654a8258355413a9c0020a9525b9d04.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97949" y="1757680"/>
            <a:ext cx="3744501" cy="379984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custDataLst>
              <p:tags r:id="rId2"/>
            </p:custDataLst>
          </p:nvPr>
        </p:nvPicPr>
        <p:blipFill>
          <a:blip r:embed="rId3"/>
          <a:stretch>
            <a:fillRect/>
          </a:stretch>
        </p:blipFill>
        <p:spPr>
          <a:xfrm>
            <a:off x="8503285" y="0"/>
            <a:ext cx="3324860"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纸杯测试</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5342450" y="1517654"/>
            <a:ext cx="6046910" cy="467994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可维护性</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：将纸杯揉捏变形，看其是否能恢复</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压力</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测试：用一根针扎在纸杯上不断增加力量，记录多大压强时能穿透纸杯。</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疲劳</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测试：用纸杯分别盛放水、汽油放置</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24</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小时，观察其渗漏情况（时间和程度）</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跌落</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测试：纸杯（加包装）从高处落下，查看达到破损的高度</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8194" name="Picture 2" descr="https://timgsa.baidu.com/timg?image&amp;quality=80&amp;size=b9999_10000&amp;sec=1559106949525&amp;di=c72533b87a9d6b999102988347277aa8&amp;imgtype=0&amp;src=http%3A%2F%2Fimg.fht360.com%2Fcontent%2Fimage%2F20151228%2Fb654a8258355413a9c0020a9525b9d04.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97949" y="1757680"/>
            <a:ext cx="3744501" cy="379984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custDataLst>
              <p:tags r:id="rId2"/>
            </p:custDataLst>
          </p:nvPr>
        </p:nvPicPr>
        <p:blipFill>
          <a:blip r:embed="rId3"/>
          <a:stretch>
            <a:fillRect/>
          </a:stretch>
        </p:blipFill>
        <p:spPr>
          <a:xfrm>
            <a:off x="8564880" y="0"/>
            <a:ext cx="3110230"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纸杯测试</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5342450" y="1517654"/>
            <a:ext cx="6046910" cy="467994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震动</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测试：纸杯（加包装）六面震动，评估它是否能应对恶劣的公路</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铁路</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航空运输等。</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测试数据</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：编写具体测试数据（略），其中可能会用到场景法、等价类划分法、边界值分析法等测试方法</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期望输出</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：期望输出需要查阅国际标准及用户的使用需求。</a:t>
            </a:r>
            <a:endPar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8194" name="Picture 2" descr="https://timgsa.baidu.com/timg?image&amp;quality=80&amp;size=b9999_10000&amp;sec=1559106949525&amp;di=c72533b87a9d6b999102988347277aa8&amp;imgtype=0&amp;src=http%3A%2F%2Fimg.fht360.com%2Fcontent%2Fimage%2F20151228%2Fb654a8258355413a9c0020a9525b9d04.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97949" y="1757680"/>
            <a:ext cx="3744501" cy="379984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custDataLst>
              <p:tags r:id="rId2"/>
            </p:custDataLst>
          </p:nvPr>
        </p:nvPicPr>
        <p:blipFill>
          <a:blip r:embed="rId3"/>
          <a:stretch>
            <a:fillRect/>
          </a:stretch>
        </p:blipFill>
        <p:spPr>
          <a:xfrm>
            <a:off x="8564880" y="0"/>
            <a:ext cx="319849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纸杯测试</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5342450" y="2147574"/>
            <a:ext cx="6046910" cy="273938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用户</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文档：使用手册是否对纸杯的用法、使用条件、限制条件等有详细描述。</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说明书</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测试：查看纸杯说明书的正确性、准确性及完整性。</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8194" name="Picture 2" descr="https://timgsa.baidu.com/timg?image&amp;quality=80&amp;size=b9999_10000&amp;sec=1559106949525&amp;di=c72533b87a9d6b999102988347277aa8&amp;imgtype=0&amp;src=http%3A%2F%2Fimg.fht360.com%2Fcontent%2Fimage%2F20151228%2Fb654a8258355413a9c0020a9525b9d04.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97949" y="1757680"/>
            <a:ext cx="3744501" cy="379984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custDataLst>
              <p:tags r:id="rId2"/>
            </p:custDataLst>
          </p:nvPr>
        </p:nvPicPr>
        <p:blipFill>
          <a:blip r:embed="rId3"/>
          <a:stretch>
            <a:fillRect/>
          </a:stretch>
        </p:blipFill>
        <p:spPr>
          <a:xfrm>
            <a:off x="8564880" y="0"/>
            <a:ext cx="3168650"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1.1.3 </a:t>
            </a:r>
            <a:r>
              <a:rPr lang="zh-CN" altLang="en-US" sz="3200" b="1" dirty="0" smtClean="0">
                <a:solidFill>
                  <a:srgbClr val="1353A2"/>
                </a:solidFill>
                <a:latin typeface="微软雅黑" panose="020B0503020204020204" pitchFamily="34" charset="-122"/>
                <a:ea typeface="微软雅黑" panose="020B0503020204020204" pitchFamily="34" charset="-122"/>
              </a:rPr>
              <a:t>软件质量概述</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190240" y="1391920"/>
            <a:ext cx="7607682" cy="4711576"/>
            <a:chOff x="2641600" y="1391920"/>
            <a:chExt cx="7607682" cy="4711576"/>
          </a:xfrm>
        </p:grpSpPr>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41600" y="1391920"/>
              <a:ext cx="7607682" cy="4711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p:nvPr/>
          </p:nvSpPr>
          <p:spPr>
            <a:xfrm>
              <a:off x="3046602" y="2513336"/>
              <a:ext cx="4624198" cy="30340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影响软件质量的因素：</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需求</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模糊</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软件开发缺乏规范性文件指导</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软件开发</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人员问题</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缺乏</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软件质量控制管理</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3" name="图片 2"/>
          <p:cNvPicPr>
            <a:picLocks noChangeAspect="1"/>
          </p:cNvPicPr>
          <p:nvPr>
            <p:custDataLst>
              <p:tags r:id="rId2"/>
            </p:custDataLst>
          </p:nvPr>
        </p:nvPicPr>
        <p:blipFill>
          <a:blip r:embed="rId3"/>
          <a:stretch>
            <a:fillRect/>
          </a:stretch>
        </p:blipFill>
        <p:spPr>
          <a:xfrm>
            <a:off x="8554720" y="48260"/>
            <a:ext cx="329501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53212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1.2.1 </a:t>
            </a:r>
            <a:r>
              <a:rPr lang="zh-CN" altLang="en-US" sz="3200" b="1" dirty="0" smtClean="0">
                <a:solidFill>
                  <a:srgbClr val="1353A2"/>
                </a:solidFill>
                <a:latin typeface="微软雅黑" panose="020B0503020204020204" pitchFamily="34" charset="-122"/>
                <a:ea typeface="微软雅黑" panose="020B0503020204020204" pitchFamily="34" charset="-122"/>
              </a:rPr>
              <a:t>软件缺陷产生的原因</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4" name="组合 3"/>
          <p:cNvGrpSpPr/>
          <p:nvPr/>
        </p:nvGrpSpPr>
        <p:grpSpPr>
          <a:xfrm>
            <a:off x="2648066" y="1453515"/>
            <a:ext cx="7191375" cy="4438650"/>
            <a:chOff x="2648066" y="1453515"/>
            <a:chExt cx="7191375" cy="4438650"/>
          </a:xfrm>
        </p:grpSpPr>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48066" y="1453515"/>
              <a:ext cx="7191375"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内容占位符 2"/>
            <p:cNvSpPr txBox="1"/>
            <p:nvPr/>
          </p:nvSpPr>
          <p:spPr>
            <a:xfrm rot="21051272">
              <a:off x="3635882" y="2279656"/>
              <a:ext cx="3191638" cy="3044184"/>
            </a:xfrm>
            <a:prstGeom prst="rect">
              <a:avLst/>
            </a:prstGeom>
            <a:scene3d>
              <a:camera prst="perspectiveHeroicExtremeRightFacing"/>
              <a:lightRig rig="threePt" dir="t"/>
            </a:scene3d>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需求不明确</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软件结构复杂</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开发人员水平有限</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项目期限短</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使用新技术</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3" name="图片 2"/>
          <p:cNvPicPr>
            <a:picLocks noChangeAspect="1"/>
          </p:cNvPicPr>
          <p:nvPr>
            <p:custDataLst>
              <p:tags r:id="rId2"/>
            </p:custDataLst>
          </p:nvPr>
        </p:nvPicPr>
        <p:blipFill>
          <a:blip r:embed="rId3"/>
          <a:stretch>
            <a:fillRect/>
          </a:stretch>
        </p:blipFill>
        <p:spPr>
          <a:xfrm>
            <a:off x="8505825" y="48260"/>
            <a:ext cx="3344545" cy="1038225"/>
          </a:xfrm>
          <a:prstGeom prst="rect">
            <a:avLst/>
          </a:prstGeom>
        </p:spPr>
      </p:pic>
    </p:spTree>
    <p:custDataLst>
      <p:tags r:id="rId4"/>
    </p:custDataLst>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53212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1.2.2 </a:t>
            </a:r>
            <a:r>
              <a:rPr lang="zh-CN" altLang="en-US" sz="3200" b="1" dirty="0" smtClean="0">
                <a:solidFill>
                  <a:srgbClr val="1353A2"/>
                </a:solidFill>
                <a:latin typeface="微软雅黑" panose="020B0503020204020204" pitchFamily="34" charset="-122"/>
                <a:ea typeface="微软雅黑" panose="020B0503020204020204" pitchFamily="34" charset="-122"/>
              </a:rPr>
              <a:t>软件缺陷的分类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表格 2"/>
          <p:cNvGraphicFramePr>
            <a:graphicFrameLocks noGrp="1"/>
          </p:cNvGraphicFramePr>
          <p:nvPr/>
        </p:nvGraphicFramePr>
        <p:xfrm>
          <a:off x="1408434" y="1649254"/>
          <a:ext cx="10131785" cy="3969226"/>
        </p:xfrm>
        <a:graphic>
          <a:graphicData uri="http://schemas.openxmlformats.org/drawingml/2006/table">
            <a:tbl>
              <a:tblPr firstRow="1" firstCol="1" bandRow="1">
                <a:tableStyleId>{5C22544A-7EE6-4342-B048-85BDC9FD1C3A}</a:tableStyleId>
              </a:tblPr>
              <a:tblGrid>
                <a:gridCol w="1771646"/>
                <a:gridCol w="1598928"/>
                <a:gridCol w="93980"/>
                <a:gridCol w="313433"/>
                <a:gridCol w="93980"/>
                <a:gridCol w="1181095"/>
                <a:gridCol w="93980"/>
                <a:gridCol w="728461"/>
                <a:gridCol w="93980"/>
                <a:gridCol w="786906"/>
                <a:gridCol w="93980"/>
                <a:gridCol w="1094784"/>
                <a:gridCol w="93980"/>
                <a:gridCol w="399744"/>
                <a:gridCol w="93980"/>
                <a:gridCol w="1598928"/>
              </a:tblGrid>
              <a:tr h="718026">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划分标准</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gridSpan="15">
                  <a:txBody>
                    <a:bodyPr/>
                    <a:lstStyle/>
                    <a:p>
                      <a:pPr algn="ctr">
                        <a:spcAft>
                          <a:spcPts val="0"/>
                        </a:spcAft>
                      </a:pPr>
                      <a:r>
                        <a:rPr lang="zh-CN" sz="2000" kern="100" dirty="0">
                          <a:effectLst/>
                          <a:latin typeface="幼圆" panose="02010509060101010101" pitchFamily="49" charset="-122"/>
                          <a:ea typeface="幼圆" panose="02010509060101010101" pitchFamily="49" charset="-122"/>
                        </a:rPr>
                        <a:t>缺陷</a:t>
                      </a:r>
                      <a:r>
                        <a:rPr lang="zh-CN" sz="2000" kern="100" dirty="0" smtClean="0">
                          <a:effectLst/>
                          <a:latin typeface="幼圆" panose="02010509060101010101" pitchFamily="49" charset="-122"/>
                          <a:ea typeface="幼圆" panose="02010509060101010101" pitchFamily="49" charset="-122"/>
                        </a:rPr>
                        <a:t>类型</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904240">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测试种类</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gridSpan="2">
                  <a:txBody>
                    <a:bodyPr/>
                    <a:lstStyle/>
                    <a:p>
                      <a:pPr algn="ctr">
                        <a:spcAft>
                          <a:spcPts val="0"/>
                        </a:spcAft>
                      </a:pPr>
                      <a:r>
                        <a:rPr lang="zh-CN" sz="2000" kern="100" dirty="0" smtClean="0">
                          <a:effectLst/>
                          <a:latin typeface="幼圆" panose="02010509060101010101" pitchFamily="49" charset="-122"/>
                          <a:ea typeface="幼圆" panose="02010509060101010101" pitchFamily="49" charset="-122"/>
                        </a:rPr>
                        <a:t>界面类</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gridSpan="4">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功能类</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c gridSpan="3">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性能类</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gridSpan="4">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安全性类</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c gridSpan="2">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兼容性类</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r>
              <a:tr h="627645">
                <a:tc>
                  <a:txBody>
                    <a:bodyPr/>
                    <a:lstStyle/>
                    <a:p>
                      <a:pPr algn="ctr">
                        <a:spcAft>
                          <a:spcPts val="0"/>
                        </a:spcAft>
                      </a:pPr>
                      <a:r>
                        <a:rPr lang="zh-CN" sz="2000" kern="100">
                          <a:effectLst/>
                          <a:latin typeface="幼圆" panose="02010509060101010101" pitchFamily="49" charset="-122"/>
                          <a:ea typeface="幼圆" panose="02010509060101010101" pitchFamily="49" charset="-122"/>
                        </a:rPr>
                        <a:t>严重程度</a:t>
                      </a:r>
                      <a:endParaRPr lang="zh-CN" sz="2000" kern="100">
                        <a:effectLst/>
                        <a:latin typeface="幼圆" panose="02010509060101010101" pitchFamily="49" charset="-122"/>
                        <a:ea typeface="幼圆" panose="02010509060101010101" pitchFamily="49" charset="-122"/>
                      </a:endParaRPr>
                    </a:p>
                  </a:txBody>
                  <a:tcPr marL="68580" marR="68580" marT="0" marB="0" anchor="ctr"/>
                </a:tc>
                <a:tc gridSpan="3">
                  <a:txBody>
                    <a:bodyPr/>
                    <a:lstStyle/>
                    <a:p>
                      <a:pPr algn="ctr">
                        <a:spcAft>
                          <a:spcPts val="0"/>
                        </a:spcAft>
                      </a:pPr>
                      <a:r>
                        <a:rPr lang="zh-CN" sz="2000" kern="100" smtClean="0">
                          <a:effectLst/>
                          <a:latin typeface="幼圆" panose="02010509060101010101" pitchFamily="49" charset="-122"/>
                          <a:ea typeface="幼圆" panose="02010509060101010101" pitchFamily="49" charset="-122"/>
                        </a:rPr>
                        <a:t>严重</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gridSpan="4">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一般</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c gridSpan="4">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次要</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c gridSpan="4">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建议</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r>
              <a:tr h="670560">
                <a:tc>
                  <a:txBody>
                    <a:bodyPr/>
                    <a:lstStyle/>
                    <a:p>
                      <a:pPr algn="ctr">
                        <a:spcAft>
                          <a:spcPts val="0"/>
                        </a:spcAft>
                      </a:pPr>
                      <a:r>
                        <a:rPr lang="zh-CN" sz="2000" kern="100">
                          <a:effectLst/>
                          <a:latin typeface="幼圆" panose="02010509060101010101" pitchFamily="49" charset="-122"/>
                          <a:ea typeface="幼圆" panose="02010509060101010101" pitchFamily="49" charset="-122"/>
                        </a:rPr>
                        <a:t>优先级</a:t>
                      </a:r>
                      <a:endParaRPr lang="zh-CN" sz="2000" kern="100">
                        <a:effectLst/>
                        <a:latin typeface="幼圆" panose="02010509060101010101" pitchFamily="49" charset="-122"/>
                        <a:ea typeface="幼圆" panose="02010509060101010101" pitchFamily="49" charset="-122"/>
                      </a:endParaRPr>
                    </a:p>
                  </a:txBody>
                  <a:tcPr marL="68580" marR="68580" marT="0" marB="0" anchor="ctr"/>
                </a:tc>
                <a:tc gridSpan="4">
                  <a:txBody>
                    <a:bodyPr/>
                    <a:lstStyle/>
                    <a:p>
                      <a:pPr algn="ctr">
                        <a:spcAft>
                          <a:spcPts val="0"/>
                        </a:spcAft>
                      </a:pPr>
                      <a:r>
                        <a:rPr lang="zh-CN" sz="2000" kern="100" dirty="0" smtClean="0">
                          <a:effectLst/>
                          <a:latin typeface="幼圆" panose="02010509060101010101" pitchFamily="49" charset="-122"/>
                          <a:ea typeface="幼圆" panose="02010509060101010101" pitchFamily="49" charset="-122"/>
                        </a:rPr>
                        <a:t>立即解决</a:t>
                      </a:r>
                      <a:endParaRPr lang="zh-CN" sz="2000" kern="100" dirty="0" smtClean="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c gridSpan="4">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高优先级</a:t>
                      </a:r>
                      <a:endParaRPr lang="zh-CN" sz="2000" kern="100" dirty="0" smtClean="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c gridSpan="4">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正常排队</a:t>
                      </a:r>
                      <a:endParaRPr lang="zh-CN" sz="2000" kern="100" dirty="0" smtClean="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c gridSpan="3">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低优先级</a:t>
                      </a:r>
                      <a:endParaRPr lang="zh-CN" sz="2000" kern="100" dirty="0" smtClean="0">
                        <a:effectLst/>
                        <a:latin typeface="幼圆" panose="02010509060101010101" pitchFamily="49" charset="-122"/>
                        <a:ea typeface="幼圆" panose="02010509060101010101" pitchFamily="49" charset="-122"/>
                      </a:endParaRPr>
                    </a:p>
                  </a:txBody>
                  <a:tcPr marL="68580" marR="68580" marT="0" marB="0" anchor="ctr"/>
                </a:tc>
                <a:tc hMerge="1">
                  <a:tcPr/>
                </a:tc>
                <a:tc hMerge="1">
                  <a:tcPr/>
                </a:tc>
              </a:tr>
              <a:tr h="1048755">
                <a:tc>
                  <a:txBody>
                    <a:bodyPr/>
                    <a:lstStyle/>
                    <a:p>
                      <a:pPr algn="ctr">
                        <a:spcAft>
                          <a:spcPts val="0"/>
                        </a:spcAft>
                      </a:pPr>
                      <a:r>
                        <a:rPr lang="zh-CN" sz="2000" kern="100">
                          <a:effectLst/>
                          <a:latin typeface="幼圆" panose="02010509060101010101" pitchFamily="49" charset="-122"/>
                          <a:ea typeface="幼圆" panose="02010509060101010101" pitchFamily="49" charset="-122"/>
                        </a:rPr>
                        <a:t>发生阶段</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2000" kern="100" smtClean="0">
                          <a:effectLst/>
                          <a:latin typeface="幼圆" panose="02010509060101010101" pitchFamily="49" charset="-122"/>
                          <a:ea typeface="幼圆" panose="02010509060101010101" pitchFamily="49" charset="-122"/>
                        </a:rPr>
                        <a:t>需求阶段</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gridSpan="4">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构架阶段</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c gridSpan="5">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设计阶段</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c hMerge="1">
                  <a:tcPr/>
                </a:tc>
                <a:tc gridSpan="4">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编码阶段</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hMerge="1">
                  <a:tcPr/>
                </a:tc>
                <a:tc hMerge="1">
                  <a:tcPr/>
                </a:tc>
                <a:tc hMerge="1">
                  <a:tcPr/>
                </a:tc>
                <a:tc>
                  <a:txBody>
                    <a:bodyPr/>
                    <a:lstStyle/>
                    <a:p>
                      <a:pPr algn="ctr">
                        <a:spcAft>
                          <a:spcPts val="0"/>
                        </a:spcAft>
                      </a:pPr>
                      <a:r>
                        <a:rPr lang="zh-CN" altLang="en-US" sz="2000" kern="100" dirty="0" smtClean="0">
                          <a:effectLst/>
                          <a:latin typeface="幼圆" panose="02010509060101010101" pitchFamily="49" charset="-122"/>
                          <a:ea typeface="幼圆" panose="02010509060101010101" pitchFamily="49" charset="-122"/>
                        </a:rPr>
                        <a:t>测试阶段</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r>
            </a:tbl>
          </a:graphicData>
        </a:graphic>
      </p:graphicFrame>
      <p:pic>
        <p:nvPicPr>
          <p:cNvPr id="4" name="图片 3"/>
          <p:cNvPicPr>
            <a:picLocks noChangeAspect="1"/>
          </p:cNvPicPr>
          <p:nvPr>
            <p:custDataLst>
              <p:tags r:id="rId1"/>
            </p:custDataLst>
          </p:nvPr>
        </p:nvPicPr>
        <p:blipFill>
          <a:blip r:embed="rId2"/>
          <a:stretch>
            <a:fillRect/>
          </a:stretch>
        </p:blipFill>
        <p:spPr>
          <a:xfrm>
            <a:off x="8544560" y="0"/>
            <a:ext cx="319849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53212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1.2.3 </a:t>
            </a:r>
            <a:r>
              <a:rPr lang="zh-CN" altLang="en-US" sz="3200" b="1" dirty="0" smtClean="0">
                <a:solidFill>
                  <a:srgbClr val="1353A2"/>
                </a:solidFill>
                <a:latin typeface="微软雅黑" panose="020B0503020204020204" pitchFamily="34" charset="-122"/>
                <a:ea typeface="微软雅黑" panose="020B0503020204020204" pitchFamily="34" charset="-122"/>
              </a:rPr>
              <a:t>软件缺陷的处理流程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5642540" y="1249679"/>
          <a:ext cx="5248980" cy="4919969"/>
        </p:xfrm>
        <a:graphic>
          <a:graphicData uri="http://schemas.openxmlformats.org/presentationml/2006/ole">
            <mc:AlternateContent xmlns:mc="http://schemas.openxmlformats.org/markup-compatibility/2006">
              <mc:Choice xmlns:v="urn:schemas-microsoft-com:vml" Requires="v">
                <p:oleObj spid="_x0000_s16420" name="Visio" r:id="rId1" imgW="5486400" imgH="5143500" progId="Visio.Drawing.11">
                  <p:embed/>
                </p:oleObj>
              </mc:Choice>
              <mc:Fallback>
                <p:oleObj name="Visio" r:id="rId1" imgW="5486400" imgH="51435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540" y="1249679"/>
                        <a:ext cx="5248980" cy="4919969"/>
                      </a:xfrm>
                      <a:prstGeom prst="rect">
                        <a:avLst/>
                      </a:prstGeom>
                      <a:noFill/>
                    </p:spPr>
                  </p:pic>
                </p:oleObj>
              </mc:Fallback>
            </mc:AlternateContent>
          </a:graphicData>
        </a:graphic>
      </p:graphicFrame>
      <p:sp>
        <p:nvSpPr>
          <p:cNvPr id="9" name="内容占位符 2"/>
          <p:cNvSpPr txBox="1"/>
          <p:nvPr/>
        </p:nvSpPr>
        <p:spPr>
          <a:xfrm>
            <a:off x="1583562" y="1639576"/>
            <a:ext cx="4004438" cy="36741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每个</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公司的软件缺陷处理流程不尽相同，但是它们遵循的最基本流程是一样的，都要经过</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提交</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分配</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确认</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处理</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复测</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关闭</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等</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环节</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53212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1.2.3 </a:t>
            </a:r>
            <a:r>
              <a:rPr lang="zh-CN" altLang="en-US" sz="3200" b="1" dirty="0" smtClean="0">
                <a:solidFill>
                  <a:srgbClr val="1353A2"/>
                </a:solidFill>
                <a:latin typeface="微软雅黑" panose="020B0503020204020204" pitchFamily="34" charset="-122"/>
                <a:ea typeface="微软雅黑" panose="020B0503020204020204" pitchFamily="34" charset="-122"/>
              </a:rPr>
              <a:t>软件缺陷的处理流程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内容占位符 2"/>
          <p:cNvSpPr txBox="1"/>
          <p:nvPr/>
        </p:nvSpPr>
        <p:spPr>
          <a:xfrm>
            <a:off x="1441322" y="1497336"/>
            <a:ext cx="9968358" cy="41109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提交</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：测试人员发现缺陷之后，将缺陷提交给测试组长</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分配</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：测试组长接收到测试组员提交的缺陷之后，将其移交给开发人员。</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确认</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：开发人员接收到移交的缺陷之后，会与团队甚至测试人员一起商议，确定该缺陷是否是一个缺陷。</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拒绝</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：如果经过商议之后，缺陷不是一个真正的缺陷则拒绝处理，关闭缺陷。如果经过商议之后，确定其是一个真正的缺陷，则可以根据缺陷的严重程度或优先级等立即处理或延期处理。</a:t>
            </a:r>
            <a:endPar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p:txBody>
      </p:sp>
      <p:pic>
        <p:nvPicPr>
          <p:cNvPr id="3" name="图片 2"/>
          <p:cNvPicPr>
            <a:picLocks noChangeAspect="1"/>
          </p:cNvPicPr>
          <p:nvPr>
            <p:custDataLst>
              <p:tags r:id="rId1"/>
            </p:custDataLst>
          </p:nvPr>
        </p:nvPicPr>
        <p:blipFill>
          <a:blip r:embed="rId2"/>
          <a:stretch>
            <a:fillRect/>
          </a:stretch>
        </p:blipFill>
        <p:spPr>
          <a:xfrm>
            <a:off x="8523605" y="0"/>
            <a:ext cx="319849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5" name="内容占位符 2"/>
          <p:cNvSpPr txBox="1"/>
          <p:nvPr/>
        </p:nvSpPr>
        <p:spPr>
          <a:xfrm>
            <a:off x="1268602" y="1517656"/>
            <a:ext cx="9968358" cy="73469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、瀑布模型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任意多边形 17"/>
          <p:cNvSpPr/>
          <p:nvPr/>
        </p:nvSpPr>
        <p:spPr>
          <a:xfrm>
            <a:off x="5293360" y="1477016"/>
            <a:ext cx="177800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kern="1200" dirty="0" smtClean="0">
                <a:solidFill>
                  <a:schemeClr val="bg1"/>
                </a:solidFill>
              </a:rPr>
              <a:t>计划</a:t>
            </a:r>
            <a:endParaRPr lang="zh-CN" altLang="en-US" sz="2000" b="1" kern="1200" dirty="0">
              <a:solidFill>
                <a:schemeClr val="bg1"/>
              </a:solidFill>
            </a:endParaRPr>
          </a:p>
        </p:txBody>
      </p:sp>
      <p:sp>
        <p:nvSpPr>
          <p:cNvPr id="30" name="任意多边形 29"/>
          <p:cNvSpPr/>
          <p:nvPr/>
        </p:nvSpPr>
        <p:spPr>
          <a:xfrm>
            <a:off x="5293360" y="2299976"/>
            <a:ext cx="177800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kern="1200" dirty="0" smtClean="0">
                <a:solidFill>
                  <a:schemeClr val="bg1"/>
                </a:solidFill>
              </a:rPr>
              <a:t>需求分析</a:t>
            </a:r>
            <a:endParaRPr lang="zh-CN" altLang="en-US" sz="2000" b="1" kern="1200" dirty="0">
              <a:solidFill>
                <a:schemeClr val="bg1"/>
              </a:solidFill>
            </a:endParaRPr>
          </a:p>
        </p:txBody>
      </p:sp>
      <p:sp>
        <p:nvSpPr>
          <p:cNvPr id="31" name="任意多边形 30"/>
          <p:cNvSpPr/>
          <p:nvPr/>
        </p:nvSpPr>
        <p:spPr>
          <a:xfrm>
            <a:off x="5293360" y="3122936"/>
            <a:ext cx="177800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软件设计</a:t>
            </a:r>
            <a:endParaRPr lang="zh-CN" altLang="en-US" sz="2000" b="1" kern="1200" dirty="0">
              <a:solidFill>
                <a:schemeClr val="bg1"/>
              </a:solidFill>
            </a:endParaRPr>
          </a:p>
        </p:txBody>
      </p:sp>
      <p:sp>
        <p:nvSpPr>
          <p:cNvPr id="32" name="任意多边形 31"/>
          <p:cNvSpPr/>
          <p:nvPr/>
        </p:nvSpPr>
        <p:spPr>
          <a:xfrm>
            <a:off x="5293360" y="3945896"/>
            <a:ext cx="177800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a:solidFill>
                  <a:schemeClr val="bg1"/>
                </a:solidFill>
              </a:rPr>
              <a:t>编码</a:t>
            </a:r>
            <a:endParaRPr lang="zh-CN" altLang="en-US" sz="2000" b="1" kern="1200" dirty="0">
              <a:solidFill>
                <a:schemeClr val="bg1"/>
              </a:solidFill>
            </a:endParaRPr>
          </a:p>
        </p:txBody>
      </p:sp>
      <p:sp>
        <p:nvSpPr>
          <p:cNvPr id="33" name="任意多边形 32"/>
          <p:cNvSpPr/>
          <p:nvPr/>
        </p:nvSpPr>
        <p:spPr>
          <a:xfrm>
            <a:off x="5293360" y="4768856"/>
            <a:ext cx="177800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a:solidFill>
                  <a:schemeClr val="bg1"/>
                </a:solidFill>
              </a:rPr>
              <a:t>测试</a:t>
            </a:r>
            <a:endParaRPr lang="zh-CN" altLang="en-US" sz="2000" b="1" kern="1200" dirty="0">
              <a:solidFill>
                <a:schemeClr val="bg1"/>
              </a:solidFill>
            </a:endParaRPr>
          </a:p>
        </p:txBody>
      </p:sp>
      <p:sp>
        <p:nvSpPr>
          <p:cNvPr id="34" name="任意多边形 33"/>
          <p:cNvSpPr/>
          <p:nvPr/>
        </p:nvSpPr>
        <p:spPr>
          <a:xfrm>
            <a:off x="5293360" y="5591816"/>
            <a:ext cx="177800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运行维护</a:t>
            </a:r>
            <a:endParaRPr lang="zh-CN" altLang="en-US" sz="2000" b="1" kern="1200" dirty="0">
              <a:solidFill>
                <a:schemeClr val="bg1"/>
              </a:solidFill>
            </a:endParaRPr>
          </a:p>
        </p:txBody>
      </p:sp>
      <p:sp>
        <p:nvSpPr>
          <p:cNvPr id="35" name="任意多边形 34"/>
          <p:cNvSpPr/>
          <p:nvPr/>
        </p:nvSpPr>
        <p:spPr>
          <a:xfrm rot="5400000">
            <a:off x="6026905" y="2009016"/>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36" name="任意多边形 35"/>
          <p:cNvSpPr/>
          <p:nvPr/>
        </p:nvSpPr>
        <p:spPr>
          <a:xfrm rot="5400000">
            <a:off x="6037064" y="2831976"/>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37" name="任意多边形 36"/>
          <p:cNvSpPr/>
          <p:nvPr/>
        </p:nvSpPr>
        <p:spPr>
          <a:xfrm rot="5400000">
            <a:off x="6047224" y="3654936"/>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38" name="任意多边形 37"/>
          <p:cNvSpPr/>
          <p:nvPr/>
        </p:nvSpPr>
        <p:spPr>
          <a:xfrm rot="5400000">
            <a:off x="6047224" y="4477896"/>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39" name="任意多边形 38"/>
          <p:cNvSpPr/>
          <p:nvPr/>
        </p:nvSpPr>
        <p:spPr>
          <a:xfrm rot="5400000">
            <a:off x="6051605" y="5314832"/>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21" name="右大括号 20"/>
          <p:cNvSpPr/>
          <p:nvPr/>
        </p:nvSpPr>
        <p:spPr>
          <a:xfrm>
            <a:off x="7320280" y="1615440"/>
            <a:ext cx="137160" cy="1137920"/>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sp>
        <p:nvSpPr>
          <p:cNvPr id="40" name="TextBox 39"/>
          <p:cNvSpPr txBox="1"/>
          <p:nvPr/>
        </p:nvSpPr>
        <p:spPr>
          <a:xfrm>
            <a:off x="7477760" y="1407921"/>
            <a:ext cx="461665" cy="1513840"/>
          </a:xfrm>
          <a:prstGeom prst="rect">
            <a:avLst/>
          </a:prstGeom>
          <a:noFill/>
        </p:spPr>
        <p:txBody>
          <a:bodyPr vert="eaVert" wrap="square" rtlCol="0">
            <a:spAutoFit/>
          </a:bodyPr>
          <a:lstStyle/>
          <a:p>
            <a:r>
              <a:rPr lang="zh-CN" altLang="en-US" b="1" dirty="0" smtClean="0">
                <a:solidFill>
                  <a:schemeClr val="accent1"/>
                </a:solidFill>
              </a:rPr>
              <a:t>软件设计阶段</a:t>
            </a:r>
            <a:endParaRPr lang="zh-CN" altLang="en-US" b="1" dirty="0">
              <a:solidFill>
                <a:schemeClr val="accent1"/>
              </a:solidFill>
            </a:endParaRPr>
          </a:p>
        </p:txBody>
      </p:sp>
      <p:sp>
        <p:nvSpPr>
          <p:cNvPr id="43" name="右大括号 42"/>
          <p:cNvSpPr/>
          <p:nvPr/>
        </p:nvSpPr>
        <p:spPr>
          <a:xfrm>
            <a:off x="7330440" y="3312160"/>
            <a:ext cx="137160" cy="1754508"/>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sp>
        <p:nvSpPr>
          <p:cNvPr id="44" name="TextBox 43"/>
          <p:cNvSpPr txBox="1"/>
          <p:nvPr/>
        </p:nvSpPr>
        <p:spPr>
          <a:xfrm>
            <a:off x="7498080" y="3371534"/>
            <a:ext cx="461665" cy="1513840"/>
          </a:xfrm>
          <a:prstGeom prst="rect">
            <a:avLst/>
          </a:prstGeom>
          <a:noFill/>
        </p:spPr>
        <p:txBody>
          <a:bodyPr vert="eaVert" wrap="square" rtlCol="0">
            <a:spAutoFit/>
          </a:bodyPr>
          <a:lstStyle/>
          <a:p>
            <a:r>
              <a:rPr lang="zh-CN" altLang="en-US" b="1" dirty="0" smtClean="0">
                <a:solidFill>
                  <a:schemeClr val="accent1"/>
                </a:solidFill>
              </a:rPr>
              <a:t>软件开发阶段</a:t>
            </a:r>
            <a:endParaRPr lang="zh-CN" altLang="en-US" b="1" dirty="0">
              <a:solidFill>
                <a:schemeClr val="accent1"/>
              </a:solidFill>
            </a:endParaRPr>
          </a:p>
        </p:txBody>
      </p:sp>
      <p:sp>
        <p:nvSpPr>
          <p:cNvPr id="45" name="右大括号 44"/>
          <p:cNvSpPr/>
          <p:nvPr/>
        </p:nvSpPr>
        <p:spPr>
          <a:xfrm>
            <a:off x="7340600" y="5566415"/>
            <a:ext cx="157480" cy="588519"/>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sp>
        <p:nvSpPr>
          <p:cNvPr id="46" name="TextBox 45"/>
          <p:cNvSpPr txBox="1"/>
          <p:nvPr/>
        </p:nvSpPr>
        <p:spPr>
          <a:xfrm>
            <a:off x="7518400" y="4982216"/>
            <a:ext cx="461665" cy="1513840"/>
          </a:xfrm>
          <a:prstGeom prst="rect">
            <a:avLst/>
          </a:prstGeom>
          <a:noFill/>
        </p:spPr>
        <p:txBody>
          <a:bodyPr vert="eaVert" wrap="square" rtlCol="0">
            <a:spAutoFit/>
          </a:bodyPr>
          <a:lstStyle/>
          <a:p>
            <a:r>
              <a:rPr lang="zh-CN" altLang="en-US" b="1" dirty="0" smtClean="0">
                <a:solidFill>
                  <a:schemeClr val="accent1"/>
                </a:solidFill>
              </a:rPr>
              <a:t>软件维护阶段</a:t>
            </a:r>
            <a:endParaRPr lang="zh-CN" altLang="en-US" b="1" dirty="0">
              <a:solidFill>
                <a:schemeClr val="accent1"/>
              </a:solidFill>
            </a:endParaRPr>
          </a:p>
        </p:txBody>
      </p:sp>
      <p:pic>
        <p:nvPicPr>
          <p:cNvPr id="2" name="图片 1"/>
          <p:cNvPicPr>
            <a:picLocks noChangeAspect="1"/>
          </p:cNvPicPr>
          <p:nvPr>
            <p:custDataLst>
              <p:tags r:id="rId1"/>
            </p:custDataLst>
          </p:nvPr>
        </p:nvPicPr>
        <p:blipFill>
          <a:blip r:embed="rId2"/>
          <a:stretch>
            <a:fillRect/>
          </a:stretch>
        </p:blipFill>
        <p:spPr>
          <a:xfrm>
            <a:off x="8632825" y="148590"/>
            <a:ext cx="2886075" cy="93789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up)">
                                      <p:cBhvr>
                                        <p:cTn id="19" dur="500"/>
                                        <p:tgtEl>
                                          <p:spTgt spid="30"/>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500"/>
                                        <p:tgtEl>
                                          <p:spTgt spid="36"/>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up)">
                                      <p:cBhvr>
                                        <p:cTn id="27" dur="500"/>
                                        <p:tgtEl>
                                          <p:spTgt spid="31"/>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up)">
                                      <p:cBhvr>
                                        <p:cTn id="31" dur="500"/>
                                        <p:tgtEl>
                                          <p:spTgt spid="37"/>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up)">
                                      <p:cBhvr>
                                        <p:cTn id="35" dur="500"/>
                                        <p:tgtEl>
                                          <p:spTgt spid="32"/>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up)">
                                      <p:cBhvr>
                                        <p:cTn id="39" dur="500"/>
                                        <p:tgtEl>
                                          <p:spTgt spid="38"/>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up)">
                                      <p:cBhvr>
                                        <p:cTn id="43" dur="500"/>
                                        <p:tgtEl>
                                          <p:spTgt spid="33"/>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up)">
                                      <p:cBhvr>
                                        <p:cTn id="47" dur="500"/>
                                        <p:tgtEl>
                                          <p:spTgt spid="39"/>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up)">
                                      <p:cBhvr>
                                        <p:cTn id="51" dur="500"/>
                                        <p:tgtEl>
                                          <p:spTgt spid="34"/>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up)">
                                      <p:cBhvr>
                                        <p:cTn id="55" dur="500"/>
                                        <p:tgtEl>
                                          <p:spTgt spid="21"/>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up)">
                                      <p:cBhvr>
                                        <p:cTn id="59" dur="500"/>
                                        <p:tgtEl>
                                          <p:spTgt spid="40"/>
                                        </p:tgtEl>
                                      </p:cBhvr>
                                    </p:animEffect>
                                  </p:childTnLst>
                                </p:cTn>
                              </p:par>
                            </p:childTnLst>
                          </p:cTn>
                        </p:par>
                        <p:par>
                          <p:cTn id="60" fill="hold">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wipe(up)">
                                      <p:cBhvr>
                                        <p:cTn id="63" dur="500"/>
                                        <p:tgtEl>
                                          <p:spTgt spid="43"/>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wipe(up)">
                                      <p:cBhvr>
                                        <p:cTn id="67" dur="500"/>
                                        <p:tgtEl>
                                          <p:spTgt spid="44"/>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wipe(up)">
                                      <p:cBhvr>
                                        <p:cTn id="71" dur="500"/>
                                        <p:tgtEl>
                                          <p:spTgt spid="45"/>
                                        </p:tgtEl>
                                      </p:cBhvr>
                                    </p:animEffect>
                                  </p:childTnLst>
                                </p:cTn>
                              </p:par>
                            </p:childTnLst>
                          </p:cTn>
                        </p:par>
                        <p:par>
                          <p:cTn id="72" fill="hold">
                            <p:stCondLst>
                              <p:cond delay="8500"/>
                            </p:stCondLst>
                            <p:childTnLst>
                              <p:par>
                                <p:cTn id="73" presetID="22" presetClass="entr" presetSubtype="1" fill="hold" grpId="0" nodeType="after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wipe(up)">
                                      <p:cBhvr>
                                        <p:cTn id="7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8"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21" grpId="0" animBg="1"/>
      <p:bldP spid="40" grpId="0"/>
      <p:bldP spid="43" grpId="0" animBg="1"/>
      <p:bldP spid="44" grpId="0"/>
      <p:bldP spid="45" grpId="0" animBg="1"/>
      <p:bldP spid="4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53212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1.2.3 </a:t>
            </a:r>
            <a:r>
              <a:rPr lang="zh-CN" altLang="en-US" sz="3200" b="1" dirty="0" smtClean="0">
                <a:solidFill>
                  <a:srgbClr val="1353A2"/>
                </a:solidFill>
                <a:latin typeface="微软雅黑" panose="020B0503020204020204" pitchFamily="34" charset="-122"/>
                <a:ea typeface="微软雅黑" panose="020B0503020204020204" pitchFamily="34" charset="-122"/>
              </a:rPr>
              <a:t>软件缺陷的处理流程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内容占位符 2"/>
          <p:cNvSpPr txBox="1"/>
          <p:nvPr/>
        </p:nvSpPr>
        <p:spPr>
          <a:xfrm>
            <a:off x="1299082" y="1781816"/>
            <a:ext cx="9968358" cy="35013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20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复</a:t>
            </a:r>
            <a:r>
              <a:rPr lang="zh-CN" altLang="zh-CN" sz="2400" dirty="0">
                <a:solidFill>
                  <a:srgbClr val="FF0000"/>
                </a:solidFill>
                <a:latin typeface="Lucida Sans Unicode" panose="020B0602030504020204"/>
                <a:ea typeface="微软雅黑" panose="020B0503020204020204" pitchFamily="34" charset="-122"/>
                <a:cs typeface="Lucida Sans Unicode" panose="020B0602030504020204"/>
              </a:rPr>
              <a:t>测</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：开发人员修改好缺陷之后，测试人员重新进行测试（复测），检测缺陷是否确实已经修改。如果未被正确修改，则重新提交缺陷。</a:t>
            </a:r>
            <a:endPar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20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关闭</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：测试人员重新测试之后，如果缺陷已经被正确修改，则将缺陷关闭，整个缺陷处理完成</a:t>
            </a:r>
            <a:r>
              <a:rPr lang="zh-CN" altLang="zh-CN"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a:t>
            </a:r>
            <a:endPar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p:txBody>
      </p:sp>
      <p:pic>
        <p:nvPicPr>
          <p:cNvPr id="3" name="图片 2"/>
          <p:cNvPicPr>
            <a:picLocks noChangeAspect="1"/>
          </p:cNvPicPr>
          <p:nvPr>
            <p:custDataLst>
              <p:tags r:id="rId1"/>
            </p:custDataLst>
          </p:nvPr>
        </p:nvPicPr>
        <p:blipFill>
          <a:blip r:embed="rId2"/>
          <a:stretch>
            <a:fillRect/>
          </a:stretch>
        </p:blipFill>
        <p:spPr>
          <a:xfrm>
            <a:off x="8564880"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36650" y="1200225"/>
            <a:ext cx="3547110" cy="473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缺陷报告</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4480560" y="1751334"/>
            <a:ext cx="6908801" cy="367410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人员在提交软件测试时都会按照公司规定的模板（</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Word</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Excel</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、缺陷管理软件等）将缺陷的详细情况记录下来生成缺陷报告，每个公司的缺陷报告模板并不相同，但一般都会包括缺陷的编号、类型、严重程度、优先级、测试环境等，有时还会有测试人员的建议</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3" name="图片 2"/>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1000"/>
                                        <p:tgtEl>
                                          <p:spTgt spid="17410"/>
                                        </p:tgtEl>
                                      </p:cBhvr>
                                    </p:animEffect>
                                    <p:anim calcmode="lin" valueType="num">
                                      <p:cBhvr>
                                        <p:cTn id="8" dur="1000" fill="hold"/>
                                        <p:tgtEl>
                                          <p:spTgt spid="17410"/>
                                        </p:tgtEl>
                                        <p:attrNameLst>
                                          <p:attrName>ppt_x</p:attrName>
                                        </p:attrNameLst>
                                      </p:cBhvr>
                                      <p:tavLst>
                                        <p:tav tm="0">
                                          <p:val>
                                            <p:strVal val="#ppt_x"/>
                                          </p:val>
                                        </p:tav>
                                        <p:tav tm="100000">
                                          <p:val>
                                            <p:strVal val="#ppt_x"/>
                                          </p:val>
                                        </p:tav>
                                      </p:tavLst>
                                    </p:anim>
                                    <p:anim calcmode="lin" valueType="num">
                                      <p:cBhvr>
                                        <p:cTn id="9" dur="1000" fill="hold"/>
                                        <p:tgtEl>
                                          <p:spTgt spid="174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up)">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4917" y="1318102"/>
            <a:ext cx="4827284" cy="4751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p:nvPr/>
        </p:nvSpPr>
        <p:spPr>
          <a:xfrm>
            <a:off x="3667409" y="1853851"/>
            <a:ext cx="1233467" cy="7515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50000"/>
              </a:lnSpc>
              <a:buNone/>
              <a:defRPr/>
            </a:pPr>
            <a:r>
              <a:rPr lang="zh-CN" altLang="en-US"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注 意</a:t>
            </a:r>
            <a:endParaRPr lang="zh-CN"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缺陷报告</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5717481" y="2029743"/>
            <a:ext cx="5052119" cy="312137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编写缺陷报告要注意以下事项：</a:t>
            </a:r>
            <a:endPar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每个</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缺陷都有一个唯一的</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编号。</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缺陷</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要有重现步骤。</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一</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个缺陷生成一份报告。</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缺陷</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报告要整洁、完整</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3" name="图片 2"/>
          <p:cNvPicPr>
            <a:picLocks noChangeAspect="1"/>
          </p:cNvPicPr>
          <p:nvPr>
            <p:custDataLst>
              <p:tags r:id="rId2"/>
            </p:custDataLst>
          </p:nvPr>
        </p:nvPicPr>
        <p:blipFill>
          <a:blip r:embed="rId3"/>
          <a:stretch>
            <a:fillRect/>
          </a:stretch>
        </p:blipFill>
        <p:spPr>
          <a:xfrm>
            <a:off x="8632825" y="4826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6" presetClass="emph" presetSubtype="0" fill="hold" nodeType="withEffect">
                                  <p:stCondLst>
                                    <p:cond delay="0"/>
                                  </p:stCondLst>
                                  <p:childTnLst>
                                    <p:animScale>
                                      <p:cBhvr>
                                        <p:cTn id="9"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1.2.4 </a:t>
            </a:r>
            <a:r>
              <a:rPr lang="zh-CN" altLang="en-US" sz="3200" b="1" dirty="0" smtClean="0">
                <a:solidFill>
                  <a:srgbClr val="1353A2"/>
                </a:solidFill>
                <a:latin typeface="微软雅黑" panose="020B0503020204020204" pitchFamily="34" charset="-122"/>
                <a:ea typeface="微软雅黑" panose="020B0503020204020204" pitchFamily="34" charset="-122"/>
              </a:rPr>
              <a:t>常见的软件缺陷管理工具</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268602" y="1517656"/>
            <a:ext cx="9968358" cy="42024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err="1"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Bugzilla</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Bugzilla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Mozilla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公司提供的一款免费的软件缺陷管理工具。</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Bugzilla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能够建立一个完整的缺陷跟踪体系，包括缺陷跟踪、记录、缺陷报告、处理解决情况等</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Bugzilla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管理软件缺陷时，测试人员可以在</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Bugzilla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上提交缺陷报告，</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Bugzilla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会将缺陷转给相应的开发者，开发者可以使用</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Bugzilla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做一个工作表，标明要做的事情的优先级、时间安排和跟踪记录。</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632825" y="48260"/>
            <a:ext cx="3138805" cy="1038225"/>
          </a:xfrm>
          <a:prstGeom prst="rect">
            <a:avLst/>
          </a:prstGeom>
        </p:spPr>
      </p:pic>
      <p:pic>
        <p:nvPicPr>
          <p:cNvPr id="5" name="图片 4"/>
          <p:cNvPicPr>
            <a:picLocks noChangeAspect="1"/>
          </p:cNvPicPr>
          <p:nvPr>
            <p:custDataLst>
              <p:tags r:id="rId3"/>
            </p:custDataLst>
          </p:nvPr>
        </p:nvPicPr>
        <p:blipFill>
          <a:blip r:embed="rId2"/>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1.2.4 </a:t>
            </a:r>
            <a:r>
              <a:rPr lang="zh-CN" altLang="en-US" sz="3200" b="1" dirty="0" smtClean="0">
                <a:solidFill>
                  <a:srgbClr val="1353A2"/>
                </a:solidFill>
                <a:latin typeface="微软雅黑" panose="020B0503020204020204" pitchFamily="34" charset="-122"/>
                <a:ea typeface="微软雅黑" panose="020B0503020204020204" pitchFamily="34" charset="-122"/>
              </a:rPr>
              <a:t>常见的软件缺陷管理工具</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268602" y="1517656"/>
            <a:ext cx="9968358" cy="39281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、禅道</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禅</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道是一款优秀的国产项目管理软件，它集产品管理、项目管理、质量管理、缺陷管理、文档管理、组织管理和事务管理于一体，是一款功能完备的项目管理软件，完美地覆盖了项目管理的核心流程。</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禅道分为专业和开源两个版本，专业版是收费软件，开源版是免费软件，对于日常的项目管理，开源版本已经足够使用。</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1.2.4 </a:t>
            </a:r>
            <a:r>
              <a:rPr lang="zh-CN" altLang="en-US" sz="3200" b="1" dirty="0" smtClean="0">
                <a:solidFill>
                  <a:srgbClr val="1353A2"/>
                </a:solidFill>
                <a:latin typeface="微软雅黑" panose="020B0503020204020204" pitchFamily="34" charset="-122"/>
                <a:ea typeface="微软雅黑" panose="020B0503020204020204" pitchFamily="34" charset="-122"/>
              </a:rPr>
              <a:t>常见的软件缺陷管理工具</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268602" y="1517656"/>
            <a:ext cx="9968358" cy="45580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JIRA</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JIRA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Atlassian</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公司开发的项目与实务跟踪工具，被广泛用于缺陷跟踪、客户实务、需求收集、流程审批、任务跟踪、项目跟踪和敏捷管理等工作领域。</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JIRA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配置灵活、功能全面、部署简单、扩展丰富、易用性好，是目前比较流行的基于</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Java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架构的管理工具。</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JIRA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软件有两个认可度很高的特色：第一个是</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Atlassian</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公司对该开源项目实行免费提供缺陷跟踪服务；第二个是用户在购买</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JIRA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软件同时将源代码也购置进来，方便做二次开发。</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软件测试简介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268602" y="1517656"/>
            <a:ext cx="9968358" cy="8699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软件测试的发展也经历了一个漫长的过程，其发展过程可用下图表示：</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1805973" y="2814320"/>
          <a:ext cx="8893615" cy="1798320"/>
        </p:xfrm>
        <a:graphic>
          <a:graphicData uri="http://schemas.openxmlformats.org/presentationml/2006/ole">
            <mc:AlternateContent xmlns:mc="http://schemas.openxmlformats.org/markup-compatibility/2006">
              <mc:Choice xmlns:v="urn:schemas-microsoft-com:vml" Requires="v">
                <p:oleObj spid="_x0000_s22564" name="Visio" r:id="rId1" imgW="8699500" imgH="1778000" progId="Visio.Drawing.11">
                  <p:embed/>
                </p:oleObj>
              </mc:Choice>
              <mc:Fallback>
                <p:oleObj name="Visio" r:id="rId1" imgW="8699500" imgH="17780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973" y="2814320"/>
                        <a:ext cx="8893615" cy="1798320"/>
                      </a:xfrm>
                      <a:prstGeom prst="rect">
                        <a:avLst/>
                      </a:prstGeom>
                      <a:noFill/>
                    </p:spPr>
                  </p:pic>
                </p:oleObj>
              </mc:Fallback>
            </mc:AlternateContent>
          </a:graphicData>
        </a:graphic>
      </p:graphicFrame>
      <p:pic>
        <p:nvPicPr>
          <p:cNvPr id="6" name="图片 5"/>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1.3.2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软件测试的目的</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268602" y="1517656"/>
            <a:ext cx="9968358" cy="43446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对于</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软件开发</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来说，软件测试通过找到的问题缺陷帮助开发人员找到开发过程中存在的问题，包括软件开发的模式、工具、技术等方面存在的问题与不足，预防下次缺陷的产生。</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对于</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软件测试</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来说，使用最少的人力、物力、时间等找到软件中隐藏的缺陷，保证软件的质量，也为以后软件测试积累丰富的经验。</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对于</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客户需求</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来说，软件测试能够检验软件是否符合客户需求，对软件质量进行评估和度量，为客户评审软件提供有力的依据。</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1.3.3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软件测试的分类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268602" y="1517656"/>
            <a:ext cx="9968358" cy="39484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1</a:t>
            </a:r>
            <a:r>
              <a:rPr lang="zh-CN" altLang="en-US" sz="2400" dirty="0" smtClean="0">
                <a:solidFill>
                  <a:srgbClr val="FF0000"/>
                </a:solidFill>
                <a:latin typeface="Lucida Sans Unicode" panose="020B0602030504020204"/>
                <a:ea typeface="微软雅黑" panose="020B0503020204020204" pitchFamily="34" charset="-122"/>
                <a:cs typeface="Lucida Sans Unicode" panose="020B0602030504020204"/>
              </a:rPr>
              <a:t>、按照测试阶段分类</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solidFill>
                  <a:srgbClr val="FF0000"/>
                </a:solidFill>
                <a:latin typeface="Lucida Sans Unicode" panose="020B0602030504020204"/>
                <a:ea typeface="微软雅黑" panose="020B0503020204020204" pitchFamily="34" charset="-122"/>
                <a:cs typeface="Lucida Sans Unicode" panose="020B0602030504020204"/>
              </a:rPr>
              <a:t>单元测试</a:t>
            </a: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验证软件单元是否符合软件需求与</a:t>
            </a:r>
            <a:r>
              <a:rPr lang="zh-CN" altLang="zh-CN"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设计</a:t>
            </a: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，开发人员自测。</a:t>
            </a:r>
            <a:endPar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冒烟测试</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软件构建版本建立后，对系统的基本功能进行简单的测试，这种测试重点验证的是程序的主要功能，而不会对具体功能进行深入测试</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集成测试</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：冒烟测试之后，</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将已经测试过的软件单元组合在一起测试它们之间的接口，用于验证软件是否满足设计需求</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1.3.3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软件测试的分类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268602" y="1517656"/>
            <a:ext cx="9968358" cy="33794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1</a:t>
            </a:r>
            <a:r>
              <a:rPr lang="zh-CN" altLang="en-US" sz="2400" dirty="0" smtClean="0">
                <a:solidFill>
                  <a:srgbClr val="FF0000"/>
                </a:solidFill>
                <a:latin typeface="Lucida Sans Unicode" panose="020B0602030504020204"/>
                <a:ea typeface="微软雅黑" panose="020B0503020204020204" pitchFamily="34" charset="-122"/>
                <a:cs typeface="Lucida Sans Unicode" panose="020B0602030504020204"/>
              </a:rPr>
              <a:t>、按照测试阶段分类</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系统测试</a:t>
            </a: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将</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经过测试的软件在实际环境中运行，并与其他系统的成分（如数据库、硬件和操作人员等）组合在一起进行测试</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验收测试</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主要是对软件产品说明进行验证，逐行逐字的按照说明书的描述对软件产品进行测试，确保其符合客户的各项要求。</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5" name="内容占位符 2"/>
          <p:cNvSpPr txBox="1"/>
          <p:nvPr/>
        </p:nvSpPr>
        <p:spPr>
          <a:xfrm>
            <a:off x="1268602" y="1517656"/>
            <a:ext cx="9968358" cy="39585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、瀑布模型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优点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：检查点清晰，分工明确，有利于大型软件</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软件开发人员的组织管理及工具的使用与</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研究</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可以提高开发的效率。</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缺点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：严格按照线性执行，增加了开发风险；要求必须有产出结果，增加了开发工作量。</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对于现代软件，各阶段之间的关系很少是线性，瀑布模型已经不适合现代软件开发。</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custDataLst>
              <p:tags r:id="rId1"/>
            </p:custDataLst>
          </p:nvPr>
        </p:nvPicPr>
        <p:blipFill>
          <a:blip r:embed="rId2"/>
          <a:stretch>
            <a:fillRect/>
          </a:stretch>
        </p:blipFill>
        <p:spPr>
          <a:xfrm>
            <a:off x="8525510" y="4826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1.3.3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软件测试的分类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268602" y="1283976"/>
            <a:ext cx="9968358" cy="25666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2</a:t>
            </a:r>
            <a:r>
              <a:rPr lang="zh-CN" altLang="en-US" sz="2400" dirty="0" smtClean="0">
                <a:solidFill>
                  <a:srgbClr val="FF0000"/>
                </a:solidFill>
                <a:latin typeface="Lucida Sans Unicode" panose="020B0602030504020204"/>
                <a:ea typeface="微软雅黑" panose="020B0503020204020204" pitchFamily="34" charset="-122"/>
                <a:cs typeface="Lucida Sans Unicode" panose="020B0602030504020204"/>
              </a:rPr>
              <a:t>、按照测试技术分类</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黑盒测试</a:t>
            </a: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把</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软件（程序）当作一个有输入与输出的黑匣子，它把程序当作一个输入域到输出域的映射，只要输入的数据能输出预期的结果即可，不必关心程序内部是怎么样实现</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3617690" y="4104640"/>
          <a:ext cx="5830379" cy="1930400"/>
        </p:xfrm>
        <a:graphic>
          <a:graphicData uri="http://schemas.openxmlformats.org/presentationml/2006/ole">
            <mc:AlternateContent xmlns:mc="http://schemas.openxmlformats.org/markup-compatibility/2006">
              <mc:Choice xmlns:v="urn:schemas-microsoft-com:vml" Requires="v">
                <p:oleObj spid="_x0000_s26659" name="Visio" r:id="rId1" imgW="4343400" imgH="1447800" progId="Visio.Drawing.11">
                  <p:embed/>
                </p:oleObj>
              </mc:Choice>
              <mc:Fallback>
                <p:oleObj name="Visio" r:id="rId1" imgW="4343400" imgH="1447800"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7690" y="4104640"/>
                        <a:ext cx="5830379" cy="1930400"/>
                      </a:xfrm>
                      <a:prstGeom prst="rect">
                        <a:avLst/>
                      </a:prstGeom>
                      <a:noFill/>
                    </p:spPr>
                  </p:pic>
                </p:oleObj>
              </mc:Fallback>
            </mc:AlternateContent>
          </a:graphicData>
        </a:graphic>
      </p:graphicFrame>
      <p:pic>
        <p:nvPicPr>
          <p:cNvPr id="6" name="图片 5"/>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1.3.3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软件测试的分类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573402" y="1365256"/>
            <a:ext cx="4705478" cy="45986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2</a:t>
            </a:r>
            <a:r>
              <a:rPr lang="zh-CN" altLang="en-US" sz="2400" dirty="0" smtClean="0">
                <a:solidFill>
                  <a:srgbClr val="FF0000"/>
                </a:solidFill>
                <a:latin typeface="Lucida Sans Unicode" panose="020B0602030504020204"/>
                <a:ea typeface="微软雅黑" panose="020B0503020204020204" pitchFamily="34" charset="-122"/>
                <a:cs typeface="Lucida Sans Unicode" panose="020B0602030504020204"/>
              </a:rPr>
              <a:t>、按照测试技术分类</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白盒测试</a:t>
            </a:r>
            <a:r>
              <a:rPr lang="zh-CN" altLang="en-US" sz="2400" dirty="0" smtClean="0">
                <a:solidFill>
                  <a:schemeClr val="bg1">
                    <a:lumMod val="50000"/>
                  </a:schemeClr>
                </a:solidFill>
                <a:latin typeface="Lucida Sans Unicode" panose="020B0602030504020204"/>
                <a:ea typeface="微软雅黑" panose="020B0503020204020204" pitchFamily="34" charset="-122"/>
                <a:cs typeface="Lucida Sans Unicode" panose="020B0602030504020204"/>
              </a:rPr>
              <a:t>：</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人员了解软件程序的逻辑结构、路径与运行过程，在测试时，按照程序的执行路径得出结果。白盒测试就是把软件（程序）当作一个透明的盒子，测试人员清楚的知道从输入到输出的每一步</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过程</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6502400" y="2560320"/>
          <a:ext cx="4736182" cy="2428240"/>
        </p:xfrm>
        <a:graphic>
          <a:graphicData uri="http://schemas.openxmlformats.org/presentationml/2006/ole">
            <mc:AlternateContent xmlns:mc="http://schemas.openxmlformats.org/markup-compatibility/2006">
              <mc:Choice xmlns:v="urn:schemas-microsoft-com:vml" Requires="v">
                <p:oleObj spid="_x0000_s31776" name="Visio" r:id="rId1" imgW="5638800" imgH="2895600" progId="Visio.Drawing.11">
                  <p:embed/>
                </p:oleObj>
              </mc:Choice>
              <mc:Fallback>
                <p:oleObj name="Visio" r:id="rId1" imgW="5638800" imgH="28956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2400" y="2560320"/>
                        <a:ext cx="4736182" cy="2428240"/>
                      </a:xfrm>
                      <a:prstGeom prst="rect">
                        <a:avLst/>
                      </a:prstGeom>
                      <a:noFill/>
                    </p:spPr>
                  </p:pic>
                </p:oleObj>
              </mc:Fallback>
            </mc:AlternateContent>
          </a:graphicData>
        </a:graphic>
      </p:graphicFrame>
      <p:pic>
        <p:nvPicPr>
          <p:cNvPr id="8" name="图片 7"/>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87920" y="1781816"/>
            <a:ext cx="4480560" cy="3979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1.3.3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软件测试的分类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573402" y="1365255"/>
            <a:ext cx="5995798" cy="439654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2</a:t>
            </a:r>
            <a:r>
              <a:rPr lang="zh-CN" altLang="en-US" sz="2400" dirty="0" smtClean="0">
                <a:solidFill>
                  <a:srgbClr val="FF0000"/>
                </a:solidFill>
                <a:latin typeface="Lucida Sans Unicode" panose="020B0602030504020204"/>
                <a:ea typeface="微软雅黑" panose="020B0503020204020204" pitchFamily="34" charset="-122"/>
                <a:cs typeface="Lucida Sans Unicode" panose="020B0602030504020204"/>
              </a:rPr>
              <a:t>、按照测试技术分类</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总结：</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相对</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于黑盒测试来说，白盒测试对测试人员的要求会更高一点，它要求测试人员具有一定的编程能力，而且要熟悉各种脚本语言。但是在软件公司里，黑盒测试与白盒测试并不是界限分明的，在测试一款软件时往往是黑盒测试与白盒测试相结合对软件进行完整全面的测试。</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32770"/>
                                        </p:tgtEl>
                                        <p:attrNameLst>
                                          <p:attrName>style.visibility</p:attrName>
                                        </p:attrNameLst>
                                      </p:cBhvr>
                                      <p:to>
                                        <p:strVal val="visible"/>
                                      </p:to>
                                    </p:set>
                                    <p:animEffect transition="in" filter="fade">
                                      <p:cBhvr>
                                        <p:cTn id="10"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1.3.3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软件测试的分类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471802" y="1609095"/>
            <a:ext cx="10039478" cy="336930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3</a:t>
            </a:r>
            <a:r>
              <a:rPr lang="zh-CN" altLang="en-US" sz="2400" dirty="0" smtClean="0">
                <a:solidFill>
                  <a:srgbClr val="FF0000"/>
                </a:solidFill>
                <a:latin typeface="Lucida Sans Unicode" panose="020B0602030504020204"/>
                <a:ea typeface="微软雅黑" panose="020B0503020204020204" pitchFamily="34" charset="-122"/>
                <a:cs typeface="Lucida Sans Unicode" panose="020B0602030504020204"/>
              </a:rPr>
              <a:t>、按照软件质量特性分类</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功能测试</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测试软件的功能是否满足客户的需求，包括准确性、易用性、适合性、互操作性等。</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性能测试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测试软件的性能是否满足客户的需求，性能测试包括负载测试、压力测试、兼容性测试、可移植性测试和健壮性测试等。</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1.3.3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软件测试的分类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471802" y="1609095"/>
            <a:ext cx="10039478" cy="367410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4</a:t>
            </a:r>
            <a:r>
              <a:rPr lang="zh-CN" altLang="en-US" sz="2400" dirty="0" smtClean="0">
                <a:solidFill>
                  <a:srgbClr val="FF0000"/>
                </a:solidFill>
                <a:latin typeface="Lucida Sans Unicode" panose="020B0602030504020204"/>
                <a:ea typeface="微软雅黑" panose="020B0503020204020204" pitchFamily="34" charset="-122"/>
                <a:cs typeface="Lucida Sans Unicode" panose="020B0602030504020204"/>
              </a:rPr>
              <a:t>、按照自动化程度分类</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手工测试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测试人员一条一条的执行代码完成测试工作。</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费时费力且很验证保证测试效果。</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自动化测试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借助</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脚本、自动化测试工具等完成相应的测试工作，它也需要人工的参与，但是它可以将要执行的测试代码或流程写成脚本，执行脚本完成整个测试工作。</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1.3.3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软件测试的分类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471802" y="1436375"/>
            <a:ext cx="10039478" cy="453770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5</a:t>
            </a:r>
            <a:r>
              <a:rPr lang="zh-CN" altLang="en-US" sz="2400" dirty="0" smtClean="0">
                <a:solidFill>
                  <a:srgbClr val="FF0000"/>
                </a:solidFill>
                <a:latin typeface="Lucida Sans Unicode" panose="020B0602030504020204"/>
                <a:ea typeface="微软雅黑" panose="020B0503020204020204" pitchFamily="34" charset="-122"/>
                <a:cs typeface="Lucida Sans Unicode" panose="020B0602030504020204"/>
              </a:rPr>
              <a:t>、按照测试项目分类</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20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界面类测试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验证软件界面是否符合客户需求</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20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安全性测试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试软件在没有授权的内部或外部用户的攻击或恶意破坏时如何进行处理，是否能保证软件与数据的安全。 </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20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文档测试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以需求分析、软件设计、用户手册、安装手册为主，主要验证文档说明与实际软件之间是否存在差异。</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1.3.3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软件测试的分类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471802" y="1365255"/>
            <a:ext cx="10039478" cy="424306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200000"/>
              </a:lnSpc>
              <a:spcBef>
                <a:spcPct val="0"/>
              </a:spcBef>
              <a:buNone/>
              <a:defRPr/>
            </a:pPr>
            <a:r>
              <a:rPr lang="en-US"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6</a:t>
            </a:r>
            <a:r>
              <a:rPr lang="zh-CN" altLang="en-US" sz="2400" dirty="0" smtClean="0">
                <a:solidFill>
                  <a:srgbClr val="FF0000"/>
                </a:solidFill>
                <a:latin typeface="Lucida Sans Unicode" panose="020B0602030504020204"/>
                <a:ea typeface="微软雅黑" panose="020B0503020204020204" pitchFamily="34" charset="-122"/>
                <a:cs typeface="Lucida Sans Unicode" panose="020B0602030504020204"/>
              </a:rPr>
              <a:t>、其他分类</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20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α</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：软件上线之前进行的版本测试</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由开发人员和测试人员或者用户协助进行测试。测试人员记录使用过程中出现的错误与问题，整个测试过程是可控的。</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20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β</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：软件上线之后进行的版本测试。</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由用户在使用过程中发现错误与问题并进行记录，然后反馈给开发人员进行修复</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1.3.3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软件测试的分类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471802" y="1365255"/>
            <a:ext cx="10039478" cy="388746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200000"/>
              </a:lnSpc>
              <a:spcBef>
                <a:spcPct val="0"/>
              </a:spcBef>
              <a:buNone/>
              <a:defRPr/>
            </a:pPr>
            <a:r>
              <a:rPr lang="en-US" altLang="zh-CN" sz="2400" dirty="0" smtClean="0">
                <a:solidFill>
                  <a:srgbClr val="FF0000"/>
                </a:solidFill>
                <a:latin typeface="Lucida Sans Unicode" panose="020B0602030504020204"/>
                <a:ea typeface="微软雅黑" panose="020B0503020204020204" pitchFamily="34" charset="-122"/>
                <a:cs typeface="Lucida Sans Unicode" panose="020B0602030504020204"/>
              </a:rPr>
              <a:t>6</a:t>
            </a:r>
            <a:r>
              <a:rPr lang="zh-CN" altLang="en-US" sz="2400" dirty="0" smtClean="0">
                <a:solidFill>
                  <a:srgbClr val="FF0000"/>
                </a:solidFill>
                <a:latin typeface="Lucida Sans Unicode" panose="020B0602030504020204"/>
                <a:ea typeface="微软雅黑" panose="020B0503020204020204" pitchFamily="34" charset="-122"/>
                <a:cs typeface="Lucida Sans Unicode" panose="020B0602030504020204"/>
              </a:rPr>
              <a:t>、其他分类</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20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回归测试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对</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修改后的程序重新进行测试确认原有的缺陷已经消除并且没有引入新的缺陷，这个重新测试的过程就叫作回归测试。</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20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随机测试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没有测试用例、检查列表、脚本或指令的测试，它主要是根据测试人员的经验对软件进行功能和性能抽查。</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1.4.1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软件测试与软件开发的关系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内容占位符 2"/>
          <p:cNvSpPr txBox="1"/>
          <p:nvPr/>
        </p:nvSpPr>
        <p:spPr>
          <a:xfrm>
            <a:off x="1268602" y="1517656"/>
            <a:ext cx="9968358" cy="40703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软件测试在项目各个阶段的作用如下：</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项目</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规划阶段：负责从单元测试到系统测试的整个测试阶段的监控。</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需求分析</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阶段：确定测试需求分析，即确定在项目中需要测试什么，同时制定系统测试计划。</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概要设计</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与详细设计阶段：制定单元测试计划和集成测试计划。</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编码</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阶段：开发相应的测试代码和测试脚本。</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测试阶段</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：实施测试并提交相应的测试报告。</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片 7"/>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1.4.1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软件测试与软件开发的关系</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4761049" y="1632588"/>
          <a:ext cx="6237469" cy="4439920"/>
        </p:xfrm>
        <a:graphic>
          <a:graphicData uri="http://schemas.openxmlformats.org/presentationml/2006/ole">
            <mc:AlternateContent xmlns:mc="http://schemas.openxmlformats.org/markup-compatibility/2006">
              <mc:Choice xmlns:v="urn:schemas-microsoft-com:vml" Requires="v">
                <p:oleObj spid="_x0000_s33823" name="Visio" r:id="rId1" imgW="7200900" imgH="5130800" progId="Visio.Drawing.11">
                  <p:embed/>
                </p:oleObj>
              </mc:Choice>
              <mc:Fallback>
                <p:oleObj name="Visio" r:id="rId1" imgW="7200900" imgH="51308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1049" y="1632588"/>
                        <a:ext cx="6237469" cy="4439920"/>
                      </a:xfrm>
                      <a:prstGeom prst="rect">
                        <a:avLst/>
                      </a:prstGeom>
                      <a:noFill/>
                    </p:spPr>
                  </p:pic>
                </p:oleObj>
              </mc:Fallback>
            </mc:AlternateContent>
          </a:graphicData>
        </a:graphic>
      </p:graphicFrame>
      <p:sp>
        <p:nvSpPr>
          <p:cNvPr id="14" name="内容占位符 2"/>
          <p:cNvSpPr txBox="1"/>
          <p:nvPr/>
        </p:nvSpPr>
        <p:spPr>
          <a:xfrm>
            <a:off x="1502282" y="2086616"/>
            <a:ext cx="3120518" cy="176593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软件测试与软件开发的关系如右图。</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 name="图片 9"/>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5" name="内容占位符 2"/>
          <p:cNvSpPr txBox="1"/>
          <p:nvPr/>
        </p:nvSpPr>
        <p:spPr>
          <a:xfrm>
            <a:off x="1268602" y="1517656"/>
            <a:ext cx="9968358" cy="7785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、快速原型模型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任意多边形 5"/>
          <p:cNvSpPr/>
          <p:nvPr/>
        </p:nvSpPr>
        <p:spPr>
          <a:xfrm>
            <a:off x="5293360" y="1558296"/>
            <a:ext cx="177800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需求分析</a:t>
            </a:r>
            <a:endParaRPr lang="zh-CN" altLang="en-US" sz="2000" b="1" kern="1200" dirty="0">
              <a:solidFill>
                <a:schemeClr val="bg1"/>
              </a:solidFill>
            </a:endParaRPr>
          </a:p>
        </p:txBody>
      </p:sp>
      <p:sp>
        <p:nvSpPr>
          <p:cNvPr id="7" name="任意多边形 6"/>
          <p:cNvSpPr/>
          <p:nvPr/>
        </p:nvSpPr>
        <p:spPr>
          <a:xfrm>
            <a:off x="5293360" y="2435170"/>
            <a:ext cx="177800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构建原型</a:t>
            </a:r>
            <a:endParaRPr lang="zh-CN" altLang="en-US" sz="2000" b="1" kern="1200" dirty="0">
              <a:solidFill>
                <a:schemeClr val="bg1"/>
              </a:solidFill>
            </a:endParaRPr>
          </a:p>
        </p:txBody>
      </p:sp>
      <p:sp>
        <p:nvSpPr>
          <p:cNvPr id="8" name="任意多边形 7"/>
          <p:cNvSpPr/>
          <p:nvPr/>
        </p:nvSpPr>
        <p:spPr>
          <a:xfrm>
            <a:off x="5293360" y="3312044"/>
            <a:ext cx="177800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原型评价</a:t>
            </a:r>
            <a:endParaRPr lang="zh-CN" altLang="en-US" sz="2000" b="1" kern="1200" dirty="0">
              <a:solidFill>
                <a:schemeClr val="bg1"/>
              </a:solidFill>
            </a:endParaRPr>
          </a:p>
        </p:txBody>
      </p:sp>
      <p:sp>
        <p:nvSpPr>
          <p:cNvPr id="9" name="任意多边形 8"/>
          <p:cNvSpPr/>
          <p:nvPr/>
        </p:nvSpPr>
        <p:spPr>
          <a:xfrm>
            <a:off x="5293360" y="4188918"/>
            <a:ext cx="1778000" cy="694930"/>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确定最终</a:t>
            </a:r>
            <a:endParaRPr lang="en-US" altLang="zh-CN" sz="2000" b="1" dirty="0" smtClean="0">
              <a:solidFill>
                <a:schemeClr val="bg1"/>
              </a:solidFill>
            </a:endParaRPr>
          </a:p>
          <a:p>
            <a:pPr lvl="0" algn="ctr" defTabSz="1200150">
              <a:lnSpc>
                <a:spcPct val="90000"/>
              </a:lnSpc>
              <a:spcBef>
                <a:spcPct val="0"/>
              </a:spcBef>
              <a:spcAft>
                <a:spcPct val="35000"/>
              </a:spcAft>
            </a:pPr>
            <a:r>
              <a:rPr lang="zh-CN" altLang="en-US" sz="2000" b="1" dirty="0" smtClean="0">
                <a:solidFill>
                  <a:schemeClr val="bg1"/>
                </a:solidFill>
              </a:rPr>
              <a:t>需求</a:t>
            </a:r>
            <a:endParaRPr lang="zh-CN" altLang="en-US" sz="2000" b="1" kern="1200" dirty="0">
              <a:solidFill>
                <a:schemeClr val="bg1"/>
              </a:solidFill>
            </a:endParaRPr>
          </a:p>
        </p:txBody>
      </p:sp>
      <p:sp>
        <p:nvSpPr>
          <p:cNvPr id="10" name="任意多边形 9"/>
          <p:cNvSpPr/>
          <p:nvPr/>
        </p:nvSpPr>
        <p:spPr>
          <a:xfrm>
            <a:off x="5293360" y="5226056"/>
            <a:ext cx="177800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软件开发</a:t>
            </a:r>
            <a:endParaRPr lang="zh-CN" altLang="en-US" sz="2000" b="1" kern="1200" dirty="0">
              <a:solidFill>
                <a:schemeClr val="bg1"/>
              </a:solidFill>
            </a:endParaRPr>
          </a:p>
        </p:txBody>
      </p:sp>
      <p:sp>
        <p:nvSpPr>
          <p:cNvPr id="12" name="任意多边形 11"/>
          <p:cNvSpPr/>
          <p:nvPr/>
        </p:nvSpPr>
        <p:spPr>
          <a:xfrm rot="5400000">
            <a:off x="6026905" y="2118399"/>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13" name="任意多边形 12"/>
          <p:cNvSpPr/>
          <p:nvPr/>
        </p:nvSpPr>
        <p:spPr>
          <a:xfrm rot="5400000">
            <a:off x="6037064" y="2995273"/>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14" name="任意多边形 13"/>
          <p:cNvSpPr/>
          <p:nvPr/>
        </p:nvSpPr>
        <p:spPr>
          <a:xfrm rot="5400000">
            <a:off x="6047224" y="3872147"/>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15" name="任意多边形 14"/>
          <p:cNvSpPr/>
          <p:nvPr/>
        </p:nvSpPr>
        <p:spPr>
          <a:xfrm rot="5400000">
            <a:off x="6047224" y="4909287"/>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grpSp>
        <p:nvGrpSpPr>
          <p:cNvPr id="47" name="组合 46"/>
          <p:cNvGrpSpPr/>
          <p:nvPr/>
        </p:nvGrpSpPr>
        <p:grpSpPr>
          <a:xfrm>
            <a:off x="7112000" y="1825628"/>
            <a:ext cx="426720" cy="1753748"/>
            <a:chOff x="7112000" y="1825628"/>
            <a:chExt cx="589280" cy="1753748"/>
          </a:xfrm>
        </p:grpSpPr>
        <p:cxnSp>
          <p:nvCxnSpPr>
            <p:cNvPr id="40" name="直接连接符 39"/>
            <p:cNvCxnSpPr/>
            <p:nvPr/>
          </p:nvCxnSpPr>
          <p:spPr>
            <a:xfrm>
              <a:off x="7152640" y="3579376"/>
              <a:ext cx="548640" cy="0"/>
            </a:xfrm>
            <a:prstGeom prst="line">
              <a:avLst/>
            </a:prstGeom>
            <a:ln>
              <a:prstDash val="sysDash"/>
            </a:ln>
          </p:spPr>
          <p:style>
            <a:lnRef idx="3">
              <a:schemeClr val="accent1"/>
            </a:lnRef>
            <a:fillRef idx="0">
              <a:schemeClr val="accent1"/>
            </a:fillRef>
            <a:effectRef idx="2">
              <a:schemeClr val="accent1"/>
            </a:effectRef>
            <a:fontRef idx="minor">
              <a:schemeClr val="tx1"/>
            </a:fontRef>
          </p:style>
        </p:cxnSp>
        <p:cxnSp>
          <p:nvCxnSpPr>
            <p:cNvPr id="44" name="直接连接符 43"/>
            <p:cNvCxnSpPr/>
            <p:nvPr/>
          </p:nvCxnSpPr>
          <p:spPr>
            <a:xfrm flipV="1">
              <a:off x="7701280" y="1825628"/>
              <a:ext cx="0" cy="1753748"/>
            </a:xfrm>
            <a:prstGeom prst="line">
              <a:avLst/>
            </a:prstGeom>
            <a:ln>
              <a:prstDash val="sysDash"/>
            </a:ln>
          </p:spPr>
          <p:style>
            <a:lnRef idx="3">
              <a:schemeClr val="accent1"/>
            </a:lnRef>
            <a:fillRef idx="0">
              <a:schemeClr val="accent1"/>
            </a:fillRef>
            <a:effectRef idx="2">
              <a:schemeClr val="accent1"/>
            </a:effectRef>
            <a:fontRef idx="minor">
              <a:schemeClr val="tx1"/>
            </a:fontRef>
          </p:style>
        </p:cxnSp>
        <p:cxnSp>
          <p:nvCxnSpPr>
            <p:cNvPr id="46" name="直接箭头连接符 45"/>
            <p:cNvCxnSpPr/>
            <p:nvPr/>
          </p:nvCxnSpPr>
          <p:spPr>
            <a:xfrm flipH="1">
              <a:off x="7112000" y="1825628"/>
              <a:ext cx="589280" cy="0"/>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grpSp>
      <p:sp>
        <p:nvSpPr>
          <p:cNvPr id="48" name="TextBox 47"/>
          <p:cNvSpPr txBox="1"/>
          <p:nvPr/>
        </p:nvSpPr>
        <p:spPr>
          <a:xfrm>
            <a:off x="7628542" y="2104735"/>
            <a:ext cx="461665" cy="1109055"/>
          </a:xfrm>
          <a:prstGeom prst="rect">
            <a:avLst/>
          </a:prstGeom>
          <a:noFill/>
        </p:spPr>
        <p:txBody>
          <a:bodyPr vert="eaVert" wrap="square" rtlCol="0">
            <a:spAutoFit/>
          </a:bodyPr>
          <a:lstStyle/>
          <a:p>
            <a:r>
              <a:rPr lang="zh-CN" altLang="en-US" b="1" dirty="0" smtClean="0">
                <a:solidFill>
                  <a:schemeClr val="accent1"/>
                </a:solidFill>
              </a:rPr>
              <a:t>细化需求</a:t>
            </a:r>
            <a:endParaRPr lang="zh-CN" altLang="en-US" b="1" dirty="0">
              <a:solidFill>
                <a:schemeClr val="accent1"/>
              </a:solidFill>
            </a:endParaRPr>
          </a:p>
        </p:txBody>
      </p:sp>
      <p:pic>
        <p:nvPicPr>
          <p:cNvPr id="2" name="图片 1"/>
          <p:cNvPicPr>
            <a:picLocks noChangeAspect="1"/>
          </p:cNvPicPr>
          <p:nvPr>
            <p:custDataLst>
              <p:tags r:id="rId1"/>
            </p:custDataLst>
          </p:nvPr>
        </p:nvPicPr>
        <p:blipFill>
          <a:blip r:embed="rId2"/>
          <a:stretch>
            <a:fillRect/>
          </a:stretch>
        </p:blipFill>
        <p:spPr>
          <a:xfrm>
            <a:off x="8545195" y="48260"/>
            <a:ext cx="3081020"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up)">
                                      <p:cBhvr>
                                        <p:cTn id="43" dur="500"/>
                                        <p:tgtEl>
                                          <p:spTgt spid="10"/>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down)">
                                      <p:cBhvr>
                                        <p:cTn id="47" dur="500"/>
                                        <p:tgtEl>
                                          <p:spTgt spid="47"/>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down)">
                                      <p:cBhvr>
                                        <p:cTn id="5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 grpId="0" animBg="1"/>
      <p:bldP spid="7" grpId="0" animBg="1"/>
      <p:bldP spid="8" grpId="0" animBg="1"/>
      <p:bldP spid="9" grpId="0" animBg="1"/>
      <p:bldP spid="10" grpId="0" animBg="1"/>
      <p:bldP spid="12" grpId="0" animBg="1"/>
      <p:bldP spid="13" grpId="0" animBg="1"/>
      <p:bldP spid="14" grpId="0" animBg="1"/>
      <p:bldP spid="15" grpId="0" animBg="1"/>
      <p:bldP spid="4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1.4.2 </a:t>
            </a:r>
            <a:r>
              <a:rPr lang="zh-CN" altLang="en-US" sz="3200" b="1" dirty="0" smtClean="0">
                <a:solidFill>
                  <a:srgbClr val="1353A2"/>
                </a:solidFill>
                <a:latin typeface="微软雅黑" panose="020B0503020204020204" pitchFamily="34" charset="-122"/>
                <a:ea typeface="微软雅黑" panose="020B0503020204020204" pitchFamily="34" charset="-122"/>
              </a:rPr>
              <a:t>常见的软件测试模型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内容占位符 2"/>
          <p:cNvSpPr txBox="1"/>
          <p:nvPr/>
        </p:nvSpPr>
        <p:spPr>
          <a:xfrm>
            <a:off x="1989962" y="1405896"/>
            <a:ext cx="1820038" cy="7683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V</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1" name="对象 10"/>
          <p:cNvGraphicFramePr>
            <a:graphicFrameLocks noChangeAspect="1"/>
          </p:cNvGraphicFramePr>
          <p:nvPr/>
        </p:nvGraphicFramePr>
        <p:xfrm>
          <a:off x="4227289" y="1635760"/>
          <a:ext cx="6642005" cy="4358640"/>
        </p:xfrm>
        <a:graphic>
          <a:graphicData uri="http://schemas.openxmlformats.org/presentationml/2006/ole">
            <mc:AlternateContent xmlns:mc="http://schemas.openxmlformats.org/markup-compatibility/2006">
              <mc:Choice xmlns:v="urn:schemas-microsoft-com:vml" Requires="v">
                <p:oleObj spid="_x0000_s40991" name="Visio" r:id="rId1" imgW="6248400" imgH="4102100" progId="Visio.Drawing.11">
                  <p:embed/>
                </p:oleObj>
              </mc:Choice>
              <mc:Fallback>
                <p:oleObj name="Visio" r:id="rId1" imgW="6248400" imgH="41021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7289" y="1635760"/>
                        <a:ext cx="6642005" cy="4358640"/>
                      </a:xfrm>
                      <a:prstGeom prst="rect">
                        <a:avLst/>
                      </a:prstGeom>
                      <a:noFill/>
                    </p:spPr>
                  </p:pic>
                </p:oleObj>
              </mc:Fallback>
            </mc:AlternateContent>
          </a:graphicData>
        </a:graphic>
      </p:graphicFrame>
      <p:pic>
        <p:nvPicPr>
          <p:cNvPr id="9" name="图片 8"/>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1.4.2 </a:t>
            </a:r>
            <a:r>
              <a:rPr lang="zh-CN" altLang="en-US" sz="3200" b="1" dirty="0" smtClean="0">
                <a:solidFill>
                  <a:srgbClr val="1353A2"/>
                </a:solidFill>
                <a:latin typeface="微软雅黑" panose="020B0503020204020204" pitchFamily="34" charset="-122"/>
                <a:ea typeface="微软雅黑" panose="020B0503020204020204" pitchFamily="34" charset="-122"/>
              </a:rPr>
              <a:t>常见的软件测试模型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内容占位符 2"/>
          <p:cNvSpPr txBox="1"/>
          <p:nvPr/>
        </p:nvSpPr>
        <p:spPr>
          <a:xfrm>
            <a:off x="1849120" y="1405896"/>
            <a:ext cx="9540240" cy="41922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V</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优点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将复杂的测试工作分成了目标明确的小阶段完成，具有阶段性、顺序性和依赖性，它既包含了对于源代码的底层测试也包含了对于软件需求的高层测试。</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缺点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只</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能</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在编码之后才能开始测试，早期的需求分析等前期工作没有涵盖其中，因此它不能发现需求分析等早期的错误，这为后期的系统测试、验收测试埋下了隐患。</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1.4.2 </a:t>
            </a:r>
            <a:r>
              <a:rPr lang="zh-CN" altLang="en-US" sz="3200" b="1" dirty="0" smtClean="0">
                <a:solidFill>
                  <a:srgbClr val="1353A2"/>
                </a:solidFill>
                <a:latin typeface="微软雅黑" panose="020B0503020204020204" pitchFamily="34" charset="-122"/>
                <a:ea typeface="微软雅黑" panose="020B0503020204020204" pitchFamily="34" charset="-122"/>
              </a:rPr>
              <a:t>常见的软件测试模型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内容占位符 2"/>
          <p:cNvSpPr txBox="1"/>
          <p:nvPr/>
        </p:nvSpPr>
        <p:spPr>
          <a:xfrm>
            <a:off x="1502282" y="1243336"/>
            <a:ext cx="1820038" cy="7683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2" name="对象 11"/>
          <p:cNvGraphicFramePr>
            <a:graphicFrameLocks noChangeAspect="1"/>
          </p:cNvGraphicFramePr>
          <p:nvPr/>
        </p:nvGraphicFramePr>
        <p:xfrm>
          <a:off x="3565698" y="1576708"/>
          <a:ext cx="7928923" cy="4381488"/>
        </p:xfrm>
        <a:graphic>
          <a:graphicData uri="http://schemas.openxmlformats.org/presentationml/2006/ole">
            <mc:AlternateContent xmlns:mc="http://schemas.openxmlformats.org/markup-compatibility/2006">
              <mc:Choice xmlns:v="urn:schemas-microsoft-com:vml" Requires="v">
                <p:oleObj spid="_x0000_s42015" name="Visio" r:id="rId1" imgW="7747000" imgH="4292600" progId="Visio.Drawing.11">
                  <p:embed/>
                </p:oleObj>
              </mc:Choice>
              <mc:Fallback>
                <p:oleObj name="Visio" r:id="rId1" imgW="7747000" imgH="42926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698" y="1576708"/>
                        <a:ext cx="7928923" cy="4381488"/>
                      </a:xfrm>
                      <a:prstGeom prst="rect">
                        <a:avLst/>
                      </a:prstGeom>
                      <a:noFill/>
                    </p:spPr>
                  </p:pic>
                </p:oleObj>
              </mc:Fallback>
            </mc:AlternateContent>
          </a:graphicData>
        </a:graphic>
      </p:graphicFrame>
      <p:pic>
        <p:nvPicPr>
          <p:cNvPr id="11" name="图片 10"/>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1.4.2 </a:t>
            </a:r>
            <a:r>
              <a:rPr lang="zh-CN" altLang="en-US" sz="3200" b="1" dirty="0" smtClean="0">
                <a:solidFill>
                  <a:srgbClr val="1353A2"/>
                </a:solidFill>
                <a:latin typeface="微软雅黑" panose="020B0503020204020204" pitchFamily="34" charset="-122"/>
                <a:ea typeface="微软雅黑" panose="020B0503020204020204" pitchFamily="34" charset="-122"/>
              </a:rPr>
              <a:t>常见的软件测试模型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内容占位符 2"/>
          <p:cNvSpPr txBox="1"/>
          <p:nvPr/>
        </p:nvSpPr>
        <p:spPr>
          <a:xfrm>
            <a:off x="1849120" y="1405896"/>
            <a:ext cx="9540240" cy="34607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优点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测试范围不仅包括程序，还包括需求分析、软件设计等前期工作，这样有利于尽早全面的发现问题。</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缺点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它将软件开发过程分成需求、设计、编码、集成等一系列的串行活动，无法支持迭代、自发性等需要变更调整的项目。</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1" name="图片 10"/>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1.4.2 </a:t>
            </a:r>
            <a:r>
              <a:rPr lang="zh-CN" altLang="en-US" sz="3200" b="1" dirty="0" smtClean="0">
                <a:solidFill>
                  <a:srgbClr val="1353A2"/>
                </a:solidFill>
                <a:latin typeface="微软雅黑" panose="020B0503020204020204" pitchFamily="34" charset="-122"/>
                <a:ea typeface="微软雅黑" panose="020B0503020204020204" pitchFamily="34" charset="-122"/>
              </a:rPr>
              <a:t>常见的软件测试模型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内容占位符 2"/>
          <p:cNvSpPr txBox="1"/>
          <p:nvPr/>
        </p:nvSpPr>
        <p:spPr>
          <a:xfrm>
            <a:off x="1989962" y="1405896"/>
            <a:ext cx="9582278" cy="27698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H</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模型将测试活动完全独立了出来，形成一个完全独立的流程，这个流程将测试准备活动和测试执行活动清晰的体现出来。测试流程和其他工作流程是并发执行的，只要某一个工作流程的条件成熟就可以开始进行测试</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2" name="对象 11"/>
          <p:cNvGraphicFramePr>
            <a:graphicFrameLocks noChangeAspect="1"/>
          </p:cNvGraphicFramePr>
          <p:nvPr/>
        </p:nvGraphicFramePr>
        <p:xfrm>
          <a:off x="3521999" y="4165600"/>
          <a:ext cx="6648161" cy="1981200"/>
        </p:xfrm>
        <a:graphic>
          <a:graphicData uri="http://schemas.openxmlformats.org/presentationml/2006/ole">
            <mc:AlternateContent xmlns:mc="http://schemas.openxmlformats.org/markup-compatibility/2006">
              <mc:Choice xmlns:v="urn:schemas-microsoft-com:vml" Requires="v">
                <p:oleObj spid="_x0000_s44063" name="Visio" r:id="rId1" imgW="5854700" imgH="1752600" progId="Visio.Drawing.11">
                  <p:embed/>
                </p:oleObj>
              </mc:Choice>
              <mc:Fallback>
                <p:oleObj name="Visio" r:id="rId1" imgW="5854700" imgH="17526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1999" y="4165600"/>
                        <a:ext cx="6648161" cy="1981200"/>
                      </a:xfrm>
                      <a:prstGeom prst="rect">
                        <a:avLst/>
                      </a:prstGeom>
                      <a:noFill/>
                    </p:spPr>
                  </p:pic>
                </p:oleObj>
              </mc:Fallback>
            </mc:AlternateContent>
          </a:graphicData>
        </a:graphic>
      </p:graphicFrame>
      <p:pic>
        <p:nvPicPr>
          <p:cNvPr id="11" name="图片 10"/>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62846" y="1744348"/>
            <a:ext cx="5041729" cy="3924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1.4.2 </a:t>
            </a:r>
            <a:r>
              <a:rPr lang="zh-CN" altLang="en-US" sz="3200" b="1" dirty="0" smtClean="0">
                <a:solidFill>
                  <a:srgbClr val="1353A2"/>
                </a:solidFill>
                <a:latin typeface="微软雅黑" panose="020B0503020204020204" pitchFamily="34" charset="-122"/>
                <a:ea typeface="微软雅黑" panose="020B0503020204020204" pitchFamily="34" charset="-122"/>
              </a:rPr>
              <a:t>常见的软件测试模型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内容占位符 2"/>
          <p:cNvSpPr txBox="1"/>
          <p:nvPr/>
        </p:nvSpPr>
        <p:spPr>
          <a:xfrm>
            <a:off x="1989962" y="1832616"/>
            <a:ext cx="3852038" cy="33693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模型的设计原理是将程序分成多个片段反复迭代测试，然后将多个片段集成再进行迭代</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6082"/>
                                        </p:tgtEl>
                                        <p:attrNameLst>
                                          <p:attrName>style.visibility</p:attrName>
                                        </p:attrNameLst>
                                      </p:cBhvr>
                                      <p:to>
                                        <p:strVal val="visible"/>
                                      </p:to>
                                    </p:set>
                                    <p:animEffect transition="in" filter="barn(inVertical)">
                                      <p:cBhvr>
                                        <p:cTn id="11" dur="500"/>
                                        <p:tgtEl>
                                          <p:spTgt spid="4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1.4.2 </a:t>
            </a:r>
            <a:r>
              <a:rPr lang="zh-CN" altLang="en-US" sz="3200" b="1" dirty="0" smtClean="0">
                <a:solidFill>
                  <a:srgbClr val="1353A2"/>
                </a:solidFill>
                <a:latin typeface="微软雅黑" panose="020B0503020204020204" pitchFamily="34" charset="-122"/>
                <a:ea typeface="微软雅黑" panose="020B0503020204020204" pitchFamily="34" charset="-122"/>
              </a:rPr>
              <a:t>常见的软件测试模型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内容占位符 2"/>
          <p:cNvSpPr txBox="1"/>
          <p:nvPr/>
        </p:nvSpPr>
        <p:spPr>
          <a:xfrm>
            <a:off x="1849120" y="1405896"/>
            <a:ext cx="9540240" cy="30137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优点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对单独程序片段进行的相互分离的编码和</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，保证了测试效果。增加了探索测试，可以帮助测试人员发现计划之外的软件错误。</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缺点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：频繁的集成会增加测试成本；探索测试对测试人员要求更高。</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1" name="图片 10"/>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1.5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软件测试原则</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12" name="组合 11"/>
          <p:cNvGrpSpPr/>
          <p:nvPr/>
        </p:nvGrpSpPr>
        <p:grpSpPr>
          <a:xfrm>
            <a:off x="2656838" y="1534160"/>
            <a:ext cx="7100357" cy="4592319"/>
            <a:chOff x="2362198" y="1534160"/>
            <a:chExt cx="7100357" cy="4592319"/>
          </a:xfrm>
        </p:grpSpPr>
        <p:pic>
          <p:nvPicPr>
            <p:cNvPr id="471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62198" y="1534160"/>
              <a:ext cx="6744758" cy="4592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内容占位符 2"/>
            <p:cNvSpPr txBox="1"/>
            <p:nvPr/>
          </p:nvSpPr>
          <p:spPr>
            <a:xfrm>
              <a:off x="4280955" y="2249176"/>
              <a:ext cx="5181600" cy="35521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sldjump"/>
                </a:rPr>
                <a:t>●  测试</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sldjump"/>
                </a:rPr>
                <a:t>应基于客户需求</a:t>
              </a: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sldjump"/>
                </a:rPr>
                <a:t>。</a:t>
              </a:r>
              <a:endParaRPr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3" action="ppaction://hlinksldjump"/>
                </a:rPr>
                <a:t>●  测试要尽早进行</a:t>
              </a: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3" action="ppaction://hlinksldjump"/>
                </a:rPr>
                <a:t>。</a:t>
              </a:r>
              <a:endParaRPr lang="en-US" altLang="zh-CN"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4" action="ppaction://hlinksldjump"/>
                </a:rPr>
                <a:t>●  穷尽测试是不可能的。</a:t>
              </a:r>
              <a:endParaRPr lang="en-US" altLang="zh-CN"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5" action="ppaction://hlinksldjump"/>
                </a:rPr>
                <a:t>●  遵循</a:t>
              </a:r>
              <a:r>
                <a:rPr lang="en-US" altLang="zh-CN" sz="2400" b="1" dirty="0" err="1"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5" action="ppaction://hlinksldjump"/>
                </a:rPr>
                <a:t>GoodEnough</a:t>
              </a: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5" action="ppaction://hlinksldjump"/>
                </a:rPr>
                <a:t>原则。</a:t>
              </a:r>
              <a:endParaRPr lang="en-US" altLang="zh-CN"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6" action="ppaction://hlinksldjump"/>
                </a:rPr>
                <a:t>●  测试缺陷要符合“二八”定理。</a:t>
              </a:r>
              <a:endParaRPr lang="en-US" altLang="zh-CN"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7" action="ppaction://hlinksldjump"/>
                </a:rPr>
                <a:t>●  避免缺陷免疫。</a:t>
              </a:r>
              <a:endParaRPr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11" name="图片 10"/>
          <p:cNvPicPr>
            <a:picLocks noChangeAspect="1"/>
          </p:cNvPicPr>
          <p:nvPr>
            <p:custDataLst>
              <p:tags r:id="rId8"/>
            </p:custDataLst>
          </p:nvPr>
        </p:nvPicPr>
        <p:blipFill>
          <a:blip r:embed="rId9"/>
          <a:stretch>
            <a:fillRect/>
          </a:stretch>
        </p:blipFill>
        <p:spPr>
          <a:xfrm>
            <a:off x="8632825" y="0"/>
            <a:ext cx="3138805" cy="1038225"/>
          </a:xfrm>
          <a:prstGeom prst="rect">
            <a:avLst/>
          </a:prstGeom>
        </p:spPr>
      </p:pic>
    </p:spTree>
    <p:custDataLst>
      <p:tags r:id="rId10"/>
    </p:custData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内容占位符 2"/>
          <p:cNvSpPr txBox="1"/>
          <p:nvPr/>
        </p:nvSpPr>
        <p:spPr>
          <a:xfrm>
            <a:off x="1849120" y="1405896"/>
            <a:ext cx="9540240" cy="39382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测试应基于客户需求</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所有</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测试工作都应该建立在满足客户需求的基础上，从客户角度来看，最严重的错误就是软件无法满足要求。有时候，软件产品的测试结果非常完美，但却不是客户最终想要的产品，那么软件产品的开发就是失败的，而测试工作也是没有任何意义的。因此测试应依照客户的需求配置环境并且按照客户的使用习惯进行测试并评价结果。</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8130" name="Picture 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588" y="5058410"/>
            <a:ext cx="1419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1.5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软件测试原则</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8130"/>
                                        </p:tgtEl>
                                        <p:attrNameLst>
                                          <p:attrName>style.visibility</p:attrName>
                                        </p:attrNameLst>
                                      </p:cBhvr>
                                      <p:to>
                                        <p:strVal val="visible"/>
                                      </p:to>
                                    </p:set>
                                    <p:animEffect transition="in" filter="randombar(horizontal)">
                                      <p:cBhvr>
                                        <p:cTn id="11" dur="500"/>
                                        <p:tgtEl>
                                          <p:spTgt spid="4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内容占位符 2"/>
          <p:cNvSpPr txBox="1"/>
          <p:nvPr/>
        </p:nvSpPr>
        <p:spPr>
          <a:xfrm>
            <a:off x="1849120" y="1405896"/>
            <a:ext cx="9540240" cy="39382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测试要尽早进行</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错误存在于软件生命周期的各个阶段，因此应该尽早开展测试工作，把软件测试贯穿到软件生命周期的各个阶段中，这样测试人员能够尽早地发现和预防错误，降低错误修复的成本。尽早的开展测试工作有利于帮助测试人员了解软件产品的需求和设计，从而预测测试的难度和风险，制定出完善的计划和方案，提高测试的效率。</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7" name="Picture 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588" y="5058410"/>
            <a:ext cx="1419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1.5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软件测试原则</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randombar(horizontal)">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0" name="内容占位符 2"/>
          <p:cNvSpPr txBox="1"/>
          <p:nvPr/>
        </p:nvSpPr>
        <p:spPr>
          <a:xfrm>
            <a:off x="1268602" y="1517656"/>
            <a:ext cx="9968358" cy="31661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、快速原型模型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优点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克服了需求不明确带来的风险，适用于不能预先确定需求的软件项目。</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缺点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：原型设计较难；不利于开发人员对产品的扩展。</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custDataLst>
              <p:tags r:id="rId1"/>
            </p:custDataLst>
          </p:nvPr>
        </p:nvPicPr>
        <p:blipFill>
          <a:blip r:embed="rId2"/>
          <a:stretch>
            <a:fillRect/>
          </a:stretch>
        </p:blipFill>
        <p:spPr>
          <a:xfrm>
            <a:off x="8544560" y="48260"/>
            <a:ext cx="337375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内容占位符 2"/>
          <p:cNvSpPr txBox="1"/>
          <p:nvPr/>
        </p:nvSpPr>
        <p:spPr>
          <a:xfrm>
            <a:off x="1849120" y="1405896"/>
            <a:ext cx="9540240" cy="32067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穷尽测试是不可能的</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由于</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时间和资源的限制，进行完全（各种输入和输出的全部组合）的测试是不可能的，测试人员可以根据测试的风险和优先级等确定测试的关注点，从而控制测试的工作量，在测试成本、风险和收益之间求得平衡。</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5" name="Picture 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588" y="5058410"/>
            <a:ext cx="1419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1.5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软件测试原则</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randombar(horizontal)">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内容占位符 2"/>
          <p:cNvSpPr txBox="1"/>
          <p:nvPr/>
        </p:nvSpPr>
        <p:spPr>
          <a:xfrm>
            <a:off x="1849120" y="1405896"/>
            <a:ext cx="9540240" cy="45986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遵循</a:t>
            </a:r>
            <a:r>
              <a:rPr lang="en-US" altLang="zh-CN" sz="2400" dirty="0" err="1"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GoodEnough</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原则</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24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GoodEnough</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原则是指测试的投入与产出要适当权衡，形成充分的质量评估过程，这个过程建立在测试花费的代价之上。测试不充分无法保证软件产品的质量，但测试投入过多会造成资源的浪费。随着测试资源投入的增加，测试的产出也是增加的，但当投入达到一定的比例后，测试的效果就不会明显增强了。因此在测试时要根据实际要求和产品质量考虑测试的投入，最好使测试投入与产出达到一个</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GoodEnough</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状态。</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5" name="Picture 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3508" y="5575300"/>
            <a:ext cx="1419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1.5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软件测试原则</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randombar(horizontal)">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内容占位符 2"/>
          <p:cNvSpPr txBox="1"/>
          <p:nvPr/>
        </p:nvSpPr>
        <p:spPr>
          <a:xfrm>
            <a:off x="1849120" y="1405896"/>
            <a:ext cx="9540240" cy="30543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测试缺陷要符合“二八”定理</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一般</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情况下，软件</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80%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的缺陷会集中在</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的模块中，缺陷并不是平均分布的。因此在测试时，要抓住主要矛盾，如果发现某些模块比其他模块具有更多的缺陷，则要投入更多的人力、精力重点测试这些模块以提高测试效率。</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5" name="Picture 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588" y="5058410"/>
            <a:ext cx="1419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1.5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软件测试原则</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randombar(horizontal)">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内容占位符 2"/>
          <p:cNvSpPr txBox="1"/>
          <p:nvPr/>
        </p:nvSpPr>
        <p:spPr>
          <a:xfrm>
            <a:off x="1849120" y="1405896"/>
            <a:ext cx="9540240" cy="35623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避免缺陷免疫</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测试用例</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被反复使用，发现缺陷的能力就会越来越差；测试人员对软件越熟悉越会忽略一些看起来比较小的问题，发现缺陷的能力也越差，这种现象被称为软件测试的“杀虫剂”现象。它主要是由于测试人员没有及时更新测试用例或者是对测试用例和测试对象过于熟悉，形成了思维定势。</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5" name="Picture 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588" y="5058410"/>
            <a:ext cx="1419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
          <p:cNvSpPr txBox="1"/>
          <p:nvPr/>
        </p:nvSpPr>
        <p:spPr>
          <a:xfrm>
            <a:off x="2311398" y="501700"/>
            <a:ext cx="618236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1.5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软件测试原则</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900" advClick="0">
        <p14:warp dir="in"/>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randombar(horizontal)">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a:t>
            </a:r>
            <a:r>
              <a:rPr lang="zh-CN" altLang="en-US" sz="3200" b="1" dirty="0">
                <a:solidFill>
                  <a:srgbClr val="1353A2"/>
                </a:solidFill>
                <a:latin typeface="微软雅黑" panose="020B0503020204020204" pitchFamily="34" charset="-122"/>
                <a:ea typeface="微软雅黑" panose="020B0503020204020204" pitchFamily="34" charset="-122"/>
              </a:rPr>
              <a:t>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268602" y="1517656"/>
            <a:ext cx="9968358" cy="17945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不同</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类型的软件产品测试的方式和重点不一样，测试流程也会不一样。同样类型的软件产品，不同的公司所制定的测试流程也会不一样。虽然不同软件的详细测试步骤不同，但它们所遵循的最基本的测试流程是一样的</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任意多边形 8">
            <a:hlinkClick r:id="rId1" action="ppaction://hlinksldjump"/>
          </p:cNvPr>
          <p:cNvSpPr/>
          <p:nvPr/>
        </p:nvSpPr>
        <p:spPr>
          <a:xfrm>
            <a:off x="1516713" y="3747424"/>
            <a:ext cx="1645920" cy="702656"/>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u="sng" dirty="0" smtClean="0">
                <a:solidFill>
                  <a:schemeClr val="bg1"/>
                </a:solidFill>
              </a:rPr>
              <a:t>分析测试需求</a:t>
            </a:r>
            <a:endParaRPr lang="zh-CN" altLang="en-US" sz="2000" b="1" u="sng" kern="1200" dirty="0">
              <a:solidFill>
                <a:schemeClr val="bg1"/>
              </a:solidFill>
            </a:endParaRPr>
          </a:p>
        </p:txBody>
      </p:sp>
      <p:sp>
        <p:nvSpPr>
          <p:cNvPr id="10" name="任意多边形 9">
            <a:hlinkClick r:id="rId2" action="ppaction://hlinksldjump"/>
          </p:cNvPr>
          <p:cNvSpPr/>
          <p:nvPr/>
        </p:nvSpPr>
        <p:spPr>
          <a:xfrm>
            <a:off x="3654547" y="3747424"/>
            <a:ext cx="1607818" cy="702656"/>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u="sng" dirty="0" smtClean="0">
                <a:solidFill>
                  <a:schemeClr val="bg1"/>
                </a:solidFill>
              </a:rPr>
              <a:t>制定测试计划</a:t>
            </a:r>
            <a:endParaRPr lang="zh-CN" altLang="en-US" sz="2000" b="1" u="sng" kern="1200" dirty="0">
              <a:solidFill>
                <a:schemeClr val="bg1"/>
              </a:solidFill>
            </a:endParaRPr>
          </a:p>
        </p:txBody>
      </p:sp>
      <p:sp>
        <p:nvSpPr>
          <p:cNvPr id="11" name="任意多边形 10">
            <a:hlinkClick r:id="rId3" action="ppaction://hlinksldjump"/>
          </p:cNvPr>
          <p:cNvSpPr/>
          <p:nvPr/>
        </p:nvSpPr>
        <p:spPr>
          <a:xfrm>
            <a:off x="5754279" y="3788064"/>
            <a:ext cx="1518916" cy="702656"/>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u="sng" dirty="0" smtClean="0">
                <a:solidFill>
                  <a:schemeClr val="bg1"/>
                </a:solidFill>
              </a:rPr>
              <a:t>设计测试用例</a:t>
            </a:r>
            <a:endParaRPr lang="zh-CN" altLang="en-US" sz="2000" b="1" u="sng" kern="1200" dirty="0">
              <a:solidFill>
                <a:schemeClr val="bg1"/>
              </a:solidFill>
            </a:endParaRPr>
          </a:p>
        </p:txBody>
      </p:sp>
      <p:sp>
        <p:nvSpPr>
          <p:cNvPr id="13" name="任意多边形 12">
            <a:hlinkClick r:id="rId4" action="ppaction://hlinksldjump"/>
          </p:cNvPr>
          <p:cNvSpPr/>
          <p:nvPr/>
        </p:nvSpPr>
        <p:spPr>
          <a:xfrm>
            <a:off x="7765112" y="3788064"/>
            <a:ext cx="1440175" cy="709716"/>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u="sng" kern="1200" dirty="0" smtClean="0">
                <a:solidFill>
                  <a:schemeClr val="bg1"/>
                </a:solidFill>
              </a:rPr>
              <a:t>执行测试</a:t>
            </a:r>
            <a:endParaRPr lang="zh-CN" altLang="en-US" sz="2000" b="1" u="sng" kern="1200" dirty="0">
              <a:solidFill>
                <a:schemeClr val="bg1"/>
              </a:solidFill>
            </a:endParaRPr>
          </a:p>
        </p:txBody>
      </p:sp>
      <p:sp>
        <p:nvSpPr>
          <p:cNvPr id="14" name="任意多边形 13"/>
          <p:cNvSpPr/>
          <p:nvPr/>
        </p:nvSpPr>
        <p:spPr>
          <a:xfrm>
            <a:off x="3273455" y="3858930"/>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u="sng" kern="1200"/>
          </a:p>
        </p:txBody>
      </p:sp>
      <p:sp>
        <p:nvSpPr>
          <p:cNvPr id="15" name="任意多边形 14"/>
          <p:cNvSpPr/>
          <p:nvPr/>
        </p:nvSpPr>
        <p:spPr>
          <a:xfrm>
            <a:off x="5373187" y="3896884"/>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u="sng" kern="1200"/>
          </a:p>
        </p:txBody>
      </p:sp>
      <p:sp>
        <p:nvSpPr>
          <p:cNvPr id="16" name="任意多边形 15"/>
          <p:cNvSpPr/>
          <p:nvPr/>
        </p:nvSpPr>
        <p:spPr>
          <a:xfrm>
            <a:off x="7384017" y="3928920"/>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u="sng" kern="1200"/>
          </a:p>
        </p:txBody>
      </p:sp>
      <p:sp>
        <p:nvSpPr>
          <p:cNvPr id="17" name="任意多边形 16">
            <a:hlinkClick r:id="rId5" action="ppaction://hlinksldjump"/>
          </p:cNvPr>
          <p:cNvSpPr/>
          <p:nvPr/>
        </p:nvSpPr>
        <p:spPr>
          <a:xfrm>
            <a:off x="9697201" y="3747424"/>
            <a:ext cx="1440175" cy="709716"/>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u="sng" dirty="0" smtClean="0">
                <a:solidFill>
                  <a:schemeClr val="bg1"/>
                </a:solidFill>
              </a:rPr>
              <a:t>编写测试报告</a:t>
            </a:r>
            <a:endParaRPr lang="zh-CN" altLang="en-US" sz="2000" b="1" u="sng" kern="1200" dirty="0">
              <a:solidFill>
                <a:schemeClr val="bg1"/>
              </a:solidFill>
            </a:endParaRPr>
          </a:p>
        </p:txBody>
      </p:sp>
      <p:sp>
        <p:nvSpPr>
          <p:cNvPr id="18" name="任意多边形 17"/>
          <p:cNvSpPr/>
          <p:nvPr/>
        </p:nvSpPr>
        <p:spPr>
          <a:xfrm>
            <a:off x="9316106" y="3888280"/>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u="sng" kern="1200"/>
          </a:p>
        </p:txBody>
      </p:sp>
      <p:pic>
        <p:nvPicPr>
          <p:cNvPr id="5" name="图片 4"/>
          <p:cNvPicPr>
            <a:picLocks noChangeAspect="1"/>
          </p:cNvPicPr>
          <p:nvPr>
            <p:custDataLst>
              <p:tags r:id="rId6"/>
            </p:custDataLst>
          </p:nvPr>
        </p:nvPicPr>
        <p:blipFill>
          <a:blip r:embed="rId7"/>
          <a:stretch>
            <a:fillRect/>
          </a:stretch>
        </p:blipFill>
        <p:spPr>
          <a:xfrm>
            <a:off x="8632825" y="0"/>
            <a:ext cx="3138805" cy="1038225"/>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animBg="1"/>
      <p:bldP spid="10" grpId="0" animBg="1"/>
      <p:bldP spid="11" grpId="0" animBg="1"/>
      <p:bldP spid="13" grpId="0" animBg="1"/>
      <p:bldP spid="14" grpId="0" animBg="1"/>
      <p:bldP spid="15" grpId="0" animBg="1"/>
      <p:bldP spid="16" grpId="0" animBg="1"/>
      <p:bldP spid="17" grpId="0" animBg="1"/>
      <p:bldP spid="18"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1268602" y="1517656"/>
            <a:ext cx="9968358" cy="41821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）分析测试需求</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人员在制定测试计划之前需要先对软件需求进行分析，以便对要开发的软件产品有一个清晰的认识，从而明确测试对象及测试工作的范围和测试重点。在分析需求时还可以获取一些测试数据，作为测试计划的基本依据，为后续的测试打好基础</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此外，分析测试需求</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也是对软件需求进行测试</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以发现软件需求中不合理的地方</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nvGraphicFramePr>
        <p:xfrm>
          <a:off x="1249681" y="1341123"/>
          <a:ext cx="10078719" cy="4876800"/>
        </p:xfrm>
        <a:graphic>
          <a:graphicData uri="http://schemas.openxmlformats.org/drawingml/2006/table">
            <a:tbl>
              <a:tblPr firstRow="1" firstCol="1" bandRow="1">
                <a:tableStyleId>{5C22544A-7EE6-4342-B048-85BDC9FD1C3A}</a:tableStyleId>
              </a:tblPr>
              <a:tblGrid>
                <a:gridCol w="945788"/>
                <a:gridCol w="5743024"/>
                <a:gridCol w="2587267"/>
                <a:gridCol w="802640"/>
              </a:tblGrid>
              <a:tr h="406400">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序号</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检查项</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检查结果</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说明</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406400">
                <a:tc>
                  <a:txBody>
                    <a:bodyPr/>
                    <a:lstStyle/>
                    <a:p>
                      <a:pPr algn="ctr">
                        <a:spcAft>
                          <a:spcPts val="0"/>
                        </a:spcAft>
                      </a:pPr>
                      <a:r>
                        <a:rPr lang="en-US" sz="2000" kern="100">
                          <a:effectLst/>
                          <a:latin typeface="幼圆" panose="02010509060101010101" pitchFamily="49" charset="-122"/>
                          <a:ea typeface="幼圆" panose="02010509060101010101" pitchFamily="49" charset="-122"/>
                        </a:rPr>
                        <a:t>1</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是否覆盖了客户提出的所有需求项</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406400">
                <a:tc>
                  <a:txBody>
                    <a:bodyPr/>
                    <a:lstStyle/>
                    <a:p>
                      <a:pPr algn="ctr">
                        <a:spcAft>
                          <a:spcPts val="0"/>
                        </a:spcAft>
                      </a:pPr>
                      <a:r>
                        <a:rPr lang="en-US" sz="2000" kern="100">
                          <a:effectLst/>
                          <a:latin typeface="幼圆" panose="02010509060101010101" pitchFamily="49" charset="-122"/>
                          <a:ea typeface="幼圆" panose="02010509060101010101" pitchFamily="49" charset="-122"/>
                        </a:rPr>
                        <a:t>2</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用词是否清晰、语义是否存在歧义</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406400">
                <a:tc>
                  <a:txBody>
                    <a:bodyPr/>
                    <a:lstStyle/>
                    <a:p>
                      <a:pPr algn="ctr">
                        <a:spcAft>
                          <a:spcPts val="0"/>
                        </a:spcAft>
                      </a:pPr>
                      <a:r>
                        <a:rPr lang="en-US" sz="2000" kern="100">
                          <a:effectLst/>
                          <a:latin typeface="幼圆" panose="02010509060101010101" pitchFamily="49" charset="-122"/>
                          <a:ea typeface="幼圆" panose="02010509060101010101" pitchFamily="49" charset="-122"/>
                        </a:rPr>
                        <a:t>3</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是否清楚地描述了软件需要做什么以及不做什么</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406400">
                <a:tc>
                  <a:txBody>
                    <a:bodyPr/>
                    <a:lstStyle/>
                    <a:p>
                      <a:pPr algn="ctr">
                        <a:spcAft>
                          <a:spcPts val="0"/>
                        </a:spcAft>
                      </a:pPr>
                      <a:r>
                        <a:rPr lang="en-US" sz="2000" kern="100">
                          <a:effectLst/>
                          <a:latin typeface="幼圆" panose="02010509060101010101" pitchFamily="49" charset="-122"/>
                          <a:ea typeface="幼圆" panose="02010509060101010101" pitchFamily="49" charset="-122"/>
                        </a:rPr>
                        <a:t>4</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是否描述了软件的目标环境，包括软硬件环境</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406400">
                <a:tc>
                  <a:txBody>
                    <a:bodyPr/>
                    <a:lstStyle/>
                    <a:p>
                      <a:pPr algn="ctr">
                        <a:spcAft>
                          <a:spcPts val="0"/>
                        </a:spcAft>
                      </a:pPr>
                      <a:r>
                        <a:rPr lang="en-US" sz="2000" kern="100">
                          <a:effectLst/>
                          <a:latin typeface="幼圆" panose="02010509060101010101" pitchFamily="49" charset="-122"/>
                          <a:ea typeface="幼圆" panose="02010509060101010101" pitchFamily="49" charset="-122"/>
                        </a:rPr>
                        <a:t>5</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是否对需求项进行了合理的编号</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406400">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6</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需求项是否前后一致、彼此不冲突</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812800">
                <a:tc>
                  <a:txBody>
                    <a:bodyPr/>
                    <a:lstStyle/>
                    <a:p>
                      <a:pPr algn="ctr">
                        <a:spcAft>
                          <a:spcPts val="0"/>
                        </a:spcAft>
                      </a:pPr>
                      <a:r>
                        <a:rPr lang="en-US" sz="2000" kern="100">
                          <a:effectLst/>
                          <a:latin typeface="幼圆" panose="02010509060101010101" pitchFamily="49" charset="-122"/>
                          <a:ea typeface="幼圆" panose="02010509060101010101" pitchFamily="49" charset="-122"/>
                        </a:rPr>
                        <a:t>7</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是否清楚地说明了软件的每个输入、输出格式，以及输入与输出之间的对应关系</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406400">
                <a:tc>
                  <a:txBody>
                    <a:bodyPr/>
                    <a:lstStyle/>
                    <a:p>
                      <a:pPr algn="ctr">
                        <a:spcAft>
                          <a:spcPts val="0"/>
                        </a:spcAft>
                      </a:pPr>
                      <a:r>
                        <a:rPr lang="en-US" sz="2000" kern="100">
                          <a:effectLst/>
                          <a:latin typeface="幼圆" panose="02010509060101010101" pitchFamily="49" charset="-122"/>
                          <a:ea typeface="幼圆" panose="02010509060101010101" pitchFamily="49" charset="-122"/>
                        </a:rPr>
                        <a:t>8</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是否清晰地描述了软件系统的性能要求</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406400">
                <a:tc>
                  <a:txBody>
                    <a:bodyPr/>
                    <a:lstStyle/>
                    <a:p>
                      <a:pPr algn="ctr">
                        <a:spcAft>
                          <a:spcPts val="0"/>
                        </a:spcAft>
                      </a:pPr>
                      <a:r>
                        <a:rPr lang="en-US" sz="2000" kern="100">
                          <a:effectLst/>
                          <a:latin typeface="幼圆" panose="02010509060101010101" pitchFamily="49" charset="-122"/>
                          <a:ea typeface="幼圆" panose="02010509060101010101" pitchFamily="49" charset="-122"/>
                        </a:rPr>
                        <a:t>9</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需求的优先级是否合理分配</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406400">
                <a:tc>
                  <a:txBody>
                    <a:bodyPr/>
                    <a:lstStyle/>
                    <a:p>
                      <a:pPr algn="ctr">
                        <a:spcAft>
                          <a:spcPts val="0"/>
                        </a:spcAft>
                      </a:pPr>
                      <a:r>
                        <a:rPr lang="en-US" sz="2000" kern="100">
                          <a:effectLst/>
                          <a:latin typeface="幼圆" panose="02010509060101010101" pitchFamily="49" charset="-122"/>
                          <a:ea typeface="幼圆" panose="02010509060101010101" pitchFamily="49" charset="-122"/>
                        </a:rPr>
                        <a:t>10</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是否描述了各种约束条件</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是【】否【】</a:t>
                      </a:r>
                      <a:r>
                        <a:rPr lang="en-US" sz="2000" kern="100">
                          <a:effectLst/>
                          <a:latin typeface="幼圆" panose="02010509060101010101" pitchFamily="49" charset="-122"/>
                          <a:ea typeface="幼圆" panose="02010509060101010101" pitchFamily="49" charset="-122"/>
                        </a:rPr>
                        <a:t>NA</a:t>
                      </a:r>
                      <a:r>
                        <a:rPr lang="zh-CN" sz="2000" kern="100">
                          <a:effectLst/>
                          <a:latin typeface="幼圆" panose="02010509060101010101" pitchFamily="49" charset="-122"/>
                          <a:ea typeface="幼圆" panose="02010509060101010101" pitchFamily="49" charset="-122"/>
                        </a:rPr>
                        <a:t>【】</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dirty="0">
                          <a:effectLst/>
                          <a:latin typeface="幼圆" panose="02010509060101010101" pitchFamily="49" charset="-122"/>
                          <a:ea typeface="幼圆" panose="02010509060101010101" pitchFamily="49" charset="-122"/>
                        </a:rPr>
                        <a:t> </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r>
            </a:tbl>
          </a:graphicData>
        </a:graphic>
      </p:graphicFrame>
      <p:pic>
        <p:nvPicPr>
          <p:cNvPr id="6" name="图片 5"/>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5659120" y="1863096"/>
            <a:ext cx="5516880" cy="39179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被</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确定的测试需求必须是可核实的，测试需求必须有一个可观察、可评测的结果。无法核实的需求就不是测试需求。测试需求分析还要与客户进行交流，以澄清某些混淆，确保测试人员与客户尽早地对项目达成共识。</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7317" y="1318102"/>
            <a:ext cx="4827284" cy="4751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2"/>
          <p:cNvSpPr txBox="1"/>
          <p:nvPr/>
        </p:nvSpPr>
        <p:spPr>
          <a:xfrm>
            <a:off x="3819809" y="1853851"/>
            <a:ext cx="1233467" cy="7515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50000"/>
              </a:lnSpc>
              <a:buNone/>
              <a:defRPr/>
            </a:pPr>
            <a:r>
              <a:rPr lang="zh-CN" altLang="en-US"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注 意</a:t>
            </a:r>
            <a:endParaRPr lang="zh-CN"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1" name="Picture 2">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1588" y="5344160"/>
            <a:ext cx="1419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custDataLst>
              <p:tags r:id="rId4"/>
            </p:custDataLst>
          </p:nvPr>
        </p:nvPicPr>
        <p:blipFill>
          <a:blip r:embed="rId5"/>
          <a:stretch>
            <a:fillRect/>
          </a:stretch>
        </p:blipFill>
        <p:spPr>
          <a:xfrm>
            <a:off x="8632825" y="0"/>
            <a:ext cx="3138805" cy="103822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1100" advClick="0">
        <p14:switch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6" presetClass="emph" presetSubtype="0" fill="hold" nodeType="withEffect">
                                  <p:stCondLst>
                                    <p:cond delay="0"/>
                                  </p:stCondLst>
                                  <p:childTnLst>
                                    <p:animScale>
                                      <p:cBhvr>
                                        <p:cTn id="9" dur="2000" fill="hold"/>
                                        <p:tgtEl>
                                          <p:spTgt spid="10"/>
                                        </p:tgtEl>
                                      </p:cBhvr>
                                      <p:by x="150000" y="150000"/>
                                    </p:animScale>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268602" y="1517656"/>
            <a:ext cx="9968358" cy="43853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）制定测试计划</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测试计划</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一般要做好以下工作安排。</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确定</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测试范围</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：明确哪些对象是需要测试的，哪些对象不是需要测试的。</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制定</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测试策略</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策略是测试计划中最重要的部分，它将要测试的内容划分出不同的优先级，并确定测试重点。根据测试模块的特点和测试类型（如功能测试、性能测试）选定测试环境和测试方法（如人工测试、自动化测试）</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268602" y="1517656"/>
            <a:ext cx="9968358" cy="40805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安排</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测试资源</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：通过对测试难度、时间、工作量等因素对测试资源合理安排，包括人员分配、工具配置等。</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安排</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测试进度</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：根据软件开发计划、产品的整体计划来安排测试工作的进度，同时还要考虑各部分工作的变化。在安排工作进度时，最好在各项测试工作之间预留一个缓冲时间以应对计划变更。</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预估</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测试风险</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：罗列出测试工作过程中可能会出现的不确定因素，并制定应对策略。</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 name="Picture 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588" y="5344160"/>
            <a:ext cx="1419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100" advClick="0">
        <p14:switch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0" name="内容占位符 2"/>
          <p:cNvSpPr txBox="1"/>
          <p:nvPr/>
        </p:nvSpPr>
        <p:spPr>
          <a:xfrm>
            <a:off x="1268602" y="1517656"/>
            <a:ext cx="9968358" cy="8597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、迭代模型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任意多边形 5"/>
          <p:cNvSpPr/>
          <p:nvPr/>
        </p:nvSpPr>
        <p:spPr>
          <a:xfrm>
            <a:off x="2743200" y="2352332"/>
            <a:ext cx="164592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需求分析</a:t>
            </a:r>
            <a:endParaRPr lang="zh-CN" altLang="en-US" sz="2000" b="1" kern="1200" dirty="0">
              <a:solidFill>
                <a:schemeClr val="bg1"/>
              </a:solidFill>
            </a:endParaRPr>
          </a:p>
        </p:txBody>
      </p:sp>
      <p:sp>
        <p:nvSpPr>
          <p:cNvPr id="7" name="任意多边形 6"/>
          <p:cNvSpPr/>
          <p:nvPr/>
        </p:nvSpPr>
        <p:spPr>
          <a:xfrm>
            <a:off x="4881034" y="2352332"/>
            <a:ext cx="1607818"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软件设计</a:t>
            </a:r>
            <a:endParaRPr lang="zh-CN" altLang="en-US" sz="2000" b="1" kern="1200" dirty="0">
              <a:solidFill>
                <a:schemeClr val="bg1"/>
              </a:solidFill>
            </a:endParaRPr>
          </a:p>
        </p:txBody>
      </p:sp>
      <p:sp>
        <p:nvSpPr>
          <p:cNvPr id="8" name="任意多边形 7"/>
          <p:cNvSpPr/>
          <p:nvPr/>
        </p:nvSpPr>
        <p:spPr>
          <a:xfrm>
            <a:off x="6980766" y="2392972"/>
            <a:ext cx="1518916"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a:solidFill>
                  <a:schemeClr val="bg1"/>
                </a:solidFill>
              </a:rPr>
              <a:t>编码</a:t>
            </a:r>
            <a:endParaRPr lang="zh-CN" altLang="en-US" sz="2000" b="1" kern="1200" dirty="0">
              <a:solidFill>
                <a:schemeClr val="bg1"/>
              </a:solidFill>
            </a:endParaRPr>
          </a:p>
        </p:txBody>
      </p:sp>
      <p:sp>
        <p:nvSpPr>
          <p:cNvPr id="9" name="任意多边形 8"/>
          <p:cNvSpPr/>
          <p:nvPr/>
        </p:nvSpPr>
        <p:spPr>
          <a:xfrm>
            <a:off x="8991599" y="2392972"/>
            <a:ext cx="1440175" cy="540036"/>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kern="1200" dirty="0" smtClean="0">
                <a:solidFill>
                  <a:schemeClr val="bg1"/>
                </a:solidFill>
              </a:rPr>
              <a:t>测试</a:t>
            </a:r>
            <a:endParaRPr lang="zh-CN" altLang="en-US" sz="2000" b="1" kern="1200" dirty="0">
              <a:solidFill>
                <a:schemeClr val="bg1"/>
              </a:solidFill>
            </a:endParaRPr>
          </a:p>
        </p:txBody>
      </p:sp>
      <p:sp>
        <p:nvSpPr>
          <p:cNvPr id="10" name="任意多边形 9"/>
          <p:cNvSpPr/>
          <p:nvPr/>
        </p:nvSpPr>
        <p:spPr>
          <a:xfrm>
            <a:off x="4499942" y="2463838"/>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11" name="任意多边形 10"/>
          <p:cNvSpPr/>
          <p:nvPr/>
        </p:nvSpPr>
        <p:spPr>
          <a:xfrm>
            <a:off x="6599674" y="2501792"/>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12" name="任意多边形 11"/>
          <p:cNvSpPr/>
          <p:nvPr/>
        </p:nvSpPr>
        <p:spPr>
          <a:xfrm>
            <a:off x="8610504" y="2533828"/>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2" name="TextBox 1"/>
          <p:cNvSpPr txBox="1"/>
          <p:nvPr/>
        </p:nvSpPr>
        <p:spPr>
          <a:xfrm>
            <a:off x="1473200" y="2384960"/>
            <a:ext cx="1076960" cy="461665"/>
          </a:xfrm>
          <a:prstGeom prst="rect">
            <a:avLst/>
          </a:prstGeom>
          <a:noFill/>
        </p:spPr>
        <p:txBody>
          <a:bodyPr wrap="square" rtlCol="0">
            <a:spAutoFit/>
          </a:bodyPr>
          <a:lstStyle/>
          <a:p>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迭代</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TextBox 13"/>
          <p:cNvSpPr txBox="1"/>
          <p:nvPr/>
        </p:nvSpPr>
        <p:spPr>
          <a:xfrm>
            <a:off x="10647680" y="2401779"/>
            <a:ext cx="1076960" cy="461665"/>
          </a:xfrm>
          <a:prstGeom prst="rect">
            <a:avLst/>
          </a:prstGeom>
          <a:noFill/>
        </p:spPr>
        <p:txBody>
          <a:bodyPr wrap="square" rtlCol="0">
            <a:spAutoFit/>
          </a:bodyPr>
          <a:lstStyle/>
          <a:p>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组件</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任意多边形 14"/>
          <p:cNvSpPr/>
          <p:nvPr/>
        </p:nvSpPr>
        <p:spPr>
          <a:xfrm>
            <a:off x="2733040" y="3083852"/>
            <a:ext cx="164592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需求分析</a:t>
            </a:r>
            <a:endParaRPr lang="zh-CN" altLang="en-US" sz="2000" b="1" kern="1200" dirty="0">
              <a:solidFill>
                <a:schemeClr val="bg1"/>
              </a:solidFill>
            </a:endParaRPr>
          </a:p>
        </p:txBody>
      </p:sp>
      <p:sp>
        <p:nvSpPr>
          <p:cNvPr id="16" name="任意多边形 15"/>
          <p:cNvSpPr/>
          <p:nvPr/>
        </p:nvSpPr>
        <p:spPr>
          <a:xfrm>
            <a:off x="4870874" y="3083852"/>
            <a:ext cx="1607818"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软件设计</a:t>
            </a:r>
            <a:endParaRPr lang="zh-CN" altLang="en-US" sz="2000" b="1" kern="1200" dirty="0">
              <a:solidFill>
                <a:schemeClr val="bg1"/>
              </a:solidFill>
            </a:endParaRPr>
          </a:p>
        </p:txBody>
      </p:sp>
      <p:sp>
        <p:nvSpPr>
          <p:cNvPr id="17" name="任意多边形 16"/>
          <p:cNvSpPr/>
          <p:nvPr/>
        </p:nvSpPr>
        <p:spPr>
          <a:xfrm>
            <a:off x="6970606" y="3124492"/>
            <a:ext cx="1518916"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a:solidFill>
                  <a:schemeClr val="bg1"/>
                </a:solidFill>
              </a:rPr>
              <a:t>编码</a:t>
            </a:r>
            <a:endParaRPr lang="zh-CN" altLang="en-US" sz="2000" b="1" kern="1200" dirty="0">
              <a:solidFill>
                <a:schemeClr val="bg1"/>
              </a:solidFill>
            </a:endParaRPr>
          </a:p>
        </p:txBody>
      </p:sp>
      <p:sp>
        <p:nvSpPr>
          <p:cNvPr id="18" name="任意多边形 17"/>
          <p:cNvSpPr/>
          <p:nvPr/>
        </p:nvSpPr>
        <p:spPr>
          <a:xfrm>
            <a:off x="8981439" y="3124492"/>
            <a:ext cx="1440175" cy="540036"/>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kern="1200" dirty="0" smtClean="0">
                <a:solidFill>
                  <a:schemeClr val="bg1"/>
                </a:solidFill>
              </a:rPr>
              <a:t>测试</a:t>
            </a:r>
            <a:endParaRPr lang="zh-CN" altLang="en-US" sz="2000" b="1" kern="1200" dirty="0">
              <a:solidFill>
                <a:schemeClr val="bg1"/>
              </a:solidFill>
            </a:endParaRPr>
          </a:p>
        </p:txBody>
      </p:sp>
      <p:sp>
        <p:nvSpPr>
          <p:cNvPr id="19" name="任意多边形 18"/>
          <p:cNvSpPr/>
          <p:nvPr/>
        </p:nvSpPr>
        <p:spPr>
          <a:xfrm>
            <a:off x="4489782" y="3195358"/>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21" name="任意多边形 20"/>
          <p:cNvSpPr/>
          <p:nvPr/>
        </p:nvSpPr>
        <p:spPr>
          <a:xfrm>
            <a:off x="6589514" y="3233312"/>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22" name="任意多边形 21"/>
          <p:cNvSpPr/>
          <p:nvPr/>
        </p:nvSpPr>
        <p:spPr>
          <a:xfrm>
            <a:off x="8600344" y="3265348"/>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23" name="TextBox 22"/>
          <p:cNvSpPr txBox="1"/>
          <p:nvPr/>
        </p:nvSpPr>
        <p:spPr>
          <a:xfrm>
            <a:off x="1463040" y="3116480"/>
            <a:ext cx="1076960" cy="461665"/>
          </a:xfrm>
          <a:prstGeom prst="rect">
            <a:avLst/>
          </a:prstGeom>
          <a:noFill/>
        </p:spPr>
        <p:txBody>
          <a:bodyPr wrap="square" rtlCol="0">
            <a:spAutoFit/>
          </a:bodyPr>
          <a:lstStyle/>
          <a:p>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迭代</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TextBox 23"/>
          <p:cNvSpPr txBox="1"/>
          <p:nvPr/>
        </p:nvSpPr>
        <p:spPr>
          <a:xfrm>
            <a:off x="10637520" y="3133299"/>
            <a:ext cx="1076960" cy="461665"/>
          </a:xfrm>
          <a:prstGeom prst="rect">
            <a:avLst/>
          </a:prstGeom>
          <a:noFill/>
        </p:spPr>
        <p:txBody>
          <a:bodyPr wrap="square" rtlCol="0">
            <a:spAutoFit/>
          </a:bodyPr>
          <a:lstStyle/>
          <a:p>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组件</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TextBox 2"/>
          <p:cNvSpPr txBox="1"/>
          <p:nvPr/>
        </p:nvSpPr>
        <p:spPr>
          <a:xfrm>
            <a:off x="6074742" y="3860800"/>
            <a:ext cx="524932" cy="523220"/>
          </a:xfrm>
          <a:prstGeom prst="rect">
            <a:avLst/>
          </a:prstGeom>
          <a:noFill/>
        </p:spPr>
        <p:txBody>
          <a:bodyPr wrap="square" rtlCol="0">
            <a:spAutoFit/>
          </a:bodyPr>
          <a:lstStyle/>
          <a:p>
            <a:r>
              <a:rPr lang="zh-CN" altLang="en-US" sz="2800" b="1" dirty="0" smtClean="0">
                <a:latin typeface="Lucida Sans Unicode" panose="020B0602030504020204"/>
                <a:cs typeface="Lucida Sans Unicode" panose="020B0602030504020204"/>
              </a:rPr>
              <a:t>∶</a:t>
            </a:r>
            <a:endParaRPr lang="zh-CN" altLang="en-US" sz="2800" b="1" dirty="0"/>
          </a:p>
        </p:txBody>
      </p:sp>
      <p:sp>
        <p:nvSpPr>
          <p:cNvPr id="25" name="任意多边形 24"/>
          <p:cNvSpPr/>
          <p:nvPr/>
        </p:nvSpPr>
        <p:spPr>
          <a:xfrm>
            <a:off x="2743200" y="4557052"/>
            <a:ext cx="1645920"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需求分析</a:t>
            </a:r>
            <a:endParaRPr lang="zh-CN" altLang="en-US" sz="2000" b="1" kern="1200" dirty="0">
              <a:solidFill>
                <a:schemeClr val="bg1"/>
              </a:solidFill>
            </a:endParaRPr>
          </a:p>
        </p:txBody>
      </p:sp>
      <p:sp>
        <p:nvSpPr>
          <p:cNvPr id="26" name="任意多边形 25"/>
          <p:cNvSpPr/>
          <p:nvPr/>
        </p:nvSpPr>
        <p:spPr>
          <a:xfrm>
            <a:off x="4881034" y="4557052"/>
            <a:ext cx="1607818"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smtClean="0">
                <a:solidFill>
                  <a:schemeClr val="bg1"/>
                </a:solidFill>
              </a:rPr>
              <a:t>软件设计</a:t>
            </a:r>
            <a:endParaRPr lang="zh-CN" altLang="en-US" sz="2000" b="1" kern="1200" dirty="0">
              <a:solidFill>
                <a:schemeClr val="bg1"/>
              </a:solidFill>
            </a:endParaRPr>
          </a:p>
        </p:txBody>
      </p:sp>
      <p:sp>
        <p:nvSpPr>
          <p:cNvPr id="27" name="任意多边形 26"/>
          <p:cNvSpPr/>
          <p:nvPr/>
        </p:nvSpPr>
        <p:spPr>
          <a:xfrm>
            <a:off x="6980766" y="4597692"/>
            <a:ext cx="1518916" cy="534664"/>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dirty="0">
                <a:solidFill>
                  <a:schemeClr val="bg1"/>
                </a:solidFill>
              </a:rPr>
              <a:t>编码</a:t>
            </a:r>
            <a:endParaRPr lang="zh-CN" altLang="en-US" sz="2000" b="1" kern="1200" dirty="0">
              <a:solidFill>
                <a:schemeClr val="bg1"/>
              </a:solidFill>
            </a:endParaRPr>
          </a:p>
        </p:txBody>
      </p:sp>
      <p:sp>
        <p:nvSpPr>
          <p:cNvPr id="28" name="任意多边形 27"/>
          <p:cNvSpPr/>
          <p:nvPr/>
        </p:nvSpPr>
        <p:spPr>
          <a:xfrm>
            <a:off x="8991599" y="4597692"/>
            <a:ext cx="1440175" cy="540036"/>
          </a:xfrm>
          <a:custGeom>
            <a:avLst/>
            <a:gdLst>
              <a:gd name="connsiteX0" fmla="*/ 0 w 2611120"/>
              <a:gd name="connsiteY0" fmla="*/ 0 h 421534"/>
              <a:gd name="connsiteX1" fmla="*/ 2611120 w 2611120"/>
              <a:gd name="connsiteY1" fmla="*/ 0 h 421534"/>
              <a:gd name="connsiteX2" fmla="*/ 2611120 w 2611120"/>
              <a:gd name="connsiteY2" fmla="*/ 421534 h 421534"/>
              <a:gd name="connsiteX3" fmla="*/ 0 w 2611120"/>
              <a:gd name="connsiteY3" fmla="*/ 421534 h 421534"/>
              <a:gd name="connsiteX4" fmla="*/ 0 w 2611120"/>
              <a:gd name="connsiteY4" fmla="*/ 0 h 4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120" h="421534">
                <a:moveTo>
                  <a:pt x="0" y="0"/>
                </a:moveTo>
                <a:lnTo>
                  <a:pt x="2611120" y="0"/>
                </a:lnTo>
                <a:lnTo>
                  <a:pt x="2611120" y="421534"/>
                </a:lnTo>
                <a:lnTo>
                  <a:pt x="0" y="421534"/>
                </a:lnTo>
                <a:lnTo>
                  <a:pt x="0" y="0"/>
                </a:lnTo>
                <a:close/>
              </a:path>
            </a:pathLst>
          </a:custGeom>
          <a:solidFill>
            <a:schemeClr val="accent1">
              <a:alpha val="90000"/>
            </a:schemeClr>
          </a:solid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34290" rIns="192024" bIns="34290" numCol="1" spcCol="1270" anchor="ctr" anchorCtr="0">
            <a:noAutofit/>
          </a:bodyPr>
          <a:lstStyle/>
          <a:p>
            <a:pPr lvl="0" algn="ctr" defTabSz="1200150">
              <a:lnSpc>
                <a:spcPct val="90000"/>
              </a:lnSpc>
              <a:spcBef>
                <a:spcPct val="0"/>
              </a:spcBef>
              <a:spcAft>
                <a:spcPct val="35000"/>
              </a:spcAft>
            </a:pPr>
            <a:r>
              <a:rPr lang="zh-CN" altLang="en-US" sz="2000" b="1" kern="1200" dirty="0" smtClean="0">
                <a:solidFill>
                  <a:schemeClr val="bg1"/>
                </a:solidFill>
              </a:rPr>
              <a:t>测试</a:t>
            </a:r>
            <a:endParaRPr lang="zh-CN" altLang="en-US" sz="2000" b="1" kern="1200" dirty="0">
              <a:solidFill>
                <a:schemeClr val="bg1"/>
              </a:solidFill>
            </a:endParaRPr>
          </a:p>
        </p:txBody>
      </p:sp>
      <p:sp>
        <p:nvSpPr>
          <p:cNvPr id="30" name="任意多边形 29"/>
          <p:cNvSpPr/>
          <p:nvPr/>
        </p:nvSpPr>
        <p:spPr>
          <a:xfrm>
            <a:off x="4499942" y="4668558"/>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31" name="任意多边形 30"/>
          <p:cNvSpPr/>
          <p:nvPr/>
        </p:nvSpPr>
        <p:spPr>
          <a:xfrm>
            <a:off x="6599674" y="4706512"/>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32" name="任意多边形 31"/>
          <p:cNvSpPr/>
          <p:nvPr/>
        </p:nvSpPr>
        <p:spPr>
          <a:xfrm>
            <a:off x="8610504" y="4738548"/>
            <a:ext cx="270270" cy="311651"/>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sp>
        <p:nvSpPr>
          <p:cNvPr id="33" name="TextBox 32"/>
          <p:cNvSpPr txBox="1"/>
          <p:nvPr/>
        </p:nvSpPr>
        <p:spPr>
          <a:xfrm>
            <a:off x="1473200" y="4589680"/>
            <a:ext cx="1076960" cy="461665"/>
          </a:xfrm>
          <a:prstGeom prst="rect">
            <a:avLst/>
          </a:prstGeom>
          <a:noFill/>
        </p:spPr>
        <p:txBody>
          <a:bodyPr wrap="square" rtlCol="0">
            <a:spAutoFit/>
          </a:bodyPr>
          <a:lstStyle/>
          <a:p>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迭代</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a:t>
            </a:r>
            <a:endPar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TextBox 33"/>
          <p:cNvSpPr txBox="1"/>
          <p:nvPr/>
        </p:nvSpPr>
        <p:spPr>
          <a:xfrm>
            <a:off x="10647680" y="4606499"/>
            <a:ext cx="1076960" cy="461665"/>
          </a:xfrm>
          <a:prstGeom prst="rect">
            <a:avLst/>
          </a:prstGeom>
          <a:noFill/>
        </p:spPr>
        <p:txBody>
          <a:bodyPr wrap="square" rtlCol="0">
            <a:spAutoFit/>
          </a:bodyPr>
          <a:lstStyle/>
          <a:p>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组件</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a:t>
            </a:r>
            <a:endPar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custDataLst>
              <p:tags r:id="rId1"/>
            </p:custDataLst>
          </p:nvPr>
        </p:nvPicPr>
        <p:blipFill>
          <a:blip r:embed="rId2"/>
          <a:stretch>
            <a:fillRect/>
          </a:stretch>
        </p:blipFill>
        <p:spPr>
          <a:xfrm>
            <a:off x="8610600" y="-7620"/>
            <a:ext cx="3022600"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par>
                          <p:cTn id="40" fill="hold">
                            <p:stCondLst>
                              <p:cond delay="4500"/>
                            </p:stCondLst>
                            <p:childTnLst>
                              <p:par>
                                <p:cTn id="41" presetID="16" presetClass="entr" presetSubtype="2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arn(inVertical)">
                                      <p:cBhvr>
                                        <p:cTn id="43" dur="500"/>
                                        <p:tgtEl>
                                          <p:spTgt spid="14"/>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left)">
                                      <p:cBhvr>
                                        <p:cTn id="59" dur="500"/>
                                        <p:tgtEl>
                                          <p:spTgt spid="16"/>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left)">
                                      <p:cBhvr>
                                        <p:cTn id="63" dur="500"/>
                                        <p:tgtEl>
                                          <p:spTgt spid="21"/>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left)">
                                      <p:cBhvr>
                                        <p:cTn id="67" dur="500"/>
                                        <p:tgtEl>
                                          <p:spTgt spid="17"/>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8500"/>
                            </p:stCondLst>
                            <p:childTnLst>
                              <p:par>
                                <p:cTn id="73" presetID="22" presetClass="entr" presetSubtype="8"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left)">
                                      <p:cBhvr>
                                        <p:cTn id="75" dur="500"/>
                                        <p:tgtEl>
                                          <p:spTgt spid="18"/>
                                        </p:tgtEl>
                                      </p:cBhvr>
                                    </p:animEffect>
                                  </p:childTnLst>
                                </p:cTn>
                              </p:par>
                            </p:childTnLst>
                          </p:cTn>
                        </p:par>
                        <p:par>
                          <p:cTn id="76" fill="hold">
                            <p:stCondLst>
                              <p:cond delay="9000"/>
                            </p:stCondLst>
                            <p:childTnLst>
                              <p:par>
                                <p:cTn id="77" presetID="16" presetClass="entr" presetSubtype="21" fill="hold" grpId="0" nodeType="after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barn(inVertical)">
                                      <p:cBhvr>
                                        <p:cTn id="79" dur="500"/>
                                        <p:tgtEl>
                                          <p:spTgt spid="24"/>
                                        </p:tgtEl>
                                      </p:cBhvr>
                                    </p:animEffect>
                                  </p:childTnLst>
                                </p:cTn>
                              </p:par>
                            </p:childTnLst>
                          </p:cTn>
                        </p:par>
                        <p:par>
                          <p:cTn id="80" fill="hold">
                            <p:stCondLst>
                              <p:cond delay="9500"/>
                            </p:stCondLst>
                            <p:childTnLst>
                              <p:par>
                                <p:cTn id="81" presetID="22" presetClass="entr" presetSubtype="1" fill="hold" grpId="0" nodeType="after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wipe(up)">
                                      <p:cBhvr>
                                        <p:cTn id="83" dur="500"/>
                                        <p:tgtEl>
                                          <p:spTgt spid="3"/>
                                        </p:tgtEl>
                                      </p:cBhvr>
                                    </p:animEffect>
                                  </p:childTnLst>
                                </p:cTn>
                              </p:par>
                            </p:childTnLst>
                          </p:cTn>
                        </p:par>
                        <p:par>
                          <p:cTn id="84" fill="hold">
                            <p:stCondLst>
                              <p:cond delay="10000"/>
                            </p:stCondLst>
                            <p:childTnLst>
                              <p:par>
                                <p:cTn id="85" presetID="22" presetClass="entr" presetSubtype="8" fill="hold" grpId="0" nodeType="after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left)">
                                      <p:cBhvr>
                                        <p:cTn id="87" dur="500"/>
                                        <p:tgtEl>
                                          <p:spTgt spid="33"/>
                                        </p:tgtEl>
                                      </p:cBhvr>
                                    </p:animEffect>
                                  </p:childTnLst>
                                </p:cTn>
                              </p:par>
                            </p:childTnLst>
                          </p:cTn>
                        </p:par>
                        <p:par>
                          <p:cTn id="88" fill="hold">
                            <p:stCondLst>
                              <p:cond delay="10500"/>
                            </p:stCondLst>
                            <p:childTnLst>
                              <p:par>
                                <p:cTn id="89" presetID="22" presetClass="entr" presetSubtype="8" fill="hold" grpId="0" nodeType="after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left)">
                                      <p:cBhvr>
                                        <p:cTn id="91" dur="500"/>
                                        <p:tgtEl>
                                          <p:spTgt spid="25"/>
                                        </p:tgtEl>
                                      </p:cBhvr>
                                    </p:animEffect>
                                  </p:childTnLst>
                                </p:cTn>
                              </p:par>
                            </p:childTnLst>
                          </p:cTn>
                        </p:par>
                        <p:par>
                          <p:cTn id="92" fill="hold">
                            <p:stCondLst>
                              <p:cond delay="11000"/>
                            </p:stCondLst>
                            <p:childTnLst>
                              <p:par>
                                <p:cTn id="93" presetID="22" presetClass="entr" presetSubtype="8" fill="hold" grpId="0" nodeType="after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wipe(left)">
                                      <p:cBhvr>
                                        <p:cTn id="95" dur="500"/>
                                        <p:tgtEl>
                                          <p:spTgt spid="30"/>
                                        </p:tgtEl>
                                      </p:cBhvr>
                                    </p:animEffect>
                                  </p:childTnLst>
                                </p:cTn>
                              </p:par>
                            </p:childTnLst>
                          </p:cTn>
                        </p:par>
                        <p:par>
                          <p:cTn id="96" fill="hold">
                            <p:stCondLst>
                              <p:cond delay="11500"/>
                            </p:stCondLst>
                            <p:childTnLst>
                              <p:par>
                                <p:cTn id="97" presetID="22" presetClass="entr" presetSubtype="8" fill="hold" grpId="0" nodeType="after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wipe(left)">
                                      <p:cBhvr>
                                        <p:cTn id="99" dur="500"/>
                                        <p:tgtEl>
                                          <p:spTgt spid="26"/>
                                        </p:tgtEl>
                                      </p:cBhvr>
                                    </p:animEffect>
                                  </p:childTnLst>
                                </p:cTn>
                              </p:par>
                            </p:childTnLst>
                          </p:cTn>
                        </p:par>
                        <p:par>
                          <p:cTn id="100" fill="hold">
                            <p:stCondLst>
                              <p:cond delay="12000"/>
                            </p:stCondLst>
                            <p:childTnLst>
                              <p:par>
                                <p:cTn id="101" presetID="22" presetClass="entr" presetSubtype="8" fill="hold" grpId="0" nodeType="after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wipe(left)">
                                      <p:cBhvr>
                                        <p:cTn id="103" dur="500"/>
                                        <p:tgtEl>
                                          <p:spTgt spid="31"/>
                                        </p:tgtEl>
                                      </p:cBhvr>
                                    </p:animEffect>
                                  </p:childTnLst>
                                </p:cTn>
                              </p:par>
                            </p:childTnLst>
                          </p:cTn>
                        </p:par>
                        <p:par>
                          <p:cTn id="104" fill="hold">
                            <p:stCondLst>
                              <p:cond delay="12500"/>
                            </p:stCondLst>
                            <p:childTnLst>
                              <p:par>
                                <p:cTn id="105" presetID="22" presetClass="entr" presetSubtype="8" fill="hold" grpId="0" nodeType="after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wipe(left)">
                                      <p:cBhvr>
                                        <p:cTn id="107" dur="500"/>
                                        <p:tgtEl>
                                          <p:spTgt spid="27"/>
                                        </p:tgtEl>
                                      </p:cBhvr>
                                    </p:animEffect>
                                  </p:childTnLst>
                                </p:cTn>
                              </p:par>
                            </p:childTnLst>
                          </p:cTn>
                        </p:par>
                        <p:par>
                          <p:cTn id="108" fill="hold">
                            <p:stCondLst>
                              <p:cond delay="13000"/>
                            </p:stCondLst>
                            <p:childTnLst>
                              <p:par>
                                <p:cTn id="109" presetID="22" presetClass="entr" presetSubtype="8" fill="hold" grpId="0" nodeType="after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wipe(left)">
                                      <p:cBhvr>
                                        <p:cTn id="111" dur="500"/>
                                        <p:tgtEl>
                                          <p:spTgt spid="32"/>
                                        </p:tgtEl>
                                      </p:cBhvr>
                                    </p:animEffect>
                                  </p:childTnLst>
                                </p:cTn>
                              </p:par>
                            </p:childTnLst>
                          </p:cTn>
                        </p:par>
                        <p:par>
                          <p:cTn id="112" fill="hold">
                            <p:stCondLst>
                              <p:cond delay="13500"/>
                            </p:stCondLst>
                            <p:childTnLst>
                              <p:par>
                                <p:cTn id="113" presetID="22" presetClass="entr" presetSubtype="8" fill="hold" grpId="0" nodeType="after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wipe(left)">
                                      <p:cBhvr>
                                        <p:cTn id="115" dur="500"/>
                                        <p:tgtEl>
                                          <p:spTgt spid="28"/>
                                        </p:tgtEl>
                                      </p:cBhvr>
                                    </p:animEffect>
                                  </p:childTnLst>
                                </p:cTn>
                              </p:par>
                            </p:childTnLst>
                          </p:cTn>
                        </p:par>
                        <p:par>
                          <p:cTn id="116" fill="hold">
                            <p:stCondLst>
                              <p:cond delay="14000"/>
                            </p:stCondLst>
                            <p:childTnLst>
                              <p:par>
                                <p:cTn id="117" presetID="16" presetClass="entr" presetSubtype="21" fill="hold" grpId="0" nodeType="after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barn(inVertical)">
                                      <p:cBhvr>
                                        <p:cTn id="11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6" grpId="0" animBg="1"/>
      <p:bldP spid="7" grpId="0" animBg="1"/>
      <p:bldP spid="8" grpId="0" animBg="1"/>
      <p:bldP spid="9" grpId="0" animBg="1"/>
      <p:bldP spid="10" grpId="0" animBg="1"/>
      <p:bldP spid="11" grpId="0" animBg="1"/>
      <p:bldP spid="12" grpId="0" animBg="1"/>
      <p:bldP spid="2" grpId="0"/>
      <p:bldP spid="14" grpId="0"/>
      <p:bldP spid="15" grpId="0" animBg="1"/>
      <p:bldP spid="16" grpId="0" animBg="1"/>
      <p:bldP spid="17" grpId="0" animBg="1"/>
      <p:bldP spid="18" grpId="0" animBg="1"/>
      <p:bldP spid="19" grpId="0" animBg="1"/>
      <p:bldP spid="21" grpId="0" animBg="1"/>
      <p:bldP spid="22" grpId="0" animBg="1"/>
      <p:bldP spid="23" grpId="0"/>
      <p:bldP spid="24" grpId="0"/>
      <p:bldP spid="3" grpId="0"/>
      <p:bldP spid="25" grpId="0" animBg="1"/>
      <p:bldP spid="26" grpId="0" animBg="1"/>
      <p:bldP spid="27" grpId="0" animBg="1"/>
      <p:bldP spid="28" grpId="0" animBg="1"/>
      <p:bldP spid="30" grpId="0" animBg="1"/>
      <p:bldP spid="31" grpId="0" animBg="1"/>
      <p:bldP spid="32" grpId="0" animBg="1"/>
      <p:bldP spid="33" grpId="0"/>
      <p:bldP spid="34" grpId="0"/>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268602" y="1517656"/>
            <a:ext cx="9968358" cy="37249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）设计测试用例</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测试用例</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Test Case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）指的是一套详细的测试方案，包括测试环境、测试步骤、测试数据和预期结果。不同的公司会有不同的测试用例模板，虽然它们在风格和样式上有所不同，但本质上是一样的，都包括了测试用例的基本要素。</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测试用例编写的原则是</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尽量以最少的测试用例达到最大测试覆盖率</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Picture 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588" y="5344160"/>
            <a:ext cx="1419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100" advClick="0">
        <p14:switch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268602" y="1517656"/>
            <a:ext cx="9968358" cy="37249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）执行测试</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执行就是按照测试用例执行测试的过程，这是测试人员最主要的活动阶段。在执行测试时要根据测试用例的优先级进行。</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在执行测试过程中，测试人员要密切跟踪测试过程，记录缺陷、形成报告等，这一阶段是测试人员最重要的工作阶段。</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Picture 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588" y="5344160"/>
            <a:ext cx="1419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100" advClick="0">
        <p14:switch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268602" y="1416056"/>
            <a:ext cx="9968358" cy="46596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）编写测试报告</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一</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份完整的测试报告必须要包含以下几个要点。</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引言</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：测试报告</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编写目的、报告中出现的专业术语解释及参考资料等。</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概要</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：介绍项目背景、测试时间、测试地点及测试人员等信息。</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内容及执行情况</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：描述本次测试模块的版本、测试类型，使用的测试用例设计方法及测试通过覆盖率，依据测试的通过情况提供对测试执行过程的评估结论，并给出测试执行活动的改进建议，以供后续测试执行活动借鉴参考</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58470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1.6.1 </a:t>
            </a:r>
            <a:r>
              <a:rPr lang="zh-CN" altLang="en-US" sz="3200" b="1" dirty="0" smtClean="0">
                <a:solidFill>
                  <a:srgbClr val="1353A2"/>
                </a:solidFill>
                <a:latin typeface="微软雅黑" panose="020B0503020204020204" pitchFamily="34" charset="-122"/>
                <a:ea typeface="微软雅黑" panose="020B0503020204020204" pitchFamily="34" charset="-122"/>
              </a:rPr>
              <a:t>软件测试流程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268602" y="1416056"/>
            <a:ext cx="9968358" cy="42125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）编写测试报告</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缺陷</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统计与分析</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：统计本次测试所发现的缺陷数目、类型等，分析缺陷产生的原因给出规避措施等建议，同时还要记录残留缺陷与未解决问题。</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结论与建议</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：从需求符合度、功能正确性、性能指标等多个维度对版本质量进行总体评价，给出具体明确的结论。</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测试报告的数据是真实的，每一条结论的得出都要有评价依据，不能是主观臆断的</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Picture 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588" y="5344160"/>
            <a:ext cx="1419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100" advClick="0">
        <p14:switch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测试的准入准出</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1615440" y="1233174"/>
            <a:ext cx="9966960" cy="516762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准入</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标准如下：</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开发</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编码结束，开发人员在开发环境已经进行了单元测试，即开发人员完成自测。</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软件</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需求上规定的功能都已经实现。如果没有完全实现，开发人员提供测试范围。</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项目通过基本的冒烟测试，界面上的功能均已经实现，符合设计规定的功能。</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被</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测试项目的代码符合软件编码规范并已通过评审。</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开发</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人员提交了测试申请并提供了相应的文档资料。</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测试的准入准出</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1473200" y="1964694"/>
            <a:ext cx="4602480" cy="384682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项目满足客户需求。</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所有</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测试用例都已经通过评审并成功执行。</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覆盖率已经达到要求。</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所有</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发现的缺陷都记录在缺陷管理系统</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 name="内容占位符 2"/>
          <p:cNvSpPr txBox="1"/>
          <p:nvPr/>
        </p:nvSpPr>
        <p:spPr>
          <a:xfrm>
            <a:off x="6685280" y="1964694"/>
            <a:ext cx="4886960" cy="390778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一二</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级错误修复率达到</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100%</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三四</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级错误修复率达到了</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95%</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所有</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遗留问题都已经有解决方案。</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项目的功能、性能、安全性等都满足要求。</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完成</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系统测试总结报告。</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内容占位符 2"/>
          <p:cNvSpPr txBox="1"/>
          <p:nvPr/>
        </p:nvSpPr>
        <p:spPr>
          <a:xfrm>
            <a:off x="4935220" y="1261122"/>
            <a:ext cx="3195320" cy="51434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准</a:t>
            </a:r>
            <a:r>
              <a:rPr lang="zh-CN" altLang="en-US"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出</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标准</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如下</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cxnSp>
        <p:nvCxnSpPr>
          <p:cNvPr id="3" name="直接连接符 2"/>
          <p:cNvCxnSpPr/>
          <p:nvPr/>
        </p:nvCxnSpPr>
        <p:spPr>
          <a:xfrm>
            <a:off x="6278880" y="1964694"/>
            <a:ext cx="50800" cy="3745226"/>
          </a:xfrm>
          <a:prstGeom prst="line">
            <a:avLst/>
          </a:prstGeom>
        </p:spPr>
        <p:style>
          <a:lnRef idx="3">
            <a:schemeClr val="accent5"/>
          </a:lnRef>
          <a:fillRef idx="0">
            <a:schemeClr val="accent5"/>
          </a:fillRef>
          <a:effectRef idx="2">
            <a:schemeClr val="accent5"/>
          </a:effectRef>
          <a:fontRef idx="minor">
            <a:schemeClr val="tx1"/>
          </a:fontRef>
        </p:style>
      </p:cxnSp>
      <p:pic>
        <p:nvPicPr>
          <p:cNvPr id="2" name="图片 1"/>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625348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zh-CN" sz="3200" b="1" dirty="0" smtClean="0">
                <a:solidFill>
                  <a:srgbClr val="1353A2"/>
                </a:solidFill>
                <a:latin typeface="楷体" panose="02010609060101010101" pitchFamily="49" charset="-122"/>
                <a:ea typeface="楷体" panose="02010609060101010101" pitchFamily="49" charset="-122"/>
              </a:rPr>
              <a:t>：</a:t>
            </a:r>
            <a:r>
              <a:rPr lang="zh-CN" altLang="en-US" sz="3200" b="1" dirty="0" smtClean="0">
                <a:solidFill>
                  <a:srgbClr val="1353A2"/>
                </a:solidFill>
                <a:latin typeface="楷体" panose="02010609060101010101" pitchFamily="49" charset="-122"/>
                <a:ea typeface="楷体" panose="02010609060101010101" pitchFamily="49" charset="-122"/>
              </a:rPr>
              <a:t>测试的准入准出</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11" name="内容占位符 2"/>
          <p:cNvSpPr txBox="1"/>
          <p:nvPr/>
        </p:nvSpPr>
        <p:spPr>
          <a:xfrm>
            <a:off x="1696720" y="1690374"/>
            <a:ext cx="9966960" cy="370458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中需要暂停的情况包括以下几种。</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人员进行冒烟测试时发现重大缺陷，导致测试无法正常进行，需要暂停并返回开发。</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人员进行冒烟测试时发现</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bug</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过多可以申请暂停测试，返回开发。</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项目需要更新调整而暂停，测试工作也要相应暂停。</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如果</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测试人员有其他优先级更高的任务时，可以申请暂停测试。</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8031482" cy="107632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1.6.2 </a:t>
            </a:r>
            <a:r>
              <a:rPr lang="zh-CN" altLang="en-US" sz="3200" b="1" dirty="0">
                <a:solidFill>
                  <a:srgbClr val="1353A2"/>
                </a:solidFill>
                <a:latin typeface="微软雅黑" panose="020B0503020204020204" pitchFamily="34" charset="-122"/>
                <a:ea typeface="微软雅黑" panose="020B0503020204020204" pitchFamily="34" charset="-122"/>
              </a:rPr>
              <a:t>摩</a:t>
            </a:r>
            <a:r>
              <a:rPr lang="zh-CN" altLang="en-US" sz="3200" b="1" dirty="0" smtClean="0">
                <a:solidFill>
                  <a:srgbClr val="1353A2"/>
                </a:solidFill>
                <a:latin typeface="微软雅黑" panose="020B0503020204020204" pitchFamily="34" charset="-122"/>
                <a:ea typeface="微软雅黑" panose="020B0503020204020204" pitchFamily="34" charset="-122"/>
              </a:rPr>
              <a:t>拜单车</a:t>
            </a:r>
            <a:r>
              <a:rPr lang="en-US" altLang="zh-CN" sz="3200" b="1" dirty="0" smtClean="0">
                <a:solidFill>
                  <a:srgbClr val="1353A2"/>
                </a:solidFill>
                <a:latin typeface="微软雅黑" panose="020B0503020204020204" pitchFamily="34" charset="-122"/>
                <a:ea typeface="微软雅黑" panose="020B0503020204020204" pitchFamily="34" charset="-122"/>
              </a:rPr>
              <a:t>App</a:t>
            </a:r>
            <a:r>
              <a:rPr lang="zh-CN" altLang="en-US" sz="3200" b="1" dirty="0" smtClean="0">
                <a:solidFill>
                  <a:srgbClr val="1353A2"/>
                </a:solidFill>
                <a:latin typeface="微软雅黑" panose="020B0503020204020204" pitchFamily="34" charset="-122"/>
                <a:ea typeface="微软雅黑" panose="020B0503020204020204" pitchFamily="34" charset="-122"/>
              </a:rPr>
              <a:t>开锁用车功</a:t>
            </a:r>
            <a:endParaRPr lang="zh-CN" altLang="en-US" sz="3200" b="1" dirty="0" smtClean="0">
              <a:solidFill>
                <a:srgbClr val="1353A2"/>
              </a:solidFill>
              <a:latin typeface="微软雅黑" panose="020B0503020204020204" pitchFamily="34" charset="-122"/>
              <a:ea typeface="微软雅黑" panose="020B0503020204020204" pitchFamily="34" charset="-122"/>
            </a:endParaRPr>
          </a:p>
          <a:p>
            <a:pPr marL="0" algn="l" defTabSz="914400" rtl="0" eaLnBrk="1" latinLnBrk="0" hangingPunct="1"/>
            <a:r>
              <a:rPr lang="zh-CN" altLang="en-US" sz="3200" b="1" dirty="0" smtClean="0">
                <a:solidFill>
                  <a:srgbClr val="1353A2"/>
                </a:solidFill>
                <a:latin typeface="微软雅黑" panose="020B0503020204020204" pitchFamily="34" charset="-122"/>
                <a:ea typeface="微软雅黑" panose="020B0503020204020204" pitchFamily="34" charset="-122"/>
              </a:rPr>
              <a:t>能测试流程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内容占位符 2"/>
          <p:cNvSpPr txBox="1"/>
          <p:nvPr/>
        </p:nvSpPr>
        <p:spPr>
          <a:xfrm>
            <a:off x="2650362" y="1751336"/>
            <a:ext cx="3344038" cy="89725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摩</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拜单车业务流程图：</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6664960" y="1249680"/>
          <a:ext cx="1989296" cy="5148487"/>
        </p:xfrm>
        <a:graphic>
          <a:graphicData uri="http://schemas.openxmlformats.org/presentationml/2006/ole">
            <mc:AlternateContent xmlns:mc="http://schemas.openxmlformats.org/markup-compatibility/2006">
              <mc:Choice xmlns:v="urn:schemas-microsoft-com:vml" Requires="v">
                <p:oleObj spid="_x0000_s46107" name="Visio" r:id="rId1" imgW="2247900" imgH="5765800" progId="Visio.Drawing.11">
                  <p:embed/>
                </p:oleObj>
              </mc:Choice>
              <mc:Fallback>
                <p:oleObj name="Visio" r:id="rId1" imgW="2247900" imgH="57658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4960" y="1249680"/>
                        <a:ext cx="1989296" cy="5148487"/>
                      </a:xfrm>
                      <a:prstGeom prst="rect">
                        <a:avLst/>
                      </a:prstGeom>
                      <a:noFill/>
                    </p:spPr>
                  </p:pic>
                </p:oleObj>
              </mc:Fallback>
            </mc:AlternateContent>
          </a:graphicData>
        </a:graphic>
      </p:graphicFrame>
      <p:pic>
        <p:nvPicPr>
          <p:cNvPr id="7" name="图片 6"/>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76670" y="2090103"/>
            <a:ext cx="476250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TextBox 1"/>
          <p:cNvSpPr txBox="1"/>
          <p:nvPr/>
        </p:nvSpPr>
        <p:spPr>
          <a:xfrm>
            <a:off x="2311398" y="501700"/>
            <a:ext cx="8031482" cy="107632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1.6.2 </a:t>
            </a:r>
            <a:r>
              <a:rPr lang="zh-CN" altLang="en-US" sz="3200" b="1" dirty="0">
                <a:solidFill>
                  <a:srgbClr val="1353A2"/>
                </a:solidFill>
                <a:latin typeface="微软雅黑" panose="020B0503020204020204" pitchFamily="34" charset="-122"/>
                <a:ea typeface="微软雅黑" panose="020B0503020204020204" pitchFamily="34" charset="-122"/>
              </a:rPr>
              <a:t>摩</a:t>
            </a:r>
            <a:r>
              <a:rPr lang="zh-CN" altLang="en-US" sz="3200" b="1" dirty="0" smtClean="0">
                <a:solidFill>
                  <a:srgbClr val="1353A2"/>
                </a:solidFill>
                <a:latin typeface="微软雅黑" panose="020B0503020204020204" pitchFamily="34" charset="-122"/>
                <a:ea typeface="微软雅黑" panose="020B0503020204020204" pitchFamily="34" charset="-122"/>
              </a:rPr>
              <a:t>拜单车</a:t>
            </a:r>
            <a:r>
              <a:rPr lang="en-US" altLang="zh-CN" sz="3200" b="1" dirty="0" smtClean="0">
                <a:solidFill>
                  <a:srgbClr val="1353A2"/>
                </a:solidFill>
                <a:latin typeface="微软雅黑" panose="020B0503020204020204" pitchFamily="34" charset="-122"/>
                <a:ea typeface="微软雅黑" panose="020B0503020204020204" pitchFamily="34" charset="-122"/>
              </a:rPr>
              <a:t>App</a:t>
            </a:r>
            <a:r>
              <a:rPr lang="zh-CN" altLang="en-US" sz="3200" b="1" dirty="0" smtClean="0">
                <a:solidFill>
                  <a:srgbClr val="1353A2"/>
                </a:solidFill>
                <a:latin typeface="微软雅黑" panose="020B0503020204020204" pitchFamily="34" charset="-122"/>
                <a:ea typeface="微软雅黑" panose="020B0503020204020204" pitchFamily="34" charset="-122"/>
              </a:rPr>
              <a:t>开锁用车功</a:t>
            </a:r>
            <a:endParaRPr lang="zh-CN" altLang="en-US" sz="3200" b="1" dirty="0" smtClean="0">
              <a:solidFill>
                <a:srgbClr val="1353A2"/>
              </a:solidFill>
              <a:latin typeface="微软雅黑" panose="020B0503020204020204" pitchFamily="34" charset="-122"/>
              <a:ea typeface="微软雅黑" panose="020B0503020204020204" pitchFamily="34" charset="-122"/>
            </a:endParaRPr>
          </a:p>
          <a:p>
            <a:pPr marL="0" algn="l" defTabSz="914400" rtl="0" eaLnBrk="1" latinLnBrk="0" hangingPunct="1"/>
            <a:r>
              <a:rPr lang="zh-CN" altLang="en-US" sz="3200" b="1" dirty="0" smtClean="0">
                <a:solidFill>
                  <a:srgbClr val="1353A2"/>
                </a:solidFill>
                <a:latin typeface="微软雅黑" panose="020B0503020204020204" pitchFamily="34" charset="-122"/>
                <a:ea typeface="微软雅黑" panose="020B0503020204020204" pitchFamily="34" charset="-122"/>
              </a:rPr>
              <a:t>能测试流程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654682" y="1517656"/>
            <a:ext cx="9968358" cy="32778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）分析测试需求</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摩拜单车的用车功能需要测试三个内容</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扫描</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二维码开锁。</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输入</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车辆编号开锁。</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调</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取手机手电筒。</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42" presetClass="entr" presetSubtype="0" fill="hold" nodeType="withEffect">
                                  <p:stCondLst>
                                    <p:cond delay="0"/>
                                  </p:stCondLst>
                                  <p:childTnLst>
                                    <p:set>
                                      <p:cBhvr>
                                        <p:cTn id="9" dur="1" fill="hold">
                                          <p:stCondLst>
                                            <p:cond delay="0"/>
                                          </p:stCondLst>
                                        </p:cTn>
                                        <p:tgtEl>
                                          <p:spTgt spid="54273"/>
                                        </p:tgtEl>
                                        <p:attrNameLst>
                                          <p:attrName>style.visibility</p:attrName>
                                        </p:attrNameLst>
                                      </p:cBhvr>
                                      <p:to>
                                        <p:strVal val="visible"/>
                                      </p:to>
                                    </p:set>
                                    <p:animEffect transition="in" filter="fade">
                                      <p:cBhvr>
                                        <p:cTn id="10" dur="1000"/>
                                        <p:tgtEl>
                                          <p:spTgt spid="54273"/>
                                        </p:tgtEl>
                                      </p:cBhvr>
                                    </p:animEffect>
                                    <p:anim calcmode="lin" valueType="num">
                                      <p:cBhvr>
                                        <p:cTn id="11" dur="1000" fill="hold"/>
                                        <p:tgtEl>
                                          <p:spTgt spid="54273"/>
                                        </p:tgtEl>
                                        <p:attrNameLst>
                                          <p:attrName>ppt_x</p:attrName>
                                        </p:attrNameLst>
                                      </p:cBhvr>
                                      <p:tavLst>
                                        <p:tav tm="0">
                                          <p:val>
                                            <p:strVal val="#ppt_x"/>
                                          </p:val>
                                        </p:tav>
                                        <p:tav tm="100000">
                                          <p:val>
                                            <p:strVal val="#ppt_x"/>
                                          </p:val>
                                        </p:tav>
                                      </p:tavLst>
                                    </p:anim>
                                    <p:anim calcmode="lin" valueType="num">
                                      <p:cBhvr>
                                        <p:cTn id="12" dur="1000" fill="hold"/>
                                        <p:tgtEl>
                                          <p:spTgt spid="542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8031482" cy="107632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1.6.2 </a:t>
            </a:r>
            <a:r>
              <a:rPr lang="zh-CN" altLang="en-US" sz="3200" b="1" dirty="0">
                <a:solidFill>
                  <a:srgbClr val="1353A2"/>
                </a:solidFill>
                <a:latin typeface="微软雅黑" panose="020B0503020204020204" pitchFamily="34" charset="-122"/>
                <a:ea typeface="微软雅黑" panose="020B0503020204020204" pitchFamily="34" charset="-122"/>
              </a:rPr>
              <a:t>摩</a:t>
            </a:r>
            <a:r>
              <a:rPr lang="zh-CN" altLang="en-US" sz="3200" b="1" dirty="0" smtClean="0">
                <a:solidFill>
                  <a:srgbClr val="1353A2"/>
                </a:solidFill>
                <a:latin typeface="微软雅黑" panose="020B0503020204020204" pitchFamily="34" charset="-122"/>
                <a:ea typeface="微软雅黑" panose="020B0503020204020204" pitchFamily="34" charset="-122"/>
              </a:rPr>
              <a:t>拜单车</a:t>
            </a:r>
            <a:r>
              <a:rPr lang="en-US" altLang="zh-CN" sz="3200" b="1" dirty="0" smtClean="0">
                <a:solidFill>
                  <a:srgbClr val="1353A2"/>
                </a:solidFill>
                <a:latin typeface="微软雅黑" panose="020B0503020204020204" pitchFamily="34" charset="-122"/>
                <a:ea typeface="微软雅黑" panose="020B0503020204020204" pitchFamily="34" charset="-122"/>
              </a:rPr>
              <a:t>App</a:t>
            </a:r>
            <a:r>
              <a:rPr lang="zh-CN" altLang="en-US" sz="3200" b="1" dirty="0" smtClean="0">
                <a:solidFill>
                  <a:srgbClr val="1353A2"/>
                </a:solidFill>
                <a:latin typeface="微软雅黑" panose="020B0503020204020204" pitchFamily="34" charset="-122"/>
                <a:ea typeface="微软雅黑" panose="020B0503020204020204" pitchFamily="34" charset="-122"/>
              </a:rPr>
              <a:t>开锁用车</a:t>
            </a:r>
            <a:endParaRPr lang="zh-CN" altLang="en-US" sz="3200" b="1" dirty="0" smtClean="0">
              <a:solidFill>
                <a:srgbClr val="1353A2"/>
              </a:solidFill>
              <a:latin typeface="微软雅黑" panose="020B0503020204020204" pitchFamily="34" charset="-122"/>
              <a:ea typeface="微软雅黑" panose="020B0503020204020204" pitchFamily="34" charset="-122"/>
            </a:endParaRPr>
          </a:p>
          <a:p>
            <a:pPr marL="0" algn="l" defTabSz="914400" rtl="0" eaLnBrk="1" latinLnBrk="0" hangingPunct="1"/>
            <a:r>
              <a:rPr lang="zh-CN" altLang="en-US" sz="3200" b="1" dirty="0" smtClean="0">
                <a:solidFill>
                  <a:srgbClr val="1353A2"/>
                </a:solidFill>
                <a:latin typeface="微软雅黑" panose="020B0503020204020204" pitchFamily="34" charset="-122"/>
                <a:ea typeface="微软雅黑" panose="020B0503020204020204" pitchFamily="34" charset="-122"/>
              </a:rPr>
              <a:t>功能测试流程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268602" y="1283976"/>
            <a:ext cx="9968358" cy="8597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）制定测试计划</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6" name="表格 5"/>
          <p:cNvGraphicFramePr>
            <a:graphicFrameLocks noGrp="1"/>
          </p:cNvGraphicFramePr>
          <p:nvPr/>
        </p:nvGraphicFramePr>
        <p:xfrm>
          <a:off x="3088640" y="2021839"/>
          <a:ext cx="7467599" cy="4114803"/>
        </p:xfrm>
        <a:graphic>
          <a:graphicData uri="http://schemas.openxmlformats.org/drawingml/2006/table">
            <a:tbl>
              <a:tblPr firstRow="1" firstCol="1" bandRow="1">
                <a:tableStyleId>{5C22544A-7EE6-4342-B048-85BDC9FD1C3A}</a:tableStyleId>
              </a:tblPr>
              <a:tblGrid>
                <a:gridCol w="1869440"/>
                <a:gridCol w="5598159"/>
              </a:tblGrid>
              <a:tr h="587829">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软件版本</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marL="0" algn="ctr" defTabSz="914400" rtl="0" eaLnBrk="1" latinLnBrk="0" hangingPunct="1">
                        <a:spcAft>
                          <a:spcPts val="0"/>
                        </a:spcAft>
                      </a:pPr>
                      <a:r>
                        <a:rPr lang="zh-CN" sz="2000" b="1" kern="100" dirty="0">
                          <a:solidFill>
                            <a:schemeClr val="lt1"/>
                          </a:solidFill>
                          <a:effectLst/>
                          <a:latin typeface="幼圆" panose="02010509060101010101" pitchFamily="49" charset="-122"/>
                          <a:ea typeface="幼圆" panose="02010509060101010101" pitchFamily="49" charset="-122"/>
                          <a:cs typeface="+mn-cs"/>
                        </a:rPr>
                        <a:t>摩拜单车</a:t>
                      </a:r>
                      <a:r>
                        <a:rPr lang="en-US" sz="2000" b="1" kern="100" dirty="0">
                          <a:solidFill>
                            <a:schemeClr val="lt1"/>
                          </a:solidFill>
                          <a:effectLst/>
                          <a:latin typeface="幼圆" panose="02010509060101010101" pitchFamily="49" charset="-122"/>
                          <a:ea typeface="幼圆" panose="02010509060101010101" pitchFamily="49" charset="-122"/>
                          <a:cs typeface="+mn-cs"/>
                        </a:rPr>
                        <a:t>App 8.10.0</a:t>
                      </a:r>
                      <a:r>
                        <a:rPr lang="zh-CN" sz="2000" b="1" kern="100" dirty="0">
                          <a:solidFill>
                            <a:schemeClr val="lt1"/>
                          </a:solidFill>
                          <a:effectLst/>
                          <a:latin typeface="幼圆" panose="02010509060101010101" pitchFamily="49" charset="-122"/>
                          <a:ea typeface="幼圆" panose="02010509060101010101" pitchFamily="49" charset="-122"/>
                          <a:cs typeface="+mn-cs"/>
                        </a:rPr>
                        <a:t>版本</a:t>
                      </a:r>
                      <a:endParaRPr lang="zh-CN" sz="2000" b="1" kern="100" dirty="0">
                        <a:solidFill>
                          <a:schemeClr val="lt1"/>
                        </a:solidFill>
                        <a:effectLst/>
                        <a:latin typeface="幼圆" panose="02010509060101010101" pitchFamily="49" charset="-122"/>
                        <a:ea typeface="幼圆" panose="02010509060101010101" pitchFamily="49" charset="-122"/>
                        <a:cs typeface="+mn-cs"/>
                      </a:endParaRPr>
                    </a:p>
                  </a:txBody>
                  <a:tcPr marL="68580" marR="68580" marT="0" marB="0" anchor="ctr"/>
                </a:tc>
              </a:tr>
              <a:tr h="587829">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模块</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开锁用车</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587829">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负责人</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测试组长</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587829">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测试人员</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测试员</a:t>
                      </a:r>
                      <a:r>
                        <a:rPr lang="en-US" sz="2000" kern="100" dirty="0">
                          <a:effectLst/>
                          <a:latin typeface="幼圆" panose="02010509060101010101" pitchFamily="49" charset="-122"/>
                          <a:ea typeface="幼圆" panose="02010509060101010101" pitchFamily="49" charset="-122"/>
                        </a:rPr>
                        <a:t>1</a:t>
                      </a:r>
                      <a:r>
                        <a:rPr lang="zh-CN" sz="2000" kern="100" dirty="0">
                          <a:effectLst/>
                          <a:latin typeface="幼圆" panose="02010509060101010101" pitchFamily="49" charset="-122"/>
                          <a:ea typeface="幼圆" panose="02010509060101010101" pitchFamily="49" charset="-122"/>
                        </a:rPr>
                        <a:t>、测试员</a:t>
                      </a:r>
                      <a:r>
                        <a:rPr lang="en-US" sz="2000" kern="100" dirty="0">
                          <a:effectLst/>
                          <a:latin typeface="幼圆" panose="02010509060101010101" pitchFamily="49" charset="-122"/>
                          <a:ea typeface="幼圆" panose="02010509060101010101" pitchFamily="49" charset="-122"/>
                        </a:rPr>
                        <a:t>2</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r>
              <a:tr h="587829">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测试时间</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dirty="0">
                          <a:effectLst/>
                          <a:latin typeface="幼圆" panose="02010509060101010101" pitchFamily="49" charset="-122"/>
                          <a:ea typeface="幼圆" panose="02010509060101010101" pitchFamily="49" charset="-122"/>
                        </a:rPr>
                        <a:t>2019.3.1~2019.3.3</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r>
              <a:tr h="587829">
                <a:tc>
                  <a:txBody>
                    <a:bodyPr/>
                    <a:lstStyle/>
                    <a:p>
                      <a:pPr algn="ctr">
                        <a:spcAft>
                          <a:spcPts val="0"/>
                        </a:spcAft>
                      </a:pPr>
                      <a:r>
                        <a:rPr lang="zh-CN" sz="2000" kern="100">
                          <a:effectLst/>
                          <a:latin typeface="幼圆" panose="02010509060101010101" pitchFamily="49" charset="-122"/>
                          <a:ea typeface="幼圆" panose="02010509060101010101" pitchFamily="49" charset="-122"/>
                        </a:rPr>
                        <a:t>测试用例</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dirty="0">
                          <a:effectLst/>
                          <a:latin typeface="幼圆" panose="02010509060101010101" pitchFamily="49" charset="-122"/>
                          <a:ea typeface="幼圆" panose="02010509060101010101" pitchFamily="49" charset="-122"/>
                        </a:rPr>
                        <a:t>001~012</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r>
              <a:tr h="587829">
                <a:tc>
                  <a:txBody>
                    <a:bodyPr/>
                    <a:lstStyle/>
                    <a:p>
                      <a:pPr algn="ctr">
                        <a:spcAft>
                          <a:spcPts val="0"/>
                        </a:spcAft>
                      </a:pPr>
                      <a:r>
                        <a:rPr lang="zh-CN" sz="2000" kern="100">
                          <a:effectLst/>
                          <a:latin typeface="幼圆" panose="02010509060101010101" pitchFamily="49" charset="-122"/>
                          <a:ea typeface="幼圆" panose="02010509060101010101" pitchFamily="49" charset="-122"/>
                        </a:rPr>
                        <a:t>回归测试</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dirty="0">
                          <a:effectLst/>
                          <a:latin typeface="幼圆" panose="02010509060101010101" pitchFamily="49" charset="-122"/>
                          <a:ea typeface="幼圆" panose="02010509060101010101" pitchFamily="49" charset="-122"/>
                        </a:rPr>
                        <a:t>2019.4.10~2019.4.13</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r>
            </a:tbl>
          </a:graphicData>
        </a:graphic>
      </p:graphicFrame>
      <p:pic>
        <p:nvPicPr>
          <p:cNvPr id="7" name="图片 6"/>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35" name="内容占位符 2"/>
          <p:cNvSpPr txBox="1"/>
          <p:nvPr/>
        </p:nvSpPr>
        <p:spPr>
          <a:xfrm>
            <a:off x="1268602" y="1517656"/>
            <a:ext cx="9968358" cy="31661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迭代</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优点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：适应客户需求变更；降低了开发成本和风险。</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缺点</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：增加了集成失败风险；容易退化为“边做边改”模式，失去对整个项目的控制。</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custDataLst>
              <p:tags r:id="rId1"/>
            </p:custDataLst>
          </p:nvPr>
        </p:nvPicPr>
        <p:blipFill>
          <a:blip r:embed="rId2"/>
          <a:stretch>
            <a:fillRect/>
          </a:stretch>
        </p:blipFill>
        <p:spPr>
          <a:xfrm>
            <a:off x="8545195" y="0"/>
            <a:ext cx="327596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8031482" cy="107632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1.6.2 </a:t>
            </a:r>
            <a:r>
              <a:rPr lang="zh-CN" altLang="en-US" sz="3200" b="1" dirty="0">
                <a:solidFill>
                  <a:srgbClr val="1353A2"/>
                </a:solidFill>
                <a:latin typeface="微软雅黑" panose="020B0503020204020204" pitchFamily="34" charset="-122"/>
                <a:ea typeface="微软雅黑" panose="020B0503020204020204" pitchFamily="34" charset="-122"/>
              </a:rPr>
              <a:t>摩</a:t>
            </a:r>
            <a:r>
              <a:rPr lang="zh-CN" altLang="en-US" sz="3200" b="1" dirty="0" smtClean="0">
                <a:solidFill>
                  <a:srgbClr val="1353A2"/>
                </a:solidFill>
                <a:latin typeface="微软雅黑" panose="020B0503020204020204" pitchFamily="34" charset="-122"/>
                <a:ea typeface="微软雅黑" panose="020B0503020204020204" pitchFamily="34" charset="-122"/>
              </a:rPr>
              <a:t>拜单车</a:t>
            </a:r>
            <a:r>
              <a:rPr lang="en-US" altLang="zh-CN" sz="3200" b="1" dirty="0" smtClean="0">
                <a:solidFill>
                  <a:srgbClr val="1353A2"/>
                </a:solidFill>
                <a:latin typeface="微软雅黑" panose="020B0503020204020204" pitchFamily="34" charset="-122"/>
                <a:ea typeface="微软雅黑" panose="020B0503020204020204" pitchFamily="34" charset="-122"/>
              </a:rPr>
              <a:t>App</a:t>
            </a:r>
            <a:r>
              <a:rPr lang="zh-CN" altLang="en-US" sz="3200" b="1" dirty="0" smtClean="0">
                <a:solidFill>
                  <a:srgbClr val="1353A2"/>
                </a:solidFill>
                <a:latin typeface="微软雅黑" panose="020B0503020204020204" pitchFamily="34" charset="-122"/>
                <a:ea typeface="微软雅黑" panose="020B0503020204020204" pitchFamily="34" charset="-122"/>
              </a:rPr>
              <a:t>开锁用车</a:t>
            </a:r>
            <a:endParaRPr lang="zh-CN" altLang="en-US" sz="3200" b="1" dirty="0" smtClean="0">
              <a:solidFill>
                <a:srgbClr val="1353A2"/>
              </a:solidFill>
              <a:latin typeface="微软雅黑" panose="020B0503020204020204" pitchFamily="34" charset="-122"/>
              <a:ea typeface="微软雅黑" panose="020B0503020204020204" pitchFamily="34" charset="-122"/>
            </a:endParaRPr>
          </a:p>
          <a:p>
            <a:pPr marL="0" algn="l" defTabSz="914400" rtl="0" eaLnBrk="1" latinLnBrk="0" hangingPunct="1"/>
            <a:r>
              <a:rPr lang="zh-CN" altLang="en-US" sz="3200" b="1" dirty="0" smtClean="0">
                <a:solidFill>
                  <a:srgbClr val="1353A2"/>
                </a:solidFill>
                <a:latin typeface="微软雅黑" panose="020B0503020204020204" pitchFamily="34" charset="-122"/>
                <a:ea typeface="微软雅黑" panose="020B0503020204020204" pitchFamily="34" charset="-122"/>
              </a:rPr>
              <a:t>功能测试流程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654682" y="1517656"/>
            <a:ext cx="9968358" cy="36029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）设计测试用例</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白天</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：扫码开锁。</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白天</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：手动输入车辆编号开锁。</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晚上</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：扫码</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手电筒开锁。</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晚上</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：手动输入车辆编号开锁。</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5298" name="Picture 2" descr="https://timgsa.baidu.com/timg?image&amp;quality=80&amp;size=b9999_10000&amp;sec=1559197307138&amp;di=58bac06776c5d3e6bb663e430a2f2156&amp;imgtype=0&amp;src=http%3A%2F%2Fmy.qqkuyou.com%2Fimg_jianbihua%2F68263898.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81495" y="1634172"/>
            <a:ext cx="4162425" cy="3801428"/>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42" presetClass="entr" presetSubtype="0" fill="hold" nodeType="withEffect">
                                  <p:stCondLst>
                                    <p:cond delay="0"/>
                                  </p:stCondLst>
                                  <p:childTnLst>
                                    <p:set>
                                      <p:cBhvr>
                                        <p:cTn id="9" dur="1" fill="hold">
                                          <p:stCondLst>
                                            <p:cond delay="0"/>
                                          </p:stCondLst>
                                        </p:cTn>
                                        <p:tgtEl>
                                          <p:spTgt spid="55298"/>
                                        </p:tgtEl>
                                        <p:attrNameLst>
                                          <p:attrName>style.visibility</p:attrName>
                                        </p:attrNameLst>
                                      </p:cBhvr>
                                      <p:to>
                                        <p:strVal val="visible"/>
                                      </p:to>
                                    </p:set>
                                    <p:animEffect transition="in" filter="fade">
                                      <p:cBhvr>
                                        <p:cTn id="10" dur="1000"/>
                                        <p:tgtEl>
                                          <p:spTgt spid="55298"/>
                                        </p:tgtEl>
                                      </p:cBhvr>
                                    </p:animEffect>
                                    <p:anim calcmode="lin" valueType="num">
                                      <p:cBhvr>
                                        <p:cTn id="11" dur="1000" fill="hold"/>
                                        <p:tgtEl>
                                          <p:spTgt spid="55298"/>
                                        </p:tgtEl>
                                        <p:attrNameLst>
                                          <p:attrName>ppt_x</p:attrName>
                                        </p:attrNameLst>
                                      </p:cBhvr>
                                      <p:tavLst>
                                        <p:tav tm="0">
                                          <p:val>
                                            <p:strVal val="#ppt_x"/>
                                          </p:val>
                                        </p:tav>
                                        <p:tav tm="100000">
                                          <p:val>
                                            <p:strVal val="#ppt_x"/>
                                          </p:val>
                                        </p:tav>
                                      </p:tavLst>
                                    </p:anim>
                                    <p:anim calcmode="lin" valueType="num">
                                      <p:cBhvr>
                                        <p:cTn id="12" dur="1000" fill="hold"/>
                                        <p:tgtEl>
                                          <p:spTgt spid="552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8031482" cy="107632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1.6.2 </a:t>
            </a:r>
            <a:r>
              <a:rPr lang="zh-CN" altLang="en-US" sz="3200" b="1" dirty="0">
                <a:solidFill>
                  <a:srgbClr val="1353A2"/>
                </a:solidFill>
                <a:latin typeface="微软雅黑" panose="020B0503020204020204" pitchFamily="34" charset="-122"/>
                <a:ea typeface="微软雅黑" panose="020B0503020204020204" pitchFamily="34" charset="-122"/>
              </a:rPr>
              <a:t>摩</a:t>
            </a:r>
            <a:r>
              <a:rPr lang="zh-CN" altLang="en-US" sz="3200" b="1" dirty="0" smtClean="0">
                <a:solidFill>
                  <a:srgbClr val="1353A2"/>
                </a:solidFill>
                <a:latin typeface="微软雅黑" panose="020B0503020204020204" pitchFamily="34" charset="-122"/>
                <a:ea typeface="微软雅黑" panose="020B0503020204020204" pitchFamily="34" charset="-122"/>
              </a:rPr>
              <a:t>拜单车</a:t>
            </a:r>
            <a:r>
              <a:rPr lang="en-US" altLang="zh-CN" sz="3200" b="1" dirty="0" smtClean="0">
                <a:solidFill>
                  <a:srgbClr val="1353A2"/>
                </a:solidFill>
                <a:latin typeface="微软雅黑" panose="020B0503020204020204" pitchFamily="34" charset="-122"/>
                <a:ea typeface="微软雅黑" panose="020B0503020204020204" pitchFamily="34" charset="-122"/>
              </a:rPr>
              <a:t>App</a:t>
            </a:r>
            <a:r>
              <a:rPr lang="zh-CN" altLang="en-US" sz="3200" b="1" dirty="0" smtClean="0">
                <a:solidFill>
                  <a:srgbClr val="1353A2"/>
                </a:solidFill>
                <a:latin typeface="微软雅黑" panose="020B0503020204020204" pitchFamily="34" charset="-122"/>
                <a:ea typeface="微软雅黑" panose="020B0503020204020204" pitchFamily="34" charset="-122"/>
              </a:rPr>
              <a:t>开锁用车</a:t>
            </a:r>
            <a:endParaRPr lang="zh-CN" altLang="en-US" sz="3200" b="1" dirty="0" smtClean="0">
              <a:solidFill>
                <a:srgbClr val="1353A2"/>
              </a:solidFill>
              <a:latin typeface="微软雅黑" panose="020B0503020204020204" pitchFamily="34" charset="-122"/>
              <a:ea typeface="微软雅黑" panose="020B0503020204020204" pitchFamily="34" charset="-122"/>
            </a:endParaRPr>
          </a:p>
          <a:p>
            <a:pPr marL="0" algn="l" defTabSz="914400" rtl="0" eaLnBrk="1" latinLnBrk="0" hangingPunct="1"/>
            <a:r>
              <a:rPr lang="zh-CN" altLang="en-US" sz="3200" b="1" dirty="0" smtClean="0">
                <a:solidFill>
                  <a:srgbClr val="1353A2"/>
                </a:solidFill>
                <a:latin typeface="微软雅黑" panose="020B0503020204020204" pitchFamily="34" charset="-122"/>
                <a:ea typeface="微软雅黑" panose="020B0503020204020204" pitchFamily="34" charset="-122"/>
              </a:rPr>
              <a:t>功能测试流程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34037" y="1318102"/>
            <a:ext cx="4827284" cy="4751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内容占位符 2"/>
          <p:cNvSpPr txBox="1"/>
          <p:nvPr/>
        </p:nvSpPr>
        <p:spPr>
          <a:xfrm>
            <a:off x="4246529" y="1853851"/>
            <a:ext cx="1233467" cy="7515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50000"/>
              </a:lnSpc>
              <a:buNone/>
              <a:defRPr/>
            </a:pPr>
            <a:r>
              <a:rPr lang="zh-CN" altLang="en-US"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注 意</a:t>
            </a:r>
            <a:endParaRPr lang="zh-CN"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内容占位符 2"/>
          <p:cNvSpPr txBox="1"/>
          <p:nvPr/>
        </p:nvSpPr>
        <p:spPr>
          <a:xfrm>
            <a:off x="6398259" y="2229632"/>
            <a:ext cx="4310439" cy="254556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开锁</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用车模块与其他模块的关联，在开锁时，如果有正在运行的订单或者有未支付的订单，则无法开锁。</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11"/>
                                        </p:tgtEl>
                                      </p:cBhvr>
                                      <p:by x="150000" y="150000"/>
                                    </p:animScale>
                                  </p:childTnLst>
                                </p:cTn>
                              </p:par>
                            </p:childTnLst>
                          </p:cTn>
                        </p:par>
                        <p:par>
                          <p:cTn id="7" fill="hold">
                            <p:stCondLst>
                              <p:cond delay="2000"/>
                            </p:stCondLst>
                            <p:childTnLst>
                              <p:par>
                                <p:cTn id="8" presetID="22" presetClass="entr" presetSubtype="1"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8031482" cy="107632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1.6.2 </a:t>
            </a:r>
            <a:r>
              <a:rPr lang="zh-CN" altLang="en-US" sz="3200" b="1" dirty="0">
                <a:solidFill>
                  <a:srgbClr val="1353A2"/>
                </a:solidFill>
                <a:latin typeface="微软雅黑" panose="020B0503020204020204" pitchFamily="34" charset="-122"/>
                <a:ea typeface="微软雅黑" panose="020B0503020204020204" pitchFamily="34" charset="-122"/>
              </a:rPr>
              <a:t>摩</a:t>
            </a:r>
            <a:r>
              <a:rPr lang="zh-CN" altLang="en-US" sz="3200" b="1" dirty="0" smtClean="0">
                <a:solidFill>
                  <a:srgbClr val="1353A2"/>
                </a:solidFill>
                <a:latin typeface="微软雅黑" panose="020B0503020204020204" pitchFamily="34" charset="-122"/>
                <a:ea typeface="微软雅黑" panose="020B0503020204020204" pitchFamily="34" charset="-122"/>
              </a:rPr>
              <a:t>拜单车</a:t>
            </a:r>
            <a:r>
              <a:rPr lang="en-US" altLang="zh-CN" sz="3200" b="1" dirty="0" smtClean="0">
                <a:solidFill>
                  <a:srgbClr val="1353A2"/>
                </a:solidFill>
                <a:latin typeface="微软雅黑" panose="020B0503020204020204" pitchFamily="34" charset="-122"/>
                <a:ea typeface="微软雅黑" panose="020B0503020204020204" pitchFamily="34" charset="-122"/>
              </a:rPr>
              <a:t>App</a:t>
            </a:r>
            <a:r>
              <a:rPr lang="zh-CN" altLang="en-US" sz="3200" b="1" dirty="0" smtClean="0">
                <a:solidFill>
                  <a:srgbClr val="1353A2"/>
                </a:solidFill>
                <a:latin typeface="微软雅黑" panose="020B0503020204020204" pitchFamily="34" charset="-122"/>
                <a:ea typeface="微软雅黑" panose="020B0503020204020204" pitchFamily="34" charset="-122"/>
              </a:rPr>
              <a:t>开锁用车</a:t>
            </a:r>
            <a:endParaRPr lang="zh-CN" altLang="en-US" sz="3200" b="1" dirty="0" smtClean="0">
              <a:solidFill>
                <a:srgbClr val="1353A2"/>
              </a:solidFill>
              <a:latin typeface="微软雅黑" panose="020B0503020204020204" pitchFamily="34" charset="-122"/>
              <a:ea typeface="微软雅黑" panose="020B0503020204020204" pitchFamily="34" charset="-122"/>
            </a:endParaRPr>
          </a:p>
          <a:p>
            <a:pPr marL="0" algn="l" defTabSz="914400" rtl="0" eaLnBrk="1" latinLnBrk="0" hangingPunct="1"/>
            <a:r>
              <a:rPr lang="zh-CN" altLang="en-US" sz="3200" b="1" dirty="0" smtClean="0">
                <a:solidFill>
                  <a:srgbClr val="1353A2"/>
                </a:solidFill>
                <a:latin typeface="微软雅黑" panose="020B0503020204020204" pitchFamily="34" charset="-122"/>
                <a:ea typeface="微软雅黑" panose="020B0503020204020204" pitchFamily="34" charset="-122"/>
              </a:rPr>
              <a:t>功能测试流程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2113280" y="1391923"/>
          <a:ext cx="8849360" cy="4817424"/>
        </p:xfrm>
        <a:graphic>
          <a:graphicData uri="http://schemas.openxmlformats.org/drawingml/2006/table">
            <a:tbl>
              <a:tblPr firstRow="1" firstCol="1" bandRow="1">
                <a:tableStyleId>{5C22544A-7EE6-4342-B048-85BDC9FD1C3A}</a:tableStyleId>
              </a:tblPr>
              <a:tblGrid>
                <a:gridCol w="1046480"/>
                <a:gridCol w="1272782"/>
                <a:gridCol w="2206206"/>
                <a:gridCol w="1241234"/>
                <a:gridCol w="2344338"/>
                <a:gridCol w="738320"/>
              </a:tblGrid>
              <a:tr h="588222">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序号</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用例说明</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前置操作</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操作</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预期结果</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备注</a:t>
                      </a:r>
                      <a:endParaRPr lang="zh-CN" sz="2000" kern="100">
                        <a:effectLst/>
                        <a:latin typeface="幼圆" panose="02010509060101010101" pitchFamily="49" charset="-122"/>
                        <a:ea typeface="幼圆" panose="02010509060101010101" pitchFamily="49" charset="-122"/>
                      </a:endParaRPr>
                    </a:p>
                  </a:txBody>
                  <a:tcPr marL="60157" marR="60157" marT="0" marB="0" anchor="ctr"/>
                </a:tc>
              </a:tr>
              <a:tr h="1104934">
                <a:tc>
                  <a:txBody>
                    <a:bodyPr/>
                    <a:lstStyle/>
                    <a:p>
                      <a:pPr algn="ctr">
                        <a:spcAft>
                          <a:spcPts val="0"/>
                        </a:spcAft>
                      </a:pPr>
                      <a:r>
                        <a:rPr lang="en-US" sz="2000" kern="100">
                          <a:effectLst/>
                          <a:latin typeface="幼圆" panose="02010509060101010101" pitchFamily="49" charset="-122"/>
                          <a:ea typeface="幼圆" panose="02010509060101010101" pitchFamily="49" charset="-122"/>
                        </a:rPr>
                        <a:t>001</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开锁</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没有正在运行的订单，也没有未支付的订单</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白天扫码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进入数码解锁页面</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 </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r>
              <a:tr h="1104934">
                <a:tc>
                  <a:txBody>
                    <a:bodyPr/>
                    <a:lstStyle/>
                    <a:p>
                      <a:pPr algn="ctr">
                        <a:spcAft>
                          <a:spcPts val="0"/>
                        </a:spcAft>
                      </a:pPr>
                      <a:r>
                        <a:rPr lang="en-US" sz="2000" kern="100">
                          <a:effectLst/>
                          <a:latin typeface="幼圆" panose="02010509060101010101" pitchFamily="49" charset="-122"/>
                          <a:ea typeface="幼圆" panose="02010509060101010101" pitchFamily="49" charset="-122"/>
                        </a:rPr>
                        <a:t>002</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开锁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有正在运行的订单</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白天扫码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无法开锁，提示正在骑行，需结束骑行并支付才能解锁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0157" marR="60157" marT="0" marB="0" anchor="ctr"/>
                </a:tc>
              </a:tr>
              <a:tr h="882333">
                <a:tc>
                  <a:txBody>
                    <a:bodyPr/>
                    <a:lstStyle/>
                    <a:p>
                      <a:pPr algn="ctr">
                        <a:spcAft>
                          <a:spcPts val="0"/>
                        </a:spcAft>
                      </a:pPr>
                      <a:r>
                        <a:rPr lang="en-US" sz="2000" kern="100">
                          <a:effectLst/>
                          <a:latin typeface="幼圆" panose="02010509060101010101" pitchFamily="49" charset="-122"/>
                          <a:ea typeface="幼圆" panose="02010509060101010101" pitchFamily="49" charset="-122"/>
                        </a:rPr>
                        <a:t>003</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开锁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有未支付的订单</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白天扫码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无法开锁，提示支付未支付订单才能解锁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0157" marR="60157" marT="0" marB="0" anchor="ctr"/>
                </a:tc>
              </a:tr>
              <a:tr h="1104934">
                <a:tc>
                  <a:txBody>
                    <a:bodyPr/>
                    <a:lstStyle/>
                    <a:p>
                      <a:pPr algn="ctr">
                        <a:spcAft>
                          <a:spcPts val="0"/>
                        </a:spcAft>
                      </a:pPr>
                      <a:r>
                        <a:rPr lang="en-US" sz="2000" kern="100">
                          <a:effectLst/>
                          <a:latin typeface="幼圆" panose="02010509060101010101" pitchFamily="49" charset="-122"/>
                          <a:ea typeface="幼圆" panose="02010509060101010101" pitchFamily="49" charset="-122"/>
                        </a:rPr>
                        <a:t>004</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开锁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没有正在运行的订单，也没有未支付的订单</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白天手动输入车辆编号</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进入数码解锁页面</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 </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r>
            </a:tbl>
          </a:graphicData>
        </a:graphic>
      </p:graphicFrame>
      <p:pic>
        <p:nvPicPr>
          <p:cNvPr id="7" name="图片 6"/>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8031482" cy="107632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1.6.2 </a:t>
            </a:r>
            <a:r>
              <a:rPr lang="zh-CN" altLang="en-US" sz="3200" b="1" dirty="0">
                <a:solidFill>
                  <a:srgbClr val="1353A2"/>
                </a:solidFill>
                <a:latin typeface="微软雅黑" panose="020B0503020204020204" pitchFamily="34" charset="-122"/>
                <a:ea typeface="微软雅黑" panose="020B0503020204020204" pitchFamily="34" charset="-122"/>
              </a:rPr>
              <a:t>摩</a:t>
            </a:r>
            <a:r>
              <a:rPr lang="zh-CN" altLang="en-US" sz="3200" b="1" dirty="0" smtClean="0">
                <a:solidFill>
                  <a:srgbClr val="1353A2"/>
                </a:solidFill>
                <a:latin typeface="微软雅黑" panose="020B0503020204020204" pitchFamily="34" charset="-122"/>
                <a:ea typeface="微软雅黑" panose="020B0503020204020204" pitchFamily="34" charset="-122"/>
              </a:rPr>
              <a:t>拜单车</a:t>
            </a:r>
            <a:r>
              <a:rPr lang="en-US" altLang="zh-CN" sz="3200" b="1" dirty="0" smtClean="0">
                <a:solidFill>
                  <a:srgbClr val="1353A2"/>
                </a:solidFill>
                <a:latin typeface="微软雅黑" panose="020B0503020204020204" pitchFamily="34" charset="-122"/>
                <a:ea typeface="微软雅黑" panose="020B0503020204020204" pitchFamily="34" charset="-122"/>
              </a:rPr>
              <a:t>App</a:t>
            </a:r>
            <a:r>
              <a:rPr lang="zh-CN" altLang="en-US" sz="3200" b="1" dirty="0" smtClean="0">
                <a:solidFill>
                  <a:srgbClr val="1353A2"/>
                </a:solidFill>
                <a:latin typeface="微软雅黑" panose="020B0503020204020204" pitchFamily="34" charset="-122"/>
                <a:ea typeface="微软雅黑" panose="020B0503020204020204" pitchFamily="34" charset="-122"/>
              </a:rPr>
              <a:t>开锁用车</a:t>
            </a:r>
            <a:endParaRPr lang="zh-CN" altLang="en-US" sz="3200" b="1" dirty="0" smtClean="0">
              <a:solidFill>
                <a:srgbClr val="1353A2"/>
              </a:solidFill>
              <a:latin typeface="微软雅黑" panose="020B0503020204020204" pitchFamily="34" charset="-122"/>
              <a:ea typeface="微软雅黑" panose="020B0503020204020204" pitchFamily="34" charset="-122"/>
            </a:endParaRPr>
          </a:p>
          <a:p>
            <a:pPr marL="0" algn="l" defTabSz="914400" rtl="0" eaLnBrk="1" latinLnBrk="0" hangingPunct="1"/>
            <a:r>
              <a:rPr lang="zh-CN" altLang="en-US" sz="3200" b="1" dirty="0" smtClean="0">
                <a:solidFill>
                  <a:srgbClr val="1353A2"/>
                </a:solidFill>
                <a:latin typeface="微软雅黑" panose="020B0503020204020204" pitchFamily="34" charset="-122"/>
                <a:ea typeface="微软雅黑" panose="020B0503020204020204" pitchFamily="34" charset="-122"/>
              </a:rPr>
              <a:t>功能测试流程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1899920" y="1422402"/>
          <a:ext cx="8950960" cy="4643118"/>
        </p:xfrm>
        <a:graphic>
          <a:graphicData uri="http://schemas.openxmlformats.org/drawingml/2006/table">
            <a:tbl>
              <a:tblPr firstRow="1" firstCol="1" bandRow="1">
                <a:tableStyleId>{5C22544A-7EE6-4342-B048-85BDC9FD1C3A}</a:tableStyleId>
              </a:tblPr>
              <a:tblGrid>
                <a:gridCol w="708477"/>
                <a:gridCol w="1196541"/>
                <a:gridCol w="2158982"/>
                <a:gridCol w="1560789"/>
                <a:gridCol w="2645451"/>
                <a:gridCol w="680720"/>
              </a:tblGrid>
              <a:tr h="612674">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序号</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用例说明</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前置操作</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操作</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预期结果</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备注</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r>
              <a:tr h="1007611">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005</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开锁</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有正在运行的订单</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白天手动输入车辆编号</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无法开锁，提示正在骑行，需结束骑行并支付才能解锁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0157" marR="60157" marT="0" marB="0" anchor="ctr"/>
                </a:tc>
              </a:tr>
              <a:tr h="1007611">
                <a:tc>
                  <a:txBody>
                    <a:bodyPr/>
                    <a:lstStyle/>
                    <a:p>
                      <a:pPr algn="ctr">
                        <a:spcAft>
                          <a:spcPts val="0"/>
                        </a:spcAft>
                      </a:pPr>
                      <a:r>
                        <a:rPr lang="en-US" sz="2000" kern="100">
                          <a:effectLst/>
                          <a:latin typeface="幼圆" panose="02010509060101010101" pitchFamily="49" charset="-122"/>
                          <a:ea typeface="幼圆" panose="02010509060101010101" pitchFamily="49" charset="-122"/>
                        </a:rPr>
                        <a:t>006</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开锁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有未支付的订单</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白天手动输入车辆编号</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无法开锁，提示支付未支付订单才能解锁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0157" marR="60157" marT="0" marB="0" anchor="ctr"/>
                </a:tc>
              </a:tr>
              <a:tr h="1007611">
                <a:tc>
                  <a:txBody>
                    <a:bodyPr/>
                    <a:lstStyle/>
                    <a:p>
                      <a:pPr algn="ctr">
                        <a:spcAft>
                          <a:spcPts val="0"/>
                        </a:spcAft>
                      </a:pPr>
                      <a:r>
                        <a:rPr lang="en-US" sz="2000" kern="100">
                          <a:effectLst/>
                          <a:latin typeface="幼圆" panose="02010509060101010101" pitchFamily="49" charset="-122"/>
                          <a:ea typeface="幼圆" panose="02010509060101010101" pitchFamily="49" charset="-122"/>
                        </a:rPr>
                        <a:t>007</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开锁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没有正在运行的订单，也没有未支付的订单</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晚上扫码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开启手机手电筒，扫码成功，进入数码解锁页面</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0157" marR="60157" marT="0" marB="0" anchor="ctr"/>
                </a:tc>
              </a:tr>
              <a:tr h="1007611">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008</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开锁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有正在运行的订单</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晚上扫码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无法开锁，提示正在骑行，需结束骑行并支付才能解锁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 </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r>
            </a:tbl>
          </a:graphicData>
        </a:graphic>
      </p:graphicFrame>
      <p:pic>
        <p:nvPicPr>
          <p:cNvPr id="7" name="图片 6"/>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8031482" cy="107632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1.6.2 </a:t>
            </a:r>
            <a:r>
              <a:rPr lang="zh-CN" altLang="en-US" sz="3200" b="1" dirty="0">
                <a:solidFill>
                  <a:srgbClr val="1353A2"/>
                </a:solidFill>
                <a:latin typeface="微软雅黑" panose="020B0503020204020204" pitchFamily="34" charset="-122"/>
                <a:ea typeface="微软雅黑" panose="020B0503020204020204" pitchFamily="34" charset="-122"/>
              </a:rPr>
              <a:t>摩</a:t>
            </a:r>
            <a:r>
              <a:rPr lang="zh-CN" altLang="en-US" sz="3200" b="1" dirty="0" smtClean="0">
                <a:solidFill>
                  <a:srgbClr val="1353A2"/>
                </a:solidFill>
                <a:latin typeface="微软雅黑" panose="020B0503020204020204" pitchFamily="34" charset="-122"/>
                <a:ea typeface="微软雅黑" panose="020B0503020204020204" pitchFamily="34" charset="-122"/>
              </a:rPr>
              <a:t>拜单车</a:t>
            </a:r>
            <a:r>
              <a:rPr lang="en-US" altLang="zh-CN" sz="3200" b="1" dirty="0" smtClean="0">
                <a:solidFill>
                  <a:srgbClr val="1353A2"/>
                </a:solidFill>
                <a:latin typeface="微软雅黑" panose="020B0503020204020204" pitchFamily="34" charset="-122"/>
                <a:ea typeface="微软雅黑" panose="020B0503020204020204" pitchFamily="34" charset="-122"/>
              </a:rPr>
              <a:t>App</a:t>
            </a:r>
            <a:r>
              <a:rPr lang="zh-CN" altLang="en-US" sz="3200" b="1" dirty="0" smtClean="0">
                <a:solidFill>
                  <a:srgbClr val="1353A2"/>
                </a:solidFill>
                <a:latin typeface="微软雅黑" panose="020B0503020204020204" pitchFamily="34" charset="-122"/>
                <a:ea typeface="微软雅黑" panose="020B0503020204020204" pitchFamily="34" charset="-122"/>
              </a:rPr>
              <a:t>开锁用车</a:t>
            </a:r>
            <a:endParaRPr lang="zh-CN" altLang="en-US" sz="3200" b="1" dirty="0" smtClean="0">
              <a:solidFill>
                <a:srgbClr val="1353A2"/>
              </a:solidFill>
              <a:latin typeface="微软雅黑" panose="020B0503020204020204" pitchFamily="34" charset="-122"/>
              <a:ea typeface="微软雅黑" panose="020B0503020204020204" pitchFamily="34" charset="-122"/>
            </a:endParaRPr>
          </a:p>
          <a:p>
            <a:pPr marL="0" algn="l" defTabSz="914400" rtl="0" eaLnBrk="1" latinLnBrk="0" hangingPunct="1"/>
            <a:r>
              <a:rPr lang="zh-CN" altLang="en-US" sz="3200" b="1" dirty="0" smtClean="0">
                <a:solidFill>
                  <a:srgbClr val="1353A2"/>
                </a:solidFill>
                <a:latin typeface="微软雅黑" panose="020B0503020204020204" pitchFamily="34" charset="-122"/>
                <a:ea typeface="微软雅黑" panose="020B0503020204020204" pitchFamily="34" charset="-122"/>
              </a:rPr>
              <a:t>功能测试流程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表格 6"/>
          <p:cNvGraphicFramePr>
            <a:graphicFrameLocks noGrp="1"/>
          </p:cNvGraphicFramePr>
          <p:nvPr/>
        </p:nvGraphicFramePr>
        <p:xfrm>
          <a:off x="2062480" y="1402081"/>
          <a:ext cx="9215121" cy="4775198"/>
        </p:xfrm>
        <a:graphic>
          <a:graphicData uri="http://schemas.openxmlformats.org/drawingml/2006/table">
            <a:tbl>
              <a:tblPr firstRow="1" firstCol="1" bandRow="1">
                <a:tableStyleId>{5C22544A-7EE6-4342-B048-85BDC9FD1C3A}</a:tableStyleId>
              </a:tblPr>
              <a:tblGrid>
                <a:gridCol w="801754"/>
                <a:gridCol w="1319346"/>
                <a:gridCol w="2290878"/>
                <a:gridCol w="1378811"/>
                <a:gridCol w="2604178"/>
                <a:gridCol w="820154"/>
              </a:tblGrid>
              <a:tr h="544235">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序号</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用例说明</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前置操作</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操作</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预期结果</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备注</a:t>
                      </a:r>
                      <a:endParaRPr lang="zh-CN" sz="2000" kern="100">
                        <a:effectLst/>
                        <a:latin typeface="幼圆" panose="02010509060101010101" pitchFamily="49" charset="-122"/>
                        <a:ea typeface="幼圆" panose="02010509060101010101" pitchFamily="49" charset="-122"/>
                      </a:endParaRPr>
                    </a:p>
                  </a:txBody>
                  <a:tcPr marL="60157" marR="60157" marT="0" marB="0" anchor="ctr"/>
                </a:tc>
              </a:tr>
              <a:tr h="965553">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009</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开锁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有未支付的订单</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晚上扫码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无法开启手电筒，提示支付未支付订单才能解锁</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0157" marR="60157" marT="0" marB="0" anchor="ctr"/>
                </a:tc>
              </a:tr>
              <a:tr h="1088470">
                <a:tc>
                  <a:txBody>
                    <a:bodyPr/>
                    <a:lstStyle/>
                    <a:p>
                      <a:pPr algn="ctr">
                        <a:spcAft>
                          <a:spcPts val="0"/>
                        </a:spcAft>
                      </a:pPr>
                      <a:r>
                        <a:rPr lang="en-US" sz="2000" kern="100">
                          <a:effectLst/>
                          <a:latin typeface="幼圆" panose="02010509060101010101" pitchFamily="49" charset="-122"/>
                          <a:ea typeface="幼圆" panose="02010509060101010101" pitchFamily="49" charset="-122"/>
                        </a:rPr>
                        <a:t>010</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开锁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没有正在运行的订单，也没有未支付的订单</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晚上手动输入车辆编号</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进入数码解锁页面</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 </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r>
              <a:tr h="1088470">
                <a:tc>
                  <a:txBody>
                    <a:bodyPr/>
                    <a:lstStyle/>
                    <a:p>
                      <a:pPr algn="ctr">
                        <a:spcAft>
                          <a:spcPts val="0"/>
                        </a:spcAft>
                      </a:pPr>
                      <a:r>
                        <a:rPr lang="en-US" sz="2000" kern="100">
                          <a:effectLst/>
                          <a:latin typeface="幼圆" panose="02010509060101010101" pitchFamily="49" charset="-122"/>
                          <a:ea typeface="幼圆" panose="02010509060101010101" pitchFamily="49" charset="-122"/>
                        </a:rPr>
                        <a:t>011</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a:effectLst/>
                          <a:latin typeface="幼圆" panose="02010509060101010101" pitchFamily="49" charset="-122"/>
                          <a:ea typeface="幼圆" panose="02010509060101010101" pitchFamily="49" charset="-122"/>
                        </a:rPr>
                        <a:t>开锁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有正在运行的订单</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晚上手动输入车辆编号</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无法开锁，提示正在骑行，需结束骑行并支付才能解锁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a:effectLst/>
                          <a:latin typeface="幼圆" panose="02010509060101010101" pitchFamily="49" charset="-122"/>
                          <a:ea typeface="幼圆" panose="02010509060101010101" pitchFamily="49" charset="-122"/>
                        </a:rPr>
                        <a:t> </a:t>
                      </a:r>
                      <a:endParaRPr lang="zh-CN" sz="2000" kern="100">
                        <a:effectLst/>
                        <a:latin typeface="幼圆" panose="02010509060101010101" pitchFamily="49" charset="-122"/>
                        <a:ea typeface="幼圆" panose="02010509060101010101" pitchFamily="49" charset="-122"/>
                      </a:endParaRPr>
                    </a:p>
                  </a:txBody>
                  <a:tcPr marL="60157" marR="60157" marT="0" marB="0" anchor="ctr"/>
                </a:tc>
              </a:tr>
              <a:tr h="1088470">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012</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zh-CN" sz="2000" kern="100" dirty="0">
                          <a:effectLst/>
                          <a:latin typeface="幼圆" panose="02010509060101010101" pitchFamily="49" charset="-122"/>
                          <a:ea typeface="幼圆" panose="02010509060101010101" pitchFamily="49" charset="-122"/>
                        </a:rPr>
                        <a:t>开锁</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有未支付的订单</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晚上手动输入车辆编号</a:t>
                      </a:r>
                      <a:endParaRPr lang="zh-CN" sz="2000" kern="100">
                        <a:effectLst/>
                        <a:latin typeface="幼圆" panose="02010509060101010101" pitchFamily="49" charset="-122"/>
                        <a:ea typeface="幼圆" panose="02010509060101010101" pitchFamily="49" charset="-122"/>
                      </a:endParaRPr>
                    </a:p>
                  </a:txBody>
                  <a:tcPr marL="60157" marR="60157" marT="0" marB="0"/>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无法开锁，提示支付未支付订单才能解锁</a:t>
                      </a:r>
                      <a:endParaRPr lang="zh-CN" sz="2000" kern="100">
                        <a:effectLst/>
                        <a:latin typeface="幼圆" panose="02010509060101010101" pitchFamily="49" charset="-122"/>
                        <a:ea typeface="幼圆" panose="02010509060101010101" pitchFamily="49" charset="-122"/>
                      </a:endParaRPr>
                    </a:p>
                  </a:txBody>
                  <a:tcPr marL="60157" marR="60157" marT="0" marB="0" anchor="ctr"/>
                </a:tc>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 </a:t>
                      </a:r>
                      <a:endParaRPr lang="zh-CN" sz="2000" kern="100" dirty="0">
                        <a:effectLst/>
                        <a:latin typeface="幼圆" panose="02010509060101010101" pitchFamily="49" charset="-122"/>
                        <a:ea typeface="幼圆" panose="02010509060101010101" pitchFamily="49" charset="-122"/>
                      </a:endParaRPr>
                    </a:p>
                  </a:txBody>
                  <a:tcPr marL="60157" marR="60157" marT="0" marB="0" anchor="ctr"/>
                </a:tc>
              </a:tr>
            </a:tbl>
          </a:graphicData>
        </a:graphic>
      </p:graphicFrame>
      <p:pic>
        <p:nvPicPr>
          <p:cNvPr id="6" name="图片 5"/>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8031482" cy="107632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1.6.2 </a:t>
            </a:r>
            <a:r>
              <a:rPr lang="zh-CN" altLang="en-US" sz="3200" b="1" dirty="0">
                <a:solidFill>
                  <a:srgbClr val="1353A2"/>
                </a:solidFill>
                <a:latin typeface="微软雅黑" panose="020B0503020204020204" pitchFamily="34" charset="-122"/>
                <a:ea typeface="微软雅黑" panose="020B0503020204020204" pitchFamily="34" charset="-122"/>
              </a:rPr>
              <a:t>摩</a:t>
            </a:r>
            <a:r>
              <a:rPr lang="zh-CN" altLang="en-US" sz="3200" b="1" dirty="0" smtClean="0">
                <a:solidFill>
                  <a:srgbClr val="1353A2"/>
                </a:solidFill>
                <a:latin typeface="微软雅黑" panose="020B0503020204020204" pitchFamily="34" charset="-122"/>
                <a:ea typeface="微软雅黑" panose="020B0503020204020204" pitchFamily="34" charset="-122"/>
              </a:rPr>
              <a:t>拜单车</a:t>
            </a:r>
            <a:r>
              <a:rPr lang="en-US" altLang="zh-CN" sz="3200" b="1" dirty="0" smtClean="0">
                <a:solidFill>
                  <a:srgbClr val="1353A2"/>
                </a:solidFill>
                <a:latin typeface="微软雅黑" panose="020B0503020204020204" pitchFamily="34" charset="-122"/>
                <a:ea typeface="微软雅黑" panose="020B0503020204020204" pitchFamily="34" charset="-122"/>
              </a:rPr>
              <a:t>App</a:t>
            </a:r>
            <a:r>
              <a:rPr lang="zh-CN" altLang="en-US" sz="3200" b="1" dirty="0" smtClean="0">
                <a:solidFill>
                  <a:srgbClr val="1353A2"/>
                </a:solidFill>
                <a:latin typeface="微软雅黑" panose="020B0503020204020204" pitchFamily="34" charset="-122"/>
                <a:ea typeface="微软雅黑" panose="020B0503020204020204" pitchFamily="34" charset="-122"/>
              </a:rPr>
              <a:t>开锁用车</a:t>
            </a:r>
            <a:endParaRPr lang="zh-CN" altLang="en-US" sz="3200" b="1" dirty="0" smtClean="0">
              <a:solidFill>
                <a:srgbClr val="1353A2"/>
              </a:solidFill>
              <a:latin typeface="微软雅黑" panose="020B0503020204020204" pitchFamily="34" charset="-122"/>
              <a:ea typeface="微软雅黑" panose="020B0503020204020204" pitchFamily="34" charset="-122"/>
            </a:endParaRPr>
          </a:p>
          <a:p>
            <a:pPr marL="0" algn="l" defTabSz="914400" rtl="0" eaLnBrk="1" latinLnBrk="0" hangingPunct="1"/>
            <a:r>
              <a:rPr lang="zh-CN" altLang="en-US" sz="3200" b="1" dirty="0" smtClean="0">
                <a:solidFill>
                  <a:srgbClr val="1353A2"/>
                </a:solidFill>
                <a:latin typeface="微软雅黑" panose="020B0503020204020204" pitchFamily="34" charset="-122"/>
                <a:ea typeface="微软雅黑" panose="020B0503020204020204" pitchFamily="34" charset="-122"/>
              </a:rPr>
              <a:t>功能测试流程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654682" y="1517656"/>
            <a:ext cx="9968358" cy="18859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）测试执行</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执行</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测试用例，对测试过程进行记录和跟踪。对于测试发现的缺陷整理成缺陷报告。</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0" name="表格 9"/>
          <p:cNvGraphicFramePr>
            <a:graphicFrameLocks noGrp="1"/>
          </p:cNvGraphicFramePr>
          <p:nvPr/>
        </p:nvGraphicFramePr>
        <p:xfrm>
          <a:off x="2095498" y="3434080"/>
          <a:ext cx="8968741" cy="2580640"/>
        </p:xfrm>
        <a:graphic>
          <a:graphicData uri="http://schemas.openxmlformats.org/drawingml/2006/table">
            <a:tbl>
              <a:tblPr firstRow="1" firstCol="1" bandRow="1">
                <a:tableStyleId>{5C22544A-7EE6-4342-B048-85BDC9FD1C3A}</a:tableStyleId>
              </a:tblPr>
              <a:tblGrid>
                <a:gridCol w="2352163"/>
                <a:gridCol w="6616578"/>
              </a:tblGrid>
              <a:tr h="322580">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缺陷</a:t>
                      </a:r>
                      <a:r>
                        <a:rPr lang="en-US" sz="2000" kern="100" dirty="0">
                          <a:effectLst/>
                          <a:latin typeface="幼圆" panose="02010509060101010101" pitchFamily="49" charset="-122"/>
                          <a:ea typeface="幼圆" panose="02010509060101010101" pitchFamily="49" charset="-122"/>
                        </a:rPr>
                        <a:t>ID</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1900210006</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322580">
                <a:tc>
                  <a:txBody>
                    <a:bodyPr/>
                    <a:lstStyle/>
                    <a:p>
                      <a:pPr algn="just">
                        <a:spcAft>
                          <a:spcPts val="0"/>
                        </a:spcAft>
                      </a:pPr>
                      <a:r>
                        <a:rPr lang="zh-CN" sz="2000" kern="100">
                          <a:effectLst/>
                          <a:latin typeface="幼圆" panose="02010509060101010101" pitchFamily="49" charset="-122"/>
                          <a:ea typeface="幼圆" panose="02010509060101010101" pitchFamily="49" charset="-122"/>
                        </a:rPr>
                        <a:t>测试软件名称</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摩拜单车</a:t>
                      </a:r>
                      <a:r>
                        <a:rPr lang="en-US" sz="2000" kern="100">
                          <a:effectLst/>
                          <a:latin typeface="幼圆" panose="02010509060101010101" pitchFamily="49" charset="-122"/>
                          <a:ea typeface="幼圆" panose="02010509060101010101" pitchFamily="49" charset="-122"/>
                        </a:rPr>
                        <a:t>App</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322580">
                <a:tc>
                  <a:txBody>
                    <a:bodyPr/>
                    <a:lstStyle/>
                    <a:p>
                      <a:pPr algn="just">
                        <a:spcAft>
                          <a:spcPts val="0"/>
                        </a:spcAft>
                      </a:pPr>
                      <a:r>
                        <a:rPr lang="zh-CN" sz="2000" kern="100">
                          <a:effectLst/>
                          <a:latin typeface="幼圆" panose="02010509060101010101" pitchFamily="49" charset="-122"/>
                          <a:ea typeface="幼圆" panose="02010509060101010101" pitchFamily="49" charset="-122"/>
                        </a:rPr>
                        <a:t>测试软件版本</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8.10.0</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322580">
                <a:tc>
                  <a:txBody>
                    <a:bodyPr/>
                    <a:lstStyle/>
                    <a:p>
                      <a:pPr algn="just">
                        <a:spcAft>
                          <a:spcPts val="0"/>
                        </a:spcAft>
                      </a:pPr>
                      <a:r>
                        <a:rPr lang="zh-CN" sz="2000" kern="100">
                          <a:effectLst/>
                          <a:latin typeface="幼圆" panose="02010509060101010101" pitchFamily="49" charset="-122"/>
                          <a:ea typeface="幼圆" panose="02010509060101010101" pitchFamily="49" charset="-122"/>
                        </a:rPr>
                        <a:t>缺陷发现日期</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20190302</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322580">
                <a:tc>
                  <a:txBody>
                    <a:bodyPr/>
                    <a:lstStyle/>
                    <a:p>
                      <a:pPr algn="just">
                        <a:spcAft>
                          <a:spcPts val="0"/>
                        </a:spcAft>
                      </a:pPr>
                      <a:r>
                        <a:rPr lang="zh-CN" sz="2000" kern="100">
                          <a:effectLst/>
                          <a:latin typeface="幼圆" panose="02010509060101010101" pitchFamily="49" charset="-122"/>
                          <a:ea typeface="幼圆" panose="02010509060101010101" pitchFamily="49" charset="-122"/>
                        </a:rPr>
                        <a:t>测试人员</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测试员</a:t>
                      </a:r>
                      <a:r>
                        <a:rPr lang="en-US" sz="2000" kern="100">
                          <a:effectLst/>
                          <a:latin typeface="幼圆" panose="02010509060101010101" pitchFamily="49" charset="-122"/>
                          <a:ea typeface="幼圆" panose="02010509060101010101" pitchFamily="49" charset="-122"/>
                        </a:rPr>
                        <a:t>1</a:t>
                      </a:r>
                      <a:r>
                        <a:rPr lang="zh-CN" sz="2000" kern="100">
                          <a:effectLst/>
                          <a:latin typeface="幼圆" panose="02010509060101010101" pitchFamily="49" charset="-122"/>
                          <a:ea typeface="幼圆" panose="02010509060101010101" pitchFamily="49" charset="-122"/>
                        </a:rPr>
                        <a:t>、测试员</a:t>
                      </a:r>
                      <a:r>
                        <a:rPr lang="en-US" sz="2000" kern="100">
                          <a:effectLst/>
                          <a:latin typeface="幼圆" panose="02010509060101010101" pitchFamily="49" charset="-122"/>
                          <a:ea typeface="幼圆" panose="02010509060101010101" pitchFamily="49" charset="-122"/>
                        </a:rPr>
                        <a:t>2</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967740">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缺陷描述</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该版本的开锁用车功能在晚上扫码开锁时，无法启动手电筒，导致扫码不成功而无法完成开锁功能。</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r>
            </a:tbl>
          </a:graphicData>
        </a:graphic>
      </p:graphicFrame>
      <p:pic>
        <p:nvPicPr>
          <p:cNvPr id="6" name="图片 5"/>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8031482" cy="107632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1.6.2 </a:t>
            </a:r>
            <a:r>
              <a:rPr lang="zh-CN" altLang="en-US" sz="3200" b="1" dirty="0">
                <a:solidFill>
                  <a:srgbClr val="1353A2"/>
                </a:solidFill>
                <a:latin typeface="微软雅黑" panose="020B0503020204020204" pitchFamily="34" charset="-122"/>
                <a:ea typeface="微软雅黑" panose="020B0503020204020204" pitchFamily="34" charset="-122"/>
              </a:rPr>
              <a:t>摩</a:t>
            </a:r>
            <a:r>
              <a:rPr lang="zh-CN" altLang="en-US" sz="3200" b="1" dirty="0" smtClean="0">
                <a:solidFill>
                  <a:srgbClr val="1353A2"/>
                </a:solidFill>
                <a:latin typeface="微软雅黑" panose="020B0503020204020204" pitchFamily="34" charset="-122"/>
                <a:ea typeface="微软雅黑" panose="020B0503020204020204" pitchFamily="34" charset="-122"/>
              </a:rPr>
              <a:t>拜单车</a:t>
            </a:r>
            <a:r>
              <a:rPr lang="en-US" altLang="zh-CN" sz="3200" b="1" dirty="0" smtClean="0">
                <a:solidFill>
                  <a:srgbClr val="1353A2"/>
                </a:solidFill>
                <a:latin typeface="微软雅黑" panose="020B0503020204020204" pitchFamily="34" charset="-122"/>
                <a:ea typeface="微软雅黑" panose="020B0503020204020204" pitchFamily="34" charset="-122"/>
              </a:rPr>
              <a:t>App</a:t>
            </a:r>
            <a:r>
              <a:rPr lang="zh-CN" altLang="en-US" sz="3200" b="1" dirty="0" smtClean="0">
                <a:solidFill>
                  <a:srgbClr val="1353A2"/>
                </a:solidFill>
                <a:latin typeface="微软雅黑" panose="020B0503020204020204" pitchFamily="34" charset="-122"/>
                <a:ea typeface="微软雅黑" panose="020B0503020204020204" pitchFamily="34" charset="-122"/>
              </a:rPr>
              <a:t>开锁用车</a:t>
            </a:r>
            <a:endParaRPr lang="zh-CN" altLang="en-US" sz="3200" b="1" dirty="0" smtClean="0">
              <a:solidFill>
                <a:srgbClr val="1353A2"/>
              </a:solidFill>
              <a:latin typeface="微软雅黑" panose="020B0503020204020204" pitchFamily="34" charset="-122"/>
              <a:ea typeface="微软雅黑" panose="020B0503020204020204" pitchFamily="34" charset="-122"/>
            </a:endParaRPr>
          </a:p>
          <a:p>
            <a:pPr marL="0" algn="l" defTabSz="914400" rtl="0" eaLnBrk="1" latinLnBrk="0" hangingPunct="1"/>
            <a:r>
              <a:rPr lang="zh-CN" altLang="en-US" sz="3200" b="1" dirty="0" smtClean="0">
                <a:solidFill>
                  <a:srgbClr val="1353A2"/>
                </a:solidFill>
                <a:latin typeface="微软雅黑" panose="020B0503020204020204" pitchFamily="34" charset="-122"/>
                <a:ea typeface="微软雅黑" panose="020B0503020204020204" pitchFamily="34" charset="-122"/>
              </a:rPr>
              <a:t>功能测试流程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2377440" y="1625598"/>
          <a:ext cx="8851899" cy="4074164"/>
        </p:xfrm>
        <a:graphic>
          <a:graphicData uri="http://schemas.openxmlformats.org/drawingml/2006/table">
            <a:tbl>
              <a:tblPr firstRow="1" firstCol="1" bandRow="1">
                <a:tableStyleId>{5C22544A-7EE6-4342-B048-85BDC9FD1C3A}</a:tableStyleId>
              </a:tblPr>
              <a:tblGrid>
                <a:gridCol w="2321519"/>
                <a:gridCol w="6530380"/>
              </a:tblGrid>
              <a:tr h="339514">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附件（可附图）</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附图</a:t>
                      </a:r>
                      <a:r>
                        <a:rPr lang="en-US" sz="2000" kern="100">
                          <a:effectLst/>
                          <a:latin typeface="幼圆" panose="02010509060101010101" pitchFamily="49" charset="-122"/>
                          <a:ea typeface="幼圆" panose="02010509060101010101" pitchFamily="49" charset="-122"/>
                        </a:rPr>
                        <a:t>1</a:t>
                      </a:r>
                      <a:r>
                        <a:rPr lang="zh-CN" sz="2000" kern="100">
                          <a:effectLst/>
                          <a:latin typeface="幼圆" panose="02010509060101010101" pitchFamily="49" charset="-122"/>
                          <a:ea typeface="幼圆" panose="02010509060101010101" pitchFamily="49" charset="-122"/>
                        </a:rPr>
                        <a:t>（链接）</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339514">
                <a:tc>
                  <a:txBody>
                    <a:bodyPr/>
                    <a:lstStyle/>
                    <a:p>
                      <a:pPr algn="just">
                        <a:spcAft>
                          <a:spcPts val="0"/>
                        </a:spcAft>
                      </a:pPr>
                      <a:r>
                        <a:rPr lang="zh-CN" sz="2000" kern="100">
                          <a:effectLst/>
                          <a:latin typeface="幼圆" panose="02010509060101010101" pitchFamily="49" charset="-122"/>
                          <a:ea typeface="幼圆" panose="02010509060101010101" pitchFamily="49" charset="-122"/>
                        </a:rPr>
                        <a:t>缺陷类型</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功能类型缺陷</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339514">
                <a:tc>
                  <a:txBody>
                    <a:bodyPr/>
                    <a:lstStyle/>
                    <a:p>
                      <a:pPr algn="just">
                        <a:spcAft>
                          <a:spcPts val="0"/>
                        </a:spcAft>
                      </a:pPr>
                      <a:r>
                        <a:rPr lang="zh-CN" sz="2000" kern="100">
                          <a:effectLst/>
                          <a:latin typeface="幼圆" panose="02010509060101010101" pitchFamily="49" charset="-122"/>
                          <a:ea typeface="幼圆" panose="02010509060101010101" pitchFamily="49" charset="-122"/>
                        </a:rPr>
                        <a:t>缺陷严重程度</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严重</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339514">
                <a:tc>
                  <a:txBody>
                    <a:bodyPr/>
                    <a:lstStyle/>
                    <a:p>
                      <a:pPr algn="just">
                        <a:spcAft>
                          <a:spcPts val="0"/>
                        </a:spcAft>
                      </a:pPr>
                      <a:r>
                        <a:rPr lang="zh-CN" sz="2000" kern="100">
                          <a:effectLst/>
                          <a:latin typeface="幼圆" panose="02010509060101010101" pitchFamily="49" charset="-122"/>
                          <a:ea typeface="幼圆" panose="02010509060101010101" pitchFamily="49" charset="-122"/>
                        </a:rPr>
                        <a:t>缺陷优先级</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立即解决</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1018540">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测试环境</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a:effectLst/>
                          <a:latin typeface="幼圆" panose="02010509060101010101" pitchFamily="49" charset="-122"/>
                          <a:ea typeface="幼圆" panose="02010509060101010101" pitchFamily="49" charset="-122"/>
                        </a:rPr>
                        <a:t>手机信息：华为</a:t>
                      </a:r>
                      <a:r>
                        <a:rPr lang="en-US" sz="2000" kern="100">
                          <a:effectLst/>
                          <a:latin typeface="幼圆" panose="02010509060101010101" pitchFamily="49" charset="-122"/>
                          <a:ea typeface="幼圆" panose="02010509060101010101" pitchFamily="49" charset="-122"/>
                        </a:rPr>
                        <a:t> honor AAL-AL20</a:t>
                      </a:r>
                      <a:endParaRPr lang="zh-CN" sz="2000" kern="100">
                        <a:effectLst/>
                        <a:latin typeface="幼圆" panose="02010509060101010101" pitchFamily="49" charset="-122"/>
                        <a:ea typeface="幼圆" panose="02010509060101010101" pitchFamily="49" charset="-122"/>
                      </a:endParaRPr>
                    </a:p>
                    <a:p>
                      <a:pPr algn="just">
                        <a:spcAft>
                          <a:spcPts val="0"/>
                        </a:spcAft>
                      </a:pPr>
                      <a:r>
                        <a:rPr lang="zh-CN" sz="2000" kern="100">
                          <a:effectLst/>
                          <a:latin typeface="幼圆" panose="02010509060101010101" pitchFamily="49" charset="-122"/>
                          <a:ea typeface="幼圆" panose="02010509060101010101" pitchFamily="49" charset="-122"/>
                        </a:rPr>
                        <a:t>内存：</a:t>
                      </a:r>
                      <a:r>
                        <a:rPr lang="en-US" sz="2000" kern="100">
                          <a:effectLst/>
                          <a:latin typeface="幼圆" panose="02010509060101010101" pitchFamily="49" charset="-122"/>
                          <a:ea typeface="幼圆" panose="02010509060101010101" pitchFamily="49" charset="-122"/>
                        </a:rPr>
                        <a:t>4.0GB</a:t>
                      </a:r>
                      <a:endParaRPr lang="zh-CN" sz="2000" kern="100">
                        <a:effectLst/>
                        <a:latin typeface="幼圆" panose="02010509060101010101" pitchFamily="49" charset="-122"/>
                        <a:ea typeface="幼圆" panose="02010509060101010101" pitchFamily="49" charset="-122"/>
                      </a:endParaRPr>
                    </a:p>
                    <a:p>
                      <a:pPr algn="just">
                        <a:spcAft>
                          <a:spcPts val="0"/>
                        </a:spcAft>
                      </a:pPr>
                      <a:r>
                        <a:rPr lang="zh-CN" sz="2000" kern="100">
                          <a:effectLst/>
                          <a:latin typeface="幼圆" panose="02010509060101010101" pitchFamily="49" charset="-122"/>
                          <a:ea typeface="幼圆" panose="02010509060101010101" pitchFamily="49" charset="-122"/>
                        </a:rPr>
                        <a:t>系统类型：</a:t>
                      </a:r>
                      <a:r>
                        <a:rPr lang="en-US" sz="2000" kern="100">
                          <a:effectLst/>
                          <a:latin typeface="幼圆" panose="02010509060101010101" pitchFamily="49" charset="-122"/>
                          <a:ea typeface="幼圆" panose="02010509060101010101" pitchFamily="49" charset="-122"/>
                        </a:rPr>
                        <a:t>Android8.0.0</a:t>
                      </a:r>
                      <a:r>
                        <a:rPr lang="zh-CN" sz="2000" kern="100">
                          <a:effectLst/>
                          <a:latin typeface="幼圆" panose="02010509060101010101" pitchFamily="49" charset="-122"/>
                          <a:ea typeface="幼圆" panose="02010509060101010101" pitchFamily="49" charset="-122"/>
                        </a:rPr>
                        <a:t>操作系统</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1358054">
                <a:tc>
                  <a:txBody>
                    <a:bodyPr/>
                    <a:lstStyle/>
                    <a:p>
                      <a:pPr algn="just">
                        <a:spcAft>
                          <a:spcPts val="0"/>
                        </a:spcAft>
                      </a:pPr>
                      <a:r>
                        <a:rPr lang="zh-CN" sz="2000" kern="100">
                          <a:effectLst/>
                          <a:latin typeface="幼圆" panose="02010509060101010101" pitchFamily="49" charset="-122"/>
                          <a:ea typeface="幼圆" panose="02010509060101010101" pitchFamily="49" charset="-122"/>
                        </a:rPr>
                        <a:t>重现步骤</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000" kern="100">
                          <a:effectLst/>
                          <a:latin typeface="幼圆" panose="02010509060101010101" pitchFamily="49" charset="-122"/>
                          <a:ea typeface="幼圆" panose="02010509060101010101" pitchFamily="49" charset="-122"/>
                        </a:rPr>
                        <a:t>1</a:t>
                      </a:r>
                      <a:r>
                        <a:rPr lang="zh-CN" sz="2000" kern="100">
                          <a:effectLst/>
                          <a:latin typeface="幼圆" panose="02010509060101010101" pitchFamily="49" charset="-122"/>
                          <a:ea typeface="幼圆" panose="02010509060101010101" pitchFamily="49" charset="-122"/>
                        </a:rPr>
                        <a:t>、进入摩拜单车</a:t>
                      </a:r>
                      <a:r>
                        <a:rPr lang="en-US" sz="2000" kern="100">
                          <a:effectLst/>
                          <a:latin typeface="幼圆" panose="02010509060101010101" pitchFamily="49" charset="-122"/>
                          <a:ea typeface="幼圆" panose="02010509060101010101" pitchFamily="49" charset="-122"/>
                        </a:rPr>
                        <a:t>App</a:t>
                      </a:r>
                      <a:r>
                        <a:rPr lang="zh-CN" sz="2000" kern="100">
                          <a:effectLst/>
                          <a:latin typeface="幼圆" panose="02010509060101010101" pitchFamily="49" charset="-122"/>
                          <a:ea typeface="幼圆" panose="02010509060101010101" pitchFamily="49" charset="-122"/>
                        </a:rPr>
                        <a:t>页面，点击“扫码开锁”按钮。</a:t>
                      </a:r>
                      <a:endParaRPr lang="zh-CN" sz="2000" kern="100">
                        <a:effectLst/>
                        <a:latin typeface="幼圆" panose="02010509060101010101" pitchFamily="49" charset="-122"/>
                        <a:ea typeface="幼圆" panose="02010509060101010101" pitchFamily="49" charset="-122"/>
                      </a:endParaRPr>
                    </a:p>
                    <a:p>
                      <a:pPr algn="just">
                        <a:spcAft>
                          <a:spcPts val="0"/>
                        </a:spcAft>
                      </a:pPr>
                      <a:r>
                        <a:rPr lang="en-US" sz="2000" kern="100">
                          <a:effectLst/>
                          <a:latin typeface="幼圆" panose="02010509060101010101" pitchFamily="49" charset="-122"/>
                          <a:ea typeface="幼圆" panose="02010509060101010101" pitchFamily="49" charset="-122"/>
                        </a:rPr>
                        <a:t>2</a:t>
                      </a:r>
                      <a:r>
                        <a:rPr lang="zh-CN" sz="2000" kern="100">
                          <a:effectLst/>
                          <a:latin typeface="幼圆" panose="02010509060101010101" pitchFamily="49" charset="-122"/>
                          <a:ea typeface="幼圆" panose="02010509060101010101" pitchFamily="49" charset="-122"/>
                        </a:rPr>
                        <a:t>、手电筒未打开，扫取摩拜单车二维码，扫取失败。</a:t>
                      </a:r>
                      <a:endParaRPr lang="zh-CN" sz="2000" kern="100">
                        <a:effectLst/>
                        <a:latin typeface="幼圆" panose="02010509060101010101" pitchFamily="49" charset="-122"/>
                        <a:ea typeface="幼圆" panose="02010509060101010101" pitchFamily="49" charset="-122"/>
                      </a:endParaRPr>
                    </a:p>
                  </a:txBody>
                  <a:tcPr marL="68580" marR="68580" marT="0" marB="0" anchor="ctr"/>
                </a:tc>
              </a:tr>
              <a:tr h="339514">
                <a:tc>
                  <a:txBody>
                    <a:bodyPr/>
                    <a:lstStyle/>
                    <a:p>
                      <a:pPr algn="just">
                        <a:spcAft>
                          <a:spcPts val="0"/>
                        </a:spcAft>
                      </a:pPr>
                      <a:r>
                        <a:rPr lang="zh-CN" sz="2000" kern="100">
                          <a:effectLst/>
                          <a:latin typeface="幼圆" panose="02010509060101010101" pitchFamily="49" charset="-122"/>
                          <a:ea typeface="幼圆" panose="02010509060101010101" pitchFamily="49" charset="-122"/>
                        </a:rPr>
                        <a:t>备注</a:t>
                      </a:r>
                      <a:endParaRPr lang="zh-CN" sz="20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2000" kern="100" dirty="0">
                          <a:effectLst/>
                          <a:latin typeface="幼圆" panose="02010509060101010101" pitchFamily="49" charset="-122"/>
                          <a:ea typeface="幼圆" panose="02010509060101010101" pitchFamily="49" charset="-122"/>
                        </a:rPr>
                        <a:t>无</a:t>
                      </a:r>
                      <a:endParaRPr lang="zh-CN" sz="2000" kern="100" dirty="0">
                        <a:effectLst/>
                        <a:latin typeface="幼圆" panose="02010509060101010101" pitchFamily="49" charset="-122"/>
                        <a:ea typeface="幼圆" panose="02010509060101010101" pitchFamily="49" charset="-122"/>
                      </a:endParaRPr>
                    </a:p>
                  </a:txBody>
                  <a:tcPr marL="68580" marR="68580" marT="0" marB="0" anchor="ctr"/>
                </a:tc>
              </a:tr>
            </a:tbl>
          </a:graphicData>
        </a:graphic>
      </p:graphicFrame>
      <p:pic>
        <p:nvPicPr>
          <p:cNvPr id="7" name="图片 6"/>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8031482" cy="107632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1.6.2 </a:t>
            </a:r>
            <a:r>
              <a:rPr lang="zh-CN" altLang="en-US" sz="3200" b="1" dirty="0">
                <a:solidFill>
                  <a:srgbClr val="1353A2"/>
                </a:solidFill>
                <a:latin typeface="微软雅黑" panose="020B0503020204020204" pitchFamily="34" charset="-122"/>
                <a:ea typeface="微软雅黑" panose="020B0503020204020204" pitchFamily="34" charset="-122"/>
              </a:rPr>
              <a:t>摩</a:t>
            </a:r>
            <a:r>
              <a:rPr lang="zh-CN" altLang="en-US" sz="3200" b="1" dirty="0" smtClean="0">
                <a:solidFill>
                  <a:srgbClr val="1353A2"/>
                </a:solidFill>
                <a:latin typeface="微软雅黑" panose="020B0503020204020204" pitchFamily="34" charset="-122"/>
                <a:ea typeface="微软雅黑" panose="020B0503020204020204" pitchFamily="34" charset="-122"/>
              </a:rPr>
              <a:t>拜单车</a:t>
            </a:r>
            <a:r>
              <a:rPr lang="en-US" altLang="zh-CN" sz="3200" b="1" dirty="0" smtClean="0">
                <a:solidFill>
                  <a:srgbClr val="1353A2"/>
                </a:solidFill>
                <a:latin typeface="微软雅黑" panose="020B0503020204020204" pitchFamily="34" charset="-122"/>
                <a:ea typeface="微软雅黑" panose="020B0503020204020204" pitchFamily="34" charset="-122"/>
              </a:rPr>
              <a:t>App</a:t>
            </a:r>
            <a:r>
              <a:rPr lang="zh-CN" altLang="en-US" sz="3200" b="1" dirty="0" smtClean="0">
                <a:solidFill>
                  <a:srgbClr val="1353A2"/>
                </a:solidFill>
                <a:latin typeface="微软雅黑" panose="020B0503020204020204" pitchFamily="34" charset="-122"/>
                <a:ea typeface="微软雅黑" panose="020B0503020204020204" pitchFamily="34" charset="-122"/>
              </a:rPr>
              <a:t>开锁用车</a:t>
            </a:r>
            <a:endParaRPr lang="zh-CN" altLang="en-US" sz="3200" b="1" dirty="0" smtClean="0">
              <a:solidFill>
                <a:srgbClr val="1353A2"/>
              </a:solidFill>
              <a:latin typeface="微软雅黑" panose="020B0503020204020204" pitchFamily="34" charset="-122"/>
              <a:ea typeface="微软雅黑" panose="020B0503020204020204" pitchFamily="34" charset="-122"/>
            </a:endParaRPr>
          </a:p>
          <a:p>
            <a:pPr marL="0" algn="l" defTabSz="914400" rtl="0" eaLnBrk="1" latinLnBrk="0" hangingPunct="1"/>
            <a:r>
              <a:rPr lang="zh-CN" altLang="en-US" sz="3200" b="1" dirty="0" smtClean="0">
                <a:solidFill>
                  <a:srgbClr val="1353A2"/>
                </a:solidFill>
                <a:latin typeface="微软雅黑" panose="020B0503020204020204" pitchFamily="34" charset="-122"/>
                <a:ea typeface="微软雅黑" panose="020B0503020204020204" pitchFamily="34" charset="-122"/>
              </a:rPr>
              <a:t>功能测试流程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654682" y="1517656"/>
            <a:ext cx="9968358" cy="32981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）编写测试报告</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结束之后（包括回归测试</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），编写</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一个完整的测试报告，测试报告的内容非常多，一般都是长达十几页甚至几十页的</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word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文档，或者是在相应的软件测试管理工具中</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编写</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在测试报告中详细描述本次测试过程及结论。</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9338" y="500143"/>
            <a:ext cx="5903119" cy="584776"/>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微软雅黑" panose="020B0503020204020204" pitchFamily="34" charset="-122"/>
                <a:ea typeface="微软雅黑" panose="020B0503020204020204" pitchFamily="34" charset="-122"/>
              </a:rPr>
              <a:t>1.7 </a:t>
            </a:r>
            <a:r>
              <a:rPr lang="zh-CN" altLang="en-US" sz="3200" b="1" dirty="0" smtClean="0">
                <a:solidFill>
                  <a:srgbClr val="1353A2"/>
                </a:solidFill>
                <a:latin typeface="微软雅黑" panose="020B0503020204020204" pitchFamily="34" charset="-122"/>
                <a:ea typeface="微软雅黑" panose="020B0503020204020204" pitchFamily="34" charset="-122"/>
              </a:rPr>
              <a:t>本章小结</a:t>
            </a:r>
            <a:endParaRPr lang="zh-CN" altLang="en-US" sz="3200" b="1" dirty="0">
              <a:solidFill>
                <a:srgbClr val="1353A2"/>
              </a:solidFill>
              <a:latin typeface="微软雅黑" panose="020B0503020204020204" pitchFamily="34" charset="-122"/>
              <a:ea typeface="微软雅黑" panose="020B0503020204020204" pitchFamily="34" charset="-122"/>
            </a:endParaRPr>
          </a:p>
        </p:txBody>
      </p:sp>
      <p:sp>
        <p:nvSpPr>
          <p:cNvPr id="67" name="矩形 66"/>
          <p:cNvSpPr/>
          <p:nvPr/>
        </p:nvSpPr>
        <p:spPr>
          <a:xfrm>
            <a:off x="5112174" y="1445401"/>
            <a:ext cx="6493454" cy="4708981"/>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zh-CN" sz="2000" dirty="0" smtClean="0">
                <a:solidFill>
                  <a:srgbClr val="1353A2"/>
                </a:solidFill>
                <a:latin typeface="微软雅黑" panose="020B0503020204020204" pitchFamily="34" charset="-122"/>
                <a:ea typeface="微软雅黑" panose="020B0503020204020204" pitchFamily="34" charset="-122"/>
              </a:rPr>
              <a:t>本章</a:t>
            </a:r>
            <a:r>
              <a:rPr lang="zh-CN" altLang="zh-CN" sz="2000" dirty="0">
                <a:solidFill>
                  <a:srgbClr val="1353A2"/>
                </a:solidFill>
                <a:latin typeface="微软雅黑" panose="020B0503020204020204" pitchFamily="34" charset="-122"/>
                <a:ea typeface="微软雅黑" panose="020B0503020204020204" pitchFamily="34" charset="-122"/>
              </a:rPr>
              <a:t>对软件测试基础知识进行了讲解，首先介绍了软件相关的知识，包括软件生命周期、软件开发模型、软件质量等；其次讲解了软件缺陷管理，包括软件缺陷产生的原因、分类、处理流程及常用的缺陷管理工具；接着讲解了软件测试的概念、目的、分类、软件测试与软件开发的关系、软件测试的原则；最后讲解了软件测试的基本流程，并且使用摩拜单车</a:t>
            </a:r>
            <a:r>
              <a:rPr lang="en-US" altLang="zh-CN" sz="2000" dirty="0">
                <a:solidFill>
                  <a:srgbClr val="1353A2"/>
                </a:solidFill>
                <a:latin typeface="微软雅黑" panose="020B0503020204020204" pitchFamily="34" charset="-122"/>
                <a:ea typeface="微软雅黑" panose="020B0503020204020204" pitchFamily="34" charset="-122"/>
              </a:rPr>
              <a:t>App</a:t>
            </a:r>
            <a:r>
              <a:rPr lang="zh-CN" altLang="zh-CN" sz="2000" dirty="0">
                <a:solidFill>
                  <a:srgbClr val="1353A2"/>
                </a:solidFill>
                <a:latin typeface="微软雅黑" panose="020B0503020204020204" pitchFamily="34" charset="-122"/>
                <a:ea typeface="微软雅黑" panose="020B0503020204020204" pitchFamily="34" charset="-122"/>
              </a:rPr>
              <a:t>开锁功能的测试让读者简单认识了一下软件测试的基本流程。本章的知识细碎且独立，但却是软件测试入门的必备知识，为后续章节更深入的学习软件测试打下坚实的基础。</a:t>
            </a:r>
            <a:endParaRPr lang="zh-CN" altLang="en-US" sz="2000" dirty="0">
              <a:solidFill>
                <a:srgbClr val="1353A2"/>
              </a:solidFill>
              <a:latin typeface="微软雅黑" panose="020B0503020204020204" pitchFamily="34" charset="-122"/>
              <a:ea typeface="微软雅黑" panose="020B0503020204020204" pitchFamily="34" charset="-122"/>
            </a:endParaRPr>
          </a:p>
        </p:txBody>
      </p:sp>
      <p:cxnSp>
        <p:nvCxnSpPr>
          <p:cNvPr id="94" name="直接连接符 71"/>
          <p:cNvCxnSpPr/>
          <p:nvPr/>
        </p:nvCxnSpPr>
        <p:spPr>
          <a:xfrm flipH="1">
            <a:off x="9202549" y="7121749"/>
            <a:ext cx="1474501" cy="1463953"/>
          </a:xfrm>
          <a:prstGeom prst="line">
            <a:avLst/>
          </a:prstGeom>
          <a:ln>
            <a:solidFill>
              <a:srgbClr val="FEA521"/>
            </a:solidFill>
          </a:ln>
        </p:spPr>
        <p:style>
          <a:lnRef idx="1">
            <a:schemeClr val="accent1"/>
          </a:lnRef>
          <a:fillRef idx="0">
            <a:schemeClr val="accent1"/>
          </a:fillRef>
          <a:effectRef idx="0">
            <a:schemeClr val="accent1"/>
          </a:effectRef>
          <a:fontRef idx="minor">
            <a:schemeClr val="tx1"/>
          </a:fontRef>
        </p:style>
      </p:cxnSp>
      <p:cxnSp>
        <p:nvCxnSpPr>
          <p:cNvPr id="95" name="直接连接符 73"/>
          <p:cNvCxnSpPr/>
          <p:nvPr/>
        </p:nvCxnSpPr>
        <p:spPr>
          <a:xfrm flipH="1">
            <a:off x="11069007" y="5941656"/>
            <a:ext cx="658541" cy="626903"/>
          </a:xfrm>
          <a:prstGeom prst="line">
            <a:avLst/>
          </a:prstGeom>
          <a:ln>
            <a:solidFill>
              <a:srgbClr val="05B0F3"/>
            </a:solidFill>
          </a:ln>
        </p:spPr>
        <p:style>
          <a:lnRef idx="1">
            <a:schemeClr val="accent1"/>
          </a:lnRef>
          <a:fillRef idx="0">
            <a:schemeClr val="accent1"/>
          </a:fillRef>
          <a:effectRef idx="0">
            <a:schemeClr val="accent1"/>
          </a:effectRef>
          <a:fontRef idx="minor">
            <a:schemeClr val="tx1"/>
          </a:fontRef>
        </p:style>
      </p:cxnSp>
      <p:pic>
        <p:nvPicPr>
          <p:cNvPr id="6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3321" y="1634705"/>
            <a:ext cx="4730773" cy="387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advClick="0">
        <p:split orient="vert"/>
      </p:transition>
    </mc:Choice>
    <mc:Fallback>
      <p:transition spd="slow" advClick="0">
        <p:split orient="vert"/>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3208655" y="1122045"/>
            <a:ext cx="554799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1.1.2 </a:t>
            </a:r>
            <a:r>
              <a:rPr lang="zh-CN" altLang="en-US" sz="3200" b="1" dirty="0" smtClean="0">
                <a:solidFill>
                  <a:srgbClr val="1353A2"/>
                </a:solidFill>
                <a:latin typeface="微软雅黑" panose="020B0503020204020204" pitchFamily="34" charset="-122"/>
                <a:ea typeface="微软雅黑" panose="020B0503020204020204" pitchFamily="34" charset="-122"/>
              </a:rPr>
              <a:t>软件开发模型</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35" name="内容占位符 2"/>
          <p:cNvSpPr txBox="1"/>
          <p:nvPr/>
        </p:nvSpPr>
        <p:spPr>
          <a:xfrm>
            <a:off x="1268602" y="1517656"/>
            <a:ext cx="9968358" cy="7988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、螺旋模型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26" name="Picture 2" descr="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8920" y="1517656"/>
            <a:ext cx="5341642" cy="442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custDataLst>
              <p:tags r:id="rId2"/>
            </p:custDataLst>
          </p:nvPr>
        </p:nvPicPr>
        <p:blipFill>
          <a:blip r:embed="rId3"/>
          <a:stretch>
            <a:fillRect/>
          </a:stretch>
        </p:blipFill>
        <p:spPr>
          <a:xfrm>
            <a:off x="8574405" y="0"/>
            <a:ext cx="304228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wheel(1)">
                                      <p:cBhvr>
                                        <p:cTn id="11"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GENSWF_ADVANCE_TIME" val="0.00"/>
  <p:tag name="ISPRING_SLIDE_INDENT_LEVEL" val="0"/>
  <p:tag name="ISPRING_CUSTOM_TIMING_USED" val="0"/>
  <p:tag name="GENSWF_SLIDE_TITLE" val="1.4.2 常见的软件测试模型"/>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GENSWF_ADVANCE_TIME" val="0.00"/>
  <p:tag name="ISPRING_SLIDE_INDENT_LEVEL" val="0"/>
  <p:tag name="ISPRING_CUSTOM_TIMING_USED" val="0"/>
  <p:tag name="GENSWF_SLIDE_TITLE" val="1.4.2 常见的软件测试模型"/>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GENSWF_ADVANCE_TIME" val="0.00"/>
  <p:tag name="ISPRING_SLIDE_INDENT_LEVEL" val="0"/>
  <p:tag name="ISPRING_CUSTOM_TIMING_USED" val="0"/>
  <p:tag name="GENSWF_SLIDE_TITLE" val="1.4.2 常见的软件测试模型"/>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GENSWF_ADVANCE_TIME" val="0.00"/>
  <p:tag name="ISPRING_SLIDE_INDENT_LEVEL" val="0"/>
  <p:tag name="ISPRING_CUSTOM_TIMING_USED" val="0"/>
  <p:tag name="GENSWF_SLIDE_TITLE" val="1.4.2 常见的软件测试模型"/>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GENSWF_ADVANCE_TIME" val="0.00"/>
  <p:tag name="ISPRING_SLIDE_INDENT_LEVEL" val="0"/>
  <p:tag name="ISPRING_CUSTOM_TIMING_USED" val="0"/>
  <p:tag name="GENSWF_SLIDE_TITLE" val="1.4.2 常见的软件测试模型"/>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110.xml><?xml version="1.0" encoding="utf-8"?>
<p:tagLst xmlns:p="http://schemas.openxmlformats.org/presentationml/2006/main">
  <p:tag name="GENSWF_ADVANCE_TIME" val="0.00"/>
  <p:tag name="ISPRING_SLIDE_INDENT_LEVEL" val="0"/>
  <p:tag name="ISPRING_CUSTOM_TIMING_USED" val="0"/>
  <p:tag name="GENSWF_SLIDE_TITLE" val="1.4.2 常见的软件测试模型"/>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GENSWF_ADVANCE_TIME" val="0.00"/>
  <p:tag name="ISPRING_SLIDE_INDENT_LEVEL" val="0"/>
  <p:tag name="ISPRING_CUSTOM_TIMING_USED" val="0"/>
  <p:tag name="GENSWF_SLIDE_TITLE" val="1.4.2 常见的软件测试模型"/>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GENSWF_ADVANCE_TIME" val="0.00"/>
  <p:tag name="ISPRING_SLIDE_INDENT_LEVEL" val="0"/>
  <p:tag name="ISPRING_CUSTOM_TIMING_USED" val="0"/>
  <p:tag name="GENSWF_SLIDE_TITLE" val="1.5 软件测试原则"/>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GENSWF_ADVANCE_TIME" val="0.00"/>
  <p:tag name="ISPRING_SLIDE_INDENT_LEVEL" val="0"/>
  <p:tag name="ISPRING_CUSTOM_TIMING_USED" val="0"/>
  <p:tag name="GENSWF_SLIDE_TITLE" val="1.5 软件测试原则"/>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GENSWF_ADVANCE_TIME" val="0.00"/>
  <p:tag name="ISPRING_SLIDE_INDENT_LEVEL" val="0"/>
  <p:tag name="ISPRING_CUSTOM_TIMING_USED" val="0"/>
  <p:tag name="GENSWF_SLIDE_TITLE" val="1.5 软件测试原则"/>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GENSWF_ADVANCE_TIME" val="0.00"/>
  <p:tag name="ISPRING_SLIDE_INDENT_LEVEL" val="0"/>
  <p:tag name="ISPRING_CUSTOM_TIMING_USED" val="0"/>
  <p:tag name="GENSWF_SLIDE_TITLE" val="1.5 软件测试原则"/>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GENSWF_ADVANCE_TIME" val="0.00"/>
  <p:tag name="ISPRING_SLIDE_INDENT_LEVEL" val="0"/>
  <p:tag name="ISPRING_CUSTOM_TIMING_USED" val="0"/>
  <p:tag name="GENSWF_SLIDE_TITLE" val="1.5 软件测试原则"/>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GENSWF_ADVANCE_TIME" val="0.00"/>
  <p:tag name="ISPRING_SLIDE_INDENT_LEVEL" val="0"/>
  <p:tag name="ISPRING_CUSTOM_TIMING_USED" val="0"/>
  <p:tag name="GENSWF_SLIDE_TITLE" val="1.5 软件测试原则"/>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GENSWF_ADVANCE_TIME" val="0.00"/>
  <p:tag name="ISPRING_SLIDE_INDENT_LEVEL" val="0"/>
  <p:tag name="ISPRING_CUSTOM_TIMING_USED" val="0"/>
  <p:tag name="GENSWF_SLIDE_TITLE" val="1.5 软件测试原则"/>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GENSWF_ADVANCE_TIME" val="0.00"/>
  <p:tag name="ISPRING_SLIDE_INDENT_LEVEL" val="0"/>
  <p:tag name="ISPRING_CUSTOM_TIMING_USED" val="0"/>
  <p:tag name="GENSWF_SLIDE_TITLE" val="1.6.1 软件测试流程"/>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130.xml><?xml version="1.0" encoding="utf-8"?>
<p:tagLst xmlns:p="http://schemas.openxmlformats.org/presentationml/2006/main">
  <p:tag name="GENSWF_ADVANCE_TIME" val="0.00"/>
  <p:tag name="ISPRING_SLIDE_INDENT_LEVEL" val="0"/>
  <p:tag name="ISPRING_CUSTOM_TIMING_USED" val="0"/>
  <p:tag name="GENSWF_SLIDE_TITLE" val="1.6.1 软件测试流程"/>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GENSWF_ADVANCE_TIME" val="0.00"/>
  <p:tag name="ISPRING_SLIDE_INDENT_LEVEL" val="0"/>
  <p:tag name="ISPRING_CUSTOM_TIMING_USED" val="0"/>
  <p:tag name="GENSWF_SLIDE_TITLE" val="1.6.1 软件测试流程"/>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GENSWF_ADVANCE_TIME" val="0.00"/>
  <p:tag name="ISPRING_SLIDE_INDENT_LEVEL" val="0"/>
  <p:tag name="ISPRING_CUSTOM_TIMING_USED" val="0"/>
  <p:tag name="GENSWF_SLIDE_TITLE" val="1.6.1 软件测试流程"/>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GENSWF_ADVANCE_TIME" val="0.00"/>
  <p:tag name="ISPRING_SLIDE_INDENT_LEVEL" val="0"/>
  <p:tag name="ISPRING_CUSTOM_TIMING_USED" val="0"/>
  <p:tag name="GENSWF_SLIDE_TITLE" val="1.6.1 软件测试流程"/>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GENSWF_ADVANCE_TIME" val="0.00"/>
  <p:tag name="ISPRING_SLIDE_INDENT_LEVEL" val="0"/>
  <p:tag name="ISPRING_CUSTOM_TIMING_USED" val="0"/>
  <p:tag name="GENSWF_SLIDE_TITLE" val="1.6.1 软件测试流程"/>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GENSWF_ADVANCE_TIME" val="0.00"/>
  <p:tag name="ISPRING_SLIDE_INDENT_LEVEL" val="0"/>
  <p:tag name="ISPRING_CUSTOM_TIMING_USED" val="0"/>
  <p:tag name="GENSWF_SLIDE_TITLE" val="1.6.1 软件测试流程"/>
</p:tagLst>
</file>

<file path=ppt/tags/tag141.xml><?xml version="1.0" encoding="utf-8"?>
<p:tagLst xmlns:p="http://schemas.openxmlformats.org/presentationml/2006/main">
  <p:tag name="GENSWF_ADVANCE_TIME" val="0.00"/>
  <p:tag name="ISPRING_SLIDE_INDENT_LEVEL" val="0"/>
  <p:tag name="ISPRING_CUSTOM_TIMING_USED" val="0"/>
  <p:tag name="GENSWF_SLIDE_TITLE" val="1.6.1 软件测试流程"/>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GENSWF_ADVANCE_TIME" val="0.00"/>
  <p:tag name="ISPRING_SLIDE_INDENT_LEVEL" val="0"/>
  <p:tag name="ISPRING_CUSTOM_TIMING_USED" val="0"/>
  <p:tag name="GENSWF_SLIDE_TITLE" val="1.6.1 软件测试流程"/>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GENSWF_ADVANCE_TIME" val="0.00"/>
  <p:tag name="ISPRING_SLIDE_INDENT_LEVEL" val="0"/>
  <p:tag name="ISPRING_CUSTOM_TIMING_USED" val="0"/>
  <p:tag name="GENSWF_SLIDE_TITLE" val="1.6.1 软件测试流程"/>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GENSWF_ADVANCE_TIME" val="0.00"/>
  <p:tag name="ISPRING_SLIDE_INDENT_LEVEL" val="0"/>
  <p:tag name="ISPRING_CUSTOM_TIMING_USED" val="0"/>
  <p:tag name="GENSWF_SLIDE_TITLE" val="多学一招：测试的准入准出"/>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GENSWF_ADVANCE_TIME" val="0.00"/>
  <p:tag name="ISPRING_SLIDE_INDENT_LEVEL" val="0"/>
  <p:tag name="ISPRING_CUSTOM_TIMING_USED" val="0"/>
  <p:tag name="GENSWF_SLIDE_TITLE" val="多学一招：测试的准入准出"/>
</p:tagLst>
</file>

<file path=ppt/tags/tag15.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GENSWF_ADVANCE_TIME" val="0.00"/>
  <p:tag name="ISPRING_SLIDE_INDENT_LEVEL" val="0"/>
  <p:tag name="ISPRING_CUSTOM_TIMING_USED" val="0"/>
  <p:tag name="GENSWF_SLIDE_TITLE" val="多学一招：测试的准入准出"/>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GENSWF_ADVANCE_TIME" val="0.00"/>
  <p:tag name="ISPRING_SLIDE_INDENT_LEVEL" val="0"/>
  <p:tag name="ISPRING_CUSTOM_TIMING_USED" val="0"/>
  <p:tag name="GENSWF_SLIDE_TITLE" val="1.6.2 摩拜单车App开锁用车功能测试流程"/>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GENSWF_ADVANCE_TIME" val="0.00"/>
  <p:tag name="ISPRING_SLIDE_INDENT_LEVEL" val="0"/>
  <p:tag name="ISPRING_CUSTOM_TIMING_USED" val="0"/>
  <p:tag name="GENSWF_SLIDE_TITLE" val="1.6.2 摩拜单车App开锁用车功能测试流程"/>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GENSWF_ADVANCE_TIME" val="0.00"/>
  <p:tag name="ISPRING_SLIDE_INDENT_LEVEL" val="0"/>
  <p:tag name="ISPRING_CUSTOM_TIMING_USED" val="0"/>
  <p:tag name="GENSWF_SLIDE_TITLE" val="1.6.2 摩拜单车App开锁用车功能测试流程"/>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GENSWF_ADVANCE_TIME" val="0.00"/>
  <p:tag name="ISPRING_SLIDE_INDENT_LEVEL" val="0"/>
  <p:tag name="ISPRING_CUSTOM_TIMING_USED" val="0"/>
  <p:tag name="GENSWF_SLIDE_TITLE" val="1.6.2 摩拜单车App开锁用车功能测试流程"/>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GENSWF_ADVANCE_TIME" val="0.00"/>
  <p:tag name="ISPRING_SLIDE_INDENT_LEVEL" val="0"/>
  <p:tag name="ISPRING_CUSTOM_TIMING_USED" val="0"/>
  <p:tag name="GENSWF_SLIDE_TITLE" val="1.6.2 摩拜单车App开锁用车功能测试流程"/>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GENSWF_ADVANCE_TIME" val="0.00"/>
  <p:tag name="ISPRING_SLIDE_INDENT_LEVEL" val="0"/>
  <p:tag name="ISPRING_CUSTOM_TIMING_USED" val="0"/>
  <p:tag name="GENSWF_SLIDE_TITLE" val="1.6.2 摩拜单车App开锁用车功能测试流程"/>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GENSWF_ADVANCE_TIME" val="0.00"/>
  <p:tag name="ISPRING_SLIDE_INDENT_LEVEL" val="0"/>
  <p:tag name="ISPRING_CUSTOM_TIMING_USED" val="0"/>
  <p:tag name="GENSWF_SLIDE_TITLE" val="1.6.2 摩拜单车App开锁用车功能测试流程"/>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GENSWF_ADVANCE_TIME" val="0.00"/>
  <p:tag name="ISPRING_SLIDE_INDENT_LEVEL" val="0"/>
  <p:tag name="ISPRING_CUSTOM_TIMING_USED" val="0"/>
  <p:tag name="GENSWF_SLIDE_TITLE" val="1.6.2 摩拜单车App开锁用车功能测试流程"/>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GENSWF_ADVANCE_TIME" val="0.00"/>
  <p:tag name="ISPRING_SLIDE_INDENT_LEVEL" val="0"/>
  <p:tag name="ISPRING_CUSTOM_TIMING_USED" val="0"/>
  <p:tag name="GENSWF_SLIDE_TITLE" val="1.6.2 摩拜单车App开锁用车功能测试流程"/>
</p:tagLst>
</file>

<file path=ppt/tags/tag17.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GENSWF_ADVANCE_TIME" val="0.00"/>
  <p:tag name="ISPRING_SLIDE_INDENT_LEVEL" val="0"/>
  <p:tag name="ISPRING_CUSTOM_TIMING_USED" val="0"/>
  <p:tag name="GENSWF_SLIDE_TITLE" val="1.6.2 摩拜单车App开锁用车功能测试流程"/>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GENSWF_ADVANCE_TIME" val="0.00"/>
  <p:tag name="ISPRING_SLIDE_INDENT_LEVEL" val="0"/>
  <p:tag name="ISPRING_CUSTOM_TIMING_USED" val="0"/>
  <p:tag name="GENSWF_SLIDE_TITLE" val="1.6.2 摩拜单车App开锁用车功能测试流程"/>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GENSWF_ADVANCE_TIME" val="0.00"/>
  <p:tag name="ISPRING_SLIDE_INDENT_LEVEL" val="0"/>
  <p:tag name="ISPRING_CUSTOM_TIMING_USED" val="0"/>
  <p:tag name="GENSWF_SLIDE_TITLE" val="1.7 本章小结"/>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GENSWF_ADVANCE_TIME" val="0.00"/>
  <p:tag name="ISPRING_SLIDE_INDENT_LEVEL" val="0"/>
  <p:tag name="ISPRING_CUSTOM_TIMING_USED" val="0"/>
  <p:tag name="GENSWF_SLIDE_TITLE" val="传智播客.黑马程序员"/>
</p:tagLst>
</file>

<file path=ppt/tags/tag178.xml><?xml version="1.0" encoding="utf-8"?>
<p:tagLst xmlns:p="http://schemas.openxmlformats.org/presentationml/2006/main">
  <p:tag name="ISPRING_UUID" val="{8D62E317-9EB8-4EE3-A0B2-DEA7D8D8667A}"/>
  <p:tag name="ISPRING_RESOURCE_FOLDER" val="F:\7、计算机组装与维护\5、资源\2.PPT\ppt\第1章 认识计算机 教学PPT_薛蒙蒙_0827_1\"/>
  <p:tag name="ISPRING_RESOURCE_FOLDER_STATIC" val="F:\7、计算机组装与维护\5、资源\2.PPT\ppt\第1章 认识计算机 教学PPT_薛蒙蒙_0827_1\"/>
  <p:tag name="ISPRING_PRESENTATION_PATH" val="F:\7、计算机组装与维护\5、资源\2.PPT\ppt\第1章 认识计算机 教学PPT_薛蒙蒙_0827.pptx"/>
  <p:tag name="ISPRING_PROJECT_FOLDER_UPDATED" val="1"/>
  <p:tag name="ISPRING_PLAYERS_CUSTOMIZATION" val="UEsDBBQAAgAIAO9xSE3/6EwIKgQAAHYOAAAdAAAAdW5pdmVyc2FsL2NvbW1vbl9tZXNzYWdlcy5sbmetV1uP00YUfkfiP4wsUbUPXaASCKnZoEk8m1g4drAne+lF1mw8BAvHs7WdwPYJVS1i+wIStKItLVppu1upNK2QWlFW5ddsnOVf9NhOIAm0tnd5sJSx8n3n9p3jM6WLN7ou6nM/cIS3KJ1dOCMh7rWF7XidRalFl96/IKEgZJ7NXOHxRckTErpYPnmi5DKv02MdDr9PnkCo1OVBAMegHJ9enZFjL0rNilXVG02srVmqXtOtilKTylXR3WDeJlJFR3ziv/vB+Qs3zp47/17p9BiZh8hsYFWdpUIJ07kzOYg0auiqBWxEtTSySqXyO53ww/mnGI/eoqqiEak83NkbPXtyuHdr+MPzYhRNgyyDKy6Yn3syeVqGQTRqmaoiE0sxLU2nScJUQokslaMHvw/v7o7290b7vx08/frg6c3o8Xb0553DvduHgz+G/3yTZUA28Iqi1Syq66ppEU2evJHKo/170Y+PRvf3R4/vF6QxsEkM8O7e7ovvdo6AtRIRpPBo62b0cKsYSV2p1VV4aOzFi18fHDwbFCNoEg0SkB13g5gmrhGroq9CaUAjd3eLQPRLYGV7cDjYKYJaI2ZS+SyMhpeVGqaKrsXKMYhJDaWayGZN9FCbeUh47iZi7Tbg0IbP+47oBfCm7/Dr3EaB69g8KGbFJJdbIFgFq6mVq6zPUSgSyjEhcjwUXuWo4/Q5uODb3M+yAQ1UJXJcnsst5SNrCSsqkS2ol6yvWDRp9NgY8znyRIiY64o4ALDL7D7z2hyt8zbrBRxtwt9sx07+tsEg7NiTz3rO54iFqX/o1LjZNJmsnlo4nmsKVWFyrDDfg/FbkGqm1V8PttsLINIw5N2NMCuKqUwsvBUvjhtXE5vmfwaVpy7HjGjOftFwTJA4MeCrBy1fcUR+BGmAPqQy6TLHzY9StCUw1PR5wL2Q+0jxrhSwqeljAk2go3IsQ+ZnXFiGihTAr5CKqdA4x3w9cEKehUwKldb7zRppw4Lg8pC/0sk6vyKg/13O+lBEeO8EqXAWjmCskCAmkzUegdNzesyigUMdFsI6hsAl1+lC/HYOzlaDTDKYjteZTLzxyz/6/ssiH///M5L6bvCg1+UT2SRBZJGaBBvVulXFWpWA1Id3vo3+up0TBFKNfVKpaam4EsOjJ9vw9Y+++CV69HO09RwCHN76ajj4Oydhun/JZAkD6ThzOaHzjqT2YSf66WEhBmi+eOSQl0wfayLkwadZJBRXZnHJIQ9qvLFOcEX21qTs46xhSnG13gBlmIkQRM9vZ68D0wwNbFyC5k9WKqncYP41mBxUCLcQSxJ3PL3CYtaPtLhPExxvAMdRU6VpYVlOrjZwqXGd9rX0w2Ujloyw+I7jwh0nL1m1jjWYLnN83HbCgoTJQJ80O7Rdep4oLd7XXpvvL09BckMsnZ66MP4LUEsDBBQAAgAIAO9xSE2LtzoSDwQAANwPAAAnAAAAdW5pdmVyc2FsL2ZsYXNoX3B1Ymxpc2hpbmdfc2V0dGluZ3MueG1s5VdRaxtHEH7Xr1iupG/RyYldO+5JwdgSEZVl17rShFLM6m6s23pv93q7J0V5CiEJTV8aKIWShhZDavehdUugkNY0P6ZEkn9G53S2LFlyenJISSjiEDf7zbczs7Pf3lpXb/qcNCFUTIq8MZPNGQSEI10mGnnjI7t0ccEgSlPhUi4F5A0hDXK1kLGCqM6Z8mqgNUIVQRqhFgOdNzytg0XTbLVaWaaCMB6VPNLIr7KO9M0gBAVCQ2gGnLbxT7cDUEYhkyHESkyr0o04EOZiCILF0VFe4lR5hpnA6tTZboQyEu6y5DIkYaOeN95ZWIp/x5iEaoX5IOLkVAGNsVkvUtdlcTyU19gtIB6whoeBz88apMVc7eWNy7lLMQ3CzXGaPnmSBI1pliVmI/QRvw+aulTT5DWZUMNNrY4NicltC+ozx8YREhcgb6zYm7VKeaW4WV2zi7XNa/ZqJYlhCie7eN2ewsku25XiNPi09NdurBc3KuXqB5v22lrFLq+feGFFRwpimaMVs7CyMgodGBTM0l7k1wVlHLvtVBkVaOxXTsMG2LLEcBW3KFdgkM8CaHwYUc50G9s6h229DRAsqQAcvREvW97QYQTGCV1CiIHhWg56Yu7KoCfmF0ZSN5PZT9KaGKVFtaaOh82Dtn5oljlsOoZtSTGSWvxO6pK7g4TAr4NbpT4M7YnaNhMlRM4YZAsXgWOqSyGj3CBMY+rOwFlFdaWZ7u/C0jCSIBfudiCrtbFSOB4N1UjFB1WPG98pfFKVGtSnSSkS01nQ7re/dh7u9g72ege/vHj25Ytnt7s/7/Qe3e3+/tXh3heH+791/vomDc8NGRE/UpqgkgQcNBDtAfk8YrdIHbZkCIQDbaLmoJ0pojhzITsVcUCVOiGlOuEgF5IdUK6uFK9fIFoS6japcKYkx6UHP9Cvg59i7kLiFJzLFrhDFFgZh0YKSBthLnP7sDRpZs+9sudZVocKIgVvE+rg5lcEJbbJZKTQ0mQQp9QPUaXl82gT4irEzkeuhIl+zg3cPzhZ6EKYhi03c+ny7Nx78wtXFrPm37d3L77U6UgQ1zmNZ0sUcflMxU3ndUp3/8XpJeo75luSoR93pTs26eQT5Uj5xrXBMmPNmixhfaV9ExWs+8OP3QfPewdfd79/nKrZn+50Hz/o3vnpyPHR3c79e539P9L4dp7s9f58erh3v/Pd8zT4fv3TAN/l+v3TTyq/BmJPPSl3fKp8H+6mgfV29g/3n6RBboCKfCDrQ59eadw+pqHAA+GtgFbx7Gr0MyN4enHmM9yZb4VEnaUWr65u/4lCvdJHViJvr0ehzrWwb7yo/18qlrwNbjojVxvLnHiJjEd8JpiPdYw/WgY3z8LcbA4vSxOHMhlkG72RFzL/AFBLAwQUAAIACADvcUhNBOcD0bYCAABTCgAAIQAAAHVuaXZlcnNhbC9mbGFzaF9za2luX3NldHRpbmdzLnhtbJVWbU/bMBD+vl9Rdd8Jey2TTCUonYTEBhqI705yTaw6dmQ7Zf338yux26TNekKq757Hd763guSWsOWH2QwVnHLxDEoRVkmjCboZKa/neacUZxcFZwqYumBcNJjOlx9/2g/KLPIci+9ATOVscAG9m4X9TKF4H98WRsYIBW9azPYPvOIXOS62leAdK8+GVu9bEJSwrUZe/lis1qMOKJHqXkGTxLS+MjKN0gqQEkxI39dGzrIozoEGT5f2M5HTuzr9+gPajkiiLO3mk5ExWosrSJN8dWNkHM/07WlVFkZOExT8VRr65bORUSjFexDp5XdfjYwyeNu1/9MjreCVSWjKOV3Edw7luNTjZ6K6NHKWYB5kHJ2tgk+PfetdBPJf47lHZlwFp08mrwcLwRQ9p7BUogOUhZOzyZq/PXZKzwcsN5hKDYhVPehJB/2EOxmuSXU97g+8EVZGIK/oEa+cdg2sXLyx09TQE1arW7srYuy7LopQwM4roxB7ZY/8rfN6hIyUPfKZkhIeGd0fwQ8tjhNqfIt9NU+nX1uBYX0MCQunYDWeHszkysi1VwRMw0tYShPOC2nAlA1lVudCyo5iQgzvSIUV4eyXweV7+xiJsgODb7XhxkKKKApD/WZj1Fs6rpc9p+3orWk/ul+F/nHuPFN6iV/PsVK4qBv9qyTnM8/TU6ITM8+GGWZNajiIe7bhEcf6HiM1WGxBvHBOp7phXIGcej13szUGR1mUA5QNZxn5S4bSz7omB7HWVSMQ2ibVOVxNqprqP/VK4A3KlDBidExV6+sYJu9dGSl8CwAWRR161h2cpemoIhR2QL01UtgHj70MSd2jY+12ox5go+KG85pJHekXRd8pMS41DBBedVzDDGc5v4QVzqV9WTL3YQf3g59s5bDLTOvF3p3Ct1Jys7Yfp1ArzT+T/wBQSwMEFAACAAgA73FITaPtv2riAwAA7Q4AACYAAAB1bml2ZXJzYWwvaHRtbF9wdWJsaXNoaW5nX3NldHRpbmdzLnhtbN1X328bRRB+91+xOlTe6kv6g6Th7CpKHMXCdUJyiFYIReu7sW/p3u71ds+u+1ShUlFeqISQUKlAkUrCAwRUCakQ0T8G1Xb+DGZ9jhPHSTgHaNXKOlk7N/PtfLOz3946V2+HnDQhVkyKgjWdn7IICE/6TDQK1gfu0vlZiyhNhU+5FFCwhLTI1WLOiZIaZypYB63RVRGEEWou0gUr0Dqas+1Wq5VnKorNW8kTjfgq78nQjmJQIDTEdsRpG/90OwJlFXM5QpzUdE36CQfCfExBMJMd5cs65JadetWod7MRy0T4C5LLmMSNWsF6a3be/PZ9UqRFFoIw3FQRjcas56jvM5MO5evsDpAAWCPAvGcuWaTFfB0UrItTFwwMutvjMH3wlAM1MAsSyQg9wA9BU59qmg7TCTXc1mrfkJr8tqAh81x8Qwz/grXobqxXyouljeqKW1rfWHavVdIcJghyS9fdCYLcslspTeKfFX75xmpprVKuvrfhrqxU3PLqQRRWdKQgjj1aMQcrK5PYg2HBHB0kYU1QxrHZjpRRgcZ25TRugCuXGK5inXIFFvkkgsb7CeVMt7Grp7CrbwJE8yoCT6+ZZStYOk7AOoBLATExXMthT1y+MuyJmdkR6nY6+wGtY7N0qNbUC7B50NZPzbEPm/bd6lKMUDNjUpPcHxKqY5U5cpmPGeUWYRq5ecO32lRALzGO9Tex0/m60GPkvIDGaqSGwzqaVvaKH1WlBvVxSi41neTa/eaXzsOt3u52b/fnF8++ePHsbvenzd6je93fvtzb/nxv59fOn19nwbkhExImShOUhoiDBqIDILcSdofUoC5jIBxoE0UE7UwRxZkP+YmAI6rUASjVKQY5l/Z0ubpYun6OaEmo36TCmxAcFxPCSP8f+BS5C4lTcC5b4B+CwMp4NFFA2ujmM7/vloVm/swre5Zl9aggUvA2oR5uZ0VQNJtMJgotTQaGUj9FlRUvoE0wVTDBg1DCRJ9zAw8JnCz2Ic6CNjV94eKly+/MzF6Zy9t/3d06f2rQQOJWOTWzpRq3cKKGZos6oqT/EHSKno7FLsk4NF3pj016/Bkx0LJxbXBsoyTHi1JfO1+OJnW//6H74Hlv96vud48zte/Tze7jB91PfxwEPrrXuf9ZZ+f3LLGdJ9u9P57ubd/vfPs8i3+/olkc3+b63aNPprgG+h55Mu7hTHwfbmVx623u7O08yeK5BioJgawe+jzKEvYhjQVK/GvhWsXTqNFnRvA84ixkuNdeC9E5af//e716KZpz+odQqkj/keacaalevfC+sTVIR8Mbw8gVwbGPvYzl0D56RS3m/gZQSwMEFAACAAgA73FITQ/kWSCZAQAAHQYAAB8AAAB1bml2ZXJzYWwvaHRtbF9za2luX3NldHRpbmdzLmpzjZRNb8IwDIbv/AqUXSfEPrvthgaTJnGYNG7TDmkxpSJNoiR0MMR/Xx2+mtYdxJfm7dPXsStn0+mWiyWs+9Ld+Ge//wj3XgPUnFnCdaiLFj1HnVmRTWGS5SAyCayGFIdPj/L2RFDGTHrTeP2JtrbixxS+mXFhq7gmLAyhWUIrCO2HSrKixN+gtH1Zu5IqfY6XzinZS5R0IF1PKpNzz7CrN7+qFdZgVYA5g854AoFp5FcbeXJ8iDCqXKJyzeV6rFLVi3mySI1aymlb/vlagyn/+GIH9J+j11FgJzLr3h3k9cSjJ4x2UhuwFvZ5H0cYJCx4DKLi2/frHzQwbhZUo4vMZu5AD24wqrTmKTS69DTACDFZejW6GWE0OQcrtyPubjECQvA1mIbV8B4jAJVe6gt+oDYqxY400GbPj6hQfJrJdJ+6j0FyeFi0beveqVB//CELRkjVRmhOjGnednNcMPaOHFxbyzqmZl5QoqRERSTWFFiQp3H1awT3X13GnePJPC9vh/JqLNvAzQLMRClRHv/73EGLo7jL1dn+AVBLAwQUAAIACADvcUhNGtrqO6oAAAAfAQAAGgAAAHVuaXZlcnNhbC9pMThuX3ByZXNldHMueG1snY8xD8IgEIV3fgW5XbBb0wDdTNwcdDYVUUno0XDU+vOF1Bhnh0vuXd73Xk71rzHwp0vkI2poxBa4QxuvHu8aTsfdpgVOecDrECI6DRiB94Yp37R4SI5cJl4ikDQ8cp46KZdlEZ6mVBIohjmXYBI2jrLMGFFWUk4rCivb+b/ozw0MY5yry+xD3qMpe1GrhVOyGipzdig83iLIalDy667KzpRLRRFK/jxm2BtQSwMEFAACAAgA73FITZQTsyJpAAAAbgAAABwAAAB1bml2ZXJzYWwvbG9jYWxfc2V0dGluZ3MueG1sDcwxDoMwDEDRnVNY3int1oHAxlaW0gNYxEWRHBuRgOD2ZPvD02/7MwocvKVg6vD1eCKwzuaDLg5/01C/EVIm9SSm7FANoe+qVmwm+XLOBSZYhS7eJo4lMo8Uixx2EajhU17/wB6brroBUEsDBBQAAgAIAKBhr0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O9xSE0129mtaAEAAPMCAAApAAAAdW5pdmVyc2FsL3NraW5fY3VzdG9taXphdGlvbl9zZXR0aW5ncy54bWyNUttqGzEQfc9XiPyAJY1uC1uDrsWQh0IT8rz1qmGJoy0rhYSij682rXHcurSap5lz5gwzOn1+nJJ9zmV+mr4PZZrT51jKlB7y9gqhfj8f5uXTEnMseXOq3E9pnF926eu81lo1lyGNwzLaFc1bjMLbQ0pq5VTLmGEUSeapV8h5bhvWgevANsxRYvvNbxI/dZe4j6lcVu03Z+ifDbuU41J2aYyvWzhnv4fON/i4DOPUeHkr2Br1OLU6tgZihEvuK9UAIJDljjhcpeykJshjxjFUoyhQQIRz0olKJOXQstCJpsJ8JxCTjFFXqaetG2ltHLVVQkeIbtO86mwNwUiMESEEmKtcQDAYNTY0DQ1qPSA4MCCqNpooQMEGE1j1zgvLkaJeYFyZMYDx6bin7d6f61T973WO5/yH4MUvuIiu3tpcMFe/f16WRr6NT98OQ4noy5DjbvxwHe5ubq5/efLNv0fGatS28V99/QNQSwMEFAACAAgA73FITe7Vv9acGQAA8D4AABcAAAB1bml2ZXJzYWwvdW5pdmVyc2FsLnBuZ+17f1jSV/83u9ty3/XDWpmYP7idrZqWjlxaqdBWd9ZaulrmSoWSlJoikYkoArU2TUSpNXOulO3b7myZUlhCIlArwCSlckWEQvFJzQDxYwrIzwdsV652X89zPc9138/1XNfjHwrnfT6f9+v1fp/zfp/30XNKP0+In/HO/HcgEMiMDevXboFA3hRBIH8zvz3VLcmq6z/v/ngjd0v8J5DGzoABd+NN7MebPoZALjKn2Xe95W7/177123MhkJnXPT9vSPFnd0MgiG83rP14Kwll6MGVNfRvd4GtC9EHI1YPlX49Dyx9Ur2+6JdroermS2+93/y2eA/8k/X/WHp59pJrX72J33Lx8xnid3E/euFwDVc+Vt1YuO2+i/aZ2Y+durJvBbZReTwgt1Hui9DfPH85s+OWOjeTjb7/WdAKXKHhsiIB7XiWnIh2DldFFD2ehnZTgxy8Lznhw9+mT1GpA0ROg8a5VAD3yLvfv5hbHi5hV6GpKwXvjUv+cTE/jYFmi5yFhR6rIDxZurnw70LfZfxZnuYg54EgiDR4pf/utDfczUfhZT26Q/q/ebq+PARO82Bl+InGmyf+J809vRvR1rsDvVVoBMWm0iA2bDn1FmHhDeXRGr9ISYT7gYeWfpqzv0vHFlGNwewFDjQh6obfsZpAH8DX3Yuze3oFJVe+GzFpGW2dFXSP8oNRC/ZuIxK3Mjw2Xwre0MRpOp1ud3P7acaGHytfvrv+7nm9/ix0nMaa7zIzsPFii9vU1f7ffRQWExP6Av7oL9uVys1wqtvI28ULOtonIf7jEKeflUerVwiG28Pq3PNxbMTochqvpmuzYoQSIEsQ+hLxrJXpsjC76tnCwkLHqMIoWHf3U7GCWFQuVRQmvYTc7COffuwStYk9OgHQbnm/Jn5cyYmkDPt3nSHjJGTnllE39B8bZ52R5Cf65Xmbx8yrnHMM9N2C3R7SO7cnSSJ+pWnGOvMT5AibfiDRNZKoGfn9i8SaWvLgFbLiB+zEY/muUbQrr1B/UZrARFj3PPOwNaY1db5UukWj9UPDc8Rto1fklEEtKx5OFzeJtJw6FtWqzoqQ/+nB9KFzkgbDCtNlNsWgzno+btqSercdo4bSRbU8ywmpIVJoEj/Nq8TSxgPry22V4MZnKYwd4HUDNq23cMJaa6aH4sGws25rKf5Ieb21WeqLIj3WrqKZ82n5xuUFf3qWWAMjubRlEWoyrnbCMepyQpiwgWCbfgHK13pppRnBjclxa25N8DWm3y589mudOuBK6D1I5kuXDOTMRarCah3Lb3A/QZi7c+ukQWT9p1N+mNDMTyuyAURIWVUTy5Ux8d5g9NQLsmL2vx6Pgdhlnll34XwoUHUgaML6VcwJN/3L4S4c661KZAutzwS07y6lg8uD0Lqkl3N43T1/fCvB2hctKgDPz9q56bXu/+ejCHM/iy0gWstElrIuo3PQWEt1KGiOkWmioWlXA33RMnB5IFoFLkdMYJ8tBMW+id5I+9DAzyVBf5vngwbAy6gJ7VvjnBZg4HDGzqWvigvu+54qsexgT5A9x/G6efXHcy9Jlp/Tv7HswplzExEYSj4YQH1aQj0izhAZzzf8Kajbg/5eAo1HFQ68P2/0yfHEM3/t9gIUDxno/l8npZPSSem/W5qzjOqJc1+OzOTsRTt7cbVU60B0hApN6wuBja23WmU3KJSna2AtpDGOjd8pjYy1D13HC3sMBtpYFW3sN+do2taJ3JaknPJkp32H6g6om8Oy3BCzTiJtTciNEZqy9AsP55++k1dyflYGW/TZdBRADeeLLF82WsHpKlW2F9vgCCzgc/9F6Fcw0O5F13XA2p4s3A/qkuJrnskfEGPp2PWOTqO9U7zvo9qk5ZLTln4eKnVR+2BM45wqaQZIlOjMmN9JlG5sK5WMBDiktNQodRVoDc7xx+e3Ghp80UXgiFJONWlX2bh8gdpkEBx/NYHt/5DaYGizLK+9eBmWF3qHOPJfmM/pWgUpjbEueOo/oRUoyui9MtsRfAqjCsgjuDan0siw4Kl18Hbxaq7jfjvBsZhaboOFJB2RSOfIs8tsZSomdzliMDgHmcMPvKLt5VFby3mdboYL1VyeHGwhrfS/n5Pyp0KmMm71TAn7cs8TLBUXX1O9J3bjV1DMlrkiyQqfcvhiyWlomUTVNrVJAD0vUQWu2d56qhwNCvG0ecmMLwGgdPNXtO1QV2w20ktVxTVHo2DGxLmiCpXR2F+z5U/JPMP76GEwC2d8YqkUIBiy9CX0O3taqbFNoVMbSA7igvlcZRk+j4FNK8ceKP/5A39RM3uairkoyybM4CqFrRQVMArKtwNRxl9eS/YMdJYulooTZ8C/Kn8ju7tvGbxQHClNf7OM1ilhQ6XNSN9sG8jQ3crGN1HGOKCOwzTWbPsrL3OunX5tr02eco91kaCkBtAJoVPZoBxcehS+Ryy7A60qBnHfYm7T8QUMbLlYprQsFzbsj41ZUswBnUyWf5SwY5maCT6/3qxdBfhlgsM8SjfaFCnSOvyM6NR5OC9e/qf/wuO77XTsLpzIBy45I6tVbo0D9qbO42pmfgafKX76EV1XDg+V/GpAeoNORvqe+UZ0a49B7pqvYCqYOsmR5Y0wfPQg5vsZ6ODiehIZfgCHhMGJYh0wbNABFCisy+Qg1yX9NWI2SSIGG//qxEhqTd2kdFI6Kf2/IE23p6chraeRPzqFTc1/6nv2uASWAFswJauUPfpnMSiFJcIW/0Us9kWP6CO+TH1tZwrXhaHH2gfGV9Wf/Hiq8R0u9j+xLwgYYDufsb88dWnpS4UrtjBCIgQj75YVDt9cZHQkbNRMgK34zp1pJREG2UuUit32HSfBjbaJBTHET3Q/035X+NJMYL07U/qJLkVMqvn/SE2gn0gIluNPIZ5Xy0/VkrSl0+RIl12wMdxYja1dKTBSjDGObrmj+9t4GGVE/b4RBVLR/Y4HKCRVoAcqmMbwqolJetNyuTkEUBz2RpDg1DibvskXUCRJakuCCp+mf0hXfUNaKbmQ30RCNkZuxbFh1xVc4WhDWZXZ8cjb+UhQNZj5MkAkx9zhzB+0+Ey5HcKM3W9kCRXZ+lIsXZynVeBUjz8o/gXOMLA2+3D5eg5oNagqPs7pzmyNfahO5GXb6TY/ebZ/iMJkhTtxmkESmdBj6MfYhHi25sqrtveMYKnitw9UYhPF7gqiEDQwbW6e2OPiXngUjuUTFV52bWk4WU5WP+876BPBVEjzEKO/JqZ1L5TU8UQkSmsNL3uueTa31HZEhTWSGVsJShJa2wtPL9dJ3SXN5lR8N7pbARWlry6rktqgXD8jpv/V4SAeB8MkNVCySS5pp1/7irEW/rbYICHNnfKQ+BP95w8a54gkOO3wZgaWQIMvxqGRkguLc/zN0fMxW1MX5US3ZPPKDn1lW1pN4MN5GUCySRhPQNtsKhQ361VPxqyilgf3h15P3hZ7OnTdf0OPpj+iV5klDz5adwan1AFRKnQ8wAKov+1pdVDgB8R7ltf6Ra1rNoxKHVg8phvdikCpdaiXSYqw4EUND59ajn+r9VOCQ1+iYuJ9uplbVJK2j+hVgEGs42o+8Tt8z1SNVkmQ0siW9AP+GdfvCXkJrSwCS6VjmsMQXoSxZgLNZnY0fv/qBNJVoAGVNX09fRcWWpURch96RhJ59r+hjZKDzS7TTUMGkDIL6F089Z88pkMHVO/APGjJts83R+bM4colbFKK6uOwxmiE2mHxEdtWFfMsUC5GZaIwzHjk93lLXo0XRaAo/XbpY2wEnbC3tTVi6k9Qajr0Hfg7OFHG/ukogtKp+gDDmM9VIXKzbFYSGegvMmhKDEjpCh88rbXBoPIXq5RCNsFGSmtNBKygjgQDFGCU+fCO6Xk2bpfgtbn2xEud1fFvCGrVJvfkosV25yt190R/ieVmV/R1GarCxf/59XCKWUZNi8rGofH2Fv7EEhW/zL0nagEUp5mIQnh2Obag/JiOo4hnWX+vC0fB1GaheexEW99rz5+R238U2O3P5ejW2KlsS7+5tT/ON6Ie+1r8GkBd6aLaFXGWR4d9RTNV8M8c7a9aEgOnirkxOVL2UDm+CNDuH31tBePGUSl9kayVccNtIb4R8RrrfS4D3fGaO+6AYbZrJqUOoy98+nNJOPU2hYEijBGnfyF6LdbcewDYDhiyKay4wSAfbNGPbrbDYBj3xuDrX/P/4qq9hslFZVLNf17NFgb6vA7mfAwbfLWCm/yX0iTEJMQkxCTEJMQkxCTEJMQkxCTEJMQkxCTEJMQkxCTEJMQkxP8uhMXEFVGMjxsWCAQrQib+UBdBGdhYZ6Sa+eagvk/vunywa07NfkmlPVcel+85jT8Y1135S5e4ehZ2DTHzFvR/fTT+/7AZN6RxOTSLxmXH/g36AueLUAW9lV11SMdAVzzSeqfLCzF0qOu6N7I7oRUNOsU2PyPeRPC8I8BFH9GDrrS5sI2WJ4uQBQ0d7zX6c/24crXJLZPhBqMVQSKhc5TNog5UUT+gYPl0c7TaqAc8NwgKCx9/6/sQMdBHLe14D9GpBzR0XffluL4WrdkayirTtZgsoyCTFkvx4peZY2yknGeeA2Xf6jkClmuMhaSMydBUlc5lwrtMIymi0RTfILL+Ijet01BgUmI19m7k6O9f4K9k22zvKlSoZh8RFijU2PuiNfuVJEcSDR1hi9yPHMQQBd7UocO90oIvVK4duUhnb96IsiZN7e0e53mJ6VdgNKxoGtVopkY4ArLFeRxV40Kq3Gie80NjHLXnXiXcY8yVUuhsodEmNKZ/3hauIQ9d89KYWqCd2lH4pW9glkMwniWPFpcTXzSIGaHLxzwHyEUrD4qvfkSN+I1pb2OmrkqVGLQKHi4VnzqPFp7+OV0mkalUmRxkiBlAnNOJpfPxSOcSaa9K1RPBdTDukFTJKwP4rTD3bF3qvD4cwoz9zikgJyn7d4XxO85pzU4q4sqjh0CyKaHHRynN3cp4C/7JDTZ84W6Fkv54gf9CbTVCdS1YfT9JHRTtyzIbjs6VF9KvhaHU3mvhByTGpNaAw72WOH9AyUPZC6DyNxnwvbYlDZ5D+Ylelx67acUbQxDF4P48geUHKatfNV+kLsUyUL0v/abZfsxBIWe8INSula82Faz4zZJ322K6UF+RBK/N9mLISH2KmEXURJMoH/6umG3bvAwVJG+nH/qKkQh/r1z3DdgfXPxPRxNPy6rXqGRORoCASVrpPNXZGL3ugkE3yFUVNd+bZT7WY95WZZ4CgfBS7bfq9MaH9TKEb4oSt20es2FQIXcto/bchr7HkTVrq5ersOrd6fv85OFaU4YoH2N/6P0xOExd/Q5gvU46qRzFAnczaOtyCmHJArXewS/V68Co3WZBZU+f+2MGBHJLzG2pkcnHHsoQMA+Cr8b5AyW8UWbJW4M50hauesj0ToGTbvQWs/O3mcjmnAq0UuUtYdfLBsluJ2Q4HsOcuwod9W2D/hDIDzFVsGe1N8cVdV5bhBy7OfKcEChh+89fs5aonKVpJyrz0i101uXvHecX5SQX6bTEfd3OW2ySw3JfcsFRjU4hOEDc4V322EZSDyllzWik6BwyJFrArEcZe4JEVJeZ5hr5NqLo8Yj9uRwWVMuxqdtzjucdfxw2bsrvtQV91SNGRf97tlPZGdyVviyXvb9LfjNJkAUohPUo4hz3rPki2U+U/mA+MiQ7YmoleFhS4lh8zXBEnstYDZgXUiMkV32ALXbhjRUrp7bDi8VszIKH6oXqTuJW+rW95JMOyOXl7vB6gtDKe/PUVflZdmuHxt7RpRCaLpPRBo1O7rLLu3Sd4w7O1Nxx8/P4hdeNc7GUxq/1zzluv6feYJWftLNGy9HRc9f8BvUJb3KdaNpVxAfUegPBdaN/lbDhQ8bFrNR5h7t4S2pxy1EixyEzBuqvUDnV5T+HomCibdfdFLFsb/d8VfdBf28cFm6d0r0pA80MnnnBc9FEnWwd0Pbqq9GJiLEn4gzQ+gx9REnBZ3CV5odZ7LTp+5V57FA+HgJ5tB9squGIUljHX1A71f2kn+YnOphSRYkrhrasuxfZqFUFcymDuayNXuf0Qq5J4X2adPI09GrOMLqGY5sKgewHI90akjVr7VKHfnRN3timHH9mSAXiRBsi2jMNOu6M33/ISTONQuXa+eKh79OwvPOOnSd6zPdNLWs+qt3bTGFpU+B4HXoHBHLVXASWoT9zJVB+d6c/vGgM1myuEmuM0vzK3S5Q0II7Ip0Grgh2hjidHOgNbTMIuwsY9BEiuv55U2XPmXdhmNhjjzhmbFEQRxrXpJJkgGDmmp3dCxGJAOG+Yx4tkyNPdK+H3S16HSH2ZNjM7q9202HfiJY6M971IhDbMs2CyyLqA1gbyODwmCeLbBiixk1K1cN28TGxOQ+o2A2MCIBD0s9iBmuNls32FkrA5z1RN/IAguwp22Vla1qzGajTPDUurqIt54tSM7noFkgVD3Epeh9Y/2JEseH2cj6uaOY6GyxtDsxlKRKrjugymZoKOjJS2V+X/sJPKx46y0KaHL4bLrl872wjatxuXEb4Eubw3TYeZSS+3tilmH24g7inVOqtEsnwsEQGNqR8NpaoghY1T7ltQv4mZauuLXECVMYeoDl+N4vVoI+KBC9KpLHFjSChQgYA5bQgGDYVz9jZpKrYTCiaCSgsp8plUtcd2twIDXv2EpvdXWh8S3MoaHFx1qenfUUrU8AW3hL+jCGiUgEsninTDweHM9dEUgMzFNPG59aVc7qAu0qKO2nhqxwU6yoJ8A0UxQH3zj3dYareuIuogueILU202FlTNs89fFsP70jKGOeV7AMjezziJgULue8EqnuiENGYv5fJlc5hEhmTqkLw9QvHh63yyK4w6vOgwqc/d5UgRty/kPbHXJLLpqFZb7LsN8t00Gs7w22FAR21Y8uzWdtOpgWNJ4hcH0D0jZ41g6hsuj4+ZdWDU2CW1db8Z/V0aS/45S5GGKCMxzylY8NxrJ99aFzYlFv6ZoLA8LTJYRLyElLzp68Do7Q4sYohY7YhkO7hyMwZhm/lzoge61avtVffRCB9AEXnxgjBAWs1a6y67FDYCbmsSI+B8d1vR+ccFyx9ROawpYT1kuAf0oTRzo2f2H/8g1zknBLz4pmDcJKYDcptuhK98A3IQS7ZOlDXJfoCncwIhUsY0hl3TMMOrhnH6vmIj5u+kuBwLy2YakPvxdnZIgF++mpFJYXazFFt1VIqtJgKJsUFM8aDBKlUFHgmk9uDqC3T5cSLDJizNtDwExnELhwf3BjwVqNZaBbg/VpCCT28Tabmg8abwiBgXyDOJT5eyr682a74Wr8qmG/0DNJFChoYYtKCXHdvNbJ6oiGQo7an8cgfnQLrWZDxTz0HzK6zxFCIBXmqWVy+HpSRmruoi1vO6XPHw9KYNZpdb1kR4f8sk1suv5bBum6x4K1LeLIbrEp9bqR70SK5a5sIYQ0Bua/DbmG6LAOJzieJCS7317bA5/G0kXhfjbq9V/uoXYhqDLEVTgdEp9ZWOaYtEEokt+eKUERLsTs7cVSpSQH67cq8pvHMxG4d/nTMbM89Rslxe+fUcUvku7RtHHkHA8wKoR6l2BlsB8/Hu93Vh3f2fdLaKrIrqAZFgmg4TPRdRdhI1QxEa5JpdH+gUoE5sgs3PWVzbE+UUFJs+KLktKVQpu486l6kiSd1R8x70UTB+LjJKOPJK4eSwJHL3H25w2NyGsLRmirmR1EF/hwmVldHfVYXXjvMDWzW7qXaLi5AcQUJsYZBKVUvVRPjBouz9Y8bOOwqXZswqIQUqjeRdU3pf+frB3gpfwSZ4/Po9saTnhH43DZSh6xxOqypu1nH3WPUrwVgLpJ15ZVQQCE57I2wnNgcthuz4QHaWEKzlHTp7qCjTEPblApZ3m40MwUcuQet5Gqm+omR6H6yuOlFpFTNQG8mOsaNuRIfVLDAEWNa2fZiPf/YrglkUvnATvvDD6k1dX8iil8znqNy1owny26FyDna5BhDK/sx7gphJcldDd+VS/OgoigOnsxggU2wjdo8lc7SLOUv9SeT6vW63lXqUlqBmOJeNu/1OtwldLgvUvWBjW96xpGL3X68F/f8VuRAv7aFgfaHOYdKumAkVxVtrAo/831w2DlsOWQ2UoxkzbKz+/J3Y7zxlRRBanwRjWhaXoBM6yVffVFSGmosfHL0H7XbYD+mPouJzh8dKEkuiJJgkTZlmZfVRsjqW0TVLkqgDXnRjs4MGzG5Cw4z3r+QVM9yKFmbRKhGoJnVEoCPGQxxh0W40QsC+dBXk1HpEJD/AeY2cOTXtqUu4hvoWjPCFhCQZwB1jY3s5LTpNNCXBo44zSJk4JVlfwSba46mjuLvGqZzC2qMbxiHqW67L+dax9DJyiWdvcp9XPCXrz0UQW9NHoLguQEdQTUpPMdfz2AUQxeZFL121QtVnt0NoEV+yEYcTMtrWlEC/xAhVJG2XLssZe9LkZ/izYivLZ+N2Wa3sy1EtiUPWeSQ4O0SMfewOKPYsx3kxeXvPcxr1OXMQ/hKA+aLOsVdiUiK9ZEXklToKfrfQ/lWZXA9W5ufvMc3mRDZ+D1FyIUlfzQLH8VoxhIK3xi/b51xkRw3JPHH/+LruUR9NW0eXzHFZRO5TqLe9vTnb9ejvE85abUOz23sq5+mG+nhEvZTmrOfdjfsxRvvxiiedoBh1sF8EdlzIbbL36N5NfZillg4SqtJcHl35wtO2jaJajwKN/wjYW3jJzu//h9QSwMEFAACAAgA73FITXA/OElKAAAAagAAABsAAAB1bml2ZXJzYWwvdW5pdmVyc2FsLnBuZy54bWyzsa/IzVEoSy0qzszPs1Uy1DNQsrfj5bIpKEoty0wtV6gAihnpGUCAkkIlKrc8M6Ukw1bJ0tAYIZaRmpmeUWKrZGZhChfUBxoJAFBLAQIAABQAAgAIAO9xSE3/6EwIKgQAAHYOAAAdAAAAAAAAAAEAAAAAAAAAAAB1bml2ZXJzYWwvY29tbW9uX21lc3NhZ2VzLmxuZ1BLAQIAABQAAgAIAO9xSE2LtzoSDwQAANwPAAAnAAAAAAAAAAEAAAAAAGUEAAB1bml2ZXJzYWwvZmxhc2hfcHVibGlzaGluZ19zZXR0aW5ncy54bWxQSwECAAAUAAIACADvcUhNBOcD0bYCAABTCgAAIQAAAAAAAAABAAAAAAC5CAAAdW5pdmVyc2FsL2ZsYXNoX3NraW5fc2V0dGluZ3MueG1sUEsBAgAAFAACAAgA73FITaPtv2riAwAA7Q4AACYAAAAAAAAAAQAAAAAArgsAAHVuaXZlcnNhbC9odG1sX3B1Ymxpc2hpbmdfc2V0dGluZ3MueG1sUEsBAgAAFAACAAgA73FITQ/kWSCZAQAAHQYAAB8AAAAAAAAAAQAAAAAA1A8AAHVuaXZlcnNhbC9odG1sX3NraW5fc2V0dGluZ3MuanNQSwECAAAUAAIACADvcUhNGtrqO6oAAAAfAQAAGgAAAAAAAAABAAAAAACqEQAAdW5pdmVyc2FsL2kxOG5fcHJlc2V0cy54bWxQSwECAAAUAAIACADvcUhNlBOzImkAAABuAAAAHAAAAAAAAAABAAAAAACMEgAAdW5pdmVyc2FsL2xvY2FsX3NldHRpbmdzLnhtbFBLAQIAABQAAgAIAKBhr0TOggk37AIAAIgIAAAUAAAAAAAAAAEAAAAAAC8TAAB1bml2ZXJzYWwvcGxheWVyLnhtbFBLAQIAABQAAgAIAO9xSE0129mtaAEAAPMCAAApAAAAAAAAAAEAAAAAAE0WAAB1bml2ZXJzYWwvc2tpbl9jdXN0b21pemF0aW9uX3NldHRpbmdzLnhtbFBLAQIAABQAAgAIAO9xSE3u1b/WnBkAAPA+AAAXAAAAAAAAAAAAAAAAAPwXAAB1bml2ZXJzYWwvdW5pdmVyc2FsLnBuZ1BLAQIAABQAAgAIAO9xSE1wPzhJSgAAAGoAAAAbAAAAAAAAAAEAAAAAAM0xAAB1bml2ZXJzYWwvdW5pdmVyc2FsLnBuZy54bWxQSwUGAAAAAAsACwBJAwAAUDIAAAAA"/>
  <p:tag name="ISPRING_ULTRA_SCORM_COURSE_ID" val="29CDFE28-0755-48D7-B396-2DB4679C4ED9"/>
  <p:tag name="ISPRING_SCORM_RATE_SLIDES" val="1"/>
  <p:tag name="ISPRING_SCORM_RATE_QUIZZES" val="0"/>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RESENTATION_TITLE" val="第1章 认识计算机 教学PPT_薛蒙蒙_0827"/>
  <p:tag name="ISPRING_RESOURCE_PATHS_HASH_PRESENTER" val="19e8a6b2b57cb735323914b4afdefc823c25da6"/>
  <p:tag name="KSO_WPP_MARK_KEY" val="07c848db-a728-44a8-982a-7c503277a6c5"/>
  <p:tag name="COMMONDATA" val="eyJoZGlkIjoiNjcwNTZkMzFmMWVlOTNkNjBiNjRmODYxMzNkZWFiYmIifQ=="/>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GENSWF_ADVANCE_TIME" val="0.00"/>
  <p:tag name="ISPRING_SLIDE_INDENT_LEVEL" val="0"/>
  <p:tag name="ISPRING_CUSTOM_TIMING_USED" val="0"/>
  <p:tag name="GENSWF_SLIDE_TITLE" val="多学一招：敏捷模型开发方式"/>
</p:tagLst>
</file>

<file path=ppt/tags/tag3.xml><?xml version="1.0" encoding="utf-8"?>
<p:tagLst xmlns:p="http://schemas.openxmlformats.org/presentationml/2006/main">
  <p:tag name="GENSWF_ADVANCE_TIME" val="0.00"/>
  <p:tag name="ISPRING_SLIDE_INDENT_LEVEL" val="0"/>
  <p:tag name="ISPRING_CUSTOM_TIMING_USED" val="0"/>
  <p:tag name="GENSWF_SLIDE_TITLE" val="1.1.1 软件生命周期"/>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GENSWF_ADVANCE_TIME" val="0.00"/>
  <p:tag name="ISPRING_SLIDE_INDENT_LEVEL" val="0"/>
  <p:tag name="ISPRING_CUSTOM_TIMING_USED" val="0"/>
  <p:tag name="GENSWF_SLIDE_TITLE" val="多学一招：敏捷模型开发方式"/>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GENSWF_ADVANCE_TIME" val="0.00"/>
  <p:tag name="ISPRING_SLIDE_INDENT_LEVEL" val="0"/>
  <p:tag name="ISPRING_CUSTOM_TIMING_USED" val="0"/>
  <p:tag name="GENSWF_SLIDE_TITLE" val="1.1.3 软件质量概述"/>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GENSWF_ADVANCE_TIME" val="0.00"/>
  <p:tag name="ISPRING_SLIDE_INDENT_LEVEL" val="0"/>
  <p:tag name="ISPRING_CUSTOM_TIMING_USED" val="0"/>
  <p:tag name="GENSWF_SLIDE_TITLE" val="1.1.3 软件质量概述"/>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GENSWF_ADVANCE_TIME" val="0.00"/>
  <p:tag name="ISPRING_SLIDE_INDENT_LEVEL" val="0"/>
  <p:tag name="ISPRING_CUSTOM_TIMING_USED" val="0"/>
  <p:tag name="GENSWF_SLIDE_TITLE" val="1.1.3 软件质量概述"/>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GENSWF_ADVANCE_TIME" val="0.00"/>
  <p:tag name="ISPRING_SLIDE_INDENT_LEVEL" val="0"/>
  <p:tag name="ISPRING_CUSTOM_TIMING_USED" val="0"/>
  <p:tag name="GENSWF_SLIDE_TITLE" val="多学一招：纸杯测试"/>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GENSWF_ADVANCE_TIME" val="0.00"/>
  <p:tag name="ISPRING_SLIDE_INDENT_LEVEL" val="0"/>
  <p:tag name="ISPRING_CUSTOM_TIMING_USED" val="0"/>
  <p:tag name="GENSWF_SLIDE_TITLE" val="多学一招：纸杯测试"/>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GENSWF_ADVANCE_TIME" val="0.00"/>
  <p:tag name="ISPRING_SLIDE_INDENT_LEVEL" val="0"/>
  <p:tag name="ISPRING_CUSTOM_TIMING_USED" val="0"/>
  <p:tag name="GENSWF_SLIDE_TITLE" val="多学一招：纸杯测试"/>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GENSWF_ADVANCE_TIME" val="0.00"/>
  <p:tag name="ISPRING_SLIDE_INDENT_LEVEL" val="0"/>
  <p:tag name="ISPRING_CUSTOM_TIMING_USED" val="0"/>
  <p:tag name="GENSWF_SLIDE_TITLE" val="多学一招：纸杯测试"/>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GENSWF_ADVANCE_TIME" val="0.00"/>
  <p:tag name="ISPRING_SLIDE_INDENT_LEVEL" val="0"/>
  <p:tag name="ISPRING_CUSTOM_TIMING_USED" val="0"/>
  <p:tag name="GENSWF_SLIDE_TITLE" val="多学一招：纸杯测试"/>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GENSWF_ADVANCE_TIME" val="0.00"/>
  <p:tag name="ISPRING_SLIDE_INDENT_LEVEL" val="0"/>
  <p:tag name="ISPRING_CUSTOM_TIMING_USED" val="0"/>
  <p:tag name="GENSWF_SLIDE_TITLE" val="1.1.3软件质量概述"/>
</p:tagLst>
</file>

<file path=ppt/tags/tag5.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GENSWF_ADVANCE_TIME" val="0.00"/>
  <p:tag name="ISPRING_SLIDE_INDENT_LEVEL" val="0"/>
  <p:tag name="ISPRING_CUSTOM_TIMING_USED" val="0"/>
  <p:tag name="GENSWF_SLIDE_TITLE" val="1.2.1 软件缺陷产生的原因"/>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GENSWF_ADVANCE_TIME" val="0.00"/>
  <p:tag name="ISPRING_SLIDE_INDENT_LEVEL" val="0"/>
  <p:tag name="ISPRING_CUSTOM_TIMING_USED" val="0"/>
  <p:tag name="GENSWF_SLIDE_TITLE" val="1.2.2 软件缺陷的分类"/>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GENSWF_ADVANCE_TIME" val="0.00"/>
  <p:tag name="ISPRING_SLIDE_INDENT_LEVEL" val="0"/>
  <p:tag name="ISPRING_CUSTOM_TIMING_USED" val="0"/>
  <p:tag name="GENSWF_SLIDE_TITLE" val="1.2.3 软件缺陷的处理流程"/>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GENSWF_ADVANCE_TIME" val="0.00"/>
  <p:tag name="ISPRING_SLIDE_INDENT_LEVEL" val="0"/>
  <p:tag name="ISPRING_CUSTOM_TIMING_USED" val="0"/>
  <p:tag name="GENSWF_SLIDE_TITLE" val="1.2.3 软件缺陷的处理流程"/>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GENSWF_ADVANCE_TIME" val="0.00"/>
  <p:tag name="ISPRING_SLIDE_INDENT_LEVEL" val="0"/>
  <p:tag name="ISPRING_CUSTOM_TIMING_USED" val="0"/>
  <p:tag name="GENSWF_SLIDE_TITLE" val="1.2.3 软件缺陷的处理流程"/>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GENSWF_ADVANCE_TIME" val="0.00"/>
  <p:tag name="ISPRING_SLIDE_INDENT_LEVEL" val="0"/>
  <p:tag name="ISPRING_CUSTOM_TIMING_USED" val="0"/>
  <p:tag name="GENSWF_SLIDE_TITLE" val="多学一招：缺陷报告"/>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GENSWF_ADVANCE_TIME" val="0.00"/>
  <p:tag name="ISPRING_SLIDE_INDENT_LEVEL" val="0"/>
  <p:tag name="ISPRING_CUSTOM_TIMING_USED" val="0"/>
  <p:tag name="GENSWF_SLIDE_TITLE" val="多学一招：缺陷报告"/>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GENSWF_ADVANCE_TIME" val="0.00"/>
  <p:tag name="ISPRING_SLIDE_INDENT_LEVEL" val="0"/>
  <p:tag name="ISPRING_CUSTOM_TIMING_USED" val="0"/>
  <p:tag name="GENSWF_SLIDE_TITLE" val="1.2.4 常见的软件缺陷管理工具"/>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GENSWF_ADVANCE_TIME" val="0.00"/>
  <p:tag name="ISPRING_SLIDE_INDENT_LEVEL" val="0"/>
  <p:tag name="ISPRING_CUSTOM_TIMING_USED" val="0"/>
  <p:tag name="GENSWF_SLIDE_TITLE" val="1.2.4 常见的软件缺陷管理工具"/>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70.xml><?xml version="1.0" encoding="utf-8"?>
<p:tagLst xmlns:p="http://schemas.openxmlformats.org/presentationml/2006/main">
  <p:tag name="GENSWF_ADVANCE_TIME" val="0.00"/>
  <p:tag name="ISPRING_SLIDE_INDENT_LEVEL" val="0"/>
  <p:tag name="ISPRING_CUSTOM_TIMING_USED" val="0"/>
  <p:tag name="GENSWF_SLIDE_TITLE" val="1.2.4 常见的软件缺陷管理工具"/>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GENSWF_ADVANCE_TIME" val="0.00"/>
  <p:tag name="ISPRING_SLIDE_INDENT_LEVEL" val="0"/>
  <p:tag name="ISPRING_CUSTOM_TIMING_USED" val="0"/>
  <p:tag name="GENSWF_SLIDE_TITLE" val="1.3.1 软件测试简介"/>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GENSWF_ADVANCE_TIME" val="0.00"/>
  <p:tag name="ISPRING_SLIDE_INDENT_LEVEL" val="0"/>
  <p:tag name="ISPRING_CUSTOM_TIMING_USED" val="0"/>
  <p:tag name="GENSWF_SLIDE_TITLE" val="1.3.2 软件测试的目的"/>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GENSWF_ADVANCE_TIME" val="0.00"/>
  <p:tag name="ISPRING_SLIDE_INDENT_LEVEL" val="0"/>
  <p:tag name="ISPRING_CUSTOM_TIMING_USED" val="0"/>
  <p:tag name="GENSWF_SLIDE_TITLE" val="1.3.3 软件测试分类"/>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GENSWF_ADVANCE_TIME" val="0.00"/>
  <p:tag name="ISPRING_SLIDE_INDENT_LEVEL" val="0"/>
  <p:tag name="ISPRING_CUSTOM_TIMING_USED" val="0"/>
  <p:tag name="GENSWF_SLIDE_TITLE" val="1.3.3 软件测试分类"/>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GENSWF_ADVANCE_TIME" val="0.00"/>
  <p:tag name="ISPRING_SLIDE_INDENT_LEVEL" val="0"/>
  <p:tag name="ISPRING_CUSTOM_TIMING_USED" val="0"/>
  <p:tag name="GENSWF_SLIDE_TITLE" val="1.3.3 软件测试分类"/>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GENSWF_ADVANCE_TIME" val="0.00"/>
  <p:tag name="ISPRING_SLIDE_INDENT_LEVEL" val="0"/>
  <p:tag name="ISPRING_CUSTOM_TIMING_USED" val="0"/>
  <p:tag name="GENSWF_SLIDE_TITLE" val="1.3.3 软件测试分类"/>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GENSWF_ADVANCE_TIME" val="0.00"/>
  <p:tag name="ISPRING_SLIDE_INDENT_LEVEL" val="0"/>
  <p:tag name="ISPRING_CUSTOM_TIMING_USED" val="0"/>
  <p:tag name="GENSWF_SLIDE_TITLE" val="1.3.3 软件测试分类"/>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GENSWF_ADVANCE_TIME" val="0.00"/>
  <p:tag name="ISPRING_SLIDE_INDENT_LEVEL" val="0"/>
  <p:tag name="ISPRING_CUSTOM_TIMING_USED" val="0"/>
  <p:tag name="GENSWF_SLIDE_TITLE" val="1.3.3 软件测试分类"/>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GENSWF_ADVANCE_TIME" val="0.00"/>
  <p:tag name="ISPRING_SLIDE_INDENT_LEVEL" val="0"/>
  <p:tag name="ISPRING_CUSTOM_TIMING_USED" val="0"/>
  <p:tag name="GENSWF_SLIDE_TITLE" val="1.3.3 软件测试分类"/>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GENSWF_ADVANCE_TIME" val="0.00"/>
  <p:tag name="ISPRING_SLIDE_INDENT_LEVEL" val="0"/>
  <p:tag name="ISPRING_CUSTOM_TIMING_USED" val="0"/>
  <p:tag name="GENSWF_SLIDE_TITLE" val="1.1.2 软件开发模型"/>
</p:tagLst>
</file>

<file path=ppt/tags/tag90.xml><?xml version="1.0" encoding="utf-8"?>
<p:tagLst xmlns:p="http://schemas.openxmlformats.org/presentationml/2006/main">
  <p:tag name="GENSWF_ADVANCE_TIME" val="0.00"/>
  <p:tag name="ISPRING_SLIDE_INDENT_LEVEL" val="0"/>
  <p:tag name="ISPRING_CUSTOM_TIMING_USED" val="0"/>
  <p:tag name="GENSWF_SLIDE_TITLE" val="1.3.3 软件测试分类"/>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GENSWF_ADVANCE_TIME" val="0.00"/>
  <p:tag name="ISPRING_SLIDE_INDENT_LEVEL" val="0"/>
  <p:tag name="ISPRING_CUSTOM_TIMING_USED" val="0"/>
  <p:tag name="GENSWF_SLIDE_TITLE" val="1.3.3 软件测试分类"/>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GENSWF_ADVANCE_TIME" val="0.00"/>
  <p:tag name="ISPRING_SLIDE_INDENT_LEVEL" val="0"/>
  <p:tag name="ISPRING_CUSTOM_TIMING_USED" val="0"/>
  <p:tag name="GENSWF_SLIDE_TITLE" val="1.3.3 软件测试分类"/>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GENSWF_ADVANCE_TIME" val="0.00"/>
  <p:tag name="ISPRING_SLIDE_INDENT_LEVEL" val="0"/>
  <p:tag name="ISPRING_CUSTOM_TIMING_USED" val="0"/>
  <p:tag name="GENSWF_SLIDE_TITLE" val="1.4.1 软件测试与软件开发的关系"/>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GENSWF_ADVANCE_TIME" val="0.00"/>
  <p:tag name="ISPRING_SLIDE_INDENT_LEVEL" val="0"/>
  <p:tag name="ISPRING_CUSTOM_TIMING_USED" val="0"/>
  <p:tag name="GENSWF_SLIDE_TITLE" val="1.4.1 软件测试与软件开发的关系"/>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11493</Words>
  <Application>WPS 演示</Application>
  <PresentationFormat>自定义</PresentationFormat>
  <Paragraphs>1132</Paragraphs>
  <Slides>89</Slides>
  <Notes>89</Notes>
  <HiddenSlides>15</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10</vt:i4>
      </vt:variant>
      <vt:variant>
        <vt:lpstr>幻灯片标题</vt:lpstr>
      </vt:variant>
      <vt:variant>
        <vt:i4>89</vt:i4>
      </vt:variant>
    </vt:vector>
  </HeadingPairs>
  <TitlesOfParts>
    <vt:vector size="115" baseType="lpstr">
      <vt:lpstr>Arial</vt:lpstr>
      <vt:lpstr>宋体</vt:lpstr>
      <vt:lpstr>Wingdings</vt:lpstr>
      <vt:lpstr>微软雅黑</vt:lpstr>
      <vt:lpstr>方正细倩简体</vt:lpstr>
      <vt:lpstr>Segoe Print</vt:lpstr>
      <vt:lpstr>Times New Roman</vt:lpstr>
      <vt:lpstr>Lucida Sans Unicode</vt:lpstr>
      <vt:lpstr>Arial Unicode MS</vt:lpstr>
      <vt:lpstr>等线 Light</vt:lpstr>
      <vt:lpstr>等线</vt:lpstr>
      <vt:lpstr>Calibri</vt:lpstr>
      <vt:lpstr>楷体</vt:lpstr>
      <vt:lpstr>Wingdings</vt:lpstr>
      <vt:lpstr>幼圆</vt:lpstr>
      <vt:lpstr>Office 主题​​</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第1章 软件测试基础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认识计算机 教学PPT_薛蒙蒙_0827</dc:title>
  <dc:creator>lucius</dc:creator>
  <cp:lastModifiedBy>Dwyanevettle</cp:lastModifiedBy>
  <cp:revision>622</cp:revision>
  <dcterms:created xsi:type="dcterms:W3CDTF">2016-08-25T05:35:00Z</dcterms:created>
  <dcterms:modified xsi:type="dcterms:W3CDTF">2023-01-28T14:10:31Z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D2F84C89EDAE439AB707AF0FDD77278C</vt:lpwstr>
  </property>
  <property fmtid="{D5CDD505-2E9C-101B-9397-08002B2CF9AE}" pid="3" name="KSOProductBuildVer">
    <vt:lpwstr>2052-11.1.0.13703</vt:lpwstr>
  </property>
</Properties>
</file>