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2" r:id="rId5"/>
    <p:sldId id="780" r:id="rId6"/>
    <p:sldId id="782" r:id="rId7"/>
    <p:sldId id="783" r:id="rId8"/>
    <p:sldId id="784" r:id="rId9"/>
    <p:sldId id="785" r:id="rId10"/>
    <p:sldId id="787" r:id="rId11"/>
    <p:sldId id="788" r:id="rId12"/>
    <p:sldId id="789" r:id="rId13"/>
    <p:sldId id="790" r:id="rId14"/>
    <p:sldId id="791" r:id="rId15"/>
    <p:sldId id="792" r:id="rId16"/>
    <p:sldId id="793" r:id="rId17"/>
    <p:sldId id="794" r:id="rId18"/>
    <p:sldId id="795" r:id="rId19"/>
    <p:sldId id="796" r:id="rId20"/>
    <p:sldId id="797" r:id="rId21"/>
    <p:sldId id="798" r:id="rId22"/>
    <p:sldId id="799" r:id="rId23"/>
    <p:sldId id="800" r:id="rId24"/>
    <p:sldId id="801" r:id="rId25"/>
    <p:sldId id="802" r:id="rId26"/>
    <p:sldId id="803" r:id="rId27"/>
    <p:sldId id="804" r:id="rId28"/>
    <p:sldId id="805" r:id="rId29"/>
    <p:sldId id="806" r:id="rId30"/>
    <p:sldId id="807" r:id="rId31"/>
    <p:sldId id="808" r:id="rId32"/>
    <p:sldId id="809" r:id="rId33"/>
    <p:sldId id="810" r:id="rId34"/>
    <p:sldId id="811" r:id="rId35"/>
    <p:sldId id="812" r:id="rId36"/>
    <p:sldId id="813" r:id="rId37"/>
    <p:sldId id="814" r:id="rId38"/>
    <p:sldId id="815" r:id="rId39"/>
    <p:sldId id="816" r:id="rId40"/>
    <p:sldId id="817" r:id="rId41"/>
    <p:sldId id="818" r:id="rId42"/>
    <p:sldId id="819" r:id="rId43"/>
    <p:sldId id="820" r:id="rId44"/>
    <p:sldId id="821" r:id="rId45"/>
    <p:sldId id="822" r:id="rId46"/>
    <p:sldId id="823" r:id="rId47"/>
    <p:sldId id="824" r:id="rId48"/>
    <p:sldId id="825" r:id="rId49"/>
    <p:sldId id="826" r:id="rId50"/>
    <p:sldId id="828" r:id="rId51"/>
    <p:sldId id="827" r:id="rId52"/>
    <p:sldId id="829" r:id="rId53"/>
    <p:sldId id="830" r:id="rId54"/>
    <p:sldId id="786" r:id="rId55"/>
    <p:sldId id="831" r:id="rId56"/>
    <p:sldId id="832" r:id="rId57"/>
    <p:sldId id="833" r:id="rId58"/>
    <p:sldId id="834" r:id="rId59"/>
    <p:sldId id="835" r:id="rId60"/>
    <p:sldId id="836" r:id="rId61"/>
    <p:sldId id="335" r:id="rId62"/>
    <p:sldId id="283" r:id="rId63"/>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93461" autoAdjust="0"/>
  </p:normalViewPr>
  <p:slideViewPr>
    <p:cSldViewPr snapToGrid="0">
      <p:cViewPr>
        <p:scale>
          <a:sx n="75" d="100"/>
          <a:sy n="75" d="100"/>
        </p:scale>
        <p:origin x="-19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20.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B00CE-9247-49D0-8AE5-6DFFAEFF8C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D86BB-FDB9-4079-8E00-8F1F7A4AA6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fld>
            <a:endParaRPr lang="zh-CN" altLang="en-US"/>
          </a:p>
        </p:txBody>
      </p:sp>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19.xml"/><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21.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23.xml"/><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8.xml"/><Relationship Id="rId3" Type="http://schemas.openxmlformats.org/officeDocument/2006/relationships/tags" Target="../tags/tag25.xml"/><Relationship Id="rId2" Type="http://schemas.openxmlformats.org/officeDocument/2006/relationships/image" Target="../media/image5.png"/><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8.xml"/><Relationship Id="rId3" Type="http://schemas.openxmlformats.org/officeDocument/2006/relationships/tags" Target="../tags/tag27.xml"/><Relationship Id="rId2" Type="http://schemas.openxmlformats.org/officeDocument/2006/relationships/image" Target="../media/image5.png"/><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8.xml"/><Relationship Id="rId4" Type="http://schemas.openxmlformats.org/officeDocument/2006/relationships/tags" Target="../tags/tag29.xml"/><Relationship Id="rId3" Type="http://schemas.openxmlformats.org/officeDocument/2006/relationships/image" Target="../media/image5.png"/><Relationship Id="rId2" Type="http://schemas.openxmlformats.org/officeDocument/2006/relationships/tags" Target="../tags/tag28.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8.xml"/><Relationship Id="rId4" Type="http://schemas.openxmlformats.org/officeDocument/2006/relationships/tags" Target="../tags/tag31.xml"/><Relationship Id="rId3" Type="http://schemas.openxmlformats.org/officeDocument/2006/relationships/image" Target="../media/image5.png"/><Relationship Id="rId2" Type="http://schemas.openxmlformats.org/officeDocument/2006/relationships/tags" Target="../tags/tag30.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tags" Target="../tags/tag33.xml"/><Relationship Id="rId2" Type="http://schemas.openxmlformats.org/officeDocument/2006/relationships/image" Target="../media/image5.png"/><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8.xml"/><Relationship Id="rId3" Type="http://schemas.openxmlformats.org/officeDocument/2006/relationships/tags" Target="../tags/tag35.xml"/><Relationship Id="rId2" Type="http://schemas.openxmlformats.org/officeDocument/2006/relationships/image" Target="../media/image5.png"/><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8.xml"/><Relationship Id="rId3" Type="http://schemas.openxmlformats.org/officeDocument/2006/relationships/tags" Target="../tags/tag37.xml"/><Relationship Id="rId2" Type="http://schemas.openxmlformats.org/officeDocument/2006/relationships/image" Target="../media/image5.png"/><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8.xml"/><Relationship Id="rId3" Type="http://schemas.openxmlformats.org/officeDocument/2006/relationships/tags" Target="../tags/tag39.xml"/><Relationship Id="rId2" Type="http://schemas.openxmlformats.org/officeDocument/2006/relationships/image" Target="../media/image5.png"/><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tags" Target="../tags/tag41.xml"/><Relationship Id="rId2" Type="http://schemas.openxmlformats.org/officeDocument/2006/relationships/image" Target="../media/image5.png"/><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8.xml"/><Relationship Id="rId3" Type="http://schemas.openxmlformats.org/officeDocument/2006/relationships/tags" Target="../tags/tag43.xml"/><Relationship Id="rId2" Type="http://schemas.openxmlformats.org/officeDocument/2006/relationships/image" Target="../media/image5.png"/><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8.xml"/><Relationship Id="rId3" Type="http://schemas.openxmlformats.org/officeDocument/2006/relationships/tags" Target="../tags/tag45.xml"/><Relationship Id="rId2" Type="http://schemas.openxmlformats.org/officeDocument/2006/relationships/image" Target="../media/image5.png"/><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8.xml"/><Relationship Id="rId3" Type="http://schemas.openxmlformats.org/officeDocument/2006/relationships/tags" Target="../tags/tag47.xml"/><Relationship Id="rId2" Type="http://schemas.openxmlformats.org/officeDocument/2006/relationships/image" Target="../media/image5.png"/><Relationship Id="rId1" Type="http://schemas.openxmlformats.org/officeDocument/2006/relationships/tags" Target="../tags/tag46.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8.xml"/><Relationship Id="rId4" Type="http://schemas.openxmlformats.org/officeDocument/2006/relationships/tags" Target="../tags/tag49.xml"/><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8.xml"/><Relationship Id="rId3" Type="http://schemas.openxmlformats.org/officeDocument/2006/relationships/tags" Target="../tags/tag51.xml"/><Relationship Id="rId2" Type="http://schemas.openxmlformats.org/officeDocument/2006/relationships/image" Target="../media/image5.png"/><Relationship Id="rId1" Type="http://schemas.openxmlformats.org/officeDocument/2006/relationships/tags" Target="../tags/tag50.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8.xml"/><Relationship Id="rId3" Type="http://schemas.openxmlformats.org/officeDocument/2006/relationships/tags" Target="../tags/tag53.xml"/><Relationship Id="rId2" Type="http://schemas.openxmlformats.org/officeDocument/2006/relationships/image" Target="../media/image5.png"/><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8.xml"/><Relationship Id="rId4" Type="http://schemas.openxmlformats.org/officeDocument/2006/relationships/tags" Target="../tags/tag55.xml"/><Relationship Id="rId3" Type="http://schemas.openxmlformats.org/officeDocument/2006/relationships/image" Target="../media/image5.png"/><Relationship Id="rId2" Type="http://schemas.openxmlformats.org/officeDocument/2006/relationships/tags" Target="../tags/tag54.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8.xml"/><Relationship Id="rId3" Type="http://schemas.openxmlformats.org/officeDocument/2006/relationships/tags" Target="../tags/tag57.xml"/><Relationship Id="rId2" Type="http://schemas.openxmlformats.org/officeDocument/2006/relationships/image" Target="../media/image5.png"/><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8.xml"/><Relationship Id="rId4" Type="http://schemas.openxmlformats.org/officeDocument/2006/relationships/tags" Target="../tags/tag59.xml"/><Relationship Id="rId3" Type="http://schemas.openxmlformats.org/officeDocument/2006/relationships/image" Target="../media/image5.png"/><Relationship Id="rId2" Type="http://schemas.openxmlformats.org/officeDocument/2006/relationships/tags" Target="../tags/tag58.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8.xml"/><Relationship Id="rId4" Type="http://schemas.openxmlformats.org/officeDocument/2006/relationships/tags" Target="../tags/tag61.xml"/><Relationship Id="rId3" Type="http://schemas.openxmlformats.org/officeDocument/2006/relationships/image" Target="../media/image5.png"/><Relationship Id="rId2" Type="http://schemas.openxmlformats.org/officeDocument/2006/relationships/tags" Target="../tags/tag60.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8.xml"/><Relationship Id="rId4" Type="http://schemas.openxmlformats.org/officeDocument/2006/relationships/tags" Target="../tags/tag63.xml"/><Relationship Id="rId3" Type="http://schemas.openxmlformats.org/officeDocument/2006/relationships/image" Target="../media/image5.png"/><Relationship Id="rId2" Type="http://schemas.openxmlformats.org/officeDocument/2006/relationships/tags" Target="../tags/tag62.xml"/><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vmlDrawing" Target="../drawings/vmlDrawing2.vml"/><Relationship Id="rId6" Type="http://schemas.openxmlformats.org/officeDocument/2006/relationships/slideLayout" Target="../slideLayouts/slideLayout8.xml"/><Relationship Id="rId5" Type="http://schemas.openxmlformats.org/officeDocument/2006/relationships/tags" Target="../tags/tag65.xml"/><Relationship Id="rId4" Type="http://schemas.openxmlformats.org/officeDocument/2006/relationships/image" Target="../media/image5.png"/><Relationship Id="rId3" Type="http://schemas.openxmlformats.org/officeDocument/2006/relationships/tags" Target="../tags/tag64.xml"/><Relationship Id="rId2" Type="http://schemas.openxmlformats.org/officeDocument/2006/relationships/image" Target="../media/image21.e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vmlDrawing" Target="../drawings/vmlDrawing3.vml"/><Relationship Id="rId6" Type="http://schemas.openxmlformats.org/officeDocument/2006/relationships/slideLayout" Target="../slideLayouts/slideLayout8.xml"/><Relationship Id="rId5" Type="http://schemas.openxmlformats.org/officeDocument/2006/relationships/tags" Target="../tags/tag67.xml"/><Relationship Id="rId4" Type="http://schemas.openxmlformats.org/officeDocument/2006/relationships/image" Target="../media/image5.png"/><Relationship Id="rId3" Type="http://schemas.openxmlformats.org/officeDocument/2006/relationships/tags" Target="../tags/tag66.xml"/><Relationship Id="rId2" Type="http://schemas.openxmlformats.org/officeDocument/2006/relationships/image" Target="../media/image22.e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tags" Target="../tags/tag68.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8.xml"/><Relationship Id="rId4" Type="http://schemas.openxmlformats.org/officeDocument/2006/relationships/tags" Target="../tags/tag71.xml"/><Relationship Id="rId3" Type="http://schemas.openxmlformats.org/officeDocument/2006/relationships/image" Target="../media/image5.png"/><Relationship Id="rId2" Type="http://schemas.openxmlformats.org/officeDocument/2006/relationships/tags" Target="../tags/tag70.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8.xml"/><Relationship Id="rId4" Type="http://schemas.openxmlformats.org/officeDocument/2006/relationships/tags" Target="../tags/tag73.xml"/><Relationship Id="rId3" Type="http://schemas.openxmlformats.org/officeDocument/2006/relationships/image" Target="../media/image5.png"/><Relationship Id="rId2" Type="http://schemas.openxmlformats.org/officeDocument/2006/relationships/tags" Target="../tags/tag7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8.xml"/><Relationship Id="rId3" Type="http://schemas.openxmlformats.org/officeDocument/2006/relationships/tags" Target="../tags/tag75.xml"/><Relationship Id="rId2" Type="http://schemas.openxmlformats.org/officeDocument/2006/relationships/image" Target="../media/image5.png"/><Relationship Id="rId1" Type="http://schemas.openxmlformats.org/officeDocument/2006/relationships/tags" Target="../tags/tag74.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8.xml"/><Relationship Id="rId3" Type="http://schemas.openxmlformats.org/officeDocument/2006/relationships/tags" Target="../tags/tag77.xml"/><Relationship Id="rId2" Type="http://schemas.openxmlformats.org/officeDocument/2006/relationships/image" Target="../media/image5.png"/><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7.xml"/><Relationship Id="rId3" Type="http://schemas.openxmlformats.org/officeDocument/2006/relationships/image" Target="../media/image5.png"/><Relationship Id="rId2" Type="http://schemas.openxmlformats.org/officeDocument/2006/relationships/tags" Target="../tags/tag6.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8.xml"/><Relationship Id="rId3" Type="http://schemas.openxmlformats.org/officeDocument/2006/relationships/tags" Target="../tags/tag79.xml"/><Relationship Id="rId2" Type="http://schemas.openxmlformats.org/officeDocument/2006/relationships/image" Target="../media/image5.png"/><Relationship Id="rId1" Type="http://schemas.openxmlformats.org/officeDocument/2006/relationships/tags" Target="../tags/tag78.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8.xml"/><Relationship Id="rId4" Type="http://schemas.openxmlformats.org/officeDocument/2006/relationships/tags" Target="../tags/tag81.xml"/><Relationship Id="rId3" Type="http://schemas.openxmlformats.org/officeDocument/2006/relationships/image" Target="../media/image5.png"/><Relationship Id="rId2" Type="http://schemas.openxmlformats.org/officeDocument/2006/relationships/tags" Target="../tags/tag80.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8.xml"/><Relationship Id="rId4" Type="http://schemas.openxmlformats.org/officeDocument/2006/relationships/tags" Target="../tags/tag83.xml"/><Relationship Id="rId3" Type="http://schemas.openxmlformats.org/officeDocument/2006/relationships/image" Target="../media/image5.png"/><Relationship Id="rId2" Type="http://schemas.openxmlformats.org/officeDocument/2006/relationships/tags" Target="../tags/tag82.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vmlDrawing" Target="../drawings/vmlDrawing4.vml"/><Relationship Id="rId6" Type="http://schemas.openxmlformats.org/officeDocument/2006/relationships/slideLayout" Target="../slideLayouts/slideLayout8.xml"/><Relationship Id="rId5" Type="http://schemas.openxmlformats.org/officeDocument/2006/relationships/tags" Target="../tags/tag85.xml"/><Relationship Id="rId4" Type="http://schemas.openxmlformats.org/officeDocument/2006/relationships/image" Target="../media/image5.png"/><Relationship Id="rId3" Type="http://schemas.openxmlformats.org/officeDocument/2006/relationships/tags" Target="../tags/tag84.xml"/><Relationship Id="rId2" Type="http://schemas.openxmlformats.org/officeDocument/2006/relationships/image" Target="../media/image27.e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8.xml"/><Relationship Id="rId4" Type="http://schemas.openxmlformats.org/officeDocument/2006/relationships/tags" Target="../tags/tag87.xml"/><Relationship Id="rId3" Type="http://schemas.openxmlformats.org/officeDocument/2006/relationships/image" Target="../media/image5.png"/><Relationship Id="rId2" Type="http://schemas.openxmlformats.org/officeDocument/2006/relationships/tags" Target="../tags/tag86.xml"/><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8.xml"/><Relationship Id="rId4" Type="http://schemas.openxmlformats.org/officeDocument/2006/relationships/tags" Target="../tags/tag89.xml"/><Relationship Id="rId3" Type="http://schemas.openxmlformats.org/officeDocument/2006/relationships/image" Target="../media/image5.png"/><Relationship Id="rId2" Type="http://schemas.openxmlformats.org/officeDocument/2006/relationships/tags" Target="../tags/tag88.xml"/><Relationship Id="rId1" Type="http://schemas.openxmlformats.org/officeDocument/2006/relationships/image" Target="../media/image20.jpe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8.xml"/><Relationship Id="rId3" Type="http://schemas.openxmlformats.org/officeDocument/2006/relationships/tags" Target="../tags/tag91.xml"/><Relationship Id="rId2" Type="http://schemas.openxmlformats.org/officeDocument/2006/relationships/image" Target="../media/image5.png"/><Relationship Id="rId1" Type="http://schemas.openxmlformats.org/officeDocument/2006/relationships/tags" Target="../tags/tag90.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8.xml"/><Relationship Id="rId4" Type="http://schemas.openxmlformats.org/officeDocument/2006/relationships/tags" Target="../tags/tag93.xml"/><Relationship Id="rId3" Type="http://schemas.openxmlformats.org/officeDocument/2006/relationships/image" Target="../media/image5.png"/><Relationship Id="rId2" Type="http://schemas.openxmlformats.org/officeDocument/2006/relationships/tags" Target="../tags/tag9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8.xml"/><Relationship Id="rId4" Type="http://schemas.openxmlformats.org/officeDocument/2006/relationships/tags" Target="../tags/tag95.xml"/><Relationship Id="rId3" Type="http://schemas.openxmlformats.org/officeDocument/2006/relationships/image" Target="../media/image5.png"/><Relationship Id="rId2" Type="http://schemas.openxmlformats.org/officeDocument/2006/relationships/tags" Target="../tags/tag94.xml"/><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8.xml"/><Relationship Id="rId3" Type="http://schemas.openxmlformats.org/officeDocument/2006/relationships/tags" Target="../tags/tag97.xml"/><Relationship Id="rId2" Type="http://schemas.openxmlformats.org/officeDocument/2006/relationships/image" Target="../media/image5.png"/><Relationship Id="rId1" Type="http://schemas.openxmlformats.org/officeDocument/2006/relationships/tags" Target="../tags/tag96.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9.xml"/><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8.xml"/><Relationship Id="rId3" Type="http://schemas.openxmlformats.org/officeDocument/2006/relationships/tags" Target="../tags/tag99.xml"/><Relationship Id="rId2" Type="http://schemas.openxmlformats.org/officeDocument/2006/relationships/image" Target="../media/image5.png"/><Relationship Id="rId1" Type="http://schemas.openxmlformats.org/officeDocument/2006/relationships/tags" Target="../tags/tag98.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8.xml"/><Relationship Id="rId3" Type="http://schemas.openxmlformats.org/officeDocument/2006/relationships/tags" Target="../tags/tag101.xml"/><Relationship Id="rId2" Type="http://schemas.openxmlformats.org/officeDocument/2006/relationships/image" Target="../media/image5.png"/><Relationship Id="rId1" Type="http://schemas.openxmlformats.org/officeDocument/2006/relationships/tags" Target="../tags/tag100.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8.xml"/><Relationship Id="rId4" Type="http://schemas.openxmlformats.org/officeDocument/2006/relationships/tags" Target="../tags/tag103.xml"/><Relationship Id="rId3" Type="http://schemas.openxmlformats.org/officeDocument/2006/relationships/image" Target="../media/image5.png"/><Relationship Id="rId2" Type="http://schemas.openxmlformats.org/officeDocument/2006/relationships/tags" Target="../tags/tag102.xml"/><Relationship Id="rId1" Type="http://schemas.openxmlformats.org/officeDocument/2006/relationships/image" Target="../media/image30.jpe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8.xml"/><Relationship Id="rId3" Type="http://schemas.openxmlformats.org/officeDocument/2006/relationships/tags" Target="../tags/tag105.xml"/><Relationship Id="rId2" Type="http://schemas.openxmlformats.org/officeDocument/2006/relationships/image" Target="../media/image5.png"/><Relationship Id="rId1" Type="http://schemas.openxmlformats.org/officeDocument/2006/relationships/tags" Target="../tags/tag104.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8.xml"/><Relationship Id="rId4" Type="http://schemas.openxmlformats.org/officeDocument/2006/relationships/tags" Target="../tags/tag107.xml"/><Relationship Id="rId3" Type="http://schemas.openxmlformats.org/officeDocument/2006/relationships/image" Target="../media/image5.png"/><Relationship Id="rId2" Type="http://schemas.openxmlformats.org/officeDocument/2006/relationships/tags" Target="../tags/tag106.xml"/><Relationship Id="rId1" Type="http://schemas.openxmlformats.org/officeDocument/2006/relationships/image" Target="../media/image20.jpe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8.xml"/><Relationship Id="rId3" Type="http://schemas.openxmlformats.org/officeDocument/2006/relationships/tags" Target="../tags/tag109.xml"/><Relationship Id="rId2" Type="http://schemas.openxmlformats.org/officeDocument/2006/relationships/image" Target="../media/image5.png"/><Relationship Id="rId1" Type="http://schemas.openxmlformats.org/officeDocument/2006/relationships/tags" Target="../tags/tag108.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8.xml"/><Relationship Id="rId4" Type="http://schemas.openxmlformats.org/officeDocument/2006/relationships/tags" Target="../tags/tag111.xml"/><Relationship Id="rId3" Type="http://schemas.openxmlformats.org/officeDocument/2006/relationships/image" Target="../media/image5.png"/><Relationship Id="rId2" Type="http://schemas.openxmlformats.org/officeDocument/2006/relationships/tags" Target="../tags/tag110.xml"/><Relationship Id="rId1" Type="http://schemas.openxmlformats.org/officeDocument/2006/relationships/image" Target="../media/image31.pn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8.xml"/><Relationship Id="rId4" Type="http://schemas.openxmlformats.org/officeDocument/2006/relationships/tags" Target="../tags/tag113.xml"/><Relationship Id="rId3" Type="http://schemas.openxmlformats.org/officeDocument/2006/relationships/image" Target="../media/image5.png"/><Relationship Id="rId2" Type="http://schemas.openxmlformats.org/officeDocument/2006/relationships/tags" Target="../tags/tag112.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8.xml"/><Relationship Id="rId4" Type="http://schemas.openxmlformats.org/officeDocument/2006/relationships/tags" Target="../tags/tag115.xml"/><Relationship Id="rId3" Type="http://schemas.openxmlformats.org/officeDocument/2006/relationships/image" Target="../media/image5.png"/><Relationship Id="rId2" Type="http://schemas.openxmlformats.org/officeDocument/2006/relationships/tags" Target="../tags/tag114.xml"/><Relationship Id="rId1" Type="http://schemas.openxmlformats.org/officeDocument/2006/relationships/image" Target="../media/image20.jpe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9.xml"/><Relationship Id="rId4" Type="http://schemas.openxmlformats.org/officeDocument/2006/relationships/tags" Target="../tags/tag117.xml"/><Relationship Id="rId3" Type="http://schemas.openxmlformats.org/officeDocument/2006/relationships/image" Target="../media/image5.png"/><Relationship Id="rId2" Type="http://schemas.openxmlformats.org/officeDocument/2006/relationships/tags" Target="../tags/tag116.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tags" Target="../tags/tag119.xml"/><Relationship Id="rId2" Type="http://schemas.openxmlformats.org/officeDocument/2006/relationships/image" Target="../media/image5.png"/><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1.vml"/><Relationship Id="rId6" Type="http://schemas.openxmlformats.org/officeDocument/2006/relationships/slideLayout" Target="../slideLayouts/slideLayout8.xml"/><Relationship Id="rId5" Type="http://schemas.openxmlformats.org/officeDocument/2006/relationships/tags" Target="../tags/tag13.xml"/><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tags" Target="../tags/tag15.xml"/><Relationship Id="rId2" Type="http://schemas.openxmlformats.org/officeDocument/2006/relationships/image" Target="../media/image5.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smtClean="0">
                <a:latin typeface="方正细倩简体"/>
                <a:ea typeface="方正细倩简体"/>
                <a:cs typeface="方正细倩简体"/>
              </a:rPr>
              <a:t>第</a:t>
            </a:r>
            <a:r>
              <a:rPr lang="en-US" altLang="zh-CN" b="1" dirty="0">
                <a:latin typeface="方正细倩简体"/>
                <a:ea typeface="方正细倩简体"/>
                <a:cs typeface="方正细倩简体"/>
              </a:rPr>
              <a:t>3</a:t>
            </a:r>
            <a:r>
              <a:rPr lang="zh-CN" altLang="en-US" b="1" dirty="0" smtClean="0">
                <a:latin typeface="方正细倩简体"/>
                <a:ea typeface="方正细倩简体"/>
                <a:cs typeface="方正细倩简体"/>
              </a:rPr>
              <a:t>章 </a:t>
            </a:r>
            <a:r>
              <a:rPr lang="zh-CN" altLang="en-US" b="1" dirty="0">
                <a:latin typeface="方正细倩简体"/>
                <a:ea typeface="方正细倩简体"/>
                <a:cs typeface="方正细倩简体"/>
              </a:rPr>
              <a:t>白</a:t>
            </a:r>
            <a:r>
              <a:rPr lang="zh-CN" altLang="en-US" b="1" dirty="0" smtClean="0">
                <a:latin typeface="方正细倩简体"/>
                <a:ea typeface="方正细倩简体"/>
                <a:cs typeface="方正细倩简体"/>
              </a:rPr>
              <a:t>盒测试</a:t>
            </a:r>
            <a:endParaRPr lang="zh-CN" altLang="zh-CN" b="1" dirty="0"/>
          </a:p>
        </p:txBody>
      </p:sp>
      <p:sp>
        <p:nvSpPr>
          <p:cNvPr id="5" name="矩形 4"/>
          <p:cNvSpPr/>
          <p:nvPr/>
        </p:nvSpPr>
        <p:spPr>
          <a:xfrm>
            <a:off x="5116604" y="5201876"/>
            <a:ext cx="2494763" cy="923330"/>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逻辑覆盖法</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插</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桩法</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timgsa.baidu.com/timg?image&amp;quality=80&amp;size=b9999_10000&amp;sec=1559040500293&amp;di=006edd8c2842f86010b2ef3740616677&amp;imgtype=0&amp;src=http%3A%2F%2Fimg.mp.itc.cn%2Fupload%2F20170523%2Fd829831d28734adbadc187b731e4a890_th.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8375" y="4982270"/>
            <a:ext cx="2358884" cy="149747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custDataLst>
              <p:tags r:id="rId2"/>
            </p:custDataLst>
          </p:nvPr>
        </p:nvPicPr>
        <p:blipFill>
          <a:blip r:embed="rId3"/>
          <a:stretch>
            <a:fillRect/>
          </a:stretch>
        </p:blipFill>
        <p:spPr>
          <a:xfrm>
            <a:off x="3979545" y="702310"/>
            <a:ext cx="4640580"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5466080" y="1654100"/>
            <a:ext cx="5455920" cy="39890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无需详细考虑每个判断表达式，可以直观地从源程序中有效测试执行语句是否全部被覆盖，由于程序在设计时，语句之间存在许多内部逻辑关系，而语句覆盖不能发现其中存在的缺陷，因此语句覆盖并不能满足白盒测试的测试所有逻辑语句的基本需求。</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29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9120" y="1570355"/>
            <a:ext cx="3236278" cy="407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randombar(horizontal)">
                                      <p:cBhvr>
                                        <p:cTn id="7" dur="500"/>
                                        <p:tgtEl>
                                          <p:spTgt spid="8294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 name="组合 2"/>
          <p:cNvGrpSpPr/>
          <p:nvPr/>
        </p:nvGrpSpPr>
        <p:grpSpPr>
          <a:xfrm>
            <a:off x="2669540" y="1424008"/>
            <a:ext cx="6852920" cy="4532388"/>
            <a:chOff x="2669540" y="1424008"/>
            <a:chExt cx="6852920" cy="4532388"/>
          </a:xfrm>
        </p:grpSpPr>
        <p:pic>
          <p:nvPicPr>
            <p:cNvPr id="839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9540" y="1424008"/>
              <a:ext cx="6852920" cy="453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3886200" y="1684580"/>
              <a:ext cx="4419600" cy="30093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判定</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覆盖</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(Decision Coverage)</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又称为分支覆盖，其原则是设计足够多的测试用例，在测试过程中保证每个判定至少有一次为真值，有一次为假值。</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496819" y="2111300"/>
            <a:ext cx="4257040" cy="27147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覆盖的作用是使真假分支均被执行，虽然判定覆盖比语句覆盖测试能力强，但仍然具有和语句覆盖一样的单一性。</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49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4928" y="1831022"/>
            <a:ext cx="2924302" cy="365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0" presetClass="entr" presetSubtype="0" fill="hold" nodeType="withEffect">
                                  <p:stCondLst>
                                    <p:cond delay="0"/>
                                  </p:stCondLst>
                                  <p:childTnLst>
                                    <p:set>
                                      <p:cBhvr>
                                        <p:cTn id="9" dur="1" fill="hold">
                                          <p:stCondLst>
                                            <p:cond delay="0"/>
                                          </p:stCondLst>
                                        </p:cTn>
                                        <p:tgtEl>
                                          <p:spTgt spid="84994"/>
                                        </p:tgtEl>
                                        <p:attrNameLst>
                                          <p:attrName>style.visibility</p:attrName>
                                        </p:attrNameLst>
                                      </p:cBhvr>
                                      <p:to>
                                        <p:strVal val="visible"/>
                                      </p:to>
                                    </p:set>
                                    <p:animEffect transition="in" filter="wedge">
                                      <p:cBhvr>
                                        <p:cTn id="10" dur="2000"/>
                                        <p:tgtEl>
                                          <p:spTgt spid="84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070098" y="1327000"/>
            <a:ext cx="7134861" cy="80462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为例，设计判定覆盖</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2971797" y="2239486"/>
          <a:ext cx="7096762" cy="3246915"/>
        </p:xfrm>
        <a:graphic>
          <a:graphicData uri="http://schemas.openxmlformats.org/drawingml/2006/table">
            <a:tbl>
              <a:tblPr firstRow="1" firstCol="1" bandRow="1">
                <a:tableStyleId>{5C22544A-7EE6-4342-B048-85BDC9FD1C3A}</a:tableStyleId>
              </a:tblPr>
              <a:tblGrid>
                <a:gridCol w="2045053"/>
                <a:gridCol w="894534"/>
                <a:gridCol w="894534"/>
                <a:gridCol w="894534"/>
                <a:gridCol w="2368107"/>
              </a:tblGrid>
              <a:tr h="890623">
                <a:tc>
                  <a:txBody>
                    <a:bodyPr/>
                    <a:lstStyle/>
                    <a:p>
                      <a:pPr marL="533400" indent="-266700" algn="just">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y</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z</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执行语句路径</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acd</a:t>
                      </a:r>
                      <a:endParaRPr lang="zh-CN" sz="2400" kern="100">
                        <a:effectLst/>
                        <a:latin typeface="幼圆" panose="02010509060101010101" pitchFamily="49" charset="-122"/>
                        <a:ea typeface="幼圆" panose="02010509060101010101" pitchFamily="49" charset="-122"/>
                      </a:endParaRPr>
                    </a:p>
                  </a:txBody>
                  <a:tcPr marL="68580" marR="68580" marT="0" marB="0"/>
                </a:tc>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tc>
              </a:tr>
              <a:tr h="589073">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test3</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ace</a:t>
                      </a:r>
                      <a:endParaRPr lang="zh-CN" sz="2400" kern="100">
                        <a:effectLst/>
                        <a:latin typeface="幼圆" panose="02010509060101010101" pitchFamily="49" charset="-122"/>
                        <a:ea typeface="幼圆" panose="02010509060101010101" pitchFamily="49" charset="-122"/>
                      </a:endParaRPr>
                    </a:p>
                  </a:txBody>
                  <a:tcPr marL="68580" marR="68580" marT="0" marB="0"/>
                </a:tc>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test4</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err="1">
                          <a:effectLst/>
                          <a:latin typeface="幼圆" panose="02010509060101010101" pitchFamily="49" charset="-122"/>
                          <a:ea typeface="幼圆" panose="02010509060101010101" pitchFamily="49" charset="-122"/>
                        </a:rPr>
                        <a:t>abe</a:t>
                      </a:r>
                      <a:endParaRPr lang="zh-CN" sz="2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334258" y="2007720"/>
            <a:ext cx="8272782" cy="266588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上述</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个测试用例覆盖了</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四条路径，使得每个判定语句的取值都满足了各有一次“真”与“假”。相比于语句覆盖，判定覆盖的覆盖范围更广泛。判定覆盖虽然保证了每个判定至少有一次为真值，有一次为</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假值</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5262880" y="1774079"/>
            <a:ext cx="6116320" cy="37123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判定覆盖并没有考虑到程序内部取值的情况。</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，没有将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作为条件进行判断，仅仅判断了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的条件。</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将判定条件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误写成</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测试用例路径将执行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测试路径语句而不会执行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路径的语句。</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0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2918" y="1774079"/>
            <a:ext cx="3131820" cy="38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randombar(horizontal)">
                                      <p:cBhvr>
                                        <p:cTn id="7" dur="500"/>
                                        <p:tgtEl>
                                          <p:spTgt spid="901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zh-CN" altLang="en-US" sz="3200" b="1" dirty="0" smtClean="0">
                <a:solidFill>
                  <a:srgbClr val="1353A2"/>
                </a:solidFill>
                <a:latin typeface="微软雅黑" panose="020B0503020204020204" pitchFamily="34" charset="-122"/>
                <a:ea typeface="微软雅黑" panose="020B0503020204020204" pitchFamily="34" charset="-122"/>
              </a:rPr>
              <a:t>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5892800" y="1902388"/>
            <a:ext cx="5201920" cy="322464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覆盖语句一般是由多个逻辑条件组成，如果仅仅判断测试程序执行的最终结果而忽略每个条件的取值，必然会遗漏部分测试路径，因此，判定覆盖也属于弱覆盖。</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2382518" y="1676343"/>
            <a:ext cx="2834640" cy="3676730"/>
            <a:chOff x="2311398" y="1676344"/>
            <a:chExt cx="2834640" cy="3676730"/>
          </a:xfrm>
        </p:grpSpPr>
        <p:pic>
          <p:nvPicPr>
            <p:cNvPr id="91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1398" y="1676344"/>
              <a:ext cx="2834640" cy="367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2941318" y="2734203"/>
              <a:ext cx="1762762" cy="64777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8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      论</a:t>
              </a:r>
              <a:endParaRPr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3.1.3 </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869440" y="2136070"/>
            <a:ext cx="4226560" cy="291345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(Condition Coverage)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指的是设计足够多的测试用例，使判定语句中的每个逻辑条件取真值与取假值至少出现一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内容占位符 2"/>
          <p:cNvSpPr txBox="1"/>
          <p:nvPr/>
        </p:nvSpPr>
        <p:spPr>
          <a:xfrm>
            <a:off x="6990080" y="1851590"/>
            <a:ext cx="4226560" cy="334017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OR 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中存在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两个逻辑条件，设计条件覆盖测试用例时，要保证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的“真”、“假”值至少出现一次</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任意多边形 9"/>
          <p:cNvSpPr/>
          <p:nvPr/>
        </p:nvSpPr>
        <p:spPr>
          <a:xfrm>
            <a:off x="6189557" y="328941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3.1.3 </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920240" y="1272469"/>
            <a:ext cx="9662160" cy="19076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为例，设计条件覆盖测试用例，在该程序中，有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个判定语句，每个判定语句有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个逻辑条件，共有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个逻辑条件，使用标识符标识各个逻辑条件取真值与取假值的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情况</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，如下表。</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3129281" y="3230880"/>
          <a:ext cx="7203438" cy="2525235"/>
        </p:xfrm>
        <a:graphic>
          <a:graphicData uri="http://schemas.openxmlformats.org/drawingml/2006/table">
            <a:tbl>
              <a:tblPr firstRow="1" firstCol="1" bandRow="1">
                <a:tableStyleId>{5C22544A-7EE6-4342-B048-85BDC9FD1C3A}</a:tableStyleId>
              </a:tblPr>
              <a:tblGrid>
                <a:gridCol w="1800437"/>
                <a:gridCol w="1800437"/>
                <a:gridCol w="1801282"/>
                <a:gridCol w="1801282"/>
              </a:tblGrid>
              <a:tr h="505047">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条件</a:t>
                      </a: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endParaRPr lang="zh-CN" sz="2400" kern="100">
                        <a:effectLst/>
                        <a:latin typeface="幼圆" panose="02010509060101010101" pitchFamily="49" charset="-122"/>
                        <a:ea typeface="幼圆" panose="02010509060101010101" pitchFamily="49" charset="-122"/>
                      </a:endParaRPr>
                    </a:p>
                  </a:txBody>
                  <a:tcPr marL="68580" marR="68580" marT="0" marB="0"/>
                </a:tc>
              </a:tr>
              <a:tr h="505047">
                <a:tc>
                  <a:txBody>
                    <a:bodyPr/>
                    <a:lstStyle/>
                    <a:p>
                      <a:pPr algn="ctr">
                        <a:spcAft>
                          <a:spcPts val="0"/>
                        </a:spcAft>
                      </a:pPr>
                      <a:r>
                        <a:rPr lang="en-US" sz="2400" kern="100">
                          <a:effectLst/>
                          <a:latin typeface="幼圆" panose="02010509060101010101" pitchFamily="49" charset="-122"/>
                          <a:ea typeface="幼圆" panose="02010509060101010101" pitchFamily="49" charset="-122"/>
                        </a:rPr>
                        <a:t>x&gt;0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x&gt;2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S3</a:t>
                      </a:r>
                      <a:endParaRPr lang="zh-CN" sz="2400" kern="100">
                        <a:effectLst/>
                        <a:latin typeface="幼圆" panose="02010509060101010101" pitchFamily="49" charset="-122"/>
                        <a:ea typeface="幼圆" panose="02010509060101010101" pitchFamily="49" charset="-122"/>
                      </a:endParaRPr>
                    </a:p>
                  </a:txBody>
                  <a:tcPr marL="68580" marR="68580" marT="0" marB="0"/>
                </a:tc>
              </a:tr>
              <a:tr h="50504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r>
                        <a:rPr lang="en-US" sz="2400" kern="100" dirty="0" smtClean="0">
                          <a:effectLst/>
                          <a:latin typeface="幼圆" panose="02010509060101010101" pitchFamily="49" charset="-122"/>
                          <a:ea typeface="幼圆" panose="02010509060101010101" pitchFamily="49" charset="-122"/>
                        </a:rPr>
                        <a:t>&lt;=0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r>
                        <a:rPr lang="en-US" sz="2400" kern="100" dirty="0" smtClean="0">
                          <a:effectLst/>
                          <a:latin typeface="幼圆" panose="02010509060101010101" pitchFamily="49" charset="-122"/>
                          <a:ea typeface="幼圆" panose="02010509060101010101" pitchFamily="49" charset="-122"/>
                        </a:rPr>
                        <a:t>&lt;=2</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-S3</a:t>
                      </a:r>
                      <a:endParaRPr lang="zh-CN" sz="2400" kern="100">
                        <a:effectLst/>
                        <a:latin typeface="幼圆" panose="02010509060101010101" pitchFamily="49" charset="-122"/>
                        <a:ea typeface="幼圆" panose="02010509060101010101" pitchFamily="49" charset="-122"/>
                      </a:endParaRPr>
                    </a:p>
                  </a:txBody>
                  <a:tcPr marL="68580" marR="68580" marT="0" marB="0"/>
                </a:tc>
              </a:tr>
              <a:tr h="505047">
                <a:tc>
                  <a:txBody>
                    <a:bodyPr/>
                    <a:lstStyle/>
                    <a:p>
                      <a:pPr algn="ctr">
                        <a:spcAft>
                          <a:spcPts val="0"/>
                        </a:spcAft>
                      </a:pPr>
                      <a:r>
                        <a:rPr lang="en-US" sz="2400" kern="100">
                          <a:effectLst/>
                          <a:latin typeface="幼圆" panose="02010509060101010101" pitchFamily="49" charset="-122"/>
                          <a:ea typeface="幼圆" panose="02010509060101010101" pitchFamily="49" charset="-122"/>
                        </a:rPr>
                        <a:t>y&lt;0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z&gt;0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tc>
              </a:tr>
              <a:tr h="50504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y</a:t>
                      </a:r>
                      <a:r>
                        <a:rPr lang="en-US" sz="2400" kern="100" dirty="0" smtClean="0">
                          <a:effectLst/>
                          <a:latin typeface="幼圆" panose="02010509060101010101" pitchFamily="49" charset="-122"/>
                          <a:ea typeface="幼圆" panose="02010509060101010101" pitchFamily="49" charset="-122"/>
                        </a:rPr>
                        <a:t>&gt;=0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z</a:t>
                      </a:r>
                      <a:r>
                        <a:rPr lang="en-US" sz="2400" kern="100" dirty="0" smtClean="0">
                          <a:effectLst/>
                          <a:latin typeface="幼圆" panose="02010509060101010101" pitchFamily="49" charset="-122"/>
                          <a:ea typeface="幼圆" panose="02010509060101010101" pitchFamily="49" charset="-122"/>
                        </a:rPr>
                        <a:t>&lt;=0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3.1.3 </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920240" y="2287234"/>
            <a:ext cx="9662160" cy="235465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取真值（即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成立）的情况，</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取假值（即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不成立）的情况。同理，使用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取真值，使用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取假值，最后得到执行条件判断语句的</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种状态</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逻辑覆盖法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483360" y="1731016"/>
            <a:ext cx="9580880" cy="3542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逻辑覆盖法是最常用的白盒测试方法，它包括以下</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种方法：</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语句覆盖</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判定覆盖</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条件覆盖</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判定</a:t>
            </a:r>
            <a:r>
              <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条件覆盖</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条件组合覆盖</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0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2406" y="2540000"/>
            <a:ext cx="3047045"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42" presetClass="entr" presetSubtype="0" fill="hold" nodeType="with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fade">
                                      <p:cBhvr>
                                        <p:cTn id="10" dur="1000"/>
                                        <p:tgtEl>
                                          <p:spTgt spid="130050"/>
                                        </p:tgtEl>
                                      </p:cBhvr>
                                    </p:animEffect>
                                    <p:anim calcmode="lin" valueType="num">
                                      <p:cBhvr>
                                        <p:cTn id="11" dur="1000" fill="hold"/>
                                        <p:tgtEl>
                                          <p:spTgt spid="130050"/>
                                        </p:tgtEl>
                                        <p:attrNameLst>
                                          <p:attrName>ppt_x</p:attrName>
                                        </p:attrNameLst>
                                      </p:cBhvr>
                                      <p:tavLst>
                                        <p:tav tm="0">
                                          <p:val>
                                            <p:strVal val="#ppt_x"/>
                                          </p:val>
                                        </p:tav>
                                        <p:tav tm="100000">
                                          <p:val>
                                            <p:strVal val="#ppt_x"/>
                                          </p:val>
                                        </p:tav>
                                      </p:tavLst>
                                    </p:anim>
                                    <p:anim calcmode="lin" valueType="num">
                                      <p:cBhvr>
                                        <p:cTn id="12" dur="1000" fill="hold"/>
                                        <p:tgtEl>
                                          <p:spTgt spid="130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3.1.3 </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747520" y="1393155"/>
            <a:ext cx="9662160" cy="14110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测试用例时，要保证每种状态都至少出现一次。设计测试用例的原则是尽量以最少的测试用例达到最大的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覆盖率</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2174242" y="2773680"/>
          <a:ext cx="9022079" cy="3020021"/>
        </p:xfrm>
        <a:graphic>
          <a:graphicData uri="http://schemas.openxmlformats.org/drawingml/2006/table">
            <a:tbl>
              <a:tblPr firstRow="1" firstCol="1" bandRow="1">
                <a:tableStyleId>{5C22544A-7EE6-4342-B048-85BDC9FD1C3A}</a:tableStyleId>
              </a:tblPr>
              <a:tblGrid>
                <a:gridCol w="1815704"/>
                <a:gridCol w="741191"/>
                <a:gridCol w="741191"/>
                <a:gridCol w="742255"/>
                <a:gridCol w="2949737"/>
                <a:gridCol w="2032001"/>
              </a:tblGrid>
              <a:tr h="664361">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测试用例</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x</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y</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条件标记</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执行路径</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785220">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3</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-S2</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S3</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abe</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785220">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785220">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ace</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3.1.3 </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747520" y="1789395"/>
            <a:ext cx="9662160" cy="32093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条件覆盖的测试用例</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个测试用例就达到了使每个逻辑条件取真值与取假值都至少出现了一次，但从测试用例的执行路径来看，条件分支覆盖的状态下仍旧不能满足判定覆盖，即没有覆盖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路径。相比于语句覆盖与判定覆盖，条件覆盖达到了逻辑条件的最大覆盖率，但却不能保证判定覆盖，仍旧不能满足白盒测试覆盖所有分支的需求。</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3.1.4 </a:t>
            </a:r>
            <a:r>
              <a:rPr lang="zh-CN" altLang="en-US" sz="3200" b="1" dirty="0" smtClean="0">
                <a:solidFill>
                  <a:srgbClr val="1353A2"/>
                </a:solidFill>
                <a:latin typeface="微软雅黑" panose="020B0503020204020204" pitchFamily="34" charset="-122"/>
                <a:ea typeface="微软雅黑" panose="020B0503020204020204" pitchFamily="34" charset="-122"/>
              </a:rPr>
              <a:t>判定</a:t>
            </a:r>
            <a:r>
              <a:rPr lang="en-US" altLang="zh-CN" sz="3200" b="1" dirty="0" smtClean="0">
                <a:solidFill>
                  <a:srgbClr val="1353A2"/>
                </a:solidFill>
                <a:latin typeface="微软雅黑" panose="020B0503020204020204" pitchFamily="34" charset="-122"/>
                <a:ea typeface="微软雅黑" panose="020B0503020204020204" pitchFamily="34" charset="-122"/>
              </a:rPr>
              <a:t>-</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219200" y="1685559"/>
            <a:ext cx="4572000" cy="3961165"/>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(Condition/Decision Coverage)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要求设计足够多的测试用例，使得判定语句中所有条件的可能取值至少出现一次，同时，所有判定语句的可能结果也至少出现一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内容占位符 2"/>
          <p:cNvSpPr txBox="1"/>
          <p:nvPr/>
        </p:nvSpPr>
        <p:spPr>
          <a:xfrm>
            <a:off x="6878320" y="1517918"/>
            <a:ext cx="4765040" cy="4296445"/>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AND 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，该判定语句有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两个条件，则在设计测试用例时，要保证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两个条件取“真”、“假”值至少一次，同时，判定语句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AND 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取“真”、“假”也至少出现一次。</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5996517" y="341133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3.1.4 </a:t>
            </a:r>
            <a:r>
              <a:rPr lang="zh-CN" altLang="en-US" sz="3200" b="1" dirty="0" smtClean="0">
                <a:solidFill>
                  <a:srgbClr val="1353A2"/>
                </a:solidFill>
                <a:latin typeface="微软雅黑" panose="020B0503020204020204" pitchFamily="34" charset="-122"/>
                <a:ea typeface="微软雅黑" panose="020B0503020204020204" pitchFamily="34" charset="-122"/>
              </a:rPr>
              <a:t>判定</a:t>
            </a:r>
            <a:r>
              <a:rPr lang="en-US" altLang="zh-CN" sz="3200" b="1" dirty="0" smtClean="0">
                <a:solidFill>
                  <a:srgbClr val="1353A2"/>
                </a:solidFill>
                <a:latin typeface="微软雅黑" panose="020B0503020204020204" pitchFamily="34" charset="-122"/>
                <a:ea typeface="微软雅黑" panose="020B0503020204020204" pitchFamily="34" charset="-122"/>
              </a:rPr>
              <a:t>-</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432560" y="1362675"/>
            <a:ext cx="10261600" cy="89284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条件覆盖原则，</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为例设计判定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300480" y="2164080"/>
          <a:ext cx="10099039" cy="3611595"/>
        </p:xfrm>
        <a:graphic>
          <a:graphicData uri="http://schemas.openxmlformats.org/drawingml/2006/table">
            <a:tbl>
              <a:tblPr firstRow="1" firstCol="1" bandRow="1">
                <a:tableStyleId>{5C22544A-7EE6-4342-B048-85BDC9FD1C3A}</a:tableStyleId>
              </a:tblPr>
              <a:tblGrid>
                <a:gridCol w="1391920"/>
                <a:gridCol w="711200"/>
                <a:gridCol w="579120"/>
                <a:gridCol w="650240"/>
                <a:gridCol w="2885440"/>
                <a:gridCol w="1239520"/>
                <a:gridCol w="1168400"/>
                <a:gridCol w="1473199"/>
              </a:tblGrid>
              <a:tr h="842756">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测试用例</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y</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执行路径</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842756">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3</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5</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0</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abe</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108332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0</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0</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r>
              <a:tr h="842756">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S2</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S3</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ace</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3.1.4 </a:t>
            </a:r>
            <a:r>
              <a:rPr lang="zh-CN" altLang="en-US" sz="3200" b="1" dirty="0" smtClean="0">
                <a:solidFill>
                  <a:srgbClr val="1353A2"/>
                </a:solidFill>
                <a:latin typeface="微软雅黑" panose="020B0503020204020204" pitchFamily="34" charset="-122"/>
                <a:ea typeface="微软雅黑" panose="020B0503020204020204" pitchFamily="34" charset="-122"/>
              </a:rPr>
              <a:t>判定</a:t>
            </a:r>
            <a:r>
              <a:rPr lang="en-US" altLang="zh-CN" sz="3200" b="1" dirty="0" smtClean="0">
                <a:solidFill>
                  <a:srgbClr val="1353A2"/>
                </a:solidFill>
                <a:latin typeface="微软雅黑" panose="020B0503020204020204" pitchFamily="34" charset="-122"/>
                <a:ea typeface="微软雅黑" panose="020B0503020204020204" pitchFamily="34" charset="-122"/>
              </a:rPr>
              <a:t>-</a:t>
            </a:r>
            <a:r>
              <a:rPr lang="zh-CN" altLang="en-US" sz="3200" b="1" dirty="0" smtClean="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432560" y="1616675"/>
            <a:ext cx="10261600" cy="37782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在判定</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条件覆盖中，</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个测试用例满足了所有条件可能取值至少出现一次，以及所有判定语句可能结果也至少出现一次的要求。</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相比于条件覆盖、判定覆盖，判定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条件覆盖弥补了两者的不足之处，但是由于判定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条件覆盖没有考虑判定语句与条件判断的组合情况，其覆盖范围并没有比条件覆盖扩展，判定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条件覆盖也没有覆盖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路径，因此判定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条件覆盖在仍旧存在遗漏测试的情况。</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 name="组合 2"/>
          <p:cNvGrpSpPr/>
          <p:nvPr/>
        </p:nvGrpSpPr>
        <p:grpSpPr>
          <a:xfrm>
            <a:off x="2072640" y="1258371"/>
            <a:ext cx="8056880" cy="5108325"/>
            <a:chOff x="2072640" y="1339651"/>
            <a:chExt cx="8056880" cy="5108325"/>
          </a:xfrm>
        </p:grpSpPr>
        <p:pic>
          <p:nvPicPr>
            <p:cNvPr id="100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2640" y="1339651"/>
              <a:ext cx="8056880" cy="5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525520" y="1667474"/>
              <a:ext cx="6553200" cy="40322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条件</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组合</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(Multiple Condition Coverage)</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指的是设计足够多的测试用例，使判定语句中每个条件的所有可能至少出现一次，并且每个判定语句本身的判定结果也至少出现一次，它与判定</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条件覆盖的差别是，条件组合覆盖不是简单地要求每个条件都出现“真”与“假”两种结果，而是要求让这些结果的所有可能组合都至少出现一次。</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432560" y="1616676"/>
            <a:ext cx="10261600" cy="32296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为例，该程序中共有四个条件：</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，我们依然用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标记这四个条件成立，而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标记这些条件不成立</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由于这四个条件每个条件都有取“真”、“假”两个值，因此所有条件结果的组合有</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nvGraphicFramePr>
        <p:xfrm>
          <a:off x="1935480" y="1330955"/>
          <a:ext cx="8950960" cy="4978072"/>
        </p:xfrm>
        <a:graphic>
          <a:graphicData uri="http://schemas.openxmlformats.org/drawingml/2006/table">
            <a:tbl>
              <a:tblPr firstRow="1" firstCol="1" bandRow="1">
                <a:tableStyleId>{5C22544A-7EE6-4342-B048-85BDC9FD1C3A}</a:tableStyleId>
              </a:tblPr>
              <a:tblGrid>
                <a:gridCol w="1163656"/>
                <a:gridCol w="2509184"/>
                <a:gridCol w="5278120"/>
              </a:tblGrid>
              <a:tr h="352952">
                <a:tc>
                  <a:txBody>
                    <a:bodyPr/>
                    <a:lstStyle/>
                    <a:p>
                      <a:pPr algn="ctr">
                        <a:spcAft>
                          <a:spcPts val="0"/>
                        </a:spcAft>
                      </a:pPr>
                      <a:r>
                        <a:rPr lang="zh-CN" sz="1800" kern="100">
                          <a:effectLst/>
                          <a:latin typeface="幼圆" panose="02010509060101010101" pitchFamily="49" charset="-122"/>
                          <a:ea typeface="幼圆" panose="02010509060101010101" pitchFamily="49" charset="-122"/>
                        </a:rPr>
                        <a:t>序号</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组合</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含义</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2</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成立。</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6</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成立。</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7</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8</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不成立。</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9</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10</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11</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12</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13</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不成立。</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endParaRPr lang="zh-CN" sz="1800" kern="100">
                        <a:effectLst/>
                        <a:latin typeface="幼圆" panose="02010509060101010101" pitchFamily="49" charset="-122"/>
                        <a:ea typeface="幼圆" panose="02010509060101010101" pitchFamily="49" charset="-122"/>
                      </a:endParaRPr>
                    </a:p>
                  </a:txBody>
                  <a:tcPr marL="68580" marR="68580" marT="0" marB="0"/>
                </a:tc>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16</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x&gt;0</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y&lt;0</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x&gt;2</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z&gt;0</a:t>
                      </a:r>
                      <a:r>
                        <a:rPr lang="zh-CN" sz="1800" kern="100" dirty="0">
                          <a:effectLst/>
                          <a:latin typeface="幼圆" panose="02010509060101010101" pitchFamily="49" charset="-122"/>
                          <a:ea typeface="幼圆" panose="02010509060101010101" pitchFamily="49" charset="-122"/>
                        </a:rPr>
                        <a:t>不成立。</a:t>
                      </a:r>
                      <a:endParaRPr lang="zh-CN" sz="18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2153920" y="1769076"/>
            <a:ext cx="5242560" cy="36157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经过</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分析可以发现，第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这</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种情况是不存在的，这几种情况要求</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不成立，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成立，这两种结果相悖，因此最终图</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的所有条件组合情况有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种，根据这</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种情况设计</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44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55281" y="1769076"/>
            <a:ext cx="2883218" cy="34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fade">
                                      <p:cBhvr>
                                        <p:cTn id="7" dur="1000"/>
                                        <p:tgtEl>
                                          <p:spTgt spid="104451"/>
                                        </p:tgtEl>
                                      </p:cBhvr>
                                    </p:animEffect>
                                    <p:anim calcmode="lin" valueType="num">
                                      <p:cBhvr>
                                        <p:cTn id="8" dur="1000" fill="hold"/>
                                        <p:tgtEl>
                                          <p:spTgt spid="104451"/>
                                        </p:tgtEl>
                                        <p:attrNameLst>
                                          <p:attrName>ppt_x</p:attrName>
                                        </p:attrNameLst>
                                      </p:cBhvr>
                                      <p:tavLst>
                                        <p:tav tm="0">
                                          <p:val>
                                            <p:strVal val="#ppt_x"/>
                                          </p:val>
                                        </p:tav>
                                        <p:tav tm="100000">
                                          <p:val>
                                            <p:strVal val="#ppt_x"/>
                                          </p:val>
                                        </p:tav>
                                      </p:tavLst>
                                    </p:anim>
                                    <p:anim calcmode="lin" valueType="num">
                                      <p:cBhvr>
                                        <p:cTn id="9" dur="1000" fill="hold"/>
                                        <p:tgtEl>
                                          <p:spTgt spid="104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130800" y="1149316"/>
            <a:ext cx="2722880" cy="6998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条件覆盖测试用例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747521" y="1859286"/>
          <a:ext cx="9306559" cy="4318006"/>
        </p:xfrm>
        <a:graphic>
          <a:graphicData uri="http://schemas.openxmlformats.org/drawingml/2006/table">
            <a:tbl>
              <a:tblPr firstRow="1" firstCol="1" bandRow="1">
                <a:tableStyleId>{5C22544A-7EE6-4342-B048-85BDC9FD1C3A}</a:tableStyleId>
              </a:tblPr>
              <a:tblGrid>
                <a:gridCol w="1124824"/>
                <a:gridCol w="2399262"/>
                <a:gridCol w="825599"/>
                <a:gridCol w="825599"/>
                <a:gridCol w="825599"/>
                <a:gridCol w="1005790"/>
                <a:gridCol w="1006882"/>
                <a:gridCol w="1293004"/>
              </a:tblGrid>
              <a:tr h="308429">
                <a:tc rowSpan="2">
                  <a:txBody>
                    <a:bodyPr/>
                    <a:lstStyle/>
                    <a:p>
                      <a:pPr algn="ctr">
                        <a:spcAft>
                          <a:spcPts val="0"/>
                        </a:spcAft>
                      </a:pPr>
                      <a:r>
                        <a:rPr lang="zh-CN" sz="1800" kern="100" dirty="0">
                          <a:effectLst/>
                          <a:latin typeface="幼圆" panose="02010509060101010101" pitchFamily="49" charset="-122"/>
                          <a:ea typeface="幼圆" panose="02010509060101010101" pitchFamily="49" charset="-122"/>
                        </a:rPr>
                        <a:t>序号</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组合</a:t>
                      </a:r>
                      <a:endParaRPr lang="zh-CN" sz="1800" kern="100">
                        <a:effectLst/>
                        <a:latin typeface="幼圆" panose="02010509060101010101" pitchFamily="49" charset="-122"/>
                        <a:ea typeface="幼圆" panose="02010509060101010101" pitchFamily="49" charset="-122"/>
                      </a:endParaRPr>
                    </a:p>
                  </a:txBody>
                  <a:tcPr marL="68580" marR="68580" marT="0" marB="0" anchor="ctr"/>
                </a:tc>
                <a:tc gridSpan="3">
                  <a:txBody>
                    <a:bodyPr/>
                    <a:lstStyle/>
                    <a:p>
                      <a:pPr algn="ctr">
                        <a:spcAft>
                          <a:spcPts val="0"/>
                        </a:spcAft>
                      </a:pPr>
                      <a:r>
                        <a:rPr lang="zh-CN" sz="1800" kern="100">
                          <a:effectLst/>
                          <a:latin typeface="幼圆" panose="02010509060101010101" pitchFamily="49" charset="-122"/>
                          <a:ea typeface="幼圆" panose="02010509060101010101" pitchFamily="49" charset="-122"/>
                        </a:rPr>
                        <a:t>测试用例</a:t>
                      </a:r>
                      <a:endParaRPr lang="zh-CN" sz="1800" kern="10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条件</a:t>
                      </a: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条件</a:t>
                      </a: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覆盖路径</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308429">
                <a:tc vMerge="1">
                  <a:tcPr/>
                </a:tc>
                <a:tc vMerge="1">
                  <a:tcP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x</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y</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z</a:t>
                      </a:r>
                      <a:endParaRPr lang="zh-CN" sz="1800" kern="100">
                        <a:effectLst/>
                        <a:latin typeface="幼圆" panose="02010509060101010101" pitchFamily="49" charset="-122"/>
                        <a:ea typeface="幼圆" panose="02010509060101010101" pitchFamily="49" charset="-122"/>
                      </a:endParaRPr>
                    </a:p>
                  </a:txBody>
                  <a:tcPr marL="68580" marR="68580" marT="0" marB="0" anchor="ctr"/>
                </a:tc>
                <a:tc vMerge="1">
                  <a:tcPr/>
                </a:tc>
                <a:tc vMerge="1">
                  <a:tcPr/>
                </a:tc>
                <a:tc vMerge="1">
                  <a:tcPr/>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S1</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-S2</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S3</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S4</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test3</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test6</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test7</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acd</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test8</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6</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test9</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test10</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abd</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test11</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abd</a:t>
                      </a:r>
                      <a:endParaRPr lang="zh-CN" sz="1800" kern="100">
                        <a:effectLst/>
                        <a:latin typeface="幼圆" panose="02010509060101010101" pitchFamily="49" charset="-122"/>
                        <a:ea typeface="幼圆" panose="02010509060101010101" pitchFamily="49" charset="-122"/>
                      </a:endParaRPr>
                    </a:p>
                  </a:txBody>
                  <a:tcPr marL="68580" marR="68580" marT="0" marB="0"/>
                </a:tc>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test12</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err="1">
                          <a:effectLst/>
                          <a:latin typeface="幼圆" panose="02010509060101010101" pitchFamily="49" charset="-122"/>
                          <a:ea typeface="幼圆" panose="02010509060101010101" pitchFamily="49" charset="-122"/>
                        </a:rPr>
                        <a:t>abd</a:t>
                      </a:r>
                      <a:endParaRPr lang="zh-CN" sz="18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343467" y="1440815"/>
            <a:ext cx="7979093" cy="4202117"/>
            <a:chOff x="2404427" y="1440815"/>
            <a:chExt cx="7979093" cy="4202117"/>
          </a:xfrm>
        </p:grpSpPr>
        <p:sp>
          <p:nvSpPr>
            <p:cNvPr id="7" name="内容占位符 2"/>
            <p:cNvSpPr txBox="1"/>
            <p:nvPr/>
          </p:nvSpPr>
          <p:spPr>
            <a:xfrm>
              <a:off x="6431278" y="2292907"/>
              <a:ext cx="3952242" cy="268549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语句</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覆盖</a:t>
              </a:r>
              <a:r>
                <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(Statement Coverage)</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又称行覆盖、段覆盖、基本块覆盖，它是最常见的覆盖方式。</a:t>
              </a:r>
              <a:endPar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4427" y="1440815"/>
              <a:ext cx="3815715" cy="420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3.1.5 </a:t>
            </a:r>
            <a:r>
              <a:rPr lang="zh-CN" altLang="en-US" sz="3200" b="1" dirty="0" smtClean="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588000" y="1596356"/>
            <a:ext cx="5135880" cy="40221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条件覆盖相比，条件组合覆盖包括了所有判定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条件覆盖，因此它的覆盖范围更广。但是当程序中条件比较多时，条件组合的数量会呈指数型增长，组合情况非常多，要设计的测试用例也会增加，这样反而会使测试效率降低。</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6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1398" y="1779905"/>
            <a:ext cx="29908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fade">
                                      <p:cBhvr>
                                        <p:cTn id="7" dur="1000"/>
                                        <p:tgtEl>
                                          <p:spTgt spid="106498"/>
                                        </p:tgtEl>
                                      </p:cBhvr>
                                    </p:animEffect>
                                    <p:anim calcmode="lin" valueType="num">
                                      <p:cBhvr>
                                        <p:cTn id="8" dur="1000" fill="hold"/>
                                        <p:tgtEl>
                                          <p:spTgt spid="106498"/>
                                        </p:tgtEl>
                                        <p:attrNameLst>
                                          <p:attrName>ppt_x</p:attrName>
                                        </p:attrNameLst>
                                      </p:cBhvr>
                                      <p:tavLst>
                                        <p:tav tm="0">
                                          <p:val>
                                            <p:strVal val="#ppt_x"/>
                                          </p:val>
                                        </p:tav>
                                        <p:tav tm="100000">
                                          <p:val>
                                            <p:strVal val="#ppt_x"/>
                                          </p:val>
                                        </p:tav>
                                      </p:tavLst>
                                    </p:anim>
                                    <p:anim calcmode="lin" valueType="num">
                                      <p:cBhvr>
                                        <p:cTn id="9" dur="1000" fill="hold"/>
                                        <p:tgtEl>
                                          <p:spTgt spid="10649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3.1.6 </a:t>
            </a:r>
            <a:r>
              <a:rPr lang="zh-CN" altLang="en-US" sz="3200" b="1" dirty="0" smtClean="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862320" y="2063716"/>
            <a:ext cx="4856480" cy="35039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三角形三边的关系可将三角形分为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种类型：不构成三角形、一般三角形、等腰三角形、等边三角形。根据该原则实现一个判断三角形的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1384934" y="1647156"/>
            <a:ext cx="3725545" cy="3785829"/>
            <a:chOff x="1273174" y="1647156"/>
            <a:chExt cx="3725545" cy="3785829"/>
          </a:xfrm>
        </p:grpSpPr>
        <p:pic>
          <p:nvPicPr>
            <p:cNvPr id="1075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3174" y="1647156"/>
              <a:ext cx="3725545" cy="378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1881186" y="3805538"/>
              <a:ext cx="2731454" cy="9538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8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三角形逻辑覆盖</a:t>
              </a:r>
              <a:endParaRPr lang="zh-CN"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45"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3.1.6 </a:t>
            </a:r>
            <a:r>
              <a:rPr lang="zh-CN" altLang="en-US" sz="3200" b="1" dirty="0" smtClean="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2052320" y="1300480"/>
            <a:ext cx="8808720" cy="5039360"/>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 C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三角形的三边</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IF((A+B&gt;C)&amp;&amp;(A+C&gt;B)&amp;&amp;(B+C)&gt;A</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是否满足三角形成立条件</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IF((A==B)&amp;&amp;(B==C))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等边三角形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等边三角形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IF((A==B)||(B==C)||(A==C))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等腰三角形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等腰三角形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一般三角形</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不是三角形 </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END</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3.1.6 </a:t>
            </a:r>
            <a:r>
              <a:rPr lang="zh-CN" altLang="en-US" sz="3200" b="1" dirty="0" smtClean="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4231852" y="1259840"/>
          <a:ext cx="5058833" cy="5080000"/>
        </p:xfrm>
        <a:graphic>
          <a:graphicData uri="http://schemas.openxmlformats.org/presentationml/2006/ole">
            <mc:AlternateContent xmlns:mc="http://schemas.openxmlformats.org/markup-compatibility/2006">
              <mc:Choice xmlns:v="urn:schemas-microsoft-com:vml" Requires="v">
                <p:oleObj spid="_x0000_s108563" name="Visio" r:id="rId1" imgW="6934200" imgH="6959600" progId="Visio.Drawing.11">
                  <p:embed/>
                </p:oleObj>
              </mc:Choice>
              <mc:Fallback>
                <p:oleObj name="Visio" r:id="rId1" imgW="6934200" imgH="6959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852" y="1259840"/>
                        <a:ext cx="5058833" cy="5080000"/>
                      </a:xfrm>
                      <a:prstGeom prst="rect">
                        <a:avLst/>
                      </a:prstGeom>
                      <a:noFill/>
                    </p:spPr>
                  </p:pic>
                </p:oleObj>
              </mc:Fallback>
            </mc:AlternateContent>
          </a:graphicData>
        </a:graphic>
      </p:graphicFrame>
      <p:sp>
        <p:nvSpPr>
          <p:cNvPr id="7" name="内容占位符 2"/>
          <p:cNvSpPr txBox="1"/>
          <p:nvPr/>
        </p:nvSpPr>
        <p:spPr>
          <a:xfrm>
            <a:off x="2235200" y="1382996"/>
            <a:ext cx="2428240" cy="8217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三角形流程图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3.1.6 </a:t>
            </a:r>
            <a:r>
              <a:rPr lang="zh-CN" altLang="en-US" sz="3200" b="1" dirty="0" smtClean="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148080" y="1545556"/>
            <a:ext cx="2946400" cy="15024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进行分析，程序的执行</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如右图。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784600" y="1086475"/>
          <a:ext cx="4622800" cy="5142793"/>
        </p:xfrm>
        <a:graphic>
          <a:graphicData uri="http://schemas.openxmlformats.org/presentationml/2006/ole">
            <mc:AlternateContent xmlns:mc="http://schemas.openxmlformats.org/markup-compatibility/2006">
              <mc:Choice xmlns:v="urn:schemas-microsoft-com:vml" Requires="v">
                <p:oleObj spid="_x0000_s110611" name="Visio" r:id="rId1" imgW="4279900" imgH="4775200" progId="Visio.Drawing.11">
                  <p:embed/>
                </p:oleObj>
              </mc:Choice>
              <mc:Fallback>
                <p:oleObj name="Visio" r:id="rId1" imgW="4279900" imgH="47752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0" y="1086475"/>
                        <a:ext cx="4622800" cy="5142793"/>
                      </a:xfrm>
                      <a:prstGeom prst="rect">
                        <a:avLst/>
                      </a:prstGeom>
                      <a:noFill/>
                    </p:spPr>
                  </p:pic>
                </p:oleObj>
              </mc:Fallback>
            </mc:AlternateContent>
          </a:graphicData>
        </a:graphic>
      </p:graphicFrame>
      <p:sp>
        <p:nvSpPr>
          <p:cNvPr id="9" name="内容占位符 2"/>
          <p:cNvSpPr txBox="1"/>
          <p:nvPr/>
        </p:nvSpPr>
        <p:spPr>
          <a:xfrm>
            <a:off x="8524238" y="3130516"/>
            <a:ext cx="3281681" cy="26403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图中</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数字</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是代码行号，当执行程序输入数据时，程序根据条件判断沿着不同的路径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3.1.6 </a:t>
            </a:r>
            <a:r>
              <a:rPr lang="zh-CN" altLang="en-US" sz="3200" b="1" dirty="0" smtClean="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554480" y="1352516"/>
            <a:ext cx="9794240" cy="15024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判定覆盖，使程序中每个判定语句至少有一次“真”值，至少有一次“假”</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值</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，根据流程图和路径图分析，可设计</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174240" y="2692400"/>
          <a:ext cx="8717279" cy="3373122"/>
        </p:xfrm>
        <a:graphic>
          <a:graphicData uri="http://schemas.openxmlformats.org/drawingml/2006/table">
            <a:tbl>
              <a:tblPr firstRow="1" firstCol="1" bandRow="1">
                <a:tableStyleId>{5C22544A-7EE6-4342-B048-85BDC9FD1C3A}</a:tableStyleId>
              </a:tblPr>
              <a:tblGrid>
                <a:gridCol w="1560968"/>
                <a:gridCol w="966655"/>
                <a:gridCol w="966655"/>
                <a:gridCol w="966655"/>
                <a:gridCol w="2174716"/>
                <a:gridCol w="2081630"/>
              </a:tblGrid>
              <a:tr h="562187">
                <a:tc rowSpan="2">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编号</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gridSpan="3">
                  <a:txBody>
                    <a:bodyPr/>
                    <a:lstStyle/>
                    <a:p>
                      <a:pPr algn="ctr">
                        <a:spcAft>
                          <a:spcPts val="0"/>
                        </a:spcAft>
                      </a:pPr>
                      <a:r>
                        <a:rPr lang="zh-CN" sz="2400" kern="100">
                          <a:effectLst/>
                          <a:latin typeface="幼圆" panose="02010509060101010101" pitchFamily="49" charset="-122"/>
                          <a:ea typeface="幼圆" panose="02010509060101010101" pitchFamily="49" charset="-122"/>
                        </a:rPr>
                        <a:t>测试用例</a:t>
                      </a:r>
                      <a:endParaRPr lang="zh-CN" sz="2400" kern="10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rowSpan="2">
                  <a:txBody>
                    <a:bodyPr/>
                    <a:lstStyle/>
                    <a:p>
                      <a:pPr algn="ctr">
                        <a:spcAft>
                          <a:spcPts val="0"/>
                        </a:spcAft>
                      </a:pPr>
                      <a:r>
                        <a:rPr lang="zh-CN" sz="2400" kern="100">
                          <a:effectLst/>
                          <a:latin typeface="幼圆" panose="02010509060101010101" pitchFamily="49" charset="-122"/>
                          <a:ea typeface="幼圆" panose="02010509060101010101" pitchFamily="49" charset="-122"/>
                        </a:rPr>
                        <a:t>路径</a:t>
                      </a:r>
                      <a:endParaRPr lang="zh-CN" sz="24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2400" kern="100" dirty="0">
                          <a:effectLst/>
                          <a:latin typeface="幼圆" panose="02010509060101010101" pitchFamily="49" charset="-122"/>
                          <a:ea typeface="幼圆" panose="02010509060101010101" pitchFamily="49" charset="-122"/>
                        </a:rPr>
                        <a:t>预期输出</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r>
              <a:tr h="562187">
                <a:tc vMerge="1">
                  <a:tcP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B</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C</a:t>
                      </a:r>
                      <a:endParaRPr lang="zh-CN" sz="2400" kern="100">
                        <a:effectLst/>
                        <a:latin typeface="幼圆" panose="02010509060101010101" pitchFamily="49" charset="-122"/>
                        <a:ea typeface="幼圆" panose="02010509060101010101" pitchFamily="49" charset="-122"/>
                      </a:endParaRPr>
                    </a:p>
                  </a:txBody>
                  <a:tcPr marL="68580" marR="68580" marT="0" marB="0" anchor="ctr"/>
                </a:tc>
                <a:tc vMerge="1">
                  <a:tcPr/>
                </a:tc>
                <a:tc vMerge="1">
                  <a:tcPr/>
                </a:tc>
              </a:tr>
              <a:tr h="56218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1-2-3-4-11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等边三角形</a:t>
                      </a:r>
                      <a:endParaRPr lang="zh-CN" sz="2400" kern="100">
                        <a:effectLst/>
                        <a:latin typeface="幼圆" panose="02010509060101010101" pitchFamily="49" charset="-122"/>
                        <a:ea typeface="幼圆" panose="02010509060101010101" pitchFamily="49" charset="-122"/>
                      </a:endParaRPr>
                    </a:p>
                  </a:txBody>
                  <a:tcPr marL="68580" marR="68580" marT="0" marB="0" anchor="ctr"/>
                </a:tc>
              </a:tr>
              <a:tr h="56218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test2</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6</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8</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1-2-5-6-11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等腰三角形</a:t>
                      </a:r>
                      <a:endParaRPr lang="zh-CN" sz="2400" kern="100">
                        <a:effectLst/>
                        <a:latin typeface="幼圆" panose="02010509060101010101" pitchFamily="49" charset="-122"/>
                        <a:ea typeface="幼圆" panose="02010509060101010101" pitchFamily="49" charset="-122"/>
                      </a:endParaRPr>
                    </a:p>
                  </a:txBody>
                  <a:tcPr marL="68580" marR="68580" marT="0" marB="0" anchor="ctr"/>
                </a:tc>
              </a:tr>
              <a:tr h="56218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test3</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4</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1-2-7-8-11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一般三角形</a:t>
                      </a:r>
                      <a:endParaRPr lang="zh-CN" sz="2400" kern="100">
                        <a:effectLst/>
                        <a:latin typeface="幼圆" panose="02010509060101010101" pitchFamily="49" charset="-122"/>
                        <a:ea typeface="幼圆" panose="02010509060101010101" pitchFamily="49" charset="-122"/>
                      </a:endParaRPr>
                    </a:p>
                  </a:txBody>
                  <a:tcPr marL="68580" marR="68580" marT="0" marB="0" anchor="ctr"/>
                </a:tc>
              </a:tr>
              <a:tr h="56218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test4</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1-9-10-11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不构成三角形</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 </a:t>
            </a:r>
            <a:r>
              <a:rPr lang="zh-CN" altLang="en-US" sz="3200" b="1" dirty="0" smtClean="0">
                <a:solidFill>
                  <a:srgbClr val="1353A2"/>
                </a:solidFill>
                <a:latin typeface="微软雅黑" panose="020B0503020204020204" pitchFamily="34" charset="-122"/>
                <a:ea typeface="微软雅黑" panose="020B0503020204020204" pitchFamily="34" charset="-122"/>
              </a:rPr>
              <a:t>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2448560" y="1738596"/>
            <a:ext cx="4490720" cy="33210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插桩就是往被测试程序中插入测试代码以达到测试目的的方法，插入的测试代码被称为探针。根据测试代码插入的时间可以将插桩法分为</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源代码插</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桩</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26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42185" y="1468738"/>
            <a:ext cx="3105230" cy="402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112642"/>
                                        </p:tgtEl>
                                        <p:attrNameLst>
                                          <p:attrName>style.visibility</p:attrName>
                                        </p:attrNameLst>
                                      </p:cBhvr>
                                      <p:to>
                                        <p:strVal val="visible"/>
                                      </p:to>
                                    </p:set>
                                    <p:anim calcmode="lin" valueType="num">
                                      <p:cBhvr>
                                        <p:cTn id="10" dur="1000" fill="hold"/>
                                        <p:tgtEl>
                                          <p:spTgt spid="112642"/>
                                        </p:tgtEl>
                                        <p:attrNameLst>
                                          <p:attrName>ppt_w</p:attrName>
                                        </p:attrNameLst>
                                      </p:cBhvr>
                                      <p:tavLst>
                                        <p:tav tm="0">
                                          <p:val>
                                            <p:strVal val="#ppt_w*0.70"/>
                                          </p:val>
                                        </p:tav>
                                        <p:tav tm="100000">
                                          <p:val>
                                            <p:strVal val="#ppt_w"/>
                                          </p:val>
                                        </p:tav>
                                      </p:tavLst>
                                    </p:anim>
                                    <p:anim calcmode="lin" valueType="num">
                                      <p:cBhvr>
                                        <p:cTn id="11" dur="1000" fill="hold"/>
                                        <p:tgtEl>
                                          <p:spTgt spid="112642"/>
                                        </p:tgtEl>
                                        <p:attrNameLst>
                                          <p:attrName>ppt_h</p:attrName>
                                        </p:attrNameLst>
                                      </p:cBhvr>
                                      <p:tavLst>
                                        <p:tav tm="0">
                                          <p:val>
                                            <p:strVal val="#ppt_h"/>
                                          </p:val>
                                        </p:tav>
                                        <p:tav tm="100000">
                                          <p:val>
                                            <p:strVal val="#ppt_h"/>
                                          </p:val>
                                        </p:tav>
                                      </p:tavLst>
                                    </p:anim>
                                    <p:animEffect transition="in" filter="fade">
                                      <p:cBhvr>
                                        <p:cTn id="12" dur="100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3.2.1 </a:t>
            </a:r>
            <a:r>
              <a:rPr lang="zh-CN" altLang="en-US" sz="3200" b="1" dirty="0" smtClean="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3129280" y="1300481"/>
            <a:ext cx="7567294" cy="5052694"/>
            <a:chOff x="3129280" y="1300481"/>
            <a:chExt cx="7567294" cy="5052694"/>
          </a:xfrm>
        </p:grpSpPr>
        <p:pic>
          <p:nvPicPr>
            <p:cNvPr id="1136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9280" y="1300481"/>
              <a:ext cx="7567294" cy="505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rot="390031">
              <a:off x="4835557" y="1886471"/>
              <a:ext cx="4543961" cy="27114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目标代码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插桩是指向目标代码（二进制代码）插入测试代码，获取程序运行信息的测试方法，也称为动态程序分析方法。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3.2.1 </a:t>
            </a:r>
            <a:r>
              <a:rPr lang="zh-CN" altLang="en-US" sz="3200" b="1" dirty="0" smtClean="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06880" y="1697956"/>
            <a:ext cx="9845040" cy="33210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、目标代码插桩原理</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标代码插桩法的原理是在程序运行平台和底层操作系统之间建立中间层，通过中间层检查执行程序、修改指令，开发人员、软件分析工程师等对运行的程序进行观察，判断程序是否被恶意攻击或者出现异常行为，从而提高程序的整体质量。</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3.2.1 </a:t>
            </a:r>
            <a:r>
              <a:rPr lang="zh-CN" altLang="en-US" sz="3200" b="1" dirty="0" smtClean="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17040" y="2084036"/>
            <a:ext cx="9418320" cy="32093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插</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桩执行模式</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即时</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Just-In-Time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）：原始的二进制或可执行文件没有被修改或执行，将修改部分的二进制代码生成文件副本存储在新的内存区域中，在测试时仅执行修改部分的目标代码</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5984240" y="2083503"/>
            <a:ext cx="5080000" cy="2800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覆盖的</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目的</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是测试程序中的代码是否被执行，它只测试代码中的执行语句，这里的执行语句不包括</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头文件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88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8161" y="2073343"/>
            <a:ext cx="3483928" cy="33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up)">
                                      <p:cBhvr>
                                        <p:cTn id="7" dur="500"/>
                                        <p:tgtEl>
                                          <p:spTgt spid="7885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3.2.1 </a:t>
            </a:r>
            <a:r>
              <a:rPr lang="zh-CN" altLang="en-US" sz="3200" b="1" dirty="0" smtClean="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584960" y="1687796"/>
            <a:ext cx="9723120" cy="38087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解释</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Interpretation Mode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解释模式中目标代码被视为数据，测试人员插入的测试代码作为目标代码指令的解释语言，每当执行一条目标代码指令，程序就会在测试代码中查找并执行相应的替代指令，测试通过替代指令的执行信息就可以获取程序的运行信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探测</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Probe Mode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）：探测模式使用新指令覆盖旧指令进行测试，这种模式在某些体系结构（如</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x86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）中比较好用</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07510" y="1910698"/>
            <a:ext cx="4824730" cy="4556689"/>
            <a:chOff x="3943350" y="1666857"/>
            <a:chExt cx="4824730" cy="4556689"/>
          </a:xfrm>
        </p:grpSpPr>
        <p:pic>
          <p:nvPicPr>
            <p:cNvPr id="1146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3350" y="1666857"/>
              <a:ext cx="4824730" cy="455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rot="20645722">
              <a:off x="4661187" y="2192451"/>
              <a:ext cx="826435" cy="6286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Pin</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内容占位符 2"/>
            <p:cNvSpPr txBox="1"/>
            <p:nvPr/>
          </p:nvSpPr>
          <p:spPr>
            <a:xfrm rot="1991298">
              <a:off x="6641536" y="2158615"/>
              <a:ext cx="2040684" cy="6286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DynamoRIO</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3.2.1 </a:t>
            </a:r>
            <a:r>
              <a:rPr lang="zh-CN" altLang="en-US" sz="3200" b="1" dirty="0" smtClean="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584960" y="1484596"/>
            <a:ext cx="9723120" cy="8522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工具</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2559052" y="1261093"/>
            <a:ext cx="7302494" cy="5109227"/>
            <a:chOff x="2559052" y="1261093"/>
            <a:chExt cx="7302494" cy="5109227"/>
          </a:xfrm>
        </p:grpSpPr>
        <p:pic>
          <p:nvPicPr>
            <p:cNvPr id="1157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9052" y="1261093"/>
              <a:ext cx="7302494" cy="510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p:nvPr/>
          </p:nvSpPr>
          <p:spPr>
            <a:xfrm>
              <a:off x="4683760" y="1423636"/>
              <a:ext cx="4996180" cy="29045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源代码</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插桩是指对</a:t>
              </a: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源文</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件</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进行</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完整的词法、语法分析后，确认插桩的位置，植入探针代码</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相比</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于目标代码插桩，源代码插桩具有针对性和</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精确性</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21421" y="1452502"/>
            <a:ext cx="2992819" cy="7217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源代码码插桩模型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782961" y="1320422"/>
          <a:ext cx="5915519" cy="4816218"/>
        </p:xfrm>
        <a:graphic>
          <a:graphicData uri="http://schemas.openxmlformats.org/presentationml/2006/ole">
            <mc:AlternateContent xmlns:mc="http://schemas.openxmlformats.org/markup-compatibility/2006">
              <mc:Choice xmlns:v="urn:schemas-microsoft-com:vml" Requires="v">
                <p:oleObj spid="_x0000_s116753" name="Visio" r:id="rId1" imgW="5549900" imgH="4495800" progId="Visio.Drawing.11">
                  <p:embed/>
                </p:oleObj>
              </mc:Choice>
              <mc:Fallback>
                <p:oleObj name="Visio" r:id="rId1" imgW="5549900" imgH="4495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961" y="1320422"/>
                        <a:ext cx="5915519" cy="4816218"/>
                      </a:xfrm>
                      <a:prstGeom prst="rect">
                        <a:avLst/>
                      </a:prstGeom>
                      <a:noFill/>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872480" y="1990982"/>
            <a:ext cx="5548948" cy="34446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相比</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于目标代码插桩，源代码插桩实现复杂程度低。源代码插桩是源代码级别的测试技术，探针代码程序具有较好的通用性，使用同一种编程语言编写的程序可以使用一个探针代码程序来完成测试。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624965" y="1990982"/>
            <a:ext cx="3655866" cy="3568253"/>
            <a:chOff x="1249045" y="2151448"/>
            <a:chExt cx="3655866" cy="3568253"/>
          </a:xfrm>
        </p:grpSpPr>
        <p:pic>
          <p:nvPicPr>
            <p:cNvPr id="120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045" y="2151448"/>
              <a:ext cx="3655866" cy="356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rot="19609410">
              <a:off x="2658817" y="2899917"/>
              <a:ext cx="1937549" cy="8115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3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   </a:t>
              </a:r>
              <a:r>
                <a:rPr lang="zh-CN" altLang="en-US"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比</a:t>
              </a:r>
              <a:endParaRPr lang="zh-CN" altLang="zh-CN"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图片 6"/>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78000" y="2041782"/>
            <a:ext cx="3302000" cy="19714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一个小案例来讲解源代码插桩。该案例是一个除法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运算</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5273040" y="1340742"/>
            <a:ext cx="5811520" cy="4917818"/>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#include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#define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ASSERT(y) if(y){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出错文件：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n",__FILE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n",__LINE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提示：除数不能为</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ASSERT(y)</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请输入被除数：</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d",&amp;x</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请输入除数：</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d",&amp;y</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ASSERT(y==0);             //</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插入的桩（即探针代码）</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d",x</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3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anim calcmode="lin" valueType="num">
                                      <p:cBhvr>
                                        <p:cTn id="12" dur="2000" fill="hold"/>
                                        <p:tgtEl>
                                          <p:spTgt spid="11"/>
                                        </p:tgtEl>
                                        <p:attrNameLst>
                                          <p:attrName>style.rotation</p:attrName>
                                        </p:attrNameLst>
                                      </p:cBhvr>
                                      <p:tavLst>
                                        <p:tav tm="0">
                                          <p:val>
                                            <p:fltVal val="720"/>
                                          </p:val>
                                        </p:tav>
                                        <p:tav tm="100000">
                                          <p:val>
                                            <p:fltVal val="0"/>
                                          </p:val>
                                        </p:tav>
                                      </p:tavLst>
                                    </p:anim>
                                    <p:anim calcmode="lin" valueType="num">
                                      <p:cBhvr>
                                        <p:cTn id="13" dur="2000" fill="hold"/>
                                        <p:tgtEl>
                                          <p:spTgt spid="11"/>
                                        </p:tgtEl>
                                        <p:attrNameLst>
                                          <p:attrName>ppt_h</p:attrName>
                                        </p:attrNameLst>
                                      </p:cBhvr>
                                      <p:tavLst>
                                        <p:tav tm="0">
                                          <p:val>
                                            <p:fltVal val="0"/>
                                          </p:val>
                                        </p:tav>
                                        <p:tav tm="100000">
                                          <p:val>
                                            <p:strVal val="#ppt_h"/>
                                          </p:val>
                                        </p:tav>
                                      </p:tavLst>
                                    </p:anim>
                                    <p:anim calcmode="lin" valueType="num">
                                      <p:cBhvr>
                                        <p:cTn id="14" dur="20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584959" y="1249113"/>
            <a:ext cx="9956801" cy="134149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宏函数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ASSERT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），当除数为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时打印错误原因、出错文件、出错行数等信息提示。根据除法运算规则设计</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表格 6"/>
          <p:cNvGraphicFramePr>
            <a:graphicFrameLocks noGrp="1"/>
          </p:cNvGraphicFramePr>
          <p:nvPr/>
        </p:nvGraphicFramePr>
        <p:xfrm>
          <a:off x="2819399" y="2458724"/>
          <a:ext cx="7482842" cy="3860800"/>
        </p:xfrm>
        <a:graphic>
          <a:graphicData uri="http://schemas.openxmlformats.org/drawingml/2006/table">
            <a:tbl>
              <a:tblPr firstRow="1" firstCol="1" bandRow="1">
                <a:tableStyleId>{5C22544A-7EE6-4342-B048-85BDC9FD1C3A}</a:tableStyleId>
              </a:tblPr>
              <a:tblGrid>
                <a:gridCol w="2491818"/>
                <a:gridCol w="2500130"/>
                <a:gridCol w="2490894"/>
              </a:tblGrid>
              <a:tr h="386080">
                <a:tc>
                  <a:txBody>
                    <a:bodyPr/>
                    <a:lstStyle/>
                    <a:p>
                      <a:pPr marL="533400" indent="-266700" algn="ctr">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数据输入</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预期输出结果</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a:t>
                      </a:r>
                      <a:r>
                        <a:rPr lang="zh-CN" sz="2400" dirty="0">
                          <a:effectLst/>
                          <a:latin typeface="幼圆" panose="02010509060101010101" pitchFamily="49" charset="-122"/>
                          <a:ea typeface="幼圆" panose="02010509060101010101" pitchFamily="49" charset="-122"/>
                        </a:rPr>
                        <a:t>，</a:t>
                      </a:r>
                      <a:r>
                        <a:rPr lang="en-US" sz="2400" dirty="0">
                          <a:effectLst/>
                          <a:latin typeface="幼圆" panose="02010509060101010101" pitchFamily="49" charset="-122"/>
                          <a:ea typeface="幼圆" panose="02010509060101010101" pitchFamily="49" charset="-122"/>
                        </a:rPr>
                        <a: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T4</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T7</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T8</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T9</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0</a:t>
                      </a:r>
                      <a:r>
                        <a:rPr lang="zh-CN" sz="2400" dirty="0">
                          <a:effectLst/>
                          <a:latin typeface="幼圆" panose="02010509060101010101" pitchFamily="49" charset="-122"/>
                          <a:ea typeface="幼圆" panose="02010509060101010101" pitchFamily="49" charset="-122"/>
                        </a:rPr>
                        <a:t>，</a:t>
                      </a:r>
                      <a:r>
                        <a:rPr lang="en-US" sz="2400" dirty="0">
                          <a:effectLst/>
                          <a:latin typeface="幼圆" panose="02010509060101010101" pitchFamily="49" charset="-122"/>
                          <a:ea typeface="幼圆" panose="02010509060101010101" pitchFamily="49" charset="-122"/>
                        </a:rPr>
                        <a: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0</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a:t>
            </a:r>
            <a:r>
              <a:rPr lang="zh-CN" altLang="en-US" sz="3200" b="1" dirty="0" smtClean="0">
                <a:solidFill>
                  <a:srgbClr val="1353A2"/>
                </a:solidFill>
                <a:latin typeface="微软雅黑" panose="020B0503020204020204" pitchFamily="34" charset="-122"/>
                <a:ea typeface="微软雅黑" panose="020B0503020204020204" pitchFamily="34" charset="-122"/>
              </a:rPr>
              <a:t>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872480" y="1990982"/>
            <a:ext cx="5548948" cy="34446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插桩测试方法有效的提高了代码测试覆盖率，但是插桩测试方法会带来代码膨胀、执行效率低下和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HeisenBugs</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，在一般情况下插桩后的代码膨胀率在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20%~40%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，甚至膨胀率达到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导致插桩测试失败。</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624965" y="1990982"/>
            <a:ext cx="3655866" cy="3568253"/>
            <a:chOff x="1249045" y="2151448"/>
            <a:chExt cx="3655866" cy="3568253"/>
          </a:xfrm>
        </p:grpSpPr>
        <p:pic>
          <p:nvPicPr>
            <p:cNvPr id="120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045" y="2151448"/>
              <a:ext cx="3655866" cy="356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rot="19609410">
              <a:off x="2658817" y="2899917"/>
              <a:ext cx="1937549" cy="8115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3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    结</a:t>
              </a:r>
              <a:endParaRPr lang="zh-CN" altLang="zh-CN"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图片 6"/>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74980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rPr>
              <a:t>  </a:t>
            </a:r>
            <a:r>
              <a:rPr lang="en-US" altLang="zh-CN" sz="3200" b="1" dirty="0" err="1" smtClean="0">
                <a:solidFill>
                  <a:srgbClr val="1353A2"/>
                </a:solidFill>
                <a:latin typeface="楷体" panose="02010609060101010101" pitchFamily="49" charset="-122"/>
                <a:ea typeface="楷体" panose="02010609060101010101" pitchFamily="49" charset="-122"/>
              </a:rPr>
              <a:t>小提示：HeisenBugs</a:t>
            </a:r>
            <a:endParaRPr lang="en-US"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2296160" y="1852935"/>
            <a:ext cx="8595360" cy="31762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err="1"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HeisenBugs</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称为海森堡</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，它是一种软件缺陷，这种缺陷的重现率很低，当人们试图研究时</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会消失或改变行为。实际开发软件测试中，这种缺陷也比较常见，测试人员测试到一个缺陷提交给开发人员，开发人员执行缺陷重现步骤却得不到报告的缺陷，缺陷已经消失或者出现了其他缺陷。</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 name="图片 7"/>
          <p:cNvPicPr/>
          <p:nvPr/>
        </p:nvPicPr>
        <p:blipFill>
          <a:blip r:embed="rId1">
            <a:extLst>
              <a:ext uri="{28A0092B-C50C-407E-A947-70E740481C1C}">
                <a14:useLocalDpi xmlns:a14="http://schemas.microsoft.com/office/drawing/2010/main" val="0"/>
              </a:ext>
            </a:extLst>
          </a:blip>
          <a:srcRect/>
          <a:stretch>
            <a:fillRect/>
          </a:stretch>
        </p:blipFill>
        <p:spPr bwMode="auto">
          <a:xfrm>
            <a:off x="2333122" y="592105"/>
            <a:ext cx="372500" cy="406688"/>
          </a:xfrm>
          <a:prstGeom prst="rect">
            <a:avLst/>
          </a:prstGeom>
          <a:noFill/>
          <a:ln>
            <a:noFill/>
          </a:ln>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a:solidFill>
                  <a:srgbClr val="1353A2"/>
                </a:solidFill>
                <a:latin typeface="楷体" panose="02010609060101010101" pitchFamily="49" charset="-122"/>
                <a:ea typeface="楷体" panose="02010609060101010101" pitchFamily="49" charset="-122"/>
              </a:rPr>
              <a:t>黑</a:t>
            </a:r>
            <a:r>
              <a:rPr lang="zh-CN" altLang="en-US" sz="3200" b="1" dirty="0" smtClean="0">
                <a:solidFill>
                  <a:srgbClr val="1353A2"/>
                </a:solidFill>
                <a:latin typeface="楷体" panose="02010609060101010101" pitchFamily="49" charset="-122"/>
                <a:ea typeface="楷体" panose="02010609060101010101" pitchFamily="49" charset="-122"/>
              </a:rPr>
              <a:t>盒测试与白盒</a:t>
            </a:r>
            <a:endParaRPr lang="zh-CN" altLang="en-US" sz="3200" b="1" dirty="0" smtClean="0">
              <a:solidFill>
                <a:srgbClr val="1353A2"/>
              </a:solidFill>
              <a:latin typeface="楷体" panose="02010609060101010101" pitchFamily="49" charset="-122"/>
              <a:ea typeface="楷体" panose="02010609060101010101" pitchFamily="49" charset="-122"/>
            </a:endParaRPr>
          </a:p>
          <a:p>
            <a:r>
              <a:rPr lang="zh-CN" altLang="en-US" sz="3200" b="1" dirty="0" smtClean="0">
                <a:solidFill>
                  <a:srgbClr val="1353A2"/>
                </a:solidFill>
                <a:latin typeface="楷体" panose="02010609060101010101" pitchFamily="49" charset="-122"/>
                <a:ea typeface="楷体" panose="02010609060101010101" pitchFamily="49" charset="-122"/>
              </a:rPr>
              <a:t>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2311397" y="1639576"/>
            <a:ext cx="9023478" cy="3694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、黑盒测试和白盒测试比较</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黑盒测试过程中不用考虑内部逻辑结构，仅仅需要验证软件外部功能是否符合用户实际需求。</a:t>
            </a:r>
            <a:r>
              <a:rPr lang="zh-CN" altLang="en-US"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黑盒测试可发现以下缺陷：</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外部</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逻辑功能缺陷，如界面显示信息错误等</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兼容性</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错误，如系统版本支持、运行环境等。</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性能</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问题，如运行速度、响应时间等。</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5984240" y="2157736"/>
            <a:ext cx="5080000" cy="2962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覆盖在多分支的程序中，只能覆盖某一条路径，使得该路径中的每一个语句至少被执行一次，但不会考虑各种分支组合情况。</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98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1398" y="1674179"/>
            <a:ext cx="30289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fade">
                                      <p:cBhvr>
                                        <p:cTn id="7" dur="1000"/>
                                        <p:tgtEl>
                                          <p:spTgt spid="79875"/>
                                        </p:tgtEl>
                                      </p:cBhvr>
                                    </p:animEffect>
                                    <p:anim calcmode="lin" valueType="num">
                                      <p:cBhvr>
                                        <p:cTn id="8" dur="1000" fill="hold"/>
                                        <p:tgtEl>
                                          <p:spTgt spid="79875"/>
                                        </p:tgtEl>
                                        <p:attrNameLst>
                                          <p:attrName>ppt_x</p:attrName>
                                        </p:attrNameLst>
                                      </p:cBhvr>
                                      <p:tavLst>
                                        <p:tav tm="0">
                                          <p:val>
                                            <p:strVal val="#ppt_x"/>
                                          </p:val>
                                        </p:tav>
                                        <p:tav tm="100000">
                                          <p:val>
                                            <p:strVal val="#ppt_x"/>
                                          </p:val>
                                        </p:tav>
                                      </p:tavLst>
                                    </p:anim>
                                    <p:anim calcmode="lin" valueType="num">
                                      <p:cBhvr>
                                        <p:cTn id="9" dur="1000" fill="hold"/>
                                        <p:tgtEl>
                                          <p:spTgt spid="798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a:solidFill>
                  <a:srgbClr val="1353A2"/>
                </a:solidFill>
                <a:latin typeface="楷体" panose="02010609060101010101" pitchFamily="49" charset="-122"/>
                <a:ea typeface="楷体" panose="02010609060101010101" pitchFamily="49" charset="-122"/>
              </a:rPr>
              <a:t>黑</a:t>
            </a:r>
            <a:r>
              <a:rPr lang="zh-CN" altLang="en-US" sz="3200" b="1" dirty="0" smtClean="0">
                <a:solidFill>
                  <a:srgbClr val="1353A2"/>
                </a:solidFill>
                <a:latin typeface="楷体" panose="02010609060101010101" pitchFamily="49" charset="-122"/>
                <a:ea typeface="楷体" panose="02010609060101010101" pitchFamily="49" charset="-122"/>
              </a:rPr>
              <a:t>盒测试与</a:t>
            </a:r>
            <a:endParaRPr lang="zh-CN" altLang="en-US" sz="3200" b="1" dirty="0" smtClean="0">
              <a:solidFill>
                <a:srgbClr val="1353A2"/>
              </a:solidFill>
              <a:latin typeface="楷体" panose="02010609060101010101" pitchFamily="49" charset="-122"/>
              <a:ea typeface="楷体" panose="02010609060101010101" pitchFamily="49" charset="-122"/>
            </a:endParaRPr>
          </a:p>
          <a:p>
            <a:r>
              <a:rPr lang="zh-CN" altLang="en-US" sz="3200" b="1" dirty="0" smtClean="0">
                <a:solidFill>
                  <a:srgbClr val="1353A2"/>
                </a:solidFill>
                <a:latin typeface="楷体" panose="02010609060101010101" pitchFamily="49" charset="-122"/>
                <a:ea typeface="楷体" panose="02010609060101010101" pitchFamily="49" charset="-122"/>
              </a:rPr>
              <a:t>白盒测试异同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1808480" y="1497336"/>
            <a:ext cx="9760075" cy="4050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、黑盒测试和白盒测试比较</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白盒测试与黑盒测试不同，白盒测试可以设计测试用例尽可能覆盖程序中分支语句，分析程序内部结构。白盒测试常用于以下几种情况</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源程序</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中含有多个分支，在设计测试用例时要尽可能覆盖所有分支，提高测试覆盖率。</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内存</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泄漏检查迅速，黑盒测试只能在程序长时间运行中发现内存泄漏问题，而白盒测试能立即发现内存泄露问题。</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a:solidFill>
                  <a:srgbClr val="1353A2"/>
                </a:solidFill>
                <a:latin typeface="楷体" panose="02010609060101010101" pitchFamily="49" charset="-122"/>
                <a:ea typeface="楷体" panose="02010609060101010101" pitchFamily="49" charset="-122"/>
              </a:rPr>
              <a:t>黑</a:t>
            </a:r>
            <a:r>
              <a:rPr lang="zh-CN" altLang="en-US" sz="3200" b="1" dirty="0" smtClean="0">
                <a:solidFill>
                  <a:srgbClr val="1353A2"/>
                </a:solidFill>
                <a:latin typeface="楷体" panose="02010609060101010101" pitchFamily="49" charset="-122"/>
                <a:ea typeface="楷体" panose="02010609060101010101" pitchFamily="49" charset="-122"/>
              </a:rPr>
              <a:t>盒测试与</a:t>
            </a:r>
            <a:endParaRPr lang="zh-CN" altLang="en-US" sz="3200" b="1" dirty="0" smtClean="0">
              <a:solidFill>
                <a:srgbClr val="1353A2"/>
              </a:solidFill>
              <a:latin typeface="楷体" panose="02010609060101010101" pitchFamily="49" charset="-122"/>
              <a:ea typeface="楷体" panose="02010609060101010101" pitchFamily="49" charset="-122"/>
            </a:endParaRPr>
          </a:p>
          <a:p>
            <a:r>
              <a:rPr lang="zh-CN" altLang="en-US" sz="3200" b="1" dirty="0" smtClean="0">
                <a:solidFill>
                  <a:srgbClr val="1353A2"/>
                </a:solidFill>
                <a:latin typeface="楷体" panose="02010609060101010101" pitchFamily="49" charset="-122"/>
                <a:ea typeface="楷体" panose="02010609060101010101" pitchFamily="49" charset="-122"/>
              </a:rPr>
              <a:t>白盒测试异同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1808481" y="1314456"/>
            <a:ext cx="2367280" cy="890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2</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测试阶段</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nvGraphicFramePr>
        <p:xfrm>
          <a:off x="2412998" y="2072638"/>
          <a:ext cx="8732522" cy="3799841"/>
        </p:xfrm>
        <a:graphic>
          <a:graphicData uri="http://schemas.openxmlformats.org/drawingml/2006/table">
            <a:tbl>
              <a:tblPr firstRow="1" firstCol="1" bandRow="1">
                <a:tableStyleId>{5C22544A-7EE6-4342-B048-85BDC9FD1C3A}</a:tableStyleId>
              </a:tblPr>
              <a:tblGrid>
                <a:gridCol w="2104950"/>
                <a:gridCol w="4128212"/>
                <a:gridCol w="2499360"/>
              </a:tblGrid>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测试名称</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测试对象</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测试方法</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r>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单元测试</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模块功能</a:t>
                      </a:r>
                      <a:r>
                        <a:rPr lang="en-US" sz="2400" kern="100" dirty="0">
                          <a:effectLst/>
                          <a:latin typeface="楷体" panose="02010609060101010101" pitchFamily="49" charset="-122"/>
                          <a:ea typeface="楷体" panose="02010609060101010101" pitchFamily="49" charset="-122"/>
                        </a:rPr>
                        <a:t>(</a:t>
                      </a:r>
                      <a:r>
                        <a:rPr lang="zh-CN" sz="2400" kern="100" dirty="0">
                          <a:effectLst/>
                          <a:latin typeface="楷体" panose="02010609060101010101" pitchFamily="49" charset="-122"/>
                          <a:ea typeface="楷体" panose="02010609060101010101" pitchFamily="49" charset="-122"/>
                        </a:rPr>
                        <a:t>函数、类</a:t>
                      </a:r>
                      <a:r>
                        <a:rPr lang="en-US" sz="2400" kern="100" dirty="0">
                          <a:effectLst/>
                          <a:latin typeface="楷体" panose="02010609060101010101" pitchFamily="49" charset="-122"/>
                          <a:ea typeface="楷体" panose="02010609060101010101" pitchFamily="49" charset="-122"/>
                        </a:rPr>
                        <a:t>)</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白盒测试</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r>
              <a:tr h="780790">
                <a:tc>
                  <a:txBody>
                    <a:bodyPr/>
                    <a:lstStyle/>
                    <a:p>
                      <a:pPr algn="ctr">
                        <a:spcAft>
                          <a:spcPts val="0"/>
                        </a:spcAft>
                      </a:pPr>
                      <a:r>
                        <a:rPr lang="zh-CN" sz="2400" kern="100">
                          <a:effectLst/>
                          <a:latin typeface="楷体" panose="02010609060101010101" pitchFamily="49" charset="-122"/>
                          <a:ea typeface="楷体" panose="02010609060101010101" pitchFamily="49" charset="-122"/>
                        </a:rPr>
                        <a:t>集成测试</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接口测试（数据传递）</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黑盒测试和白盒测试</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r>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系统测试</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系统测试（软件、硬件）</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r>
              <a:tr h="780790">
                <a:tc>
                  <a:txBody>
                    <a:bodyPr/>
                    <a:lstStyle/>
                    <a:p>
                      <a:pPr algn="ctr">
                        <a:spcAft>
                          <a:spcPts val="0"/>
                        </a:spcAft>
                      </a:pPr>
                      <a:r>
                        <a:rPr lang="zh-CN" sz="2400" kern="100">
                          <a:effectLst/>
                          <a:latin typeface="楷体" panose="02010609060101010101" pitchFamily="49" charset="-122"/>
                          <a:ea typeface="楷体" panose="02010609060101010101" pitchFamily="49" charset="-122"/>
                        </a:rPr>
                        <a:t>验收测试</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l">
                        <a:spcAft>
                          <a:spcPts val="0"/>
                        </a:spcAft>
                        <a:tabLst>
                          <a:tab pos="441960" algn="l"/>
                          <a:tab pos="791210" algn="ctr"/>
                        </a:tabLst>
                      </a:pPr>
                      <a:r>
                        <a:rPr lang="zh-CN" sz="2400" kern="100">
                          <a:effectLst/>
                          <a:latin typeface="楷体" panose="02010609060101010101" pitchFamily="49" charset="-122"/>
                          <a:ea typeface="楷体" panose="02010609060101010101" pitchFamily="49" charset="-122"/>
                        </a:rPr>
                        <a:t>系统测试（软件、硬件、用户体验）</a:t>
                      </a:r>
                      <a:endParaRPr lang="zh-CN" sz="2400" kern="10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r>
            </a:tbl>
          </a:graphicData>
        </a:graphic>
      </p:graphicFrame>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Picture 2" descr="http://p1.so.qhimgs1.com/bdr/_240_/t01045a35f018ef7cc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0377" y="1254818"/>
            <a:ext cx="8536538" cy="496986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txBox="1"/>
          <p:nvPr/>
        </p:nvSpPr>
        <p:spPr>
          <a:xfrm rot="158906">
            <a:off x="2447598" y="1490286"/>
            <a:ext cx="3873275" cy="453287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000" dirty="0" smtClean="0"/>
              <a:t>#</a:t>
            </a:r>
            <a:r>
              <a:rPr lang="en-US" altLang="zh-CN" sz="2000" dirty="0"/>
              <a:t>include &lt;</a:t>
            </a:r>
            <a:r>
              <a:rPr lang="en-US" altLang="zh-CN" sz="2000" dirty="0" err="1"/>
              <a:t>stdio.h</a:t>
            </a:r>
            <a:r>
              <a:rPr lang="en-US" altLang="zh-CN" sz="2000" dirty="0"/>
              <a:t>&gt;</a:t>
            </a:r>
            <a:endParaRPr lang="zh-CN" altLang="zh-CN" sz="2000" dirty="0"/>
          </a:p>
          <a:p>
            <a:r>
              <a:rPr lang="en-US" altLang="zh-CN" sz="2000" dirty="0" err="1"/>
              <a:t>int</a:t>
            </a:r>
            <a:r>
              <a:rPr lang="en-US" altLang="zh-CN" sz="2000" dirty="0"/>
              <a:t> main()</a:t>
            </a:r>
            <a:endParaRPr lang="zh-CN" altLang="zh-CN" sz="2000" dirty="0"/>
          </a:p>
          <a:p>
            <a:r>
              <a:rPr lang="en-US" altLang="zh-CN" sz="2000" dirty="0" smtClean="0"/>
              <a:t>{</a:t>
            </a:r>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err="1"/>
              <a:t>i,mid,a</a:t>
            </a:r>
            <a:r>
              <a:rPr lang="en-US" altLang="zh-CN" sz="2000" dirty="0"/>
              <a:t>[3];</a:t>
            </a:r>
            <a:endParaRPr lang="zh-CN" altLang="zh-CN" sz="2000" dirty="0"/>
          </a:p>
          <a:p>
            <a:r>
              <a:rPr lang="en-US" altLang="zh-CN" sz="2000" dirty="0"/>
              <a:t>	for(</a:t>
            </a:r>
            <a:r>
              <a:rPr lang="en-US" altLang="zh-CN" sz="2000" dirty="0" err="1"/>
              <a:t>i</a:t>
            </a:r>
            <a:r>
              <a:rPr lang="en-US" altLang="zh-CN" sz="2000" dirty="0"/>
              <a:t>=0;i&lt;3;i++)</a:t>
            </a:r>
            <a:endParaRPr lang="zh-CN" altLang="zh-CN" sz="2000" dirty="0"/>
          </a:p>
          <a:p>
            <a:r>
              <a:rPr lang="en-US" altLang="zh-CN" sz="2000" dirty="0"/>
              <a:t>		</a:t>
            </a:r>
            <a:r>
              <a:rPr lang="en-US" altLang="zh-CN" sz="2000" dirty="0" err="1"/>
              <a:t>scanf</a:t>
            </a:r>
            <a:r>
              <a:rPr lang="en-US" altLang="zh-CN" sz="2000" dirty="0"/>
              <a:t>("%</a:t>
            </a:r>
            <a:r>
              <a:rPr lang="en-US" altLang="zh-CN" sz="2000" dirty="0" err="1"/>
              <a:t>d",&amp;a</a:t>
            </a:r>
            <a:r>
              <a:rPr lang="en-US" altLang="zh-CN" sz="2000" dirty="0"/>
              <a:t>[</a:t>
            </a:r>
            <a:r>
              <a:rPr lang="en-US" altLang="zh-CN" sz="2000" dirty="0" err="1"/>
              <a:t>i</a:t>
            </a:r>
            <a:r>
              <a:rPr lang="en-US" altLang="zh-CN" sz="2000" dirty="0"/>
              <a:t>]);</a:t>
            </a:r>
            <a:endParaRPr lang="zh-CN" altLang="zh-CN" sz="2000" dirty="0"/>
          </a:p>
          <a:p>
            <a:r>
              <a:rPr lang="en-US" altLang="zh-CN" sz="2000" dirty="0"/>
              <a:t>	mid=a[2];</a:t>
            </a:r>
            <a:endParaRPr lang="zh-CN" altLang="zh-CN" sz="2000" dirty="0"/>
          </a:p>
          <a:p>
            <a:r>
              <a:rPr lang="en-US" altLang="zh-CN" sz="2000" dirty="0"/>
              <a:t>	if(a[1]&lt;a[2])</a:t>
            </a:r>
            <a:endParaRPr lang="zh-CN" altLang="zh-CN" sz="2000" dirty="0"/>
          </a:p>
          <a:p>
            <a:r>
              <a:rPr lang="en-US" altLang="zh-CN" sz="2000" dirty="0"/>
              <a:t>	</a:t>
            </a:r>
            <a:r>
              <a:rPr lang="en-US" altLang="zh-CN" sz="2000" dirty="0" smtClean="0"/>
              <a:t>{</a:t>
            </a:r>
            <a:r>
              <a:rPr lang="en-US" altLang="zh-CN" sz="2000" dirty="0"/>
              <a:t> </a:t>
            </a:r>
            <a:r>
              <a:rPr lang="en-US" altLang="zh-CN" sz="2000" dirty="0" smtClean="0"/>
              <a:t> if(a[0</a:t>
            </a:r>
            <a:r>
              <a:rPr lang="en-US" altLang="zh-CN" sz="2000" dirty="0"/>
              <a:t>]&lt;a[1])</a:t>
            </a:r>
            <a:endParaRPr lang="zh-CN" altLang="zh-CN" sz="2000" dirty="0"/>
          </a:p>
          <a:p>
            <a:r>
              <a:rPr lang="en-US" altLang="zh-CN" sz="2000" dirty="0"/>
              <a:t>		</a:t>
            </a:r>
            <a:r>
              <a:rPr lang="en-US" altLang="zh-CN" sz="2000" dirty="0" smtClean="0"/>
              <a:t>mid=a[1</a:t>
            </a:r>
            <a:r>
              <a:rPr lang="en-US" altLang="zh-CN" sz="2000" dirty="0"/>
              <a:t>];</a:t>
            </a:r>
            <a:endParaRPr lang="zh-CN" altLang="zh-CN" sz="2000" dirty="0"/>
          </a:p>
          <a:p>
            <a:r>
              <a:rPr lang="en-US" altLang="zh-CN" sz="2000" dirty="0"/>
              <a:t>	</a:t>
            </a:r>
            <a:r>
              <a:rPr lang="en-US" altLang="zh-CN" sz="2000" dirty="0" smtClean="0"/>
              <a:t>   else </a:t>
            </a:r>
            <a:r>
              <a:rPr lang="en-US" altLang="zh-CN" sz="2000" dirty="0"/>
              <a:t>if(a[0]&lt;a[2])</a:t>
            </a:r>
            <a:endParaRPr lang="zh-CN" altLang="zh-CN" sz="2000" dirty="0"/>
          </a:p>
          <a:p>
            <a:r>
              <a:rPr lang="en-US" altLang="zh-CN" sz="2000" dirty="0"/>
              <a:t>		</a:t>
            </a:r>
            <a:r>
              <a:rPr lang="en-US" altLang="zh-CN" sz="2000" dirty="0" smtClean="0"/>
              <a:t>mid=a[1</a:t>
            </a:r>
            <a:r>
              <a:rPr lang="en-US" altLang="zh-CN" sz="2000" dirty="0"/>
              <a:t>]; </a:t>
            </a:r>
            <a:endParaRPr lang="zh-CN" altLang="zh-CN" sz="2000" dirty="0"/>
          </a:p>
          <a:p>
            <a:r>
              <a:rPr lang="en-US" altLang="zh-CN" sz="2000" dirty="0"/>
              <a:t> </a:t>
            </a:r>
            <a:r>
              <a:rPr lang="en-US" altLang="zh-CN" sz="2000" dirty="0" smtClean="0"/>
              <a:t>    }</a:t>
            </a:r>
            <a:r>
              <a:rPr lang="en-US" altLang="zh-CN" sz="2000" dirty="0"/>
              <a:t>	      </a:t>
            </a:r>
            <a:endParaRPr lang="en-US" altLang="zh-CN" sz="2000" dirty="0"/>
          </a:p>
          <a:p>
            <a:pPr>
              <a:lnSpc>
                <a:spcPct val="150000"/>
              </a:lnSpc>
            </a:pPr>
            <a:endParaRPr lang="zh-CN" altLang="zh-CN" sz="2000" dirty="0"/>
          </a:p>
        </p:txBody>
      </p:sp>
      <p:sp>
        <p:nvSpPr>
          <p:cNvPr id="8" name="内容占位符 2"/>
          <p:cNvSpPr txBox="1"/>
          <p:nvPr/>
        </p:nvSpPr>
        <p:spPr>
          <a:xfrm>
            <a:off x="6316533" y="1796715"/>
            <a:ext cx="3709336" cy="414430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a:r>
              <a:rPr lang="en-US" altLang="zh-CN" sz="2000" dirty="0"/>
              <a:t>else</a:t>
            </a:r>
            <a:endParaRPr lang="zh-CN" altLang="zh-CN" sz="2000" dirty="0"/>
          </a:p>
          <a:p>
            <a:pPr lvl="0"/>
            <a:r>
              <a:rPr lang="en-US" altLang="zh-CN" sz="2000" dirty="0"/>
              <a:t>{  </a:t>
            </a:r>
            <a:endParaRPr lang="en-US" altLang="zh-CN" sz="2000" dirty="0"/>
          </a:p>
          <a:p>
            <a:pPr lvl="0"/>
            <a:r>
              <a:rPr lang="en-US" altLang="zh-CN" sz="2000" dirty="0"/>
              <a:t>    if(a[0]&gt;a[1])</a:t>
            </a:r>
            <a:endParaRPr lang="zh-CN" altLang="zh-CN" sz="2000" dirty="0"/>
          </a:p>
          <a:p>
            <a:pPr lvl="0"/>
            <a:r>
              <a:rPr lang="en-US" altLang="zh-CN" sz="2000" dirty="0"/>
              <a:t>	    mid=a[1];</a:t>
            </a:r>
            <a:endParaRPr lang="zh-CN" altLang="zh-CN" sz="2000" dirty="0"/>
          </a:p>
          <a:p>
            <a:pPr lvl="0"/>
            <a:r>
              <a:rPr lang="en-US" altLang="zh-CN" sz="2000" dirty="0"/>
              <a:t>	else if(a[0]&gt;a[2])</a:t>
            </a:r>
            <a:endParaRPr lang="zh-CN" altLang="zh-CN" sz="2000" dirty="0"/>
          </a:p>
          <a:p>
            <a:pPr lvl="0"/>
            <a:r>
              <a:rPr lang="en-US" altLang="zh-CN" sz="2000" dirty="0"/>
              <a:t>	    mid=a[0];</a:t>
            </a:r>
            <a:endParaRPr lang="zh-CN" altLang="zh-CN" sz="2000" dirty="0"/>
          </a:p>
          <a:p>
            <a:pPr lvl="0"/>
            <a:r>
              <a:rPr lang="en-US" altLang="zh-CN" sz="2000" dirty="0"/>
              <a:t>	}</a:t>
            </a:r>
            <a:endParaRPr lang="zh-CN" altLang="zh-CN" sz="2000" dirty="0"/>
          </a:p>
          <a:p>
            <a:pPr lvl="0"/>
            <a:r>
              <a:rPr lang="en-US" altLang="zh-CN" sz="2000" dirty="0"/>
              <a:t>	</a:t>
            </a:r>
            <a:r>
              <a:rPr lang="en-US" altLang="zh-CN" sz="2000" dirty="0" err="1"/>
              <a:t>printf</a:t>
            </a:r>
            <a:r>
              <a:rPr lang="en-US" altLang="zh-CN" sz="2000" dirty="0"/>
              <a:t>("</a:t>
            </a:r>
            <a:r>
              <a:rPr lang="zh-CN" altLang="zh-CN" sz="2000" dirty="0"/>
              <a:t>中间值是</a:t>
            </a:r>
            <a:r>
              <a:rPr lang="en-US" altLang="zh-CN" sz="2000" dirty="0"/>
              <a:t>:%d\</a:t>
            </a:r>
            <a:r>
              <a:rPr lang="en-US" altLang="zh-CN" sz="2000" dirty="0" err="1"/>
              <a:t>n",mid</a:t>
            </a:r>
            <a:r>
              <a:rPr lang="en-US" altLang="zh-CN" sz="2000" dirty="0"/>
              <a:t>);	</a:t>
            </a:r>
            <a:endParaRPr lang="zh-CN" altLang="zh-CN" sz="2000" dirty="0"/>
          </a:p>
          <a:p>
            <a:pPr lvl="0"/>
            <a:r>
              <a:rPr lang="en-US" altLang="zh-CN" sz="2000" dirty="0"/>
              <a:t>	return 0;</a:t>
            </a:r>
            <a:endParaRPr lang="zh-CN" altLang="zh-CN" sz="2000" dirty="0"/>
          </a:p>
          <a:p>
            <a:pPr lvl="0"/>
            <a:r>
              <a:rPr lang="en-US" altLang="zh-CN" sz="2000" dirty="0"/>
              <a:t>}</a:t>
            </a:r>
            <a:endParaRPr lang="zh-CN" altLang="zh-CN" sz="2000" dirty="0"/>
          </a:p>
          <a:p>
            <a:pPr>
              <a:lnSpc>
                <a:spcPct val="150000"/>
              </a:lnSpc>
            </a:pPr>
            <a:endParaRPr lang="zh-CN" altLang="zh-CN" sz="1800" dirty="0">
              <a:latin typeface="微软雅黑" panose="020B0503020204020204" pitchFamily="34" charset="-122"/>
              <a:ea typeface="微软雅黑" panose="020B0503020204020204" pitchFamily="34" charset="-122"/>
            </a:endParaRPr>
          </a:p>
        </p:txBody>
      </p:sp>
      <p:sp>
        <p:nvSpPr>
          <p:cNvPr id="10"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849120" y="1747142"/>
            <a:ext cx="9682480" cy="34547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上述</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代码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是比较三个数中间值的源码，使用探针</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对源程序进行插桩，该探针监视程序执行过程。程序在执行后，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会将程序的执行过程写入到一个名为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的文件中，若没有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文件会自动创建，若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文件已存在，则在每次执行程序之后从文件开始重新写入文件，覆盖上一次程序写文件的数据。测试人员通过写入的文件可以查看源程序执行的过程。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426720" y="1411862"/>
            <a:ext cx="883920" cy="179869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桩后的代码：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内容占位符 2"/>
          <p:cNvSpPr txBox="1"/>
          <p:nvPr/>
        </p:nvSpPr>
        <p:spPr>
          <a:xfrm>
            <a:off x="1584960" y="1279782"/>
            <a:ext cx="5130800" cy="4917818"/>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#include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#define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(__POINT__,"%3d",__LINE__)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FILE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if((__POINT__=</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fopen</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test.txt","w</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"))==NULL)</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stderr</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不能打开</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i,mid,a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for(LINE(),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=0;i&lt;3;LINE(),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if(LINE(),a[1]&lt;a[2])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if(LINE(),a[0]&lt;a[1])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内容占位符 2"/>
          <p:cNvSpPr txBox="1"/>
          <p:nvPr/>
        </p:nvSpPr>
        <p:spPr>
          <a:xfrm>
            <a:off x="7035800" y="1279782"/>
            <a:ext cx="4211320" cy="4917818"/>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if(LINE(),a[0]&lt;a[2])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(),mid=a[1];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(),a[0]&gt;a[1</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if(LINE(),a[0]&gt;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a[2]			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中间值是：</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n",mid</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fclose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47520" y="1340742"/>
            <a:ext cx="2722880" cy="89445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794000" y="2133598"/>
          <a:ext cx="7823199" cy="3860800"/>
        </p:xfrm>
        <a:graphic>
          <a:graphicData uri="http://schemas.openxmlformats.org/drawingml/2006/table">
            <a:tbl>
              <a:tblPr firstRow="1" firstCol="1" bandRow="1">
                <a:tableStyleId>{5C22544A-7EE6-4342-B048-85BDC9FD1C3A}</a:tableStyleId>
              </a:tblPr>
              <a:tblGrid>
                <a:gridCol w="2607121"/>
                <a:gridCol w="2608039"/>
                <a:gridCol w="2608039"/>
              </a:tblGrid>
              <a:tr h="482600">
                <a:tc>
                  <a:txBody>
                    <a:bodyPr/>
                    <a:lstStyle/>
                    <a:p>
                      <a:pPr marL="533400" indent="-266700" algn="ctr">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测试数据</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预期输出结果</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1,1,2</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1,2,3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2</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T3</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3,2,1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T4</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3,3,3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3</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6,4,5,</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6,8,4</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T7</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8,4,9</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8</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994400" y="1818262"/>
            <a:ext cx="4836160" cy="34547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执行测试用例之后发现，</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T7</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结果与预期结果不一致。经过分析</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文件和代码，发现程序中存在逻辑错误：</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只要输入的数据满足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且</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小于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时，运行结果就会</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错误</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9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4963" y="1919862"/>
            <a:ext cx="4202611" cy="345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1000"/>
                                        <p:tgtEl>
                                          <p:spTgt spid="129026"/>
                                        </p:tgtEl>
                                      </p:cBhvr>
                                    </p:animEffect>
                                    <p:anim calcmode="lin" valueType="num">
                                      <p:cBhvr>
                                        <p:cTn id="8" dur="1000" fill="hold"/>
                                        <p:tgtEl>
                                          <p:spTgt spid="129026"/>
                                        </p:tgtEl>
                                        <p:attrNameLst>
                                          <p:attrName>ppt_x</p:attrName>
                                        </p:attrNameLst>
                                      </p:cBhvr>
                                      <p:tavLst>
                                        <p:tav tm="0">
                                          <p:val>
                                            <p:strVal val="#ppt_x"/>
                                          </p:val>
                                        </p:tav>
                                        <p:tav tm="100000">
                                          <p:val>
                                            <p:strVal val="#ppt_x"/>
                                          </p:val>
                                        </p:tav>
                                      </p:tavLst>
                                    </p:anim>
                                    <p:anim calcmode="lin" valueType="num">
                                      <p:cBhvr>
                                        <p:cTn id="9" dur="1000" fill="hold"/>
                                        <p:tgtEl>
                                          <p:spTgt spid="129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994400" y="1797942"/>
            <a:ext cx="4836160" cy="39018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除了</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逻辑错误，源程序将程序执行的信息覆盖写入到了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文件中，这样在查看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文件时只能看到最近一次的执行过程，这违背了测试可溯源的原则。在修改代码逻辑错误时，同时修改</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的写入方式为追加</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写入</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9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4963" y="1919862"/>
            <a:ext cx="4202611" cy="345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1000"/>
                                        <p:tgtEl>
                                          <p:spTgt spid="129026"/>
                                        </p:tgtEl>
                                      </p:cBhvr>
                                    </p:animEffect>
                                    <p:anim calcmode="lin" valueType="num">
                                      <p:cBhvr>
                                        <p:cTn id="8" dur="1000" fill="hold"/>
                                        <p:tgtEl>
                                          <p:spTgt spid="129026"/>
                                        </p:tgtEl>
                                        <p:attrNameLst>
                                          <p:attrName>ppt_x</p:attrName>
                                        </p:attrNameLst>
                                      </p:cBhvr>
                                      <p:tavLst>
                                        <p:tav tm="0">
                                          <p:val>
                                            <p:strVal val="#ppt_x"/>
                                          </p:val>
                                        </p:tav>
                                        <p:tav tm="100000">
                                          <p:val>
                                            <p:strVal val="#ppt_x"/>
                                          </p:val>
                                        </p:tav>
                                      </p:tavLst>
                                    </p:anim>
                                    <p:anim calcmode="lin" valueType="num">
                                      <p:cBhvr>
                                        <p:cTn id="9" dur="1000" fill="hold"/>
                                        <p:tgtEl>
                                          <p:spTgt spid="129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3.2.3 </a:t>
            </a:r>
            <a:r>
              <a:rPr lang="zh-CN" altLang="en-US" sz="3200" b="1" dirty="0" smtClean="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2021840" y="1279782"/>
            <a:ext cx="4389120" cy="4917818"/>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#define  LINE()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(__POINT__,"%3d",__LINE__)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FILE *__POINT__;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i,mid,a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((__PROBE__=</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fopen</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+"))==NULL)</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stderr</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不能打开</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for(LINE(),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=0;i&lt;3;LINE(),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if(LINE(),a[1]&lt;a[2])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内容占位符 2"/>
          <p:cNvSpPr txBox="1"/>
          <p:nvPr/>
        </p:nvSpPr>
        <p:spPr>
          <a:xfrm>
            <a:off x="7040880" y="1279782"/>
            <a:ext cx="4389120" cy="4917818"/>
          </a:xfrm>
          <a:prstGeom prst="rect">
            <a:avLst/>
          </a:prstGeom>
          <a:blipFill>
            <a:blip r:embed="rId1"/>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if(LINE(),a[0]&lt;a[2])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if(a[0</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(),mid=a[1]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mid=a[0</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(),a[0]&gt;a[1])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 </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if(LINE(),a[0]&gt;a[2])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(),mid=a[0];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中间值是：</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n",mid</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fclose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9338" y="500143"/>
            <a:ext cx="5903119" cy="584776"/>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微软雅黑" panose="020B0503020204020204" pitchFamily="34" charset="-122"/>
                <a:ea typeface="微软雅黑" panose="020B0503020204020204" pitchFamily="34" charset="-122"/>
              </a:rPr>
              <a:t>3.3 </a:t>
            </a:r>
            <a:r>
              <a:rPr lang="zh-CN" altLang="en-US" sz="3200" b="1" dirty="0" smtClean="0">
                <a:solidFill>
                  <a:srgbClr val="1353A2"/>
                </a:solidFill>
                <a:latin typeface="微软雅黑" panose="020B0503020204020204" pitchFamily="34" charset="-122"/>
                <a:ea typeface="微软雅黑" panose="020B0503020204020204" pitchFamily="34" charset="-122"/>
              </a:rPr>
              <a:t>本章小结</a:t>
            </a:r>
            <a:endParaRPr lang="zh-CN" altLang="en-US" sz="3200" b="1" dirty="0">
              <a:solidFill>
                <a:srgbClr val="1353A2"/>
              </a:solidFill>
              <a:latin typeface="微软雅黑" panose="020B0503020204020204" pitchFamily="34" charset="-122"/>
              <a:ea typeface="微软雅黑" panose="020B0503020204020204" pitchFamily="34" charset="-122"/>
            </a:endParaRPr>
          </a:p>
        </p:txBody>
      </p:sp>
      <p:sp>
        <p:nvSpPr>
          <p:cNvPr id="67" name="矩形 66"/>
          <p:cNvSpPr/>
          <p:nvPr/>
        </p:nvSpPr>
        <p:spPr>
          <a:xfrm>
            <a:off x="5688384" y="1634704"/>
            <a:ext cx="5068146" cy="424731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000" dirty="0" smtClean="0">
                <a:solidFill>
                  <a:srgbClr val="1353A2"/>
                </a:solidFill>
                <a:latin typeface="微软雅黑" panose="020B0503020204020204" pitchFamily="34" charset="-122"/>
                <a:ea typeface="微软雅黑" panose="020B0503020204020204" pitchFamily="34" charset="-122"/>
              </a:rPr>
              <a:t>本章</a:t>
            </a:r>
            <a:r>
              <a:rPr lang="zh-CN" altLang="zh-CN" sz="2000" dirty="0">
                <a:solidFill>
                  <a:srgbClr val="1353A2"/>
                </a:solidFill>
                <a:latin typeface="微软雅黑" panose="020B0503020204020204" pitchFamily="34" charset="-122"/>
                <a:ea typeface="微软雅黑" panose="020B0503020204020204" pitchFamily="34" charset="-122"/>
              </a:rPr>
              <a:t>讲解了白盒测试方法中的逻辑覆盖法和插桩法。逻辑覆盖法包含语句覆盖、判定覆盖、条件覆盖、判定</a:t>
            </a:r>
            <a:r>
              <a:rPr lang="en-US" altLang="zh-CN" sz="2000" dirty="0">
                <a:solidFill>
                  <a:srgbClr val="1353A2"/>
                </a:solidFill>
                <a:latin typeface="微软雅黑" panose="020B0503020204020204" pitchFamily="34" charset="-122"/>
                <a:ea typeface="微软雅黑" panose="020B0503020204020204" pitchFamily="34" charset="-122"/>
              </a:rPr>
              <a:t>-</a:t>
            </a:r>
            <a:r>
              <a:rPr lang="zh-CN" altLang="zh-CN" sz="2000" dirty="0">
                <a:solidFill>
                  <a:srgbClr val="1353A2"/>
                </a:solidFill>
                <a:latin typeface="微软雅黑" panose="020B0503020204020204" pitchFamily="34" charset="-122"/>
                <a:ea typeface="微软雅黑" panose="020B0503020204020204" pitchFamily="34" charset="-122"/>
              </a:rPr>
              <a:t>条件覆盖、条件组合覆盖，读者需要掌握这些方法以及它们之间的差别，在实际测试中当选择合适的方法进行测试。插桩法主要讲解了最常见的源代码插桩法，合理的探针有助于在程序开发中查找逻辑错误。希望通过本章的学习，读者能掌握白盒测试方法和基本的测试流程。</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9202549" y="7121749"/>
            <a:ext cx="1474501" cy="1463953"/>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11069007" y="5941656"/>
            <a:ext cx="658541" cy="62690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321" y="163470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6299200" y="1852936"/>
            <a:ext cx="4937760" cy="3409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在代码中，</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表示逻辑运算</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&amp;&amp;</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OR</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表示逻辑运算</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行代码表示如果</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成立并且</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成立，则执行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z=z-(x-y)</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行代码表示如果</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成立或者</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成立，则执行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z=z+(</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2041524" y="1554480"/>
            <a:ext cx="3851276" cy="4155439"/>
            <a:chOff x="1703539" y="1591600"/>
            <a:chExt cx="3946993" cy="3969956"/>
          </a:xfrm>
        </p:grpSpPr>
        <p:grpSp>
          <p:nvGrpSpPr>
            <p:cNvPr id="6" name="组合 5"/>
            <p:cNvGrpSpPr/>
            <p:nvPr/>
          </p:nvGrpSpPr>
          <p:grpSpPr>
            <a:xfrm>
              <a:off x="1703539" y="1591600"/>
              <a:ext cx="3946993" cy="3969956"/>
              <a:chOff x="2473608" y="1827213"/>
              <a:chExt cx="1595437" cy="3336925"/>
            </a:xfrm>
          </p:grpSpPr>
          <p:sp>
            <p:nvSpPr>
              <p:cNvPr id="8" name="TextBox 7"/>
              <p:cNvSpPr txBox="1">
                <a:spLocks noChangeArrowheads="1"/>
              </p:cNvSpPr>
              <p:nvPr/>
            </p:nvSpPr>
            <p:spPr bwMode="auto">
              <a:xfrm>
                <a:off x="2473608" y="1827213"/>
                <a:ext cx="1595437" cy="439850"/>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dirty="0" smtClean="0">
                    <a:solidFill>
                      <a:schemeClr val="bg1"/>
                    </a:solidFill>
                    <a:latin typeface="幼圆" panose="02010509060101010101" pitchFamily="49" charset="-122"/>
                    <a:ea typeface="幼圆" panose="02010509060101010101" pitchFamily="49" charset="-122"/>
                  </a:rPr>
                  <a:t>示例代码</a:t>
                </a:r>
                <a:endParaRPr lang="zh-CN" altLang="en-US" sz="2800" b="1" dirty="0">
                  <a:solidFill>
                    <a:schemeClr val="bg1"/>
                  </a:solidFill>
                  <a:latin typeface="幼圆" panose="02010509060101010101" pitchFamily="49" charset="-122"/>
                  <a:ea typeface="幼圆" panose="02010509060101010101" pitchFamily="49" charset="-122"/>
                </a:endParaRPr>
              </a:p>
            </p:txBody>
          </p:sp>
          <p:sp>
            <p:nvSpPr>
              <p:cNvPr id="10" name="折角形 9"/>
              <p:cNvSpPr/>
              <p:nvPr/>
            </p:nvSpPr>
            <p:spPr>
              <a:xfrm>
                <a:off x="2484720" y="2284413"/>
                <a:ext cx="1584325" cy="28797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a:lnSpc>
                    <a:spcPct val="150000"/>
                  </a:lnSpc>
                  <a:defRPr/>
                </a:pPr>
                <a:endParaRPr lang="zh-CN" altLang="en-US" sz="1400" dirty="0">
                  <a:solidFill>
                    <a:schemeClr val="tx1"/>
                  </a:solidFill>
                  <a:latin typeface="幼圆" panose="02010509060101010101" pitchFamily="49" charset="-122"/>
                  <a:ea typeface="幼圆" panose="02010509060101010101" pitchFamily="49" charset="-122"/>
                  <a:cs typeface="Times New Roman" panose="02020603050405020304" pitchFamily="18" charset="0"/>
                </a:endParaRPr>
              </a:p>
            </p:txBody>
          </p:sp>
        </p:grpSp>
        <p:sp>
          <p:nvSpPr>
            <p:cNvPr id="7" name="内容占位符 2"/>
            <p:cNvSpPr txBox="1"/>
            <p:nvPr/>
          </p:nvSpPr>
          <p:spPr>
            <a:xfrm>
              <a:off x="1773207" y="2426808"/>
              <a:ext cx="3877325" cy="266361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 </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 AND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z=z-(x-y)</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 x&gt;2 OR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z=z+(</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endParaRPr lang="zh-CN" altLang="zh-CN" sz="2400" dirty="0">
                <a:solidFill>
                  <a:schemeClr val="bg1">
                    <a:lumMod val="50000"/>
                  </a:schemeClr>
                </a:solidFill>
                <a:latin typeface="幼圆" panose="02010509060101010101" pitchFamily="49" charset="-122"/>
                <a:ea typeface="幼圆" panose="02010509060101010101" pitchFamily="49" charset="-122"/>
                <a:cs typeface="Times New Roman" panose="02020603050405020304" pitchFamily="18" charset="0"/>
              </a:endParaRPr>
            </a:p>
          </p:txBody>
        </p:sp>
      </p:gr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355340" y="1238885"/>
            <a:ext cx="52851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680288" y="1329052"/>
          <a:ext cx="4415712" cy="4775200"/>
        </p:xfrm>
        <a:graphic>
          <a:graphicData uri="http://schemas.openxmlformats.org/presentationml/2006/ole">
            <mc:AlternateContent xmlns:mc="http://schemas.openxmlformats.org/markup-compatibility/2006">
              <mc:Choice xmlns:v="urn:schemas-microsoft-com:vml" Requires="v">
                <p:oleObj spid="_x0000_s80927" name="Visio" r:id="rId1" imgW="3911600" imgH="4229100" progId="Visio.Drawing.11">
                  <p:embed/>
                </p:oleObj>
              </mc:Choice>
              <mc:Fallback>
                <p:oleObj name="Visio" r:id="rId1" imgW="3911600" imgH="42291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288" y="1329052"/>
                        <a:ext cx="4415712" cy="4775200"/>
                      </a:xfrm>
                      <a:prstGeom prst="rect">
                        <a:avLst/>
                      </a:prstGeom>
                      <a:noFill/>
                    </p:spPr>
                  </p:pic>
                </p:oleObj>
              </mc:Fallback>
            </mc:AlternateContent>
          </a:graphicData>
        </a:graphic>
      </p:graphicFrame>
      <p:sp>
        <p:nvSpPr>
          <p:cNvPr id="11" name="内容占位符 2"/>
          <p:cNvSpPr txBox="1"/>
          <p:nvPr/>
        </p:nvSpPr>
        <p:spPr>
          <a:xfrm>
            <a:off x="6939280" y="2164080"/>
            <a:ext cx="3726181" cy="310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在代码运行流程图中，</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表示程序执行分支。在语句覆盖测试用例中，使程序中每个可执行语句至少被执行一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2113279" y="1889760"/>
            <a:ext cx="8633461" cy="310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Test1:x=1   y=-1   </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z=2</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，程序运行路径为</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。可以看出程序中</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路径上的每个语句都能被</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但是</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语句覆盖对多分支的逻辑无法全面反映，仅仅执行一次不能进行全面覆盖，因此，语句覆盖是弱覆盖方法。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3.1.1 </a:t>
            </a:r>
            <a:r>
              <a:rPr lang="zh-CN" altLang="en-US" sz="3200" b="1" dirty="0" smtClean="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1869439" y="1889760"/>
            <a:ext cx="3342641" cy="3105144"/>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覆盖虽然可以测试执行语句是否被执行到，但却无法测试程序中存在的逻辑</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错误</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内容占位符 2"/>
          <p:cNvSpPr txBox="1"/>
          <p:nvPr/>
        </p:nvSpPr>
        <p:spPr>
          <a:xfrm>
            <a:off x="6116320" y="1391920"/>
            <a:ext cx="5120640" cy="463296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，如果上述程序中的逻辑判断符号“</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OR</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同样可以覆盖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路径上的全部执行语句，但却无法发现错误。同样，如果将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误写成</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，使用同样的测试用例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也可以执行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路径上的全部执行语句，但却无法发现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的错误。</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任意多边形 7"/>
          <p:cNvSpPr/>
          <p:nvPr/>
        </p:nvSpPr>
        <p:spPr>
          <a:xfrm>
            <a:off x="5315797" y="313701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8" grpId="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GENSWF_ADVANCE_TIME" val="0.00"/>
  <p:tag name="ISPRING_SLIDE_INDENT_LEVEL" val="0"/>
  <p:tag name="ISPRING_CUSTOM_TIMING_USED" val="0"/>
  <p:tag name="GENSWF_SLIDE_TITLE" val="多学一招：黑盒测试与白盒测试"/>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1.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GENSWF_ADVANCE_TIME" val="0.00"/>
  <p:tag name="ISPRING_SLIDE_INDENT_LEVEL" val="0"/>
  <p:tag name="ISPRING_CUSTOM_TIMING_USED" val="0"/>
  <p:tag name="GENSWF_SLIDE_TITLE" val="3.2.3 实例：求三个数的中间值"/>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GENSWF_ADVANCE_TIME" val="0.00"/>
  <p:tag name="ISPRING_SLIDE_INDENT_LEVEL" val="0"/>
  <p:tag name="ISPRING_CUSTOM_TIMING_USED" val="0"/>
  <p:tag name="GENSWF_SLIDE_TITLE" val="3.3 本章小结"/>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GENSWF_ADVANCE_TIME" val="0.00"/>
  <p:tag name="ISPRING_SLIDE_INDENT_LEVEL" val="0"/>
  <p:tag name="ISPRING_CUSTOM_TIMING_USED" val="0"/>
  <p:tag name="GENSWF_SLIDE_TITLE" val="传智播客.黑马程序员"/>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ISPRING_UUID" val="{8D62E317-9EB8-4EE3-A0B2-DEA7D8D8667A}"/>
  <p:tag name="ISPRING_RESOURCE_FOLDER" val="F:\7、计算机组装与维护\5、资源\2.PPT\ppt\第1章 认识计算机 教学PPT_薛蒙蒙_0827_1\"/>
  <p:tag name="ISPRING_RESOURCE_FOLDER_STATIC" val="F:\7、计算机组装与维护\5、资源\2.PPT\ppt\第1章 认识计算机 教学PPT_薛蒙蒙_0827_1\"/>
  <p:tag name="ISPRING_PRESENTATION_PATH" val="F:\7、计算机组装与维护\5、资源\2.PPT\ppt\第1章 认识计算机 教学PPT_薛蒙蒙_0827.pptx"/>
  <p:tag name="ISPRING_PROJECT_FOLDER_UPDATED" val="1"/>
  <p:tag name="ISPRING_PLAYERS_CUSTOMIZATION" val="UEsDBBQAAgAIAO9xSE3/6EwIKgQAAHYOAAAdAAAAdW5pdmVyc2FsL2NvbW1vbl9tZXNzYWdlcy5sbmetV1uP00YUfkfiP4wsUbUPXaASCKnZoEk8m1g4drAne+lF1mw8BAvHs7WdwPYJVS1i+wIStKItLVppu1upNK2QWlFW5ddsnOVf9NhOIAm0tnd5sJSx8n3n9p3jM6WLN7ou6nM/cIS3KJ1dOCMh7rWF7XidRalFl96/IKEgZJ7NXOHxRckTErpYPnmi5DKv02MdDr9PnkCo1OVBAMegHJ9enZFjL0rNilXVG02srVmqXtOtilKTylXR3WDeJlJFR3ziv/vB+Qs3zp47/17p9BiZh8hsYFWdpUIJ07kzOYg0auiqBWxEtTSySqXyO53ww/mnGI/eoqqiEak83NkbPXtyuHdr+MPzYhRNgyyDKy6Yn3syeVqGQTRqmaoiE0sxLU2nScJUQokslaMHvw/v7o7290b7vx08/frg6c3o8Xb0553DvduHgz+G/3yTZUA28Iqi1Syq66ppEU2evJHKo/170Y+PRvf3R4/vF6QxsEkM8O7e7ovvdo6AtRIRpPBo62b0cKsYSV2p1VV4aOzFi18fHDwbFCNoEg0SkB13g5gmrhGroq9CaUAjd3eLQPRLYGV7cDjYKYJaI2ZS+SyMhpeVGqaKrsXKMYhJDaWayGZN9FCbeUh47iZi7Tbg0IbP+47oBfCm7/Dr3EaB69g8KGbFJJdbIFgFq6mVq6zPUSgSyjEhcjwUXuWo4/Q5uODb3M+yAQ1UJXJcnsst5SNrCSsqkS2ol6yvWDRp9NgY8znyRIiY64o4ALDL7D7z2hyt8zbrBRxtwt9sx07+tsEg7NiTz3rO54iFqX/o1LjZNJmsnlo4nmsKVWFyrDDfg/FbkGqm1V8PttsLINIw5N2NMCuKqUwsvBUvjhtXE5vmfwaVpy7HjGjOftFwTJA4MeCrBy1fcUR+BGmAPqQy6TLHzY9StCUw1PR5wL2Q+0jxrhSwqeljAk2go3IsQ+ZnXFiGihTAr5CKqdA4x3w9cEKehUwKldb7zRppw4Lg8pC/0sk6vyKg/13O+lBEeO8EqXAWjmCskCAmkzUegdNzesyigUMdFsI6hsAl1+lC/HYOzlaDTDKYjteZTLzxyz/6/ssiH///M5L6bvCg1+UT2SRBZJGaBBvVulXFWpWA1Id3vo3+up0TBFKNfVKpaam4EsOjJ9vw9Y+++CV69HO09RwCHN76ajj4Oydhun/JZAkD6ThzOaHzjqT2YSf66WEhBmi+eOSQl0wfayLkwadZJBRXZnHJIQ9qvLFOcEX21qTs46xhSnG13gBlmIkQRM9vZ68D0wwNbFyC5k9WKqncYP41mBxUCLcQSxJ3PL3CYtaPtLhPExxvAMdRU6VpYVlOrjZwqXGd9rX0w2Ujloyw+I7jwh0nL1m1jjWYLnN83HbCgoTJQJ80O7Rdep4oLd7XXpvvL09BckMsnZ66MP4LUEsDBBQAAgAIAO9xSE2LtzoSDwQAANwPAAAnAAAAdW5pdmVyc2FsL2ZsYXNoX3B1Ymxpc2hpbmdfc2V0dGluZ3MueG1s5VdRaxtHEH7Xr1iupG/RyYldO+5JwdgSEZVl17rShFLM6m6s23pv93q7J0V5CiEJTV8aKIWShhZDavehdUugkNY0P6ZEkn9G53S2LFlyenJISSjiEDf7zbczs7Pf3lpXb/qcNCFUTIq8MZPNGQSEI10mGnnjI7t0ccEgSlPhUi4F5A0hDXK1kLGCqM6Z8mqgNUIVQRqhFgOdNzytg0XTbLVaWaaCMB6VPNLIr7KO9M0gBAVCQ2gGnLbxT7cDUEYhkyHESkyr0o04EOZiCILF0VFe4lR5hpnA6tTZboQyEu6y5DIkYaOeN95ZWIp/x5iEaoX5IOLkVAGNsVkvUtdlcTyU19gtIB6whoeBz88apMVc7eWNy7lLMQ3CzXGaPnmSBI1pliVmI/QRvw+aulTT5DWZUMNNrY4NicltC+ozx8YREhcgb6zYm7VKeaW4WV2zi7XNa/ZqJYlhCie7eN2ewsku25XiNPi09NdurBc3KuXqB5v22lrFLq+feGFFRwpimaMVs7CyMgodGBTM0l7k1wVlHLvtVBkVaOxXTsMG2LLEcBW3KFdgkM8CaHwYUc50G9s6h229DRAsqQAcvREvW97QYQTGCV1CiIHhWg56Yu7KoCfmF0ZSN5PZT9KaGKVFtaaOh82Dtn5oljlsOoZtSTGSWvxO6pK7g4TAr4NbpT4M7YnaNhMlRM4YZAsXgWOqSyGj3CBMY+rOwFlFdaWZ7u/C0jCSIBfudiCrtbFSOB4N1UjFB1WPG98pfFKVGtSnSSkS01nQ7re/dh7u9g72ege/vHj25Ytnt7s/7/Qe3e3+/tXh3heH+791/vomDc8NGRE/UpqgkgQcNBDtAfk8YrdIHbZkCIQDbaLmoJ0pojhzITsVcUCVOiGlOuEgF5IdUK6uFK9fIFoS6japcKYkx6UHP9Cvg59i7kLiFJzLFrhDFFgZh0YKSBthLnP7sDRpZs+9sudZVocKIgVvE+rg5lcEJbbJZKTQ0mQQp9QPUaXl82gT4irEzkeuhIl+zg3cPzhZ6EKYhi03c+ny7Nx78wtXFrPm37d3L77U6UgQ1zmNZ0sUcflMxU3ndUp3/8XpJeo75luSoR93pTs26eQT5Uj5xrXBMmPNmixhfaV9ExWs+8OP3QfPewdfd79/nKrZn+50Hz/o3vnpyPHR3c79e539P9L4dp7s9f58erh3v/Pd8zT4fv3TAN/l+v3TTyq/BmJPPSl3fKp8H+6mgfV29g/3n6RBboCKfCDrQ59eadw+pqHAA+GtgFbx7Gr0MyN4enHmM9yZb4VEnaUWr65u/4lCvdJHViJvr0ehzrWwb7yo/18qlrwNbjojVxvLnHiJjEd8JpiPdYw/WgY3z8LcbA4vSxOHMhlkG72RFzL/AFBLAwQUAAIACADvcUhNBOcD0bY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wcsN5hKDYhVPehJB/2EOxmuSXU97g+8EVZGIK/oEa+cdg2sXLyx09TQE1arW7srYuy7LopQwM4roxB7ZY/8rfN6hIyUPfKZkhIeGd0fwQ8tjhNqfIt9NU+nX1uBYX0MCQunYDWeHszkysi1VwRMw0tYShPOC2nAlA1lVudCyo5iQgzvSIUV4eyXweV7+xiJsgODb7XhxkKKKApD/WZj1Fs6rpc9p+3orWk/ul+F/nHuPFN6iV/PsVK4qBv9qyTnM8/TU6ITM8+GGWZNajiIe7bhEcf6HiM1WGxBvHBOp7phXIGcej13szUGR1mUA5QNZxn5S4bSz7omB7HWVSMQ2ibVOVxNqprqP/VK4A3KlDBidExV6+sYJu9dGSl8CwAWRR161h2cpemoIhR2QL01UtgHj70MSd2jY+12ox5go+KG85pJHekXRd8pMS41DBBedVzDDGc5v4QVzqV9WTL3YQf3g59s5bDLTOvF3p3Ct1Jys7Yfp1ArzT+T/wBQSwMEFAACAAgA73FITaPtv2riAwAA7Q4AACYAAAB1bml2ZXJzYWwvaHRtbF9wdWJsaXNoaW5nX3NldHRpbmdzLnhtbN1X328bRRB+91+xOlTe6kv6g6Th7CpKHMXCdUJyiFYIReu7sW/p3u71ds+u+1ShUlFeqISQUKlAkUrCAwRUCakQ0T8G1Xb+DGZ9jhPHSTgHaNXKOlk7N/PtfLOz3946V2+HnDQhVkyKgjWdn7IICE/6TDQK1gfu0vlZiyhNhU+5FFCwhLTI1WLOiZIaZypYB63RVRGEEWou0gUr0Dqas+1Wq5VnKorNW8kTjfgq78nQjmJQIDTEdsRpG/90OwJlFXM5QpzUdE36CQfCfExBMJMd5cs65JadetWod7MRy0T4C5LLmMSNWsF6a3be/PZ9UqRFFoIw3FQRjcas56jvM5MO5evsDpAAWCPAvGcuWaTFfB0UrItTFwwMutvjMH3wlAM1MAsSyQg9wA9BU59qmg7TCTXc1mrfkJr8tqAh81x8Qwz/grXobqxXyouljeqKW1rfWHavVdIcJghyS9fdCYLcslspTeKfFX75xmpprVKuvrfhrqxU3PLqQRRWdKQgjj1aMQcrK5PYg2HBHB0kYU1QxrHZjpRRgcZ25TRugCuXGK5inXIFFvkkgsb7CeVMt7Grp7CrbwJE8yoCT6+ZZStYOk7AOoBLATExXMthT1y+MuyJmdkR6nY6+wGtY7N0qNbUC7B50NZPzbEPm/bd6lKMUDNjUpPcHxKqY5U5cpmPGeUWYRq5ecO32lRALzGO9Tex0/m60GPkvIDGaqSGwzqaVvaKH1WlBvVxSi41neTa/eaXzsOt3u52b/fnF8++ePHsbvenzd6je93fvtzb/nxv59fOn19nwbkhExImShOUhoiDBqIDILcSdofUoC5jIBxoE0UE7UwRxZkP+YmAI6rUASjVKQY5l/Z0ubpYun6OaEmo36TCmxAcFxPCSP8f+BS5C4lTcC5b4B+CwMp4NFFA2ujmM7/vloVm/swre5Zl9aggUvA2oR5uZ0VQNJtMJgotTQaGUj9FlRUvoE0wVTDBg1DCRJ9zAw8JnCz2Ic6CNjV94eKly+/MzF6Zy9t/3d06f2rQQOJWOTWzpRq3cKKGZos6oqT/EHSKno7FLsk4NF3pj016/Bkx0LJxbXBsoyTHi1JfO1+OJnW//6H74Hlv96vud48zte/Tze7jB91PfxwEPrrXuf9ZZ+f3LLGdJ9u9P57ubd/vfPs8i3+/olkc3+b63aNPprgG+h55Mu7hTHwfbmVx623u7O08yeK5BioJgawe+jzKEvYhjQVK/GvhWsXTqNFnRvA84ixkuNdeC9E5af//e716KZpz+odQqkj/keacaalevfC+sTVIR8Mbw8gVwbGPvYzl0D56RS3m/gZQSwMEFAACAAgA73FITQ/kWSCZAQAAHQYAAB8AAAB1bml2ZXJzYWwvaHRtbF9za2luX3NldHRpbmdzLmpzjZRNb8IwDIbv/AqUXSfEPrvthgaTJnGYNG7TDmkxpSJNoiR0MMR/Xx2+mtYdxJfm7dPXsStn0+mWiyWs+9Ld+Ge//wj3XgPUnFnCdaiLFj1HnVmRTWGS5SAyCayGFIdPj/L2RFDGTHrTeP2JtrbixxS+mXFhq7gmLAyhWUIrCO2HSrKixN+gtH1Zu5IqfY6XzinZS5R0IF1PKpNzz7CrN7+qFdZgVYA5g854AoFp5FcbeXJ8iDCqXKJyzeV6rFLVi3mySI1aymlb/vlagyn/+GIH9J+j11FgJzLr3h3k9cSjJ4x2UhuwFvZ5H0cYJCx4DKLi2/frHzQwbhZUo4vMZu5AD24wqrTmKTS69DTACDFZejW6GWE0OQcrtyPubjECQvA1mIbV8B4jAJVe6gt+oDYqxY400GbPj6hQfJrJdJ+6j0FyeFi0beveqVB//CELRkjVRmhOjGnednNcMPaOHFxbyzqmZl5QoqRERSTWFFiQp3H1awT3X13GnePJPC9vh/JqLNvAzQLMRClRHv/73EGLo7jL1dn+AVBLAwQUAAIACADvcUhN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73FITZQTsyJpAAAAbgAAABwAAAB1bml2ZXJzYWwvbG9jYWxfc2V0dGluZ3MueG1sDcwxDoMwDEDRnVNY3int1oHAxlaW0gNYxEWRHBuRgOD2ZPvD02/7MwocvKVg6vD1eCKwzuaDLg5/01C/EVIm9SSm7FANoe+qVmwm+XLOBSZYhS7eJo4lMo8Uixx2EajhU17/wB6brroBUEsDBBQAAgAIAKBhr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O9xSE0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73FITe7Vv9acGQAA8D4AABcAAAB1bml2ZXJzYWwvdW5pdmVyc2FsLnBuZ+17f1jSV/83u9ty3/XDWpmYP7idrZqWjlxaqdBWd9ZaulrmSoWSlJoikYkoArU2TUSpNXOulO3b7myZUlhCIlArwCSlckWEQvFJzQDxYwrIzwdsV652X89zPc9138/1XNfjHwrnfT6f9+v1fp/zfp/30XNKP0+In/HO/HcgEMiMDevXboFA3hRBIH8zvz3VLcmq6z/v/ngjd0v8J5DGzoABd+NN7MebPoZALjKn2Xe95W7/177123MhkJnXPT9vSPFnd0MgiG83rP14Kwll6MGVNfRvd4GtC9EHI1YPlX49Dyx9Ur2+6JdroermS2+93/y2eA/8k/X/WHp59pJrX72J33Lx8xnid3E/euFwDVc+Vt1YuO2+i/aZ2Y+durJvBbZReTwgt1Hui9DfPH85s+OWOjeTjb7/WdAKXKHhsiIB7XiWnIh2DldFFD2ehnZTgxy8Lznhw9+mT1GpA0ROg8a5VAD3yLvfv5hbHi5hV6GpKwXvjUv+cTE/jYFmi5yFhR6rIDxZurnw70LfZfxZnuYg54EgiDR4pf/utDfczUfhZT26Q/q/ebq+PARO82Bl+InGmyf+J809vRvR1rsDvVVoBMWm0iA2bDn1FmHhDeXRGr9ISYT7gYeWfpqzv0vHFlGNwewFDjQh6obfsZpAH8DX3Yuze3oFJVe+GzFpGW2dFXSP8oNRC/ZuIxK3Mjw2Xwre0MRpOp1ud3P7acaGHytfvrv+7nm9/ix0nMaa7zIzsPFii9vU1f7ffRQWExP6Av7oL9uVys1wqtvI28ULOtonIf7jEKeflUerVwiG28Pq3PNxbMTochqvpmuzYoQSIEsQ+hLxrJXpsjC76tnCwkLHqMIoWHf3U7GCWFQuVRQmvYTc7COffuwStYk9OgHQbnm/Jn5cyYmkDPt3nSHjJGTnllE39B8bZ52R5Cf65Xmbx8yrnHMM9N2C3R7SO7cnSSJ+pWnGOvMT5AibfiDRNZKoGfn9i8SaWvLgFbLiB+zEY/muUbQrr1B/UZrARFj3PPOwNaY1db5UukWj9UPDc8Rto1fklEEtKx5OFzeJtJw6FtWqzoqQ/+nB9KFzkgbDCtNlNsWgzno+btqSercdo4bSRbU8ywmpIVJoEj/Nq8TSxgPry22V4MZnKYwd4HUDNq23cMJaa6aH4sGws25rKf5Ieb21WeqLIj3WrqKZ82n5xuUFf3qWWAMjubRlEWoyrnbCMepyQpiwgWCbfgHK13pppRnBjclxa25N8DWm3y589mudOuBK6D1I5kuXDOTMRarCah3Lb3A/QZi7c+ukQWT9p1N+mNDMTyuyAURIWVUTy5Ux8d5g9NQLsmL2vx6Pgdhlnll34XwoUHUgaML6VcwJN/3L4S4c661KZAutzwS07y6lg8uD0Lqkl3N43T1/fCvB2hctKgDPz9q56bXu/+ejCHM/iy0gWstElrIuo3PQWEt1KGiOkWmioWlXA33RMnB5IFoFLkdMYJ8tBMW+id5I+9DAzyVBf5vngwbAy6gJ7VvjnBZg4HDGzqWvigvu+54qsexgT5A9x/G6efXHcy9Jlp/Tv7HswplzExEYSj4YQH1aQj0izhAZzzf8Kajbg/5eAo1HFQ68P2/0yfHEM3/t9gIUDxno/l8npZPSSem/W5qzjOqJc1+OzOTsRTt7cbVU60B0hApN6wuBja23WmU3KJSna2AtpDGOjd8pjYy1D13HC3sMBtpYFW3sN+do2taJ3JaknPJkp32H6g6om8Oy3BCzTiJtTciNEZqy9AsP55++k1dyflYGW/TZdBRADeeLLF82WsHpKlW2F9vgCCzgc/9F6Fcw0O5F13XA2p4s3A/qkuJrnskfEGPp2PWOTqO9U7zvo9qk5ZLTln4eKnVR+2BM45wqaQZIlOjMmN9JlG5sK5WMBDiktNQodRVoDc7xx+e3Ghp80UXgiFJONWlX2bh8gdpkEBx/NYHt/5DaYGizLK+9eBmWF3qHOPJfmM/pWgUpjbEueOo/oRUoyui9MtsRfAqjCsgjuDan0siw4Kl18Hbxaq7jfjvBsZhaboOFJB2RSOfIs8tsZSomdzliMDgHmcMPvKLt5VFby3mdboYL1VyeHGwhrfS/n5Pyp0KmMm71TAn7cs8TLBUXX1O9J3bjV1DMlrkiyQqfcvhiyWlomUTVNrVJAD0vUQWu2d56qhwNCvG0ecmMLwGgdPNXtO1QV2w20ktVxTVHo2DGxLmiCpXR2F+z5U/JPMP76GEwC2d8YqkUIBiy9CX0O3taqbFNoVMbSA7igvlcZRk+j4FNK8ceKP/5A39RM3uairkoyybM4CqFrRQVMArKtwNRxl9eS/YMdJYulooTZ8C/Kn8ju7tvGbxQHClNf7OM1ilhQ6XNSN9sG8jQ3crGN1HGOKCOwzTWbPsrL3OunX5tr02eco91kaCkBtAJoVPZoBxcehS+Ryy7A60qBnHfYm7T8QUMbLlYprQsFzbsj41ZUswBnUyWf5SwY5maCT6/3qxdBfhlgsM8SjfaFCnSOvyM6NR5OC9e/qf/wuO77XTsLpzIBy45I6tVbo0D9qbO42pmfgafKX76EV1XDg+V/GpAeoNORvqe+UZ0a49B7pqvYCqYOsmR5Y0wfPQg5vsZ6ODiehIZfgCHhMGJYh0wbNABFCisy+Qg1yX9NWI2SSIGG//qxEhqTd2kdFI6Kf2/IE23p6chraeRPzqFTc1/6nv2uASWAFswJauUPfpnMSiFJcIW/0Us9kWP6CO+TH1tZwrXhaHH2gfGV9Wf/Hiq8R0u9j+xLwgYYDufsb88dWnpS4UrtjBCIgQj75YVDt9cZHQkbNRMgK34zp1pJREG2UuUit32HSfBjbaJBTHET3Q/035X+NJMYL07U/qJLkVMqvn/SE2gn0gIluNPIZ5Xy0/VkrSl0+RIl12wMdxYja1dKTBSjDGObrmj+9t4GGVE/b4RBVLR/Y4HKCRVoAcqmMbwqolJetNyuTkEUBz2RpDg1DibvskXUCRJakuCCp+mf0hXfUNaKbmQ30RCNkZuxbFh1xVc4WhDWZXZ8cjb+UhQNZj5MkAkx9zhzB+0+Ey5HcKM3W9kCRXZ+lIsXZynVeBUjz8o/gXOMLA2+3D5eg5oNagqPs7pzmyNfahO5GXb6TY/ebZ/iMJkhTtxmkESmdBj6MfYhHi25sqrtveMYKnitw9UYhPF7gqiEDQwbW6e2OPiXngUjuUTFV52bWk4WU5WP+876BPBVEjzEKO/JqZ1L5TU8UQkSmsNL3uueTa31HZEhTWSGVsJShJa2wtPL9dJ3SXN5lR8N7pbARWlry6rktqgXD8jpv/V4SAeB8MkNVCySS5pp1/7irEW/rbYICHNnfKQ+BP95w8a54gkOO3wZgaWQIMvxqGRkguLc/zN0fMxW1MX5US3ZPPKDn1lW1pN4MN5GUCySRhPQNtsKhQ361VPxqyilgf3h15P3hZ7OnTdf0OPpj+iV5klDz5adwan1AFRKnQ8wAKov+1pdVDgB8R7ltf6Ra1rNoxKHVg8phvdikCpdaiXSYqw4EUND59ajn+r9VOCQ1+iYuJ9uplbVJK2j+hVgEGs42o+8Tt8z1SNVkmQ0siW9AP+GdfvCXkJrSwCS6VjmsMQXoSxZgLNZnY0fv/qBNJVoAGVNX09fRcWWpURch96RhJ59r+hjZKDzS7TTUMGkDIL6F089Z88pkMHVO/APGjJts83R+bM4colbFKK6uOwxmiE2mHxEdtWFfMsUC5GZaIwzHjk93lLXo0XRaAo/XbpY2wEnbC3tTVi6k9Qajr0Hfg7OFHG/ukogtKp+gDDmM9VIXKzbFYSGegvMmhKDEjpCh88rbXBoPIXq5RCNsFGSmtNBKygjgQDFGCU+fCO6Xk2bpfgtbn2xEud1fFvCGrVJvfkosV25yt190R/ieVmV/R1GarCxf/59XCKWUZNi8rGofH2Fv7EEhW/zL0nagEUp5mIQnh2Obag/JiOo4hnWX+vC0fB1GaheexEW99rz5+R238U2O3P5ejW2KlsS7+5tT/ON6Ie+1r8GkBd6aLaFXGWR4d9RTNV8M8c7a9aEgOnirkxOVL2UDm+CNDuH31tBePGUSl9kayVccNtIb4R8RrrfS4D3fGaO+6AYbZrJqUOoy98+nNJOPU2hYEijBGnfyF6LdbcewDYDhiyKay4wSAfbNGPbrbDYBj3xuDrX/P/4qq9hslFZVLNf17NFgb6vA7mfAwbfLWCm/yX0iTEJMQkxCTEJMQkxCTEJMQkxCTEJMQkxCTEJMQkxCTEJMQkxP8uhMXEFVGMjxsWCAQrQib+UBdBGdhYZ6Sa+eagvk/vunywa07NfkmlPVcel+85jT8Y1135S5e4ehZ2DTHzFvR/fTT+/7AZN6RxOTSLxmXH/g36AueLUAW9lV11SMdAVzzSeqfLCzF0qOu6N7I7oRUNOsU2PyPeRPC8I8BFH9GDrrS5sI2WJ4uQBQ0d7zX6c/24crXJLZPhBqMVQSKhc5TNog5UUT+gYPl0c7TaqAc8NwgKCx9/6/sQMdBHLe14D9GpBzR0XffluL4WrdkayirTtZgsoyCTFkvx4peZY2yknGeeA2Xf6jkClmuMhaSMydBUlc5lwrtMIymi0RTfILL+Ijet01BgUmI19m7k6O9f4K9k22zvKlSoZh8RFijU2PuiNfuVJEcSDR1hi9yPHMQQBd7UocO90oIvVK4duUhnb96IsiZN7e0e53mJ6VdgNKxoGtVopkY4ArLFeRxV40Kq3Gie80NjHLXnXiXcY8yVUuhsodEmNKZ/3hauIQ9d89KYWqCd2lH4pW9glkMwniWPFpcTXzSIGaHLxzwHyEUrD4qvfkSN+I1pb2OmrkqVGLQKHi4VnzqPFp7+OV0mkalUmRxkiBlAnNOJpfPxSOcSaa9K1RPBdTDukFTJKwP4rTD3bF3qvD4cwoz9zikgJyn7d4XxO85pzU4q4sqjh0CyKaHHRynN3cp4C/7JDTZ84W6Fkv54gf9CbTVCdS1YfT9JHRTtyzIbjs6VF9KvhaHU3mvhByTGpNaAw72WOH9AyUPZC6DyNxnwvbYlDZ5D+Ylelx67acUbQxDF4P48geUHKatfNV+kLsUyUL0v/abZfsxBIWe8INSula82Faz4zZJ322K6UF+RBK/N9mLISH2KmEXURJMoH/6umG3bvAwVJG+nH/qKkQh/r1z3DdgfXPxPRxNPy6rXqGRORoCASVrpPNXZGL3ugkE3yFUVNd+bZT7WY95WZZ4CgfBS7bfq9MaH9TKEb4oSt20es2FQIXcto/bchr7HkTVrq5ersOrd6fv85OFaU4YoH2N/6P0xOExd/Q5gvU46qRzFAnczaOtyCmHJArXewS/V68Co3WZBZU+f+2MGBHJLzG2pkcnHHsoQMA+Cr8b5AyW8UWbJW4M50hauesj0ToGTbvQWs/O3mcjmnAq0UuUtYdfLBsluJ2Q4HsOcuwod9W2D/hDIDzFVsGe1N8cVdV5bhBy7OfKcEChh+89fs5aonKVpJyrz0i101uXvHecX5SQX6bTEfd3OW2ySw3JfcsFRjU4hOEDc4V322EZSDyllzWik6BwyJFrArEcZe4JEVJeZ5hr5NqLo8Yj9uRwWVMuxqdtzjucdfxw2bsrvtQV91SNGRf97tlPZGdyVviyXvb9LfjNJkAUohPUo4hz3rPki2U+U/mA+MiQ7YmoleFhS4lh8zXBEnstYDZgXUiMkV32ALXbhjRUrp7bDi8VszIKH6oXqTuJW+rW95JMOyOXl7vB6gtDKe/PUVflZdmuHxt7RpRCaLpPRBo1O7rLLu3Sd4w7O1Nxx8/P4hdeNc7GUxq/1zzluv6feYJWftLNGy9HRc9f8BvUJb3KdaNpVxAfUegPBdaN/lbDhQ8bFrNR5h7t4S2pxy1EixyEzBuqvUDnV5T+HomCibdfdFLFsb/d8VfdBf28cFm6d0r0pA80MnnnBc9FEnWwd0Pbqq9GJiLEn4gzQ+gx9REnBZ3CV5odZ7LTp+5V57FA+HgJ5tB9squGIUljHX1A71f2kn+YnOphSRYkrhrasuxfZqFUFcymDuayNXuf0Qq5J4X2adPI09GrOMLqGY5sKgewHI90akjVr7VKHfnRN3timHH9mSAXiRBsi2jMNOu6M33/ISTONQuXa+eKh79OwvPOOnSd6zPdNLWs+qt3bTGFpU+B4HXoHBHLVXASWoT9zJVB+d6c/vGgM1myuEmuM0vzK3S5Q0II7Ip0Grgh2hjidHOgNbTMIuwsY9BEiuv55U2XPmXdhmNhjjzhmbFEQRxrXpJJkgGDmmp3dCxGJAOG+Yx4tkyNPdK+H3S16HSH2ZNjM7q9202HfiJY6M971IhDbMs2CyyLqA1gbyODwmCeLbBiixk1K1cN28TGxOQ+o2A2MCIBD0s9iBmuNls32FkrA5z1RN/IAguwp22Vla1qzGajTPDUurqIt54tSM7noFkgVD3Epeh9Y/2JEseH2cj6uaOY6GyxtDsxlKRKrjugymZoKOjJS2V+X/sJPKx46y0KaHL4bLrl872wjatxuXEb4Eubw3TYeZSS+3tilmH24g7inVOqtEsnwsEQGNqR8NpaoghY1T7ltQv4mZauuLXECVMYeoDl+N4vVoI+KBC9KpLHFjSChQgYA5bQgGDYVz9jZpKrYTCiaCSgsp8plUtcd2twIDXv2EpvdXWh8S3MoaHFx1qenfUUrU8AW3hL+jCGiUgEsninTDweHM9dEUgMzFNPG59aVc7qAu0qKO2nhqxwU6yoJ8A0UxQH3zj3dYareuIuogueILU202FlTNs89fFsP70jKGOeV7AMjezziJgULue8EqnuiENGYv5fJlc5hEhmTqkLw9QvHh63yyK4w6vOgwqc/d5UgRty/kPbHXJLLpqFZb7LsN8t00Gs7w22FAR21Y8uzWdtOpgWNJ4hcH0D0jZ41g6hsuj4+ZdWDU2CW1db8Z/V0aS/45S5GGKCMxzylY8NxrJ99aFzYlFv6ZoLA8LTJYRLyElLzp68Do7Q4sYohY7YhkO7hyMwZhm/lzoge61avtVffRCB9AEXnxgjBAWs1a6y67FDYCbmsSI+B8d1vR+ccFyx9ROawpYT1kuAf0oTRzo2f2H/8g1zknBLz4pmDcJKYDcptuhK98A3IQS7ZOlDXJfoCncwIhUsY0hl3TMMOrhnH6vmIj5u+kuBwLy2YakPvxdnZIgF++mpFJYXazFFt1VIqtJgKJsUFM8aDBKlUFHgmk9uDqC3T5cSLDJizNtDwExnELhwf3BjwVqNZaBbg/VpCCT28Tabmg8abwiBgXyDOJT5eyr682a74Wr8qmG/0DNJFChoYYtKCXHdvNbJ6oiGQo7an8cgfnQLrWZDxTz0HzK6zxFCIBXmqWVy+HpSRmruoi1vO6XPHw9KYNZpdb1kR4f8sk1suv5bBum6x4K1LeLIbrEp9bqR70SK5a5sIYQ0Bua/DbmG6LAOJzieJCS7317bA5/G0kXhfjbq9V/uoXYhqDLEVTgdEp9ZWOaYtEEokt+eKUERLsTs7cVSpSQH67cq8pvHMxG4d/nTMbM89Rslxe+fUcUvku7RtHHkHA8wKoR6l2BlsB8/Hu93Vh3f2fdLaKrIrqAZFgmg4TPRdRdhI1QxEa5JpdH+gUoE5sgs3PWVzbE+UUFJs+KLktKVQpu486l6kiSd1R8x70UTB+LjJKOPJK4eSwJHL3H25w2NyGsLRmirmR1EF/hwmVldHfVYXXjvMDWzW7qXaLi5AcQUJsYZBKVUvVRPjBouz9Y8bOOwqXZswqIQUqjeRdU3pf+frB3gpfwSZ4/Po9saTnhH43DZSh6xxOqypu1nH3WPUrwVgLpJ15ZVQQCE57I2wnNgcthuz4QHaWEKzlHTp7qCjTEPblApZ3m40MwUcuQet5Gqm+omR6H6yuOlFpFTNQG8mOsaNuRIfVLDAEWNa2fZiPf/YrglkUvnATvvDD6k1dX8iil8znqNy1owny26FyDna5BhDK/sx7gphJcldDd+VS/OgoigOnsxggU2wjdo8lc7SLOUv9SeT6vW63lXqUlqBmOJeNu/1OtwldLgvUvWBjW96xpGL3X68F/f8VuRAv7aFgfaHOYdKumAkVxVtrAo/831w2DlsOWQ2UoxkzbKz+/J3Y7zxlRRBanwRjWhaXoBM6yVffVFSGmosfHL0H7XbYD+mPouJzh8dKEkuiJJgkTZlmZfVRsjqW0TVLkqgDXnRjs4MGzG5Cw4z3r+QVM9yKFmbRKhGoJnVEoCPGQxxh0W40QsC+dBXk1HpEJD/AeY2cOTXtqUu4hvoWjPCFhCQZwB1jY3s5LTpNNCXBo44zSJk4JVlfwSba46mjuLvGqZzC2qMbxiHqW67L+dax9DJyiWdvcp9XPCXrz0UQW9NHoLguQEdQTUpPMdfz2AUQxeZFL121QtVnt0NoEV+yEYcTMtrWlEC/xAhVJG2XLssZe9LkZ/izYivLZ+N2Wa3sy1EtiUPWeSQ4O0SMfewOKPYsx3kxeXvPcxr1OXMQ/hKA+aLOsVdiUiK9ZEXklToKfrfQ/lWZXA9W5ufvMc3mRDZ+D1FyIUlfzQLH8VoxhIK3xi/b51xkRw3JPHH/+LruUR9NW0eXzHFZRO5TqLe9vTnb9ejvE85abUOz23sq5+mG+nhEvZTmrOfdjfsxRvvxiiedoBh1sF8EdlzIbbL36N5NfZillg4SqtJcHl35wtO2jaJajwKN/wjYW3jJzu//h9QSwMEFAACAAgA73FITXA/OElKAAAAagAAABsAAAB1bml2ZXJzYWwvdW5pdmVyc2FsLnBuZy54bWyzsa/IzVEoSy0qzszPs1Uy1DNQsrfj5bIpKEoty0wtV6gAihnpGUCAkkIlKrc8M6Ukw1bJ0tAYIZaRmpmeUWKrZGZhChfUBxoJAFBLAQIAABQAAgAIAO9xSE3/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WnBkAAPA+AAAXAAAAAAAAAAAAAAAAAPwXAAB1bml2ZXJzYWwvdW5pdmVyc2FsLnBuZ1BLAQIAABQAAgAIAO9xSE1wPzhJSgAAAGoAAAAbAAAAAAAAAAEAAAAAAM0xAAB1bml2ZXJzYWwvdW5pdmVyc2FsLnBuZy54bWxQSwUGAAAAAAsACwBJAwAAUDIAAAAA"/>
  <p:tag name="ISPRING_ULTRA_SCORM_COURSE_ID" val="29CDFE28-0755-48D7-B396-2DB4679C4ED9"/>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1章 认识计算机 教学PPT_薛蒙蒙_0827"/>
  <p:tag name="ISPRING_RESOURCE_PATHS_HASH_PRESENTER" val="94a9a5fdce726be73f22cc391ee3539105296"/>
  <p:tag name="KSO_WPP_MARK_KEY" val="11dc0995-2f5c-4705-b964-a4818566145d"/>
  <p:tag name="COMMONDATA" val="eyJoZGlkIjoiNjcwNTZkMzFmMWVlOTNkNjBiNjRmODYxMzNkZWFiYmIifQ=="/>
</p:tagLst>
</file>

<file path=ppt/tags/tag13.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3.xml><?xml version="1.0" encoding="utf-8"?>
<p:tagLst xmlns:p="http://schemas.openxmlformats.org/presentationml/2006/main">
  <p:tag name="GENSWF_ADVANCE_TIME" val="0.00"/>
  <p:tag name="ISPRING_SLIDE_INDENT_LEVEL" val="0"/>
  <p:tag name="ISPRING_CUSTOM_TIMING_USED" val="0"/>
  <p:tag name="GENSWF_SLIDE_TITLE" val="3.1 逻辑覆盖法"/>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GENSWF_ADVANCE_TIME" val="0.00"/>
  <p:tag name="ISPRING_SLIDE_INDENT_LEVEL" val="0"/>
  <p:tag name="ISPRING_CUSTOM_TIMING_USED" val="0"/>
  <p:tag name="GENSWF_SLIDE_TITLE" val="3.1.2 判定覆盖"/>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GENSWF_ADVANCE_TIME" val="0.00"/>
  <p:tag name="ISPRING_SLIDE_INDENT_LEVEL" val="0"/>
  <p:tag name="ISPRING_CUSTOM_TIMING_USED" val="0"/>
  <p:tag name="GENSWF_SLIDE_TITLE" val="3.1.3 条件覆盖"/>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GENSWF_ADVANCE_TIME" val="0.00"/>
  <p:tag name="ISPRING_SLIDE_INDENT_LEVEL" val="0"/>
  <p:tag name="ISPRING_CUSTOM_TIMING_USED" val="0"/>
  <p:tag name="GENSWF_SLIDE_TITLE" val="3.1.3 条件覆盖"/>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GENSWF_ADVANCE_TIME" val="0.00"/>
  <p:tag name="ISPRING_SLIDE_INDENT_LEVEL" val="0"/>
  <p:tag name="ISPRING_CUSTOM_TIMING_USED" val="0"/>
  <p:tag name="GENSWF_SLIDE_TITLE" val="3.1.3 条件覆盖"/>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GENSWF_ADVANCE_TIME" val="0.00"/>
  <p:tag name="ISPRING_SLIDE_INDENT_LEVEL" val="0"/>
  <p:tag name="ISPRING_CUSTOM_TIMING_USED" val="0"/>
  <p:tag name="GENSWF_SLIDE_TITLE" val="3.1.3 条件覆盖"/>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GENSWF_ADVANCE_TIME" val="0.00"/>
  <p:tag name="ISPRING_SLIDE_INDENT_LEVEL" val="0"/>
  <p:tag name="ISPRING_CUSTOM_TIMING_USED" val="0"/>
  <p:tag name="GENSWF_SLIDE_TITLE" val="3.1.3 条件覆盖"/>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GENSWF_ADVANCE_TIME" val="0.00"/>
  <p:tag name="ISPRING_SLIDE_INDENT_LEVEL" val="0"/>
  <p:tag name="ISPRING_CUSTOM_TIMING_USED" val="0"/>
  <p:tag name="GENSWF_SLIDE_TITLE" val="3.1.4 判定-条件覆盖"/>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GENSWF_ADVANCE_TIME" val="0.00"/>
  <p:tag name="ISPRING_SLIDE_INDENT_LEVEL" val="0"/>
  <p:tag name="ISPRING_CUSTOM_TIMING_USED" val="0"/>
  <p:tag name="GENSWF_SLIDE_TITLE" val="3.1.4 判定-条件覆盖"/>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GENSWF_ADVANCE_TIME" val="0.00"/>
  <p:tag name="ISPRING_SLIDE_INDENT_LEVEL" val="0"/>
  <p:tag name="ISPRING_CUSTOM_TIMING_USED" val="0"/>
  <p:tag name="GENSWF_SLIDE_TITLE" val="3.1.4 判定-条件覆盖"/>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5.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GENSWF_ADVANCE_TIME" val="0.00"/>
  <p:tag name="ISPRING_SLIDE_INDENT_LEVEL" val="0"/>
  <p:tag name="ISPRING_CUSTOM_TIMING_USED" val="0"/>
  <p:tag name="GENSWF_SLIDE_TITLE" val="3.1.5 条件组合覆盖"/>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GENSWF_ADVANCE_TIME" val="0.00"/>
  <p:tag name="ISPRING_SLIDE_INDENT_LEVEL" val="0"/>
  <p:tag name="ISPRING_CUSTOM_TIMING_USED" val="0"/>
  <p:tag name="GENSWF_SLIDE_TITLE" val="3.1.6 实例：三角形逻辑覆盖问题"/>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GENSWF_ADVANCE_TIME" val="0.00"/>
  <p:tag name="ISPRING_SLIDE_INDENT_LEVEL" val="0"/>
  <p:tag name="ISPRING_CUSTOM_TIMING_USED" val="0"/>
  <p:tag name="GENSWF_SLIDE_TITLE" val="3.1.6 实例：三角形逻辑覆盖问题"/>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GENSWF_ADVANCE_TIME" val="0.00"/>
  <p:tag name="ISPRING_SLIDE_INDENT_LEVEL" val="0"/>
  <p:tag name="ISPRING_CUSTOM_TIMING_USED" val="0"/>
  <p:tag name="GENSWF_SLIDE_TITLE" val="3.1.6 实例：三角形逻辑覆盖问题"/>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GENSWF_ADVANCE_TIME" val="0.00"/>
  <p:tag name="ISPRING_SLIDE_INDENT_LEVEL" val="0"/>
  <p:tag name="ISPRING_CUSTOM_TIMING_USED" val="0"/>
  <p:tag name="GENSWF_SLIDE_TITLE" val="3.1.6 实例：三角形逻辑覆盖问题"/>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GENSWF_ADVANCE_TIME" val="0.00"/>
  <p:tag name="ISPRING_SLIDE_INDENT_LEVEL" val="0"/>
  <p:tag name="ISPRING_CUSTOM_TIMING_USED" val="0"/>
  <p:tag name="GENSWF_SLIDE_TITLE" val="3.1.6 实例：三角形逻辑覆盖问题"/>
</p:tagLst>
</file>

<file path=ppt/tags/tag7.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GENSWF_ADVANCE_TIME" val="0.00"/>
  <p:tag name="ISPRING_SLIDE_INDENT_LEVEL" val="0"/>
  <p:tag name="ISPRING_CUSTOM_TIMING_USED" val="0"/>
  <p:tag name="GENSWF_SLIDE_TITLE" val="3.2 插桩法"/>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GENSWF_ADVANCE_TIME" val="0.00"/>
  <p:tag name="ISPRING_SLIDE_INDENT_LEVEL" val="0"/>
  <p:tag name="ISPRING_CUSTOM_TIMING_USED" val="0"/>
  <p:tag name="GENSWF_SLIDE_TITLE" val="3.2.1 目标代码插桩法"/>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GENSWF_ADVANCE_TIME" val="0.00"/>
  <p:tag name="ISPRING_SLIDE_INDENT_LEVEL" val="0"/>
  <p:tag name="ISPRING_CUSTOM_TIMING_USED" val="0"/>
  <p:tag name="GENSWF_SLIDE_TITLE" val="3.2.1 目标代码插桩法"/>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GENSWF_ADVANCE_TIME" val="0.00"/>
  <p:tag name="ISPRING_SLIDE_INDENT_LEVEL" val="0"/>
  <p:tag name="ISPRING_CUSTOM_TIMING_USED" val="0"/>
  <p:tag name="GENSWF_SLIDE_TITLE" val="3.2.1 目标代码插桩法"/>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GENSWF_ADVANCE_TIME" val="0.00"/>
  <p:tag name="ISPRING_SLIDE_INDENT_LEVEL" val="0"/>
  <p:tag name="ISPRING_CUSTOM_TIMING_USED" val="0"/>
  <p:tag name="GENSWF_SLIDE_TITLE" val="3.2.1 目标代码插桩法"/>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GENSWF_ADVANCE_TIME" val="0.00"/>
  <p:tag name="ISPRING_SLIDE_INDENT_LEVEL" val="0"/>
  <p:tag name="ISPRING_CUSTOM_TIMING_USED" val="0"/>
  <p:tag name="GENSWF_SLIDE_TITLE" val="3.2.1 目标代码插桩法"/>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9.xml><?xml version="1.0" encoding="utf-8"?>
<p:tagLst xmlns:p="http://schemas.openxmlformats.org/presentationml/2006/main">
  <p:tag name="GENSWF_ADVANCE_TIME" val="0.00"/>
  <p:tag name="ISPRING_SLIDE_INDENT_LEVEL" val="0"/>
  <p:tag name="ISPRING_CUSTOM_TIMING_USED" val="0"/>
  <p:tag name="GENSWF_SLIDE_TITLE" val="3.1.1 语句覆盖"/>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GENSWF_ADVANCE_TIME" val="0.00"/>
  <p:tag name="ISPRING_SLIDE_INDENT_LEVEL" val="0"/>
  <p:tag name="ISPRING_CUSTOM_TIMING_USED" val="0"/>
  <p:tag name="GENSWF_SLIDE_TITLE" val="3.2.2 源代码插桩法"/>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GENSWF_ADVANCE_TIME" val="0.00"/>
  <p:tag name="ISPRING_SLIDE_INDENT_LEVEL" val="0"/>
  <p:tag name="ISPRING_CUSTOM_TIMING_USED" val="0"/>
  <p:tag name="GENSWF_SLIDE_TITLE" val="多学一招：黑盒测试与白盒测试"/>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GENSWF_ADVANCE_TIME" val="0.00"/>
  <p:tag name="ISPRING_SLIDE_INDENT_LEVEL" val="0"/>
  <p:tag name="ISPRING_CUSTOM_TIMING_USED" val="0"/>
  <p:tag name="GENSWF_SLIDE_TITLE" val="多学一招：黑盒测试与白盒测试"/>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GENSWF_ADVANCE_TIME" val="0.00"/>
  <p:tag name="ISPRING_SLIDE_INDENT_LEVEL" val="0"/>
  <p:tag name="ISPRING_CUSTOM_TIMING_USED" val="0"/>
  <p:tag name="GENSWF_SLIDE_TITLE" val="多学一招：黑盒测试与白盒测试"/>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9476</Words>
  <Application>WPS 演示</Application>
  <PresentationFormat>自定义</PresentationFormat>
  <Paragraphs>1140</Paragraphs>
  <Slides>60</Slides>
  <Notes>60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80" baseType="lpstr">
      <vt:lpstr>Arial</vt:lpstr>
      <vt:lpstr>宋体</vt:lpstr>
      <vt:lpstr>Wingdings</vt:lpstr>
      <vt:lpstr>微软雅黑</vt:lpstr>
      <vt:lpstr>方正细倩简体</vt:lpstr>
      <vt:lpstr>Segoe Print</vt:lpstr>
      <vt:lpstr>Times New Roman</vt:lpstr>
      <vt:lpstr>Lucida Sans Unicode</vt:lpstr>
      <vt:lpstr>幼圆</vt:lpstr>
      <vt:lpstr>Arial Unicode MS</vt:lpstr>
      <vt:lpstr>等线 Light</vt:lpstr>
      <vt:lpstr>等线</vt:lpstr>
      <vt:lpstr>Calibri</vt:lpstr>
      <vt:lpstr>楷体</vt:lpstr>
      <vt:lpstr>Wingdings</vt:lpstr>
      <vt:lpstr>Office 主题​​</vt:lpstr>
      <vt:lpstr>Visio.Drawing.11</vt:lpstr>
      <vt:lpstr>Visio.Drawing.11</vt:lpstr>
      <vt:lpstr>Visio.Drawing.11</vt:lpstr>
      <vt:lpstr>Visio.Drawing.11</vt:lpstr>
      <vt:lpstr>第3章 白盒测试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认识计算机 教学PPT_薛蒙蒙_0827</dc:title>
  <dc:creator>lucius</dc:creator>
  <cp:lastModifiedBy>Dwyanevettle</cp:lastModifiedBy>
  <cp:revision>703</cp:revision>
  <dcterms:created xsi:type="dcterms:W3CDTF">2016-08-25T05:35:00Z</dcterms:created>
  <dcterms:modified xsi:type="dcterms:W3CDTF">2023-01-29T02:19:14Z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D9AA92A3E996413481ACBA0E64813A96</vt:lpwstr>
  </property>
  <property fmtid="{D5CDD505-2E9C-101B-9397-08002B2CF9AE}" pid="3" name="KSOProductBuildVer">
    <vt:lpwstr>2052-11.1.0.13703</vt:lpwstr>
  </property>
</Properties>
</file>