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2" r:id="rId5"/>
    <p:sldId id="1293" r:id="rId6"/>
    <p:sldId id="1295" r:id="rId7"/>
    <p:sldId id="1296" r:id="rId8"/>
    <p:sldId id="1297" r:id="rId9"/>
    <p:sldId id="1298" r:id="rId10"/>
    <p:sldId id="1300" r:id="rId11"/>
    <p:sldId id="1299" r:id="rId12"/>
    <p:sldId id="1301" r:id="rId13"/>
    <p:sldId id="1302" r:id="rId14"/>
    <p:sldId id="1304" r:id="rId15"/>
    <p:sldId id="1303" r:id="rId16"/>
    <p:sldId id="1305" r:id="rId17"/>
    <p:sldId id="1306" r:id="rId18"/>
    <p:sldId id="1307" r:id="rId19"/>
    <p:sldId id="1308" r:id="rId20"/>
    <p:sldId id="1309" r:id="rId21"/>
    <p:sldId id="1310" r:id="rId22"/>
    <p:sldId id="1311" r:id="rId23"/>
    <p:sldId id="1312" r:id="rId24"/>
    <p:sldId id="1313" r:id="rId25"/>
    <p:sldId id="1314" r:id="rId26"/>
    <p:sldId id="1315" r:id="rId27"/>
    <p:sldId id="1316" r:id="rId28"/>
    <p:sldId id="1317" r:id="rId29"/>
    <p:sldId id="1318" r:id="rId30"/>
    <p:sldId id="1319" r:id="rId31"/>
    <p:sldId id="1320" r:id="rId32"/>
    <p:sldId id="1321" r:id="rId33"/>
    <p:sldId id="1322" r:id="rId34"/>
    <p:sldId id="1323" r:id="rId35"/>
    <p:sldId id="1324" r:id="rId36"/>
    <p:sldId id="1325" r:id="rId37"/>
    <p:sldId id="1326" r:id="rId38"/>
    <p:sldId id="1327" r:id="rId39"/>
    <p:sldId id="1328" r:id="rId40"/>
    <p:sldId id="1329" r:id="rId41"/>
    <p:sldId id="1330" r:id="rId42"/>
    <p:sldId id="1331" r:id="rId43"/>
    <p:sldId id="1332" r:id="rId44"/>
    <p:sldId id="1333" r:id="rId45"/>
    <p:sldId id="1334" r:id="rId46"/>
    <p:sldId id="1335" r:id="rId47"/>
    <p:sldId id="335" r:id="rId48"/>
    <p:sldId id="283" r:id="rId49"/>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autoAdjust="0"/>
    <p:restoredTop sz="74611" autoAdjust="0"/>
  </p:normalViewPr>
  <p:slideViewPr>
    <p:cSldViewPr snapToGrid="0">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95.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B00CE-9247-49D0-8AE5-6DFFAEFF8C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D86BB-FDB9-4079-8E00-8F1F7A4AA6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fld>
            <a:endParaRPr lang="zh-CN" altLang="en-US"/>
          </a:p>
        </p:txBody>
      </p:sp>
      <p:pic>
        <p:nvPicPr>
          <p:cNvPr id="7" name="图片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tags" Target="../tags/tag19.xml"/><Relationship Id="rId2" Type="http://schemas.openxmlformats.org/officeDocument/2006/relationships/image" Target="../media/image5.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21.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23.xml"/><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8.xml"/><Relationship Id="rId4" Type="http://schemas.openxmlformats.org/officeDocument/2006/relationships/tags" Target="../tags/tag25.xml"/><Relationship Id="rId3" Type="http://schemas.openxmlformats.org/officeDocument/2006/relationships/image" Target="../media/image5.png"/><Relationship Id="rId2" Type="http://schemas.openxmlformats.org/officeDocument/2006/relationships/tags" Target="../tags/tag2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8.xml"/><Relationship Id="rId3" Type="http://schemas.openxmlformats.org/officeDocument/2006/relationships/tags" Target="../tags/tag27.xml"/><Relationship Id="rId2" Type="http://schemas.openxmlformats.org/officeDocument/2006/relationships/image" Target="../media/image5.png"/><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29.xml"/><Relationship Id="rId2" Type="http://schemas.openxmlformats.org/officeDocument/2006/relationships/image" Target="../media/image5.png"/><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31.xml"/><Relationship Id="rId2" Type="http://schemas.openxmlformats.org/officeDocument/2006/relationships/image" Target="../media/image5.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vmlDrawing" Target="../drawings/vmlDrawing1.vml"/><Relationship Id="rId6" Type="http://schemas.openxmlformats.org/officeDocument/2006/relationships/slideLayout" Target="../slideLayouts/slideLayout8.xml"/><Relationship Id="rId5" Type="http://schemas.openxmlformats.org/officeDocument/2006/relationships/tags" Target="../tags/tag33.xml"/><Relationship Id="rId4" Type="http://schemas.openxmlformats.org/officeDocument/2006/relationships/image" Target="../media/image5.png"/><Relationship Id="rId3" Type="http://schemas.openxmlformats.org/officeDocument/2006/relationships/tags" Target="../tags/tag32.xml"/><Relationship Id="rId2" Type="http://schemas.openxmlformats.org/officeDocument/2006/relationships/image" Target="../media/image12.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8.xml"/><Relationship Id="rId3" Type="http://schemas.openxmlformats.org/officeDocument/2006/relationships/tags" Target="../tags/tag35.xml"/><Relationship Id="rId2" Type="http://schemas.openxmlformats.org/officeDocument/2006/relationships/image" Target="../media/image5.png"/><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8.xml"/><Relationship Id="rId4" Type="http://schemas.openxmlformats.org/officeDocument/2006/relationships/tags" Target="../tags/tag38.xm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8.xml"/><Relationship Id="rId4" Type="http://schemas.openxmlformats.org/officeDocument/2006/relationships/tags" Target="../tags/tag41.xml"/><Relationship Id="rId3" Type="http://schemas.openxmlformats.org/officeDocument/2006/relationships/image" Target="../media/image5.png"/><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tags" Target="../tags/tag44.xml"/><Relationship Id="rId3" Type="http://schemas.openxmlformats.org/officeDocument/2006/relationships/image" Target="../media/image5.png"/><Relationship Id="rId2" Type="http://schemas.openxmlformats.org/officeDocument/2006/relationships/tags" Target="../tags/tag43.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8.xml"/><Relationship Id="rId3" Type="http://schemas.openxmlformats.org/officeDocument/2006/relationships/tags" Target="../tags/tag46.xml"/><Relationship Id="rId2" Type="http://schemas.openxmlformats.org/officeDocument/2006/relationships/image" Target="../media/image5.png"/><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8.xml"/><Relationship Id="rId3" Type="http://schemas.openxmlformats.org/officeDocument/2006/relationships/tags" Target="../tags/tag48.xml"/><Relationship Id="rId2" Type="http://schemas.openxmlformats.org/officeDocument/2006/relationships/image" Target="../media/image5.png"/><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8.xml"/><Relationship Id="rId3" Type="http://schemas.openxmlformats.org/officeDocument/2006/relationships/tags" Target="../tags/tag50.xml"/><Relationship Id="rId2" Type="http://schemas.openxmlformats.org/officeDocument/2006/relationships/image" Target="../media/image5.png"/><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8.xml"/><Relationship Id="rId3" Type="http://schemas.openxmlformats.org/officeDocument/2006/relationships/tags" Target="../tags/tag52.xml"/><Relationship Id="rId2" Type="http://schemas.openxmlformats.org/officeDocument/2006/relationships/image" Target="../media/image5.png"/><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8.xml"/><Relationship Id="rId4" Type="http://schemas.openxmlformats.org/officeDocument/2006/relationships/tags" Target="../tags/tag54.xml"/><Relationship Id="rId3" Type="http://schemas.openxmlformats.org/officeDocument/2006/relationships/image" Target="../media/image5.png"/><Relationship Id="rId2" Type="http://schemas.openxmlformats.org/officeDocument/2006/relationships/tags" Target="../tags/tag53.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8.xml"/><Relationship Id="rId4" Type="http://schemas.openxmlformats.org/officeDocument/2006/relationships/tags" Target="../tags/tag56.xml"/><Relationship Id="rId3" Type="http://schemas.openxmlformats.org/officeDocument/2006/relationships/image" Target="../media/image5.png"/><Relationship Id="rId2" Type="http://schemas.openxmlformats.org/officeDocument/2006/relationships/tags" Target="../tags/tag55.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8.xml"/><Relationship Id="rId4" Type="http://schemas.openxmlformats.org/officeDocument/2006/relationships/tags" Target="../tags/tag58.xml"/><Relationship Id="rId3" Type="http://schemas.openxmlformats.org/officeDocument/2006/relationships/image" Target="../media/image5.png"/><Relationship Id="rId2" Type="http://schemas.openxmlformats.org/officeDocument/2006/relationships/tags" Target="../tags/tag5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8.xml"/><Relationship Id="rId3" Type="http://schemas.openxmlformats.org/officeDocument/2006/relationships/tags" Target="../tags/tag60.xml"/><Relationship Id="rId2" Type="http://schemas.openxmlformats.org/officeDocument/2006/relationships/image" Target="../media/image5.png"/><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8.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8.xml"/><Relationship Id="rId4" Type="http://schemas.openxmlformats.org/officeDocument/2006/relationships/tags" Target="../tags/tag62.xml"/><Relationship Id="rId3" Type="http://schemas.openxmlformats.org/officeDocument/2006/relationships/image" Target="../media/image5.png"/><Relationship Id="rId2" Type="http://schemas.openxmlformats.org/officeDocument/2006/relationships/tags" Target="../tags/tag61.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8.xml"/><Relationship Id="rId4" Type="http://schemas.openxmlformats.org/officeDocument/2006/relationships/tags" Target="../tags/tag64.xml"/><Relationship Id="rId3" Type="http://schemas.openxmlformats.org/officeDocument/2006/relationships/image" Target="../media/image5.png"/><Relationship Id="rId2" Type="http://schemas.openxmlformats.org/officeDocument/2006/relationships/tags" Target="../tags/tag63.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8.xml"/><Relationship Id="rId4" Type="http://schemas.openxmlformats.org/officeDocument/2006/relationships/tags" Target="../tags/tag66.xml"/><Relationship Id="rId3" Type="http://schemas.openxmlformats.org/officeDocument/2006/relationships/image" Target="../media/image5.png"/><Relationship Id="rId2" Type="http://schemas.openxmlformats.org/officeDocument/2006/relationships/tags" Target="../tags/tag65.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8.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8.xml"/><Relationship Id="rId4" Type="http://schemas.openxmlformats.org/officeDocument/2006/relationships/tags" Target="../tags/tag70.xml"/><Relationship Id="rId3" Type="http://schemas.openxmlformats.org/officeDocument/2006/relationships/image" Target="../media/image5.png"/><Relationship Id="rId2" Type="http://schemas.openxmlformats.org/officeDocument/2006/relationships/tags" Target="../tags/tag69.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tags" Target="../tags/tag72.xml"/><Relationship Id="rId2" Type="http://schemas.openxmlformats.org/officeDocument/2006/relationships/image" Target="../media/image5.png"/><Relationship Id="rId1" Type="http://schemas.openxmlformats.org/officeDocument/2006/relationships/tags" Target="../tags/tag71.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8.xml"/><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8.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8.xml"/><Relationship Id="rId3" Type="http://schemas.openxmlformats.org/officeDocument/2006/relationships/tags" Target="../tags/tag78.xml"/><Relationship Id="rId2" Type="http://schemas.openxmlformats.org/officeDocument/2006/relationships/image" Target="../media/image5.png"/><Relationship Id="rId1" Type="http://schemas.openxmlformats.org/officeDocument/2006/relationships/tags" Target="../tags/tag77.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8.xml"/><Relationship Id="rId3" Type="http://schemas.openxmlformats.org/officeDocument/2006/relationships/tags" Target="../tags/tag80.xml"/><Relationship Id="rId2" Type="http://schemas.openxmlformats.org/officeDocument/2006/relationships/image" Target="../media/image5.png"/><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8.xml"/><Relationship Id="rId3" Type="http://schemas.openxmlformats.org/officeDocument/2006/relationships/tags" Target="../tags/tag82.xml"/><Relationship Id="rId2" Type="http://schemas.openxmlformats.org/officeDocument/2006/relationships/image" Target="../media/image5.png"/><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8.xml"/><Relationship Id="rId3" Type="http://schemas.openxmlformats.org/officeDocument/2006/relationships/tags" Target="../tags/tag84.xml"/><Relationship Id="rId2" Type="http://schemas.openxmlformats.org/officeDocument/2006/relationships/image" Target="../media/image5.png"/><Relationship Id="rId1" Type="http://schemas.openxmlformats.org/officeDocument/2006/relationships/tags" Target="../tags/tag83.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8.xml"/><Relationship Id="rId3" Type="http://schemas.openxmlformats.org/officeDocument/2006/relationships/tags" Target="../tags/tag86.xml"/><Relationship Id="rId2" Type="http://schemas.openxmlformats.org/officeDocument/2006/relationships/image" Target="../media/image5.png"/><Relationship Id="rId1" Type="http://schemas.openxmlformats.org/officeDocument/2006/relationships/tags" Target="../tags/tag85.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8.xml"/><Relationship Id="rId3" Type="http://schemas.openxmlformats.org/officeDocument/2006/relationships/tags" Target="../tags/tag88.xml"/><Relationship Id="rId2" Type="http://schemas.openxmlformats.org/officeDocument/2006/relationships/image" Target="../media/image5.png"/><Relationship Id="rId1" Type="http://schemas.openxmlformats.org/officeDocument/2006/relationships/tags" Target="../tags/tag87.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8.xml"/><Relationship Id="rId4" Type="http://schemas.openxmlformats.org/officeDocument/2006/relationships/tags" Target="../tags/tag90.xml"/><Relationship Id="rId3" Type="http://schemas.openxmlformats.org/officeDocument/2006/relationships/image" Target="../media/image5.png"/><Relationship Id="rId2" Type="http://schemas.openxmlformats.org/officeDocument/2006/relationships/tags" Target="../tags/tag89.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9.xml"/><Relationship Id="rId4" Type="http://schemas.openxmlformats.org/officeDocument/2006/relationships/tags" Target="../tags/tag92.xml"/><Relationship Id="rId3" Type="http://schemas.openxmlformats.org/officeDocument/2006/relationships/image" Target="../media/image5.png"/><Relationship Id="rId2" Type="http://schemas.openxmlformats.org/officeDocument/2006/relationships/tags" Target="../tags/tag91.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tags" Target="../tags/tag9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tags" Target="../tags/tag15.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smtClean="0">
                <a:latin typeface="方正细倩简体"/>
                <a:ea typeface="方正细倩简体"/>
                <a:cs typeface="方正细倩简体"/>
              </a:rPr>
              <a:t>第</a:t>
            </a:r>
            <a:r>
              <a:rPr lang="en-US" altLang="zh-CN" b="1" dirty="0" smtClean="0">
                <a:latin typeface="方正细倩简体"/>
                <a:ea typeface="方正细倩简体"/>
                <a:cs typeface="方正细倩简体"/>
              </a:rPr>
              <a:t>9</a:t>
            </a:r>
            <a:r>
              <a:rPr lang="zh-CN" altLang="en-US" b="1" dirty="0" smtClean="0">
                <a:latin typeface="方正细倩简体"/>
                <a:ea typeface="方正细倩简体"/>
                <a:cs typeface="方正细倩简体"/>
              </a:rPr>
              <a:t>章 在线考试系统（下）</a:t>
            </a:r>
            <a:endParaRPr lang="zh-CN" altLang="zh-CN" b="1" dirty="0"/>
          </a:p>
        </p:txBody>
      </p:sp>
      <p:sp>
        <p:nvSpPr>
          <p:cNvPr id="5" name="矩形 4"/>
          <p:cNvSpPr/>
          <p:nvPr/>
        </p:nvSpPr>
        <p:spPr>
          <a:xfrm>
            <a:off x="5792511" y="5061593"/>
            <a:ext cx="1936575" cy="1338828"/>
          </a:xfrm>
          <a:prstGeom prst="rect">
            <a:avLst/>
          </a:prstGeom>
        </p:spPr>
        <p:txBody>
          <a:bodyPr wrap="square">
            <a:spAutoFit/>
          </a:bodyPr>
          <a:lstStyle/>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测试脚本</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测试</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报告</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缺陷报告</a:t>
            </a:r>
            <a:endParaRPr lang="en-US" altLang="zh-CN" b="1" dirty="0" smtClean="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timgsa.baidu.com/timg?image&amp;quality=80&amp;size=b9999_10000&amp;sec=1559040500293&amp;di=006edd8c2842f86010b2ef3740616677&amp;imgtype=0&amp;src=http%3A%2F%2Fimg.mp.itc.cn%2Fupload%2F20170523%2Fd829831d28734adbadc187b731e4a890_th.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8375" y="4982270"/>
            <a:ext cx="2358884" cy="149747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custDataLst>
              <p:tags r:id="rId2"/>
            </p:custDataLst>
          </p:nvPr>
        </p:nvPicPr>
        <p:blipFill>
          <a:blip r:embed="rId3"/>
          <a:stretch>
            <a:fillRect/>
          </a:stretch>
        </p:blipFill>
        <p:spPr>
          <a:xfrm>
            <a:off x="4027805" y="558800"/>
            <a:ext cx="4523740"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1655544" y="1440794"/>
            <a:ext cx="9827393" cy="415148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一、前言</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、声明</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本报告只适用于“在线考试系统”的系统功能测试和兼容性测试结果，在任何情况下若需要引用本文档中的任何内容，都应保证其本来意义，不得擅自进行增加、修改、伪造。</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当软件产品更新时，设计的任何新的功能模块都需要进行重新测试，本报告不再适用，更不能把本报告中的内容适用于其他同类软件。</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1674795" y="1411919"/>
            <a:ext cx="5804034" cy="460387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、背景说明</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教学过程中，为了让学生巩固所学的</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知识，掌握</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网站的搭建过程，开发人员结合当前教学趋势开发了用于模拟考试练习的在线考试系统，该系统仅用于内部教学使用。本次测试是对“在线考试系统”进行系统的功能测试与兼容性测试，主要验证该系统是否符合教学需求</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1592" y="1731650"/>
            <a:ext cx="2887078" cy="4005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6169795" y="1642924"/>
            <a:ext cx="4928134" cy="392047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、目的</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本报告旨在总结本次测试的测试内容和测试结果，对系统的功能和兼容性作出相应评估，并对系统中存在的缺陷进行分析总结，为项目改进提供建议，也给用户对产品的使用提供帮助。</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420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1398" y="1450974"/>
            <a:ext cx="3078749" cy="470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42019"/>
                                        </p:tgtEl>
                                        <p:attrNameLst>
                                          <p:attrName>style.visibility</p:attrName>
                                        </p:attrNameLst>
                                      </p:cBhvr>
                                      <p:to>
                                        <p:strVal val="visible"/>
                                      </p:to>
                                    </p:set>
                                    <p:animEffect transition="in" filter="randombar(horizontal)">
                                      <p:cBhvr>
                                        <p:cTn id="7" dur="500"/>
                                        <p:tgtEl>
                                          <p:spTgt spid="3420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2311399" y="1719926"/>
            <a:ext cx="4321742" cy="36028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、适用范围</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本报告为公司内部资料，读者范围为公司内部测试人员、研发人员和相关负责人。如有特殊情况需要对外出示，必须经过公司审批程序。</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420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44378" y="1446195"/>
            <a:ext cx="2939828" cy="44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1753134" y="1190537"/>
            <a:ext cx="9277418" cy="7537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1867970" y="1944304"/>
          <a:ext cx="9509758" cy="3947960"/>
        </p:xfrm>
        <a:graphic>
          <a:graphicData uri="http://schemas.openxmlformats.org/drawingml/2006/table">
            <a:tbl>
              <a:tblPr firstRow="1" firstCol="1" bandRow="1">
                <a:tableStyleId>{5C22544A-7EE6-4342-B048-85BDC9FD1C3A}</a:tableStyleId>
              </a:tblPr>
              <a:tblGrid>
                <a:gridCol w="4390664"/>
                <a:gridCol w="1580683"/>
                <a:gridCol w="1900837"/>
                <a:gridCol w="1637574"/>
              </a:tblGrid>
              <a:tr h="643288">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文档</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版本</a:t>
                      </a:r>
                      <a:r>
                        <a:rPr lang="en-US" sz="2400" kern="100" dirty="0">
                          <a:effectLst/>
                          <a:latin typeface="幼圆" panose="02010509060101010101" pitchFamily="49" charset="-122"/>
                          <a:ea typeface="幼圆" panose="02010509060101010101" pitchFamily="49" charset="-122"/>
                        </a:rPr>
                        <a:t>/</a:t>
                      </a:r>
                      <a:r>
                        <a:rPr lang="zh-CN" sz="2400" kern="100" dirty="0">
                          <a:effectLst/>
                          <a:latin typeface="幼圆" panose="02010509060101010101" pitchFamily="49" charset="-122"/>
                          <a:ea typeface="幼圆" panose="02010509060101010101" pitchFamily="49" charset="-122"/>
                        </a:rPr>
                        <a:t>日期</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作者或来源</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备注</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r h="643288">
                <a:tc>
                  <a:txBody>
                    <a:bodyPr/>
                    <a:lstStyle/>
                    <a:p>
                      <a:pPr algn="just">
                        <a:spcAft>
                          <a:spcPts val="0"/>
                        </a:spcAft>
                      </a:pPr>
                      <a:r>
                        <a:rPr lang="zh-CN" sz="2400" kern="100">
                          <a:effectLst/>
                          <a:latin typeface="幼圆" panose="02010509060101010101" pitchFamily="49" charset="-122"/>
                          <a:ea typeface="幼圆" panose="02010509060101010101" pitchFamily="49" charset="-122"/>
                        </a:rPr>
                        <a:t>“在线考试系统”需求分析</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V-1.0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公司内部</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43288">
                <a:tc>
                  <a:txBody>
                    <a:bodyPr/>
                    <a:lstStyle/>
                    <a:p>
                      <a:pPr algn="just">
                        <a:spcAft>
                          <a:spcPts val="0"/>
                        </a:spcAft>
                      </a:pPr>
                      <a:r>
                        <a:rPr lang="zh-CN" sz="2400" kern="100" dirty="0">
                          <a:effectLst/>
                          <a:latin typeface="幼圆" panose="02010509060101010101" pitchFamily="49" charset="-122"/>
                          <a:ea typeface="幼圆" panose="02010509060101010101" pitchFamily="49" charset="-122"/>
                        </a:rPr>
                        <a:t>“在线考试系统”系统分析</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V-1.0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公司内部</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43288">
                <a:tc>
                  <a:txBody>
                    <a:bodyPr/>
                    <a:lstStyle/>
                    <a:p>
                      <a:pPr algn="just">
                        <a:spcAft>
                          <a:spcPts val="0"/>
                        </a:spcAft>
                      </a:pPr>
                      <a:r>
                        <a:rPr lang="zh-CN" sz="2400" kern="100">
                          <a:effectLst/>
                          <a:latin typeface="幼圆" panose="02010509060101010101" pitchFamily="49" charset="-122"/>
                          <a:ea typeface="幼圆" panose="02010509060101010101" pitchFamily="49" charset="-122"/>
                        </a:rPr>
                        <a:t>“在线考试系统”测试需求分析说明书</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V-1.0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公司内部</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43288">
                <a:tc>
                  <a:txBody>
                    <a:bodyPr/>
                    <a:lstStyle/>
                    <a:p>
                      <a:pPr algn="just">
                        <a:spcAft>
                          <a:spcPts val="0"/>
                        </a:spcAft>
                      </a:pPr>
                      <a:r>
                        <a:rPr lang="zh-CN" sz="2400" kern="100">
                          <a:effectLst/>
                          <a:latin typeface="幼圆" panose="02010509060101010101" pitchFamily="49" charset="-122"/>
                          <a:ea typeface="幼圆" panose="02010509060101010101" pitchFamily="49" charset="-122"/>
                        </a:rPr>
                        <a:t>“在线考试系统”测试计划</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V-1.0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公司内部</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43288">
                <a:tc>
                  <a:txBody>
                    <a:bodyPr/>
                    <a:lstStyle/>
                    <a:p>
                      <a:pPr algn="just">
                        <a:spcAft>
                          <a:spcPts val="0"/>
                        </a:spcAft>
                      </a:pPr>
                      <a:r>
                        <a:rPr lang="zh-CN" sz="2400" kern="100" dirty="0">
                          <a:effectLst/>
                          <a:latin typeface="幼圆" panose="02010509060101010101" pitchFamily="49" charset="-122"/>
                          <a:ea typeface="幼圆" panose="02010509060101010101" pitchFamily="49" charset="-122"/>
                        </a:rPr>
                        <a:t>“在线考试系统”测试方案</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V-1.0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公司内部</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dirty="0">
                          <a:effectLst/>
                          <a:latin typeface="幼圆" panose="02010509060101010101" pitchFamily="49" charset="-122"/>
                          <a:ea typeface="幼圆" panose="02010509060101010101" pitchFamily="49" charset="-122"/>
                        </a:rPr>
                        <a:t> </a:t>
                      </a:r>
                      <a:endParaRPr lang="zh-CN" sz="2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1753134" y="1190537"/>
            <a:ext cx="2404980" cy="7537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二</a:t>
            </a:r>
            <a:r>
              <a:rPr lang="zh-CN"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测试环境</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内容占位符 2"/>
          <p:cNvSpPr txBox="1"/>
          <p:nvPr/>
        </p:nvSpPr>
        <p:spPr>
          <a:xfrm>
            <a:off x="5524633" y="1190538"/>
            <a:ext cx="2945600" cy="61901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测试所需硬件资源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838423" y="1886552"/>
          <a:ext cx="9432761" cy="4445736"/>
        </p:xfrm>
        <a:graphic>
          <a:graphicData uri="http://schemas.openxmlformats.org/drawingml/2006/table">
            <a:tbl>
              <a:tblPr firstRow="1" firstCol="1" bandRow="1">
                <a:tableStyleId>{5C22544A-7EE6-4342-B048-85BDC9FD1C3A}</a:tableStyleId>
              </a:tblPr>
              <a:tblGrid>
                <a:gridCol w="712272"/>
                <a:gridCol w="1453414"/>
                <a:gridCol w="3442205"/>
                <a:gridCol w="1890191"/>
                <a:gridCol w="1095154"/>
                <a:gridCol w="839525"/>
              </a:tblGrid>
              <a:tr h="423511">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编号</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硬件设备</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处理器型号</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用途</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使用数量</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备注</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r>
              <a:tr h="754167">
                <a:tc>
                  <a:txBody>
                    <a:bodyPr/>
                    <a:lstStyle/>
                    <a:p>
                      <a:pPr algn="ctr">
                        <a:spcAft>
                          <a:spcPts val="0"/>
                        </a:spcAft>
                      </a:pPr>
                      <a:r>
                        <a:rPr lang="en-US" sz="1600" kern="100">
                          <a:effectLst/>
                          <a:latin typeface="幼圆" panose="02010509060101010101" pitchFamily="49" charset="-122"/>
                          <a:ea typeface="幼圆" panose="02010509060101010101" pitchFamily="49" charset="-122"/>
                        </a:rPr>
                        <a:t>1</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600" kern="100">
                          <a:effectLst/>
                          <a:latin typeface="幼圆" panose="02010509060101010101" pitchFamily="49" charset="-122"/>
                          <a:ea typeface="幼圆" panose="02010509060101010101" pitchFamily="49" charset="-122"/>
                        </a:rPr>
                        <a:t>台式计算机</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Intel(R) Core(TM) i3-4160 CPU @ 3.60GHz </a:t>
                      </a:r>
                      <a:r>
                        <a:rPr lang="en-US" sz="1600" kern="100" dirty="0" err="1">
                          <a:effectLst/>
                          <a:latin typeface="幼圆" panose="02010509060101010101" pitchFamily="49" charset="-122"/>
                          <a:ea typeface="幼圆" panose="02010509060101010101" pitchFamily="49" charset="-122"/>
                        </a:rPr>
                        <a:t>3.60GHz</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smtClean="0">
                          <a:effectLst/>
                          <a:latin typeface="幼圆" panose="02010509060101010101" pitchFamily="49" charset="-122"/>
                          <a:ea typeface="幼圆" panose="02010509060101010101" pitchFamily="49" charset="-122"/>
                        </a:rPr>
                        <a:t>登录“在线考试系统”进行答题测试</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600" kern="100" dirty="0">
                          <a:effectLst/>
                          <a:latin typeface="幼圆" panose="02010509060101010101" pitchFamily="49" charset="-122"/>
                          <a:ea typeface="幼圆" panose="02010509060101010101" pitchFamily="49" charset="-122"/>
                        </a:rPr>
                        <a:t>2</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 </a:t>
                      </a:r>
                      <a:endParaRPr lang="zh-CN" sz="1600" kern="100">
                        <a:effectLst/>
                        <a:latin typeface="幼圆" panose="02010509060101010101" pitchFamily="49" charset="-122"/>
                        <a:ea typeface="幼圆" panose="02010509060101010101" pitchFamily="49" charset="-122"/>
                      </a:endParaRPr>
                    </a:p>
                  </a:txBody>
                  <a:tcPr marL="68580" marR="68580" marT="0" marB="0"/>
                </a:tc>
              </a:tr>
              <a:tr h="754167">
                <a:tc>
                  <a:txBody>
                    <a:bodyPr/>
                    <a:lstStyle/>
                    <a:p>
                      <a:pPr algn="ctr">
                        <a:spcAft>
                          <a:spcPts val="0"/>
                        </a:spcAft>
                      </a:pPr>
                      <a:r>
                        <a:rPr lang="en-US" sz="1600" kern="100">
                          <a:effectLst/>
                          <a:latin typeface="幼圆" panose="02010509060101010101" pitchFamily="49" charset="-122"/>
                          <a:ea typeface="幼圆" panose="02010509060101010101" pitchFamily="49" charset="-122"/>
                        </a:rPr>
                        <a:t>2</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600" kern="100">
                          <a:effectLst/>
                          <a:latin typeface="幼圆" panose="02010509060101010101" pitchFamily="49" charset="-122"/>
                          <a:ea typeface="幼圆" panose="02010509060101010101" pitchFamily="49" charset="-122"/>
                        </a:rPr>
                        <a:t>笔记本</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Intel i5</a:t>
                      </a:r>
                      <a:r>
                        <a:rPr lang="zh-CN" sz="1600" kern="100">
                          <a:effectLst/>
                          <a:latin typeface="幼圆" panose="02010509060101010101" pitchFamily="49" charset="-122"/>
                          <a:ea typeface="幼圆" panose="02010509060101010101" pitchFamily="49" charset="-122"/>
                        </a:rPr>
                        <a:t>低功耗版</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登录“在线考试系统”进行答题测试</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600" kern="100">
                          <a:effectLst/>
                          <a:latin typeface="幼圆" panose="02010509060101010101" pitchFamily="49" charset="-122"/>
                          <a:ea typeface="幼圆" panose="02010509060101010101" pitchFamily="49" charset="-122"/>
                        </a:rPr>
                        <a:t>2</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 </a:t>
                      </a:r>
                      <a:endParaRPr lang="zh-CN" sz="1600" kern="100">
                        <a:effectLst/>
                        <a:latin typeface="幼圆" panose="02010509060101010101" pitchFamily="49" charset="-122"/>
                        <a:ea typeface="幼圆" panose="02010509060101010101" pitchFamily="49" charset="-122"/>
                      </a:endParaRPr>
                    </a:p>
                  </a:txBody>
                  <a:tcPr marL="68580" marR="68580" marT="0" marB="0"/>
                </a:tc>
              </a:tr>
              <a:tr h="754167">
                <a:tc>
                  <a:txBody>
                    <a:bodyPr/>
                    <a:lstStyle/>
                    <a:p>
                      <a:pPr algn="ctr">
                        <a:spcAft>
                          <a:spcPts val="0"/>
                        </a:spcAft>
                      </a:pPr>
                      <a:r>
                        <a:rPr lang="en-US" sz="1600" kern="100">
                          <a:effectLst/>
                          <a:latin typeface="幼圆" panose="02010509060101010101" pitchFamily="49" charset="-122"/>
                          <a:ea typeface="幼圆" panose="02010509060101010101" pitchFamily="49" charset="-122"/>
                        </a:rPr>
                        <a:t>3</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600" kern="100">
                          <a:effectLst/>
                          <a:latin typeface="幼圆" panose="02010509060101010101" pitchFamily="49" charset="-122"/>
                          <a:ea typeface="幼圆" panose="02010509060101010101" pitchFamily="49" charset="-122"/>
                        </a:rPr>
                        <a:t>平板电脑</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iPad MR7K2CH/A</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登录“在线考试系统”进行答题测试</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600" kern="100">
                          <a:effectLst/>
                          <a:latin typeface="幼圆" panose="02010509060101010101" pitchFamily="49" charset="-122"/>
                          <a:ea typeface="幼圆" panose="02010509060101010101" pitchFamily="49" charset="-122"/>
                        </a:rPr>
                        <a:t>1</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 </a:t>
                      </a:r>
                      <a:endParaRPr lang="zh-CN" sz="1600" kern="100">
                        <a:effectLst/>
                        <a:latin typeface="幼圆" panose="02010509060101010101" pitchFamily="49" charset="-122"/>
                        <a:ea typeface="幼圆" panose="02010509060101010101" pitchFamily="49" charset="-122"/>
                      </a:endParaRPr>
                    </a:p>
                  </a:txBody>
                  <a:tcPr marL="68580" marR="68580" marT="0" marB="0"/>
                </a:tc>
              </a:tr>
              <a:tr h="754167">
                <a:tc>
                  <a:txBody>
                    <a:bodyPr/>
                    <a:lstStyle/>
                    <a:p>
                      <a:pPr algn="ctr">
                        <a:spcAft>
                          <a:spcPts val="0"/>
                        </a:spcAft>
                      </a:pPr>
                      <a:r>
                        <a:rPr lang="en-US" sz="1600" kern="100">
                          <a:effectLst/>
                          <a:latin typeface="幼圆" panose="02010509060101010101" pitchFamily="49" charset="-122"/>
                          <a:ea typeface="幼圆" panose="02010509060101010101" pitchFamily="49" charset="-122"/>
                        </a:rPr>
                        <a:t>4</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600" kern="100">
                          <a:effectLst/>
                          <a:latin typeface="幼圆" panose="02010509060101010101" pitchFamily="49" charset="-122"/>
                          <a:ea typeface="幼圆" panose="02010509060101010101" pitchFamily="49" charset="-122"/>
                        </a:rPr>
                        <a:t>手机</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华为</a:t>
                      </a:r>
                      <a:r>
                        <a:rPr lang="en-US" sz="1600" kern="100" dirty="0">
                          <a:effectLst/>
                          <a:latin typeface="幼圆" panose="02010509060101010101" pitchFamily="49" charset="-122"/>
                          <a:ea typeface="幼圆" panose="02010509060101010101" pitchFamily="49" charset="-122"/>
                        </a:rPr>
                        <a:t> honor AAL-AL20</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smtClean="0">
                          <a:effectLst/>
                          <a:latin typeface="幼圆" panose="02010509060101010101" pitchFamily="49" charset="-122"/>
                          <a:ea typeface="幼圆" panose="02010509060101010101" pitchFamily="49" charset="-122"/>
                        </a:rPr>
                        <a:t>登录“在线考试系统”进行答题测试</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600" kern="100">
                          <a:effectLst/>
                          <a:latin typeface="幼圆" panose="02010509060101010101" pitchFamily="49" charset="-122"/>
                          <a:ea typeface="幼圆" panose="02010509060101010101" pitchFamily="49" charset="-122"/>
                        </a:rPr>
                        <a:t>2</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 </a:t>
                      </a:r>
                      <a:endParaRPr lang="zh-CN" sz="1600" kern="100">
                        <a:effectLst/>
                        <a:latin typeface="幼圆" panose="02010509060101010101" pitchFamily="49" charset="-122"/>
                        <a:ea typeface="幼圆" panose="02010509060101010101" pitchFamily="49" charset="-122"/>
                      </a:endParaRPr>
                    </a:p>
                  </a:txBody>
                  <a:tcPr marL="68580" marR="68580" marT="0" marB="0"/>
                </a:tc>
              </a:tr>
              <a:tr h="1005557">
                <a:tc>
                  <a:txBody>
                    <a:bodyPr/>
                    <a:lstStyle/>
                    <a:p>
                      <a:pPr algn="ctr">
                        <a:spcAft>
                          <a:spcPts val="0"/>
                        </a:spcAft>
                      </a:pPr>
                      <a:r>
                        <a:rPr lang="en-US" sz="1600" kern="100">
                          <a:effectLst/>
                          <a:latin typeface="幼圆" panose="02010509060101010101" pitchFamily="49" charset="-122"/>
                          <a:ea typeface="幼圆" panose="02010509060101010101" pitchFamily="49" charset="-122"/>
                        </a:rPr>
                        <a:t>5</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600" kern="100" dirty="0">
                          <a:effectLst/>
                          <a:latin typeface="幼圆" panose="02010509060101010101" pitchFamily="49" charset="-122"/>
                          <a:ea typeface="幼圆" panose="02010509060101010101" pitchFamily="49" charset="-122"/>
                        </a:rPr>
                        <a:t>服务器</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Intel(R)Core(TM)i5-6600KCPU @ 3.50GHz 3.50GHz</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作为服务器使用，在上面搭建</a:t>
                      </a:r>
                      <a:r>
                        <a:rPr lang="en-US" sz="1600" kern="100" dirty="0">
                          <a:effectLst/>
                          <a:latin typeface="幼圆" panose="02010509060101010101" pitchFamily="49" charset="-122"/>
                          <a:ea typeface="幼圆" panose="02010509060101010101" pitchFamily="49" charset="-122"/>
                        </a:rPr>
                        <a:t>Apache</a:t>
                      </a:r>
                      <a:r>
                        <a:rPr lang="zh-CN" sz="1600" kern="100" dirty="0">
                          <a:effectLst/>
                          <a:latin typeface="幼圆" panose="02010509060101010101" pitchFamily="49" charset="-122"/>
                          <a:ea typeface="幼圆" panose="02010509060101010101" pitchFamily="49" charset="-122"/>
                        </a:rPr>
                        <a:t>服务器</a:t>
                      </a:r>
                      <a:endParaRPr lang="zh-CN" sz="16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600" kern="100">
                          <a:effectLst/>
                          <a:latin typeface="幼圆" panose="02010509060101010101" pitchFamily="49" charset="-122"/>
                          <a:ea typeface="幼圆" panose="02010509060101010101" pitchFamily="49" charset="-122"/>
                        </a:rPr>
                        <a:t>1</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 </a:t>
                      </a:r>
                      <a:endParaRPr lang="zh-CN" sz="16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200164"/>
            <a:ext cx="2945600" cy="61901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测试所需软件资源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1799924" y="1905799"/>
          <a:ext cx="9423134" cy="4167746"/>
        </p:xfrm>
        <a:graphic>
          <a:graphicData uri="http://schemas.openxmlformats.org/drawingml/2006/table">
            <a:tbl>
              <a:tblPr firstRow="1" firstCol="1" bandRow="1">
                <a:tableStyleId>{5C22544A-7EE6-4342-B048-85BDC9FD1C3A}</a:tableStyleId>
              </a:tblPr>
              <a:tblGrid>
                <a:gridCol w="2791327"/>
                <a:gridCol w="6631807"/>
              </a:tblGrid>
              <a:tr h="378886">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软件名称</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版本</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r>
              <a:tr h="378886">
                <a:tc>
                  <a:txBody>
                    <a:bodyPr/>
                    <a:lstStyle/>
                    <a:p>
                      <a:pPr algn="l">
                        <a:spcAft>
                          <a:spcPts val="0"/>
                        </a:spcAft>
                      </a:pPr>
                      <a:r>
                        <a:rPr lang="en-US" sz="1800" kern="100">
                          <a:effectLst/>
                          <a:latin typeface="幼圆" panose="02010509060101010101" pitchFamily="49" charset="-122"/>
                          <a:ea typeface="幼圆" panose="02010509060101010101" pitchFamily="49" charset="-122"/>
                        </a:rPr>
                        <a:t>Windows</a:t>
                      </a:r>
                      <a:r>
                        <a:rPr lang="zh-CN" sz="1800" kern="100">
                          <a:effectLst/>
                          <a:latin typeface="幼圆" panose="02010509060101010101" pitchFamily="49" charset="-122"/>
                          <a:ea typeface="幼圆" panose="02010509060101010101" pitchFamily="49" charset="-122"/>
                        </a:rPr>
                        <a:t>操作系统</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Windows7 </a:t>
                      </a:r>
                      <a:r>
                        <a:rPr lang="zh-CN" sz="1800" kern="100">
                          <a:effectLst/>
                          <a:latin typeface="幼圆" panose="02010509060101010101" pitchFamily="49" charset="-122"/>
                          <a:ea typeface="幼圆" panose="02010509060101010101" pitchFamily="49" charset="-122"/>
                        </a:rPr>
                        <a:t>旗舰版、</a:t>
                      </a:r>
                      <a:r>
                        <a:rPr lang="en-US" sz="1800" kern="100">
                          <a:effectLst/>
                          <a:latin typeface="幼圆" panose="02010509060101010101" pitchFamily="49" charset="-122"/>
                          <a:ea typeface="幼圆" panose="02010509060101010101" pitchFamily="49" charset="-122"/>
                        </a:rPr>
                        <a:t>Windows10</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Android</a:t>
                      </a:r>
                      <a:r>
                        <a:rPr lang="zh-CN" sz="1800" kern="100">
                          <a:effectLst/>
                          <a:latin typeface="幼圆" panose="02010509060101010101" pitchFamily="49" charset="-122"/>
                          <a:ea typeface="幼圆" panose="02010509060101010101" pitchFamily="49" charset="-122"/>
                        </a:rPr>
                        <a:t>操作系统</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Android 8.0.0</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iOS</a:t>
                      </a:r>
                      <a:r>
                        <a:rPr lang="zh-CN" sz="1800" kern="100">
                          <a:effectLst/>
                          <a:latin typeface="幼圆" panose="02010509060101010101" pitchFamily="49" charset="-122"/>
                          <a:ea typeface="幼圆" panose="02010509060101010101" pitchFamily="49" charset="-122"/>
                        </a:rPr>
                        <a:t>操作系统</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iOS 11</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Google</a:t>
                      </a:r>
                      <a:r>
                        <a:rPr lang="zh-CN" sz="1800" kern="100">
                          <a:effectLst/>
                          <a:latin typeface="幼圆" panose="02010509060101010101" pitchFamily="49" charset="-122"/>
                          <a:ea typeface="幼圆" panose="02010509060101010101" pitchFamily="49" charset="-122"/>
                        </a:rPr>
                        <a:t>浏览器</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71.0.3578.98</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64</a:t>
                      </a:r>
                      <a:r>
                        <a:rPr lang="zh-CN" sz="1800" kern="100">
                          <a:effectLst/>
                          <a:latin typeface="幼圆" panose="02010509060101010101" pitchFamily="49" charset="-122"/>
                          <a:ea typeface="幼圆" panose="02010509060101010101" pitchFamily="49" charset="-122"/>
                        </a:rPr>
                        <a:t>位正式版本）</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Firefox</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66.0.2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64</a:t>
                      </a:r>
                      <a:r>
                        <a:rPr lang="zh-CN" sz="1800" kern="100">
                          <a:effectLst/>
                          <a:latin typeface="幼圆" panose="02010509060101010101" pitchFamily="49" charset="-122"/>
                          <a:ea typeface="幼圆" panose="02010509060101010101" pitchFamily="49" charset="-122"/>
                        </a:rPr>
                        <a:t>位</a:t>
                      </a: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IE</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IE9</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Safari</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12.1.1</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en-US" sz="1800" kern="100">
                          <a:effectLst/>
                          <a:latin typeface="幼圆" panose="02010509060101010101" pitchFamily="49" charset="-122"/>
                          <a:ea typeface="幼圆" panose="02010509060101010101" pitchFamily="49" charset="-122"/>
                        </a:rPr>
                        <a:t>Opera</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58.0</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zh-CN" sz="1800" kern="100">
                          <a:effectLst/>
                          <a:latin typeface="幼圆" panose="02010509060101010101" pitchFamily="49" charset="-122"/>
                          <a:ea typeface="幼圆" panose="02010509060101010101" pitchFamily="49" charset="-122"/>
                        </a:rPr>
                        <a:t>测试工具</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Selenium+Python</a:t>
                      </a:r>
                      <a:r>
                        <a:rPr lang="zh-CN" sz="1800" kern="100">
                          <a:effectLst/>
                          <a:latin typeface="幼圆" panose="02010509060101010101" pitchFamily="49" charset="-122"/>
                          <a:ea typeface="幼圆" panose="02010509060101010101" pitchFamily="49" charset="-122"/>
                        </a:rPr>
                        <a:t>自动化测试、</a:t>
                      </a:r>
                      <a:r>
                        <a:rPr lang="en-US" sz="1800" kern="100">
                          <a:effectLst/>
                          <a:latin typeface="幼圆" panose="02010509060101010101" pitchFamily="49" charset="-122"/>
                          <a:ea typeface="幼圆" panose="02010509060101010101" pitchFamily="49" charset="-122"/>
                        </a:rPr>
                        <a:t>Katalon Recorder</a:t>
                      </a:r>
                      <a:endParaRPr lang="zh-CN" sz="1800" kern="100">
                        <a:effectLst/>
                        <a:latin typeface="幼圆" panose="02010509060101010101" pitchFamily="49" charset="-122"/>
                        <a:ea typeface="幼圆" panose="02010509060101010101" pitchFamily="49" charset="-122"/>
                      </a:endParaRPr>
                    </a:p>
                  </a:txBody>
                  <a:tcPr marL="68580" marR="68580" marT="0" marB="0"/>
                </a:tc>
              </a:tr>
              <a:tr h="378886">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测试管理工具</a:t>
                      </a:r>
                      <a:endParaRPr lang="zh-CN" sz="18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禅道</a:t>
                      </a:r>
                      <a:endParaRPr lang="zh-CN" sz="18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2512194" y="1392669"/>
            <a:ext cx="2752824" cy="61901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测试环境拓扑图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5544152" y="1402294"/>
          <a:ext cx="4661622" cy="4661622"/>
        </p:xfrm>
        <a:graphic>
          <a:graphicData uri="http://schemas.openxmlformats.org/presentationml/2006/ole">
            <mc:AlternateContent xmlns:mc="http://schemas.openxmlformats.org/markup-compatibility/2006">
              <mc:Choice xmlns:v="urn:schemas-microsoft-com:vml" Requires="v">
                <p:oleObj spid="_x0000_s350221" name="Visio" r:id="rId1" imgW="5283200" imgH="5295900" progId="Visio.Drawing.11">
                  <p:embed/>
                </p:oleObj>
              </mc:Choice>
              <mc:Fallback>
                <p:oleObj name="Visio" r:id="rId1" imgW="5283200" imgH="52959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152" y="1402294"/>
                        <a:ext cx="4661622" cy="4661622"/>
                      </a:xfrm>
                      <a:prstGeom prst="rect">
                        <a:avLst/>
                      </a:prstGeom>
                      <a:noFill/>
                    </p:spPr>
                  </p:pic>
                </p:oleObj>
              </mc:Fallback>
            </mc:AlternateContent>
          </a:graphicData>
        </a:graphic>
      </p:graphicFrame>
      <p:pic>
        <p:nvPicPr>
          <p:cNvPr id="2" name="图片 1"/>
          <p:cNvPicPr>
            <a:picLocks noChangeAspect="1"/>
          </p:cNvPicPr>
          <p:nvPr>
            <p:custDataLst>
              <p:tags r:id="rId3"/>
            </p:custDataLst>
          </p:nvPr>
        </p:nvPicPr>
        <p:blipFill>
          <a:blip r:embed="rId4"/>
          <a:stretch>
            <a:fillRect/>
          </a:stretch>
        </p:blipFill>
        <p:spPr>
          <a:xfrm>
            <a:off x="8632825" y="0"/>
            <a:ext cx="3138805" cy="1038225"/>
          </a:xfrm>
          <a:prstGeom prst="rect">
            <a:avLst/>
          </a:prstGeom>
        </p:spPr>
      </p:pic>
    </p:spTree>
    <p:custDataLst>
      <p:tags r:id="rId5"/>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491921" y="1373418"/>
            <a:ext cx="2820202" cy="7537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三、测试范围说明</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4504623" y="1373407"/>
          <a:ext cx="6628700" cy="4815443"/>
        </p:xfrm>
        <a:graphic>
          <a:graphicData uri="http://schemas.openxmlformats.org/drawingml/2006/table">
            <a:tbl>
              <a:tblPr firstRow="1" firstCol="1" bandRow="1">
                <a:tableStyleId>{5C22544A-7EE6-4342-B048-85BDC9FD1C3A}</a:tableStyleId>
              </a:tblPr>
              <a:tblGrid>
                <a:gridCol w="981777"/>
                <a:gridCol w="1905802"/>
                <a:gridCol w="2175310"/>
                <a:gridCol w="1565811"/>
              </a:tblGrid>
              <a:tr h="301389">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序号</a:t>
                      </a:r>
                      <a:endParaRPr lang="zh-CN" sz="1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产品描述</a:t>
                      </a:r>
                      <a:endParaRPr lang="zh-CN" sz="1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测试要点</a:t>
                      </a:r>
                      <a:endParaRPr lang="zh-CN" sz="1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备注</a:t>
                      </a:r>
                      <a:endParaRPr lang="zh-CN" sz="1400" kern="100" dirty="0">
                        <a:effectLst/>
                        <a:latin typeface="幼圆" panose="02010509060101010101" pitchFamily="49" charset="-122"/>
                        <a:ea typeface="幼圆" panose="02010509060101010101" pitchFamily="49" charset="-122"/>
                      </a:endParaRPr>
                    </a:p>
                  </a:txBody>
                  <a:tcPr marL="68580" marR="68580" marT="0" marB="0" anchor="ctr" anchorCtr="1"/>
                </a:tc>
              </a:tr>
              <a:tr h="214955">
                <a:tc rowSpan="5">
                  <a:txBody>
                    <a:bodyPr/>
                    <a:lstStyle/>
                    <a:p>
                      <a:pPr algn="ctr">
                        <a:spcAft>
                          <a:spcPts val="0"/>
                        </a:spcAft>
                      </a:pPr>
                      <a:r>
                        <a:rPr lang="en-US" sz="1400" kern="100">
                          <a:effectLst/>
                          <a:latin typeface="幼圆" panose="02010509060101010101" pitchFamily="49" charset="-122"/>
                          <a:ea typeface="幼圆" panose="02010509060101010101" pitchFamily="49" charset="-122"/>
                        </a:rPr>
                        <a:t>1</a:t>
                      </a:r>
                      <a:endParaRPr lang="zh-CN" sz="1400" kern="100">
                        <a:effectLst/>
                        <a:latin typeface="幼圆" panose="02010509060101010101" pitchFamily="49" charset="-122"/>
                        <a:ea typeface="幼圆" panose="02010509060101010101" pitchFamily="49" charset="-122"/>
                      </a:endParaRPr>
                    </a:p>
                  </a:txBody>
                  <a:tcPr marL="68580" marR="68580" marT="0" marB="0" anchor="ctr"/>
                </a:tc>
                <a:tc rowSpan="5">
                  <a:txBody>
                    <a:bodyPr/>
                    <a:lstStyle/>
                    <a:p>
                      <a:pPr algn="ctr">
                        <a:spcAft>
                          <a:spcPts val="0"/>
                        </a:spcAft>
                      </a:pPr>
                      <a:r>
                        <a:rPr lang="zh-CN" sz="1400" kern="100">
                          <a:effectLst/>
                          <a:latin typeface="幼圆" panose="02010509060101010101" pitchFamily="49" charset="-122"/>
                          <a:ea typeface="幼圆" panose="02010509060101010101" pitchFamily="49" charset="-122"/>
                        </a:rPr>
                        <a:t>发布试卷功能</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录入试卷标题测试</a:t>
                      </a:r>
                      <a:endParaRPr lang="zh-CN" sz="1400" kern="100">
                        <a:effectLst/>
                        <a:latin typeface="幼圆" panose="02010509060101010101" pitchFamily="49" charset="-122"/>
                        <a:ea typeface="幼圆" panose="02010509060101010101" pitchFamily="49" charset="-122"/>
                      </a:endParaRPr>
                    </a:p>
                  </a:txBody>
                  <a:tcPr marL="68580" marR="68580" marT="0" marB="0"/>
                </a:tc>
                <a:tc rowSpan="5">
                  <a:txBody>
                    <a:bodyPr/>
                    <a:lstStyle/>
                    <a:p>
                      <a:pPr algn="just">
                        <a:spcAft>
                          <a:spcPts val="0"/>
                        </a:spcAft>
                      </a:pPr>
                      <a:r>
                        <a:rPr lang="zh-CN" sz="1400" kern="100">
                          <a:effectLst/>
                          <a:latin typeface="幼圆" panose="02010509060101010101" pitchFamily="49" charset="-122"/>
                          <a:ea typeface="幼圆" panose="02010509060101010101" pitchFamily="49" charset="-122"/>
                        </a:rPr>
                        <a:t>该部分功能未实现。</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录入题型测试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录入题目测试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录入考试时间测试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录入答案测试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rowSpan="4">
                  <a:txBody>
                    <a:bodyPr/>
                    <a:lstStyle/>
                    <a:p>
                      <a:pPr algn="ctr">
                        <a:spcAft>
                          <a:spcPts val="0"/>
                        </a:spcAft>
                      </a:pPr>
                      <a:r>
                        <a:rPr lang="en-US" sz="1400" kern="100" dirty="0">
                          <a:effectLst/>
                          <a:latin typeface="幼圆" panose="02010509060101010101" pitchFamily="49" charset="-122"/>
                          <a:ea typeface="幼圆" panose="02010509060101010101" pitchFamily="49" charset="-122"/>
                        </a:rPr>
                        <a:t>2</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rowSpan="4">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答题功能</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选择试卷测试</a:t>
                      </a:r>
                      <a:endParaRPr lang="zh-CN" sz="1400" kern="100">
                        <a:effectLst/>
                        <a:latin typeface="幼圆" panose="02010509060101010101" pitchFamily="49" charset="-122"/>
                        <a:ea typeface="幼圆" panose="02010509060101010101" pitchFamily="49" charset="-122"/>
                      </a:endParaRPr>
                    </a:p>
                  </a:txBody>
                  <a:tcPr marL="68580" marR="68580" marT="0" marB="0"/>
                </a:tc>
                <a:tc rowSpan="4">
                  <a:txBody>
                    <a:bodyPr/>
                    <a:lstStyle/>
                    <a:p>
                      <a:pPr algn="just">
                        <a:spcAft>
                          <a:spcPts val="0"/>
                        </a:spcAft>
                      </a:pPr>
                      <a:r>
                        <a:rPr lang="zh-CN" sz="1400" kern="100">
                          <a:effectLst/>
                          <a:latin typeface="幼圆" panose="02010509060101010101" pitchFamily="49" charset="-122"/>
                          <a:ea typeface="幼圆" panose="02010509060101010101" pitchFamily="49" charset="-122"/>
                        </a:rPr>
                        <a:t>功能准确实现。</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答题测试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交卷测试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查看分数测试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rowSpan="2">
                  <a:txBody>
                    <a:bodyPr/>
                    <a:lstStyle/>
                    <a:p>
                      <a:pPr algn="ctr">
                        <a:spcAft>
                          <a:spcPts val="0"/>
                        </a:spcAft>
                      </a:pPr>
                      <a:r>
                        <a:rPr lang="en-US" sz="1400" kern="100">
                          <a:effectLst/>
                          <a:latin typeface="幼圆" panose="02010509060101010101" pitchFamily="49" charset="-122"/>
                          <a:ea typeface="幼圆" panose="02010509060101010101" pitchFamily="49" charset="-122"/>
                        </a:rPr>
                        <a:t>3</a:t>
                      </a:r>
                      <a:endParaRPr lang="zh-CN" sz="14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400" kern="100">
                          <a:effectLst/>
                          <a:latin typeface="幼圆" panose="02010509060101010101" pitchFamily="49" charset="-122"/>
                          <a:ea typeface="幼圆" panose="02010509060101010101" pitchFamily="49" charset="-122"/>
                        </a:rPr>
                        <a:t>电脑阅卷功能</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核对答案测试</a:t>
                      </a:r>
                      <a:endParaRPr lang="zh-CN" sz="1400" kern="100">
                        <a:effectLst/>
                        <a:latin typeface="幼圆" panose="02010509060101010101" pitchFamily="49" charset="-122"/>
                        <a:ea typeface="幼圆" panose="02010509060101010101" pitchFamily="49" charset="-122"/>
                      </a:endParaRPr>
                    </a:p>
                  </a:txBody>
                  <a:tcPr marL="68580" marR="68580" marT="0" marB="0"/>
                </a:tc>
                <a:tc rowSpan="2">
                  <a:txBody>
                    <a:bodyPr/>
                    <a:lstStyle/>
                    <a:p>
                      <a:pPr algn="just">
                        <a:spcAft>
                          <a:spcPts val="0"/>
                        </a:spcAft>
                      </a:pPr>
                      <a:r>
                        <a:rPr lang="zh-CN" sz="1400" kern="100">
                          <a:effectLst/>
                          <a:latin typeface="幼圆" panose="02010509060101010101" pitchFamily="49" charset="-122"/>
                          <a:ea typeface="幼圆" panose="02010509060101010101" pitchFamily="49" charset="-122"/>
                        </a:rPr>
                        <a:t>功能准确实现。</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计算分数测试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rowSpan="4">
                  <a:txBody>
                    <a:bodyPr/>
                    <a:lstStyle/>
                    <a:p>
                      <a:pPr algn="ctr">
                        <a:spcAft>
                          <a:spcPts val="0"/>
                        </a:spcAft>
                      </a:pPr>
                      <a:r>
                        <a:rPr lang="en-US" sz="1400" kern="100" dirty="0">
                          <a:effectLst/>
                          <a:latin typeface="幼圆" panose="02010509060101010101" pitchFamily="49" charset="-122"/>
                          <a:ea typeface="幼圆" panose="02010509060101010101" pitchFamily="49" charset="-122"/>
                        </a:rPr>
                        <a:t>4</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rowSpan="4">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兼容性测试（智能终端）</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计算机（台式）端测试</a:t>
                      </a:r>
                      <a:endParaRPr lang="zh-CN" sz="1400" kern="100" dirty="0">
                        <a:effectLst/>
                        <a:latin typeface="幼圆" panose="02010509060101010101" pitchFamily="49" charset="-122"/>
                        <a:ea typeface="幼圆" panose="02010509060101010101" pitchFamily="49" charset="-122"/>
                      </a:endParaRPr>
                    </a:p>
                  </a:txBody>
                  <a:tcPr marL="68580" marR="68580" marT="0" marB="0"/>
                </a:tc>
                <a:tc rowSpan="4">
                  <a:txBody>
                    <a:bodyPr/>
                    <a:lstStyle/>
                    <a:p>
                      <a:pPr algn="just">
                        <a:spcAft>
                          <a:spcPts val="0"/>
                        </a:spcAft>
                      </a:pPr>
                      <a:r>
                        <a:rPr lang="zh-CN" sz="1400" kern="100">
                          <a:effectLst/>
                          <a:latin typeface="幼圆" panose="02010509060101010101" pitchFamily="49" charset="-122"/>
                          <a:ea typeface="幼圆" panose="02010509060101010101" pitchFamily="49" charset="-122"/>
                        </a:rPr>
                        <a:t>台式机、笔记本、可以正常登录网站系统进行考试练习。平板与手机无法登录网站。</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平板测试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笔记本端测试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429909">
                <a:tc vMerge="1">
                  <a:tcPr/>
                </a:tc>
                <a:tc vMerge="1">
                  <a:tcP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手机端测试</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rowSpan="5">
                  <a:txBody>
                    <a:bodyPr/>
                    <a:lstStyle/>
                    <a:p>
                      <a:pPr algn="ctr">
                        <a:spcAft>
                          <a:spcPts val="0"/>
                        </a:spcAft>
                      </a:pPr>
                      <a:r>
                        <a:rPr lang="en-US" sz="1400" kern="100" dirty="0">
                          <a:effectLst/>
                          <a:latin typeface="幼圆" panose="02010509060101010101" pitchFamily="49" charset="-122"/>
                          <a:ea typeface="幼圆" panose="02010509060101010101" pitchFamily="49" charset="-122"/>
                        </a:rPr>
                        <a:t>5</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rowSpan="5">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兼容性测试（浏览器）</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Google</a:t>
                      </a:r>
                      <a:r>
                        <a:rPr lang="zh-CN" sz="1400" kern="100">
                          <a:effectLst/>
                          <a:latin typeface="幼圆" panose="02010509060101010101" pitchFamily="49" charset="-122"/>
                          <a:ea typeface="幼圆" panose="02010509060101010101" pitchFamily="49" charset="-122"/>
                        </a:rPr>
                        <a:t>浏览器</a:t>
                      </a:r>
                      <a:endParaRPr lang="zh-CN" sz="1400" kern="100">
                        <a:effectLst/>
                        <a:latin typeface="幼圆" panose="02010509060101010101" pitchFamily="49" charset="-122"/>
                        <a:ea typeface="幼圆" panose="02010509060101010101" pitchFamily="49" charset="-122"/>
                      </a:endParaRPr>
                    </a:p>
                  </a:txBody>
                  <a:tcPr marL="68580" marR="68580" marT="0" marB="0"/>
                </a:tc>
                <a:tc rowSpan="5">
                  <a:txBody>
                    <a:bodyPr/>
                    <a:lstStyle/>
                    <a:p>
                      <a:pPr algn="just">
                        <a:spcAft>
                          <a:spcPts val="0"/>
                        </a:spcAft>
                      </a:pPr>
                      <a:r>
                        <a:rPr lang="zh-CN" sz="1400" kern="100">
                          <a:effectLst/>
                          <a:latin typeface="幼圆" panose="02010509060101010101" pitchFamily="49" charset="-122"/>
                          <a:ea typeface="幼圆" panose="02010509060101010101" pitchFamily="49" charset="-122"/>
                        </a:rPr>
                        <a:t>支持</a:t>
                      </a:r>
                      <a:r>
                        <a:rPr lang="en-US" sz="1400" kern="100">
                          <a:effectLst/>
                          <a:latin typeface="幼圆" panose="02010509060101010101" pitchFamily="49" charset="-122"/>
                          <a:ea typeface="幼圆" panose="02010509060101010101" pitchFamily="49" charset="-122"/>
                        </a:rPr>
                        <a:t>Google</a:t>
                      </a:r>
                      <a:r>
                        <a:rPr lang="zh-CN" sz="1400" kern="100">
                          <a:effectLst/>
                          <a:latin typeface="幼圆" panose="02010509060101010101" pitchFamily="49" charset="-122"/>
                          <a:ea typeface="幼圆" panose="02010509060101010101" pitchFamily="49" charset="-122"/>
                        </a:rPr>
                        <a:t>、</a:t>
                      </a:r>
                      <a:r>
                        <a:rPr lang="en-US" sz="1400" kern="100">
                          <a:effectLst/>
                          <a:latin typeface="幼圆" panose="02010509060101010101" pitchFamily="49" charset="-122"/>
                          <a:ea typeface="幼圆" panose="02010509060101010101" pitchFamily="49" charset="-122"/>
                        </a:rPr>
                        <a:t>Firefox</a:t>
                      </a:r>
                      <a:r>
                        <a:rPr lang="zh-CN" sz="1400" kern="100">
                          <a:effectLst/>
                          <a:latin typeface="幼圆" panose="02010509060101010101" pitchFamily="49" charset="-122"/>
                          <a:ea typeface="幼圆" panose="02010509060101010101" pitchFamily="49" charset="-122"/>
                        </a:rPr>
                        <a:t>、</a:t>
                      </a:r>
                      <a:r>
                        <a:rPr lang="en-US" sz="1400" kern="100">
                          <a:effectLst/>
                          <a:latin typeface="幼圆" panose="02010509060101010101" pitchFamily="49" charset="-122"/>
                          <a:ea typeface="幼圆" panose="02010509060101010101" pitchFamily="49" charset="-122"/>
                        </a:rPr>
                        <a:t>IE</a:t>
                      </a:r>
                      <a:r>
                        <a:rPr lang="zh-CN" sz="1400" kern="100">
                          <a:effectLst/>
                          <a:latin typeface="幼圆" panose="02010509060101010101" pitchFamily="49" charset="-122"/>
                          <a:ea typeface="幼圆" panose="02010509060101010101" pitchFamily="49" charset="-122"/>
                        </a:rPr>
                        <a:t>、</a:t>
                      </a:r>
                      <a:r>
                        <a:rPr lang="en-US" sz="1400" kern="100">
                          <a:effectLst/>
                          <a:latin typeface="幼圆" panose="02010509060101010101" pitchFamily="49" charset="-122"/>
                          <a:ea typeface="幼圆" panose="02010509060101010101" pitchFamily="49" charset="-122"/>
                        </a:rPr>
                        <a:t>Opera</a:t>
                      </a:r>
                      <a:r>
                        <a:rPr lang="zh-CN" sz="1400" kern="100">
                          <a:effectLst/>
                          <a:latin typeface="幼圆" panose="02010509060101010101" pitchFamily="49" charset="-122"/>
                          <a:ea typeface="幼圆" panose="02010509060101010101" pitchFamily="49" charset="-122"/>
                        </a:rPr>
                        <a:t>、</a:t>
                      </a:r>
                      <a:r>
                        <a:rPr lang="en-US" sz="1400" kern="100">
                          <a:effectLst/>
                          <a:latin typeface="幼圆" panose="02010509060101010101" pitchFamily="49" charset="-122"/>
                          <a:ea typeface="幼圆" panose="02010509060101010101" pitchFamily="49" charset="-122"/>
                        </a:rPr>
                        <a:t>Safari</a:t>
                      </a:r>
                      <a:r>
                        <a:rPr lang="zh-CN" sz="1400" kern="100">
                          <a:effectLst/>
                          <a:latin typeface="幼圆" panose="02010509060101010101" pitchFamily="49" charset="-122"/>
                          <a:ea typeface="幼圆" panose="02010509060101010101" pitchFamily="49" charset="-122"/>
                        </a:rPr>
                        <a:t>浏览器。</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955">
                <a:tc vMerge="1">
                  <a:tcPr/>
                </a:tc>
                <a:tc vMerge="1">
                  <a:tcP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Firefox</a:t>
                      </a:r>
                      <a:r>
                        <a:rPr lang="zh-CN" sz="1400" kern="100">
                          <a:effectLst/>
                          <a:latin typeface="幼圆" panose="02010509060101010101" pitchFamily="49" charset="-122"/>
                          <a:ea typeface="幼圆" panose="02010509060101010101" pitchFamily="49" charset="-122"/>
                        </a:rPr>
                        <a:t>浏览器</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IE</a:t>
                      </a:r>
                      <a:r>
                        <a:rPr lang="zh-CN" sz="1400" kern="100">
                          <a:effectLst/>
                          <a:latin typeface="幼圆" panose="02010509060101010101" pitchFamily="49" charset="-122"/>
                          <a:ea typeface="幼圆" panose="02010509060101010101" pitchFamily="49" charset="-122"/>
                        </a:rPr>
                        <a:t>浏览器</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Opera</a:t>
                      </a:r>
                      <a:r>
                        <a:rPr lang="zh-CN" sz="1400" kern="100">
                          <a:effectLst/>
                          <a:latin typeface="幼圆" panose="02010509060101010101" pitchFamily="49" charset="-122"/>
                          <a:ea typeface="幼圆" panose="02010509060101010101" pitchFamily="49" charset="-122"/>
                        </a:rPr>
                        <a:t>浏览器</a:t>
                      </a:r>
                      <a:endParaRPr lang="zh-CN" sz="1400" kern="100">
                        <a:effectLst/>
                        <a:latin typeface="幼圆" panose="02010509060101010101" pitchFamily="49" charset="-122"/>
                        <a:ea typeface="幼圆" panose="02010509060101010101" pitchFamily="49" charset="-122"/>
                      </a:endParaRPr>
                    </a:p>
                  </a:txBody>
                  <a:tcPr marL="68580" marR="68580" marT="0" marB="0"/>
                </a:tc>
                <a:tc vMerge="1">
                  <a:tcPr/>
                </a:tc>
              </a:tr>
              <a:tr h="214955">
                <a:tc vMerge="1">
                  <a:tcPr/>
                </a:tc>
                <a:tc vMerge="1">
                  <a:tcPr/>
                </a:tc>
                <a:tc>
                  <a:txBody>
                    <a:bodyPr/>
                    <a:lstStyle/>
                    <a:p>
                      <a:pPr algn="just">
                        <a:spcAft>
                          <a:spcPts val="0"/>
                        </a:spcAft>
                      </a:pPr>
                      <a:r>
                        <a:rPr lang="en-US" sz="1400" kern="100" dirty="0">
                          <a:effectLst/>
                          <a:latin typeface="幼圆" panose="02010509060101010101" pitchFamily="49" charset="-122"/>
                          <a:ea typeface="幼圆" panose="02010509060101010101" pitchFamily="49" charset="-122"/>
                        </a:rPr>
                        <a:t>Safari</a:t>
                      </a:r>
                      <a:r>
                        <a:rPr lang="zh-CN" sz="1400" kern="100" dirty="0">
                          <a:effectLst/>
                          <a:latin typeface="幼圆" panose="02010509060101010101" pitchFamily="49" charset="-122"/>
                          <a:ea typeface="幼圆" panose="02010509060101010101" pitchFamily="49" charset="-122"/>
                        </a:rPr>
                        <a:t>浏览器</a:t>
                      </a:r>
                      <a:endParaRPr lang="zh-CN" sz="1400" kern="100" dirty="0">
                        <a:effectLst/>
                        <a:latin typeface="幼圆" panose="02010509060101010101" pitchFamily="49" charset="-122"/>
                        <a:ea typeface="幼圆" panose="02010509060101010101" pitchFamily="49" charset="-122"/>
                      </a:endParaRPr>
                    </a:p>
                  </a:txBody>
                  <a:tcPr marL="68580" marR="68580" marT="0" marB="0"/>
                </a:tc>
                <a:tc vMerge="1">
                  <a:tcP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491921" y="1373418"/>
            <a:ext cx="2820202" cy="7537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四、测试过程分析</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a:xfrm>
            <a:off x="5869806" y="1679817"/>
            <a:ext cx="1551267" cy="66874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custDataLst>
              <p:tags r:id="rId1"/>
            </p:custDataLst>
          </p:nvPr>
        </p:nvGraphicFramePr>
        <p:xfrm>
          <a:off x="2728765" y="2404706"/>
          <a:ext cx="8032277" cy="3379316"/>
        </p:xfrm>
        <a:graphic>
          <a:graphicData uri="http://schemas.openxmlformats.org/drawingml/2006/table">
            <a:tbl>
              <a:tblPr firstRow="1" firstCol="1" bandRow="1">
                <a:tableStyleId>{5C22544A-7EE6-4342-B048-85BDC9FD1C3A}</a:tableStyleId>
              </a:tblPr>
              <a:tblGrid>
                <a:gridCol w="1010113"/>
                <a:gridCol w="649555"/>
                <a:gridCol w="979580"/>
                <a:gridCol w="1124415"/>
                <a:gridCol w="858452"/>
                <a:gridCol w="703684"/>
                <a:gridCol w="702767"/>
                <a:gridCol w="703684"/>
                <a:gridCol w="1300027"/>
              </a:tblGrid>
              <a:tr h="683695">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功能模块</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轮数</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开始时间</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结束时间</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执行用例数</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用例通过数</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用例未通过数</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用例通过率</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备注</a:t>
                      </a:r>
                      <a:endParaRPr lang="zh-CN" sz="1400" kern="100" dirty="0">
                        <a:effectLst/>
                        <a:latin typeface="幼圆" panose="02010509060101010101" pitchFamily="49" charset="-122"/>
                        <a:ea typeface="幼圆" panose="02010509060101010101" pitchFamily="49" charset="-122"/>
                      </a:endParaRPr>
                    </a:p>
                  </a:txBody>
                  <a:tcPr marL="64305" marR="64305" marT="0" marB="0" anchor="ctr" anchorCtr="1"/>
                </a:tc>
              </a:tr>
              <a:tr h="2695621">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发布试卷功能</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1</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2022.05.06</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2022.05.06</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1</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1</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0%</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由于测试用例</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测试未通过，发现没有管理员入口缺陷，而后面的</a:t>
                      </a:r>
                      <a:r>
                        <a:rPr lang="en-US" sz="1400" kern="100" dirty="0">
                          <a:effectLst/>
                          <a:latin typeface="幼圆" panose="02010509060101010101" pitchFamily="49" charset="-122"/>
                          <a:ea typeface="幼圆" panose="02010509060101010101" pitchFamily="49" charset="-122"/>
                        </a:rPr>
                        <a:t>T_002~T_006</a:t>
                      </a:r>
                      <a:r>
                        <a:rPr lang="zh-CN" sz="1400" kern="100" dirty="0">
                          <a:effectLst/>
                          <a:latin typeface="幼圆" panose="02010509060101010101" pitchFamily="49" charset="-122"/>
                          <a:ea typeface="幼圆" panose="02010509060101010101" pitchFamily="49" charset="-122"/>
                        </a:rPr>
                        <a:t>都是基于管理员登录才可执行，因此</a:t>
                      </a:r>
                      <a:r>
                        <a:rPr lang="en-US" sz="1400" kern="100" dirty="0">
                          <a:effectLst/>
                          <a:latin typeface="幼圆" panose="02010509060101010101" pitchFamily="49" charset="-122"/>
                          <a:ea typeface="幼圆" panose="02010509060101010101" pitchFamily="49" charset="-122"/>
                        </a:rPr>
                        <a:t>T_002~T_006</a:t>
                      </a:r>
                      <a:r>
                        <a:rPr lang="zh-CN" sz="1400" kern="100" dirty="0">
                          <a:effectLst/>
                          <a:latin typeface="幼圆" panose="02010509060101010101" pitchFamily="49" charset="-122"/>
                          <a:ea typeface="幼圆" panose="02010509060101010101" pitchFamily="49" charset="-122"/>
                        </a:rPr>
                        <a:t>测试用例未执行。</a:t>
                      </a:r>
                      <a:endParaRPr lang="zh-CN" sz="1400" kern="100" dirty="0">
                        <a:effectLst/>
                        <a:latin typeface="幼圆" panose="02010509060101010101" pitchFamily="49" charset="-122"/>
                        <a:ea typeface="幼圆" panose="02010509060101010101" pitchFamily="49" charset="-122"/>
                      </a:endParaRPr>
                    </a:p>
                  </a:txBody>
                  <a:tcPr marL="64305" marR="64305" marT="0" marB="0"/>
                </a:tc>
              </a:tr>
            </a:tbl>
          </a:graphicData>
        </a:graphic>
      </p:graphicFrame>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3742893"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9</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测试脚本</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6054291" y="1685305"/>
            <a:ext cx="5197641" cy="41177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每个</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测试用例都要编写一个对应的测试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脚本</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由于测试用例较多</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，因此需要编写的测试脚本也比较多，限于篇幅，本次只给出一个测试脚本范例，</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D_010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为例编写</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测试脚本，测试脚本的复用性较高，读者可根据该脚本编写其他测试用例的脚本。</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338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7651" y="1407198"/>
            <a:ext cx="2996314" cy="467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trips(downRight)">
                                      <p:cBhvr>
                                        <p:cTn id="7" dur="500"/>
                                        <p:tgtEl>
                                          <p:spTgt spid="33382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491921" y="1373418"/>
            <a:ext cx="2820202" cy="7537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四、测试过程分析</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a:xfrm>
            <a:off x="5850561" y="1615546"/>
            <a:ext cx="1551267" cy="63997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custDataLst>
              <p:tags r:id="rId1"/>
            </p:custDataLst>
          </p:nvPr>
        </p:nvGraphicFramePr>
        <p:xfrm>
          <a:off x="2458462" y="2274770"/>
          <a:ext cx="8341090" cy="3786151"/>
        </p:xfrm>
        <a:graphic>
          <a:graphicData uri="http://schemas.openxmlformats.org/drawingml/2006/table">
            <a:tbl>
              <a:tblPr firstRow="1" firstCol="1" bandRow="1">
                <a:tableStyleId>{5C22544A-7EE6-4342-B048-85BDC9FD1C3A}</a:tableStyleId>
              </a:tblPr>
              <a:tblGrid>
                <a:gridCol w="1048947"/>
                <a:gridCol w="674529"/>
                <a:gridCol w="1172801"/>
                <a:gridCol w="1173755"/>
                <a:gridCol w="729785"/>
                <a:gridCol w="730739"/>
                <a:gridCol w="729785"/>
                <a:gridCol w="730739"/>
                <a:gridCol w="1350010"/>
              </a:tblGrid>
              <a:tr h="775155">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功能模块</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测试</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轮数</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开始时间</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结束时间</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执行用例数</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用例通过数</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用例未通过数</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用例通过率</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备注</a:t>
                      </a:r>
                      <a:endParaRPr lang="zh-CN" sz="1400" kern="100">
                        <a:effectLst/>
                        <a:latin typeface="幼圆" panose="02010509060101010101" pitchFamily="49" charset="-122"/>
                        <a:ea typeface="幼圆" panose="02010509060101010101" pitchFamily="49" charset="-122"/>
                      </a:endParaRPr>
                    </a:p>
                  </a:txBody>
                  <a:tcPr marL="64305" marR="64305" marT="0" marB="0"/>
                </a:tc>
              </a:tr>
              <a:tr h="2494226">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答题功能</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1</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2022.05.06</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2022.05.07</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10</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10</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0</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100%</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对于答题功能，由于题目较多，且每道题目有多个选项，因此执行全部测试用例未达到习题选项的</a:t>
                      </a:r>
                      <a:r>
                        <a:rPr lang="en-US" sz="1400" kern="100" dirty="0">
                          <a:effectLst/>
                          <a:latin typeface="幼圆" panose="02010509060101010101" pitchFamily="49" charset="-122"/>
                          <a:ea typeface="幼圆" panose="02010509060101010101" pitchFamily="49" charset="-122"/>
                        </a:rPr>
                        <a:t>100%</a:t>
                      </a:r>
                      <a:r>
                        <a:rPr lang="zh-CN" sz="1400" kern="100" dirty="0">
                          <a:effectLst/>
                          <a:latin typeface="幼圆" panose="02010509060101010101" pitchFamily="49" charset="-122"/>
                          <a:ea typeface="幼圆" panose="02010509060101010101" pitchFamily="49" charset="-122"/>
                        </a:rPr>
                        <a:t>覆盖。</a:t>
                      </a:r>
                      <a:endParaRPr lang="zh-CN" sz="1400" kern="100" dirty="0">
                        <a:effectLst/>
                        <a:latin typeface="幼圆" panose="02010509060101010101" pitchFamily="49" charset="-122"/>
                        <a:ea typeface="幼圆" panose="02010509060101010101" pitchFamily="49" charset="-122"/>
                      </a:endParaRPr>
                    </a:p>
                  </a:txBody>
                  <a:tcPr marL="64305" marR="64305" marT="0" marB="0"/>
                </a:tc>
              </a:tr>
              <a:tr h="516770">
                <a:tc>
                  <a:txBody>
                    <a:bodyPr/>
                    <a:lstStyle/>
                    <a:p>
                      <a:pPr algn="ctr">
                        <a:spcAft>
                          <a:spcPts val="0"/>
                        </a:spcAft>
                      </a:pPr>
                      <a:r>
                        <a:rPr lang="zh-CN" sz="1400" kern="100">
                          <a:effectLst/>
                          <a:latin typeface="幼圆" panose="02010509060101010101" pitchFamily="49" charset="-122"/>
                          <a:ea typeface="幼圆" panose="02010509060101010101" pitchFamily="49" charset="-122"/>
                        </a:rPr>
                        <a:t>电脑阅卷功能</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1</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2022.05.07</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2022.05.07</a:t>
                      </a:r>
                      <a:endParaRPr lang="zh-CN" sz="1400" kern="100" dirty="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3</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3</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0</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a:effectLst/>
                          <a:latin typeface="幼圆" panose="02010509060101010101" pitchFamily="49" charset="-122"/>
                          <a:ea typeface="幼圆" panose="02010509060101010101" pitchFamily="49" charset="-122"/>
                        </a:rPr>
                        <a:t>100%</a:t>
                      </a:r>
                      <a:endParaRPr lang="zh-CN" sz="1400" kern="100">
                        <a:effectLst/>
                        <a:latin typeface="幼圆" panose="02010509060101010101" pitchFamily="49" charset="-122"/>
                        <a:ea typeface="幼圆" panose="02010509060101010101" pitchFamily="49" charset="-122"/>
                      </a:endParaRPr>
                    </a:p>
                  </a:txBody>
                  <a:tcPr marL="64305" marR="64305" marT="0" marB="0" anchor="ctr"/>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 </a:t>
                      </a:r>
                      <a:endParaRPr lang="zh-CN" sz="1400" kern="100" dirty="0">
                        <a:effectLst/>
                        <a:latin typeface="幼圆" panose="02010509060101010101" pitchFamily="49" charset="-122"/>
                        <a:ea typeface="幼圆" panose="02010509060101010101" pitchFamily="49" charset="-122"/>
                      </a:endParaRPr>
                    </a:p>
                  </a:txBody>
                  <a:tcPr marL="64305" marR="64305" marT="0" marB="0"/>
                </a:tc>
              </a:tr>
            </a:tbl>
          </a:graphicData>
        </a:graphic>
      </p:graphicFrame>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491921" y="1373418"/>
            <a:ext cx="2820202" cy="7537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四、测试过程分析</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2"/>
          <p:cNvSpPr txBox="1"/>
          <p:nvPr/>
        </p:nvSpPr>
        <p:spPr>
          <a:xfrm>
            <a:off x="5850561" y="1519296"/>
            <a:ext cx="2003654" cy="63997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兼容性测试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2194561" y="2233065"/>
          <a:ext cx="9028498" cy="3850104"/>
        </p:xfrm>
        <a:graphic>
          <a:graphicData uri="http://schemas.openxmlformats.org/drawingml/2006/table">
            <a:tbl>
              <a:tblPr firstRow="1" firstCol="1" bandRow="1">
                <a:tableStyleId>{5C22544A-7EE6-4342-B048-85BDC9FD1C3A}</a:tableStyleId>
              </a:tblPr>
              <a:tblGrid>
                <a:gridCol w="1135006"/>
                <a:gridCol w="729869"/>
                <a:gridCol w="1269021"/>
                <a:gridCol w="1270052"/>
                <a:gridCol w="924704"/>
                <a:gridCol w="924704"/>
                <a:gridCol w="924704"/>
                <a:gridCol w="924704"/>
                <a:gridCol w="925734"/>
              </a:tblGrid>
              <a:tr h="663630">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兼容性测试</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测试</a:t>
                      </a:r>
                      <a:endParaRPr lang="zh-CN" sz="1800" kern="100">
                        <a:effectLst/>
                        <a:latin typeface="幼圆" panose="02010509060101010101" pitchFamily="49" charset="-122"/>
                        <a:ea typeface="幼圆" panose="02010509060101010101" pitchFamily="49" charset="-122"/>
                      </a:endParaRPr>
                    </a:p>
                    <a:p>
                      <a:pPr algn="just">
                        <a:spcAft>
                          <a:spcPts val="0"/>
                        </a:spcAft>
                      </a:pPr>
                      <a:r>
                        <a:rPr lang="zh-CN" sz="1800" kern="100">
                          <a:effectLst/>
                          <a:latin typeface="幼圆" panose="02010509060101010101" pitchFamily="49" charset="-122"/>
                          <a:ea typeface="幼圆" panose="02010509060101010101" pitchFamily="49" charset="-122"/>
                        </a:rPr>
                        <a:t>轮数</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开始时间</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结束时间</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测试用例总数</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用例通过数</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用例未通过数</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用例通过率</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备注</a:t>
                      </a:r>
                      <a:endParaRPr lang="zh-CN" sz="1800" kern="100">
                        <a:effectLst/>
                        <a:latin typeface="幼圆" panose="02010509060101010101" pitchFamily="49" charset="-122"/>
                        <a:ea typeface="幼圆" panose="02010509060101010101" pitchFamily="49" charset="-122"/>
                      </a:endParaRPr>
                    </a:p>
                  </a:txBody>
                  <a:tcPr marL="68580" marR="68580" marT="0" marB="0" anchor="ctr"/>
                </a:tc>
              </a:tr>
              <a:tr h="2322703">
                <a:tc>
                  <a:txBody>
                    <a:bodyPr/>
                    <a:lstStyle/>
                    <a:p>
                      <a:pPr algn="ctr">
                        <a:spcAft>
                          <a:spcPts val="0"/>
                        </a:spcAft>
                      </a:pPr>
                      <a:r>
                        <a:rPr lang="zh-CN" sz="1800" kern="100">
                          <a:effectLst/>
                          <a:latin typeface="幼圆" panose="02010509060101010101" pitchFamily="49" charset="-122"/>
                          <a:ea typeface="幼圆" panose="02010509060101010101" pitchFamily="49" charset="-122"/>
                        </a:rPr>
                        <a:t>智能终端</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2022.05.08</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2022.05.08</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测试用例</a:t>
                      </a:r>
                      <a:r>
                        <a:rPr lang="en-US" sz="1800" kern="100">
                          <a:effectLst/>
                          <a:latin typeface="幼圆" panose="02010509060101010101" pitchFamily="49" charset="-122"/>
                          <a:ea typeface="幼圆" panose="02010509060101010101" pitchFamily="49" charset="-122"/>
                        </a:rPr>
                        <a:t>J_002</a:t>
                      </a:r>
                      <a:r>
                        <a:rPr lang="zh-CN" sz="1800" kern="100">
                          <a:effectLst/>
                          <a:latin typeface="幼圆" panose="02010509060101010101" pitchFamily="49" charset="-122"/>
                          <a:ea typeface="幼圆" panose="02010509060101010101" pitchFamily="49" charset="-122"/>
                        </a:rPr>
                        <a:t>与</a:t>
                      </a:r>
                      <a:r>
                        <a:rPr lang="en-US" sz="1800" kern="100">
                          <a:effectLst/>
                          <a:latin typeface="幼圆" panose="02010509060101010101" pitchFamily="49" charset="-122"/>
                          <a:ea typeface="幼圆" panose="02010509060101010101" pitchFamily="49" charset="-122"/>
                        </a:rPr>
                        <a:t>J_004</a:t>
                      </a:r>
                      <a:r>
                        <a:rPr lang="zh-CN" sz="1800" kern="100">
                          <a:effectLst/>
                          <a:latin typeface="幼圆" panose="02010509060101010101" pitchFamily="49" charset="-122"/>
                          <a:ea typeface="幼圆" panose="02010509060101010101" pitchFamily="49" charset="-122"/>
                        </a:rPr>
                        <a:t>执行未通过。</a:t>
                      </a:r>
                      <a:endParaRPr lang="zh-CN" sz="1800" kern="100">
                        <a:effectLst/>
                        <a:latin typeface="幼圆" panose="02010509060101010101" pitchFamily="49" charset="-122"/>
                        <a:ea typeface="幼圆" panose="02010509060101010101" pitchFamily="49" charset="-122"/>
                      </a:endParaRPr>
                    </a:p>
                  </a:txBody>
                  <a:tcPr marL="68580" marR="68580" marT="0" marB="0"/>
                </a:tc>
              </a:tr>
              <a:tr h="863771">
                <a:tc>
                  <a:txBody>
                    <a:bodyPr/>
                    <a:lstStyle/>
                    <a:p>
                      <a:pPr algn="ctr">
                        <a:spcAft>
                          <a:spcPts val="0"/>
                        </a:spcAft>
                      </a:pPr>
                      <a:r>
                        <a:rPr lang="zh-CN" sz="1800" kern="100">
                          <a:effectLst/>
                          <a:latin typeface="幼圆" panose="02010509060101010101" pitchFamily="49" charset="-122"/>
                          <a:ea typeface="幼圆" panose="02010509060101010101" pitchFamily="49" charset="-122"/>
                        </a:rPr>
                        <a:t>浏览器</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2022.05.08</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2022.05.08</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 </a:t>
                      </a:r>
                      <a:endParaRPr lang="zh-CN" sz="18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491921" y="1373418"/>
            <a:ext cx="2820202" cy="5790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五、测试结果分析</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079064" y="2483324"/>
          <a:ext cx="8624234" cy="3561345"/>
        </p:xfrm>
        <a:graphic>
          <a:graphicData uri="http://schemas.openxmlformats.org/drawingml/2006/table">
            <a:tbl>
              <a:tblPr firstRow="1" firstCol="1" bandRow="1">
                <a:tableStyleId>{5C22544A-7EE6-4342-B048-85BDC9FD1C3A}</a:tableStyleId>
              </a:tblPr>
              <a:tblGrid>
                <a:gridCol w="1724442"/>
                <a:gridCol w="1724442"/>
                <a:gridCol w="1724442"/>
                <a:gridCol w="1725454"/>
                <a:gridCol w="1725454"/>
              </a:tblGrid>
              <a:tr h="406457">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功能模块</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用例总数</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用例执行数</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测试覆盖率</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1800" kern="100" dirty="0">
                          <a:effectLst/>
                          <a:latin typeface="幼圆" panose="02010509060101010101" pitchFamily="49" charset="-122"/>
                          <a:ea typeface="幼圆" panose="02010509060101010101" pitchFamily="49" charset="-122"/>
                        </a:rPr>
                        <a:t>备注</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r>
              <a:tr h="2012935">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发布试卷功能</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6</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6</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800" kern="100">
                          <a:effectLst/>
                          <a:latin typeface="幼圆" panose="02010509060101010101" pitchFamily="49" charset="-122"/>
                          <a:ea typeface="幼圆" panose="02010509060101010101" pitchFamily="49" charset="-122"/>
                        </a:rPr>
                        <a:t>试卷发布功能的测试覆盖率达</a:t>
                      </a:r>
                      <a:r>
                        <a:rPr lang="en-US" sz="1800" kern="100">
                          <a:effectLst/>
                          <a:latin typeface="幼圆" panose="02010509060101010101" pitchFamily="49" charset="-122"/>
                          <a:ea typeface="幼圆" panose="02010509060101010101" pitchFamily="49" charset="-122"/>
                        </a:rPr>
                        <a:t>100%</a:t>
                      </a:r>
                      <a:r>
                        <a:rPr lang="zh-CN" sz="1800" kern="100">
                          <a:effectLst/>
                          <a:latin typeface="幼圆" panose="02010509060101010101" pitchFamily="49" charset="-122"/>
                          <a:ea typeface="幼圆" panose="02010509060101010101" pitchFamily="49" charset="-122"/>
                        </a:rPr>
                        <a:t>，但通过率为</a:t>
                      </a:r>
                      <a:r>
                        <a:rPr lang="en-US" sz="1800" kern="100">
                          <a:effectLst/>
                          <a:latin typeface="幼圆" panose="02010509060101010101" pitchFamily="49" charset="-122"/>
                          <a:ea typeface="幼圆" panose="02010509060101010101" pitchFamily="49" charset="-122"/>
                        </a:rPr>
                        <a:t>0%</a:t>
                      </a:r>
                      <a:r>
                        <a:rPr lang="zh-CN" sz="1800" kern="100">
                          <a:effectLst/>
                          <a:latin typeface="幼圆" panose="02010509060101010101" pitchFamily="49" charset="-122"/>
                          <a:ea typeface="幼圆" panose="02010509060101010101" pitchFamily="49" charset="-122"/>
                        </a:rPr>
                        <a:t>。</a:t>
                      </a:r>
                      <a:endParaRPr lang="zh-CN" sz="1800" kern="100">
                        <a:effectLst/>
                        <a:latin typeface="幼圆" panose="02010509060101010101" pitchFamily="49" charset="-122"/>
                        <a:ea typeface="幼圆" panose="02010509060101010101" pitchFamily="49" charset="-122"/>
                      </a:endParaRPr>
                    </a:p>
                  </a:txBody>
                  <a:tcPr marL="68580" marR="68580" marT="0" marB="0"/>
                </a:tc>
              </a:tr>
              <a:tr h="556460">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答题功能</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 </a:t>
                      </a:r>
                      <a:endParaRPr lang="zh-CN" sz="1800" kern="100">
                        <a:effectLst/>
                        <a:latin typeface="幼圆" panose="02010509060101010101" pitchFamily="49" charset="-122"/>
                        <a:ea typeface="幼圆" panose="02010509060101010101" pitchFamily="49" charset="-122"/>
                      </a:endParaRPr>
                    </a:p>
                  </a:txBody>
                  <a:tcPr marL="68580" marR="68580" marT="0" marB="0"/>
                </a:tc>
              </a:tr>
              <a:tr h="585493">
                <a:tc>
                  <a:txBody>
                    <a:bodyPr/>
                    <a:lstStyle/>
                    <a:p>
                      <a:pPr algn="just">
                        <a:spcAft>
                          <a:spcPts val="0"/>
                        </a:spcAft>
                      </a:pPr>
                      <a:r>
                        <a:rPr lang="zh-CN" sz="1800" kern="100" dirty="0">
                          <a:effectLst/>
                          <a:latin typeface="幼圆" panose="02010509060101010101" pitchFamily="49" charset="-122"/>
                          <a:ea typeface="幼圆" panose="02010509060101010101" pitchFamily="49" charset="-122"/>
                        </a:rPr>
                        <a:t>电脑阅卷功能</a:t>
                      </a:r>
                      <a:endParaRPr lang="zh-CN" sz="18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3</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100%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 </a:t>
                      </a:r>
                      <a:endParaRPr lang="zh-CN" sz="18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sp>
        <p:nvSpPr>
          <p:cNvPr id="8" name="内容占位符 2"/>
          <p:cNvSpPr txBox="1"/>
          <p:nvPr/>
        </p:nvSpPr>
        <p:spPr>
          <a:xfrm>
            <a:off x="5186428" y="1696564"/>
            <a:ext cx="3187561" cy="66874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功能测试覆盖率分析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4724402" y="1604424"/>
            <a:ext cx="3397713"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兼容性测试覆盖率分析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1957136" y="2338939"/>
          <a:ext cx="8758991" cy="2560320"/>
        </p:xfrm>
        <a:graphic>
          <a:graphicData uri="http://schemas.openxmlformats.org/drawingml/2006/table">
            <a:tbl>
              <a:tblPr firstRow="1" firstCol="1" bandRow="1">
                <a:tableStyleId>{5C22544A-7EE6-4342-B048-85BDC9FD1C3A}</a:tableStyleId>
              </a:tblPr>
              <a:tblGrid>
                <a:gridCol w="1751387"/>
                <a:gridCol w="1751387"/>
                <a:gridCol w="1751387"/>
                <a:gridCol w="1752415"/>
                <a:gridCol w="1752415"/>
              </a:tblGrid>
              <a:tr h="853440">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兼容性测试</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用例总数</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用例执行数</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测试覆盖率</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备注</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r h="853440">
                <a:tc>
                  <a:txBody>
                    <a:bodyPr/>
                    <a:lstStyle/>
                    <a:p>
                      <a:pPr algn="just">
                        <a:spcAft>
                          <a:spcPts val="0"/>
                        </a:spcAft>
                      </a:pPr>
                      <a:r>
                        <a:rPr lang="zh-CN" sz="2400" kern="100" dirty="0">
                          <a:effectLst/>
                          <a:latin typeface="幼圆" panose="02010509060101010101" pitchFamily="49" charset="-122"/>
                          <a:ea typeface="幼圆" panose="02010509060101010101" pitchFamily="49" charset="-122"/>
                        </a:rPr>
                        <a:t>智能终端</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4</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4</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100%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853440">
                <a:tc>
                  <a:txBody>
                    <a:bodyPr/>
                    <a:lstStyle/>
                    <a:p>
                      <a:pPr algn="just">
                        <a:spcAft>
                          <a:spcPts val="0"/>
                        </a:spcAft>
                      </a:pPr>
                      <a:r>
                        <a:rPr lang="zh-CN" sz="2400" kern="100" dirty="0">
                          <a:effectLst/>
                          <a:latin typeface="幼圆" panose="02010509060101010101" pitchFamily="49" charset="-122"/>
                          <a:ea typeface="幼圆" panose="02010509060101010101" pitchFamily="49" charset="-122"/>
                        </a:rPr>
                        <a:t>浏览器</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5</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100%</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2400" kern="100" dirty="0">
                          <a:effectLst/>
                          <a:latin typeface="幼圆" panose="02010509060101010101" pitchFamily="49" charset="-122"/>
                          <a:ea typeface="幼圆" panose="02010509060101010101" pitchFamily="49" charset="-122"/>
                        </a:rPr>
                        <a:t> </a:t>
                      </a:r>
                      <a:endParaRPr lang="zh-CN" sz="2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615539" y="1171289"/>
            <a:ext cx="1698856"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缺陷分析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1424540" y="1833603"/>
          <a:ext cx="9769642" cy="4251316"/>
        </p:xfrm>
        <a:graphic>
          <a:graphicData uri="http://schemas.openxmlformats.org/drawingml/2006/table">
            <a:tbl>
              <a:tblPr firstRow="1" firstCol="1" bandRow="1">
                <a:tableStyleId>{5C22544A-7EE6-4342-B048-85BDC9FD1C3A}</a:tableStyleId>
              </a:tblPr>
              <a:tblGrid>
                <a:gridCol w="1262635"/>
                <a:gridCol w="1787870"/>
                <a:gridCol w="3247755"/>
                <a:gridCol w="974786"/>
                <a:gridCol w="1247725"/>
                <a:gridCol w="1248871"/>
              </a:tblGrid>
              <a:tr h="341706">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缺陷</a:t>
                      </a:r>
                      <a:r>
                        <a:rPr lang="en-US" sz="1400" kern="100" dirty="0">
                          <a:effectLst/>
                          <a:latin typeface="幼圆" panose="02010509060101010101" pitchFamily="49" charset="-122"/>
                          <a:ea typeface="幼圆" panose="02010509060101010101" pitchFamily="49" charset="-122"/>
                        </a:rPr>
                        <a:t>ID</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bug</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描述</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等级</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测试人员</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开发人员</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r>
              <a:tr h="2367814">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Bug_001</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教师无法以管理员身从发布试卷。</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执行测试用例</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，测试结果为没有管理员登录入口，与预期结果不符。与开发人员沟通，只能从源代码级别添加试卷，这不符合软件需求分析。</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由于没有管理员入口，后面的试题录入也无从测试，因此，</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测试用例实则发现</a:t>
                      </a:r>
                      <a:r>
                        <a:rPr lang="en-US" sz="1400" kern="100" dirty="0">
                          <a:effectLst/>
                          <a:latin typeface="幼圆" panose="02010509060101010101" pitchFamily="49" charset="-122"/>
                          <a:ea typeface="幼圆" panose="02010509060101010101" pitchFamily="49" charset="-122"/>
                        </a:rPr>
                        <a:t>6</a:t>
                      </a:r>
                      <a:r>
                        <a:rPr lang="zh-CN" sz="1400" kern="100" dirty="0">
                          <a:effectLst/>
                          <a:latin typeface="幼圆" panose="02010509060101010101" pitchFamily="49" charset="-122"/>
                          <a:ea typeface="幼圆" panose="02010509060101010101" pitchFamily="49" charset="-122"/>
                        </a:rPr>
                        <a:t>个缺陷：无法录入试卷标题、无法录入题型、无法录入题目、无法录入考试时间、无法录入答案。</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严重</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770898">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Bug_002</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教师无法录入试卷标题。</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执行测试用例</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，测试结果为没有管理员登录入口，不能录入试卷标题，与预期结果不符。</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严重</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770898">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Bug_003</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教师无法录入试卷题型。</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执行测试用例</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，测试结果为没有管理员登录入口，无法录入题型，与预期结果不符。</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严重</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韩冬</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567414" y="1123164"/>
            <a:ext cx="1698856"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缺陷分析</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1357163" y="1819179"/>
          <a:ext cx="9827392" cy="4148485"/>
        </p:xfrm>
        <a:graphic>
          <a:graphicData uri="http://schemas.openxmlformats.org/drawingml/2006/table">
            <a:tbl>
              <a:tblPr firstRow="1" firstCol="1" bandRow="1">
                <a:tableStyleId>{5C22544A-7EE6-4342-B048-85BDC9FD1C3A}</a:tableStyleId>
              </a:tblPr>
              <a:tblGrid>
                <a:gridCol w="1270098"/>
                <a:gridCol w="1798438"/>
                <a:gridCol w="3266953"/>
                <a:gridCol w="980547"/>
                <a:gridCol w="1255102"/>
                <a:gridCol w="1256254"/>
              </a:tblGrid>
              <a:tr h="375385">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缺陷</a:t>
                      </a:r>
                      <a:r>
                        <a:rPr lang="en-US" sz="1400" kern="100" dirty="0">
                          <a:effectLst/>
                          <a:latin typeface="幼圆" panose="02010509060101010101" pitchFamily="49" charset="-122"/>
                          <a:ea typeface="幼圆" panose="02010509060101010101" pitchFamily="49" charset="-122"/>
                        </a:rPr>
                        <a:t>ID</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bug</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描述</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等级</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测试人员</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开发人员</a:t>
                      </a:r>
                      <a:endParaRPr lang="zh-CN" sz="1400" kern="100" dirty="0">
                        <a:effectLst/>
                        <a:latin typeface="幼圆" panose="02010509060101010101" pitchFamily="49" charset="-122"/>
                        <a:ea typeface="幼圆" panose="02010509060101010101" pitchFamily="49" charset="-122"/>
                      </a:endParaRPr>
                    </a:p>
                  </a:txBody>
                  <a:tcPr marL="45484" marR="45484" marT="0" marB="0" anchor="ctr" anchorCtr="1"/>
                </a:tc>
              </a:tr>
              <a:tr h="790236">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Bug_004</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教师无法录入题目。</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执行测试用例</a:t>
                      </a:r>
                      <a:r>
                        <a:rPr lang="en-US" sz="1400" kern="100">
                          <a:effectLst/>
                          <a:latin typeface="幼圆" panose="02010509060101010101" pitchFamily="49" charset="-122"/>
                          <a:ea typeface="幼圆" panose="02010509060101010101" pitchFamily="49" charset="-122"/>
                        </a:rPr>
                        <a:t>T_001</a:t>
                      </a:r>
                      <a:r>
                        <a:rPr lang="zh-CN" sz="1400" kern="100">
                          <a:effectLst/>
                          <a:latin typeface="幼圆" panose="02010509060101010101" pitchFamily="49" charset="-122"/>
                          <a:ea typeface="幼圆" panose="02010509060101010101" pitchFamily="49" charset="-122"/>
                        </a:rPr>
                        <a:t>，测试结构为没有管理员登录入口，无法录入题目，与预期结果不符。</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严重</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790236">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Bug_005</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教师无法录入考试时间。</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执行测试用例</a:t>
                      </a:r>
                      <a:r>
                        <a:rPr lang="en-US" sz="1400" kern="100">
                          <a:effectLst/>
                          <a:latin typeface="幼圆" panose="02010509060101010101" pitchFamily="49" charset="-122"/>
                          <a:ea typeface="幼圆" panose="02010509060101010101" pitchFamily="49" charset="-122"/>
                        </a:rPr>
                        <a:t>T_001</a:t>
                      </a:r>
                      <a:r>
                        <a:rPr lang="zh-CN" sz="1400" kern="100">
                          <a:effectLst/>
                          <a:latin typeface="幼圆" panose="02010509060101010101" pitchFamily="49" charset="-122"/>
                          <a:ea typeface="幼圆" panose="02010509060101010101" pitchFamily="49" charset="-122"/>
                        </a:rPr>
                        <a:t>，测试结果为没有管理员登录入口，无法录入考试时间，与预期结果不符。</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严重</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790236">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Bug_006</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教师无法录入答案。</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执行测试用例</a:t>
                      </a:r>
                      <a:r>
                        <a:rPr lang="en-US" sz="1400" kern="100" dirty="0">
                          <a:effectLst/>
                          <a:latin typeface="幼圆" panose="02010509060101010101" pitchFamily="49" charset="-122"/>
                          <a:ea typeface="幼圆" panose="02010509060101010101" pitchFamily="49" charset="-122"/>
                        </a:rPr>
                        <a:t>T_001</a:t>
                      </a:r>
                      <a:r>
                        <a:rPr lang="zh-CN" sz="1400" kern="100" dirty="0">
                          <a:effectLst/>
                          <a:latin typeface="幼圆" panose="02010509060101010101" pitchFamily="49" charset="-122"/>
                          <a:ea typeface="幼圆" panose="02010509060101010101" pitchFamily="49" charset="-122"/>
                        </a:rPr>
                        <a:t>，测试结果为没有管理员登录入口，无法录入答案，与预期结果不符。</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严重</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790236">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Bug_007</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无法在平板电脑端登录系统。</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执行测试用例</a:t>
                      </a:r>
                      <a:r>
                        <a:rPr lang="en-US" sz="1400" kern="100">
                          <a:effectLst/>
                          <a:latin typeface="幼圆" panose="02010509060101010101" pitchFamily="49" charset="-122"/>
                          <a:ea typeface="幼圆" panose="02010509060101010101" pitchFamily="49" charset="-122"/>
                        </a:rPr>
                        <a:t>J_002</a:t>
                      </a:r>
                      <a:r>
                        <a:rPr lang="zh-CN" sz="1400" kern="100">
                          <a:effectLst/>
                          <a:latin typeface="幼圆" panose="02010509060101010101" pitchFamily="49" charset="-122"/>
                          <a:ea typeface="幼圆" panose="02010509060101010101" pitchFamily="49" charset="-122"/>
                        </a:rPr>
                        <a:t>，测试结果为无法在平板电脑端登录在线考试系统，与预期结果不符。</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一般</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韩冬</a:t>
                      </a:r>
                      <a:endParaRPr lang="zh-CN" sz="1400" kern="100">
                        <a:effectLst/>
                        <a:latin typeface="幼圆" panose="02010509060101010101" pitchFamily="49" charset="-122"/>
                        <a:ea typeface="幼圆" panose="02010509060101010101" pitchFamily="49" charset="-122"/>
                      </a:endParaRPr>
                    </a:p>
                  </a:txBody>
                  <a:tcPr marL="45484" marR="45484" marT="0" marB="0" anchor="ctr"/>
                </a:tc>
              </a:tr>
              <a:tr h="612156">
                <a:tc>
                  <a:txBody>
                    <a:bodyPr/>
                    <a:lstStyle/>
                    <a:p>
                      <a:pPr algn="ctr">
                        <a:spcAft>
                          <a:spcPts val="0"/>
                        </a:spcAft>
                      </a:pPr>
                      <a:r>
                        <a:rPr lang="en-US" sz="1400" kern="100">
                          <a:effectLst/>
                          <a:latin typeface="幼圆" panose="02010509060101010101" pitchFamily="49" charset="-122"/>
                          <a:ea typeface="幼圆" panose="02010509060101010101" pitchFamily="49" charset="-122"/>
                        </a:rPr>
                        <a:t>Bug_008</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无法在手机端登录系统。</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执行测试用例</a:t>
                      </a:r>
                      <a:r>
                        <a:rPr lang="en-US" sz="1400" kern="100">
                          <a:effectLst/>
                          <a:latin typeface="幼圆" panose="02010509060101010101" pitchFamily="49" charset="-122"/>
                          <a:ea typeface="幼圆" panose="02010509060101010101" pitchFamily="49" charset="-122"/>
                        </a:rPr>
                        <a:t>J_004</a:t>
                      </a:r>
                      <a:r>
                        <a:rPr lang="zh-CN" sz="1400" kern="100">
                          <a:effectLst/>
                          <a:latin typeface="幼圆" panose="02010509060101010101" pitchFamily="49" charset="-122"/>
                          <a:ea typeface="幼圆" panose="02010509060101010101" pitchFamily="49" charset="-122"/>
                        </a:rPr>
                        <a:t>，测试结果为无法在手机端登录系统，与预期结果不符。</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一般</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薛蒙蒙</a:t>
                      </a:r>
                      <a:endParaRPr lang="zh-CN" sz="1400" kern="100">
                        <a:effectLst/>
                        <a:latin typeface="幼圆" panose="02010509060101010101" pitchFamily="49" charset="-122"/>
                        <a:ea typeface="幼圆" panose="02010509060101010101" pitchFamily="49" charset="-122"/>
                      </a:endParaRPr>
                    </a:p>
                    <a:p>
                      <a:pPr algn="ctr">
                        <a:spcAft>
                          <a:spcPts val="0"/>
                        </a:spcAft>
                      </a:pP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45484" marR="45484"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韩冬</a:t>
                      </a:r>
                      <a:endParaRPr lang="zh-CN" sz="1400" kern="100" dirty="0">
                        <a:effectLst/>
                        <a:latin typeface="幼圆" panose="02010509060101010101" pitchFamily="49" charset="-122"/>
                        <a:ea typeface="幼圆" panose="02010509060101010101" pitchFamily="49" charset="-122"/>
                      </a:endParaRPr>
                    </a:p>
                  </a:txBody>
                  <a:tcPr marL="45484" marR="45484"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374909" y="1363798"/>
            <a:ext cx="2200174"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缺陷类型汇总</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58402" name="图表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3713" y="2236388"/>
            <a:ext cx="6144613" cy="363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58402"/>
                                        </p:tgtEl>
                                        <p:attrNameLst>
                                          <p:attrName>style.visibility</p:attrName>
                                        </p:attrNameLst>
                                      </p:cBhvr>
                                      <p:to>
                                        <p:strVal val="visible"/>
                                      </p:to>
                                    </p:set>
                                    <p:animEffect transition="in" filter="wheel(1)">
                                      <p:cBhvr>
                                        <p:cTn id="11" dur="2000"/>
                                        <p:tgtEl>
                                          <p:spTgt spid="358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009149" y="1363797"/>
            <a:ext cx="2941318"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缺陷按功能分布汇总</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59426" name="图表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0083" y="2098310"/>
            <a:ext cx="6853187" cy="400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59426"/>
                                        </p:tgtEl>
                                        <p:attrNameLst>
                                          <p:attrName>style.visibility</p:attrName>
                                        </p:attrNameLst>
                                      </p:cBhvr>
                                      <p:to>
                                        <p:strVal val="visible"/>
                                      </p:to>
                                    </p:set>
                                    <p:animEffect transition="in" filter="circle(in)">
                                      <p:cBhvr>
                                        <p:cTn id="11" dur="2000"/>
                                        <p:tgtEl>
                                          <p:spTgt spid="35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009149" y="1363797"/>
            <a:ext cx="2257925" cy="73451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缺陷时间趋势</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60450" name="图表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3714" y="2148748"/>
            <a:ext cx="6086860" cy="37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360450"/>
                                        </p:tgtEl>
                                        <p:attrNameLst>
                                          <p:attrName>style.visibility</p:attrName>
                                        </p:attrNameLst>
                                      </p:cBhvr>
                                      <p:to>
                                        <p:strVal val="visible"/>
                                      </p:to>
                                    </p:set>
                                    <p:anim calcmode="lin" valueType="num">
                                      <p:cBhvr>
                                        <p:cTn id="11" dur="1000" fill="hold"/>
                                        <p:tgtEl>
                                          <p:spTgt spid="360450"/>
                                        </p:tgtEl>
                                        <p:attrNameLst>
                                          <p:attrName>ppt_w</p:attrName>
                                        </p:attrNameLst>
                                      </p:cBhvr>
                                      <p:tavLst>
                                        <p:tav tm="0">
                                          <p:val>
                                            <p:strVal val="#ppt_w*0.70"/>
                                          </p:val>
                                        </p:tav>
                                        <p:tav tm="100000">
                                          <p:val>
                                            <p:strVal val="#ppt_w"/>
                                          </p:val>
                                        </p:tav>
                                      </p:tavLst>
                                    </p:anim>
                                    <p:anim calcmode="lin" valueType="num">
                                      <p:cBhvr>
                                        <p:cTn id="12" dur="1000" fill="hold"/>
                                        <p:tgtEl>
                                          <p:spTgt spid="360450"/>
                                        </p:tgtEl>
                                        <p:attrNameLst>
                                          <p:attrName>ppt_h</p:attrName>
                                        </p:attrNameLst>
                                      </p:cBhvr>
                                      <p:tavLst>
                                        <p:tav tm="0">
                                          <p:val>
                                            <p:strVal val="#ppt_h"/>
                                          </p:val>
                                        </p:tav>
                                        <p:tav tm="100000">
                                          <p:val>
                                            <p:strVal val="#ppt_h"/>
                                          </p:val>
                                        </p:tav>
                                      </p:tavLst>
                                    </p:anim>
                                    <p:animEffect transition="in" filter="fade">
                                      <p:cBhvr>
                                        <p:cTn id="13" dur="1000"/>
                                        <p:tgtEl>
                                          <p:spTgt spid="360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284172" y="1229043"/>
            <a:ext cx="2999070" cy="117727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六、测试汇总</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、测试问题汇总</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4581631" y="1351805"/>
          <a:ext cx="6231788" cy="4947992"/>
        </p:xfrm>
        <a:graphic>
          <a:graphicData uri="http://schemas.openxmlformats.org/drawingml/2006/table">
            <a:tbl>
              <a:tblPr firstRow="1" firstCol="1" bandRow="1">
                <a:tableStyleId>{5C22544A-7EE6-4342-B048-85BDC9FD1C3A}</a:tableStyleId>
              </a:tblPr>
              <a:tblGrid>
                <a:gridCol w="805116"/>
                <a:gridCol w="1140032"/>
                <a:gridCol w="1450818"/>
                <a:gridCol w="1658495"/>
                <a:gridCol w="1177327"/>
              </a:tblGrid>
              <a:tr h="284490">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序号</a:t>
                      </a:r>
                      <a:endParaRPr lang="zh-CN" sz="1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测试项</a:t>
                      </a:r>
                      <a:endParaRPr lang="zh-CN" sz="1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测试要点</a:t>
                      </a:r>
                      <a:endParaRPr lang="zh-CN" sz="1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测试结论</a:t>
                      </a:r>
                      <a:endParaRPr lang="zh-CN" sz="1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备注</a:t>
                      </a:r>
                      <a:endParaRPr lang="zh-CN" sz="1400" kern="100" dirty="0">
                        <a:effectLst/>
                        <a:latin typeface="幼圆" panose="02010509060101010101" pitchFamily="49" charset="-122"/>
                        <a:ea typeface="幼圆" panose="02010509060101010101" pitchFamily="49" charset="-122"/>
                      </a:endParaRPr>
                    </a:p>
                  </a:txBody>
                  <a:tcPr marL="68580" marR="68580" marT="0" marB="0"/>
                </a:tc>
              </a:tr>
              <a:tr h="1123969">
                <a:tc>
                  <a:txBody>
                    <a:bodyPr/>
                    <a:lstStyle/>
                    <a:p>
                      <a:pPr algn="ctr">
                        <a:spcAft>
                          <a:spcPts val="0"/>
                        </a:spcAft>
                      </a:pPr>
                      <a:r>
                        <a:rPr lang="en-US" sz="1400" kern="100">
                          <a:effectLst/>
                          <a:latin typeface="幼圆" panose="02010509060101010101" pitchFamily="49" charset="-122"/>
                          <a:ea typeface="幼圆" panose="02010509060101010101" pitchFamily="49" charset="-122"/>
                        </a:rPr>
                        <a:t>1</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发布试卷</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录入试卷标题</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录入题型</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录入题目</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录入考试时间</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录入答案</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试卷发布功能未实现，发现</a:t>
                      </a:r>
                      <a:r>
                        <a:rPr lang="en-US" sz="1400" kern="100">
                          <a:effectLst/>
                          <a:latin typeface="幼圆" panose="02010509060101010101" pitchFamily="49" charset="-122"/>
                          <a:ea typeface="幼圆" panose="02010509060101010101" pitchFamily="49" charset="-122"/>
                        </a:rPr>
                        <a:t>6</a:t>
                      </a:r>
                      <a:r>
                        <a:rPr lang="zh-CN" sz="1400" kern="100">
                          <a:effectLst/>
                          <a:latin typeface="幼圆" panose="02010509060101010101" pitchFamily="49" charset="-122"/>
                          <a:ea typeface="幼圆" panose="02010509060101010101" pitchFamily="49" charset="-122"/>
                        </a:rPr>
                        <a:t>个缺陷。</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 </a:t>
                      </a:r>
                      <a:endParaRPr lang="zh-CN" sz="1400" kern="100">
                        <a:effectLst/>
                        <a:latin typeface="幼圆" panose="02010509060101010101" pitchFamily="49" charset="-122"/>
                        <a:ea typeface="幼圆" panose="02010509060101010101" pitchFamily="49" charset="-122"/>
                      </a:endParaRPr>
                    </a:p>
                  </a:txBody>
                  <a:tcPr marL="68580" marR="68580" marT="0" marB="0"/>
                </a:tc>
              </a:tr>
              <a:tr h="899176">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2</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答题功能</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选择试卷</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答题</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交卷</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查看分数</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功能完整准确实现。</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 </a:t>
                      </a:r>
                      <a:endParaRPr lang="zh-CN" sz="1400" kern="100">
                        <a:effectLst/>
                        <a:latin typeface="幼圆" panose="02010509060101010101" pitchFamily="49" charset="-122"/>
                        <a:ea typeface="幼圆" panose="02010509060101010101" pitchFamily="49" charset="-122"/>
                      </a:endParaRPr>
                    </a:p>
                  </a:txBody>
                  <a:tcPr marL="68580" marR="68580" marT="0" marB="0"/>
                </a:tc>
              </a:tr>
              <a:tr h="449588">
                <a:tc>
                  <a:txBody>
                    <a:bodyPr/>
                    <a:lstStyle/>
                    <a:p>
                      <a:pPr algn="ctr">
                        <a:spcAft>
                          <a:spcPts val="0"/>
                        </a:spcAft>
                      </a:pPr>
                      <a:r>
                        <a:rPr lang="en-US" sz="1400" kern="100" dirty="0">
                          <a:effectLst/>
                          <a:latin typeface="幼圆" panose="02010509060101010101" pitchFamily="49" charset="-122"/>
                          <a:ea typeface="幼圆" panose="02010509060101010101" pitchFamily="49" charset="-122"/>
                        </a:rPr>
                        <a:t>3</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400" kern="100">
                          <a:effectLst/>
                          <a:latin typeface="幼圆" panose="02010509060101010101" pitchFamily="49" charset="-122"/>
                          <a:ea typeface="幼圆" panose="02010509060101010101" pitchFamily="49" charset="-122"/>
                        </a:rPr>
                        <a:t>电脑阅卷</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核对答案</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计算分数</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功能完整准确实现。</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 </a:t>
                      </a:r>
                      <a:endParaRPr lang="zh-CN" sz="1400" kern="100">
                        <a:effectLst/>
                        <a:latin typeface="幼圆" panose="02010509060101010101" pitchFamily="49" charset="-122"/>
                        <a:ea typeface="幼圆" panose="02010509060101010101" pitchFamily="49" charset="-122"/>
                      </a:endParaRPr>
                    </a:p>
                  </a:txBody>
                  <a:tcPr marL="68580" marR="68580" marT="0" marB="0"/>
                </a:tc>
              </a:tr>
              <a:tr h="1025371">
                <a:tc>
                  <a:txBody>
                    <a:bodyPr/>
                    <a:lstStyle/>
                    <a:p>
                      <a:pPr algn="ctr">
                        <a:spcAft>
                          <a:spcPts val="0"/>
                        </a:spcAft>
                      </a:pPr>
                      <a:r>
                        <a:rPr lang="en-US" sz="1400" kern="100">
                          <a:effectLst/>
                          <a:latin typeface="幼圆" panose="02010509060101010101" pitchFamily="49" charset="-122"/>
                          <a:ea typeface="幼圆" panose="02010509060101010101" pitchFamily="49" charset="-122"/>
                        </a:rPr>
                        <a:t>4</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智能终端测试</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台式机</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笔记本</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平板</a:t>
                      </a:r>
                      <a:endParaRPr lang="zh-CN" sz="1400" kern="100">
                        <a:effectLst/>
                        <a:latin typeface="幼圆" panose="02010509060101010101" pitchFamily="49" charset="-122"/>
                        <a:ea typeface="幼圆" panose="02010509060101010101" pitchFamily="49" charset="-122"/>
                      </a:endParaRPr>
                    </a:p>
                    <a:p>
                      <a:pPr algn="just">
                        <a:spcAft>
                          <a:spcPts val="0"/>
                        </a:spcAft>
                      </a:pPr>
                      <a:r>
                        <a:rPr lang="zh-CN" sz="1400" kern="100">
                          <a:effectLst/>
                          <a:latin typeface="幼圆" panose="02010509060101010101" pitchFamily="49" charset="-122"/>
                          <a:ea typeface="幼圆" panose="02010509060101010101" pitchFamily="49" charset="-122"/>
                        </a:rPr>
                        <a:t>手机</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系统支持台式机、笔记本，但不支持平板与手机。</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经过测试人员的其他测试，手机模拟器可以登录系统。</a:t>
                      </a:r>
                      <a:endParaRPr lang="zh-CN" sz="1400" kern="100">
                        <a:effectLst/>
                        <a:latin typeface="幼圆" panose="02010509060101010101" pitchFamily="49" charset="-122"/>
                        <a:ea typeface="幼圆" panose="02010509060101010101" pitchFamily="49" charset="-122"/>
                      </a:endParaRPr>
                    </a:p>
                  </a:txBody>
                  <a:tcPr marL="68580" marR="68580" marT="0" marB="0"/>
                </a:tc>
              </a:tr>
              <a:tr h="1123969">
                <a:tc>
                  <a:txBody>
                    <a:bodyPr/>
                    <a:lstStyle/>
                    <a:p>
                      <a:pPr algn="ctr">
                        <a:spcAft>
                          <a:spcPts val="0"/>
                        </a:spcAft>
                      </a:pPr>
                      <a:r>
                        <a:rPr lang="en-US" sz="1400" kern="100">
                          <a:effectLst/>
                          <a:latin typeface="幼圆" panose="02010509060101010101" pitchFamily="49" charset="-122"/>
                          <a:ea typeface="幼圆" panose="02010509060101010101" pitchFamily="49" charset="-122"/>
                        </a:rPr>
                        <a:t>5</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1400" kern="100" dirty="0">
                          <a:effectLst/>
                          <a:latin typeface="幼圆" panose="02010509060101010101" pitchFamily="49" charset="-122"/>
                          <a:ea typeface="幼圆" panose="02010509060101010101" pitchFamily="49" charset="-122"/>
                        </a:rPr>
                        <a:t>浏览器测试</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Google</a:t>
                      </a:r>
                      <a:endParaRPr lang="zh-CN" sz="1400" kern="100">
                        <a:effectLst/>
                        <a:latin typeface="幼圆" panose="02010509060101010101" pitchFamily="49" charset="-122"/>
                        <a:ea typeface="幼圆" panose="02010509060101010101" pitchFamily="49" charset="-122"/>
                      </a:endParaRPr>
                    </a:p>
                    <a:p>
                      <a:pPr algn="just">
                        <a:spcAft>
                          <a:spcPts val="0"/>
                        </a:spcAft>
                      </a:pPr>
                      <a:r>
                        <a:rPr lang="en-US" sz="1400" kern="100">
                          <a:effectLst/>
                          <a:latin typeface="幼圆" panose="02010509060101010101" pitchFamily="49" charset="-122"/>
                          <a:ea typeface="幼圆" panose="02010509060101010101" pitchFamily="49" charset="-122"/>
                        </a:rPr>
                        <a:t>Firefox</a:t>
                      </a:r>
                      <a:endParaRPr lang="zh-CN" sz="1400" kern="100">
                        <a:effectLst/>
                        <a:latin typeface="幼圆" panose="02010509060101010101" pitchFamily="49" charset="-122"/>
                        <a:ea typeface="幼圆" panose="02010509060101010101" pitchFamily="49" charset="-122"/>
                      </a:endParaRPr>
                    </a:p>
                    <a:p>
                      <a:pPr algn="just">
                        <a:spcAft>
                          <a:spcPts val="0"/>
                        </a:spcAft>
                      </a:pPr>
                      <a:r>
                        <a:rPr lang="en-US" sz="1400" kern="100">
                          <a:effectLst/>
                          <a:latin typeface="幼圆" panose="02010509060101010101" pitchFamily="49" charset="-122"/>
                          <a:ea typeface="幼圆" panose="02010509060101010101" pitchFamily="49" charset="-122"/>
                        </a:rPr>
                        <a:t>IE</a:t>
                      </a:r>
                      <a:endParaRPr lang="zh-CN" sz="1400" kern="100">
                        <a:effectLst/>
                        <a:latin typeface="幼圆" panose="02010509060101010101" pitchFamily="49" charset="-122"/>
                        <a:ea typeface="幼圆" panose="02010509060101010101" pitchFamily="49" charset="-122"/>
                      </a:endParaRPr>
                    </a:p>
                    <a:p>
                      <a:pPr algn="just">
                        <a:spcAft>
                          <a:spcPts val="0"/>
                        </a:spcAft>
                      </a:pPr>
                      <a:r>
                        <a:rPr lang="en-US" sz="1400" kern="100">
                          <a:effectLst/>
                          <a:latin typeface="幼圆" panose="02010509060101010101" pitchFamily="49" charset="-122"/>
                          <a:ea typeface="幼圆" panose="02010509060101010101" pitchFamily="49" charset="-122"/>
                        </a:rPr>
                        <a:t>Opera</a:t>
                      </a:r>
                      <a:endParaRPr lang="zh-CN" sz="1400" kern="100">
                        <a:effectLst/>
                        <a:latin typeface="幼圆" panose="02010509060101010101" pitchFamily="49" charset="-122"/>
                        <a:ea typeface="幼圆" panose="02010509060101010101" pitchFamily="49" charset="-122"/>
                      </a:endParaRPr>
                    </a:p>
                    <a:p>
                      <a:pPr algn="just">
                        <a:spcAft>
                          <a:spcPts val="0"/>
                        </a:spcAft>
                      </a:pPr>
                      <a:r>
                        <a:rPr lang="en-US" sz="1400" kern="100">
                          <a:effectLst/>
                          <a:latin typeface="幼圆" panose="02010509060101010101" pitchFamily="49" charset="-122"/>
                          <a:ea typeface="幼圆" panose="02010509060101010101" pitchFamily="49" charset="-122"/>
                        </a:rPr>
                        <a:t>Safari</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支持所列出的浏览器。</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dirty="0">
                          <a:effectLst/>
                          <a:latin typeface="幼圆" panose="02010509060101010101" pitchFamily="49" charset="-122"/>
                          <a:ea typeface="幼圆" panose="02010509060101010101" pitchFamily="49" charset="-122"/>
                        </a:rPr>
                        <a:t> </a:t>
                      </a:r>
                      <a:endParaRPr lang="zh-CN" sz="1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3742893"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9</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测试脚本</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838426" y="1309919"/>
            <a:ext cx="9182500" cy="4859874"/>
          </a:xfrm>
          <a:prstGeom prst="rect">
            <a:avLst/>
          </a:prstGeom>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selenium import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webdriver</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import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unittest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import time</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class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testWeb</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unittest.TestCase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测试初始化阶段</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setUp</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self.driver</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webdriver.Firefox</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self.driver.implicitly_wait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(30)</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self.base_url</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 "http://www.test.com/"</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self.verificationErrors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 []</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self.accept_next_alert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True</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测试执行过过程</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testCase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top =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var</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q=</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document.documentElement.scrollTop</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driver =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self.driver</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driver.get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("http://www.test.com/")</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driver.find_element_by_css_selector</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body&gt;</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div.main</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&gt;div&gt;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div:nth-child</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&gt;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div.main</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-each-R &gt; a").click()</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2011680" y="1161673"/>
            <a:ext cx="8662736" cy="118689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、差异分析</a:t>
            </a:r>
            <a:endPar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测试过程中存在的差异如下所示。</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1366787" y="2458050"/>
            <a:ext cx="10077650" cy="3445946"/>
            <a:chOff x="1366787" y="2400300"/>
            <a:chExt cx="10077650" cy="3445946"/>
          </a:xfrm>
        </p:grpSpPr>
        <p:pic>
          <p:nvPicPr>
            <p:cNvPr id="3635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6787" y="2400300"/>
              <a:ext cx="10077649" cy="3445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p:nvPr/>
          </p:nvSpPr>
          <p:spPr>
            <a:xfrm>
              <a:off x="1645919" y="2444819"/>
              <a:ext cx="9798518" cy="33977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需求说明表明，系统可以让教师发布试卷，但系统在实现时只能在源代码中嵌入试卷，没有让教师发布试卷的入口。</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测试计划</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脚本自动化测试为主，但在实际测试中是以手工测试为主。</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智能终端兼容性测试中，平板与手机无法登录系统，测试人员额外使用手机模拟器进行测试，则可以登录系统，完成答题交卷。</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测试“发布试卷”功能模块时，由于测试用例</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T_001</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已经发现没有管理员登录入口缺陷，因此没有再执行测试用例</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T_002~T_006</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2011680" y="1161673"/>
            <a:ext cx="8662736" cy="12157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、差异分析</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对上述差异进行分析。</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 name="组合 1"/>
          <p:cNvGrpSpPr/>
          <p:nvPr/>
        </p:nvGrpSpPr>
        <p:grpSpPr>
          <a:xfrm>
            <a:off x="1357161" y="2502569"/>
            <a:ext cx="10154653" cy="3003082"/>
            <a:chOff x="1357161" y="2502569"/>
            <a:chExt cx="10154653" cy="3003082"/>
          </a:xfrm>
        </p:grpSpPr>
        <p:pic>
          <p:nvPicPr>
            <p:cNvPr id="3645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161" y="2502569"/>
              <a:ext cx="10154653" cy="298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1645919" y="2502569"/>
              <a:ext cx="9798518" cy="30030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实现与需求不符，不能满足用户需求，会造成系统可用性下降，达不到教学使用的目的。</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测试中，以手工测试为主，可以达到更高的准确度，但效率略低。</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手机</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模拟器可以登录系统，表明系统设计没有问题。</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T_002~T_006</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未执行，不表明录入试卷标题、题型、题目、考试时间、答案功能未实现。</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905799" y="1440806"/>
            <a:ext cx="5380523" cy="417072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七、测试总结和评价</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本</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报告主要对整个测试过程和结果进行总结。整个测试过程包括系统的功能测试和兼容性测试，软件缺陷主要集中在功能测试中的“发布试卷”模块，发现了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个严重缺陷。此外在智能终端的兼容性测试中，发现了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个一般缺陷。</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71077" y="1461884"/>
            <a:ext cx="3555799" cy="437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905799" y="1652556"/>
            <a:ext cx="9047750" cy="314081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七、测试总结和评价</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其他</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未及测试而可能存在的缺陷如下：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保存</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功能：学生答题交卷完成之后，答过的试卷与分数是否可以长期保存以供查阅。</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删除</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功能：如果教师发布了错误试题，是否可以将其删除。</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6095999" y="1806562"/>
            <a:ext cx="4995514" cy="341995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结论</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“在线考试系统”存在较多严重缺陷，整个“发布试卷”功能没有实现，这些缺陷是用户明确提出的需求，因此该系统未通过本次测试，不能予以发布。</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655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4065" y="1585760"/>
            <a:ext cx="2914401" cy="417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65570"/>
                                        </p:tgtEl>
                                        <p:attrNameLst>
                                          <p:attrName>style.visibility</p:attrName>
                                        </p:attrNameLst>
                                      </p:cBhvr>
                                      <p:to>
                                        <p:strVal val="visible"/>
                                      </p:to>
                                    </p:set>
                                    <p:animEffect transition="in" filter="fade">
                                      <p:cBhvr>
                                        <p:cTn id="11" dur="1000"/>
                                        <p:tgtEl>
                                          <p:spTgt spid="365570"/>
                                        </p:tgtEl>
                                      </p:cBhvr>
                                    </p:animEffect>
                                    <p:anim calcmode="lin" valueType="num">
                                      <p:cBhvr>
                                        <p:cTn id="12" dur="1000" fill="hold"/>
                                        <p:tgtEl>
                                          <p:spTgt spid="365570"/>
                                        </p:tgtEl>
                                        <p:attrNameLst>
                                          <p:attrName>ppt_x</p:attrName>
                                        </p:attrNameLst>
                                      </p:cBhvr>
                                      <p:tavLst>
                                        <p:tav tm="0">
                                          <p:val>
                                            <p:strVal val="#ppt_x"/>
                                          </p:val>
                                        </p:tav>
                                        <p:tav tm="100000">
                                          <p:val>
                                            <p:strVal val="#ppt_x"/>
                                          </p:val>
                                        </p:tav>
                                      </p:tavLst>
                                    </p:anim>
                                    <p:anim calcmode="lin" valueType="num">
                                      <p:cBhvr>
                                        <p:cTn id="13" dur="1000" fill="hold"/>
                                        <p:tgtEl>
                                          <p:spTgt spid="3655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1665166" y="1508179"/>
            <a:ext cx="9663764" cy="401672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八、建议</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）实现“发布试卷”功能，让教师可以管理员身份登录发布试卷，录入项包括试卷标题、题型、题目、考试时间、答案。</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）建议丰富题目类型，不能只有判断、单选、多选、填空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种题型。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）完善系统使其兼容平板与手机智能终端。</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）确认系统具有保存试卷与分数的功能。</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）在实现“发布试卷”功能时，确认教师可以删除错误试题。</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2348560" y="1780674"/>
          <a:ext cx="8287352" cy="4417995"/>
        </p:xfrm>
        <a:graphic>
          <a:graphicData uri="http://schemas.openxmlformats.org/drawingml/2006/table">
            <a:tbl>
              <a:tblPr firstRow="1" firstCol="1" bandRow="1">
                <a:tableStyleId>{5C22544A-7EE6-4342-B048-85BDC9FD1C3A}</a:tableStyleId>
              </a:tblPr>
              <a:tblGrid>
                <a:gridCol w="2173460"/>
                <a:gridCol w="6113892"/>
              </a:tblGrid>
              <a:tr h="34820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Bug_001</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在线考试系统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1.0</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缺陷发现日期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2019.05.06</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测试人员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薛蒙蒙</a:t>
                      </a:r>
                      <a:r>
                        <a:rPr lang="en-US" sz="1600" kern="100">
                          <a:effectLst/>
                          <a:latin typeface="幼圆" panose="02010509060101010101" pitchFamily="49" charset="-122"/>
                          <a:ea typeface="幼圆" panose="02010509060101010101" pitchFamily="49" charset="-122"/>
                        </a:rPr>
                        <a:t>   </a:t>
                      </a:r>
                      <a:r>
                        <a:rPr lang="zh-CN" sz="1600" kern="100">
                          <a:effectLst/>
                          <a:latin typeface="幼圆" panose="02010509060101010101" pitchFamily="49" charset="-122"/>
                          <a:ea typeface="幼圆" panose="02010509060101010101" pitchFamily="49" charset="-122"/>
                        </a:rPr>
                        <a:t>李卓</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缺陷描述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该版本系统没有管理员登录入口，无法完成试卷的录入与发布。</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附件</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无</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缺陷类型</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功能类型缺陷</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缺陷严重程度</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51956">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缺陷优先级</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55867">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测试环境</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55867">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90451">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Bug_002</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127185" y="1771049"/>
          <a:ext cx="8787865" cy="4629751"/>
        </p:xfrm>
        <a:graphic>
          <a:graphicData uri="http://schemas.openxmlformats.org/drawingml/2006/table">
            <a:tbl>
              <a:tblPr firstRow="1" firstCol="1" bandRow="1">
                <a:tableStyleId>{5C22544A-7EE6-4342-B048-85BDC9FD1C3A}</a:tableStyleId>
              </a:tblPr>
              <a:tblGrid>
                <a:gridCol w="2279483"/>
                <a:gridCol w="6508382"/>
              </a:tblGrid>
              <a:tr h="34972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Bug_002</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在线考试系统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1.0</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缺陷发现日期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2019.05.06</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测试人员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薛蒙蒙</a:t>
                      </a:r>
                      <a:r>
                        <a:rPr lang="en-US" sz="1600" kern="100" dirty="0">
                          <a:effectLst/>
                          <a:latin typeface="幼圆" panose="02010509060101010101" pitchFamily="49" charset="-122"/>
                          <a:ea typeface="幼圆" panose="02010509060101010101" pitchFamily="49" charset="-122"/>
                        </a:rPr>
                        <a:t>   </a:t>
                      </a:r>
                      <a:r>
                        <a:rPr lang="zh-CN" sz="1600" kern="100" dirty="0">
                          <a:effectLst/>
                          <a:latin typeface="幼圆" panose="02010509060101010101" pitchFamily="49" charset="-122"/>
                          <a:ea typeface="幼圆" panose="02010509060101010101" pitchFamily="49" charset="-122"/>
                        </a:rPr>
                        <a:t>李卓</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缺陷描述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无法录入试卷标题。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附件</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缺陷类型</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功能类型缺陷</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缺陷严重程度</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740">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缺陷优先级</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1322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测试环境</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13220">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22431">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本缺陷应当由测试用例</a:t>
                      </a:r>
                      <a:r>
                        <a:rPr lang="en-US" sz="1600" kern="100" dirty="0">
                          <a:effectLst/>
                          <a:latin typeface="幼圆" panose="02010509060101010101" pitchFamily="49" charset="-122"/>
                          <a:ea typeface="幼圆" panose="02010509060101010101" pitchFamily="49" charset="-122"/>
                        </a:rPr>
                        <a:t>T_002</a:t>
                      </a:r>
                      <a:r>
                        <a:rPr lang="zh-CN" sz="1600" kern="100" dirty="0">
                          <a:effectLst/>
                          <a:latin typeface="幼圆" panose="02010509060101010101" pitchFamily="49" charset="-122"/>
                          <a:ea typeface="幼圆" panose="02010509060101010101" pitchFamily="49" charset="-122"/>
                        </a:rPr>
                        <a:t>测试得出，但测试用例</a:t>
                      </a:r>
                      <a:r>
                        <a:rPr lang="en-US" sz="1600" kern="100" dirty="0">
                          <a:effectLst/>
                          <a:latin typeface="幼圆" panose="02010509060101010101" pitchFamily="49" charset="-122"/>
                          <a:ea typeface="幼圆" panose="02010509060101010101" pitchFamily="49" charset="-122"/>
                        </a:rPr>
                        <a:t>T_001</a:t>
                      </a:r>
                      <a:r>
                        <a:rPr lang="zh-CN" sz="1600" kern="100" dirty="0">
                          <a:effectLst/>
                          <a:latin typeface="幼圆" panose="02010509060101010101" pitchFamily="49" charset="-122"/>
                          <a:ea typeface="幼圆" panose="02010509060101010101" pitchFamily="49" charset="-122"/>
                        </a:rPr>
                        <a:t>已经测试得出本系统没有管理员入口，没有管理员登录入口便无法录入试卷标题。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Bug_003</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2223437" y="1771053"/>
          <a:ext cx="8884117" cy="4591245"/>
        </p:xfrm>
        <a:graphic>
          <a:graphicData uri="http://schemas.openxmlformats.org/drawingml/2006/table">
            <a:tbl>
              <a:tblPr firstRow="1" firstCol="1" bandRow="1">
                <a:tableStyleId>{5C22544A-7EE6-4342-B048-85BDC9FD1C3A}</a:tableStyleId>
              </a:tblPr>
              <a:tblGrid>
                <a:gridCol w="1982804"/>
                <a:gridCol w="6901313"/>
              </a:tblGrid>
              <a:tr h="356130">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Bug_003</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在线考试系统</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1.0</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缺陷发现日期</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2019.05.06</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测试人员</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薛蒙蒙</a:t>
                      </a:r>
                      <a:r>
                        <a:rPr lang="en-US" sz="1600" kern="100" dirty="0">
                          <a:effectLst/>
                          <a:latin typeface="幼圆" panose="02010509060101010101" pitchFamily="49" charset="-122"/>
                          <a:ea typeface="幼圆" panose="02010509060101010101" pitchFamily="49" charset="-122"/>
                        </a:rPr>
                        <a:t>   </a:t>
                      </a:r>
                      <a:r>
                        <a:rPr lang="zh-CN" sz="1600" kern="100" dirty="0">
                          <a:effectLst/>
                          <a:latin typeface="幼圆" panose="02010509060101010101" pitchFamily="49" charset="-122"/>
                          <a:ea typeface="幼圆" panose="02010509060101010101" pitchFamily="49" charset="-122"/>
                        </a:rPr>
                        <a:t>李卓</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缺陷描述</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无法录入题型。</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附件</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缺陷类型</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功能类型缺陷</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缺陷严重程度</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13782">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缺陷优先级</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41345">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测试环境</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41345">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577515">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本缺陷应当由测试用例</a:t>
                      </a:r>
                      <a:r>
                        <a:rPr lang="en-US" sz="1600" kern="100" dirty="0">
                          <a:effectLst/>
                          <a:latin typeface="幼圆" panose="02010509060101010101" pitchFamily="49" charset="-122"/>
                          <a:ea typeface="幼圆" panose="02010509060101010101" pitchFamily="49" charset="-122"/>
                        </a:rPr>
                        <a:t>T_003</a:t>
                      </a:r>
                      <a:r>
                        <a:rPr lang="zh-CN" sz="1600" kern="100" dirty="0">
                          <a:effectLst/>
                          <a:latin typeface="幼圆" panose="02010509060101010101" pitchFamily="49" charset="-122"/>
                          <a:ea typeface="幼圆" panose="02010509060101010101" pitchFamily="49" charset="-122"/>
                        </a:rPr>
                        <a:t>测试得出，但测试用例</a:t>
                      </a:r>
                      <a:r>
                        <a:rPr lang="en-US" sz="1600" kern="100" dirty="0">
                          <a:effectLst/>
                          <a:latin typeface="幼圆" panose="02010509060101010101" pitchFamily="49" charset="-122"/>
                          <a:ea typeface="幼圆" panose="02010509060101010101" pitchFamily="49" charset="-122"/>
                        </a:rPr>
                        <a:t>T_001</a:t>
                      </a:r>
                      <a:r>
                        <a:rPr lang="zh-CN" sz="1600" kern="100" dirty="0">
                          <a:effectLst/>
                          <a:latin typeface="幼圆" panose="02010509060101010101" pitchFamily="49" charset="-122"/>
                          <a:ea typeface="幼圆" panose="02010509060101010101" pitchFamily="49" charset="-122"/>
                        </a:rPr>
                        <a:t>已经测试得出本系统没有管理员入口，没有管理员登录入口便无法录入题型。</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Bug_004</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1944302" y="1771050"/>
          <a:ext cx="8778240" cy="4533499"/>
        </p:xfrm>
        <a:graphic>
          <a:graphicData uri="http://schemas.openxmlformats.org/drawingml/2006/table">
            <a:tbl>
              <a:tblPr firstRow="1" firstCol="1" bandRow="1">
                <a:tableStyleId>{5C22544A-7EE6-4342-B048-85BDC9FD1C3A}</a:tableStyleId>
              </a:tblPr>
              <a:tblGrid>
                <a:gridCol w="2302202"/>
                <a:gridCol w="6476038"/>
              </a:tblGrid>
              <a:tr h="301598">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Bug_004</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在线考试系统</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1.0</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缺陷发现日期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2019.05.06</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测试人员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薛蒙蒙</a:t>
                      </a:r>
                      <a:r>
                        <a:rPr lang="en-US" sz="1600" kern="100" dirty="0">
                          <a:effectLst/>
                          <a:latin typeface="幼圆" panose="02010509060101010101" pitchFamily="49" charset="-122"/>
                          <a:ea typeface="幼圆" panose="02010509060101010101" pitchFamily="49" charset="-122"/>
                        </a:rPr>
                        <a:t>   </a:t>
                      </a:r>
                      <a:r>
                        <a:rPr lang="zh-CN" sz="1600" kern="100" dirty="0">
                          <a:effectLst/>
                          <a:latin typeface="幼圆" panose="02010509060101010101" pitchFamily="49" charset="-122"/>
                          <a:ea typeface="幼圆" panose="02010509060101010101" pitchFamily="49" charset="-122"/>
                        </a:rPr>
                        <a:t>李卓</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缺陷描述</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无法录入题目。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a:effectLst/>
                          <a:latin typeface="幼圆" panose="02010509060101010101" pitchFamily="49" charset="-122"/>
                          <a:ea typeface="幼圆" panose="02010509060101010101" pitchFamily="49" charset="-122"/>
                        </a:rPr>
                        <a:t>附件</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缺陷类型</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功能类型缺陷</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缺陷严重程度</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23407">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缺陷优先级</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70221">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测试环境</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70221">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574301">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本缺陷应当由测试用例</a:t>
                      </a:r>
                      <a:r>
                        <a:rPr lang="en-US" sz="1600" kern="100" dirty="0">
                          <a:effectLst/>
                          <a:latin typeface="幼圆" panose="02010509060101010101" pitchFamily="49" charset="-122"/>
                          <a:ea typeface="幼圆" panose="02010509060101010101" pitchFamily="49" charset="-122"/>
                        </a:rPr>
                        <a:t>T_004</a:t>
                      </a:r>
                      <a:r>
                        <a:rPr lang="zh-CN" sz="1600" kern="100" dirty="0">
                          <a:effectLst/>
                          <a:latin typeface="幼圆" panose="02010509060101010101" pitchFamily="49" charset="-122"/>
                          <a:ea typeface="幼圆" panose="02010509060101010101" pitchFamily="49" charset="-122"/>
                        </a:rPr>
                        <a:t>测试得出，但测试用例</a:t>
                      </a:r>
                      <a:r>
                        <a:rPr lang="en-US" sz="1600" kern="100" dirty="0">
                          <a:effectLst/>
                          <a:latin typeface="幼圆" panose="02010509060101010101" pitchFamily="49" charset="-122"/>
                          <a:ea typeface="幼圆" panose="02010509060101010101" pitchFamily="49" charset="-122"/>
                        </a:rPr>
                        <a:t>T_001</a:t>
                      </a:r>
                      <a:r>
                        <a:rPr lang="zh-CN" sz="1600" kern="100" dirty="0">
                          <a:effectLst/>
                          <a:latin typeface="幼圆" panose="02010509060101010101" pitchFamily="49" charset="-122"/>
                          <a:ea typeface="幼圆" panose="02010509060101010101" pitchFamily="49" charset="-122"/>
                        </a:rPr>
                        <a:t>已经测试得出本系统没有管理员入口，没有管理员登录入口便无法录入题目。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3742893"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9</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测试脚本</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087657" y="1329169"/>
            <a:ext cx="10250904" cy="4657744"/>
          </a:xfrm>
          <a:prstGeom prst="rect">
            <a:avLst/>
          </a:prstGeom>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（共</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题，每题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a:t>
            </a:r>
            <a:r>
              <a:rPr lang="zh-CN"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错</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'])[4]/following::label[1]").click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测试单选题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(top</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driver.find_element_by_link_text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单选题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（共</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题，每题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a:t>
            </a:r>
            <a:r>
              <a:rPr lang="zh-CN"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a:t>
            </a:r>
            <a:r>
              <a:rPr lang="zh-CN"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版本</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两者都</a:t>
            </a:r>
            <a:r>
              <a:rPr lang="zh-CN"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不是</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%&gt;'])[1]/following::label[1]").click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测试多选题</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("arguments[0].</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scrollIntoView</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normalize-space(.)='D. break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局部变量</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Bug_005</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2146434" y="1751794"/>
          <a:ext cx="8778240" cy="4543128"/>
        </p:xfrm>
        <a:graphic>
          <a:graphicData uri="http://schemas.openxmlformats.org/drawingml/2006/table">
            <a:tbl>
              <a:tblPr firstRow="1" firstCol="1" bandRow="1">
                <a:tableStyleId>{5C22544A-7EE6-4342-B048-85BDC9FD1C3A}</a:tableStyleId>
              </a:tblPr>
              <a:tblGrid>
                <a:gridCol w="2302202"/>
                <a:gridCol w="6476038"/>
              </a:tblGrid>
              <a:tr h="298387">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Bug_005</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在线考试系统</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1.0</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缺陷发现日期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dirty="0">
                          <a:effectLst/>
                          <a:latin typeface="幼圆" panose="02010509060101010101" pitchFamily="49" charset="-122"/>
                          <a:ea typeface="幼圆" panose="02010509060101010101" pitchFamily="49" charset="-122"/>
                        </a:rPr>
                        <a:t>2019.05.06</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测试人员</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薛蒙蒙</a:t>
                      </a:r>
                      <a:r>
                        <a:rPr lang="en-US" sz="1600" kern="100" dirty="0">
                          <a:effectLst/>
                          <a:latin typeface="幼圆" panose="02010509060101010101" pitchFamily="49" charset="-122"/>
                          <a:ea typeface="幼圆" panose="02010509060101010101" pitchFamily="49" charset="-122"/>
                        </a:rPr>
                        <a:t>   </a:t>
                      </a:r>
                      <a:r>
                        <a:rPr lang="zh-CN" sz="1600" kern="100" dirty="0">
                          <a:effectLst/>
                          <a:latin typeface="幼圆" panose="02010509060101010101" pitchFamily="49" charset="-122"/>
                          <a:ea typeface="幼圆" panose="02010509060101010101" pitchFamily="49" charset="-122"/>
                        </a:rPr>
                        <a:t>李卓</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缺陷描述</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无法录入考试时间。</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a:effectLst/>
                          <a:latin typeface="幼圆" panose="02010509060101010101" pitchFamily="49" charset="-122"/>
                          <a:ea typeface="幼圆" panose="02010509060101010101" pitchFamily="49" charset="-122"/>
                        </a:rPr>
                        <a:t>附件</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缺陷类型</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功能类型缺陷</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缺陷严重程度</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7086">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缺陷优先级</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11255">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测试环境</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711255">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587141">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本缺陷应当由测试用例</a:t>
                      </a:r>
                      <a:r>
                        <a:rPr lang="en-US" sz="1600" kern="100" dirty="0">
                          <a:effectLst/>
                          <a:latin typeface="幼圆" panose="02010509060101010101" pitchFamily="49" charset="-122"/>
                          <a:ea typeface="幼圆" panose="02010509060101010101" pitchFamily="49" charset="-122"/>
                        </a:rPr>
                        <a:t>T_005</a:t>
                      </a:r>
                      <a:r>
                        <a:rPr lang="zh-CN" sz="1600" kern="100" dirty="0">
                          <a:effectLst/>
                          <a:latin typeface="幼圆" panose="02010509060101010101" pitchFamily="49" charset="-122"/>
                          <a:ea typeface="幼圆" panose="02010509060101010101" pitchFamily="49" charset="-122"/>
                        </a:rPr>
                        <a:t>测试得出，但测试用例</a:t>
                      </a:r>
                      <a:r>
                        <a:rPr lang="en-US" sz="1600" kern="100" dirty="0">
                          <a:effectLst/>
                          <a:latin typeface="幼圆" panose="02010509060101010101" pitchFamily="49" charset="-122"/>
                          <a:ea typeface="幼圆" panose="02010509060101010101" pitchFamily="49" charset="-122"/>
                        </a:rPr>
                        <a:t>T_001</a:t>
                      </a:r>
                      <a:r>
                        <a:rPr lang="zh-CN" sz="1600" kern="100" dirty="0">
                          <a:effectLst/>
                          <a:latin typeface="幼圆" panose="02010509060101010101" pitchFamily="49" charset="-122"/>
                          <a:ea typeface="幼圆" panose="02010509060101010101" pitchFamily="49" charset="-122"/>
                        </a:rPr>
                        <a:t>已经测试得出本系统没有管理员入口，没有管理员登录入口便无法录入考试时间。</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Bug_006</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175309" y="1751799"/>
          <a:ext cx="8961120" cy="4514247"/>
        </p:xfrm>
        <a:graphic>
          <a:graphicData uri="http://schemas.openxmlformats.org/drawingml/2006/table">
            <a:tbl>
              <a:tblPr firstRow="1" firstCol="1" bandRow="1">
                <a:tableStyleId>{5C22544A-7EE6-4342-B048-85BDC9FD1C3A}</a:tableStyleId>
              </a:tblPr>
              <a:tblGrid>
                <a:gridCol w="2350165"/>
                <a:gridCol w="6610955"/>
              </a:tblGrid>
              <a:tr h="298382">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a:t>
                      </a:r>
                      <a:r>
                        <a:rPr lang="en-US" sz="1600" kern="100" dirty="0">
                          <a:effectLst/>
                          <a:latin typeface="幼圆" panose="02010509060101010101" pitchFamily="49" charset="-122"/>
                          <a:ea typeface="幼圆" panose="02010509060101010101" pitchFamily="49" charset="-122"/>
                        </a:rPr>
                        <a:t>ID</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Bug_006</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测试软件名称</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在线考试系统</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测试软件版本</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1.0</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缺陷发现日期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600" kern="100">
                          <a:effectLst/>
                          <a:latin typeface="幼圆" panose="02010509060101010101" pitchFamily="49" charset="-122"/>
                          <a:ea typeface="幼圆" panose="02010509060101010101" pitchFamily="49" charset="-122"/>
                        </a:rPr>
                        <a:t>2019.05.06</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测试人员</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a:effectLst/>
                          <a:latin typeface="幼圆" panose="02010509060101010101" pitchFamily="49" charset="-122"/>
                          <a:ea typeface="幼圆" panose="02010509060101010101" pitchFamily="49" charset="-122"/>
                        </a:rPr>
                        <a:t>薛蒙蒙</a:t>
                      </a:r>
                      <a:r>
                        <a:rPr lang="en-US" sz="1600" kern="100">
                          <a:effectLst/>
                          <a:latin typeface="幼圆" panose="02010509060101010101" pitchFamily="49" charset="-122"/>
                          <a:ea typeface="幼圆" panose="02010509060101010101" pitchFamily="49" charset="-122"/>
                        </a:rPr>
                        <a:t>   </a:t>
                      </a:r>
                      <a:r>
                        <a:rPr lang="zh-CN" sz="1600" kern="100">
                          <a:effectLst/>
                          <a:latin typeface="幼圆" panose="02010509060101010101" pitchFamily="49" charset="-122"/>
                          <a:ea typeface="幼圆" panose="02010509060101010101" pitchFamily="49" charset="-122"/>
                        </a:rPr>
                        <a:t>李卓</a:t>
                      </a:r>
                      <a:endParaRPr lang="zh-CN" sz="1600" kern="10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缺陷描述</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无法录入答案。</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a:effectLst/>
                          <a:latin typeface="幼圆" panose="02010509060101010101" pitchFamily="49" charset="-122"/>
                          <a:ea typeface="幼圆" panose="02010509060101010101" pitchFamily="49" charset="-122"/>
                        </a:rPr>
                        <a:t>附件</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无</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缺陷类型</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功能类型缺陷</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缺陷严重程度</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严重</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233033">
                <a:tc>
                  <a:txBody>
                    <a:bodyPr/>
                    <a:lstStyle/>
                    <a:p>
                      <a:pPr algn="just">
                        <a:spcAft>
                          <a:spcPts val="0"/>
                        </a:spcAft>
                      </a:pPr>
                      <a:r>
                        <a:rPr lang="zh-CN" sz="1600" kern="100">
                          <a:effectLst/>
                          <a:latin typeface="幼圆" panose="02010509060101010101" pitchFamily="49" charset="-122"/>
                          <a:ea typeface="幼圆" panose="02010509060101010101" pitchFamily="49" charset="-122"/>
                        </a:rPr>
                        <a:t>缺陷优先级</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立即解决</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99096">
                <a:tc>
                  <a:txBody>
                    <a:bodyPr/>
                    <a:lstStyle/>
                    <a:p>
                      <a:pPr algn="just">
                        <a:spcAft>
                          <a:spcPts val="0"/>
                        </a:spcAft>
                      </a:pPr>
                      <a:r>
                        <a:rPr lang="zh-CN" sz="1600" kern="100">
                          <a:effectLst/>
                          <a:latin typeface="幼圆" panose="02010509060101010101" pitchFamily="49" charset="-122"/>
                          <a:ea typeface="幼圆" panose="02010509060101010101" pitchFamily="49" charset="-122"/>
                        </a:rPr>
                        <a:t>测试环境</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处理器：</a:t>
                      </a:r>
                      <a:r>
                        <a:rPr lang="en-US" sz="1600" kern="100" dirty="0">
                          <a:effectLst/>
                          <a:latin typeface="幼圆" panose="02010509060101010101" pitchFamily="49" charset="-122"/>
                          <a:ea typeface="幼圆" panose="02010509060101010101" pitchFamily="49" charset="-122"/>
                        </a:rPr>
                        <a:t>Intel(R) Core(TM) i3-4160 CPU @ 3.6GHz 3.60GHz</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内存：</a:t>
                      </a:r>
                      <a:r>
                        <a:rPr lang="en-US" sz="1600" kern="100" dirty="0">
                          <a:effectLst/>
                          <a:latin typeface="幼圆" panose="02010509060101010101" pitchFamily="49" charset="-122"/>
                          <a:ea typeface="幼圆" panose="02010509060101010101" pitchFamily="49" charset="-122"/>
                        </a:rPr>
                        <a:t>8.0GB</a:t>
                      </a:r>
                      <a:endParaRPr lang="zh-CN" sz="1600" kern="100" dirty="0">
                        <a:effectLst/>
                        <a:latin typeface="幼圆" panose="02010509060101010101" pitchFamily="49" charset="-122"/>
                        <a:ea typeface="幼圆" panose="02010509060101010101" pitchFamily="49" charset="-122"/>
                      </a:endParaRPr>
                    </a:p>
                    <a:p>
                      <a:pPr algn="just">
                        <a:spcAft>
                          <a:spcPts val="0"/>
                        </a:spcAft>
                      </a:pPr>
                      <a:r>
                        <a:rPr lang="zh-CN" sz="1600" kern="100" dirty="0">
                          <a:effectLst/>
                          <a:latin typeface="幼圆" panose="02010509060101010101" pitchFamily="49" charset="-122"/>
                          <a:ea typeface="幼圆" panose="02010509060101010101" pitchFamily="49" charset="-122"/>
                        </a:rPr>
                        <a:t>系统类型：</a:t>
                      </a:r>
                      <a:r>
                        <a:rPr lang="en-US" sz="1600" kern="100" dirty="0">
                          <a:effectLst/>
                          <a:latin typeface="幼圆" panose="02010509060101010101" pitchFamily="49" charset="-122"/>
                          <a:ea typeface="幼圆" panose="02010509060101010101" pitchFamily="49" charset="-122"/>
                        </a:rPr>
                        <a:t>windows10 64</a:t>
                      </a:r>
                      <a:r>
                        <a:rPr lang="zh-CN" sz="1600" kern="100" dirty="0">
                          <a:effectLst/>
                          <a:latin typeface="幼圆" panose="02010509060101010101" pitchFamily="49" charset="-122"/>
                          <a:ea typeface="幼圆" panose="02010509060101010101" pitchFamily="49" charset="-122"/>
                        </a:rPr>
                        <a:t>操作系统</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699096">
                <a:tc>
                  <a:txBody>
                    <a:bodyPr/>
                    <a:lstStyle/>
                    <a:p>
                      <a:pPr algn="just">
                        <a:spcAft>
                          <a:spcPts val="0"/>
                        </a:spcAft>
                      </a:pPr>
                      <a:r>
                        <a:rPr lang="zh-CN" sz="1600" kern="100">
                          <a:effectLst/>
                          <a:latin typeface="幼圆" panose="02010509060101010101" pitchFamily="49" charset="-122"/>
                          <a:ea typeface="幼圆" panose="02010509060101010101" pitchFamily="49" charset="-122"/>
                        </a:rPr>
                        <a:t>重现步骤</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管理员登录系统。</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单击【发布试卷】按钮。</a:t>
                      </a:r>
                      <a:endParaRPr lang="zh-CN" sz="16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600" kern="100" dirty="0">
                          <a:effectLst/>
                          <a:latin typeface="幼圆" panose="02010509060101010101" pitchFamily="49" charset="-122"/>
                          <a:ea typeface="幼圆" panose="02010509060101010101" pitchFamily="49" charset="-122"/>
                        </a:rPr>
                        <a:t>单击【发布】按钮。</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r h="558265">
                <a:tc>
                  <a:txBody>
                    <a:bodyPr/>
                    <a:lstStyle/>
                    <a:p>
                      <a:pPr algn="just">
                        <a:spcAft>
                          <a:spcPts val="0"/>
                        </a:spcAft>
                      </a:pPr>
                      <a:r>
                        <a:rPr lang="zh-CN" sz="1600" kern="100">
                          <a:effectLst/>
                          <a:latin typeface="幼圆" panose="02010509060101010101" pitchFamily="49" charset="-122"/>
                          <a:ea typeface="幼圆" panose="02010509060101010101" pitchFamily="49" charset="-122"/>
                        </a:rPr>
                        <a:t>备注</a:t>
                      </a:r>
                      <a:endParaRPr lang="zh-CN" sz="16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600" kern="100" dirty="0">
                          <a:effectLst/>
                          <a:latin typeface="幼圆" panose="02010509060101010101" pitchFamily="49" charset="-122"/>
                          <a:ea typeface="幼圆" panose="02010509060101010101" pitchFamily="49" charset="-122"/>
                        </a:rPr>
                        <a:t>本缺陷应当由测试用例</a:t>
                      </a:r>
                      <a:r>
                        <a:rPr lang="en-US" sz="1600" kern="100" dirty="0">
                          <a:effectLst/>
                          <a:latin typeface="幼圆" panose="02010509060101010101" pitchFamily="49" charset="-122"/>
                          <a:ea typeface="幼圆" panose="02010509060101010101" pitchFamily="49" charset="-122"/>
                        </a:rPr>
                        <a:t>T_006</a:t>
                      </a:r>
                      <a:r>
                        <a:rPr lang="zh-CN" sz="1600" kern="100" dirty="0">
                          <a:effectLst/>
                          <a:latin typeface="幼圆" panose="02010509060101010101" pitchFamily="49" charset="-122"/>
                          <a:ea typeface="幼圆" panose="02010509060101010101" pitchFamily="49" charset="-122"/>
                        </a:rPr>
                        <a:t>测试得出，但测试用例</a:t>
                      </a:r>
                      <a:r>
                        <a:rPr lang="en-US" sz="1600" kern="100" dirty="0">
                          <a:effectLst/>
                          <a:latin typeface="幼圆" panose="02010509060101010101" pitchFamily="49" charset="-122"/>
                          <a:ea typeface="幼圆" panose="02010509060101010101" pitchFamily="49" charset="-122"/>
                        </a:rPr>
                        <a:t>T_001</a:t>
                      </a:r>
                      <a:r>
                        <a:rPr lang="zh-CN" sz="1600" kern="100" dirty="0">
                          <a:effectLst/>
                          <a:latin typeface="幼圆" panose="02010509060101010101" pitchFamily="49" charset="-122"/>
                          <a:ea typeface="幼圆" panose="02010509060101010101" pitchFamily="49" charset="-122"/>
                        </a:rPr>
                        <a:t>已经测试得出本系统没有管理员入口，没有管理员登录入口便无法录入答案。</a:t>
                      </a:r>
                      <a:endParaRPr lang="zh-CN" sz="16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Bug_007</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 name="表格 1"/>
          <p:cNvGraphicFramePr>
            <a:graphicFrameLocks noGrp="1"/>
          </p:cNvGraphicFramePr>
          <p:nvPr/>
        </p:nvGraphicFramePr>
        <p:xfrm>
          <a:off x="1973173" y="1767842"/>
          <a:ext cx="9259503" cy="4276823"/>
        </p:xfrm>
        <a:graphic>
          <a:graphicData uri="http://schemas.openxmlformats.org/drawingml/2006/table">
            <a:tbl>
              <a:tblPr firstRow="1" firstCol="1" bandRow="1">
                <a:tableStyleId>{5C22544A-7EE6-4342-B048-85BDC9FD1C3A}</a:tableStyleId>
              </a:tblPr>
              <a:tblGrid>
                <a:gridCol w="2428419"/>
                <a:gridCol w="6831084"/>
              </a:tblGrid>
              <a:tr h="288751">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a:t>
                      </a:r>
                      <a:r>
                        <a:rPr lang="en-US" sz="1400" kern="100" dirty="0">
                          <a:effectLst/>
                          <a:latin typeface="幼圆" panose="02010509060101010101" pitchFamily="49" charset="-122"/>
                          <a:ea typeface="幼圆" panose="02010509060101010101" pitchFamily="49" charset="-122"/>
                        </a:rPr>
                        <a:t>ID</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Bug_007</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测试软件名称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在线考试系统</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测试软件版本</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1.0</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缺陷发现日期</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dirty="0">
                          <a:effectLst/>
                          <a:latin typeface="幼圆" panose="02010509060101010101" pitchFamily="49" charset="-122"/>
                          <a:ea typeface="幼圆" panose="02010509060101010101" pitchFamily="49" charset="-122"/>
                        </a:rPr>
                        <a:t>2019.05.08</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测试人员</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薛蒙蒙</a:t>
                      </a:r>
                      <a:r>
                        <a:rPr lang="en-US" sz="1400" kern="100">
                          <a:effectLst/>
                          <a:latin typeface="幼圆" panose="02010509060101010101" pitchFamily="49" charset="-122"/>
                          <a:ea typeface="幼圆" panose="02010509060101010101" pitchFamily="49" charset="-122"/>
                        </a:rPr>
                        <a:t>   </a:t>
                      </a: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缺陷描述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不能用平板登录在线考试系统。</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附件</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无</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缺陷类型</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功能类型缺陷</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缺陷严重程度</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一般</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3680">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缺陷优先级</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可延后解决</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641042">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测试环境</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处理器：</a:t>
                      </a:r>
                      <a:r>
                        <a:rPr lang="en-US" sz="1400" kern="100" dirty="0">
                          <a:effectLst/>
                          <a:latin typeface="幼圆" panose="02010509060101010101" pitchFamily="49" charset="-122"/>
                          <a:ea typeface="幼圆" panose="02010509060101010101" pitchFamily="49" charset="-122"/>
                        </a:rPr>
                        <a:t>Intel(R) Core(TM) i3-4160 CPU @ 3.6GHz 3.60GHz</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内存：</a:t>
                      </a:r>
                      <a:r>
                        <a:rPr lang="en-US" sz="1400" kern="100" dirty="0">
                          <a:effectLst/>
                          <a:latin typeface="幼圆" panose="02010509060101010101" pitchFamily="49" charset="-122"/>
                          <a:ea typeface="幼圆" panose="02010509060101010101" pitchFamily="49" charset="-122"/>
                        </a:rPr>
                        <a:t>8.0GB</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系统类型：</a:t>
                      </a:r>
                      <a:r>
                        <a:rPr lang="en-US" sz="1400" kern="100" dirty="0">
                          <a:effectLst/>
                          <a:latin typeface="幼圆" panose="02010509060101010101" pitchFamily="49" charset="-122"/>
                          <a:ea typeface="幼圆" panose="02010509060101010101" pitchFamily="49" charset="-122"/>
                        </a:rPr>
                        <a:t>windows10 64</a:t>
                      </a:r>
                      <a:r>
                        <a:rPr lang="zh-CN" sz="1400" kern="100" dirty="0">
                          <a:effectLst/>
                          <a:latin typeface="幼圆" panose="02010509060101010101" pitchFamily="49" charset="-122"/>
                          <a:ea typeface="幼圆" panose="02010509060101010101" pitchFamily="49" charset="-122"/>
                        </a:rPr>
                        <a:t>操作系统</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106840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重现步骤</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在平板电脑端登录系统。</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选择试卷。</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答题。</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交卷。</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查看分数。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355506">
                <a:tc>
                  <a:txBody>
                    <a:bodyPr/>
                    <a:lstStyle/>
                    <a:p>
                      <a:pPr algn="just">
                        <a:spcAft>
                          <a:spcPts val="0"/>
                        </a:spcAft>
                      </a:pPr>
                      <a:r>
                        <a:rPr lang="zh-CN" sz="1400" kern="100">
                          <a:effectLst/>
                          <a:latin typeface="幼圆" panose="02010509060101010101" pitchFamily="49" charset="-122"/>
                          <a:ea typeface="幼圆" panose="02010509060101010101" pitchFamily="49" charset="-122"/>
                        </a:rPr>
                        <a:t>备注</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在平板的</a:t>
                      </a:r>
                      <a:r>
                        <a:rPr lang="en-US" sz="1400" kern="100" dirty="0">
                          <a:effectLst/>
                          <a:latin typeface="幼圆" panose="02010509060101010101" pitchFamily="49" charset="-122"/>
                          <a:ea typeface="幼圆" panose="02010509060101010101" pitchFamily="49" charset="-122"/>
                        </a:rPr>
                        <a:t>Google</a:t>
                      </a:r>
                      <a:r>
                        <a:rPr lang="zh-CN" sz="1400" kern="100" dirty="0">
                          <a:effectLst/>
                          <a:latin typeface="幼圆" panose="02010509060101010101" pitchFamily="49" charset="-122"/>
                          <a:ea typeface="幼圆" panose="02010509060101010101" pitchFamily="49" charset="-122"/>
                        </a:rPr>
                        <a:t>浏览器中输入在线考试系统网址时，提示“抱歉，未找到该网页”。</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4" name="图片 3"/>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5120641" y="1152047"/>
            <a:ext cx="2829826" cy="72488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Bug_008</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报告</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059806" y="1799920"/>
          <a:ext cx="9105499" cy="4415114"/>
        </p:xfrm>
        <a:graphic>
          <a:graphicData uri="http://schemas.openxmlformats.org/drawingml/2006/table">
            <a:tbl>
              <a:tblPr firstRow="1" firstCol="1" bandRow="1">
                <a:tableStyleId>{5C22544A-7EE6-4342-B048-85BDC9FD1C3A}</a:tableStyleId>
              </a:tblPr>
              <a:tblGrid>
                <a:gridCol w="2388030"/>
                <a:gridCol w="6717469"/>
              </a:tblGrid>
              <a:tr h="336888">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a:t>
                      </a:r>
                      <a:r>
                        <a:rPr lang="en-US" sz="1400" kern="100" dirty="0">
                          <a:effectLst/>
                          <a:latin typeface="幼圆" panose="02010509060101010101" pitchFamily="49" charset="-122"/>
                          <a:ea typeface="幼圆" panose="02010509060101010101" pitchFamily="49" charset="-122"/>
                        </a:rPr>
                        <a:t>ID</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Bug_008</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测试软件名称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在线考试系统</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测试软件版本</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1.0</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缺陷发现日期</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400" kern="100">
                          <a:effectLst/>
                          <a:latin typeface="幼圆" panose="02010509060101010101" pitchFamily="49" charset="-122"/>
                          <a:ea typeface="幼圆" panose="02010509060101010101" pitchFamily="49" charset="-122"/>
                        </a:rPr>
                        <a:t>2019.05.08</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测试人员</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薛蒙蒙</a:t>
                      </a:r>
                      <a:r>
                        <a:rPr lang="en-US" sz="1400" kern="100">
                          <a:effectLst/>
                          <a:latin typeface="幼圆" panose="02010509060101010101" pitchFamily="49" charset="-122"/>
                          <a:ea typeface="幼圆" panose="02010509060101010101" pitchFamily="49" charset="-122"/>
                        </a:rPr>
                        <a:t>   </a:t>
                      </a:r>
                      <a:r>
                        <a:rPr lang="zh-CN" sz="1400" kern="100">
                          <a:effectLst/>
                          <a:latin typeface="幼圆" panose="02010509060101010101" pitchFamily="49" charset="-122"/>
                          <a:ea typeface="幼圆" panose="02010509060101010101" pitchFamily="49" charset="-122"/>
                        </a:rPr>
                        <a:t>李卓</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缺陷描述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a:effectLst/>
                          <a:latin typeface="幼圆" panose="02010509060101010101" pitchFamily="49" charset="-122"/>
                          <a:ea typeface="幼圆" panose="02010509060101010101" pitchFamily="49" charset="-122"/>
                        </a:rPr>
                        <a:t>不能用手机登录在线考试系统。</a:t>
                      </a:r>
                      <a:endParaRPr lang="zh-CN" sz="1400" kern="10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a:effectLst/>
                          <a:latin typeface="幼圆" panose="02010509060101010101" pitchFamily="49" charset="-122"/>
                          <a:ea typeface="幼圆" panose="02010509060101010101" pitchFamily="49" charset="-122"/>
                        </a:rPr>
                        <a:t>附件</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见下图</a:t>
                      </a:r>
                      <a:r>
                        <a:rPr lang="en-US" sz="1400" kern="100" dirty="0">
                          <a:effectLst/>
                          <a:latin typeface="幼圆" panose="02010509060101010101" pitchFamily="49" charset="-122"/>
                          <a:ea typeface="幼圆" panose="02010509060101010101" pitchFamily="49" charset="-122"/>
                        </a:rPr>
                        <a:t>9-5</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缺陷类型</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功能类型缺陷</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缺陷严重程度</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一般</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214644">
                <a:tc>
                  <a:txBody>
                    <a:bodyPr/>
                    <a:lstStyle/>
                    <a:p>
                      <a:pPr algn="just">
                        <a:spcAft>
                          <a:spcPts val="0"/>
                        </a:spcAft>
                      </a:pPr>
                      <a:r>
                        <a:rPr lang="zh-CN" sz="1400" kern="100">
                          <a:effectLst/>
                          <a:latin typeface="幼圆" panose="02010509060101010101" pitchFamily="49" charset="-122"/>
                          <a:ea typeface="幼圆" panose="02010509060101010101" pitchFamily="49" charset="-122"/>
                        </a:rPr>
                        <a:t>缺陷优先级</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可延后解决</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643929">
                <a:tc>
                  <a:txBody>
                    <a:bodyPr/>
                    <a:lstStyle/>
                    <a:p>
                      <a:pPr algn="just">
                        <a:spcAft>
                          <a:spcPts val="0"/>
                        </a:spcAft>
                      </a:pPr>
                      <a:r>
                        <a:rPr lang="zh-CN" sz="1400" kern="100">
                          <a:effectLst/>
                          <a:latin typeface="幼圆" panose="02010509060101010101" pitchFamily="49" charset="-122"/>
                          <a:ea typeface="幼圆" panose="02010509060101010101" pitchFamily="49" charset="-122"/>
                        </a:rPr>
                        <a:t>测试环境</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处理器：</a:t>
                      </a:r>
                      <a:r>
                        <a:rPr lang="en-US" sz="1400" kern="100" dirty="0">
                          <a:effectLst/>
                          <a:latin typeface="幼圆" panose="02010509060101010101" pitchFamily="49" charset="-122"/>
                          <a:ea typeface="幼圆" panose="02010509060101010101" pitchFamily="49" charset="-122"/>
                        </a:rPr>
                        <a:t>Intel(R) Core(TM) i3-4160 CPU @ 3.6GHz 3.60GHz</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内存：</a:t>
                      </a:r>
                      <a:r>
                        <a:rPr lang="en-US" sz="1400" kern="100" dirty="0">
                          <a:effectLst/>
                          <a:latin typeface="幼圆" panose="02010509060101010101" pitchFamily="49" charset="-122"/>
                          <a:ea typeface="幼圆" panose="02010509060101010101" pitchFamily="49" charset="-122"/>
                        </a:rPr>
                        <a:t>8.0GB</a:t>
                      </a:r>
                      <a:endParaRPr lang="zh-CN" sz="1400" kern="100" dirty="0">
                        <a:effectLst/>
                        <a:latin typeface="幼圆" panose="02010509060101010101" pitchFamily="49" charset="-122"/>
                        <a:ea typeface="幼圆" panose="02010509060101010101" pitchFamily="49" charset="-122"/>
                      </a:endParaRPr>
                    </a:p>
                    <a:p>
                      <a:pPr algn="just">
                        <a:spcAft>
                          <a:spcPts val="0"/>
                        </a:spcAft>
                      </a:pPr>
                      <a:r>
                        <a:rPr lang="zh-CN" sz="1400" kern="100" dirty="0">
                          <a:effectLst/>
                          <a:latin typeface="幼圆" panose="02010509060101010101" pitchFamily="49" charset="-122"/>
                          <a:ea typeface="幼圆" panose="02010509060101010101" pitchFamily="49" charset="-122"/>
                        </a:rPr>
                        <a:t>系统类型：</a:t>
                      </a:r>
                      <a:r>
                        <a:rPr lang="en-US" sz="1400" kern="100" dirty="0">
                          <a:effectLst/>
                          <a:latin typeface="幼圆" panose="02010509060101010101" pitchFamily="49" charset="-122"/>
                          <a:ea typeface="幼圆" panose="02010509060101010101" pitchFamily="49" charset="-122"/>
                        </a:rPr>
                        <a:t>windows10 64</a:t>
                      </a:r>
                      <a:r>
                        <a:rPr lang="zh-CN" sz="1400" kern="100" dirty="0">
                          <a:effectLst/>
                          <a:latin typeface="幼圆" panose="02010509060101010101" pitchFamily="49" charset="-122"/>
                          <a:ea typeface="幼圆" panose="02010509060101010101" pitchFamily="49" charset="-122"/>
                        </a:rPr>
                        <a:t>操作系统</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1073215">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重现步骤</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在手机端登录系统。</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选择试卷。</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答题。</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交卷。</a:t>
                      </a:r>
                      <a:endParaRPr lang="zh-CN" sz="1400" kern="100" dirty="0">
                        <a:effectLst/>
                        <a:latin typeface="幼圆" panose="02010509060101010101" pitchFamily="49" charset="-122"/>
                        <a:ea typeface="幼圆" panose="02010509060101010101" pitchFamily="49" charset="-122"/>
                      </a:endParaRPr>
                    </a:p>
                    <a:p>
                      <a:pPr marL="342900" lvl="0" indent="-342900" algn="just">
                        <a:spcAft>
                          <a:spcPts val="0"/>
                        </a:spcAft>
                        <a:buFont typeface="+mj-lt"/>
                        <a:buAutoNum type="arabicPeriod"/>
                      </a:pPr>
                      <a:r>
                        <a:rPr lang="zh-CN" sz="1400" kern="100" dirty="0">
                          <a:effectLst/>
                          <a:latin typeface="幼圆" panose="02010509060101010101" pitchFamily="49" charset="-122"/>
                          <a:ea typeface="幼圆" panose="02010509060101010101" pitchFamily="49" charset="-122"/>
                        </a:rPr>
                        <a:t>查看分数。</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r h="429286">
                <a:tc>
                  <a:txBody>
                    <a:bodyPr/>
                    <a:lstStyle/>
                    <a:p>
                      <a:pPr algn="just">
                        <a:spcAft>
                          <a:spcPts val="0"/>
                        </a:spcAft>
                      </a:pPr>
                      <a:r>
                        <a:rPr lang="zh-CN" sz="1400" kern="100">
                          <a:effectLst/>
                          <a:latin typeface="幼圆" panose="02010509060101010101" pitchFamily="49" charset="-122"/>
                          <a:ea typeface="幼圆" panose="02010509060101010101" pitchFamily="49" charset="-122"/>
                        </a:rPr>
                        <a:t>备注</a:t>
                      </a:r>
                      <a:endParaRPr lang="zh-CN" sz="1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zh-CN" sz="1400" kern="100" dirty="0">
                          <a:effectLst/>
                          <a:latin typeface="幼圆" panose="02010509060101010101" pitchFamily="49" charset="-122"/>
                          <a:ea typeface="幼圆" panose="02010509060101010101" pitchFamily="49" charset="-122"/>
                        </a:rPr>
                        <a:t>在手机的</a:t>
                      </a:r>
                      <a:r>
                        <a:rPr lang="en-US" sz="1400" kern="100" dirty="0">
                          <a:effectLst/>
                          <a:latin typeface="幼圆" panose="02010509060101010101" pitchFamily="49" charset="-122"/>
                          <a:ea typeface="幼圆" panose="02010509060101010101" pitchFamily="49" charset="-122"/>
                        </a:rPr>
                        <a:t>Google</a:t>
                      </a:r>
                      <a:r>
                        <a:rPr lang="zh-CN" sz="1400" kern="100" dirty="0">
                          <a:effectLst/>
                          <a:latin typeface="幼圆" panose="02010509060101010101" pitchFamily="49" charset="-122"/>
                          <a:ea typeface="幼圆" panose="02010509060101010101" pitchFamily="49" charset="-122"/>
                        </a:rPr>
                        <a:t>浏览器中输入在线考试系统网址时，提示“</a:t>
                      </a:r>
                      <a:r>
                        <a:rPr lang="en-US" sz="1400" kern="100" dirty="0">
                          <a:effectLst/>
                          <a:latin typeface="幼圆" panose="02010509060101010101" pitchFamily="49" charset="-122"/>
                          <a:ea typeface="幼圆" panose="02010509060101010101" pitchFamily="49" charset="-122"/>
                        </a:rPr>
                        <a:t>462</a:t>
                      </a:r>
                      <a:r>
                        <a:rPr lang="zh-CN" sz="1400" kern="100" dirty="0">
                          <a:effectLst/>
                          <a:latin typeface="幼圆" panose="02010509060101010101" pitchFamily="49" charset="-122"/>
                          <a:ea typeface="幼圆" panose="02010509060101010101" pitchFamily="49" charset="-122"/>
                        </a:rPr>
                        <a:t>”错误。</a:t>
                      </a:r>
                      <a:endParaRPr lang="zh-CN" sz="1400" kern="100" dirty="0">
                        <a:effectLst/>
                        <a:latin typeface="幼圆" panose="02010509060101010101" pitchFamily="49" charset="-122"/>
                        <a:ea typeface="幼圆" panose="02010509060101010101" pitchFamily="49" charset="-122"/>
                      </a:endParaRPr>
                    </a:p>
                  </a:txBody>
                  <a:tcPr marL="68580" marR="68580" marT="0" marB="0" anchor="ctr"/>
                </a:tc>
              </a:tr>
            </a:tbl>
          </a:graphicData>
        </a:graphic>
      </p:graphicFrame>
      <p:pic>
        <p:nvPicPr>
          <p:cNvPr id="2" name="图片 1"/>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9.3 </a:t>
            </a:r>
            <a:r>
              <a:rPr lang="zh-CN" altLang="en-US" sz="3200" b="1" dirty="0">
                <a:solidFill>
                  <a:srgbClr val="1353A2"/>
                </a:solidFill>
                <a:latin typeface="微软雅黑" panose="020B0503020204020204" pitchFamily="34" charset="-122"/>
                <a:ea typeface="微软雅黑" panose="020B0503020204020204" pitchFamily="34" charset="-122"/>
              </a:rPr>
              <a:t>缺陷</a:t>
            </a:r>
            <a:r>
              <a:rPr lang="zh-CN" altLang="en-US" sz="3200" b="1" dirty="0" smtClean="0">
                <a:solidFill>
                  <a:srgbClr val="1353A2"/>
                </a:solidFill>
                <a:latin typeface="微软雅黑" panose="020B0503020204020204" pitchFamily="34" charset="-122"/>
                <a:ea typeface="微软雅黑" panose="020B0503020204020204" pitchFamily="34" charset="-122"/>
              </a:rPr>
              <a:t>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5" name="内容占位符 2"/>
          <p:cNvSpPr txBox="1"/>
          <p:nvPr/>
        </p:nvSpPr>
        <p:spPr>
          <a:xfrm>
            <a:off x="2725285" y="1383051"/>
            <a:ext cx="3455469" cy="80188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Bug_008</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缺陷报告</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附件</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778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2182" y="1219424"/>
            <a:ext cx="2521818" cy="517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7859"/>
                                        </p:tgtEl>
                                        <p:attrNameLst>
                                          <p:attrName>style.visibility</p:attrName>
                                        </p:attrNameLst>
                                      </p:cBhvr>
                                      <p:to>
                                        <p:strVal val="visible"/>
                                      </p:to>
                                    </p:set>
                                    <p:animEffect transition="in" filter="wipe(up)">
                                      <p:cBhvr>
                                        <p:cTn id="11" dur="500"/>
                                        <p:tgtEl>
                                          <p:spTgt spid="377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9338" y="500143"/>
            <a:ext cx="5903119" cy="584776"/>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smtClean="0">
                <a:solidFill>
                  <a:srgbClr val="1353A2"/>
                </a:solidFill>
                <a:latin typeface="微软雅黑" panose="020B0503020204020204" pitchFamily="34" charset="-122"/>
                <a:ea typeface="微软雅黑" panose="020B0503020204020204" pitchFamily="34" charset="-122"/>
              </a:rPr>
              <a:t>9.4 </a:t>
            </a:r>
            <a:r>
              <a:rPr lang="zh-CN" altLang="en-US" sz="3200" b="1" dirty="0" smtClean="0">
                <a:solidFill>
                  <a:srgbClr val="1353A2"/>
                </a:solidFill>
                <a:latin typeface="微软雅黑" panose="020B0503020204020204" pitchFamily="34" charset="-122"/>
                <a:ea typeface="微软雅黑" panose="020B0503020204020204" pitchFamily="34" charset="-122"/>
              </a:rPr>
              <a:t>本章小结</a:t>
            </a:r>
            <a:endParaRPr lang="zh-CN" altLang="en-US" sz="3200" b="1" dirty="0">
              <a:solidFill>
                <a:srgbClr val="1353A2"/>
              </a:solidFill>
              <a:latin typeface="微软雅黑" panose="020B0503020204020204" pitchFamily="34" charset="-122"/>
              <a:ea typeface="微软雅黑" panose="020B0503020204020204" pitchFamily="34" charset="-122"/>
            </a:endParaRPr>
          </a:p>
        </p:txBody>
      </p:sp>
      <p:sp>
        <p:nvSpPr>
          <p:cNvPr id="67" name="矩形 66"/>
          <p:cNvSpPr/>
          <p:nvPr/>
        </p:nvSpPr>
        <p:spPr>
          <a:xfrm>
            <a:off x="6151467" y="2138860"/>
            <a:ext cx="4340071" cy="2862322"/>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000" dirty="0" smtClean="0">
                <a:solidFill>
                  <a:srgbClr val="1353A2"/>
                </a:solidFill>
                <a:latin typeface="微软雅黑" panose="020B0503020204020204" pitchFamily="34" charset="-122"/>
                <a:ea typeface="微软雅黑" panose="020B0503020204020204" pitchFamily="34" charset="-122"/>
              </a:rPr>
              <a:t>本章</a:t>
            </a:r>
            <a:r>
              <a:rPr lang="zh-CN" altLang="zh-CN" sz="2000" dirty="0">
                <a:solidFill>
                  <a:srgbClr val="1353A2"/>
                </a:solidFill>
                <a:latin typeface="微软雅黑" panose="020B0503020204020204" pitchFamily="34" charset="-122"/>
                <a:ea typeface="微软雅黑" panose="020B0503020204020204" pitchFamily="34" charset="-122"/>
              </a:rPr>
              <a:t>延续第</a:t>
            </a:r>
            <a:r>
              <a:rPr lang="en-US" altLang="zh-CN" sz="2000" dirty="0">
                <a:solidFill>
                  <a:srgbClr val="1353A2"/>
                </a:solidFill>
                <a:latin typeface="微软雅黑" panose="020B0503020204020204" pitchFamily="34" charset="-122"/>
                <a:ea typeface="微软雅黑" panose="020B0503020204020204" pitchFamily="34" charset="-122"/>
              </a:rPr>
              <a:t>8</a:t>
            </a:r>
            <a:r>
              <a:rPr lang="zh-CN" altLang="zh-CN" sz="2000" dirty="0">
                <a:solidFill>
                  <a:srgbClr val="1353A2"/>
                </a:solidFill>
                <a:latin typeface="微软雅黑" panose="020B0503020204020204" pitchFamily="34" charset="-122"/>
                <a:ea typeface="微软雅黑" panose="020B0503020204020204" pitchFamily="34" charset="-122"/>
              </a:rPr>
              <a:t>章的“在线考试系统”测试，讲解了测试脚本、测试报告、缺陷报告的编写，通过本章的学习，读者应当熟悉</a:t>
            </a:r>
            <a:r>
              <a:rPr lang="en-US" altLang="zh-CN" sz="2000" dirty="0">
                <a:solidFill>
                  <a:srgbClr val="1353A2"/>
                </a:solidFill>
                <a:latin typeface="微软雅黑" panose="020B0503020204020204" pitchFamily="34" charset="-122"/>
                <a:ea typeface="微软雅黑" panose="020B0503020204020204" pitchFamily="34" charset="-122"/>
              </a:rPr>
              <a:t>Python</a:t>
            </a:r>
            <a:r>
              <a:rPr lang="zh-CN" altLang="zh-CN" sz="2000" dirty="0">
                <a:solidFill>
                  <a:srgbClr val="1353A2"/>
                </a:solidFill>
                <a:latin typeface="微软雅黑" panose="020B0503020204020204" pitchFamily="34" charset="-122"/>
                <a:ea typeface="微软雅黑" panose="020B0503020204020204" pitchFamily="34" charset="-122"/>
              </a:rPr>
              <a:t>自动化测试脚本的编写，了解测试报告、缺陷报告的编写。</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9202549" y="7121749"/>
            <a:ext cx="1474501" cy="1463953"/>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11069007" y="5941656"/>
            <a:ext cx="658541" cy="62690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6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3321" y="163470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375025" y="1219200"/>
            <a:ext cx="5615940"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3742893"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9</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测试脚本</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087657" y="1329169"/>
            <a:ext cx="10250904" cy="4657744"/>
          </a:xfrm>
          <a:prstGeom prst="rect">
            <a:avLst/>
          </a:prstGeom>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(top</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driver.find_element_by_link_text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多选题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（共</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题，每题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分）</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以上答案都不正确</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以上答案都不正确</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2]/following::label[1]").click()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 </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全等</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==='])[1]/following::label[1]")</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("arguments[0].</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scrollIntoView</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 normalize-space(.)='</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C.include</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C.include</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1]/following::label[1]").click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测试填空题</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(top</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driver.find_element_by_link_text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填空题</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driver.find_element_by_name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("fill[1]").click()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driver.find_element_by_name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("fill[1]").</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send_keys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driver.find_element_by_name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("fill[2]").click</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3742893"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9</a:t>
            </a:r>
            <a:r>
              <a:rPr lang="en-US" altLang="zh-CN" sz="3200" b="1" dirty="0" smtClean="0">
                <a:solidFill>
                  <a:srgbClr val="1353A2"/>
                </a:solidFill>
                <a:latin typeface="微软雅黑" panose="020B0503020204020204" pitchFamily="34" charset="-122"/>
                <a:ea typeface="微软雅黑" panose="020B0503020204020204" pitchFamily="34" charset="-122"/>
              </a:rPr>
              <a:t>.1 </a:t>
            </a:r>
            <a:r>
              <a:rPr lang="zh-CN" altLang="en-US" sz="3200" b="1" dirty="0" smtClean="0">
                <a:solidFill>
                  <a:srgbClr val="1353A2"/>
                </a:solidFill>
                <a:latin typeface="微软雅黑" panose="020B0503020204020204" pitchFamily="34" charset="-122"/>
                <a:ea typeface="微软雅黑" panose="020B0503020204020204" pitchFamily="34" charset="-122"/>
              </a:rPr>
              <a:t>测试脚本</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7" name="内容占位符 2"/>
          <p:cNvSpPr txBox="1"/>
          <p:nvPr/>
        </p:nvSpPr>
        <p:spPr>
          <a:xfrm>
            <a:off x="1549670" y="1406171"/>
            <a:ext cx="9856267" cy="4503740"/>
          </a:xfrm>
          <a:prstGeom prst="rect">
            <a:avLst/>
          </a:prstGeom>
          <a:effectLst>
            <a:glow rad="635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driver.find_element_by_name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("fill[2]").</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send_keys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("arguments[0].</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scrollIntoView</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请输入答案：</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2]/following::input[1]"))</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driver.find_element_by_xpath</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"(.//*[normalize-space(text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and normalize-space</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请输入答案：</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2]/following::input[1]").click()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time.sleep</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driver.execute_script</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("arguments[0].</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scrollIntoView</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driver.find_element_by_link_text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返回首页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driver.find_element_by_link_text</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返回首页</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").click()</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测试完成后释放资源</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tearDown</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self.assertEqual</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self.verificationErrors</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__name__ == "__main__":</a:t>
            </a:r>
            <a:endParaRPr lang="zh-CN"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unittest.main</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1270536" y="1402293"/>
            <a:ext cx="10481911" cy="127352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编写过程也会因某些原因出错，检查测试报告时对错误进行修改，测试报告的修改可记录</a:t>
            </a: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文件更改审批记录中。</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表格 1"/>
          <p:cNvGraphicFramePr>
            <a:graphicFrameLocks noGrp="1"/>
          </p:cNvGraphicFramePr>
          <p:nvPr/>
        </p:nvGraphicFramePr>
        <p:xfrm>
          <a:off x="2213807" y="2762455"/>
          <a:ext cx="8450984" cy="3163139"/>
        </p:xfrm>
        <a:graphic>
          <a:graphicData uri="http://schemas.openxmlformats.org/drawingml/2006/table">
            <a:tbl>
              <a:tblPr firstRow="1" firstCol="1" bandRow="1">
                <a:tableStyleId>{5C22544A-7EE6-4342-B048-85BDC9FD1C3A}</a:tableStyleId>
              </a:tblPr>
              <a:tblGrid>
                <a:gridCol w="809622"/>
                <a:gridCol w="983042"/>
                <a:gridCol w="984032"/>
                <a:gridCol w="983042"/>
                <a:gridCol w="1216524"/>
                <a:gridCol w="1703672"/>
                <a:gridCol w="1771050"/>
              </a:tblGrid>
              <a:tr h="757199">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序号</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版本</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a:t>
                      </a:r>
                      <a:r>
                        <a:rPr lang="zh-CN" sz="2400" kern="100" dirty="0">
                          <a:effectLst/>
                          <a:latin typeface="幼圆" panose="02010509060101010101" pitchFamily="49" charset="-122"/>
                          <a:ea typeface="幼圆" panose="02010509060101010101" pitchFamily="49" charset="-122"/>
                        </a:rPr>
                        <a:t>状态</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作者</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审核者</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完成日期</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修改内容</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r>
              <a:tr h="601485">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01485">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01485">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r>
              <a:tr h="601485">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a:effectLst/>
                          <a:latin typeface="幼圆" panose="02010509060101010101" pitchFamily="49" charset="-122"/>
                          <a:ea typeface="幼圆" panose="02010509060101010101" pitchFamily="49" charset="-122"/>
                        </a:rPr>
                        <a:t> </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just">
                        <a:spcAft>
                          <a:spcPts val="0"/>
                        </a:spcAft>
                      </a:pPr>
                      <a:r>
                        <a:rPr lang="en-US" sz="2400" kern="100" dirty="0">
                          <a:effectLst/>
                          <a:latin typeface="幼圆" panose="02010509060101010101" pitchFamily="49" charset="-122"/>
                          <a:ea typeface="幼圆" panose="02010509060101010101" pitchFamily="49" charset="-122"/>
                        </a:rPr>
                        <a:t> </a:t>
                      </a:r>
                      <a:endParaRPr lang="zh-CN" sz="2400" kern="100" dirty="0">
                        <a:effectLst/>
                        <a:latin typeface="幼圆" panose="02010509060101010101" pitchFamily="49" charset="-122"/>
                        <a:ea typeface="幼圆" panose="02010509060101010101" pitchFamily="49" charset="-122"/>
                      </a:endParaRPr>
                    </a:p>
                  </a:txBody>
                  <a:tcPr marL="68580" marR="68580" marT="0" marB="0"/>
                </a:tc>
              </a:tr>
            </a:tbl>
          </a:graphicData>
        </a:graphic>
      </p:graphicFrame>
      <p:pic>
        <p:nvPicPr>
          <p:cNvPr id="3" name="图片 2"/>
          <p:cNvPicPr>
            <a:picLocks noChangeAspect="1"/>
          </p:cNvPicPr>
          <p:nvPr>
            <p:custDataLst>
              <p:tags r:id="rId1"/>
            </p:custDataLst>
          </p:nvPr>
        </p:nvPicPr>
        <p:blipFill>
          <a:blip r:embed="rId2"/>
          <a:stretch>
            <a:fillRect/>
          </a:stretch>
        </p:blipFill>
        <p:spPr>
          <a:xfrm>
            <a:off x="8632825" y="0"/>
            <a:ext cx="3138805" cy="1038225"/>
          </a:xfrm>
          <a:prstGeom prst="rect">
            <a:avLst/>
          </a:prstGeom>
        </p:spPr>
      </p:pic>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7401829" y="2191132"/>
            <a:ext cx="2281186" cy="290030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状态</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C</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—创建</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—增加</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M</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—修改</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en-US"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D</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zh-CN" sz="2400" dirty="0" smtClean="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删除</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0257" y="1318102"/>
            <a:ext cx="4827284" cy="4751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4742749" y="1853851"/>
            <a:ext cx="1233467" cy="751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lnSpc>
                <a:spcPct val="150000"/>
              </a:lnSpc>
              <a:buNone/>
              <a:defRPr/>
            </a:pPr>
            <a:r>
              <a:rPr lang="zh-CN" altLang="en-US"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 意</a:t>
            </a:r>
            <a:endPar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8"/>
                                        </p:tgtEl>
                                      </p:cBhvr>
                                      <p:by x="150000" y="150000"/>
                                    </p:animScale>
                                  </p:childTnLst>
                                </p:cTn>
                              </p:par>
                            </p:childTnLst>
                          </p:cTn>
                        </p:par>
                        <p:par>
                          <p:cTn id="7" fill="hold">
                            <p:stCondLst>
                              <p:cond delay="2000"/>
                            </p:stCondLst>
                            <p:childTnLst>
                              <p:par>
                                <p:cTn id="8" presetID="22" presetClass="entr" presetSubtype="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9" y="501700"/>
            <a:ext cx="28092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smtClean="0">
                <a:solidFill>
                  <a:srgbClr val="1353A2"/>
                </a:solidFill>
                <a:latin typeface="微软雅黑" panose="020B0503020204020204" pitchFamily="34" charset="-122"/>
                <a:ea typeface="微软雅黑" panose="020B0503020204020204" pitchFamily="34" charset="-122"/>
              </a:rPr>
              <a:t>9.2 </a:t>
            </a:r>
            <a:r>
              <a:rPr lang="zh-CN" altLang="en-US" sz="3200" b="1" dirty="0" smtClean="0">
                <a:solidFill>
                  <a:srgbClr val="1353A2"/>
                </a:solidFill>
                <a:latin typeface="微软雅黑" panose="020B0503020204020204" pitchFamily="34" charset="-122"/>
                <a:ea typeface="微软雅黑" panose="020B0503020204020204" pitchFamily="34" charset="-122"/>
              </a:rPr>
              <a:t>测试报告</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4" name="内容占位符 2"/>
          <p:cNvSpPr txBox="1"/>
          <p:nvPr/>
        </p:nvSpPr>
        <p:spPr>
          <a:xfrm>
            <a:off x="2021307" y="1421544"/>
            <a:ext cx="2445484" cy="79226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测试报告</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4683229" y="1193533"/>
            <a:ext cx="6366574" cy="5194220"/>
            <a:chOff x="4981604" y="1290212"/>
            <a:chExt cx="6212571" cy="5068665"/>
          </a:xfrm>
        </p:grpSpPr>
        <p:pic>
          <p:nvPicPr>
            <p:cNvPr id="34099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1604" y="1290212"/>
              <a:ext cx="6212571" cy="506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p:nvPr/>
          </p:nvSpPr>
          <p:spPr>
            <a:xfrm>
              <a:off x="5457525" y="1334916"/>
              <a:ext cx="2348564" cy="485412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、前言</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、声明</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、背景说明</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、目的</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4</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、适用范围</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5</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、参考资料</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二、测试环境</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、测试资源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）硬件资源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）软件资源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、测试环境拓扑</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三、测试范围</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说明</a:t>
              </a:r>
              <a:endPar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四、测试</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过程分析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2"/>
            <p:cNvSpPr txBox="1"/>
            <p:nvPr/>
          </p:nvSpPr>
          <p:spPr>
            <a:xfrm>
              <a:off x="8353108" y="1319088"/>
              <a:ext cx="2648567" cy="48699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、功能测试</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、兼容性测试</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五、测试结果分析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、测试覆盖率分析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、缺陷分析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）缺陷类型汇总</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）缺陷按功能分布</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）缺陷时间趋势</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六、测试汇总</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、测试问题汇总</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、差异分析</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七、测试总结和评价</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八、建议</a:t>
              </a:r>
              <a:endParaRPr lang="zh-CN" altLang="zh-CN" sz="16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2" name="图片 1"/>
          <p:cNvPicPr>
            <a:picLocks noChangeAspect="1"/>
          </p:cNvPicPr>
          <p:nvPr>
            <p:custDataLst>
              <p:tags r:id="rId2"/>
            </p:custDataLst>
          </p:nvPr>
        </p:nvPicPr>
        <p:blipFill>
          <a:blip r:embed="rId3"/>
          <a:stretch>
            <a:fillRect/>
          </a:stretch>
        </p:blipFill>
        <p:spPr>
          <a:xfrm>
            <a:off x="8632825" y="0"/>
            <a:ext cx="3138805" cy="1038225"/>
          </a:xfrm>
          <a:prstGeom prst="rect">
            <a:avLst/>
          </a:prstGeom>
        </p:spPr>
      </p:pic>
    </p:spTree>
    <p:custDataLst>
      <p:tags r:id="rId4"/>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GENSWF_ADVANCE_TIME" val="0.00"/>
  <p:tag name="ISPRING_SLIDE_INDENT_LEVEL" val="0"/>
  <p:tag name="ISPRING_CUSTOM_TIMING_USED" val="0"/>
  <p:tag name="GENSWF_SLIDE_TITLE" val="9.1 测试脚本"/>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3.xml><?xml version="1.0" encoding="utf-8"?>
<p:tagLst xmlns:p="http://schemas.openxmlformats.org/presentationml/2006/main">
  <p:tag name="GENSWF_ADVANCE_TIME" val="0.00"/>
  <p:tag name="ISPRING_SLIDE_INDENT_LEVEL" val="0"/>
  <p:tag name="ISPRING_CUSTOM_TIMING_USED" val="0"/>
  <p:tag name="GENSWF_SLIDE_TITLE" val="9.1 测试脚本"/>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36.xml><?xml version="1.0" encoding="utf-8"?>
<p:tagLst xmlns:p="http://schemas.openxmlformats.org/presentationml/2006/main">
  <p:tag name="KSO_WM_UNIT_TABLE_BEAUTIFY" val="smartTable{f28f0aaa-aea2-4321-987b-6ec0c7d19d2a}"/>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39.xml><?xml version="1.0" encoding="utf-8"?>
<p:tagLst xmlns:p="http://schemas.openxmlformats.org/presentationml/2006/main">
  <p:tag name="KSO_WM_UNIT_TABLE_BEAUTIFY" val="smartTable{d75cc371-3e7d-4c39-a356-0daf70fbad8f}"/>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42.xml><?xml version="1.0" encoding="utf-8"?>
<p:tagLst xmlns:p="http://schemas.openxmlformats.org/presentationml/2006/main">
  <p:tag name="KSO_WM_UNIT_TABLE_BEAUTIFY" val="smartTable{14eff373-6647-4cf8-bbd5-71d754fff86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GENSWF_ADVANCE_TIME" val="0.00"/>
  <p:tag name="ISPRING_SLIDE_INDENT_LEVEL" val="0"/>
  <p:tag name="ISPRING_CUSTOM_TIMING_USED" val="0"/>
  <p:tag name="GENSWF_SLIDE_TITLE" val="9.1 测试脚本"/>
</p:tagLst>
</file>

<file path=ppt/tags/tag50.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GENSWF_ADVANCE_TIME" val="0.00"/>
  <p:tag name="ISPRING_SLIDE_INDENT_LEVEL" val="0"/>
  <p:tag name="ISPRING_CUSTOM_TIMING_USED" val="0"/>
  <p:tag name="GENSWF_SLIDE_TITLE" val="9.1 测试脚本"/>
</p:tagLst>
</file>

<file path=ppt/tags/tag70.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GENSWF_ADVANCE_TIME" val="0.00"/>
  <p:tag name="ISPRING_SLIDE_INDENT_LEVEL" val="0"/>
  <p:tag name="ISPRING_CUSTOM_TIMING_USED" val="0"/>
  <p:tag name="GENSWF_SLIDE_TITLE" val="9.2 测试报告"/>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GENSWF_ADVANCE_TIME" val="0.00"/>
  <p:tag name="ISPRING_SLIDE_INDENT_LEVEL" val="0"/>
  <p:tag name="ISPRING_CUSTOM_TIMING_USED" val="0"/>
  <p:tag name="GENSWF_SLIDE_TITLE" val="9.1 测试脚本"/>
</p:tagLst>
</file>

<file path=ppt/tags/tag90.xml><?xml version="1.0" encoding="utf-8"?>
<p:tagLst xmlns:p="http://schemas.openxmlformats.org/presentationml/2006/main">
  <p:tag name="GENSWF_ADVANCE_TIME" val="0.00"/>
  <p:tag name="ISPRING_SLIDE_INDENT_LEVEL" val="0"/>
  <p:tag name="ISPRING_CUSTOM_TIMING_USED" val="0"/>
  <p:tag name="GENSWF_SLIDE_TITLE" val="9.3 缺陷报告"/>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GENSWF_ADVANCE_TIME" val="0.00"/>
  <p:tag name="ISPRING_SLIDE_INDENT_LEVEL" val="0"/>
  <p:tag name="ISPRING_CUSTOM_TIMING_USED" val="0"/>
  <p:tag name="GENSWF_SLIDE_TITLE" val="9.4 本章小结"/>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GENSWF_ADVANCE_TIME" val="0.00"/>
  <p:tag name="ISPRING_SLIDE_INDENT_LEVEL" val="0"/>
  <p:tag name="ISPRING_CUSTOM_TIMING_USED" val="0"/>
  <p:tag name="GENSWF_SLIDE_TITLE" val="传智播客.黑马程序员"/>
</p:tagLst>
</file>

<file path=ppt/tags/tag95.xml><?xml version="1.0" encoding="utf-8"?>
<p:tagLst xmlns:p="http://schemas.openxmlformats.org/presentationml/2006/main">
  <p:tag name="ISPRING_UUID" val="{8D62E317-9EB8-4EE3-A0B2-DEA7D8D8667A}"/>
  <p:tag name="ISPRING_RESOURCE_FOLDER" val="F:\7、计算机组装与维护\5、资源\2.PPT\ppt\第1章 认识计算机 教学PPT_薛蒙蒙_0827_1\"/>
  <p:tag name="ISPRING_RESOURCE_FOLDER_STATIC" val="F:\7、计算机组装与维护\5、资源\2.PPT\ppt\第1章 认识计算机 教学PPT_薛蒙蒙_0827_1\"/>
  <p:tag name="ISPRING_PRESENTATION_PATH" val="F:\7、计算机组装与维护\5、资源\2.PPT\ppt\第1章 认识计算机 教学PPT_薛蒙蒙_0827.pptx"/>
  <p:tag name="ISPRING_PROJECT_FOLDER_UPDATED" val="1"/>
  <p:tag name="ISPRING_PLAYERS_CUSTOMIZATION" val="UEsDBBQAAgAIAO9xSE3/6EwIKgQAAHYOAAAdAAAAdW5pdmVyc2FsL2NvbW1vbl9tZXNzYWdlcy5sbmetV1uP00YUfkfiP4wsUbUPXaASCKnZoEk8m1g4drAne+lF1mw8BAvHs7WdwPYJVS1i+wIStKItLVppu1upNK2QWlFW5ddsnOVf9NhOIAm0tnd5sJSx8n3n9p3jM6WLN7ou6nM/cIS3KJ1dOCMh7rWF7XidRalFl96/IKEgZJ7NXOHxRckTErpYPnmi5DKv02MdDr9PnkCo1OVBAMegHJ9enZFjL0rNilXVG02srVmqXtOtilKTylXR3WDeJlJFR3ziv/vB+Qs3zp47/17p9BiZh8hsYFWdpUIJ07kzOYg0auiqBWxEtTSySqXyO53ww/mnGI/eoqqiEak83NkbPXtyuHdr+MPzYhRNgyyDKy6Yn3syeVqGQTRqmaoiE0sxLU2nScJUQokslaMHvw/v7o7290b7vx08/frg6c3o8Xb0553DvduHgz+G/3yTZUA28Iqi1Syq66ppEU2evJHKo/170Y+PRvf3R4/vF6QxsEkM8O7e7ovvdo6AtRIRpPBo62b0cKsYSV2p1VV4aOzFi18fHDwbFCNoEg0SkB13g5gmrhGroq9CaUAjd3eLQPRLYGV7cDjYKYJaI2ZS+SyMhpeVGqaKrsXKMYhJDaWayGZN9FCbeUh47iZi7Tbg0IbP+47oBfCm7/Dr3EaB69g8KGbFJJdbIFgFq6mVq6zPUSgSyjEhcjwUXuWo4/Q5uODb3M+yAQ1UJXJcnsst5SNrCSsqkS2ol6yvWDRp9NgY8znyRIiY64o4ALDL7D7z2hyt8zbrBRxtwt9sx07+tsEg7NiTz3rO54iFqX/o1LjZNJmsnlo4nmsKVWFyrDDfg/FbkGqm1V8PttsLINIw5N2NMCuKqUwsvBUvjhtXE5vmfwaVpy7HjGjOftFwTJA4MeCrBy1fcUR+BGmAPqQy6TLHzY9StCUw1PR5wL2Q+0jxrhSwqeljAk2go3IsQ+ZnXFiGihTAr5CKqdA4x3w9cEKehUwKldb7zRppw4Lg8pC/0sk6vyKg/13O+lBEeO8EqXAWjmCskCAmkzUegdNzesyigUMdFsI6hsAl1+lC/HYOzlaDTDKYjteZTLzxyz/6/ssiH///M5L6bvCg1+UT2SRBZJGaBBvVulXFWpWA1Id3vo3+up0TBFKNfVKpaam4EsOjJ9vw9Y+++CV69HO09RwCHN76ajj4Oydhun/JZAkD6ThzOaHzjqT2YSf66WEhBmi+eOSQl0wfayLkwadZJBRXZnHJIQ9qvLFOcEX21qTs46xhSnG13gBlmIkQRM9vZ68D0wwNbFyC5k9WKqncYP41mBxUCLcQSxJ3PL3CYtaPtLhPExxvAMdRU6VpYVlOrjZwqXGd9rX0w2Ujloyw+I7jwh0nL1m1jjWYLnN83HbCgoTJQJ80O7Rdep4oLd7XXpvvL09BckMsnZ66MP4LUEsDBBQAAgAIAO9xSE2LtzoSDwQAANwPAAAnAAAAdW5pdmVyc2FsL2ZsYXNoX3B1Ymxpc2hpbmdfc2V0dGluZ3MueG1s5VdRaxtHEH7Xr1iupG/RyYldO+5JwdgSEZVl17rShFLM6m6s23pv93q7J0V5CiEJTV8aKIWShhZDavehdUugkNY0P6ZEkn9G53S2LFlyenJISSjiEDf7zbczs7Pf3lpXb/qcNCFUTIq8MZPNGQSEI10mGnnjI7t0ccEgSlPhUi4F5A0hDXK1kLGCqM6Z8mqgNUIVQRqhFgOdNzytg0XTbLVaWaaCMB6VPNLIr7KO9M0gBAVCQ2gGnLbxT7cDUEYhkyHESkyr0o04EOZiCILF0VFe4lR5hpnA6tTZboQyEu6y5DIkYaOeN95ZWIp/x5iEaoX5IOLkVAGNsVkvUtdlcTyU19gtIB6whoeBz88apMVc7eWNy7lLMQ3CzXGaPnmSBI1pliVmI/QRvw+aulTT5DWZUMNNrY4NicltC+ozx8YREhcgb6zYm7VKeaW4WV2zi7XNa/ZqJYlhCie7eN2ewsku25XiNPi09NdurBc3KuXqB5v22lrFLq+feGFFRwpimaMVs7CyMgodGBTM0l7k1wVlHLvtVBkVaOxXTsMG2LLEcBW3KFdgkM8CaHwYUc50G9s6h229DRAsqQAcvREvW97QYQTGCV1CiIHhWg56Yu7KoCfmF0ZSN5PZT9KaGKVFtaaOh82Dtn5oljlsOoZtSTGSWvxO6pK7g4TAr4NbpT4M7YnaNhMlRM4YZAsXgWOqSyGj3CBMY+rOwFlFdaWZ7u/C0jCSIBfudiCrtbFSOB4N1UjFB1WPG98pfFKVGtSnSSkS01nQ7re/dh7u9g72ege/vHj25Ytnt7s/7/Qe3e3+/tXh3heH+791/vomDc8NGRE/UpqgkgQcNBDtAfk8YrdIHbZkCIQDbaLmoJ0pojhzITsVcUCVOiGlOuEgF5IdUK6uFK9fIFoS6japcKYkx6UHP9Cvg59i7kLiFJzLFrhDFFgZh0YKSBthLnP7sDRpZs+9sudZVocKIgVvE+rg5lcEJbbJZKTQ0mQQp9QPUaXl82gT4irEzkeuhIl+zg3cPzhZ6EKYhi03c+ny7Nx78wtXFrPm37d3L77U6UgQ1zmNZ0sUcflMxU3ndUp3/8XpJeo75luSoR93pTs26eQT5Uj5xrXBMmPNmixhfaV9ExWs+8OP3QfPewdfd79/nKrZn+50Hz/o3vnpyPHR3c79e539P9L4dp7s9f58erh3v/Pd8zT4fv3TAN/l+v3TTyq/BmJPPSl3fKp8H+6mgfV29g/3n6RBboCKfCDrQ59eadw+pqHAA+GtgFbx7Gr0MyN4enHmM9yZb4VEnaUWr65u/4lCvdJHViJvr0ehzrWwb7yo/18qlrwNbjojVxvLnHiJjEd8JpiPdYw/WgY3z8LcbA4vSxOHMhlkG72RFzL/AFBLAwQUAAIACADvcUhNBOcD0bY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wcsN5hKDYhVPehJB/2EOxmuSXU97g+8EVZGIK/oEa+cdg2sXLyx09TQE1arW7srYuy7LopQwM4roxB7ZY/8rfN6hIyUPfKZkhIeGd0fwQ8tjhNqfIt9NU+nX1uBYX0MCQunYDWeHszkysi1VwRMw0tYShPOC2nAlA1lVudCyo5iQgzvSIUV4eyXweV7+xiJsgODb7XhxkKKKApD/WZj1Fs6rpc9p+3orWk/ul+F/nHuPFN6iV/PsVK4qBv9qyTnM8/TU6ITM8+GGWZNajiIe7bhEcf6HiM1WGxBvHBOp7phXIGcej13szUGR1mUA5QNZxn5S4bSz7omB7HWVSMQ2ibVOVxNqprqP/VK4A3KlDBidExV6+sYJu9dGSl8CwAWRR161h2cpemoIhR2QL01UtgHj70MSd2jY+12ox5go+KG85pJHekXRd8pMS41DBBedVzDDGc5v4QVzqV9WTL3YQf3g59s5bDLTOvF3p3Ct1Jys7Yfp1ArzT+T/wBQSwMEFAACAAgA73FITaPtv2riAwAA7Q4AACYAAAB1bml2ZXJzYWwvaHRtbF9wdWJsaXNoaW5nX3NldHRpbmdzLnhtbN1X328bRRB+91+xOlTe6kv6g6Th7CpKHMXCdUJyiFYIReu7sW/p3u71ds+u+1ShUlFeqISQUKlAkUrCAwRUCakQ0T8G1Xb+DGZ9jhPHSTgHaNXKOlk7N/PtfLOz3946V2+HnDQhVkyKgjWdn7IICE/6TDQK1gfu0vlZiyhNhU+5FFCwhLTI1WLOiZIaZypYB63RVRGEEWou0gUr0Dqas+1Wq5VnKorNW8kTjfgq78nQjmJQIDTEdsRpG/90OwJlFXM5QpzUdE36CQfCfExBMJMd5cs65JadetWod7MRy0T4C5LLmMSNWsF6a3be/PZ9UqRFFoIw3FQRjcas56jvM5MO5evsDpAAWCPAvGcuWaTFfB0UrItTFwwMutvjMH3wlAM1MAsSyQg9wA9BU59qmg7TCTXc1mrfkJr8tqAh81x8Qwz/grXobqxXyouljeqKW1rfWHavVdIcJghyS9fdCYLcslspTeKfFX75xmpprVKuvrfhrqxU3PLqQRRWdKQgjj1aMQcrK5PYg2HBHB0kYU1QxrHZjpRRgcZ25TRugCuXGK5inXIFFvkkgsb7CeVMt7Grp7CrbwJE8yoCT6+ZZStYOk7AOoBLATExXMthT1y+MuyJmdkR6nY6+wGtY7N0qNbUC7B50NZPzbEPm/bd6lKMUDNjUpPcHxKqY5U5cpmPGeUWYRq5ecO32lRALzGO9Tex0/m60GPkvIDGaqSGwzqaVvaKH1WlBvVxSi41neTa/eaXzsOt3u52b/fnF8++ePHsbvenzd6je93fvtzb/nxv59fOn19nwbkhExImShOUhoiDBqIDILcSdofUoC5jIBxoE0UE7UwRxZkP+YmAI6rUASjVKQY5l/Z0ubpYun6OaEmo36TCmxAcFxPCSP8f+BS5C4lTcC5b4B+CwMp4NFFA2ujmM7/vloVm/swre5Zl9aggUvA2oR5uZ0VQNJtMJgotTQaGUj9FlRUvoE0wVTDBg1DCRJ9zAw8JnCz2Ic6CNjV94eKly+/MzF6Zy9t/3d06f2rQQOJWOTWzpRq3cKKGZos6oqT/EHSKno7FLsk4NF3pj016/Bkx0LJxbXBsoyTHi1JfO1+OJnW//6H74Hlv96vud48zte/Tze7jB91PfxwEPrrXuf9ZZ+f3LLGdJ9u9P57ubd/vfPs8i3+/olkc3+b63aNPprgG+h55Mu7hTHwfbmVx623u7O08yeK5BioJgawe+jzKEvYhjQVK/GvhWsXTqNFnRvA84ixkuNdeC9E5af//e716KZpz+odQqkj/keacaalevfC+sTVIR8Mbw8gVwbGPvYzl0D56RS3m/gZQSwMEFAACAAgA73FITQ/kWSCZAQAAHQYAAB8AAAB1bml2ZXJzYWwvaHRtbF9za2luX3NldHRpbmdzLmpzjZRNb8IwDIbv/AqUXSfEPrvthgaTJnGYNG7TDmkxpSJNoiR0MMR/Xx2+mtYdxJfm7dPXsStn0+mWiyWs+9Ld+Ge//wj3XgPUnFnCdaiLFj1HnVmRTWGS5SAyCayGFIdPj/L2RFDGTHrTeP2JtrbixxS+mXFhq7gmLAyhWUIrCO2HSrKixN+gtH1Zu5IqfY6XzinZS5R0IF1PKpNzz7CrN7+qFdZgVYA5g854AoFp5FcbeXJ8iDCqXKJyzeV6rFLVi3mySI1aymlb/vlagyn/+GIH9J+j11FgJzLr3h3k9cSjJ4x2UhuwFvZ5H0cYJCx4DKLi2/frHzQwbhZUo4vMZu5AD24wqrTmKTS69DTACDFZejW6GWE0OQcrtyPubjECQvA1mIbV8B4jAJVe6gt+oDYqxY400GbPj6hQfJrJdJ+6j0FyeFi0beveqVB//CELRkjVRmhOjGnednNcMPaOHFxbyzqmZl5QoqRERSTWFFiQp3H1awT3X13GnePJPC9vh/JqLNvAzQLMRClRHv/73EGLo7jL1dn+AVBLAwQUAAIACADvcUhN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73FITZQTsyJpAAAAbgAAABwAAAB1bml2ZXJzYWwvbG9jYWxfc2V0dGluZ3MueG1sDcwxDoMwDEDRnVNY3int1oHAxlaW0gNYxEWRHBuRgOD2ZPvD02/7MwocvKVg6vD1eCKwzuaDLg5/01C/EVIm9SSm7FANoe+qVmwm+XLOBSZYhS7eJo4lMo8Uixx2EajhU17/wB6brroBUEsDBBQAAgAIAKBhr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O9xSE0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73FITe7Vv9acGQAA8D4AABcAAAB1bml2ZXJzYWwvdW5pdmVyc2FsLnBuZ+17f1jSV/83u9ty3/XDWpmYP7idrZqWjlxaqdBWd9ZaulrmSoWSlJoikYkoArU2TUSpNXOulO3b7myZUlhCIlArwCSlckWEQvFJzQDxYwrIzwdsV652X89zPc9138/1XNfjHwrnfT6f9+v1fp/zfp/30XNKP0+In/HO/HcgEMiMDevXboFA3hRBIH8zvz3VLcmq6z/v/ngjd0v8J5DGzoABd+NN7MebPoZALjKn2Xe95W7/177123MhkJnXPT9vSPFnd0MgiG83rP14Kwll6MGVNfRvd4GtC9EHI1YPlX49Dyx9Ur2+6JdroermS2+93/y2eA/8k/X/WHp59pJrX72J33Lx8xnid3E/euFwDVc+Vt1YuO2+i/aZ2Y+durJvBbZReTwgt1Hui9DfPH85s+OWOjeTjb7/WdAKXKHhsiIB7XiWnIh2DldFFD2ehnZTgxy8Lznhw9+mT1GpA0ROg8a5VAD3yLvfv5hbHi5hV6GpKwXvjUv+cTE/jYFmi5yFhR6rIDxZurnw70LfZfxZnuYg54EgiDR4pf/utDfczUfhZT26Q/q/ebq+PARO82Bl+InGmyf+J809vRvR1rsDvVVoBMWm0iA2bDn1FmHhDeXRGr9ISYT7gYeWfpqzv0vHFlGNwewFDjQh6obfsZpAH8DX3Yuze3oFJVe+GzFpGW2dFXSP8oNRC/ZuIxK3Mjw2Xwre0MRpOp1ud3P7acaGHytfvrv+7nm9/ix0nMaa7zIzsPFii9vU1f7ffRQWExP6Av7oL9uVys1wqtvI28ULOtonIf7jEKeflUerVwiG28Pq3PNxbMTochqvpmuzYoQSIEsQ+hLxrJXpsjC76tnCwkLHqMIoWHf3U7GCWFQuVRQmvYTc7COffuwStYk9OgHQbnm/Jn5cyYmkDPt3nSHjJGTnllE39B8bZ52R5Cf65Xmbx8yrnHMM9N2C3R7SO7cnSSJ+pWnGOvMT5AibfiDRNZKoGfn9i8SaWvLgFbLiB+zEY/muUbQrr1B/UZrARFj3PPOwNaY1db5UukWj9UPDc8Rto1fklEEtKx5OFzeJtJw6FtWqzoqQ/+nB9KFzkgbDCtNlNsWgzno+btqSercdo4bSRbU8ywmpIVJoEj/Nq8TSxgPry22V4MZnKYwd4HUDNq23cMJaa6aH4sGws25rKf5Ieb21WeqLIj3WrqKZ82n5xuUFf3qWWAMjubRlEWoyrnbCMepyQpiwgWCbfgHK13pppRnBjclxa25N8DWm3y589mudOuBK6D1I5kuXDOTMRarCah3Lb3A/QZi7c+ukQWT9p1N+mNDMTyuyAURIWVUTy5Ux8d5g9NQLsmL2vx6Pgdhlnll34XwoUHUgaML6VcwJN/3L4S4c661KZAutzwS07y6lg8uD0Lqkl3N43T1/fCvB2hctKgDPz9q56bXu/+ejCHM/iy0gWstElrIuo3PQWEt1KGiOkWmioWlXA33RMnB5IFoFLkdMYJ8tBMW+id5I+9DAzyVBf5vngwbAy6gJ7VvjnBZg4HDGzqWvigvu+54qsexgT5A9x/G6efXHcy9Jlp/Tv7HswplzExEYSj4YQH1aQj0izhAZzzf8Kajbg/5eAo1HFQ68P2/0yfHEM3/t9gIUDxno/l8npZPSSem/W5qzjOqJc1+OzOTsRTt7cbVU60B0hApN6wuBja23WmU3KJSna2AtpDGOjd8pjYy1D13HC3sMBtpYFW3sN+do2taJ3JaknPJkp32H6g6om8Oy3BCzTiJtTciNEZqy9AsP55++k1dyflYGW/TZdBRADeeLLF82WsHpKlW2F9vgCCzgc/9F6Fcw0O5F13XA2p4s3A/qkuJrnskfEGPp2PWOTqO9U7zvo9qk5ZLTln4eKnVR+2BM45wqaQZIlOjMmN9JlG5sK5WMBDiktNQodRVoDc7xx+e3Ghp80UXgiFJONWlX2bh8gdpkEBx/NYHt/5DaYGizLK+9eBmWF3qHOPJfmM/pWgUpjbEueOo/oRUoyui9MtsRfAqjCsgjuDan0siw4Kl18Hbxaq7jfjvBsZhaboOFJB2RSOfIs8tsZSomdzliMDgHmcMPvKLt5VFby3mdboYL1VyeHGwhrfS/n5Pyp0KmMm71TAn7cs8TLBUXX1O9J3bjV1DMlrkiyQqfcvhiyWlomUTVNrVJAD0vUQWu2d56qhwNCvG0ecmMLwGgdPNXtO1QV2w20ktVxTVHo2DGxLmiCpXR2F+z5U/JPMP76GEwC2d8YqkUIBiy9CX0O3taqbFNoVMbSA7igvlcZRk+j4FNK8ceKP/5A39RM3uairkoyybM4CqFrRQVMArKtwNRxl9eS/YMdJYulooTZ8C/Kn8ju7tvGbxQHClNf7OM1ilhQ6XNSN9sG8jQ3crGN1HGOKCOwzTWbPsrL3OunX5tr02eco91kaCkBtAJoVPZoBxcehS+Ryy7A60qBnHfYm7T8QUMbLlYprQsFzbsj41ZUswBnUyWf5SwY5maCT6/3qxdBfhlgsM8SjfaFCnSOvyM6NR5OC9e/qf/wuO77XTsLpzIBy45I6tVbo0D9qbO42pmfgafKX76EV1XDg+V/GpAeoNORvqe+UZ0a49B7pqvYCqYOsmR5Y0wfPQg5vsZ6ODiehIZfgCHhMGJYh0wbNABFCisy+Qg1yX9NWI2SSIGG//qxEhqTd2kdFI6Kf2/IE23p6chraeRPzqFTc1/6nv2uASWAFswJauUPfpnMSiFJcIW/0Us9kWP6CO+TH1tZwrXhaHH2gfGV9Wf/Hiq8R0u9j+xLwgYYDufsb88dWnpS4UrtjBCIgQj75YVDt9cZHQkbNRMgK34zp1pJREG2UuUit32HSfBjbaJBTHET3Q/035X+NJMYL07U/qJLkVMqvn/SE2gn0gIluNPIZ5Xy0/VkrSl0+RIl12wMdxYja1dKTBSjDGObrmj+9t4GGVE/b4RBVLR/Y4HKCRVoAcqmMbwqolJetNyuTkEUBz2RpDg1DibvskXUCRJakuCCp+mf0hXfUNaKbmQ30RCNkZuxbFh1xVc4WhDWZXZ8cjb+UhQNZj5MkAkx9zhzB+0+Ey5HcKM3W9kCRXZ+lIsXZynVeBUjz8o/gXOMLA2+3D5eg5oNagqPs7pzmyNfahO5GXb6TY/ebZ/iMJkhTtxmkESmdBj6MfYhHi25sqrtveMYKnitw9UYhPF7gqiEDQwbW6e2OPiXngUjuUTFV52bWk4WU5WP+876BPBVEjzEKO/JqZ1L5TU8UQkSmsNL3uueTa31HZEhTWSGVsJShJa2wtPL9dJ3SXN5lR8N7pbARWlry6rktqgXD8jpv/V4SAeB8MkNVCySS5pp1/7irEW/rbYICHNnfKQ+BP95w8a54gkOO3wZgaWQIMvxqGRkguLc/zN0fMxW1MX5US3ZPPKDn1lW1pN4MN5GUCySRhPQNtsKhQ361VPxqyilgf3h15P3hZ7OnTdf0OPpj+iV5klDz5adwan1AFRKnQ8wAKov+1pdVDgB8R7ltf6Ra1rNoxKHVg8phvdikCpdaiXSYqw4EUND59ajn+r9VOCQ1+iYuJ9uplbVJK2j+hVgEGs42o+8Tt8z1SNVkmQ0siW9AP+GdfvCXkJrSwCS6VjmsMQXoSxZgLNZnY0fv/qBNJVoAGVNX09fRcWWpURch96RhJ59r+hjZKDzS7TTUMGkDIL6F089Z88pkMHVO/APGjJts83R+bM4colbFKK6uOwxmiE2mHxEdtWFfMsUC5GZaIwzHjk93lLXo0XRaAo/XbpY2wEnbC3tTVi6k9Qajr0Hfg7OFHG/ukogtKp+gDDmM9VIXKzbFYSGegvMmhKDEjpCh88rbXBoPIXq5RCNsFGSmtNBKygjgQDFGCU+fCO6Xk2bpfgtbn2xEud1fFvCGrVJvfkosV25yt190R/ieVmV/R1GarCxf/59XCKWUZNi8rGofH2Fv7EEhW/zL0nagEUp5mIQnh2Obag/JiOo4hnWX+vC0fB1GaheexEW99rz5+R238U2O3P5ejW2KlsS7+5tT/ON6Ie+1r8GkBd6aLaFXGWR4d9RTNV8M8c7a9aEgOnirkxOVL2UDm+CNDuH31tBePGUSl9kayVccNtIb4R8RrrfS4D3fGaO+6AYbZrJqUOoy98+nNJOPU2hYEijBGnfyF6LdbcewDYDhiyKay4wSAfbNGPbrbDYBj3xuDrX/P/4qq9hslFZVLNf17NFgb6vA7mfAwbfLWCm/yX0iTEJMQkxCTEJMQkxCTEJMQkxCTEJMQkxCTEJMQkxCTEJMQkxP8uhMXEFVGMjxsWCAQrQib+UBdBGdhYZ6Sa+eagvk/vunywa07NfkmlPVcel+85jT8Y1135S5e4ehZ2DTHzFvR/fTT+/7AZN6RxOTSLxmXH/g36AueLUAW9lV11SMdAVzzSeqfLCzF0qOu6N7I7oRUNOsU2PyPeRPC8I8BFH9GDrrS5sI2WJ4uQBQ0d7zX6c/24crXJLZPhBqMVQSKhc5TNog5UUT+gYPl0c7TaqAc8NwgKCx9/6/sQMdBHLe14D9GpBzR0XffluL4WrdkayirTtZgsoyCTFkvx4peZY2yknGeeA2Xf6jkClmuMhaSMydBUlc5lwrtMIymi0RTfILL+Ijet01BgUmI19m7k6O9f4K9k22zvKlSoZh8RFijU2PuiNfuVJEcSDR1hi9yPHMQQBd7UocO90oIvVK4duUhnb96IsiZN7e0e53mJ6VdgNKxoGtVopkY4ArLFeRxV40Kq3Gie80NjHLXnXiXcY8yVUuhsodEmNKZ/3hauIQ9d89KYWqCd2lH4pW9glkMwniWPFpcTXzSIGaHLxzwHyEUrD4qvfkSN+I1pb2OmrkqVGLQKHi4VnzqPFp7+OV0mkalUmRxkiBlAnNOJpfPxSOcSaa9K1RPBdTDukFTJKwP4rTD3bF3qvD4cwoz9zikgJyn7d4XxO85pzU4q4sqjh0CyKaHHRynN3cp4C/7JDTZ84W6Fkv54gf9CbTVCdS1YfT9JHRTtyzIbjs6VF9KvhaHU3mvhByTGpNaAw72WOH9AyUPZC6DyNxnwvbYlDZ5D+Ylelx67acUbQxDF4P48geUHKatfNV+kLsUyUL0v/abZfsxBIWe8INSula82Faz4zZJ322K6UF+RBK/N9mLISH2KmEXURJMoH/6umG3bvAwVJG+nH/qKkQh/r1z3DdgfXPxPRxNPy6rXqGRORoCASVrpPNXZGL3ugkE3yFUVNd+bZT7WY95WZZ4CgfBS7bfq9MaH9TKEb4oSt20es2FQIXcto/bchr7HkTVrq5ersOrd6fv85OFaU4YoH2N/6P0xOExd/Q5gvU46qRzFAnczaOtyCmHJArXewS/V68Co3WZBZU+f+2MGBHJLzG2pkcnHHsoQMA+Cr8b5AyW8UWbJW4M50hauesj0ToGTbvQWs/O3mcjmnAq0UuUtYdfLBsluJ2Q4HsOcuwod9W2D/hDIDzFVsGe1N8cVdV5bhBy7OfKcEChh+89fs5aonKVpJyrz0i101uXvHecX5SQX6bTEfd3OW2ySw3JfcsFRjU4hOEDc4V322EZSDyllzWik6BwyJFrArEcZe4JEVJeZ5hr5NqLo8Yj9uRwWVMuxqdtzjucdfxw2bsrvtQV91SNGRf97tlPZGdyVviyXvb9LfjNJkAUohPUo4hz3rPki2U+U/mA+MiQ7YmoleFhS4lh8zXBEnstYDZgXUiMkV32ALXbhjRUrp7bDi8VszIKH6oXqTuJW+rW95JMOyOXl7vB6gtDKe/PUVflZdmuHxt7RpRCaLpPRBo1O7rLLu3Sd4w7O1Nxx8/P4hdeNc7GUxq/1zzluv6feYJWftLNGy9HRc9f8BvUJb3KdaNpVxAfUegPBdaN/lbDhQ8bFrNR5h7t4S2pxy1EixyEzBuqvUDnV5T+HomCibdfdFLFsb/d8VfdBf28cFm6d0r0pA80MnnnBc9FEnWwd0Pbqq9GJiLEn4gzQ+gx9REnBZ3CV5odZ7LTp+5V57FA+HgJ5tB9squGIUljHX1A71f2kn+YnOphSRYkrhrasuxfZqFUFcymDuayNXuf0Qq5J4X2adPI09GrOMLqGY5sKgewHI90akjVr7VKHfnRN3timHH9mSAXiRBsi2jMNOu6M33/ISTONQuXa+eKh79OwvPOOnSd6zPdNLWs+qt3bTGFpU+B4HXoHBHLVXASWoT9zJVB+d6c/vGgM1myuEmuM0vzK3S5Q0II7Ip0Grgh2hjidHOgNbTMIuwsY9BEiuv55U2XPmXdhmNhjjzhmbFEQRxrXpJJkgGDmmp3dCxGJAOG+Yx4tkyNPdK+H3S16HSH2ZNjM7q9202HfiJY6M971IhDbMs2CyyLqA1gbyODwmCeLbBiixk1K1cN28TGxOQ+o2A2MCIBD0s9iBmuNls32FkrA5z1RN/IAguwp22Vla1qzGajTPDUurqIt54tSM7noFkgVD3Epeh9Y/2JEseH2cj6uaOY6GyxtDsxlKRKrjugymZoKOjJS2V+X/sJPKx46y0KaHL4bLrl872wjatxuXEb4Eubw3TYeZSS+3tilmH24g7inVOqtEsnwsEQGNqR8NpaoghY1T7ltQv4mZauuLXECVMYeoDl+N4vVoI+KBC9KpLHFjSChQgYA5bQgGDYVz9jZpKrYTCiaCSgsp8plUtcd2twIDXv2EpvdXWh8S3MoaHFx1qenfUUrU8AW3hL+jCGiUgEsninTDweHM9dEUgMzFNPG59aVc7qAu0qKO2nhqxwU6yoJ8A0UxQH3zj3dYareuIuogueILU202FlTNs89fFsP70jKGOeV7AMjezziJgULue8EqnuiENGYv5fJlc5hEhmTqkLw9QvHh63yyK4w6vOgwqc/d5UgRty/kPbHXJLLpqFZb7LsN8t00Gs7w22FAR21Y8uzWdtOpgWNJ4hcH0D0jZ41g6hsuj4+ZdWDU2CW1db8Z/V0aS/45S5GGKCMxzylY8NxrJ99aFzYlFv6ZoLA8LTJYRLyElLzp68Do7Q4sYohY7YhkO7hyMwZhm/lzoge61avtVffRCB9AEXnxgjBAWs1a6y67FDYCbmsSI+B8d1vR+ccFyx9ROawpYT1kuAf0oTRzo2f2H/8g1zknBLz4pmDcJKYDcptuhK98A3IQS7ZOlDXJfoCncwIhUsY0hl3TMMOrhnH6vmIj5u+kuBwLy2YakPvxdnZIgF++mpFJYXazFFt1VIqtJgKJsUFM8aDBKlUFHgmk9uDqC3T5cSLDJizNtDwExnELhwf3BjwVqNZaBbg/VpCCT28Tabmg8abwiBgXyDOJT5eyr682a74Wr8qmG/0DNJFChoYYtKCXHdvNbJ6oiGQo7an8cgfnQLrWZDxTz0HzK6zxFCIBXmqWVy+HpSRmruoi1vO6XPHw9KYNZpdb1kR4f8sk1suv5bBum6x4K1LeLIbrEp9bqR70SK5a5sIYQ0Bua/DbmG6LAOJzieJCS7317bA5/G0kXhfjbq9V/uoXYhqDLEVTgdEp9ZWOaYtEEokt+eKUERLsTs7cVSpSQH67cq8pvHMxG4d/nTMbM89Rslxe+fUcUvku7RtHHkHA8wKoR6l2BlsB8/Hu93Vh3f2fdLaKrIrqAZFgmg4TPRdRdhI1QxEa5JpdH+gUoE5sgs3PWVzbE+UUFJs+KLktKVQpu486l6kiSd1R8x70UTB+LjJKOPJK4eSwJHL3H25w2NyGsLRmirmR1EF/hwmVldHfVYXXjvMDWzW7qXaLi5AcQUJsYZBKVUvVRPjBouz9Y8bOOwqXZswqIQUqjeRdU3pf+frB3gpfwSZ4/Po9saTnhH43DZSh6xxOqypu1nH3WPUrwVgLpJ15ZVQQCE57I2wnNgcthuz4QHaWEKzlHTp7qCjTEPblApZ3m40MwUcuQet5Gqm+omR6H6yuOlFpFTNQG8mOsaNuRIfVLDAEWNa2fZiPf/YrglkUvnATvvDD6k1dX8iil8znqNy1owny26FyDna5BhDK/sx7gphJcldDd+VS/OgoigOnsxggU2wjdo8lc7SLOUv9SeT6vW63lXqUlqBmOJeNu/1OtwldLgvUvWBjW96xpGL3X68F/f8VuRAv7aFgfaHOYdKumAkVxVtrAo/831w2DlsOWQ2UoxkzbKz+/J3Y7zxlRRBanwRjWhaXoBM6yVffVFSGmosfHL0H7XbYD+mPouJzh8dKEkuiJJgkTZlmZfVRsjqW0TVLkqgDXnRjs4MGzG5Cw4z3r+QVM9yKFmbRKhGoJnVEoCPGQxxh0W40QsC+dBXk1HpEJD/AeY2cOTXtqUu4hvoWjPCFhCQZwB1jY3s5LTpNNCXBo44zSJk4JVlfwSba46mjuLvGqZzC2qMbxiHqW67L+dax9DJyiWdvcp9XPCXrz0UQW9NHoLguQEdQTUpPMdfz2AUQxeZFL121QtVnt0NoEV+yEYcTMtrWlEC/xAhVJG2XLssZe9LkZ/izYivLZ+N2Wa3sy1EtiUPWeSQ4O0SMfewOKPYsx3kxeXvPcxr1OXMQ/hKA+aLOsVdiUiK9ZEXklToKfrfQ/lWZXA9W5ufvMc3mRDZ+D1FyIUlfzQLH8VoxhIK3xi/b51xkRw3JPHH/+LruUR9NW0eXzHFZRO5TqLe9vTnb9ejvE85abUOz23sq5+mG+nhEvZTmrOfdjfsxRvvxiiedoBh1sF8EdlzIbbL36N5NfZillg4SqtJcHl35wtO2jaJajwKN/wjYW3jJzu//h9QSwMEFAACAAgA73FITXA/OElKAAAAagAAABsAAAB1bml2ZXJzYWwvdW5pdmVyc2FsLnBuZy54bWyzsa/IzVEoSy0qzszPs1Uy1DNQsrfj5bIpKEoty0wtV6gAihnpGUCAkkIlKrc8M6Ukw1bJ0tAYIZaRmpmeUWKrZGZhChfUBxoJAFBLAQIAABQAAgAIAO9xSE3/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WnBkAAPA+AAAXAAAAAAAAAAAAAAAAAPwXAAB1bml2ZXJzYWwvdW5pdmVyc2FsLnBuZ1BLAQIAABQAAgAIAO9xSE1wPzhJSgAAAGoAAAAbAAAAAAAAAAEAAAAAAM0xAAB1bml2ZXJzYWwvdW5pdmVyc2FsLnBuZy54bWxQSwUGAAAAAAsACwBJAwAAUDIAAAAA"/>
  <p:tag name="ISPRING_ULTRA_SCORM_COURSE_ID" val="29CDFE28-0755-48D7-B396-2DB4679C4ED9"/>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1章 认识计算机 教学PPT_薛蒙蒙_0827"/>
  <p:tag name="ISPRING_RESOURCE_PATHS_HASH_PRESENTER" val="bfc1069e7d97752dfeb399efae749220f6b894"/>
  <p:tag name="KSO_WPP_MARK_KEY" val="96933ac3-2ce8-48d9-8f1b-c445d38c6e08"/>
  <p:tag name="COMMONDATA" val="eyJoZGlkIjoiNjcwNTZkMzFmMWVlOTNkNjBiNjRmODYxMzNkZWFiY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11656</Words>
  <Application>WPS 演示</Application>
  <PresentationFormat>自定义</PresentationFormat>
  <Paragraphs>1590</Paragraphs>
  <Slides>46</Slides>
  <Notes>46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1" baseType="lpstr">
      <vt:lpstr>Arial</vt:lpstr>
      <vt:lpstr>宋体</vt:lpstr>
      <vt:lpstr>Wingdings</vt:lpstr>
      <vt:lpstr>微软雅黑</vt:lpstr>
      <vt:lpstr>方正细倩简体</vt:lpstr>
      <vt:lpstr>Segoe Print</vt:lpstr>
      <vt:lpstr>Times New Roman</vt:lpstr>
      <vt:lpstr>幼圆</vt:lpstr>
      <vt:lpstr>楷体</vt:lpstr>
      <vt:lpstr>Arial Unicode MS</vt:lpstr>
      <vt:lpstr>等线 Light</vt:lpstr>
      <vt:lpstr>等线</vt:lpstr>
      <vt:lpstr>Calibri</vt:lpstr>
      <vt:lpstr>Office 主题​​</vt:lpstr>
      <vt:lpstr>Visio.Drawing.11</vt:lpstr>
      <vt:lpstr>第9章 在线考试系统（下）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认识计算机 教学PPT_薛蒙蒙_0827</dc:title>
  <dc:creator>lucius</dc:creator>
  <cp:lastModifiedBy>Dwyanevettle</cp:lastModifiedBy>
  <cp:revision>1018</cp:revision>
  <dcterms:created xsi:type="dcterms:W3CDTF">2016-08-25T05:35:00Z</dcterms:created>
  <dcterms:modified xsi:type="dcterms:W3CDTF">2023-01-29T02:41:26Z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60196A663FDD47B7A7758CCE71A24679</vt:lpwstr>
  </property>
  <property fmtid="{D5CDD505-2E9C-101B-9397-08002B2CF9AE}" pid="3" name="KSOProductBuildVer">
    <vt:lpwstr>2052-11.1.0.13703</vt:lpwstr>
  </property>
</Properties>
</file>