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571" r:id="rId3"/>
    <p:sldId id="561" r:id="rId4"/>
    <p:sldId id="562" r:id="rId5"/>
    <p:sldId id="563" r:id="rId6"/>
    <p:sldId id="262" r:id="rId7"/>
    <p:sldId id="309" r:id="rId8"/>
    <p:sldId id="337" r:id="rId9"/>
    <p:sldId id="340" r:id="rId10"/>
    <p:sldId id="436" r:id="rId11"/>
    <p:sldId id="564" r:id="rId12"/>
    <p:sldId id="339" r:id="rId13"/>
    <p:sldId id="338" r:id="rId14"/>
    <p:sldId id="342" r:id="rId15"/>
    <p:sldId id="343" r:id="rId16"/>
    <p:sldId id="572" r:id="rId17"/>
    <p:sldId id="565" r:id="rId18"/>
    <p:sldId id="344" r:id="rId19"/>
    <p:sldId id="347" r:id="rId20"/>
    <p:sldId id="437" r:id="rId21"/>
    <p:sldId id="523" r:id="rId22"/>
    <p:sldId id="524" r:id="rId23"/>
    <p:sldId id="525" r:id="rId24"/>
    <p:sldId id="526" r:id="rId25"/>
    <p:sldId id="527" r:id="rId26"/>
    <p:sldId id="528" r:id="rId27"/>
    <p:sldId id="529" r:id="rId28"/>
    <p:sldId id="530" r:id="rId29"/>
    <p:sldId id="531" r:id="rId30"/>
    <p:sldId id="566" r:id="rId31"/>
    <p:sldId id="534" r:id="rId32"/>
    <p:sldId id="535" r:id="rId33"/>
    <p:sldId id="567" r:id="rId34"/>
    <p:sldId id="438" r:id="rId35"/>
    <p:sldId id="537" r:id="rId36"/>
    <p:sldId id="439" r:id="rId37"/>
    <p:sldId id="538" r:id="rId38"/>
    <p:sldId id="539" r:id="rId39"/>
    <p:sldId id="540" r:id="rId40"/>
    <p:sldId id="541" r:id="rId41"/>
    <p:sldId id="568" r:id="rId42"/>
    <p:sldId id="440" r:id="rId43"/>
    <p:sldId id="441" r:id="rId44"/>
    <p:sldId id="442" r:id="rId45"/>
    <p:sldId id="543" r:id="rId46"/>
    <p:sldId id="544" r:id="rId47"/>
    <p:sldId id="545" r:id="rId48"/>
    <p:sldId id="546" r:id="rId49"/>
    <p:sldId id="547" r:id="rId50"/>
    <p:sldId id="548" r:id="rId51"/>
    <p:sldId id="549" r:id="rId52"/>
    <p:sldId id="550" r:id="rId53"/>
    <p:sldId id="551" r:id="rId54"/>
    <p:sldId id="552" r:id="rId55"/>
    <p:sldId id="553" r:id="rId56"/>
    <p:sldId id="554" r:id="rId57"/>
    <p:sldId id="555" r:id="rId58"/>
    <p:sldId id="556" r:id="rId59"/>
    <p:sldId id="569" r:id="rId60"/>
    <p:sldId id="558" r:id="rId61"/>
    <p:sldId id="559" r:id="rId62"/>
    <p:sldId id="570" r:id="rId63"/>
    <p:sldId id="456" r:id="rId64"/>
    <p:sldId id="283" r:id="rId65"/>
  </p:sldIdLst>
  <p:sldSz cx="12192000" cy="68580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晓娟" initials="wan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829" autoAdjust="0"/>
    <p:restoredTop sz="77956" autoAdjust="0"/>
  </p:normalViewPr>
  <p:slideViewPr>
    <p:cSldViewPr snapToGrid="0">
      <p:cViewPr varScale="1">
        <p:scale>
          <a:sx n="83" d="100"/>
          <a:sy n="83" d="100"/>
        </p:scale>
        <p:origin x="216" y="680"/>
      </p:cViewPr>
      <p:guideLst>
        <p:guide orient="horz" pos="2160"/>
        <p:guide pos="3840"/>
      </p:guideLst>
    </p:cSldViewPr>
  </p:slideViewPr>
  <p:outlineViewPr>
    <p:cViewPr>
      <p:scale>
        <a:sx n="33" d="100"/>
        <a:sy n="33" d="100"/>
      </p:scale>
      <p:origin x="0" y="122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676CC-DE11-4864-9A2B-FE598FA6C5C0}" type="datetimeFigureOut">
              <a:rPr lang="zh-CN" altLang="en-US" smtClean="0"/>
              <a:t>2021/2/2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12A1C-5F36-441A-BFFC-3646EF3A82B6}" type="slidenum">
              <a:rPr lang="zh-CN" altLang="en-US" smtClean="0"/>
              <a:t>‹#›</a:t>
            </a:fld>
            <a:endParaRPr lang="zh-CN" altLang="en-US"/>
          </a:p>
        </p:txBody>
      </p:sp>
    </p:spTree>
    <p:extLst>
      <p:ext uri="{BB962C8B-B14F-4D97-AF65-F5344CB8AC3E}">
        <p14:creationId xmlns:p14="http://schemas.microsoft.com/office/powerpoint/2010/main" val="185049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a:t>
            </a:fld>
            <a:endParaRPr lang="zh-CN" altLang="en-US"/>
          </a:p>
        </p:txBody>
      </p:sp>
    </p:spTree>
    <p:extLst>
      <p:ext uri="{BB962C8B-B14F-4D97-AF65-F5344CB8AC3E}">
        <p14:creationId xmlns:p14="http://schemas.microsoft.com/office/powerpoint/2010/main" val="326927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51</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52</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53</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54</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55</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56</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57</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58</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60</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61</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44</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45</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46</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47</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48</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49</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命令执行后，若命令行中输出如下信息，说明</a:t>
            </a:r>
            <a:r>
              <a:rPr lang="en-US" altLang="zh-CN" dirty="0">
                <a:latin typeface="Times New Roman" panose="02020603050405020304" pitchFamily="18" charset="0"/>
                <a:cs typeface="Times New Roman" panose="02020603050405020304" pitchFamily="18" charset="0"/>
              </a:rPr>
              <a:t>Jupyter</a:t>
            </a:r>
            <a:r>
              <a:rPr lang="zh-CN" altLang="en-US" dirty="0">
                <a:latin typeface="Times New Roman" panose="02020603050405020304" pitchFamily="18" charset="0"/>
                <a:cs typeface="Times New Roman" panose="02020603050405020304" pitchFamily="18" charset="0"/>
              </a:rPr>
              <a:t>安装成功。</a:t>
            </a:r>
          </a:p>
          <a:p>
            <a:r>
              <a:rPr lang="en-US" altLang="zh-CN" dirty="0">
                <a:latin typeface="Times New Roman" panose="02020603050405020304" pitchFamily="18" charset="0"/>
                <a:cs typeface="Times New Roman" panose="02020603050405020304" pitchFamily="18" charset="0"/>
              </a:rPr>
              <a:t>Installing collected packages: jupyter</a:t>
            </a:r>
          </a:p>
          <a:p>
            <a:r>
              <a:rPr lang="en-US" altLang="zh-CN" dirty="0">
                <a:latin typeface="Times New Roman" panose="02020603050405020304" pitchFamily="18" charset="0"/>
                <a:cs typeface="Times New Roman" panose="02020603050405020304" pitchFamily="18" charset="0"/>
              </a:rPr>
              <a:t>Successfully installed jupyter-1.0.0</a:t>
            </a:r>
          </a:p>
          <a:p>
            <a:endParaRPr lang="zh-CN" altLang="en-US" dirty="0"/>
          </a:p>
        </p:txBody>
      </p:sp>
      <p:sp>
        <p:nvSpPr>
          <p:cNvPr id="4" name="灯片编号占位符 3"/>
          <p:cNvSpPr>
            <a:spLocks noGrp="1"/>
          </p:cNvSpPr>
          <p:nvPr>
            <p:ph type="sldNum" sz="quarter" idx="10"/>
          </p:nvPr>
        </p:nvSpPr>
        <p:spPr/>
        <p:txBody>
          <a:bodyPr/>
          <a:lstStyle/>
          <a:p>
            <a:fld id="{52512A1C-5F36-441A-BFFC-3646EF3A82B6}" type="slidenum">
              <a:rPr lang="zh-CN" altLang="en-US" smtClean="0"/>
              <a:t>50</a:t>
            </a:fld>
            <a:endParaRPr lang="zh-CN" altLang="en-US"/>
          </a:p>
        </p:txBody>
      </p:sp>
    </p:spTree>
    <p:extLst>
      <p:ext uri="{BB962C8B-B14F-4D97-AF65-F5344CB8AC3E}">
        <p14:creationId xmlns:p14="http://schemas.microsoft.com/office/powerpoint/2010/main" val="3729435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grpSp>
        <p:nvGrpSpPr>
          <p:cNvPr id="8" name="组合 7">
            <a:extLst>
              <a:ext uri="{FF2B5EF4-FFF2-40B4-BE49-F238E27FC236}">
                <a16:creationId xmlns:a16="http://schemas.microsoft.com/office/drawing/2014/main" id="{3DA8A1A0-A46E-4B4C-B451-8C59799F964E}"/>
              </a:ext>
            </a:extLst>
          </p:cNvPr>
          <p:cNvGrpSpPr/>
          <p:nvPr userDrawn="1"/>
        </p:nvGrpSpPr>
        <p:grpSpPr>
          <a:xfrm>
            <a:off x="3814011" y="379186"/>
            <a:ext cx="4463715" cy="1337036"/>
            <a:chOff x="3814011" y="379186"/>
            <a:chExt cx="4463715" cy="1337036"/>
          </a:xfrm>
        </p:grpSpPr>
        <p:sp>
          <p:nvSpPr>
            <p:cNvPr id="9" name="矩形 8">
              <a:extLst>
                <a:ext uri="{FF2B5EF4-FFF2-40B4-BE49-F238E27FC236}">
                  <a16:creationId xmlns:a16="http://schemas.microsoft.com/office/drawing/2014/main" id="{B8BEBDB1-8E96-7C44-B13B-F57473B09925}"/>
                </a:ext>
              </a:extLst>
            </p:cNvPr>
            <p:cNvSpPr/>
            <p:nvPr userDrawn="1"/>
          </p:nvSpPr>
          <p:spPr>
            <a:xfrm>
              <a:off x="3814011" y="697832"/>
              <a:ext cx="4463715" cy="846847"/>
            </a:xfrm>
            <a:prstGeom prst="rect">
              <a:avLst/>
            </a:prstGeom>
            <a:solidFill>
              <a:srgbClr val="11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 name="组合 9">
              <a:extLst>
                <a:ext uri="{FF2B5EF4-FFF2-40B4-BE49-F238E27FC236}">
                  <a16:creationId xmlns:a16="http://schemas.microsoft.com/office/drawing/2014/main" id="{A03DB4F4-4EFB-F343-A1BA-1EF2DA984F75}"/>
                </a:ext>
              </a:extLst>
            </p:cNvPr>
            <p:cNvGrpSpPr/>
            <p:nvPr userDrawn="1"/>
          </p:nvGrpSpPr>
          <p:grpSpPr>
            <a:xfrm>
              <a:off x="4091306" y="379186"/>
              <a:ext cx="4009387" cy="1337036"/>
              <a:chOff x="4091306" y="4725938"/>
              <a:chExt cx="4009387" cy="1337036"/>
            </a:xfrm>
          </p:grpSpPr>
          <p:sp>
            <p:nvSpPr>
              <p:cNvPr id="11" name="圆角矩形 10">
                <a:extLst>
                  <a:ext uri="{FF2B5EF4-FFF2-40B4-BE49-F238E27FC236}">
                    <a16:creationId xmlns:a16="http://schemas.microsoft.com/office/drawing/2014/main" id="{38C27433-A685-7244-ABB6-0D29596A9331}"/>
                  </a:ext>
                </a:extLst>
              </p:cNvPr>
              <p:cNvSpPr/>
              <p:nvPr userDrawn="1"/>
            </p:nvSpPr>
            <p:spPr>
              <a:xfrm>
                <a:off x="4091306" y="5061021"/>
                <a:ext cx="4009387" cy="760591"/>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descr="C:\Users\wz\Desktop\黑马程序员横板logo.png">
                <a:extLst>
                  <a:ext uri="{FF2B5EF4-FFF2-40B4-BE49-F238E27FC236}">
                    <a16:creationId xmlns:a16="http://schemas.microsoft.com/office/drawing/2014/main" id="{3BC8940A-8D2F-644A-A9D6-6D7642D4AB7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80893" y="4725938"/>
                <a:ext cx="3030212" cy="133703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44053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5588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8377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EA79B1-94F2-44A5-8271-BE7A17D6686D}" type="datetimeFigureOut">
              <a:rPr lang="zh-CN" altLang="en-US" smtClean="0"/>
              <a:t>2021/2/2</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6652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2021/2/2</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7268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grpSp>
        <p:nvGrpSpPr>
          <p:cNvPr id="6" name="组合 5">
            <a:extLst>
              <a:ext uri="{FF2B5EF4-FFF2-40B4-BE49-F238E27FC236}">
                <a16:creationId xmlns:a16="http://schemas.microsoft.com/office/drawing/2014/main" id="{9792A47C-B8F2-CE4C-8ECB-DE61E99FE167}"/>
              </a:ext>
            </a:extLst>
          </p:cNvPr>
          <p:cNvGrpSpPr/>
          <p:nvPr userDrawn="1"/>
        </p:nvGrpSpPr>
        <p:grpSpPr>
          <a:xfrm>
            <a:off x="3404937" y="1166298"/>
            <a:ext cx="5029200" cy="1337036"/>
            <a:chOff x="3404937" y="1166298"/>
            <a:chExt cx="5029200" cy="1337036"/>
          </a:xfrm>
        </p:grpSpPr>
        <p:sp>
          <p:nvSpPr>
            <p:cNvPr id="7" name="矩形 6">
              <a:extLst>
                <a:ext uri="{FF2B5EF4-FFF2-40B4-BE49-F238E27FC236}">
                  <a16:creationId xmlns:a16="http://schemas.microsoft.com/office/drawing/2014/main" id="{BC322D07-5093-CA45-A2B1-110CF8377FCF}"/>
                </a:ext>
              </a:extLst>
            </p:cNvPr>
            <p:cNvSpPr/>
            <p:nvPr userDrawn="1"/>
          </p:nvSpPr>
          <p:spPr>
            <a:xfrm>
              <a:off x="3404937" y="1455821"/>
              <a:ext cx="5029200" cy="757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538E24AE-96A5-0344-9E22-273C6641FBDA}"/>
                </a:ext>
              </a:extLst>
            </p:cNvPr>
            <p:cNvGrpSpPr/>
            <p:nvPr userDrawn="1"/>
          </p:nvGrpSpPr>
          <p:grpSpPr>
            <a:xfrm>
              <a:off x="4253894" y="1166298"/>
              <a:ext cx="3684211" cy="1337036"/>
              <a:chOff x="4595113" y="304724"/>
              <a:chExt cx="3684211" cy="1337036"/>
            </a:xfrm>
          </p:grpSpPr>
          <p:sp>
            <p:nvSpPr>
              <p:cNvPr id="9" name="圆角矩形 8">
                <a:extLst>
                  <a:ext uri="{FF2B5EF4-FFF2-40B4-BE49-F238E27FC236}">
                    <a16:creationId xmlns:a16="http://schemas.microsoft.com/office/drawing/2014/main" id="{B101BB8E-EE10-7F41-BC44-7B0142CFD8AD}"/>
                  </a:ext>
                </a:extLst>
              </p:cNvPr>
              <p:cNvSpPr/>
              <p:nvPr userDrawn="1"/>
            </p:nvSpPr>
            <p:spPr>
              <a:xfrm>
                <a:off x="4595113" y="591646"/>
                <a:ext cx="3684211" cy="760591"/>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descr="C:\Users\wz\Desktop\黑马程序员横板logo.png">
                <a:extLst>
                  <a:ext uri="{FF2B5EF4-FFF2-40B4-BE49-F238E27FC236}">
                    <a16:creationId xmlns:a16="http://schemas.microsoft.com/office/drawing/2014/main" id="{54911AC6-3B0C-D74C-9E8A-A1D2AD1944E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2112" y="304724"/>
                <a:ext cx="3030212" cy="133703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5923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1715"/>
            <a:ext cx="12192000" cy="684847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pic>
        <p:nvPicPr>
          <p:cNvPr id="9" name="Picture 4">
            <a:extLst>
              <a:ext uri="{FF2B5EF4-FFF2-40B4-BE49-F238E27FC236}">
                <a16:creationId xmlns:a16="http://schemas.microsoft.com/office/drawing/2014/main" id="{3AC814C6-2378-6A46-86EC-BE673E52C9DE}"/>
              </a:ext>
            </a:extLst>
          </p:cNvPr>
          <p:cNvPicPr/>
          <p:nvPr userDrawn="1"/>
        </p:nvPicPr>
        <p:blipFill rotWithShape="1">
          <a:blip r:embed="rId13" cstate="print">
            <a:extLst>
              <a:ext uri="{28A0092B-C50C-407E-A947-70E740481C1C}">
                <a14:useLocalDpi xmlns:a14="http://schemas.microsoft.com/office/drawing/2010/main" val="0"/>
              </a:ext>
            </a:extLst>
          </a:blip>
          <a:srcRect t="19216" b="21496"/>
          <a:stretch/>
        </p:blipFill>
        <p:spPr bwMode="auto">
          <a:xfrm>
            <a:off x="8497887" y="235425"/>
            <a:ext cx="3029585" cy="792481"/>
          </a:xfrm>
          <a:prstGeom prst="rect">
            <a:avLst/>
          </a:prstGeom>
          <a:solidFill>
            <a:schemeClr val="bg1"/>
          </a:solidFill>
        </p:spPr>
      </p:pic>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a:latin typeface="方正细倩简体"/>
                <a:ea typeface="方正细倩简体"/>
                <a:cs typeface="方正细倩简体"/>
              </a:rPr>
              <a:t>第</a:t>
            </a:r>
            <a:r>
              <a:rPr lang="en-US" altLang="zh-CN" b="1" dirty="0">
                <a:latin typeface="方正细倩简体"/>
                <a:ea typeface="方正细倩简体"/>
                <a:cs typeface="方正细倩简体"/>
              </a:rPr>
              <a:t>2</a:t>
            </a:r>
            <a:r>
              <a:rPr lang="zh-CN" altLang="en-US" b="1" dirty="0">
                <a:latin typeface="方正细倩简体"/>
                <a:ea typeface="方正细倩简体"/>
                <a:cs typeface="方正细倩简体"/>
              </a:rPr>
              <a:t>章 </a:t>
            </a:r>
            <a:r>
              <a:rPr lang="en-US" altLang="zh-CN" b="1" dirty="0">
                <a:latin typeface="方正细倩简体"/>
                <a:ea typeface="方正细倩简体"/>
                <a:cs typeface="方正细倩简体"/>
              </a:rPr>
              <a:t>Python</a:t>
            </a:r>
            <a:r>
              <a:rPr lang="zh-CN" altLang="en-US" b="1" dirty="0">
                <a:latin typeface="方正细倩简体"/>
                <a:ea typeface="方正细倩简体"/>
                <a:cs typeface="方正细倩简体"/>
              </a:rPr>
              <a:t>基础</a:t>
            </a:r>
            <a:endParaRPr lang="zh-CN" altLang="zh-CN" b="1" dirty="0"/>
          </a:p>
        </p:txBody>
      </p:sp>
      <p:sp>
        <p:nvSpPr>
          <p:cNvPr id="11" name="矩形 10"/>
          <p:cNvSpPr/>
          <p:nvPr/>
        </p:nvSpPr>
        <p:spPr>
          <a:xfrm>
            <a:off x="4414157" y="5109434"/>
            <a:ext cx="3101459" cy="1338828"/>
          </a:xfrm>
          <a:prstGeom prst="rect">
            <a:avLst/>
          </a:prstGeom>
        </p:spPr>
        <p:txBody>
          <a:bodyPr wrap="square">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代码格式</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标识符和关键字</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变量和数据类型</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p:txBody>
      </p:sp>
      <p:sp>
        <p:nvSpPr>
          <p:cNvPr id="12" name="矩形 11"/>
          <p:cNvSpPr/>
          <p:nvPr/>
        </p:nvSpPr>
        <p:spPr>
          <a:xfrm>
            <a:off x="7622907" y="5104377"/>
            <a:ext cx="3812347" cy="923330"/>
          </a:xfrm>
          <a:prstGeom prst="rect">
            <a:avLst/>
          </a:prstGeom>
        </p:spPr>
        <p:txBody>
          <a:bodyPr wrap="square">
            <a:spAutoFit/>
          </a:bodyPr>
          <a:lstStyle/>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数字类型</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运算符</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p:txBody>
      </p:sp>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22" y="5059539"/>
            <a:ext cx="4196735" cy="137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45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2329842" y="561781"/>
            <a:ext cx="8895530"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2.1.3 </a:t>
            </a:r>
            <a:r>
              <a:rPr lang="zh-CN" altLang="en-US" sz="3200" dirty="0">
                <a:solidFill>
                  <a:srgbClr val="1353A2"/>
                </a:solidFill>
                <a:latin typeface="微软雅黑" pitchFamily="34" charset="-122"/>
                <a:ea typeface="微软雅黑" pitchFamily="34" charset="-122"/>
                <a:cs typeface="+mn-cs"/>
              </a:rPr>
              <a:t>语句换行</a:t>
            </a:r>
          </a:p>
        </p:txBody>
      </p:sp>
      <p:sp>
        <p:nvSpPr>
          <p:cNvPr id="14" name="矩形 2"/>
          <p:cNvSpPr>
            <a:spLocks noChangeArrowheads="1"/>
          </p:cNvSpPr>
          <p:nvPr/>
        </p:nvSpPr>
        <p:spPr bwMode="auto">
          <a:xfrm>
            <a:off x="654908" y="1416050"/>
            <a:ext cx="1095289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50000"/>
              </a:lnSpc>
            </a:pPr>
            <a:r>
              <a:rPr lang="en-US" altLang="zh-CN" dirty="0">
                <a:solidFill>
                  <a:schemeClr val="bg1">
                    <a:lumMod val="50000"/>
                  </a:schemeClr>
                </a:solidFill>
                <a:latin typeface="微软雅黑" pitchFamily="34" charset="-122"/>
                <a:ea typeface="微软雅黑" pitchFamily="34" charset="-122"/>
              </a:rPr>
              <a:t>Python</a:t>
            </a:r>
            <a:r>
              <a:rPr lang="zh-CN" altLang="en-US" dirty="0">
                <a:solidFill>
                  <a:schemeClr val="bg1">
                    <a:lumMod val="50000"/>
                  </a:schemeClr>
                </a:solidFill>
                <a:latin typeface="微软雅黑" pitchFamily="34" charset="-122"/>
                <a:ea typeface="微软雅黑" pitchFamily="34" charset="-122"/>
              </a:rPr>
              <a:t>官方建议每行代码不超过</a:t>
            </a:r>
            <a:r>
              <a:rPr lang="en-US" altLang="zh-CN" dirty="0">
                <a:solidFill>
                  <a:schemeClr val="bg1">
                    <a:lumMod val="50000"/>
                  </a:schemeClr>
                </a:solidFill>
                <a:latin typeface="微软雅黑" pitchFamily="34" charset="-122"/>
                <a:ea typeface="微软雅黑" pitchFamily="34" charset="-122"/>
              </a:rPr>
              <a:t>79</a:t>
            </a:r>
            <a:r>
              <a:rPr lang="zh-CN" altLang="en-US" dirty="0">
                <a:solidFill>
                  <a:schemeClr val="bg1">
                    <a:lumMod val="50000"/>
                  </a:schemeClr>
                </a:solidFill>
                <a:latin typeface="微软雅黑" pitchFamily="34" charset="-122"/>
                <a:ea typeface="微软雅黑" pitchFamily="34" charset="-122"/>
              </a:rPr>
              <a:t>个字符，若代码过长应该</a:t>
            </a:r>
            <a:r>
              <a:rPr lang="zh-CN" altLang="en-US" dirty="0">
                <a:solidFill>
                  <a:srgbClr val="FF0000"/>
                </a:solidFill>
                <a:latin typeface="微软雅黑" pitchFamily="34" charset="-122"/>
                <a:ea typeface="微软雅黑" pitchFamily="34" charset="-122"/>
              </a:rPr>
              <a:t>换行</a:t>
            </a:r>
            <a:r>
              <a:rPr lang="zh-CN" altLang="en-US" dirty="0">
                <a:solidFill>
                  <a:schemeClr val="bg1">
                    <a:lumMod val="50000"/>
                  </a:schemeClr>
                </a:solidFill>
                <a:latin typeface="微软雅黑" pitchFamily="34" charset="-122"/>
                <a:ea typeface="微软雅黑" pitchFamily="34" charset="-122"/>
              </a:rPr>
              <a:t>。</a:t>
            </a:r>
            <a:r>
              <a:rPr lang="en-US" altLang="zh-CN" dirty="0">
                <a:solidFill>
                  <a:schemeClr val="bg1">
                    <a:lumMod val="50000"/>
                  </a:schemeClr>
                </a:solidFill>
                <a:latin typeface="微软雅黑" pitchFamily="34" charset="-122"/>
                <a:ea typeface="微软雅黑" pitchFamily="34" charset="-122"/>
              </a:rPr>
              <a:t>Python</a:t>
            </a:r>
            <a:r>
              <a:rPr lang="zh-CN" altLang="en-US" dirty="0">
                <a:solidFill>
                  <a:schemeClr val="bg1">
                    <a:lumMod val="50000"/>
                  </a:schemeClr>
                </a:solidFill>
                <a:latin typeface="微软雅黑" pitchFamily="34" charset="-122"/>
                <a:ea typeface="微软雅黑" pitchFamily="34" charset="-122"/>
              </a:rPr>
              <a:t>会将</a:t>
            </a:r>
            <a:r>
              <a:rPr lang="zh-CN" altLang="en-US" dirty="0">
                <a:solidFill>
                  <a:srgbClr val="FF0000"/>
                </a:solidFill>
                <a:latin typeface="微软雅黑" pitchFamily="34" charset="-122"/>
                <a:ea typeface="微软雅黑" pitchFamily="34" charset="-122"/>
              </a:rPr>
              <a:t>圆括号</a:t>
            </a:r>
            <a:r>
              <a:rPr lang="zh-CN" altLang="en-US" dirty="0">
                <a:solidFill>
                  <a:schemeClr val="bg1">
                    <a:lumMod val="50000"/>
                  </a:schemeClr>
                </a:solidFill>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中括号</a:t>
            </a:r>
            <a:r>
              <a:rPr lang="zh-CN" altLang="en-US" dirty="0">
                <a:solidFill>
                  <a:schemeClr val="bg1">
                    <a:lumMod val="50000"/>
                  </a:schemeClr>
                </a:solidFill>
                <a:latin typeface="微软雅黑" pitchFamily="34" charset="-122"/>
                <a:ea typeface="微软雅黑" pitchFamily="34" charset="-122"/>
              </a:rPr>
              <a:t>和</a:t>
            </a:r>
            <a:r>
              <a:rPr lang="zh-CN" altLang="en-US" dirty="0">
                <a:solidFill>
                  <a:srgbClr val="FF0000"/>
                </a:solidFill>
                <a:latin typeface="微软雅黑" pitchFamily="34" charset="-122"/>
                <a:ea typeface="微软雅黑" pitchFamily="34" charset="-122"/>
              </a:rPr>
              <a:t>大括号</a:t>
            </a:r>
            <a:r>
              <a:rPr lang="zh-CN" altLang="en-US" dirty="0">
                <a:solidFill>
                  <a:schemeClr val="bg1">
                    <a:lumMod val="50000"/>
                  </a:schemeClr>
                </a:solidFill>
                <a:latin typeface="微软雅黑" pitchFamily="34" charset="-122"/>
                <a:ea typeface="微软雅黑" pitchFamily="34" charset="-122"/>
              </a:rPr>
              <a:t>中的行进行隐式连接，我们可以根据这个特点实现过长语句的换行显示。</a:t>
            </a:r>
            <a:endParaRPr lang="zh-CN" altLang="zh-CN" dirty="0">
              <a:solidFill>
                <a:schemeClr val="bg1">
                  <a:lumMod val="50000"/>
                </a:schemeClr>
              </a:solidFill>
              <a:latin typeface="微软雅黑" pitchFamily="34" charset="-122"/>
              <a:ea typeface="微软雅黑" pitchFamily="34" charset="-122"/>
            </a:endParaRPr>
          </a:p>
        </p:txBody>
      </p:sp>
      <p:grpSp>
        <p:nvGrpSpPr>
          <p:cNvPr id="9" name="组合 8"/>
          <p:cNvGrpSpPr/>
          <p:nvPr/>
        </p:nvGrpSpPr>
        <p:grpSpPr>
          <a:xfrm>
            <a:off x="1320800" y="3394680"/>
            <a:ext cx="9702799" cy="2197100"/>
            <a:chOff x="3378200" y="3594100"/>
            <a:chExt cx="9702799" cy="2197100"/>
          </a:xfrm>
        </p:grpSpPr>
        <p:sp>
          <p:nvSpPr>
            <p:cNvPr id="10" name="矩形 2"/>
            <p:cNvSpPr>
              <a:spLocks noChangeArrowheads="1"/>
            </p:cNvSpPr>
            <p:nvPr/>
          </p:nvSpPr>
          <p:spPr bwMode="auto">
            <a:xfrm>
              <a:off x="3619499" y="3907820"/>
              <a:ext cx="92201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a:lnSpc>
                  <a:spcPct val="120000"/>
                </a:lnSpc>
              </a:pPr>
              <a:r>
                <a:rPr lang="en-US" altLang="zh-CN" sz="2000" dirty="0">
                  <a:solidFill>
                    <a:schemeClr val="bg1">
                      <a:lumMod val="50000"/>
                    </a:schemeClr>
                  </a:solidFill>
                  <a:latin typeface="微软雅黑" pitchFamily="34" charset="-122"/>
                  <a:ea typeface="微软雅黑" pitchFamily="34" charset="-122"/>
                </a:rPr>
                <a:t>string = ("Python</a:t>
              </a:r>
              <a:r>
                <a:rPr lang="zh-CN" altLang="zh-CN" sz="2000" dirty="0">
                  <a:solidFill>
                    <a:schemeClr val="bg1">
                      <a:lumMod val="50000"/>
                    </a:schemeClr>
                  </a:solidFill>
                  <a:latin typeface="微软雅黑" pitchFamily="34" charset="-122"/>
                  <a:ea typeface="微软雅黑" pitchFamily="34" charset="-122"/>
                </a:rPr>
                <a:t>是一种面向对象、解释型计算机程序设计语言，</a:t>
              </a:r>
              <a:r>
                <a:rPr lang="en-US" altLang="zh-CN" sz="2000" dirty="0">
                  <a:solidFill>
                    <a:schemeClr val="bg1">
                      <a:lumMod val="50000"/>
                    </a:schemeClr>
                  </a:solidFill>
                  <a:latin typeface="微软雅黑" pitchFamily="34" charset="-122"/>
                  <a:ea typeface="微软雅黑" pitchFamily="34" charset="-122"/>
                </a:rPr>
                <a:t>"</a:t>
              </a:r>
              <a:endParaRPr lang="zh-CN" altLang="zh-CN" sz="2000" dirty="0">
                <a:solidFill>
                  <a:schemeClr val="bg1">
                    <a:lumMod val="50000"/>
                  </a:schemeClr>
                </a:solidFill>
                <a:latin typeface="微软雅黑" pitchFamily="34" charset="-122"/>
                <a:ea typeface="微软雅黑" pitchFamily="34" charset="-122"/>
              </a:endParaRPr>
            </a:p>
            <a:p>
              <a:pPr>
                <a:lnSpc>
                  <a:spcPct val="120000"/>
                </a:lnSpc>
              </a:pPr>
              <a:r>
                <a:rPr lang="en-US" altLang="zh-CN" sz="2000" dirty="0">
                  <a:solidFill>
                    <a:schemeClr val="bg1">
                      <a:lumMod val="50000"/>
                    </a:schemeClr>
                  </a:solidFill>
                  <a:latin typeface="微软雅黑" pitchFamily="34" charset="-122"/>
                  <a:ea typeface="微软雅黑" pitchFamily="34" charset="-122"/>
                </a:rPr>
                <a:t>	   "</a:t>
              </a:r>
              <a:r>
                <a:rPr lang="zh-CN" altLang="zh-CN" sz="2000" dirty="0">
                  <a:solidFill>
                    <a:schemeClr val="bg1">
                      <a:lumMod val="50000"/>
                    </a:schemeClr>
                  </a:solidFill>
                  <a:latin typeface="微软雅黑" pitchFamily="34" charset="-122"/>
                  <a:ea typeface="微软雅黑" pitchFamily="34" charset="-122"/>
                </a:rPr>
                <a:t>由</a:t>
              </a:r>
              <a:r>
                <a:rPr lang="en-US" altLang="zh-CN" sz="2000" dirty="0">
                  <a:solidFill>
                    <a:schemeClr val="bg1">
                      <a:lumMod val="50000"/>
                    </a:schemeClr>
                  </a:solidFill>
                  <a:latin typeface="微软雅黑" pitchFamily="34" charset="-122"/>
                  <a:ea typeface="微软雅黑" pitchFamily="34" charset="-122"/>
                </a:rPr>
                <a:t>Guido van Rossum</a:t>
              </a:r>
              <a:r>
                <a:rPr lang="zh-CN" altLang="zh-CN" sz="2000" dirty="0">
                  <a:solidFill>
                    <a:schemeClr val="bg1">
                      <a:lumMod val="50000"/>
                    </a:schemeClr>
                  </a:solidFill>
                  <a:latin typeface="微软雅黑" pitchFamily="34" charset="-122"/>
                  <a:ea typeface="微软雅黑" pitchFamily="34" charset="-122"/>
                </a:rPr>
                <a:t>于</a:t>
              </a:r>
              <a:r>
                <a:rPr lang="en-US" altLang="zh-CN" sz="2000" dirty="0">
                  <a:solidFill>
                    <a:schemeClr val="bg1">
                      <a:lumMod val="50000"/>
                    </a:schemeClr>
                  </a:solidFill>
                  <a:latin typeface="微软雅黑" pitchFamily="34" charset="-122"/>
                  <a:ea typeface="微软雅黑" pitchFamily="34" charset="-122"/>
                </a:rPr>
                <a:t>1989</a:t>
              </a:r>
              <a:r>
                <a:rPr lang="zh-CN" altLang="zh-CN" sz="2000" dirty="0">
                  <a:solidFill>
                    <a:schemeClr val="bg1">
                      <a:lumMod val="50000"/>
                    </a:schemeClr>
                  </a:solidFill>
                  <a:latin typeface="微软雅黑" pitchFamily="34" charset="-122"/>
                  <a:ea typeface="微软雅黑" pitchFamily="34" charset="-122"/>
                </a:rPr>
                <a:t>年底发明。</a:t>
              </a:r>
              <a:r>
                <a:rPr lang="en-US" altLang="zh-CN" sz="2000" dirty="0">
                  <a:solidFill>
                    <a:schemeClr val="bg1">
                      <a:lumMod val="50000"/>
                    </a:schemeClr>
                  </a:solidFill>
                  <a:latin typeface="微软雅黑" pitchFamily="34" charset="-122"/>
                  <a:ea typeface="微软雅黑" pitchFamily="34" charset="-122"/>
                </a:rPr>
                <a:t>"</a:t>
              </a:r>
              <a:endParaRPr lang="zh-CN" altLang="zh-CN" sz="2000" dirty="0">
                <a:solidFill>
                  <a:schemeClr val="bg1">
                    <a:lumMod val="50000"/>
                  </a:schemeClr>
                </a:solidFill>
                <a:latin typeface="微软雅黑" pitchFamily="34" charset="-122"/>
                <a:ea typeface="微软雅黑" pitchFamily="34" charset="-122"/>
              </a:endParaRPr>
            </a:p>
            <a:p>
              <a:pPr>
                <a:lnSpc>
                  <a:spcPct val="120000"/>
                </a:lnSpc>
              </a:pPr>
              <a:r>
                <a:rPr lang="en-US" altLang="zh-CN" sz="2000" dirty="0">
                  <a:solidFill>
                    <a:schemeClr val="bg1">
                      <a:lumMod val="50000"/>
                    </a:schemeClr>
                  </a:solidFill>
                  <a:latin typeface="微软雅黑" pitchFamily="34" charset="-122"/>
                  <a:ea typeface="微软雅黑" pitchFamily="34" charset="-122"/>
                </a:rPr>
                <a:t>	   "</a:t>
              </a:r>
              <a:r>
                <a:rPr lang="zh-CN" altLang="zh-CN" sz="2000" dirty="0">
                  <a:solidFill>
                    <a:schemeClr val="bg1">
                      <a:lumMod val="50000"/>
                    </a:schemeClr>
                  </a:solidFill>
                  <a:latin typeface="微软雅黑" pitchFamily="34" charset="-122"/>
                  <a:ea typeface="微软雅黑" pitchFamily="34" charset="-122"/>
                </a:rPr>
                <a:t>第一个公开发行版发行于</a:t>
              </a:r>
              <a:r>
                <a:rPr lang="en-US" altLang="zh-CN" sz="2000" dirty="0">
                  <a:solidFill>
                    <a:schemeClr val="bg1">
                      <a:lumMod val="50000"/>
                    </a:schemeClr>
                  </a:solidFill>
                  <a:latin typeface="微软雅黑" pitchFamily="34" charset="-122"/>
                  <a:ea typeface="微软雅黑" pitchFamily="34" charset="-122"/>
                </a:rPr>
                <a:t>1991</a:t>
              </a:r>
              <a:r>
                <a:rPr lang="zh-CN" altLang="zh-CN" sz="2000" dirty="0">
                  <a:solidFill>
                    <a:schemeClr val="bg1">
                      <a:lumMod val="50000"/>
                    </a:schemeClr>
                  </a:solidFill>
                  <a:latin typeface="微软雅黑" pitchFamily="34" charset="-122"/>
                  <a:ea typeface="微软雅黑" pitchFamily="34" charset="-122"/>
                </a:rPr>
                <a:t>年，</a:t>
              </a:r>
              <a:r>
                <a:rPr lang="en-US" altLang="zh-CN" sz="2000" dirty="0">
                  <a:solidFill>
                    <a:schemeClr val="bg1">
                      <a:lumMod val="50000"/>
                    </a:schemeClr>
                  </a:solidFill>
                  <a:latin typeface="微软雅黑" pitchFamily="34" charset="-122"/>
                  <a:ea typeface="微软雅黑" pitchFamily="34" charset="-122"/>
                </a:rPr>
                <a:t>"</a:t>
              </a:r>
              <a:endParaRPr lang="zh-CN" altLang="zh-CN" sz="2000" dirty="0">
                <a:solidFill>
                  <a:schemeClr val="bg1">
                    <a:lumMod val="50000"/>
                  </a:schemeClr>
                </a:solidFill>
                <a:latin typeface="微软雅黑" pitchFamily="34" charset="-122"/>
                <a:ea typeface="微软雅黑" pitchFamily="34" charset="-122"/>
              </a:endParaRPr>
            </a:p>
            <a:p>
              <a:pPr>
                <a:lnSpc>
                  <a:spcPct val="120000"/>
                </a:lnSpc>
              </a:pPr>
              <a:r>
                <a:rPr lang="en-US" altLang="zh-CN" sz="2000" dirty="0">
                  <a:solidFill>
                    <a:schemeClr val="bg1">
                      <a:lumMod val="50000"/>
                    </a:schemeClr>
                  </a:solidFill>
                  <a:latin typeface="微软雅黑" pitchFamily="34" charset="-122"/>
                  <a:ea typeface="微软雅黑" pitchFamily="34" charset="-122"/>
                </a:rPr>
                <a:t>	   "Python</a:t>
              </a:r>
              <a:r>
                <a:rPr lang="zh-CN" altLang="zh-CN" sz="2000" dirty="0">
                  <a:solidFill>
                    <a:schemeClr val="bg1">
                      <a:lumMod val="50000"/>
                    </a:schemeClr>
                  </a:solidFill>
                  <a:latin typeface="微软雅黑" pitchFamily="34" charset="-122"/>
                  <a:ea typeface="微软雅黑" pitchFamily="34" charset="-122"/>
                </a:rPr>
                <a:t>源代码同样遵循</a:t>
              </a:r>
              <a:r>
                <a:rPr lang="en-US" altLang="zh-CN" sz="2000" dirty="0">
                  <a:solidFill>
                    <a:schemeClr val="bg1">
                      <a:lumMod val="50000"/>
                    </a:schemeClr>
                  </a:solidFill>
                  <a:latin typeface="微软雅黑" pitchFamily="34" charset="-122"/>
                  <a:ea typeface="微软雅黑" pitchFamily="34" charset="-122"/>
                </a:rPr>
                <a:t>GPL(GNU General Public License)</a:t>
              </a:r>
              <a:r>
                <a:rPr lang="zh-CN" altLang="zh-CN" sz="2000" dirty="0">
                  <a:solidFill>
                    <a:schemeClr val="bg1">
                      <a:lumMod val="50000"/>
                    </a:schemeClr>
                  </a:solidFill>
                  <a:latin typeface="微软雅黑" pitchFamily="34" charset="-122"/>
                  <a:ea typeface="微软雅黑" pitchFamily="34" charset="-122"/>
                </a:rPr>
                <a:t>协议。</a:t>
              </a:r>
              <a:r>
                <a:rPr lang="en-US" altLang="zh-CN" sz="2000" dirty="0">
                  <a:solidFill>
                    <a:schemeClr val="bg1">
                      <a:lumMod val="50000"/>
                    </a:schemeClr>
                  </a:solidFill>
                  <a:latin typeface="微软雅黑" pitchFamily="34" charset="-122"/>
                  <a:ea typeface="微软雅黑" pitchFamily="34" charset="-122"/>
                </a:rPr>
                <a:t>")</a:t>
              </a:r>
              <a:endParaRPr lang="zh-CN" altLang="zh-CN" sz="2000" dirty="0">
                <a:solidFill>
                  <a:schemeClr val="bg1">
                    <a:lumMod val="50000"/>
                  </a:schemeClr>
                </a:solidFill>
                <a:latin typeface="微软雅黑" pitchFamily="34" charset="-122"/>
                <a:ea typeface="微软雅黑" pitchFamily="34" charset="-122"/>
              </a:endParaRPr>
            </a:p>
          </p:txBody>
        </p:sp>
        <p:sp>
          <p:nvSpPr>
            <p:cNvPr id="11" name="矩形 10"/>
            <p:cNvSpPr/>
            <p:nvPr/>
          </p:nvSpPr>
          <p:spPr>
            <a:xfrm>
              <a:off x="3378200" y="3594100"/>
              <a:ext cx="9702799" cy="2197100"/>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52465686"/>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对角圆角矩形 8"/>
          <p:cNvSpPr/>
          <p:nvPr/>
        </p:nvSpPr>
        <p:spPr>
          <a:xfrm>
            <a:off x="4870450" y="278391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5139412"/>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2.5    </a:t>
            </a:r>
            <a:r>
              <a:rPr lang="zh-CN" altLang="en-US" sz="2800" dirty="0">
                <a:solidFill>
                  <a:srgbClr val="595959"/>
                </a:solidFill>
                <a:latin typeface="Impact" pitchFamily="34" charset="0"/>
                <a:ea typeface="微软雅黑" pitchFamily="34" charset="-122"/>
              </a:rPr>
              <a:t>数字类型</a:t>
            </a:r>
          </a:p>
        </p:txBody>
      </p:sp>
      <p:sp>
        <p:nvSpPr>
          <p:cNvPr id="22" name="TextBox 10"/>
          <p:cNvSpPr txBox="1">
            <a:spLocks noChangeArrowheads="1"/>
          </p:cNvSpPr>
          <p:nvPr/>
        </p:nvSpPr>
        <p:spPr bwMode="auto">
          <a:xfrm>
            <a:off x="5181600" y="28756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2.2   </a:t>
            </a:r>
            <a:r>
              <a:rPr lang="zh-CN" altLang="en-US" sz="2800" dirty="0">
                <a:solidFill>
                  <a:schemeClr val="bg1"/>
                </a:solidFill>
                <a:latin typeface="Impact" pitchFamily="34" charset="0"/>
                <a:ea typeface="微软雅黑" pitchFamily="34" charset="-122"/>
              </a:rPr>
              <a:t>标识符和关键字</a:t>
            </a:r>
          </a:p>
        </p:txBody>
      </p:sp>
      <p:sp>
        <p:nvSpPr>
          <p:cNvPr id="23" name="TextBox 11"/>
          <p:cNvSpPr txBox="1">
            <a:spLocks noChangeArrowheads="1"/>
          </p:cNvSpPr>
          <p:nvPr/>
        </p:nvSpPr>
        <p:spPr bwMode="auto">
          <a:xfrm>
            <a:off x="5181600" y="363049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2.3    </a:t>
            </a:r>
            <a:r>
              <a:rPr lang="zh-CN" altLang="en-US" sz="2800" dirty="0">
                <a:solidFill>
                  <a:srgbClr val="595959"/>
                </a:solidFill>
                <a:latin typeface="Impact" pitchFamily="34" charset="0"/>
                <a:ea typeface="微软雅黑" pitchFamily="34" charset="-122"/>
              </a:rPr>
              <a:t>变量和数据类型</a:t>
            </a:r>
          </a:p>
        </p:txBody>
      </p:sp>
      <p:sp>
        <p:nvSpPr>
          <p:cNvPr id="24" name="TextBox 11"/>
          <p:cNvSpPr txBox="1">
            <a:spLocks noChangeArrowheads="1"/>
          </p:cNvSpPr>
          <p:nvPr/>
        </p:nvSpPr>
        <p:spPr bwMode="auto">
          <a:xfrm>
            <a:off x="5181600" y="4385687"/>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2.4    </a:t>
            </a:r>
            <a:r>
              <a:rPr lang="zh-CN" altLang="en-US" sz="2800" dirty="0">
                <a:solidFill>
                  <a:srgbClr val="595959"/>
                </a:solidFill>
                <a:latin typeface="Impact" pitchFamily="34" charset="0"/>
                <a:ea typeface="微软雅黑" pitchFamily="34" charset="-122"/>
              </a:rPr>
              <a:t>实训案例</a:t>
            </a:r>
          </a:p>
        </p:txBody>
      </p:sp>
      <p:sp>
        <p:nvSpPr>
          <p:cNvPr id="10" name="TextBox 6"/>
          <p:cNvSpPr txBox="1">
            <a:spLocks noChangeArrowheads="1"/>
          </p:cNvSpPr>
          <p:nvPr/>
        </p:nvSpPr>
        <p:spPr bwMode="auto">
          <a:xfrm>
            <a:off x="5181600" y="212157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2.1    </a:t>
            </a:r>
            <a:r>
              <a:rPr lang="zh-CN" altLang="en-US" sz="2800" dirty="0">
                <a:solidFill>
                  <a:srgbClr val="595959"/>
                </a:solidFill>
                <a:latin typeface="Impact" pitchFamily="34" charset="0"/>
                <a:ea typeface="微软雅黑" pitchFamily="34" charset="-122"/>
              </a:rPr>
              <a:t>代码格式</a:t>
            </a:r>
          </a:p>
        </p:txBody>
      </p:sp>
    </p:spTree>
    <p:extLst>
      <p:ext uri="{BB962C8B-B14F-4D97-AF65-F5344CB8AC3E}">
        <p14:creationId xmlns:p14="http://schemas.microsoft.com/office/powerpoint/2010/main" val="255347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2330815" y="565598"/>
            <a:ext cx="10515600"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2.2.1 </a:t>
            </a:r>
            <a:r>
              <a:rPr lang="zh-CN" altLang="en-US" sz="3200" dirty="0">
                <a:solidFill>
                  <a:srgbClr val="1353A2"/>
                </a:solidFill>
                <a:latin typeface="微软雅黑" pitchFamily="34" charset="-122"/>
                <a:ea typeface="微软雅黑" pitchFamily="34" charset="-122"/>
                <a:cs typeface="+mn-cs"/>
              </a:rPr>
              <a:t>标识符</a:t>
            </a:r>
          </a:p>
        </p:txBody>
      </p:sp>
      <p:sp>
        <p:nvSpPr>
          <p:cNvPr id="10" name="矩形 1"/>
          <p:cNvSpPr>
            <a:spLocks noChangeArrowheads="1"/>
          </p:cNvSpPr>
          <p:nvPr/>
        </p:nvSpPr>
        <p:spPr bwMode="auto">
          <a:xfrm>
            <a:off x="863600" y="3018850"/>
            <a:ext cx="5041900"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20000"/>
              </a:lnSpc>
            </a:pPr>
            <a:r>
              <a:rPr lang="zh-CN" altLang="en-US" dirty="0">
                <a:solidFill>
                  <a:schemeClr val="bg1">
                    <a:lumMod val="50000"/>
                  </a:schemeClr>
                </a:solidFill>
                <a:latin typeface="微软雅黑" pitchFamily="34" charset="-122"/>
                <a:ea typeface="微软雅黑" pitchFamily="34" charset="-122"/>
              </a:rPr>
              <a:t>现实生活中，人们常用一些名称来标记事物。例如，</a:t>
            </a:r>
            <a:r>
              <a:rPr lang="zh-CN" altLang="en-US" dirty="0">
                <a:solidFill>
                  <a:srgbClr val="FF0000"/>
                </a:solidFill>
                <a:latin typeface="微软雅黑" pitchFamily="34" charset="-122"/>
                <a:ea typeface="微软雅黑" pitchFamily="34" charset="-122"/>
              </a:rPr>
              <a:t>每种水果都有一个名称来标识</a:t>
            </a:r>
            <a:r>
              <a:rPr lang="zh-CN" altLang="en-US" sz="2800" dirty="0">
                <a:solidFill>
                  <a:schemeClr val="bg1">
                    <a:lumMod val="50000"/>
                  </a:schemeClr>
                </a:solidFill>
                <a:latin typeface="楷体" pitchFamily="49" charset="-122"/>
                <a:ea typeface="楷体" pitchFamily="49" charset="-122"/>
              </a:rPr>
              <a:t>。</a:t>
            </a:r>
          </a:p>
        </p:txBody>
      </p:sp>
      <p:pic>
        <p:nvPicPr>
          <p:cNvPr id="11" name="图片 8"/>
          <p:cNvPicPr>
            <a:picLocks noChangeAspect="1" noChangeArrowheads="1"/>
          </p:cNvPicPr>
          <p:nvPr/>
        </p:nvPicPr>
        <p:blipFill>
          <a:blip r:embed="rId2">
            <a:extLst>
              <a:ext uri="{28A0092B-C50C-407E-A947-70E740481C1C}">
                <a14:useLocalDpi xmlns:a14="http://schemas.microsoft.com/office/drawing/2010/main" val="0"/>
              </a:ext>
            </a:extLst>
          </a:blip>
          <a:srcRect r="22206" b="54337"/>
          <a:stretch>
            <a:fillRect/>
          </a:stretch>
        </p:blipFill>
        <p:spPr bwMode="auto">
          <a:xfrm>
            <a:off x="6127750" y="1888953"/>
            <a:ext cx="5137150" cy="37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179369"/>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24364" y="560879"/>
            <a:ext cx="7662195"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2.2.1 </a:t>
            </a:r>
            <a:r>
              <a:rPr lang="zh-CN" altLang="en-US" sz="3200" dirty="0">
                <a:solidFill>
                  <a:srgbClr val="1353A2"/>
                </a:solidFill>
                <a:latin typeface="微软雅黑" pitchFamily="34" charset="-122"/>
                <a:ea typeface="微软雅黑" pitchFamily="34" charset="-122"/>
                <a:cs typeface="+mn-cs"/>
              </a:rPr>
              <a:t>标识符</a:t>
            </a:r>
          </a:p>
        </p:txBody>
      </p:sp>
      <p:sp>
        <p:nvSpPr>
          <p:cNvPr id="8" name="矩形 3"/>
          <p:cNvSpPr>
            <a:spLocks noChangeArrowheads="1"/>
          </p:cNvSpPr>
          <p:nvPr/>
        </p:nvSpPr>
        <p:spPr bwMode="auto">
          <a:xfrm>
            <a:off x="587829" y="1704384"/>
            <a:ext cx="10740571"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40000"/>
              </a:lnSpc>
            </a:pPr>
            <a:r>
              <a:rPr lang="zh-CN" altLang="en-US" dirty="0">
                <a:solidFill>
                  <a:schemeClr val="bg1">
                    <a:lumMod val="50000"/>
                  </a:schemeClr>
                </a:solidFill>
                <a:latin typeface="微软雅黑" pitchFamily="34" charset="-122"/>
                <a:ea typeface="微软雅黑" pitchFamily="34" charset="-122"/>
              </a:rPr>
              <a:t>若希望在程序中表示一些事物，开发人员需要自定义一些符号和名称，这些符号和名称叫做</a:t>
            </a:r>
            <a:r>
              <a:rPr lang="zh-CN" altLang="en-US" dirty="0">
                <a:solidFill>
                  <a:srgbClr val="FF0000"/>
                </a:solidFill>
                <a:latin typeface="微软雅黑" pitchFamily="34" charset="-122"/>
                <a:ea typeface="微软雅黑" pitchFamily="34" charset="-122"/>
              </a:rPr>
              <a:t>标识符</a:t>
            </a:r>
            <a:r>
              <a:rPr lang="zh-CN" altLang="en-US" dirty="0">
                <a:solidFill>
                  <a:schemeClr val="bg1">
                    <a:lumMod val="50000"/>
                  </a:schemeClr>
                </a:solidFill>
                <a:latin typeface="微软雅黑" pitchFamily="34" charset="-122"/>
                <a:ea typeface="微软雅黑" pitchFamily="34" charset="-122"/>
              </a:rPr>
              <a:t>。</a:t>
            </a:r>
            <a:r>
              <a:rPr lang="zh-CN" altLang="zh-CN" dirty="0">
                <a:solidFill>
                  <a:schemeClr val="bg1">
                    <a:lumMod val="50000"/>
                  </a:schemeClr>
                </a:solidFill>
                <a:latin typeface="微软雅黑" pitchFamily="34" charset="-122"/>
                <a:ea typeface="微软雅黑" pitchFamily="34" charset="-122"/>
              </a:rPr>
              <a:t> </a:t>
            </a:r>
            <a:r>
              <a:rPr lang="en-US" altLang="zh-CN" dirty="0">
                <a:solidFill>
                  <a:schemeClr val="bg1">
                    <a:lumMod val="50000"/>
                  </a:schemeClr>
                </a:solidFill>
                <a:latin typeface="微软雅黑" pitchFamily="34" charset="-122"/>
                <a:ea typeface="微软雅黑" pitchFamily="34" charset="-122"/>
              </a:rPr>
              <a:t>Python</a:t>
            </a:r>
            <a:r>
              <a:rPr lang="zh-CN" altLang="en-US" dirty="0">
                <a:solidFill>
                  <a:schemeClr val="bg1">
                    <a:lumMod val="50000"/>
                  </a:schemeClr>
                </a:solidFill>
                <a:latin typeface="微软雅黑" pitchFamily="34" charset="-122"/>
                <a:ea typeface="微软雅黑" pitchFamily="34" charset="-122"/>
              </a:rPr>
              <a:t>中的标识符需要遵守一定的规则。</a:t>
            </a:r>
          </a:p>
        </p:txBody>
      </p:sp>
      <p:grpSp>
        <p:nvGrpSpPr>
          <p:cNvPr id="3" name="组合 2"/>
          <p:cNvGrpSpPr/>
          <p:nvPr/>
        </p:nvGrpSpPr>
        <p:grpSpPr>
          <a:xfrm>
            <a:off x="889000" y="3162300"/>
            <a:ext cx="10439400" cy="2148800"/>
            <a:chOff x="812800" y="3407238"/>
            <a:chExt cx="10439400" cy="2148800"/>
          </a:xfrm>
        </p:grpSpPr>
        <p:sp>
          <p:nvSpPr>
            <p:cNvPr id="13" name="矩形 4"/>
            <p:cNvSpPr>
              <a:spLocks noChangeArrowheads="1"/>
            </p:cNvSpPr>
            <p:nvPr/>
          </p:nvSpPr>
          <p:spPr bwMode="auto">
            <a:xfrm>
              <a:off x="1854200" y="3789140"/>
              <a:ext cx="9398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40000"/>
                </a:lnSpc>
                <a:buFont typeface="Arial" pitchFamily="34" charset="0"/>
                <a:buChar char="•"/>
              </a:pPr>
              <a:r>
                <a:rPr lang="zh-CN" altLang="en-US" sz="2000" dirty="0">
                  <a:solidFill>
                    <a:schemeClr val="bg1">
                      <a:lumMod val="50000"/>
                    </a:schemeClr>
                  </a:solidFill>
                  <a:latin typeface="微软雅黑" pitchFamily="34" charset="-122"/>
                  <a:ea typeface="微软雅黑" pitchFamily="34" charset="-122"/>
                </a:rPr>
                <a:t>标示符由</a:t>
              </a:r>
              <a:r>
                <a:rPr lang="zh-CN" altLang="en-US" sz="2000" dirty="0">
                  <a:solidFill>
                    <a:srgbClr val="FF0000"/>
                  </a:solidFill>
                  <a:latin typeface="微软雅黑" pitchFamily="34" charset="-122"/>
                  <a:ea typeface="微软雅黑" pitchFamily="34" charset="-122"/>
                </a:rPr>
                <a:t>字母、下划线</a:t>
              </a:r>
              <a:r>
                <a:rPr lang="zh-CN" altLang="en-US" sz="2000" dirty="0">
                  <a:solidFill>
                    <a:schemeClr val="bg1">
                      <a:lumMod val="50000"/>
                    </a:schemeClr>
                  </a:solidFill>
                  <a:latin typeface="微软雅黑" pitchFamily="34" charset="-122"/>
                  <a:ea typeface="微软雅黑" pitchFamily="34" charset="-122"/>
                </a:rPr>
                <a:t>和</a:t>
              </a:r>
              <a:r>
                <a:rPr lang="zh-CN" altLang="en-US" sz="2000" dirty="0">
                  <a:solidFill>
                    <a:srgbClr val="FF0000"/>
                  </a:solidFill>
                  <a:latin typeface="微软雅黑" pitchFamily="34" charset="-122"/>
                  <a:ea typeface="微软雅黑" pitchFamily="34" charset="-122"/>
                </a:rPr>
                <a:t>数字</a:t>
              </a:r>
              <a:r>
                <a:rPr lang="zh-CN" altLang="en-US" sz="2000" dirty="0">
                  <a:solidFill>
                    <a:schemeClr val="bg1">
                      <a:lumMod val="50000"/>
                    </a:schemeClr>
                  </a:solidFill>
                  <a:latin typeface="微软雅黑" pitchFamily="34" charset="-122"/>
                  <a:ea typeface="微软雅黑" pitchFamily="34" charset="-122"/>
                </a:rPr>
                <a:t>组成，且数字不能开头。</a:t>
              </a:r>
              <a:endParaRPr lang="en-US" altLang="zh-CN" sz="2000" dirty="0">
                <a:solidFill>
                  <a:schemeClr val="bg1">
                    <a:lumMod val="50000"/>
                  </a:schemeClr>
                </a:solidFill>
                <a:latin typeface="微软雅黑" pitchFamily="34" charset="-122"/>
                <a:ea typeface="微软雅黑" pitchFamily="34" charset="-122"/>
              </a:endParaRPr>
            </a:p>
            <a:p>
              <a:pPr eaLnBrk="1" hangingPunct="1">
                <a:lnSpc>
                  <a:spcPct val="140000"/>
                </a:lnSpc>
                <a:buFont typeface="Arial" pitchFamily="34" charset="0"/>
                <a:buChar char="•"/>
              </a:pPr>
              <a:r>
                <a:rPr lang="en-US" altLang="zh-CN" sz="2000" dirty="0">
                  <a:solidFill>
                    <a:schemeClr val="bg1">
                      <a:lumMod val="50000"/>
                    </a:schemeClr>
                  </a:solidFill>
                  <a:latin typeface="微软雅黑" pitchFamily="34" charset="-122"/>
                  <a:ea typeface="微软雅黑" pitchFamily="34" charset="-122"/>
                </a:rPr>
                <a:t>Python</a:t>
              </a:r>
              <a:r>
                <a:rPr lang="zh-CN" altLang="en-US" sz="2000" dirty="0">
                  <a:solidFill>
                    <a:schemeClr val="bg1">
                      <a:lumMod val="50000"/>
                    </a:schemeClr>
                  </a:solidFill>
                  <a:latin typeface="微软雅黑" pitchFamily="34" charset="-122"/>
                  <a:ea typeface="微软雅黑" pitchFamily="34" charset="-122"/>
                </a:rPr>
                <a:t>中的标识符是</a:t>
              </a:r>
              <a:r>
                <a:rPr lang="zh-CN" altLang="en-US" sz="2000" dirty="0">
                  <a:solidFill>
                    <a:srgbClr val="FF0000"/>
                  </a:solidFill>
                  <a:latin typeface="微软雅黑" pitchFamily="34" charset="-122"/>
                  <a:ea typeface="微软雅黑" pitchFamily="34" charset="-122"/>
                </a:rPr>
                <a:t>区分大小写</a:t>
              </a:r>
              <a:r>
                <a:rPr lang="zh-CN" altLang="en-US" sz="2000" dirty="0">
                  <a:solidFill>
                    <a:schemeClr val="bg1">
                      <a:lumMod val="50000"/>
                    </a:schemeClr>
                  </a:solidFill>
                  <a:latin typeface="微软雅黑" pitchFamily="34" charset="-122"/>
                  <a:ea typeface="微软雅黑" pitchFamily="34" charset="-122"/>
                </a:rPr>
                <a:t>的。例如，</a:t>
              </a:r>
              <a:r>
                <a:rPr lang="en-US" altLang="zh-CN" sz="2000" dirty="0">
                  <a:solidFill>
                    <a:schemeClr val="bg1">
                      <a:lumMod val="50000"/>
                    </a:schemeClr>
                  </a:solidFill>
                  <a:latin typeface="微软雅黑" pitchFamily="34" charset="-122"/>
                  <a:ea typeface="微软雅黑" pitchFamily="34" charset="-122"/>
                </a:rPr>
                <a:t>andy</a:t>
              </a:r>
              <a:r>
                <a:rPr lang="zh-CN" altLang="en-US" sz="2000" dirty="0">
                  <a:solidFill>
                    <a:schemeClr val="bg1">
                      <a:lumMod val="50000"/>
                    </a:schemeClr>
                  </a:solidFill>
                  <a:latin typeface="微软雅黑" pitchFamily="34" charset="-122"/>
                  <a:ea typeface="微软雅黑" pitchFamily="34" charset="-122"/>
                </a:rPr>
                <a:t>和</a:t>
              </a:r>
              <a:r>
                <a:rPr lang="en-US" altLang="zh-CN" sz="2000" dirty="0">
                  <a:solidFill>
                    <a:schemeClr val="bg1">
                      <a:lumMod val="50000"/>
                    </a:schemeClr>
                  </a:solidFill>
                  <a:latin typeface="微软雅黑" pitchFamily="34" charset="-122"/>
                  <a:ea typeface="微软雅黑" pitchFamily="34" charset="-122"/>
                </a:rPr>
                <a:t>Andy</a:t>
              </a:r>
              <a:r>
                <a:rPr lang="zh-CN" altLang="en-US" sz="2000" dirty="0">
                  <a:solidFill>
                    <a:schemeClr val="bg1">
                      <a:lumMod val="50000"/>
                    </a:schemeClr>
                  </a:solidFill>
                  <a:latin typeface="微软雅黑" pitchFamily="34" charset="-122"/>
                  <a:ea typeface="微软雅黑" pitchFamily="34" charset="-122"/>
                </a:rPr>
                <a:t>是不同的标识符。</a:t>
              </a:r>
              <a:endParaRPr lang="en-US" altLang="zh-CN" sz="2000" dirty="0">
                <a:solidFill>
                  <a:schemeClr val="bg1">
                    <a:lumMod val="50000"/>
                  </a:schemeClr>
                </a:solidFill>
                <a:latin typeface="微软雅黑" pitchFamily="34" charset="-122"/>
                <a:ea typeface="微软雅黑" pitchFamily="34" charset="-122"/>
              </a:endParaRPr>
            </a:p>
            <a:p>
              <a:pPr eaLnBrk="1" hangingPunct="1">
                <a:lnSpc>
                  <a:spcPct val="140000"/>
                </a:lnSpc>
                <a:buFont typeface="Arial" pitchFamily="34" charset="0"/>
                <a:buChar char="•"/>
              </a:pPr>
              <a:r>
                <a:rPr lang="en-US" altLang="zh-CN" sz="2000" dirty="0">
                  <a:solidFill>
                    <a:schemeClr val="bg1">
                      <a:lumMod val="50000"/>
                    </a:schemeClr>
                  </a:solidFill>
                  <a:latin typeface="微软雅黑" pitchFamily="34" charset="-122"/>
                  <a:ea typeface="微软雅黑" pitchFamily="34" charset="-122"/>
                </a:rPr>
                <a:t>Python</a:t>
              </a:r>
              <a:r>
                <a:rPr lang="zh-CN" altLang="en-US" sz="2000" dirty="0">
                  <a:solidFill>
                    <a:schemeClr val="bg1">
                      <a:lumMod val="50000"/>
                    </a:schemeClr>
                  </a:solidFill>
                  <a:latin typeface="微软雅黑" pitchFamily="34" charset="-122"/>
                  <a:ea typeface="微软雅黑" pitchFamily="34" charset="-122"/>
                </a:rPr>
                <a:t>中的标识符</a:t>
              </a:r>
              <a:r>
                <a:rPr lang="zh-CN" altLang="en-US" sz="2000" dirty="0">
                  <a:solidFill>
                    <a:srgbClr val="FF0000"/>
                  </a:solidFill>
                  <a:latin typeface="微软雅黑" pitchFamily="34" charset="-122"/>
                  <a:ea typeface="微软雅黑" pitchFamily="34" charset="-122"/>
                </a:rPr>
                <a:t>不能使用关键字</a:t>
              </a:r>
              <a:r>
                <a:rPr lang="zh-CN" altLang="zh-CN" sz="2000" dirty="0">
                  <a:solidFill>
                    <a:schemeClr val="bg1">
                      <a:lumMod val="50000"/>
                    </a:schemeClr>
                  </a:solidFill>
                  <a:latin typeface="微软雅黑" pitchFamily="34" charset="-122"/>
                  <a:ea typeface="微软雅黑" pitchFamily="34" charset="-122"/>
                </a:rPr>
                <a:t> </a:t>
              </a:r>
              <a:r>
                <a:rPr lang="zh-CN" altLang="en-US" sz="2000" dirty="0">
                  <a:solidFill>
                    <a:schemeClr val="bg1">
                      <a:lumMod val="50000"/>
                    </a:schemeClr>
                  </a:solidFill>
                  <a:latin typeface="微软雅黑" pitchFamily="34" charset="-122"/>
                  <a:ea typeface="微软雅黑" pitchFamily="34" charset="-122"/>
                </a:rPr>
                <a:t>。</a:t>
              </a:r>
              <a:r>
                <a:rPr lang="zh-CN" altLang="zh-CN" sz="2000" dirty="0">
                  <a:solidFill>
                    <a:schemeClr val="bg1">
                      <a:lumMod val="50000"/>
                    </a:schemeClr>
                  </a:solidFill>
                  <a:latin typeface="微软雅黑" pitchFamily="34" charset="-122"/>
                  <a:ea typeface="微软雅黑" pitchFamily="34" charset="-122"/>
                </a:rPr>
                <a:t> </a:t>
              </a:r>
              <a:endParaRPr lang="zh-CN" altLang="en-US" sz="2000" dirty="0">
                <a:solidFill>
                  <a:schemeClr val="bg1">
                    <a:lumMod val="50000"/>
                  </a:schemeClr>
                </a:solidFill>
                <a:latin typeface="微软雅黑" pitchFamily="34" charset="-122"/>
                <a:ea typeface="微软雅黑" pitchFamily="34" charset="-122"/>
              </a:endParaRPr>
            </a:p>
          </p:txBody>
        </p:sp>
        <p:sp>
          <p:nvSpPr>
            <p:cNvPr id="14" name="矩形 13"/>
            <p:cNvSpPr/>
            <p:nvPr/>
          </p:nvSpPr>
          <p:spPr>
            <a:xfrm>
              <a:off x="1727200" y="3407238"/>
              <a:ext cx="9321800" cy="21488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5" name="矩形 14"/>
            <p:cNvSpPr/>
            <p:nvPr/>
          </p:nvSpPr>
          <p:spPr>
            <a:xfrm>
              <a:off x="812800" y="3407238"/>
              <a:ext cx="914400" cy="2148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2800" b="1" dirty="0"/>
                <a:t>命</a:t>
              </a:r>
              <a:endParaRPr lang="en-US" altLang="zh-CN" sz="2800" b="1" dirty="0"/>
            </a:p>
            <a:p>
              <a:pPr algn="ctr">
                <a:defRPr/>
              </a:pPr>
              <a:r>
                <a:rPr lang="zh-CN" altLang="en-US" sz="2800" b="1" dirty="0"/>
                <a:t>名</a:t>
              </a:r>
              <a:endParaRPr lang="en-US" altLang="zh-CN" sz="2800" b="1" dirty="0"/>
            </a:p>
            <a:p>
              <a:pPr algn="ctr">
                <a:defRPr/>
              </a:pPr>
              <a:r>
                <a:rPr lang="zh-CN" altLang="en-US" sz="2800" b="1" dirty="0"/>
                <a:t>规</a:t>
              </a:r>
              <a:endParaRPr lang="en-US" altLang="zh-CN" sz="2800" b="1" dirty="0"/>
            </a:p>
            <a:p>
              <a:pPr algn="ctr">
                <a:defRPr/>
              </a:pPr>
              <a:r>
                <a:rPr lang="zh-CN" altLang="en-US" sz="2800" b="1" dirty="0"/>
                <a:t>则</a:t>
              </a:r>
            </a:p>
          </p:txBody>
        </p:sp>
      </p:grpSp>
    </p:spTree>
    <p:extLst>
      <p:ext uri="{BB962C8B-B14F-4D97-AF65-F5344CB8AC3E}">
        <p14:creationId xmlns:p14="http://schemas.microsoft.com/office/powerpoint/2010/main" val="264361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5" y="560683"/>
            <a:ext cx="629011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2.2.1 </a:t>
            </a:r>
            <a:r>
              <a:rPr lang="zh-CN" altLang="en-US" sz="3200" dirty="0">
                <a:solidFill>
                  <a:srgbClr val="1353A2"/>
                </a:solidFill>
                <a:latin typeface="微软雅黑" pitchFamily="34" charset="-122"/>
                <a:ea typeface="微软雅黑" pitchFamily="34" charset="-122"/>
                <a:cs typeface="+mn-cs"/>
              </a:rPr>
              <a:t>标识符</a:t>
            </a:r>
          </a:p>
        </p:txBody>
      </p:sp>
      <p:sp>
        <p:nvSpPr>
          <p:cNvPr id="5" name="矩形 3"/>
          <p:cNvSpPr>
            <a:spLocks noChangeArrowheads="1"/>
          </p:cNvSpPr>
          <p:nvPr/>
        </p:nvSpPr>
        <p:spPr bwMode="auto">
          <a:xfrm>
            <a:off x="603705" y="2103135"/>
            <a:ext cx="73279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40000"/>
              </a:lnSpc>
            </a:pPr>
            <a:r>
              <a:rPr lang="zh-CN" altLang="en-US" dirty="0">
                <a:solidFill>
                  <a:schemeClr val="bg1">
                    <a:lumMod val="50000"/>
                  </a:schemeClr>
                </a:solidFill>
                <a:latin typeface="微软雅黑" pitchFamily="34" charset="-122"/>
                <a:ea typeface="微软雅黑" pitchFamily="34" charset="-122"/>
              </a:rPr>
              <a:t>为了规范命名标识符，关于标识符的命名提以下建议：</a:t>
            </a:r>
          </a:p>
        </p:txBody>
      </p:sp>
      <p:sp>
        <p:nvSpPr>
          <p:cNvPr id="8" name="矩形 8"/>
          <p:cNvSpPr>
            <a:spLocks noChangeArrowheads="1"/>
          </p:cNvSpPr>
          <p:nvPr/>
        </p:nvSpPr>
        <p:spPr bwMode="auto">
          <a:xfrm>
            <a:off x="642104" y="2893824"/>
            <a:ext cx="77053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42950" indent="-742950"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marL="342900" indent="-342900" eaLnBrk="1" hangingPunct="1">
              <a:lnSpc>
                <a:spcPct val="150000"/>
              </a:lnSpc>
              <a:buFont typeface="Wingdings" panose="05000000000000000000" pitchFamily="2" charset="2"/>
              <a:buChar char="Ø"/>
            </a:pPr>
            <a:r>
              <a:rPr lang="zh-CN" altLang="en-US" sz="2000" dirty="0">
                <a:solidFill>
                  <a:schemeClr val="bg1">
                    <a:lumMod val="50000"/>
                  </a:schemeClr>
                </a:solidFill>
                <a:latin typeface="微软雅黑" pitchFamily="34" charset="-122"/>
                <a:ea typeface="微软雅黑" pitchFamily="34" charset="-122"/>
              </a:rPr>
              <a:t>见名之意。</a:t>
            </a:r>
            <a:endParaRPr lang="en-US" altLang="zh-CN" sz="2000" dirty="0">
              <a:solidFill>
                <a:schemeClr val="bg1">
                  <a:lumMod val="50000"/>
                </a:schemeClr>
              </a:solidFill>
              <a:latin typeface="微软雅黑" pitchFamily="34" charset="-122"/>
              <a:ea typeface="微软雅黑" pitchFamily="34" charset="-122"/>
            </a:endParaRPr>
          </a:p>
          <a:p>
            <a:pPr marL="342900" indent="-342900" eaLnBrk="1" hangingPunct="1">
              <a:lnSpc>
                <a:spcPct val="150000"/>
              </a:lnSpc>
              <a:buFont typeface="Wingdings" panose="05000000000000000000" pitchFamily="2" charset="2"/>
              <a:buChar char="Ø"/>
            </a:pPr>
            <a:r>
              <a:rPr lang="zh-CN" altLang="en-US" sz="2000" dirty="0">
                <a:solidFill>
                  <a:srgbClr val="FF0000"/>
                </a:solidFill>
                <a:latin typeface="微软雅黑" pitchFamily="34" charset="-122"/>
                <a:ea typeface="微软雅黑" pitchFamily="34" charset="-122"/>
              </a:rPr>
              <a:t>常量名</a:t>
            </a:r>
            <a:r>
              <a:rPr lang="zh-CN" altLang="en-US" sz="2000" dirty="0">
                <a:solidFill>
                  <a:schemeClr val="bg1">
                    <a:lumMod val="50000"/>
                  </a:schemeClr>
                </a:solidFill>
                <a:latin typeface="微软雅黑" pitchFamily="34" charset="-122"/>
                <a:ea typeface="微软雅黑" pitchFamily="34" charset="-122"/>
              </a:rPr>
              <a:t>使用大写的单个单词或由下画线连接的多个单词。</a:t>
            </a:r>
            <a:endParaRPr lang="en-US" altLang="zh-CN" sz="2000" dirty="0">
              <a:solidFill>
                <a:schemeClr val="bg1">
                  <a:lumMod val="50000"/>
                </a:schemeClr>
              </a:solidFill>
              <a:latin typeface="微软雅黑" pitchFamily="34" charset="-122"/>
              <a:ea typeface="微软雅黑" pitchFamily="34" charset="-122"/>
            </a:endParaRPr>
          </a:p>
          <a:p>
            <a:pPr marL="342900" indent="-342900" eaLnBrk="1" hangingPunct="1">
              <a:lnSpc>
                <a:spcPct val="150000"/>
              </a:lnSpc>
              <a:buFont typeface="Wingdings" panose="05000000000000000000" pitchFamily="2" charset="2"/>
              <a:buChar char="Ø"/>
            </a:pPr>
            <a:r>
              <a:rPr lang="zh-CN" altLang="en-US" sz="2000" dirty="0">
                <a:solidFill>
                  <a:srgbClr val="FF0000"/>
                </a:solidFill>
                <a:latin typeface="微软雅黑" pitchFamily="34" charset="-122"/>
                <a:ea typeface="微软雅黑" pitchFamily="34" charset="-122"/>
              </a:rPr>
              <a:t>模块名</a:t>
            </a:r>
            <a:r>
              <a:rPr lang="zh-CN" altLang="en-US" sz="2000" dirty="0">
                <a:solidFill>
                  <a:schemeClr val="bg1">
                    <a:lumMod val="50000"/>
                  </a:schemeClr>
                </a:solidFill>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函数名</a:t>
            </a:r>
            <a:r>
              <a:rPr lang="zh-CN" altLang="en-US" sz="2000" dirty="0">
                <a:solidFill>
                  <a:schemeClr val="bg1">
                    <a:lumMod val="50000"/>
                  </a:schemeClr>
                </a:solidFill>
                <a:latin typeface="微软雅黑" pitchFamily="34" charset="-122"/>
                <a:ea typeface="微软雅黑" pitchFamily="34" charset="-122"/>
              </a:rPr>
              <a:t>使用小写的单个单词或由下画线连接的多个单词。</a:t>
            </a:r>
            <a:endParaRPr lang="en-US" altLang="zh-CN" sz="2000" dirty="0">
              <a:solidFill>
                <a:schemeClr val="bg1">
                  <a:lumMod val="50000"/>
                </a:schemeClr>
              </a:solidFill>
              <a:latin typeface="微软雅黑" pitchFamily="34" charset="-122"/>
              <a:ea typeface="微软雅黑" pitchFamily="34" charset="-122"/>
            </a:endParaRPr>
          </a:p>
          <a:p>
            <a:pPr marL="342900" indent="-342900" eaLnBrk="1" hangingPunct="1">
              <a:lnSpc>
                <a:spcPct val="150000"/>
              </a:lnSpc>
              <a:buFont typeface="Wingdings" panose="05000000000000000000" pitchFamily="2" charset="2"/>
              <a:buChar char="Ø"/>
            </a:pPr>
            <a:r>
              <a:rPr lang="zh-CN" altLang="en-US" sz="2000" dirty="0">
                <a:solidFill>
                  <a:srgbClr val="FF0000"/>
                </a:solidFill>
                <a:latin typeface="微软雅黑" pitchFamily="34" charset="-122"/>
                <a:ea typeface="微软雅黑" pitchFamily="34" charset="-122"/>
              </a:rPr>
              <a:t>类名</a:t>
            </a:r>
            <a:r>
              <a:rPr lang="zh-CN" altLang="en-US" sz="2000" dirty="0">
                <a:solidFill>
                  <a:schemeClr val="bg1">
                    <a:lumMod val="50000"/>
                  </a:schemeClr>
                </a:solidFill>
                <a:latin typeface="微软雅黑" pitchFamily="34" charset="-122"/>
                <a:ea typeface="微软雅黑" pitchFamily="34" charset="-122"/>
              </a:rPr>
              <a:t>使用大写字母开头的单个或多个单词。</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6150"/>
          <a:stretch/>
        </p:blipFill>
        <p:spPr bwMode="auto">
          <a:xfrm flipH="1">
            <a:off x="8347452" y="3512806"/>
            <a:ext cx="3245304" cy="2585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75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5" y="566720"/>
            <a:ext cx="6025019"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2.2.2 </a:t>
            </a:r>
            <a:r>
              <a:rPr lang="zh-CN" altLang="en-US" sz="3200" dirty="0">
                <a:solidFill>
                  <a:srgbClr val="1353A2"/>
                </a:solidFill>
                <a:latin typeface="微软雅黑" pitchFamily="34" charset="-122"/>
                <a:ea typeface="微软雅黑" pitchFamily="34" charset="-122"/>
                <a:cs typeface="+mn-cs"/>
              </a:rPr>
              <a:t>关键字</a:t>
            </a:r>
          </a:p>
        </p:txBody>
      </p:sp>
      <p:sp>
        <p:nvSpPr>
          <p:cNvPr id="2" name="矩形 1"/>
          <p:cNvSpPr/>
          <p:nvPr/>
        </p:nvSpPr>
        <p:spPr>
          <a:xfrm>
            <a:off x="609600" y="1514559"/>
            <a:ext cx="10947400" cy="1135054"/>
          </a:xfrm>
          <a:prstGeom prst="rect">
            <a:avLst/>
          </a:prstGeom>
        </p:spPr>
        <p:txBody>
          <a:bodyPr wrap="square">
            <a:spAutoFit/>
          </a:bodyPr>
          <a:lstStyle/>
          <a:p>
            <a:pPr>
              <a:lnSpc>
                <a:spcPct val="150000"/>
              </a:lnSpc>
            </a:pPr>
            <a:r>
              <a:rPr kumimoji="1" lang="zh-CN" altLang="zh-CN" sz="2400" dirty="0">
                <a:solidFill>
                  <a:schemeClr val="bg1">
                    <a:lumMod val="50000"/>
                  </a:schemeClr>
                </a:solidFill>
                <a:latin typeface="微软雅黑" pitchFamily="34" charset="-122"/>
                <a:ea typeface="微软雅黑" pitchFamily="34" charset="-122"/>
              </a:rPr>
              <a:t>关键字是</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zh-CN" sz="2400" dirty="0">
                <a:solidFill>
                  <a:schemeClr val="bg1">
                    <a:lumMod val="50000"/>
                  </a:schemeClr>
                </a:solidFill>
                <a:latin typeface="微软雅黑" pitchFamily="34" charset="-122"/>
                <a:ea typeface="微软雅黑" pitchFamily="34" charset="-122"/>
              </a:rPr>
              <a:t>已经使用的、不允许开发人员重复定义的标识符。</a:t>
            </a:r>
            <a:r>
              <a:rPr kumimoji="1" lang="en-US" altLang="zh-CN" sz="2400" dirty="0">
                <a:solidFill>
                  <a:schemeClr val="bg1">
                    <a:lumMod val="50000"/>
                  </a:schemeClr>
                </a:solidFill>
                <a:latin typeface="微软雅黑" pitchFamily="34" charset="-122"/>
                <a:ea typeface="微软雅黑" pitchFamily="34" charset="-122"/>
              </a:rPr>
              <a:t>Python3</a:t>
            </a:r>
            <a:r>
              <a:rPr kumimoji="1" lang="zh-CN" altLang="zh-CN" sz="2400" dirty="0">
                <a:solidFill>
                  <a:schemeClr val="bg1">
                    <a:lumMod val="50000"/>
                  </a:schemeClr>
                </a:solidFill>
                <a:latin typeface="微软雅黑" pitchFamily="34" charset="-122"/>
                <a:ea typeface="微软雅黑" pitchFamily="34" charset="-122"/>
              </a:rPr>
              <a:t>中一共有</a:t>
            </a:r>
            <a:r>
              <a:rPr kumimoji="1" lang="en-US" altLang="zh-CN" sz="2400" dirty="0">
                <a:solidFill>
                  <a:srgbClr val="FF0000"/>
                </a:solidFill>
                <a:latin typeface="微软雅黑" pitchFamily="34" charset="-122"/>
                <a:ea typeface="微软雅黑" pitchFamily="34" charset="-122"/>
              </a:rPr>
              <a:t>35</a:t>
            </a:r>
            <a:r>
              <a:rPr kumimoji="1" lang="zh-CN" altLang="zh-CN" sz="2400" dirty="0">
                <a:solidFill>
                  <a:srgbClr val="FF0000"/>
                </a:solidFill>
                <a:latin typeface="微软雅黑" pitchFamily="34" charset="-122"/>
                <a:ea typeface="微软雅黑" pitchFamily="34" charset="-122"/>
              </a:rPr>
              <a:t>个关键字</a:t>
            </a:r>
            <a:r>
              <a:rPr kumimoji="1" lang="zh-CN" altLang="en-US" sz="2400" dirty="0">
                <a:solidFill>
                  <a:schemeClr val="bg1">
                    <a:lumMod val="50000"/>
                  </a:schemeClr>
                </a:solidFill>
                <a:latin typeface="微软雅黑" pitchFamily="34" charset="-122"/>
                <a:ea typeface="微软雅黑" pitchFamily="34" charset="-122"/>
              </a:rPr>
              <a:t>，每个关键字都有不同的作用。</a:t>
            </a:r>
            <a:endParaRPr kumimoji="1" lang="en-US" altLang="zh-CN" sz="2400" dirty="0">
              <a:solidFill>
                <a:schemeClr val="bg1">
                  <a:lumMod val="50000"/>
                </a:schemeClr>
              </a:solidFill>
              <a:latin typeface="微软雅黑" pitchFamily="34" charset="-122"/>
              <a:ea typeface="微软雅黑" pitchFamily="34" charset="-122"/>
            </a:endParaRPr>
          </a:p>
        </p:txBody>
      </p:sp>
      <p:grpSp>
        <p:nvGrpSpPr>
          <p:cNvPr id="5" name="组合 4">
            <a:extLst>
              <a:ext uri="{FF2B5EF4-FFF2-40B4-BE49-F238E27FC236}">
                <a16:creationId xmlns:a16="http://schemas.microsoft.com/office/drawing/2014/main" id="{479212BD-DF5A-FC41-95BE-6129203966DB}"/>
              </a:ext>
            </a:extLst>
          </p:cNvPr>
          <p:cNvGrpSpPr/>
          <p:nvPr/>
        </p:nvGrpSpPr>
        <p:grpSpPr>
          <a:xfrm>
            <a:off x="735780" y="3601319"/>
            <a:ext cx="703820" cy="1792017"/>
            <a:chOff x="1293269" y="3786012"/>
            <a:chExt cx="703820" cy="1792017"/>
          </a:xfrm>
        </p:grpSpPr>
        <p:sp>
          <p:nvSpPr>
            <p:cNvPr id="6" name="剪去单角的矩形 5">
              <a:extLst>
                <a:ext uri="{FF2B5EF4-FFF2-40B4-BE49-F238E27FC236}">
                  <a16:creationId xmlns:a16="http://schemas.microsoft.com/office/drawing/2014/main" id="{FDC0DFA9-7F4C-0D4E-A109-AF7D1653CE2E}"/>
                </a:ext>
              </a:extLst>
            </p:cNvPr>
            <p:cNvSpPr/>
            <p:nvPr/>
          </p:nvSpPr>
          <p:spPr>
            <a:xfrm flipH="1">
              <a:off x="1293269" y="3786012"/>
              <a:ext cx="703820" cy="1792017"/>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TextBox 3">
              <a:extLst>
                <a:ext uri="{FF2B5EF4-FFF2-40B4-BE49-F238E27FC236}">
                  <a16:creationId xmlns:a16="http://schemas.microsoft.com/office/drawing/2014/main" id="{89B1AACD-848D-304B-AADB-3B2C37F8475B}"/>
                </a:ext>
              </a:extLst>
            </p:cNvPr>
            <p:cNvSpPr txBox="1"/>
            <p:nvPr/>
          </p:nvSpPr>
          <p:spPr>
            <a:xfrm>
              <a:off x="1398963" y="4139526"/>
              <a:ext cx="492443" cy="1015664"/>
            </a:xfrm>
            <a:prstGeom prst="rect">
              <a:avLst/>
            </a:prstGeom>
            <a:noFill/>
          </p:spPr>
          <p:txBody>
            <a:bodyPr vert="eaVert"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关 键 字</a:t>
              </a:r>
            </a:p>
          </p:txBody>
        </p:sp>
      </p:grpSp>
      <p:sp>
        <p:nvSpPr>
          <p:cNvPr id="9" name="矩形 8"/>
          <p:cNvSpPr/>
          <p:nvPr/>
        </p:nvSpPr>
        <p:spPr>
          <a:xfrm>
            <a:off x="1803400" y="2971800"/>
            <a:ext cx="9563100" cy="29718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nSpc>
                <a:spcPct val="150000"/>
              </a:lnSpc>
            </a:pPr>
            <a:r>
              <a:rPr kumimoji="1" lang="en-US" altLang="zh-CN" b="1" dirty="0">
                <a:solidFill>
                  <a:srgbClr val="1353A2"/>
                </a:solidFill>
                <a:latin typeface="微软雅黑" pitchFamily="34" charset="-122"/>
                <a:ea typeface="微软雅黑" pitchFamily="34" charset="-122"/>
              </a:rPr>
              <a:t>False	        await	     else		import		pass		None</a:t>
            </a:r>
            <a:endParaRPr kumimoji="1" lang="zh-CN" altLang="zh-CN" b="1" dirty="0">
              <a:solidFill>
                <a:srgbClr val="1353A2"/>
              </a:solidFill>
              <a:latin typeface="微软雅黑" pitchFamily="34" charset="-122"/>
              <a:ea typeface="微软雅黑" pitchFamily="34" charset="-122"/>
            </a:endParaRPr>
          </a:p>
          <a:p>
            <a:pPr>
              <a:lnSpc>
                <a:spcPct val="150000"/>
              </a:lnSpc>
            </a:pPr>
            <a:r>
              <a:rPr kumimoji="1" lang="en-US" altLang="zh-CN" b="1" dirty="0">
                <a:solidFill>
                  <a:srgbClr val="1353A2"/>
                </a:solidFill>
                <a:latin typeface="微软雅黑" pitchFamily="34" charset="-122"/>
                <a:ea typeface="微软雅黑" pitchFamily="34" charset="-122"/>
              </a:rPr>
              <a:t>break            except	     in		raise		True		class</a:t>
            </a:r>
            <a:endParaRPr kumimoji="1" lang="zh-CN" altLang="zh-CN" b="1" dirty="0">
              <a:solidFill>
                <a:srgbClr val="1353A2"/>
              </a:solidFill>
              <a:latin typeface="微软雅黑" pitchFamily="34" charset="-122"/>
              <a:ea typeface="微软雅黑" pitchFamily="34" charset="-122"/>
            </a:endParaRPr>
          </a:p>
          <a:p>
            <a:pPr>
              <a:lnSpc>
                <a:spcPct val="150000"/>
              </a:lnSpc>
            </a:pPr>
            <a:r>
              <a:rPr kumimoji="1" lang="en-US" altLang="zh-CN" b="1" dirty="0">
                <a:solidFill>
                  <a:srgbClr val="1353A2"/>
                </a:solidFill>
                <a:latin typeface="微软雅黑" pitchFamily="34" charset="-122"/>
                <a:ea typeface="微软雅黑" pitchFamily="34" charset="-122"/>
              </a:rPr>
              <a:t>finally            is		     return	and   		continue             for          </a:t>
            </a:r>
            <a:endParaRPr kumimoji="1" lang="zh-CN" altLang="zh-CN" b="1" dirty="0">
              <a:solidFill>
                <a:srgbClr val="1353A2"/>
              </a:solidFill>
              <a:latin typeface="微软雅黑" pitchFamily="34" charset="-122"/>
              <a:ea typeface="微软雅黑" pitchFamily="34" charset="-122"/>
            </a:endParaRPr>
          </a:p>
          <a:p>
            <a:pPr>
              <a:lnSpc>
                <a:spcPct val="150000"/>
              </a:lnSpc>
            </a:pPr>
            <a:r>
              <a:rPr kumimoji="1" lang="en-US" altLang="zh-CN" b="1" dirty="0">
                <a:solidFill>
                  <a:srgbClr val="1353A2"/>
                </a:solidFill>
                <a:latin typeface="微软雅黑" pitchFamily="34" charset="-122"/>
                <a:ea typeface="微软雅黑" pitchFamily="34" charset="-122"/>
              </a:rPr>
              <a:t>lambda	        try	                  as		def		from	             nonlocal</a:t>
            </a:r>
            <a:endParaRPr kumimoji="1" lang="zh-CN" altLang="zh-CN" b="1" dirty="0">
              <a:solidFill>
                <a:srgbClr val="1353A2"/>
              </a:solidFill>
              <a:latin typeface="微软雅黑" pitchFamily="34" charset="-122"/>
              <a:ea typeface="微软雅黑" pitchFamily="34" charset="-122"/>
            </a:endParaRPr>
          </a:p>
          <a:p>
            <a:pPr>
              <a:lnSpc>
                <a:spcPct val="150000"/>
              </a:lnSpc>
            </a:pPr>
            <a:r>
              <a:rPr kumimoji="1" lang="en-US" altLang="zh-CN" b="1" dirty="0">
                <a:solidFill>
                  <a:srgbClr val="1353A2"/>
                </a:solidFill>
                <a:latin typeface="微软雅黑" pitchFamily="34" charset="-122"/>
                <a:ea typeface="微软雅黑" pitchFamily="34" charset="-122"/>
              </a:rPr>
              <a:t>while	        assert	    del		global		not		with </a:t>
            </a:r>
            <a:endParaRPr kumimoji="1" lang="zh-CN" altLang="zh-CN" b="1" dirty="0">
              <a:solidFill>
                <a:srgbClr val="1353A2"/>
              </a:solidFill>
              <a:latin typeface="微软雅黑" pitchFamily="34" charset="-122"/>
              <a:ea typeface="微软雅黑" pitchFamily="34" charset="-122"/>
            </a:endParaRPr>
          </a:p>
          <a:p>
            <a:pPr>
              <a:lnSpc>
                <a:spcPct val="150000"/>
              </a:lnSpc>
            </a:pPr>
            <a:r>
              <a:rPr kumimoji="1" lang="en-US" altLang="zh-CN" b="1" dirty="0">
                <a:solidFill>
                  <a:srgbClr val="1353A2"/>
                </a:solidFill>
                <a:latin typeface="微软雅黑" pitchFamily="34" charset="-122"/>
                <a:ea typeface="微软雅黑" pitchFamily="34" charset="-122"/>
              </a:rPr>
              <a:t>async	        elif		     if		or		yield</a:t>
            </a:r>
            <a:endParaRPr kumimoji="1" lang="zh-CN" altLang="zh-CN" b="1"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707055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5" y="566720"/>
            <a:ext cx="6025019"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2.2.2 </a:t>
            </a:r>
            <a:r>
              <a:rPr lang="zh-CN" altLang="en-US" sz="3200" dirty="0">
                <a:solidFill>
                  <a:srgbClr val="1353A2"/>
                </a:solidFill>
                <a:latin typeface="微软雅黑" pitchFamily="34" charset="-122"/>
                <a:ea typeface="微软雅黑" pitchFamily="34" charset="-122"/>
                <a:cs typeface="+mn-cs"/>
              </a:rPr>
              <a:t>关键字</a:t>
            </a:r>
          </a:p>
        </p:txBody>
      </p:sp>
      <p:sp>
        <p:nvSpPr>
          <p:cNvPr id="2" name="矩形 1"/>
          <p:cNvSpPr/>
          <p:nvPr/>
        </p:nvSpPr>
        <p:spPr>
          <a:xfrm>
            <a:off x="830648" y="1412959"/>
            <a:ext cx="10853352" cy="738664"/>
          </a:xfrm>
          <a:prstGeom prst="rect">
            <a:avLst/>
          </a:prstGeom>
        </p:spPr>
        <p:txBody>
          <a:bodyPr wrap="square">
            <a:spAutoFit/>
          </a:bodyPr>
          <a:lstStyle/>
          <a:p>
            <a:pPr>
              <a:lnSpc>
                <a:spcPct val="150000"/>
              </a:lnSpc>
            </a:pPr>
            <a:r>
              <a:rPr kumimoji="1" lang="zh-CN" altLang="en-US" sz="2800" dirty="0">
                <a:solidFill>
                  <a:schemeClr val="bg1">
                    <a:lumMod val="50000"/>
                  </a:schemeClr>
                </a:solidFill>
                <a:latin typeface="微软雅黑" pitchFamily="34" charset="-122"/>
                <a:ea typeface="微软雅黑" pitchFamily="34" charset="-122"/>
              </a:rPr>
              <a:t>在</a:t>
            </a:r>
            <a:r>
              <a:rPr kumimoji="1" lang="en-US" altLang="zh-CN" sz="2800" dirty="0">
                <a:solidFill>
                  <a:schemeClr val="bg1">
                    <a:lumMod val="50000"/>
                  </a:schemeClr>
                </a:solidFill>
                <a:latin typeface="微软雅黑" pitchFamily="34" charset="-122"/>
                <a:ea typeface="微软雅黑" pitchFamily="34" charset="-122"/>
              </a:rPr>
              <a:t>Jupyter</a:t>
            </a:r>
            <a:r>
              <a:rPr kumimoji="1" lang="zh-CN" altLang="en-US" sz="2800" dirty="0">
                <a:solidFill>
                  <a:schemeClr val="bg1">
                    <a:lumMod val="50000"/>
                  </a:schemeClr>
                </a:solidFill>
                <a:latin typeface="微软雅黑" pitchFamily="34" charset="-122"/>
                <a:ea typeface="微软雅黑" pitchFamily="34" charset="-122"/>
              </a:rPr>
              <a:t>单元格中执行“</a:t>
            </a:r>
            <a:r>
              <a:rPr kumimoji="1" lang="en-US" altLang="zh-CN" sz="2800" dirty="0">
                <a:solidFill>
                  <a:srgbClr val="FF0000"/>
                </a:solidFill>
                <a:latin typeface="微软雅黑" pitchFamily="34" charset="-122"/>
                <a:ea typeface="微软雅黑" pitchFamily="34" charset="-122"/>
              </a:rPr>
              <a:t>help(”</a:t>
            </a:r>
            <a:r>
              <a:rPr kumimoji="1" lang="zh-CN" altLang="en-US" sz="2800" dirty="0">
                <a:solidFill>
                  <a:srgbClr val="FF0000"/>
                </a:solidFill>
                <a:latin typeface="微软雅黑" pitchFamily="34" charset="-122"/>
                <a:ea typeface="微软雅黑" pitchFamily="34" charset="-122"/>
              </a:rPr>
              <a:t>关键字</a:t>
            </a:r>
            <a:r>
              <a:rPr kumimoji="1" lang="en-US" altLang="zh-CN" sz="2800" dirty="0">
                <a:solidFill>
                  <a:srgbClr val="FF0000"/>
                </a:solidFill>
                <a:latin typeface="微软雅黑" pitchFamily="34" charset="-122"/>
                <a:ea typeface="微软雅黑" pitchFamily="34" charset="-122"/>
              </a:rPr>
              <a:t>“)</a:t>
            </a:r>
            <a:r>
              <a:rPr kumimoji="1" lang="en-US" altLang="zh-CN" sz="2800" dirty="0">
                <a:solidFill>
                  <a:schemeClr val="bg1">
                    <a:lumMod val="50000"/>
                  </a:schemeClr>
                </a:solidFill>
                <a:latin typeface="微软雅黑" pitchFamily="34" charset="-122"/>
                <a:ea typeface="微软雅黑" pitchFamily="34" charset="-122"/>
              </a:rPr>
              <a:t>”</a:t>
            </a:r>
            <a:r>
              <a:rPr kumimoji="1" lang="zh-CN" altLang="en-US" sz="2800" dirty="0">
                <a:solidFill>
                  <a:schemeClr val="bg1">
                    <a:lumMod val="50000"/>
                  </a:schemeClr>
                </a:solidFill>
                <a:latin typeface="微软雅黑" pitchFamily="34" charset="-122"/>
                <a:ea typeface="微软雅黑" pitchFamily="34" charset="-122"/>
              </a:rPr>
              <a:t>可查看关键字的声明。</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71" y="2342986"/>
            <a:ext cx="6620005" cy="3289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384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对角圆角矩形 8"/>
          <p:cNvSpPr/>
          <p:nvPr/>
        </p:nvSpPr>
        <p:spPr>
          <a:xfrm>
            <a:off x="4870450" y="3070100"/>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2.5    </a:t>
            </a:r>
            <a:r>
              <a:rPr lang="zh-CN" altLang="en-US" sz="2800" dirty="0">
                <a:solidFill>
                  <a:srgbClr val="595959"/>
                </a:solidFill>
                <a:latin typeface="Impact" pitchFamily="34" charset="0"/>
                <a:ea typeface="微软雅黑" pitchFamily="34" charset="-122"/>
              </a:rPr>
              <a:t>数字类型</a:t>
            </a: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2.2   </a:t>
            </a:r>
            <a:r>
              <a:rPr lang="zh-CN" altLang="en-US" sz="2800" dirty="0">
                <a:solidFill>
                  <a:srgbClr val="595959"/>
                </a:solidFill>
                <a:latin typeface="Impact" pitchFamily="34" charset="0"/>
                <a:ea typeface="微软雅黑" pitchFamily="34" charset="-122"/>
              </a:rPr>
              <a:t>标识符和关键字</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2.3    </a:t>
            </a:r>
            <a:r>
              <a:rPr lang="zh-CN" altLang="en-US" sz="2800" dirty="0">
                <a:solidFill>
                  <a:schemeClr val="bg1"/>
                </a:solidFill>
                <a:latin typeface="Impact" pitchFamily="34" charset="0"/>
                <a:ea typeface="微软雅黑" pitchFamily="34" charset="-122"/>
              </a:rPr>
              <a:t>变量和数据类型</a:t>
            </a: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2.4    </a:t>
            </a:r>
            <a:r>
              <a:rPr lang="zh-CN" altLang="en-US" sz="2800" dirty="0">
                <a:solidFill>
                  <a:srgbClr val="595959"/>
                </a:solidFill>
                <a:latin typeface="Impact" pitchFamily="34" charset="0"/>
                <a:ea typeface="微软雅黑" pitchFamily="34" charset="-122"/>
              </a:rPr>
              <a:t>实训案例</a:t>
            </a:r>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2.1    </a:t>
            </a:r>
            <a:r>
              <a:rPr lang="zh-CN" altLang="en-US" sz="2800" dirty="0">
                <a:solidFill>
                  <a:srgbClr val="595959"/>
                </a:solidFill>
                <a:latin typeface="Impact" pitchFamily="34" charset="0"/>
                <a:ea typeface="微软雅黑" pitchFamily="34" charset="-122"/>
              </a:rPr>
              <a:t>代码格式</a:t>
            </a:r>
          </a:p>
        </p:txBody>
      </p:sp>
    </p:spTree>
    <p:extLst>
      <p:ext uri="{BB962C8B-B14F-4D97-AF65-F5344CB8AC3E}">
        <p14:creationId xmlns:p14="http://schemas.microsoft.com/office/powerpoint/2010/main" val="277622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5" y="560923"/>
            <a:ext cx="6613743"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2.3.1 </a:t>
            </a:r>
            <a:r>
              <a:rPr lang="zh-CN" altLang="en-US" sz="3200" dirty="0">
                <a:solidFill>
                  <a:srgbClr val="1353A2"/>
                </a:solidFill>
                <a:latin typeface="微软雅黑" pitchFamily="34" charset="-122"/>
                <a:ea typeface="微软雅黑" pitchFamily="34" charset="-122"/>
                <a:cs typeface="+mn-cs"/>
              </a:rPr>
              <a:t>变量</a:t>
            </a:r>
          </a:p>
        </p:txBody>
      </p:sp>
      <p:sp>
        <p:nvSpPr>
          <p:cNvPr id="2" name="矩形 1"/>
          <p:cNvSpPr/>
          <p:nvPr/>
        </p:nvSpPr>
        <p:spPr>
          <a:xfrm>
            <a:off x="626076" y="2165348"/>
            <a:ext cx="5292810" cy="2797048"/>
          </a:xfrm>
          <a:prstGeom prst="rect">
            <a:avLst/>
          </a:prstGeom>
        </p:spPr>
        <p:txBody>
          <a:bodyPr wrap="square">
            <a:spAutoFit/>
          </a:bodyPr>
          <a:lstStyle/>
          <a:p>
            <a:pPr>
              <a:lnSpc>
                <a:spcPct val="150000"/>
              </a:lnSpc>
            </a:pPr>
            <a:r>
              <a:rPr kumimoji="1" lang="zh-CN" altLang="zh-CN" sz="2400" dirty="0">
                <a:solidFill>
                  <a:schemeClr val="bg1">
                    <a:lumMod val="50000"/>
                  </a:schemeClr>
                </a:solidFill>
                <a:latin typeface="微软雅黑" pitchFamily="34" charset="-122"/>
                <a:ea typeface="微软雅黑" pitchFamily="34" charset="-122"/>
              </a:rPr>
              <a:t>程序在运行期间用到的数据会被保存在计算机的内存单元中，为了方便</a:t>
            </a:r>
            <a:r>
              <a:rPr kumimoji="1" lang="zh-CN" altLang="zh-CN" sz="2400" dirty="0">
                <a:solidFill>
                  <a:srgbClr val="FF0000"/>
                </a:solidFill>
                <a:latin typeface="微软雅黑" pitchFamily="34" charset="-122"/>
                <a:ea typeface="微软雅黑" pitchFamily="34" charset="-122"/>
              </a:rPr>
              <a:t>存取内存单元</a:t>
            </a:r>
            <a:r>
              <a:rPr kumimoji="1" lang="zh-CN" altLang="zh-CN" sz="2400" dirty="0">
                <a:solidFill>
                  <a:schemeClr val="bg1">
                    <a:lumMod val="50000"/>
                  </a:schemeClr>
                </a:solidFill>
                <a:latin typeface="微软雅黑" pitchFamily="34" charset="-122"/>
                <a:ea typeface="微软雅黑" pitchFamily="34" charset="-122"/>
              </a:rPr>
              <a:t>中的</a:t>
            </a:r>
            <a:r>
              <a:rPr kumimoji="1" lang="zh-CN" altLang="zh-CN" sz="2400" dirty="0">
                <a:solidFill>
                  <a:srgbClr val="FF0000"/>
                </a:solidFill>
                <a:latin typeface="微软雅黑" pitchFamily="34" charset="-122"/>
                <a:ea typeface="微软雅黑" pitchFamily="34" charset="-122"/>
              </a:rPr>
              <a:t>数据</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zh-CN" sz="2400" dirty="0">
                <a:solidFill>
                  <a:schemeClr val="bg1">
                    <a:lumMod val="50000"/>
                  </a:schemeClr>
                </a:solidFill>
                <a:latin typeface="微软雅黑" pitchFamily="34" charset="-122"/>
                <a:ea typeface="微软雅黑" pitchFamily="34" charset="-122"/>
              </a:rPr>
              <a:t>使用</a:t>
            </a:r>
            <a:r>
              <a:rPr kumimoji="1" lang="zh-CN" altLang="zh-CN" sz="2400" dirty="0">
                <a:solidFill>
                  <a:srgbClr val="FF0000"/>
                </a:solidFill>
                <a:latin typeface="微软雅黑" pitchFamily="34" charset="-122"/>
                <a:ea typeface="微软雅黑" pitchFamily="34" charset="-122"/>
              </a:rPr>
              <a:t>标识符</a:t>
            </a:r>
            <a:r>
              <a:rPr kumimoji="1" lang="zh-CN" altLang="zh-CN" sz="2400" dirty="0">
                <a:solidFill>
                  <a:schemeClr val="bg1">
                    <a:lumMod val="50000"/>
                  </a:schemeClr>
                </a:solidFill>
                <a:latin typeface="微软雅黑" pitchFamily="34" charset="-122"/>
                <a:ea typeface="微软雅黑" pitchFamily="34" charset="-122"/>
              </a:rPr>
              <a:t>来标识不同的内存单元，如此，标识符与数据建立了联系。</a:t>
            </a:r>
            <a:endParaRPr kumimoji="1" lang="zh-CN" altLang="en-US" sz="2400" dirty="0">
              <a:solidFill>
                <a:schemeClr val="bg1">
                  <a:lumMod val="50000"/>
                </a:schemeClr>
              </a:solidFill>
              <a:latin typeface="微软雅黑" pitchFamily="34" charset="-122"/>
              <a:ea typeface="微软雅黑" pitchFamily="34" charset="-122"/>
            </a:endParaRP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6150709" y="2762121"/>
            <a:ext cx="5418018" cy="2200275"/>
          </a:xfrm>
          <a:prstGeom prst="rect">
            <a:avLst/>
          </a:prstGeom>
        </p:spPr>
      </p:pic>
    </p:spTree>
    <p:extLst>
      <p:ext uri="{BB962C8B-B14F-4D97-AF65-F5344CB8AC3E}">
        <p14:creationId xmlns:p14="http://schemas.microsoft.com/office/powerpoint/2010/main" val="3069442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2.3.1 </a:t>
            </a:r>
            <a:r>
              <a:rPr lang="zh-CN" altLang="en-US" sz="3200" dirty="0">
                <a:solidFill>
                  <a:srgbClr val="1353A2"/>
                </a:solidFill>
                <a:latin typeface="微软雅黑" pitchFamily="34" charset="-122"/>
                <a:ea typeface="微软雅黑" pitchFamily="34" charset="-122"/>
                <a:cs typeface="+mn-cs"/>
              </a:rPr>
              <a:t>变量</a:t>
            </a:r>
          </a:p>
        </p:txBody>
      </p:sp>
      <p:sp>
        <p:nvSpPr>
          <p:cNvPr id="2" name="矩形 1"/>
          <p:cNvSpPr/>
          <p:nvPr/>
        </p:nvSpPr>
        <p:spPr>
          <a:xfrm>
            <a:off x="576649" y="2041951"/>
            <a:ext cx="11063416" cy="1135054"/>
          </a:xfrm>
          <a:prstGeom prst="rect">
            <a:avLst/>
          </a:prstGeom>
        </p:spPr>
        <p:txBody>
          <a:bodyPr wrap="square">
            <a:spAutoFit/>
          </a:bodyP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标识内存单元的标识符又称为</a:t>
            </a:r>
            <a:r>
              <a:rPr lang="zh-CN" altLang="zh-CN" sz="2400" dirty="0">
                <a:solidFill>
                  <a:srgbClr val="FF0000"/>
                </a:solidFill>
                <a:latin typeface="微软雅黑" pitchFamily="34" charset="-122"/>
                <a:ea typeface="微软雅黑" pitchFamily="34" charset="-122"/>
              </a:rPr>
              <a:t>变量名</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通过赋值运算符“</a:t>
            </a:r>
            <a:r>
              <a:rPr lang="en-US" altLang="zh-CN" sz="2400" dirty="0">
                <a:solidFill>
                  <a:srgbClr val="FF0000"/>
                </a:solidFill>
                <a:latin typeface="微软雅黑" pitchFamily="34" charset="-122"/>
                <a:ea typeface="微软雅黑" pitchFamily="34" charset="-122"/>
              </a:rPr>
              <a:t>=</a:t>
            </a:r>
            <a:r>
              <a:rPr lang="zh-CN" altLang="zh-CN" sz="2400" dirty="0">
                <a:solidFill>
                  <a:schemeClr val="bg1">
                    <a:lumMod val="50000"/>
                  </a:schemeClr>
                </a:solidFill>
                <a:latin typeface="微软雅黑" pitchFamily="34" charset="-122"/>
                <a:ea typeface="微软雅黑" pitchFamily="34" charset="-122"/>
              </a:rPr>
              <a:t>”将内存单元中存储的数值与变量名建立联系，即定义变量，具体语法格式如下</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变量 </a:t>
            </a:r>
            <a:r>
              <a:rPr lang="en-US" altLang="zh-CN" sz="2400" dirty="0">
                <a:solidFill>
                  <a:srgbClr val="FF0000"/>
                </a:solidFill>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值</a:t>
            </a:r>
          </a:p>
        </p:txBody>
      </p:sp>
      <p:sp>
        <p:nvSpPr>
          <p:cNvPr id="3" name="矩形 2"/>
          <p:cNvSpPr/>
          <p:nvPr/>
        </p:nvSpPr>
        <p:spPr>
          <a:xfrm>
            <a:off x="1537387" y="3621558"/>
            <a:ext cx="3656913" cy="1107996"/>
          </a:xfrm>
          <a:prstGeom prst="rect">
            <a:avLst/>
          </a:prstGeom>
        </p:spPr>
        <p:txBody>
          <a:bodyPr wrap="square">
            <a:spAutoFit/>
          </a:bodyPr>
          <a:lstStyle/>
          <a:p>
            <a:pPr defTabSz="720725">
              <a:lnSpc>
                <a:spcPct val="150000"/>
              </a:lnSpc>
            </a:pPr>
            <a:r>
              <a:rPr lang="zh-CN" altLang="zh-CN" sz="2200" dirty="0">
                <a:solidFill>
                  <a:schemeClr val="bg1">
                    <a:lumMod val="50000"/>
                  </a:schemeClr>
                </a:solidFill>
                <a:latin typeface="微软雅黑" pitchFamily="34" charset="-122"/>
                <a:ea typeface="微软雅黑" pitchFamily="34" charset="-122"/>
              </a:rPr>
              <a:t>将内存单元中存储的数据</a:t>
            </a:r>
            <a:r>
              <a:rPr lang="en-US" altLang="zh-CN" sz="2200" dirty="0">
                <a:solidFill>
                  <a:schemeClr val="bg1">
                    <a:lumMod val="50000"/>
                  </a:schemeClr>
                </a:solidFill>
                <a:latin typeface="微软雅黑" pitchFamily="34" charset="-122"/>
                <a:ea typeface="微软雅黑" pitchFamily="34" charset="-122"/>
              </a:rPr>
              <a:t>100</a:t>
            </a:r>
            <a:r>
              <a:rPr lang="zh-CN" altLang="zh-CN" sz="2200" dirty="0">
                <a:solidFill>
                  <a:schemeClr val="bg1">
                    <a:lumMod val="50000"/>
                  </a:schemeClr>
                </a:solidFill>
                <a:latin typeface="微软雅黑" pitchFamily="34" charset="-122"/>
                <a:ea typeface="微软雅黑" pitchFamily="34" charset="-122"/>
              </a:rPr>
              <a:t>与变量名</a:t>
            </a:r>
            <a:r>
              <a:rPr lang="en-US" altLang="zh-CN" sz="2200" dirty="0">
                <a:solidFill>
                  <a:schemeClr val="bg1">
                    <a:lumMod val="50000"/>
                  </a:schemeClr>
                </a:solidFill>
                <a:latin typeface="微软雅黑" pitchFamily="34" charset="-122"/>
                <a:ea typeface="微软雅黑" pitchFamily="34" charset="-122"/>
              </a:rPr>
              <a:t>data</a:t>
            </a:r>
            <a:r>
              <a:rPr lang="zh-CN" altLang="zh-CN" sz="2200" dirty="0">
                <a:solidFill>
                  <a:schemeClr val="bg1">
                    <a:lumMod val="50000"/>
                  </a:schemeClr>
                </a:solidFill>
                <a:latin typeface="微软雅黑" pitchFamily="34" charset="-122"/>
                <a:ea typeface="微软雅黑" pitchFamily="34" charset="-122"/>
              </a:rPr>
              <a:t>建立联系</a:t>
            </a:r>
            <a:endParaRPr lang="zh-CN" altLang="en-US" sz="2200" dirty="0">
              <a:solidFill>
                <a:schemeClr val="bg1">
                  <a:lumMod val="50000"/>
                </a:schemeClr>
              </a:solidFill>
              <a:latin typeface="微软雅黑" pitchFamily="34" charset="-122"/>
              <a:ea typeface="微软雅黑" pitchFamily="34" charset="-122"/>
            </a:endParaRPr>
          </a:p>
        </p:txBody>
      </p:sp>
      <p:grpSp>
        <p:nvGrpSpPr>
          <p:cNvPr id="5" name="组合 4"/>
          <p:cNvGrpSpPr/>
          <p:nvPr/>
        </p:nvGrpSpPr>
        <p:grpSpPr>
          <a:xfrm>
            <a:off x="7391595" y="3727761"/>
            <a:ext cx="2578100" cy="897755"/>
            <a:chOff x="7391595" y="3100858"/>
            <a:chExt cx="2578100" cy="897755"/>
          </a:xfrm>
        </p:grpSpPr>
        <p:sp>
          <p:nvSpPr>
            <p:cNvPr id="8" name="矩形 7"/>
            <p:cNvSpPr/>
            <p:nvPr/>
          </p:nvSpPr>
          <p:spPr>
            <a:xfrm>
              <a:off x="7391595" y="3100858"/>
              <a:ext cx="2578100" cy="897755"/>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4" name="矩形 3"/>
            <p:cNvSpPr/>
            <p:nvPr/>
          </p:nvSpPr>
          <p:spPr>
            <a:xfrm>
              <a:off x="7789498" y="3313155"/>
              <a:ext cx="1790875" cy="461665"/>
            </a:xfrm>
            <a:prstGeom prst="rect">
              <a:avLst/>
            </a:prstGeom>
          </p:spPr>
          <p:txBody>
            <a:bodyPr wrap="none">
              <a:spAutoFit/>
            </a:bodyPr>
            <a:lstStyle/>
            <a:p>
              <a:r>
                <a:rPr kumimoji="1" lang="en-US" altLang="zh-CN" sz="2400" dirty="0">
                  <a:solidFill>
                    <a:schemeClr val="bg1">
                      <a:lumMod val="50000"/>
                    </a:schemeClr>
                  </a:solidFill>
                  <a:latin typeface="微软雅黑" pitchFamily="34" charset="-122"/>
                  <a:ea typeface="微软雅黑" pitchFamily="34" charset="-122"/>
                </a:rPr>
                <a:t>data = 100</a:t>
              </a:r>
              <a:endParaRPr kumimoji="1" lang="zh-CN" altLang="en-US" sz="2400" dirty="0">
                <a:solidFill>
                  <a:schemeClr val="bg1">
                    <a:lumMod val="50000"/>
                  </a:schemeClr>
                </a:solidFill>
                <a:latin typeface="微软雅黑" pitchFamily="34" charset="-122"/>
                <a:ea typeface="微软雅黑" pitchFamily="34" charset="-122"/>
              </a:endParaRPr>
            </a:p>
          </p:txBody>
        </p:sp>
      </p:grpSp>
      <p:sp>
        <p:nvSpPr>
          <p:cNvPr id="11" name="左箭头 10"/>
          <p:cNvSpPr/>
          <p:nvPr/>
        </p:nvSpPr>
        <p:spPr>
          <a:xfrm rot="10800000">
            <a:off x="5632771" y="3995012"/>
            <a:ext cx="1254339" cy="363254"/>
          </a:xfrm>
          <a:prstGeom prst="leftArrow">
            <a:avLst>
              <a:gd name="adj1" fmla="val 50000"/>
              <a:gd name="adj2" fmla="val 94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6233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2222" r:id="rId4" imgW="5394240" imgH="3720960" progId="Excel.Sheet.8">
                      <p:embed/>
                    </p:oleObj>
                  </mc:Choice>
                  <mc:Fallback>
                    <p:oleObj r:id="rId4" imgW="5394240" imgH="372096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了解</a:t>
                </a: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了解</a:t>
                </a: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熟悉</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450557"/>
            <a:ext cx="3119438" cy="1152941"/>
            <a:chOff x="153988" y="1603558"/>
            <a:chExt cx="3118034" cy="1152212"/>
          </a:xfrm>
        </p:grpSpPr>
        <p:sp>
          <p:nvSpPr>
            <p:cNvPr id="7181" name="矩形 5"/>
            <p:cNvSpPr>
              <a:spLocks noChangeArrowheads="1"/>
            </p:cNvSpPr>
            <p:nvPr/>
          </p:nvSpPr>
          <p:spPr bwMode="auto">
            <a:xfrm>
              <a:off x="751249" y="1603558"/>
              <a:ext cx="2520773" cy="55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a:latin typeface="微软雅黑" pitchFamily="34" charset="-122"/>
                  <a:ea typeface="微软雅黑" pitchFamily="34" charset="-122"/>
                </a:rPr>
                <a:t>了解 </a:t>
              </a:r>
              <a:r>
                <a:rPr lang="zh-CN" altLang="en-US" sz="2000" b="1" dirty="0">
                  <a:solidFill>
                    <a:srgbClr val="1369B2"/>
                  </a:solidFill>
                  <a:latin typeface="微软雅黑" pitchFamily="34" charset="-122"/>
                  <a:ea typeface="微软雅黑" pitchFamily="34" charset="-122"/>
                </a:rPr>
                <a:t>代码格式</a:t>
              </a: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476825" y="1268352"/>
            <a:ext cx="3516489" cy="1343082"/>
            <a:chOff x="5179308" y="1870026"/>
            <a:chExt cx="3517017" cy="1339899"/>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179308" y="1870026"/>
              <a:ext cx="3009526"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gn="r">
                <a:lnSpc>
                  <a:spcPts val="3600"/>
                </a:lnSpc>
              </a:pPr>
              <a:r>
                <a:rPr lang="zh-CN" altLang="en-US" sz="2000" b="1" dirty="0">
                  <a:latin typeface="微软雅黑" pitchFamily="34" charset="-122"/>
                  <a:ea typeface="微软雅黑" pitchFamily="34" charset="-122"/>
                </a:rPr>
                <a:t>熟悉 </a:t>
              </a:r>
              <a:r>
                <a:rPr lang="zh-CN" altLang="en-US" sz="2000" b="1" dirty="0">
                  <a:solidFill>
                    <a:srgbClr val="1369B2"/>
                  </a:solidFill>
                  <a:latin typeface="微软雅黑" pitchFamily="34" charset="-122"/>
                  <a:ea typeface="微软雅黑" pitchFamily="34" charset="-122"/>
                </a:rPr>
                <a:t>标识符、关键字、运算符</a:t>
              </a:r>
            </a:p>
          </p:txBody>
        </p:sp>
      </p:grpSp>
      <p:grpSp>
        <p:nvGrpSpPr>
          <p:cNvPr id="29" name="组合 71"/>
          <p:cNvGrpSpPr>
            <a:grpSpLocks/>
          </p:cNvGrpSpPr>
          <p:nvPr/>
        </p:nvGrpSpPr>
        <p:grpSpPr bwMode="auto">
          <a:xfrm>
            <a:off x="6938963" y="4905375"/>
            <a:ext cx="3424237" cy="1118561"/>
            <a:chOff x="5273227" y="4225925"/>
            <a:chExt cx="3423098" cy="1119923"/>
          </a:xfrm>
        </p:grpSpPr>
        <p:sp>
          <p:nvSpPr>
            <p:cNvPr id="7197" name="矩形 51"/>
            <p:cNvSpPr>
              <a:spLocks noChangeArrowheads="1"/>
            </p:cNvSpPr>
            <p:nvPr/>
          </p:nvSpPr>
          <p:spPr bwMode="auto">
            <a:xfrm>
              <a:off x="5273227" y="4791175"/>
              <a:ext cx="2772529" cy="5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a:latin typeface="微软雅黑" pitchFamily="34" charset="-122"/>
                  <a:ea typeface="微软雅黑" pitchFamily="34" charset="-122"/>
                  <a:sym typeface="宋体" pitchFamily="2" charset="-122"/>
                </a:rPr>
                <a:t>掌握 </a:t>
              </a:r>
              <a:r>
                <a:rPr lang="zh-CN" altLang="en-US" sz="2000" b="1" dirty="0">
                  <a:solidFill>
                    <a:srgbClr val="1369B2"/>
                  </a:solidFill>
                  <a:latin typeface="微软雅黑" pitchFamily="34" charset="-122"/>
                  <a:ea typeface="微软雅黑" pitchFamily="34" charset="-122"/>
                  <a:sym typeface="宋体" pitchFamily="2" charset="-122"/>
                </a:rPr>
                <a:t>变量和数据类型</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146103" cy="1385598"/>
            <a:chOff x="218911" y="4857376"/>
            <a:chExt cx="3146529"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3" y="5226992"/>
              <a:ext cx="2407587"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600"/>
                </a:lnSpc>
              </a:pPr>
              <a:r>
                <a:rPr lang="zh-CN" altLang="en-US" sz="2000" b="1" dirty="0">
                  <a:latin typeface="微软雅黑" pitchFamily="34" charset="-122"/>
                  <a:ea typeface="微软雅黑" pitchFamily="34" charset="-122"/>
                  <a:sym typeface="宋体" pitchFamily="2" charset="-122"/>
                </a:rPr>
                <a:t>了解 </a:t>
              </a:r>
              <a:r>
                <a:rPr lang="zh-CN" altLang="en-US" sz="2000" b="1" dirty="0">
                  <a:solidFill>
                    <a:srgbClr val="1369B2"/>
                  </a:solidFill>
                  <a:latin typeface="微软雅黑" pitchFamily="34" charset="-122"/>
                  <a:ea typeface="微软雅黑" pitchFamily="34" charset="-122"/>
                  <a:sym typeface="宋体" pitchFamily="2" charset="-122"/>
                </a:rPr>
                <a:t>数字类型，数字类型转换</a:t>
              </a:r>
              <a:endParaRPr lang="zh-CN" altLang="en-US" sz="2000" b="1" dirty="0">
                <a:solidFill>
                  <a:srgbClr val="1369B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94061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2.3.2 </a:t>
            </a:r>
            <a:r>
              <a:rPr lang="zh-CN" altLang="en-US" sz="3200" dirty="0">
                <a:solidFill>
                  <a:srgbClr val="1353A2"/>
                </a:solidFill>
                <a:latin typeface="微软雅黑" pitchFamily="34" charset="-122"/>
                <a:ea typeface="微软雅黑" pitchFamily="34" charset="-122"/>
                <a:cs typeface="+mn-cs"/>
              </a:rPr>
              <a:t>数据类型</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2" y="2821974"/>
            <a:ext cx="620077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576649" y="1163827"/>
            <a:ext cx="11063416" cy="1754326"/>
          </a:xfrm>
          <a:prstGeom prst="rect">
            <a:avLst/>
          </a:prstGeom>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根据数据存储形式的不同，数据类型分为基础的数字类型和比较复杂的组合类型，其中数字类型又分为</a:t>
            </a:r>
            <a:r>
              <a:rPr lang="zh-CN" altLang="en-US" sz="2400" dirty="0">
                <a:solidFill>
                  <a:srgbClr val="FF0000"/>
                </a:solidFill>
                <a:latin typeface="微软雅黑" pitchFamily="34" charset="-122"/>
                <a:ea typeface="微软雅黑" pitchFamily="34" charset="-122"/>
              </a:rPr>
              <a:t>整型</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浮点型</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布尔类型</a:t>
            </a:r>
            <a:r>
              <a:rPr lang="zh-CN" altLang="en-US" sz="2400" dirty="0">
                <a:solidFill>
                  <a:schemeClr val="bg1">
                    <a:lumMod val="50000"/>
                  </a:schemeClr>
                </a:solidFill>
                <a:latin typeface="微软雅黑" pitchFamily="34" charset="-122"/>
                <a:ea typeface="微软雅黑" pitchFamily="34" charset="-122"/>
              </a:rPr>
              <a:t>和</a:t>
            </a:r>
            <a:r>
              <a:rPr lang="zh-CN" altLang="en-US" sz="2400" dirty="0">
                <a:solidFill>
                  <a:srgbClr val="FF0000"/>
                </a:solidFill>
                <a:latin typeface="微软雅黑" pitchFamily="34" charset="-122"/>
                <a:ea typeface="微软雅黑" pitchFamily="34" charset="-122"/>
              </a:rPr>
              <a:t>复数类型</a:t>
            </a:r>
            <a:r>
              <a:rPr lang="zh-CN" altLang="en-US" sz="2400" dirty="0">
                <a:solidFill>
                  <a:schemeClr val="bg1">
                    <a:lumMod val="50000"/>
                  </a:schemeClr>
                </a:solidFill>
                <a:latin typeface="微软雅黑" pitchFamily="34" charset="-122"/>
                <a:ea typeface="微软雅黑" pitchFamily="34" charset="-122"/>
              </a:rPr>
              <a:t>；组合类型分为</a:t>
            </a:r>
            <a:r>
              <a:rPr lang="zh-CN" altLang="en-US" sz="2400" dirty="0">
                <a:solidFill>
                  <a:srgbClr val="FF0000"/>
                </a:solidFill>
                <a:latin typeface="微软雅黑" pitchFamily="34" charset="-122"/>
                <a:ea typeface="微软雅黑" pitchFamily="34" charset="-122"/>
              </a:rPr>
              <a:t>字符串</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列表</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元组</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字典</a:t>
            </a:r>
            <a:r>
              <a:rPr lang="zh-CN" altLang="en-US" sz="2400" dirty="0">
                <a:solidFill>
                  <a:schemeClr val="bg1">
                    <a:lumMod val="50000"/>
                  </a:schemeClr>
                </a:solidFill>
                <a:latin typeface="微软雅黑" pitchFamily="34" charset="-122"/>
                <a:ea typeface="微软雅黑" pitchFamily="34" charset="-122"/>
              </a:rPr>
              <a:t>等。</a:t>
            </a:r>
          </a:p>
        </p:txBody>
      </p:sp>
    </p:spTree>
    <p:extLst>
      <p:ext uri="{BB962C8B-B14F-4D97-AF65-F5344CB8AC3E}">
        <p14:creationId xmlns:p14="http://schemas.microsoft.com/office/powerpoint/2010/main" val="2507887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2.3.2 </a:t>
            </a:r>
            <a:r>
              <a:rPr lang="zh-CN" altLang="en-US" sz="3200" dirty="0">
                <a:solidFill>
                  <a:srgbClr val="1353A2"/>
                </a:solidFill>
                <a:latin typeface="微软雅黑" pitchFamily="34" charset="-122"/>
                <a:ea typeface="微软雅黑" pitchFamily="34" charset="-122"/>
                <a:cs typeface="+mn-cs"/>
              </a:rPr>
              <a:t>数据类型</a:t>
            </a:r>
          </a:p>
        </p:txBody>
      </p:sp>
      <p:sp>
        <p:nvSpPr>
          <p:cNvPr id="2" name="矩形 1"/>
          <p:cNvSpPr/>
          <p:nvPr/>
        </p:nvSpPr>
        <p:spPr>
          <a:xfrm>
            <a:off x="613719" y="1326353"/>
            <a:ext cx="11088130" cy="1556003"/>
          </a:xfrm>
          <a:prstGeom prst="rect">
            <a:avLst/>
          </a:prstGeom>
        </p:spPr>
        <p:txBody>
          <a:bodyPr wrap="square">
            <a:spAutoFit/>
          </a:bodyPr>
          <a:lstStyle/>
          <a:p>
            <a:pPr defTabSz="720725">
              <a:lnSpc>
                <a:spcPct val="150000"/>
              </a:lnSpc>
            </a:pPr>
            <a:r>
              <a:rPr lang="en-US" altLang="zh-CN" sz="2200" dirty="0">
                <a:solidFill>
                  <a:schemeClr val="bg1">
                    <a:lumMod val="50000"/>
                  </a:schemeClr>
                </a:solidFill>
                <a:latin typeface="微软雅黑" pitchFamily="34" charset="-122"/>
                <a:ea typeface="微软雅黑" pitchFamily="34" charset="-122"/>
              </a:rPr>
              <a:t>Python</a:t>
            </a:r>
            <a:r>
              <a:rPr lang="zh-CN" altLang="en-US" sz="2200" dirty="0">
                <a:solidFill>
                  <a:schemeClr val="bg1">
                    <a:lumMod val="50000"/>
                  </a:schemeClr>
                </a:solidFill>
                <a:latin typeface="微软雅黑" pitchFamily="34" charset="-122"/>
                <a:ea typeface="微软雅黑" pitchFamily="34" charset="-122"/>
              </a:rPr>
              <a:t>内置的数字类型有</a:t>
            </a:r>
            <a:r>
              <a:rPr lang="zh-CN" altLang="en-US" sz="2200" dirty="0">
                <a:solidFill>
                  <a:srgbClr val="FF0000"/>
                </a:solidFill>
                <a:latin typeface="微软雅黑" pitchFamily="34" charset="-122"/>
                <a:ea typeface="微软雅黑" pitchFamily="34" charset="-122"/>
              </a:rPr>
              <a:t>整型</a:t>
            </a: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int</a:t>
            </a:r>
            <a:r>
              <a:rPr lang="zh-CN" altLang="en-US" sz="2200" dirty="0">
                <a:solidFill>
                  <a:schemeClr val="bg1">
                    <a:lumMod val="50000"/>
                  </a:schemeClr>
                </a:solidFill>
                <a:latin typeface="微软雅黑" pitchFamily="34" charset="-122"/>
                <a:ea typeface="微软雅黑" pitchFamily="34" charset="-122"/>
              </a:rPr>
              <a:t>）、</a:t>
            </a:r>
            <a:r>
              <a:rPr lang="zh-CN" altLang="en-US" sz="2200" dirty="0">
                <a:solidFill>
                  <a:srgbClr val="FF0000"/>
                </a:solidFill>
                <a:latin typeface="微软雅黑" pitchFamily="34" charset="-122"/>
                <a:ea typeface="微软雅黑" pitchFamily="34" charset="-122"/>
              </a:rPr>
              <a:t>浮点型</a:t>
            </a: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float</a:t>
            </a:r>
            <a:r>
              <a:rPr lang="zh-CN" altLang="en-US" sz="2200" dirty="0">
                <a:solidFill>
                  <a:schemeClr val="bg1">
                    <a:lumMod val="50000"/>
                  </a:schemeClr>
                </a:solidFill>
                <a:latin typeface="微软雅黑" pitchFamily="34" charset="-122"/>
                <a:ea typeface="微软雅黑" pitchFamily="34" charset="-122"/>
              </a:rPr>
              <a:t>）、</a:t>
            </a:r>
            <a:r>
              <a:rPr lang="zh-CN" altLang="en-US" sz="2200" dirty="0">
                <a:solidFill>
                  <a:srgbClr val="FF0000"/>
                </a:solidFill>
                <a:latin typeface="微软雅黑" pitchFamily="34" charset="-122"/>
                <a:ea typeface="微软雅黑" pitchFamily="34" charset="-122"/>
              </a:rPr>
              <a:t>复数类型</a:t>
            </a: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complex</a:t>
            </a:r>
            <a:r>
              <a:rPr lang="zh-CN" altLang="en-US" sz="2200" dirty="0">
                <a:solidFill>
                  <a:schemeClr val="bg1">
                    <a:lumMod val="50000"/>
                  </a:schemeClr>
                </a:solidFill>
                <a:latin typeface="微软雅黑" pitchFamily="34" charset="-122"/>
                <a:ea typeface="微软雅黑" pitchFamily="34" charset="-122"/>
              </a:rPr>
              <a:t>）和</a:t>
            </a:r>
            <a:r>
              <a:rPr lang="zh-CN" altLang="en-US" sz="2200" dirty="0">
                <a:solidFill>
                  <a:srgbClr val="FF0000"/>
                </a:solidFill>
                <a:latin typeface="微软雅黑" pitchFamily="34" charset="-122"/>
                <a:ea typeface="微软雅黑" pitchFamily="34" charset="-122"/>
              </a:rPr>
              <a:t>布尔类型</a:t>
            </a:r>
            <a:r>
              <a:rPr lang="en-US" altLang="zh-CN" sz="2200" dirty="0">
                <a:solidFill>
                  <a:schemeClr val="bg1">
                    <a:lumMod val="50000"/>
                  </a:schemeClr>
                </a:solidFill>
                <a:latin typeface="微软雅黑" pitchFamily="34" charset="-122"/>
                <a:ea typeface="微软雅黑" pitchFamily="34" charset="-122"/>
              </a:rPr>
              <a:t>(bool)</a:t>
            </a:r>
            <a:r>
              <a:rPr lang="zh-CN" altLang="en-US" sz="2200" dirty="0">
                <a:solidFill>
                  <a:schemeClr val="bg1">
                    <a:lumMod val="50000"/>
                  </a:schemeClr>
                </a:solidFill>
                <a:latin typeface="微软雅黑" pitchFamily="34" charset="-122"/>
                <a:ea typeface="微软雅黑" pitchFamily="34" charset="-122"/>
              </a:rPr>
              <a:t>，其中</a:t>
            </a:r>
            <a:r>
              <a:rPr lang="en-US" altLang="zh-CN" sz="2200" dirty="0">
                <a:solidFill>
                  <a:schemeClr val="bg1">
                    <a:lumMod val="50000"/>
                  </a:schemeClr>
                </a:solidFill>
                <a:latin typeface="微软雅黑" pitchFamily="34" charset="-122"/>
                <a:ea typeface="微软雅黑" pitchFamily="34" charset="-122"/>
              </a:rPr>
              <a:t>int</a:t>
            </a: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float</a:t>
            </a:r>
            <a:r>
              <a:rPr lang="zh-CN" altLang="en-US" sz="2200" dirty="0">
                <a:solidFill>
                  <a:schemeClr val="bg1">
                    <a:lumMod val="50000"/>
                  </a:schemeClr>
                </a:solidFill>
                <a:latin typeface="微软雅黑" pitchFamily="34" charset="-122"/>
                <a:ea typeface="微软雅黑" pitchFamily="34" charset="-122"/>
              </a:rPr>
              <a:t>和</a:t>
            </a:r>
            <a:r>
              <a:rPr lang="en-US" altLang="zh-CN" sz="2200" dirty="0">
                <a:solidFill>
                  <a:schemeClr val="bg1">
                    <a:lumMod val="50000"/>
                  </a:schemeClr>
                </a:solidFill>
                <a:latin typeface="微软雅黑" pitchFamily="34" charset="-122"/>
                <a:ea typeface="微软雅黑" pitchFamily="34" charset="-122"/>
              </a:rPr>
              <a:t>complex</a:t>
            </a:r>
            <a:r>
              <a:rPr lang="zh-CN" altLang="en-US" sz="2200" dirty="0">
                <a:solidFill>
                  <a:schemeClr val="bg1">
                    <a:lumMod val="50000"/>
                  </a:schemeClr>
                </a:solidFill>
                <a:latin typeface="微软雅黑" pitchFamily="34" charset="-122"/>
                <a:ea typeface="微软雅黑" pitchFamily="34" charset="-122"/>
              </a:rPr>
              <a:t>分别对应数学中的整数、小数和复数；</a:t>
            </a:r>
            <a:r>
              <a:rPr lang="en-US" altLang="zh-CN" sz="2200" dirty="0">
                <a:solidFill>
                  <a:schemeClr val="bg1">
                    <a:lumMod val="50000"/>
                  </a:schemeClr>
                </a:solidFill>
                <a:latin typeface="微软雅黑" pitchFamily="34" charset="-122"/>
                <a:ea typeface="微软雅黑" pitchFamily="34" charset="-122"/>
              </a:rPr>
              <a:t>bool</a:t>
            </a:r>
            <a:r>
              <a:rPr lang="zh-CN" altLang="en-US" sz="2200" dirty="0">
                <a:solidFill>
                  <a:schemeClr val="bg1">
                    <a:lumMod val="50000"/>
                  </a:schemeClr>
                </a:solidFill>
                <a:latin typeface="微软雅黑" pitchFamily="34" charset="-122"/>
                <a:ea typeface="微软雅黑" pitchFamily="34" charset="-122"/>
              </a:rPr>
              <a:t>类型比较特殊，它是</a:t>
            </a:r>
            <a:r>
              <a:rPr lang="en-US" altLang="zh-CN" sz="2200" dirty="0">
                <a:solidFill>
                  <a:schemeClr val="bg1">
                    <a:lumMod val="50000"/>
                  </a:schemeClr>
                </a:solidFill>
                <a:latin typeface="微软雅黑" pitchFamily="34" charset="-122"/>
                <a:ea typeface="微软雅黑" pitchFamily="34" charset="-122"/>
              </a:rPr>
              <a:t>int</a:t>
            </a:r>
            <a:r>
              <a:rPr lang="zh-CN" altLang="en-US" sz="2200" dirty="0">
                <a:solidFill>
                  <a:schemeClr val="bg1">
                    <a:lumMod val="50000"/>
                  </a:schemeClr>
                </a:solidFill>
                <a:latin typeface="微软雅黑" pitchFamily="34" charset="-122"/>
                <a:ea typeface="微软雅黑" pitchFamily="34" charset="-122"/>
              </a:rPr>
              <a:t>的子类，只有</a:t>
            </a:r>
            <a:r>
              <a:rPr lang="en-US" altLang="zh-CN" sz="2200" dirty="0">
                <a:solidFill>
                  <a:srgbClr val="FF0000"/>
                </a:solidFill>
                <a:latin typeface="微软雅黑" pitchFamily="34" charset="-122"/>
                <a:ea typeface="微软雅黑" pitchFamily="34" charset="-122"/>
              </a:rPr>
              <a:t>True</a:t>
            </a:r>
            <a:r>
              <a:rPr lang="zh-CN" altLang="en-US" sz="2200" dirty="0">
                <a:solidFill>
                  <a:schemeClr val="bg1">
                    <a:lumMod val="50000"/>
                  </a:schemeClr>
                </a:solidFill>
                <a:latin typeface="微软雅黑" pitchFamily="34" charset="-122"/>
                <a:ea typeface="微软雅黑" pitchFamily="34" charset="-122"/>
              </a:rPr>
              <a:t>和</a:t>
            </a:r>
            <a:r>
              <a:rPr lang="en-US" altLang="zh-CN" sz="2200" dirty="0">
                <a:solidFill>
                  <a:srgbClr val="FF0000"/>
                </a:solidFill>
                <a:latin typeface="微软雅黑" pitchFamily="34" charset="-122"/>
                <a:ea typeface="微软雅黑" pitchFamily="34" charset="-122"/>
              </a:rPr>
              <a:t>False</a:t>
            </a:r>
            <a:r>
              <a:rPr lang="zh-CN" altLang="en-US" sz="2200" dirty="0">
                <a:solidFill>
                  <a:schemeClr val="bg1">
                    <a:lumMod val="50000"/>
                  </a:schemeClr>
                </a:solidFill>
                <a:latin typeface="微软雅黑" pitchFamily="34" charset="-122"/>
                <a:ea typeface="微软雅黑" pitchFamily="34" charset="-122"/>
              </a:rPr>
              <a:t>两种取值。</a:t>
            </a:r>
          </a:p>
        </p:txBody>
      </p:sp>
      <p:sp>
        <p:nvSpPr>
          <p:cNvPr id="6" name="矩形 5"/>
          <p:cNvSpPr/>
          <p:nvPr/>
        </p:nvSpPr>
        <p:spPr>
          <a:xfrm>
            <a:off x="4519000" y="3335168"/>
            <a:ext cx="6508883" cy="2246769"/>
          </a:xfrm>
          <a:prstGeom prst="rect">
            <a:avLst/>
          </a:prstGeom>
        </p:spPr>
        <p:txBody>
          <a:bodyPr wrap="square">
            <a:spAutoFit/>
          </a:bodyPr>
          <a:lstStyle/>
          <a:p>
            <a:pPr marL="342900" indent="-342900">
              <a:buFont typeface="Wingdings" panose="05000000000000000000" pitchFamily="2" charset="2"/>
              <a:buChar char="Ø"/>
            </a:pPr>
            <a:r>
              <a:rPr kumimoji="1" lang="zh-CN" altLang="en-US" sz="2000" dirty="0">
                <a:solidFill>
                  <a:schemeClr val="bg1">
                    <a:lumMod val="50000"/>
                  </a:schemeClr>
                </a:solidFill>
                <a:latin typeface="微软雅黑" pitchFamily="34" charset="-122"/>
                <a:ea typeface="微软雅黑" pitchFamily="34" charset="-122"/>
              </a:rPr>
              <a:t>整型： </a:t>
            </a:r>
            <a:r>
              <a:rPr kumimoji="1" lang="en-US" altLang="zh-CN" sz="2000" dirty="0">
                <a:solidFill>
                  <a:schemeClr val="bg1">
                    <a:lumMod val="50000"/>
                  </a:schemeClr>
                </a:solidFill>
                <a:latin typeface="微软雅黑" pitchFamily="34" charset="-122"/>
                <a:ea typeface="微软雅黑" pitchFamily="34" charset="-122"/>
              </a:rPr>
              <a:t>0     101     -239     False     True</a:t>
            </a:r>
          </a:p>
          <a:p>
            <a:endParaRPr kumimoji="1" lang="en-US" altLang="zh-CN" sz="2000" dirty="0">
              <a:solidFill>
                <a:schemeClr val="bg1">
                  <a:lumMod val="50000"/>
                </a:schemeClr>
              </a:solidFill>
              <a:latin typeface="微软雅黑" pitchFamily="34" charset="-122"/>
              <a:ea typeface="微软雅黑" pitchFamily="34" charset="-122"/>
            </a:endParaRPr>
          </a:p>
          <a:p>
            <a:pPr marL="342900" indent="-342900">
              <a:buFont typeface="Wingdings" panose="05000000000000000000" pitchFamily="2" charset="2"/>
              <a:buChar char="Ø"/>
            </a:pPr>
            <a:r>
              <a:rPr kumimoji="1" lang="zh-CN" altLang="zh-CN" sz="2000" dirty="0">
                <a:solidFill>
                  <a:schemeClr val="bg1">
                    <a:lumMod val="50000"/>
                  </a:schemeClr>
                </a:solidFill>
                <a:latin typeface="微软雅黑" pitchFamily="34" charset="-122"/>
                <a:ea typeface="微软雅黑" pitchFamily="34" charset="-122"/>
              </a:rPr>
              <a:t>浮点型：</a:t>
            </a:r>
            <a:r>
              <a:rPr kumimoji="1" lang="en-US" altLang="zh-CN" sz="2000" dirty="0">
                <a:solidFill>
                  <a:schemeClr val="bg1">
                    <a:lumMod val="50000"/>
                  </a:schemeClr>
                </a:solidFill>
                <a:latin typeface="微软雅黑" pitchFamily="34" charset="-122"/>
                <a:ea typeface="微软雅黑" pitchFamily="34" charset="-122"/>
              </a:rPr>
              <a:t>  </a:t>
            </a:r>
            <a:r>
              <a:rPr kumimoji="1" lang="zh-CN" altLang="zh-CN" sz="2000" dirty="0">
                <a:solidFill>
                  <a:schemeClr val="bg1">
                    <a:lumMod val="50000"/>
                  </a:schemeClr>
                </a:solidFill>
                <a:latin typeface="微软雅黑" pitchFamily="34" charset="-122"/>
                <a:ea typeface="微软雅黑" pitchFamily="34" charset="-122"/>
              </a:rPr>
              <a:t>3.1415</a:t>
            </a:r>
            <a:r>
              <a:rPr kumimoji="1" lang="en-US" altLang="zh-CN" sz="2000" dirty="0">
                <a:solidFill>
                  <a:schemeClr val="bg1">
                    <a:lumMod val="50000"/>
                  </a:schemeClr>
                </a:solidFill>
                <a:latin typeface="微软雅黑" pitchFamily="34" charset="-122"/>
                <a:ea typeface="微软雅黑" pitchFamily="34" charset="-122"/>
              </a:rPr>
              <a:t>     </a:t>
            </a:r>
            <a:r>
              <a:rPr kumimoji="1" lang="zh-CN" altLang="zh-CN" sz="2000" dirty="0">
                <a:solidFill>
                  <a:schemeClr val="bg1">
                    <a:lumMod val="50000"/>
                  </a:schemeClr>
                </a:solidFill>
                <a:latin typeface="微软雅黑" pitchFamily="34" charset="-122"/>
                <a:ea typeface="微软雅黑" pitchFamily="34" charset="-122"/>
              </a:rPr>
              <a:t>4.2E-10</a:t>
            </a:r>
            <a:r>
              <a:rPr kumimoji="1" lang="en-US" altLang="zh-CN" sz="2000" dirty="0">
                <a:solidFill>
                  <a:schemeClr val="bg1">
                    <a:lumMod val="50000"/>
                  </a:schemeClr>
                </a:solidFill>
                <a:latin typeface="微软雅黑" pitchFamily="34" charset="-122"/>
                <a:ea typeface="微软雅黑" pitchFamily="34" charset="-122"/>
              </a:rPr>
              <a:t>     </a:t>
            </a:r>
            <a:r>
              <a:rPr kumimoji="1" lang="zh-CN" altLang="zh-CN" sz="2000" dirty="0">
                <a:solidFill>
                  <a:schemeClr val="bg1">
                    <a:lumMod val="50000"/>
                  </a:schemeClr>
                </a:solidFill>
                <a:latin typeface="微软雅黑" pitchFamily="34" charset="-122"/>
                <a:ea typeface="微软雅黑" pitchFamily="34" charset="-122"/>
              </a:rPr>
              <a:t>-2.334E-9</a:t>
            </a:r>
            <a:endParaRPr kumimoji="1" lang="en-US" altLang="zh-CN" sz="2000" dirty="0">
              <a:solidFill>
                <a:schemeClr val="bg1">
                  <a:lumMod val="50000"/>
                </a:schemeClr>
              </a:solidFill>
              <a:latin typeface="微软雅黑" pitchFamily="34" charset="-122"/>
              <a:ea typeface="微软雅黑" pitchFamily="34" charset="-122"/>
            </a:endParaRPr>
          </a:p>
          <a:p>
            <a:endParaRPr kumimoji="1" lang="en-US" altLang="zh-CN" sz="2000" dirty="0">
              <a:solidFill>
                <a:schemeClr val="bg1">
                  <a:lumMod val="50000"/>
                </a:schemeClr>
              </a:solidFill>
              <a:latin typeface="微软雅黑" pitchFamily="34" charset="-122"/>
              <a:ea typeface="微软雅黑" pitchFamily="34" charset="-122"/>
            </a:endParaRPr>
          </a:p>
          <a:p>
            <a:pPr marL="342900" indent="-342900">
              <a:buFont typeface="Wingdings" panose="05000000000000000000" pitchFamily="2" charset="2"/>
              <a:buChar char="Ø"/>
            </a:pPr>
            <a:r>
              <a:rPr kumimoji="1" lang="zh-CN" altLang="en-US" sz="2000" dirty="0">
                <a:solidFill>
                  <a:schemeClr val="bg1">
                    <a:lumMod val="50000"/>
                  </a:schemeClr>
                </a:solidFill>
                <a:latin typeface="微软雅黑" pitchFamily="34" charset="-122"/>
                <a:ea typeface="微软雅黑" pitchFamily="34" charset="-122"/>
              </a:rPr>
              <a:t>复数类型：  </a:t>
            </a:r>
            <a:r>
              <a:rPr kumimoji="1" lang="zh-CN" altLang="zh-CN" sz="2000" dirty="0">
                <a:solidFill>
                  <a:schemeClr val="bg1">
                    <a:lumMod val="50000"/>
                  </a:schemeClr>
                </a:solidFill>
                <a:latin typeface="微软雅黑" pitchFamily="34" charset="-122"/>
                <a:ea typeface="微软雅黑" pitchFamily="34" charset="-122"/>
              </a:rPr>
              <a:t>3.12+1.2.3j</a:t>
            </a:r>
            <a:r>
              <a:rPr kumimoji="1" lang="en-US" altLang="zh-CN" sz="2000" dirty="0">
                <a:solidFill>
                  <a:schemeClr val="bg1">
                    <a:lumMod val="50000"/>
                  </a:schemeClr>
                </a:solidFill>
                <a:latin typeface="微软雅黑" pitchFamily="34" charset="-122"/>
                <a:ea typeface="微软雅黑" pitchFamily="34" charset="-122"/>
              </a:rPr>
              <a:t>     </a:t>
            </a:r>
            <a:r>
              <a:rPr kumimoji="1" lang="zh-CN" altLang="zh-CN" sz="2000" dirty="0">
                <a:solidFill>
                  <a:schemeClr val="bg1">
                    <a:lumMod val="50000"/>
                  </a:schemeClr>
                </a:solidFill>
                <a:latin typeface="微软雅黑" pitchFamily="34" charset="-122"/>
                <a:ea typeface="微软雅黑" pitchFamily="34" charset="-122"/>
              </a:rPr>
              <a:t>-1.23-93j</a:t>
            </a:r>
          </a:p>
          <a:p>
            <a:endParaRPr kumimoji="1" lang="en-US" altLang="zh-CN" sz="2000" dirty="0">
              <a:solidFill>
                <a:schemeClr val="bg1">
                  <a:lumMod val="50000"/>
                </a:schemeClr>
              </a:solidFill>
              <a:latin typeface="微软雅黑" pitchFamily="34" charset="-122"/>
              <a:ea typeface="微软雅黑" pitchFamily="34" charset="-122"/>
            </a:endParaRPr>
          </a:p>
          <a:p>
            <a:pPr marL="342900" indent="-342900">
              <a:buFont typeface="Wingdings" panose="05000000000000000000" pitchFamily="2" charset="2"/>
              <a:buChar char="Ø"/>
            </a:pPr>
            <a:r>
              <a:rPr kumimoji="1" lang="zh-CN" altLang="en-US" sz="2000" dirty="0">
                <a:solidFill>
                  <a:schemeClr val="bg1">
                    <a:lumMod val="50000"/>
                  </a:schemeClr>
                </a:solidFill>
                <a:latin typeface="微软雅黑" pitchFamily="34" charset="-122"/>
                <a:ea typeface="微软雅黑" pitchFamily="34" charset="-122"/>
              </a:rPr>
              <a:t>布尔类型：  </a:t>
            </a:r>
            <a:r>
              <a:rPr kumimoji="1" lang="en-US" altLang="zh-CN" sz="2000" dirty="0">
                <a:solidFill>
                  <a:schemeClr val="bg1">
                    <a:lumMod val="50000"/>
                  </a:schemeClr>
                </a:solidFill>
                <a:latin typeface="微软雅黑" pitchFamily="34" charset="-122"/>
                <a:ea typeface="微软雅黑" pitchFamily="34" charset="-122"/>
              </a:rPr>
              <a:t>True     False</a:t>
            </a:r>
            <a:endParaRPr kumimoji="1" lang="zh-CN" altLang="zh-CN" sz="2000" dirty="0">
              <a:solidFill>
                <a:schemeClr val="bg1">
                  <a:lumMod val="50000"/>
                </a:schemeClr>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19" y="2959843"/>
            <a:ext cx="2586358" cy="296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593745" y="3380052"/>
            <a:ext cx="523220" cy="2201885"/>
          </a:xfrm>
          <a:prstGeom prst="rect">
            <a:avLst/>
          </a:prstGeom>
          <a:noFill/>
        </p:spPr>
        <p:txBody>
          <a:bodyPr vert="eaVert" wrap="none" rtlCol="0">
            <a:spAutoFit/>
          </a:bodyPr>
          <a:lstStyle/>
          <a:p>
            <a:r>
              <a:rPr lang="zh-CN" altLang="en-US" sz="2200" b="1" dirty="0">
                <a:solidFill>
                  <a:srgbClr val="1353A2"/>
                </a:solidFill>
                <a:latin typeface="微软雅黑" pitchFamily="34" charset="-122"/>
                <a:ea typeface="微软雅黑" pitchFamily="34" charset="-122"/>
              </a:rPr>
              <a:t>数 字 类 型 示 例</a:t>
            </a:r>
          </a:p>
        </p:txBody>
      </p:sp>
    </p:spTree>
    <p:extLst>
      <p:ext uri="{BB962C8B-B14F-4D97-AF65-F5344CB8AC3E}">
        <p14:creationId xmlns:p14="http://schemas.microsoft.com/office/powerpoint/2010/main" val="2375449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2.3.2 </a:t>
            </a:r>
            <a:r>
              <a:rPr lang="zh-CN" altLang="en-US" sz="3200" dirty="0">
                <a:solidFill>
                  <a:srgbClr val="1353A2"/>
                </a:solidFill>
                <a:latin typeface="微软雅黑" pitchFamily="34" charset="-122"/>
                <a:ea typeface="微软雅黑" pitchFamily="34" charset="-122"/>
                <a:cs typeface="+mn-cs"/>
              </a:rPr>
              <a:t>数据类型</a:t>
            </a:r>
          </a:p>
        </p:txBody>
      </p:sp>
      <p:sp>
        <p:nvSpPr>
          <p:cNvPr id="9" name="矩形 8"/>
          <p:cNvSpPr/>
          <p:nvPr/>
        </p:nvSpPr>
        <p:spPr>
          <a:xfrm>
            <a:off x="613719" y="1809401"/>
            <a:ext cx="11088130" cy="646331"/>
          </a:xfrm>
          <a:prstGeom prst="rect">
            <a:avLst/>
          </a:prstGeom>
        </p:spPr>
        <p:txBody>
          <a:bodyPr wrap="square">
            <a:spAutoFit/>
          </a:bodyPr>
          <a:lstStyle/>
          <a:p>
            <a:pPr>
              <a:lnSpc>
                <a:spcPct val="150000"/>
              </a:lnSpc>
            </a:pPr>
            <a:r>
              <a:rPr kumimoji="1" lang="zh-CN" altLang="en-US" sz="2400" dirty="0">
                <a:solidFill>
                  <a:srgbClr val="FF0000"/>
                </a:solidFill>
                <a:latin typeface="微软雅黑" pitchFamily="34" charset="-122"/>
                <a:ea typeface="微软雅黑" pitchFamily="34" charset="-122"/>
              </a:rPr>
              <a:t>字符串</a:t>
            </a:r>
            <a:r>
              <a:rPr kumimoji="1" lang="zh-CN" altLang="en-US" sz="2400" dirty="0">
                <a:solidFill>
                  <a:schemeClr val="bg1">
                    <a:lumMod val="50000"/>
                  </a:schemeClr>
                </a:solidFill>
                <a:latin typeface="微软雅黑" pitchFamily="34" charset="-122"/>
                <a:ea typeface="微软雅黑" pitchFamily="34" charset="-122"/>
              </a:rPr>
              <a:t>是一个由</a:t>
            </a:r>
            <a:r>
              <a:rPr kumimoji="1" lang="zh-CN" altLang="en-US" sz="2400" dirty="0">
                <a:solidFill>
                  <a:srgbClr val="FF0000"/>
                </a:solidFill>
                <a:latin typeface="微软雅黑" pitchFamily="34" charset="-122"/>
                <a:ea typeface="微软雅黑" pitchFamily="34" charset="-122"/>
              </a:rPr>
              <a:t>单引号</a:t>
            </a:r>
            <a:r>
              <a:rPr kumimoji="1" lang="zh-CN" altLang="en-US" sz="2400" dirty="0">
                <a:solidFill>
                  <a:schemeClr val="bg1">
                    <a:lumMod val="50000"/>
                  </a:schemeClr>
                </a:solidFill>
                <a:latin typeface="微软雅黑" pitchFamily="34" charset="-122"/>
                <a:ea typeface="微软雅黑" pitchFamily="34" charset="-122"/>
              </a:rPr>
              <a:t>、</a:t>
            </a:r>
            <a:r>
              <a:rPr kumimoji="1" lang="zh-CN" altLang="en-US" sz="2400" dirty="0">
                <a:solidFill>
                  <a:srgbClr val="FF0000"/>
                </a:solidFill>
                <a:latin typeface="微软雅黑" pitchFamily="34" charset="-122"/>
                <a:ea typeface="微软雅黑" pitchFamily="34" charset="-122"/>
              </a:rPr>
              <a:t>双引号</a:t>
            </a:r>
            <a:r>
              <a:rPr kumimoji="1" lang="zh-CN" altLang="en-US" sz="2400" dirty="0">
                <a:solidFill>
                  <a:schemeClr val="bg1">
                    <a:lumMod val="50000"/>
                  </a:schemeClr>
                </a:solidFill>
                <a:latin typeface="微软雅黑" pitchFamily="34" charset="-122"/>
                <a:ea typeface="微软雅黑" pitchFamily="34" charset="-122"/>
              </a:rPr>
              <a:t>或者</a:t>
            </a:r>
            <a:r>
              <a:rPr kumimoji="1" lang="zh-CN" altLang="en-US" sz="2400" dirty="0">
                <a:solidFill>
                  <a:srgbClr val="FF0000"/>
                </a:solidFill>
                <a:latin typeface="微软雅黑" pitchFamily="34" charset="-122"/>
                <a:ea typeface="微软雅黑" pitchFamily="34" charset="-122"/>
              </a:rPr>
              <a:t>三引号</a:t>
            </a:r>
            <a:r>
              <a:rPr kumimoji="1" lang="zh-CN" altLang="en-US" sz="2400" dirty="0">
                <a:solidFill>
                  <a:schemeClr val="bg1">
                    <a:lumMod val="50000"/>
                  </a:schemeClr>
                </a:solidFill>
                <a:latin typeface="微软雅黑" pitchFamily="34" charset="-122"/>
                <a:ea typeface="微软雅黑" pitchFamily="34" charset="-122"/>
              </a:rPr>
              <a:t>包裹的、有序的字符集合。</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19" y="2761052"/>
            <a:ext cx="2586358" cy="296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4069244" y="3181348"/>
            <a:ext cx="7632605" cy="2123658"/>
            <a:chOff x="4069244" y="3297154"/>
            <a:chExt cx="7632605" cy="2123658"/>
          </a:xfrm>
        </p:grpSpPr>
        <p:sp>
          <p:nvSpPr>
            <p:cNvPr id="6" name="矩形 5"/>
            <p:cNvSpPr/>
            <p:nvPr/>
          </p:nvSpPr>
          <p:spPr>
            <a:xfrm>
              <a:off x="4069244" y="3297154"/>
              <a:ext cx="7632605" cy="2123658"/>
            </a:xfrm>
            <a:prstGeom prst="rect">
              <a:avLst/>
            </a:prstGeom>
          </p:spPr>
          <p:txBody>
            <a:bodyPr wrap="square">
              <a:spAutoFit/>
            </a:bodyPr>
            <a:lstStyle/>
            <a:p>
              <a:endParaRPr kumimoji="1" lang="en-US" altLang="zh-CN" sz="2200" dirty="0">
                <a:solidFill>
                  <a:srgbClr val="FF0000"/>
                </a:solidFill>
                <a:latin typeface="微软雅黑" pitchFamily="34" charset="-122"/>
                <a:ea typeface="微软雅黑" pitchFamily="34" charset="-122"/>
              </a:endParaRPr>
            </a:p>
            <a:p>
              <a:pPr marL="342900" indent="-342900">
                <a:buFont typeface="Wingdings" panose="05000000000000000000" pitchFamily="2" charset="2"/>
                <a:buChar char="Ø"/>
              </a:pPr>
              <a:r>
                <a:rPr kumimoji="1" lang="zh-CN" altLang="en-US" sz="2200" dirty="0">
                  <a:solidFill>
                    <a:schemeClr val="bg1">
                      <a:lumMod val="50000"/>
                    </a:schemeClr>
                  </a:solidFill>
                  <a:latin typeface="微软雅黑" pitchFamily="34" charset="-122"/>
                  <a:ea typeface="微软雅黑" pitchFamily="34" charset="-122"/>
                </a:rPr>
                <a:t>使用单引号包含： </a:t>
              </a:r>
              <a:r>
                <a:rPr kumimoji="1" lang="en-US" altLang="zh-CN" sz="2200" dirty="0">
                  <a:solidFill>
                    <a:schemeClr val="bg1">
                      <a:lumMod val="50000"/>
                    </a:schemeClr>
                  </a:solidFill>
                  <a:latin typeface="微软雅黑" pitchFamily="34" charset="-122"/>
                  <a:ea typeface="微软雅黑" pitchFamily="34" charset="-122"/>
                </a:rPr>
                <a:t>'Python123</a:t>
              </a:r>
              <a:r>
                <a:rPr kumimoji="1" lang="zh-CN" altLang="en-US" sz="2200" dirty="0">
                  <a:solidFill>
                    <a:schemeClr val="bg1">
                      <a:lumMod val="50000"/>
                    </a:schemeClr>
                  </a:solidFill>
                  <a:latin typeface="微软雅黑" pitchFamily="34" charset="-122"/>
                  <a:ea typeface="微软雅黑" pitchFamily="34" charset="-122"/>
                </a:rPr>
                <a:t>￥</a:t>
              </a:r>
              <a:r>
                <a:rPr kumimoji="1" lang="en-US" altLang="zh-CN" sz="2200" dirty="0">
                  <a:solidFill>
                    <a:schemeClr val="bg1">
                      <a:lumMod val="50000"/>
                    </a:schemeClr>
                  </a:solidFill>
                  <a:latin typeface="微软雅黑" pitchFamily="34" charset="-122"/>
                  <a:ea typeface="微软雅黑" pitchFamily="34" charset="-122"/>
                </a:rPr>
                <a:t>' </a:t>
              </a:r>
            </a:p>
            <a:p>
              <a:endParaRPr kumimoji="1" lang="en-US" altLang="zh-CN" sz="2200" dirty="0">
                <a:solidFill>
                  <a:schemeClr val="bg1">
                    <a:lumMod val="50000"/>
                  </a:schemeClr>
                </a:solidFill>
                <a:latin typeface="微软雅黑" pitchFamily="34" charset="-122"/>
                <a:ea typeface="微软雅黑" pitchFamily="34" charset="-122"/>
              </a:endParaRPr>
            </a:p>
            <a:p>
              <a:pPr marL="342900" indent="-342900">
                <a:buFont typeface="Wingdings" panose="05000000000000000000" pitchFamily="2" charset="2"/>
                <a:buChar char="Ø"/>
              </a:pPr>
              <a:r>
                <a:rPr kumimoji="1" lang="zh-CN" altLang="en-US" sz="2200" dirty="0">
                  <a:solidFill>
                    <a:schemeClr val="bg1">
                      <a:lumMod val="50000"/>
                    </a:schemeClr>
                  </a:solidFill>
                  <a:latin typeface="微软雅黑" pitchFamily="34" charset="-122"/>
                  <a:ea typeface="微软雅黑" pitchFamily="34" charset="-122"/>
                </a:rPr>
                <a:t>使用双引号包含</a:t>
              </a:r>
              <a:r>
                <a:rPr kumimoji="1" lang="zh-CN" altLang="zh-CN" sz="2200" dirty="0">
                  <a:solidFill>
                    <a:schemeClr val="bg1">
                      <a:lumMod val="50000"/>
                    </a:schemeClr>
                  </a:solidFill>
                  <a:latin typeface="微软雅黑" pitchFamily="34" charset="-122"/>
                  <a:ea typeface="微软雅黑" pitchFamily="34" charset="-122"/>
                </a:rPr>
                <a:t>：</a:t>
              </a:r>
              <a:r>
                <a:rPr kumimoji="1" lang="en-US" altLang="zh-CN" sz="2200" dirty="0">
                  <a:solidFill>
                    <a:schemeClr val="bg1">
                      <a:lumMod val="50000"/>
                    </a:schemeClr>
                  </a:solidFill>
                  <a:latin typeface="微软雅黑" pitchFamily="34" charset="-122"/>
                  <a:ea typeface="微软雅黑" pitchFamily="34" charset="-122"/>
                </a:rPr>
                <a:t>  "Python4*&amp;%"	</a:t>
              </a:r>
            </a:p>
            <a:p>
              <a:endParaRPr kumimoji="1" lang="en-US" altLang="zh-CN" sz="2200" dirty="0">
                <a:solidFill>
                  <a:schemeClr val="bg1">
                    <a:lumMod val="50000"/>
                  </a:schemeClr>
                </a:solidFill>
                <a:latin typeface="微软雅黑" pitchFamily="34" charset="-122"/>
                <a:ea typeface="微软雅黑" pitchFamily="34" charset="-122"/>
              </a:endParaRPr>
            </a:p>
            <a:p>
              <a:pPr marL="342900" indent="-342900">
                <a:buFont typeface="Wingdings" panose="05000000000000000000" pitchFamily="2" charset="2"/>
                <a:buChar char="Ø"/>
              </a:pPr>
              <a:r>
                <a:rPr kumimoji="1" lang="zh-CN" altLang="en-US" sz="2200" dirty="0">
                  <a:solidFill>
                    <a:schemeClr val="bg1">
                      <a:lumMod val="50000"/>
                    </a:schemeClr>
                  </a:solidFill>
                  <a:latin typeface="微软雅黑" pitchFamily="34" charset="-122"/>
                  <a:ea typeface="微软雅黑" pitchFamily="34" charset="-122"/>
                </a:rPr>
                <a:t>使用三引号包含：  </a:t>
              </a:r>
              <a:r>
                <a:rPr kumimoji="1" lang="en-US" altLang="zh-CN" sz="2200" dirty="0">
                  <a:solidFill>
                    <a:schemeClr val="bg1">
                      <a:lumMod val="50000"/>
                    </a:schemeClr>
                  </a:solidFill>
                  <a:latin typeface="微软雅黑" pitchFamily="34" charset="-122"/>
                  <a:ea typeface="微软雅黑" pitchFamily="34" charset="-122"/>
                </a:rPr>
                <a:t>'''Python s1 ~(())'''	</a:t>
              </a:r>
              <a:endParaRPr kumimoji="1" lang="zh-CN" altLang="zh-CN" sz="2200" dirty="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0332135" y="3584412"/>
              <a:ext cx="523220" cy="1836400"/>
            </a:xfrm>
            <a:prstGeom prst="rect">
              <a:avLst/>
            </a:prstGeom>
            <a:noFill/>
          </p:spPr>
          <p:txBody>
            <a:bodyPr vert="eaVert" wrap="none" rtlCol="0">
              <a:spAutoFit/>
            </a:bodyPr>
            <a:lstStyle/>
            <a:p>
              <a:r>
                <a:rPr lang="zh-CN" altLang="en-US" sz="2200" b="1" dirty="0">
                  <a:solidFill>
                    <a:srgbClr val="1353A2"/>
                  </a:solidFill>
                  <a:latin typeface="微软雅黑" pitchFamily="34" charset="-122"/>
                  <a:ea typeface="微软雅黑" pitchFamily="34" charset="-122"/>
                </a:rPr>
                <a:t>字 符 串 示 例</a:t>
              </a:r>
            </a:p>
          </p:txBody>
        </p:sp>
      </p:grpSp>
    </p:spTree>
    <p:extLst>
      <p:ext uri="{BB962C8B-B14F-4D97-AF65-F5344CB8AC3E}">
        <p14:creationId xmlns:p14="http://schemas.microsoft.com/office/powerpoint/2010/main" val="1726389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2.3.2 </a:t>
            </a:r>
            <a:r>
              <a:rPr lang="zh-CN" altLang="en-US" sz="3200" dirty="0">
                <a:solidFill>
                  <a:srgbClr val="1353A2"/>
                </a:solidFill>
                <a:latin typeface="微软雅黑" pitchFamily="34" charset="-122"/>
                <a:ea typeface="微软雅黑" pitchFamily="34" charset="-122"/>
                <a:cs typeface="+mn-cs"/>
              </a:rPr>
              <a:t>数据类型</a:t>
            </a:r>
          </a:p>
        </p:txBody>
      </p:sp>
      <p:sp>
        <p:nvSpPr>
          <p:cNvPr id="2" name="矩形 1"/>
          <p:cNvSpPr/>
          <p:nvPr/>
        </p:nvSpPr>
        <p:spPr>
          <a:xfrm>
            <a:off x="4546600" y="2115571"/>
            <a:ext cx="6807200" cy="2308324"/>
          </a:xfrm>
          <a:prstGeom prst="rect">
            <a:avLst/>
          </a:prstGeom>
        </p:spPr>
        <p:txBody>
          <a:bodyPr wrap="square">
            <a:spAutoFit/>
          </a:bodyPr>
          <a:lstStyle/>
          <a:p>
            <a:pPr>
              <a:lnSpc>
                <a:spcPct val="150000"/>
              </a:lnSpc>
            </a:pPr>
            <a:r>
              <a:rPr kumimoji="1" lang="zh-CN" altLang="en-US" sz="2400" dirty="0">
                <a:solidFill>
                  <a:srgbClr val="FF0000"/>
                </a:solidFill>
                <a:latin typeface="微软雅黑" pitchFamily="34" charset="-122"/>
                <a:ea typeface="微软雅黑" pitchFamily="34" charset="-122"/>
              </a:rPr>
              <a:t>列表</a:t>
            </a:r>
            <a:r>
              <a:rPr kumimoji="1" lang="zh-CN" altLang="en-US" sz="2400" dirty="0">
                <a:solidFill>
                  <a:schemeClr val="bg1">
                    <a:lumMod val="50000"/>
                  </a:schemeClr>
                </a:solidFill>
                <a:latin typeface="微软雅黑" pitchFamily="34" charset="-122"/>
                <a:ea typeface="微软雅黑" pitchFamily="34" charset="-122"/>
              </a:rPr>
              <a:t>是多个元素的集合，它可以保存任意数量、任意类型的元素，且可以被修改。</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中使用“</a:t>
            </a:r>
            <a:r>
              <a:rPr kumimoji="1" lang="en-US" altLang="zh-CN" sz="2400" dirty="0">
                <a:solidFill>
                  <a:srgbClr val="FF0000"/>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创建列表，列表中的元素以逗号分隔，示例如下：</a:t>
            </a:r>
          </a:p>
        </p:txBody>
      </p:sp>
      <p:sp>
        <p:nvSpPr>
          <p:cNvPr id="6" name="矩形 5"/>
          <p:cNvSpPr/>
          <p:nvPr/>
        </p:nvSpPr>
        <p:spPr>
          <a:xfrm>
            <a:off x="5318211" y="4463248"/>
            <a:ext cx="5263978" cy="1077218"/>
          </a:xfrm>
          <a:prstGeom prst="rect">
            <a:avLst/>
          </a:prstGeom>
        </p:spPr>
        <p:txBody>
          <a:bodyPr wrap="square">
            <a:spAutoFit/>
          </a:bodyPr>
          <a:lstStyle/>
          <a:p>
            <a:pPr marL="342900" indent="-342900">
              <a:buFont typeface="Wingdings" panose="05000000000000000000" pitchFamily="2" charset="2"/>
              <a:buChar char="p"/>
            </a:pPr>
            <a:endParaRPr kumimoji="1" lang="en-US" altLang="zh-CN" sz="2000" dirty="0">
              <a:solidFill>
                <a:srgbClr val="FF0000"/>
              </a:solidFill>
              <a:latin typeface="微软雅黑" pitchFamily="34" charset="-122"/>
              <a:ea typeface="微软雅黑" pitchFamily="34" charset="-122"/>
            </a:endParaRPr>
          </a:p>
          <a:p>
            <a:pPr marL="342900" indent="-342900">
              <a:buFont typeface="Wingdings" panose="05000000000000000000" pitchFamily="2" charset="2"/>
              <a:buChar char="Ø"/>
            </a:pPr>
            <a:r>
              <a:rPr kumimoji="1" lang="en-US" altLang="zh-CN" sz="2400" dirty="0">
                <a:solidFill>
                  <a:schemeClr val="bg1">
                    <a:lumMod val="50000"/>
                  </a:schemeClr>
                </a:solidFill>
                <a:latin typeface="微软雅黑" pitchFamily="34" charset="-122"/>
                <a:ea typeface="微软雅黑" pitchFamily="34" charset="-122"/>
              </a:rPr>
              <a:t>[1, 2, 'hello']	</a:t>
            </a:r>
            <a:r>
              <a:rPr kumimoji="1" lang="en-US" altLang="zh-CN" sz="2000" dirty="0">
                <a:solidFill>
                  <a:srgbClr val="FF0000"/>
                </a:solidFill>
                <a:latin typeface="微软雅黑" pitchFamily="34" charset="-122"/>
                <a:ea typeface="微软雅黑" pitchFamily="34" charset="-122"/>
              </a:rPr>
              <a:t>	</a:t>
            </a:r>
            <a:r>
              <a:rPr kumimoji="1" lang="en-US" altLang="zh-CN" sz="2000" dirty="0">
                <a:solidFill>
                  <a:schemeClr val="bg1">
                    <a:lumMod val="50000"/>
                  </a:schemeClr>
                </a:solidFill>
                <a:latin typeface="微软雅黑" pitchFamily="34" charset="-122"/>
                <a:ea typeface="微软雅黑" pitchFamily="34" charset="-122"/>
              </a:rPr>
              <a:t>	</a:t>
            </a:r>
            <a:endParaRPr kumimoji="1" lang="zh-CN" altLang="zh-CN" sz="2000" dirty="0">
              <a:solidFill>
                <a:schemeClr val="bg1">
                  <a:lumMod val="50000"/>
                </a:schemeClr>
              </a:solidFill>
              <a:latin typeface="微软雅黑" pitchFamily="34" charset="-122"/>
              <a:ea typeface="微软雅黑" pitchFamily="34" charset="-122"/>
            </a:endParaRPr>
          </a:p>
          <a:p>
            <a:endParaRPr kumimoji="1" lang="en-US" altLang="zh-CN" sz="2000" dirty="0">
              <a:solidFill>
                <a:schemeClr val="bg1">
                  <a:lumMod val="50000"/>
                </a:schemeClr>
              </a:solidFill>
              <a:latin typeface="微软雅黑" pitchFamily="34" charset="-122"/>
              <a:ea typeface="微软雅黑" pitchFamily="34"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19" y="2761052"/>
            <a:ext cx="2586358" cy="296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00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2.3.2 </a:t>
            </a:r>
            <a:r>
              <a:rPr lang="zh-CN" altLang="en-US" sz="3200" dirty="0">
                <a:solidFill>
                  <a:srgbClr val="1353A2"/>
                </a:solidFill>
                <a:latin typeface="微软雅黑" pitchFamily="34" charset="-122"/>
                <a:ea typeface="微软雅黑" pitchFamily="34" charset="-122"/>
                <a:cs typeface="+mn-cs"/>
              </a:rPr>
              <a:t>数据类型</a:t>
            </a:r>
          </a:p>
        </p:txBody>
      </p:sp>
      <p:sp>
        <p:nvSpPr>
          <p:cNvPr id="6" name="矩形 5"/>
          <p:cNvSpPr/>
          <p:nvPr/>
        </p:nvSpPr>
        <p:spPr>
          <a:xfrm>
            <a:off x="4292601" y="2285880"/>
            <a:ext cx="7231448" cy="1754326"/>
          </a:xfrm>
          <a:prstGeom prst="rect">
            <a:avLst/>
          </a:prstGeom>
        </p:spPr>
        <p:txBody>
          <a:bodyPr wrap="square">
            <a:spAutoFit/>
          </a:bodyPr>
          <a:lstStyle/>
          <a:p>
            <a:pPr>
              <a:lnSpc>
                <a:spcPct val="150000"/>
              </a:lnSpc>
            </a:pPr>
            <a:r>
              <a:rPr kumimoji="1" lang="zh-CN" altLang="en-US" sz="2400" dirty="0">
                <a:solidFill>
                  <a:srgbClr val="FF0000"/>
                </a:solidFill>
                <a:latin typeface="微软雅黑" pitchFamily="34" charset="-122"/>
                <a:ea typeface="微软雅黑" pitchFamily="34" charset="-122"/>
              </a:rPr>
              <a:t>元组</a:t>
            </a:r>
            <a:r>
              <a:rPr kumimoji="1" lang="zh-CN" altLang="en-US" sz="2400" dirty="0">
                <a:solidFill>
                  <a:schemeClr val="bg1">
                    <a:lumMod val="50000"/>
                  </a:schemeClr>
                </a:solidFill>
                <a:latin typeface="微软雅黑" pitchFamily="34" charset="-122"/>
                <a:ea typeface="微软雅黑" pitchFamily="34" charset="-122"/>
              </a:rPr>
              <a:t>与列表的作用相似，它可以保存任意数量与类型的元素，但不可以被修改。</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中使用“</a:t>
            </a:r>
            <a:r>
              <a:rPr kumimoji="1" lang="en-US" altLang="zh-CN" sz="2400" dirty="0">
                <a:solidFill>
                  <a:srgbClr val="FF0000"/>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创建元组，元组中的元素以逗号分隔，示例如下：</a:t>
            </a:r>
          </a:p>
        </p:txBody>
      </p:sp>
      <p:sp>
        <p:nvSpPr>
          <p:cNvPr id="9" name="矩形 8"/>
          <p:cNvSpPr/>
          <p:nvPr/>
        </p:nvSpPr>
        <p:spPr>
          <a:xfrm>
            <a:off x="5013994" y="4079683"/>
            <a:ext cx="5263978" cy="1077218"/>
          </a:xfrm>
          <a:prstGeom prst="rect">
            <a:avLst/>
          </a:prstGeom>
        </p:spPr>
        <p:txBody>
          <a:bodyPr wrap="square">
            <a:spAutoFit/>
          </a:bodyPr>
          <a:lstStyle/>
          <a:p>
            <a:pPr marL="342900" indent="-342900">
              <a:buFont typeface="Wingdings" panose="05000000000000000000" pitchFamily="2" charset="2"/>
              <a:buChar char="p"/>
            </a:pPr>
            <a:endParaRPr kumimoji="1" lang="en-US" altLang="zh-CN" sz="2000" dirty="0">
              <a:solidFill>
                <a:srgbClr val="FF0000"/>
              </a:solidFill>
              <a:latin typeface="微软雅黑" pitchFamily="34" charset="-122"/>
              <a:ea typeface="微软雅黑" pitchFamily="34" charset="-122"/>
            </a:endParaRPr>
          </a:p>
          <a:p>
            <a:pPr marL="342900" indent="-342900">
              <a:buFont typeface="Wingdings" panose="05000000000000000000" pitchFamily="2" charset="2"/>
              <a:buChar char="Ø"/>
            </a:pPr>
            <a:r>
              <a:rPr kumimoji="1" lang="en-US" altLang="zh-CN" sz="2400" dirty="0">
                <a:solidFill>
                  <a:schemeClr val="bg1">
                    <a:lumMod val="50000"/>
                  </a:schemeClr>
                </a:solidFill>
                <a:latin typeface="微软雅黑" pitchFamily="34" charset="-122"/>
                <a:ea typeface="微软雅黑" pitchFamily="34" charset="-122"/>
              </a:rPr>
              <a:t>(1, 2, 'hello']</a:t>
            </a:r>
            <a:r>
              <a:rPr kumimoji="1" lang="en-US" altLang="zh-CN" sz="2000" dirty="0">
                <a:solidFill>
                  <a:schemeClr val="bg1">
                    <a:lumMod val="50000"/>
                  </a:schemeClr>
                </a:solidFill>
                <a:latin typeface="微软雅黑" pitchFamily="34" charset="-122"/>
                <a:ea typeface="微软雅黑" pitchFamily="34" charset="-122"/>
              </a:rPr>
              <a:t>)</a:t>
            </a:r>
            <a:endParaRPr kumimoji="1" lang="zh-CN" altLang="zh-CN" sz="2000" dirty="0">
              <a:solidFill>
                <a:schemeClr val="bg1">
                  <a:lumMod val="50000"/>
                </a:schemeClr>
              </a:solidFill>
              <a:latin typeface="微软雅黑" pitchFamily="34" charset="-122"/>
              <a:ea typeface="微软雅黑" pitchFamily="34" charset="-122"/>
            </a:endParaRPr>
          </a:p>
          <a:p>
            <a:endParaRPr kumimoji="1" lang="en-US" altLang="zh-CN" sz="2000" dirty="0">
              <a:solidFill>
                <a:schemeClr val="bg1">
                  <a:lumMod val="50000"/>
                </a:schemeClr>
              </a:solidFill>
              <a:latin typeface="微软雅黑" pitchFamily="34" charset="-122"/>
              <a:ea typeface="微软雅黑" pitchFamily="34" charset="-122"/>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19" y="2761052"/>
            <a:ext cx="2586358" cy="296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00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2.3.2</a:t>
            </a:r>
            <a:r>
              <a:rPr lang="zh-CN" altLang="en-US" sz="3200" dirty="0">
                <a:solidFill>
                  <a:srgbClr val="1353A2"/>
                </a:solidFill>
                <a:latin typeface="微软雅黑" pitchFamily="34" charset="-122"/>
                <a:ea typeface="微软雅黑" pitchFamily="34" charset="-122"/>
                <a:cs typeface="+mn-cs"/>
              </a:rPr>
              <a:t>数据类型</a:t>
            </a:r>
          </a:p>
        </p:txBody>
      </p:sp>
      <p:sp>
        <p:nvSpPr>
          <p:cNvPr id="6" name="矩形 5"/>
          <p:cNvSpPr/>
          <p:nvPr/>
        </p:nvSpPr>
        <p:spPr>
          <a:xfrm>
            <a:off x="4102681" y="2359682"/>
            <a:ext cx="7302502" cy="1754326"/>
          </a:xfrm>
          <a:prstGeom prst="rect">
            <a:avLst/>
          </a:prstGeom>
        </p:spPr>
        <p:txBody>
          <a:bodyPr wrap="square">
            <a:spAutoFit/>
          </a:bodyPr>
          <a:lstStyle/>
          <a:p>
            <a:pPr>
              <a:lnSpc>
                <a:spcPct val="150000"/>
              </a:lnSpc>
            </a:pPr>
            <a:r>
              <a:rPr kumimoji="1" lang="zh-CN" altLang="en-US" sz="2400" dirty="0">
                <a:solidFill>
                  <a:srgbClr val="FF0000"/>
                </a:solidFill>
                <a:latin typeface="微软雅黑" pitchFamily="34" charset="-122"/>
                <a:ea typeface="微软雅黑" pitchFamily="34" charset="-122"/>
              </a:rPr>
              <a:t>集合</a:t>
            </a:r>
            <a:r>
              <a:rPr kumimoji="1" lang="zh-CN" altLang="en-US" sz="2400" dirty="0">
                <a:solidFill>
                  <a:schemeClr val="bg1">
                    <a:lumMod val="50000"/>
                  </a:schemeClr>
                </a:solidFill>
                <a:latin typeface="微软雅黑" pitchFamily="34" charset="-122"/>
                <a:ea typeface="微软雅黑" pitchFamily="34" charset="-122"/>
              </a:rPr>
              <a:t>与列表和元组类似，也可以保存任意数量、任意类型的元素，不同的是，集合使用“</a:t>
            </a:r>
            <a:r>
              <a:rPr kumimoji="1" lang="en-US" altLang="zh-CN" sz="2400" dirty="0">
                <a:solidFill>
                  <a:srgbClr val="FF0000"/>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创建，集合中的元素无序且唯一。示例如下：</a:t>
            </a:r>
          </a:p>
        </p:txBody>
      </p:sp>
      <p:sp>
        <p:nvSpPr>
          <p:cNvPr id="8" name="矩形 7"/>
          <p:cNvSpPr/>
          <p:nvPr/>
        </p:nvSpPr>
        <p:spPr>
          <a:xfrm>
            <a:off x="4658394" y="3984840"/>
            <a:ext cx="5263978" cy="1200329"/>
          </a:xfrm>
          <a:prstGeom prst="rect">
            <a:avLst/>
          </a:prstGeom>
        </p:spPr>
        <p:txBody>
          <a:bodyPr wrap="square">
            <a:spAutoFit/>
          </a:bodyPr>
          <a:lstStyle/>
          <a:p>
            <a:pPr marL="342900" indent="-342900">
              <a:buFont typeface="Wingdings" panose="05000000000000000000" pitchFamily="2" charset="2"/>
              <a:buChar char="p"/>
            </a:pPr>
            <a:endParaRPr kumimoji="1" lang="en-US" altLang="zh-CN" sz="2400" dirty="0">
              <a:solidFill>
                <a:srgbClr val="FF0000"/>
              </a:solidFill>
              <a:latin typeface="微软雅黑" pitchFamily="34" charset="-122"/>
              <a:ea typeface="微软雅黑" pitchFamily="34" charset="-122"/>
            </a:endParaRPr>
          </a:p>
          <a:p>
            <a:pPr marL="342900" indent="-342900">
              <a:buFont typeface="Wingdings" panose="05000000000000000000" pitchFamily="2" charset="2"/>
              <a:buChar char="Ø"/>
            </a:pPr>
            <a:r>
              <a:rPr kumimoji="1" lang="en-US" altLang="zh-CN" sz="2400" dirty="0">
                <a:solidFill>
                  <a:schemeClr val="bg1">
                    <a:lumMod val="50000"/>
                  </a:schemeClr>
                </a:solidFill>
                <a:latin typeface="微软雅黑" pitchFamily="34" charset="-122"/>
                <a:ea typeface="微软雅黑" pitchFamily="34" charset="-122"/>
              </a:rPr>
              <a:t>{'apple', 'orange', 1} </a:t>
            </a:r>
            <a:endParaRPr kumimoji="1" lang="zh-CN" altLang="zh-CN" sz="2400" dirty="0">
              <a:solidFill>
                <a:schemeClr val="bg1">
                  <a:lumMod val="50000"/>
                </a:schemeClr>
              </a:solidFill>
              <a:latin typeface="微软雅黑" pitchFamily="34" charset="-122"/>
              <a:ea typeface="微软雅黑" pitchFamily="34" charset="-122"/>
            </a:endParaRPr>
          </a:p>
          <a:p>
            <a:endParaRPr kumimoji="1" lang="en-US" altLang="zh-CN" sz="2400" dirty="0">
              <a:solidFill>
                <a:schemeClr val="bg1">
                  <a:lumMod val="50000"/>
                </a:schemeClr>
              </a:solidFill>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19" y="2761052"/>
            <a:ext cx="2586358" cy="296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881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2.3.2 </a:t>
            </a:r>
            <a:r>
              <a:rPr lang="zh-CN" altLang="en-US" sz="3200" dirty="0">
                <a:solidFill>
                  <a:srgbClr val="1353A2"/>
                </a:solidFill>
                <a:latin typeface="微软雅黑" pitchFamily="34" charset="-122"/>
                <a:ea typeface="微软雅黑" pitchFamily="34" charset="-122"/>
                <a:cs typeface="+mn-cs"/>
              </a:rPr>
              <a:t>数据类型</a:t>
            </a:r>
          </a:p>
        </p:txBody>
      </p:sp>
      <p:sp>
        <p:nvSpPr>
          <p:cNvPr id="6" name="矩形 5"/>
          <p:cNvSpPr/>
          <p:nvPr/>
        </p:nvSpPr>
        <p:spPr>
          <a:xfrm>
            <a:off x="4089400" y="2391889"/>
            <a:ext cx="7467600" cy="1754326"/>
          </a:xfrm>
          <a:prstGeom prst="rect">
            <a:avLst/>
          </a:prstGeom>
        </p:spPr>
        <p:txBody>
          <a:bodyPr wrap="square">
            <a:spAutoFit/>
          </a:bodyPr>
          <a:lstStyle/>
          <a:p>
            <a:pPr>
              <a:lnSpc>
                <a:spcPct val="150000"/>
              </a:lnSpc>
            </a:pPr>
            <a:r>
              <a:rPr kumimoji="1" lang="zh-CN" altLang="en-US" sz="2400" dirty="0">
                <a:solidFill>
                  <a:schemeClr val="bg1">
                    <a:lumMod val="50000"/>
                  </a:schemeClr>
                </a:solidFill>
                <a:latin typeface="微软雅黑" pitchFamily="34" charset="-122"/>
                <a:ea typeface="微软雅黑" pitchFamily="34" charset="-122"/>
              </a:rPr>
              <a:t>字典中的元素是“</a:t>
            </a:r>
            <a:r>
              <a:rPr kumimoji="1" lang="zh-CN" altLang="en-US" sz="2400" dirty="0">
                <a:solidFill>
                  <a:srgbClr val="FF0000"/>
                </a:solidFill>
                <a:latin typeface="微软雅黑" pitchFamily="34" charset="-122"/>
                <a:ea typeface="微软雅黑" pitchFamily="34" charset="-122"/>
              </a:rPr>
              <a:t>键（</a:t>
            </a:r>
            <a:r>
              <a:rPr kumimoji="1" lang="en-US" altLang="zh-CN" sz="2400" dirty="0">
                <a:solidFill>
                  <a:srgbClr val="FF0000"/>
                </a:solidFill>
                <a:latin typeface="微软雅黑" pitchFamily="34" charset="-122"/>
                <a:ea typeface="微软雅黑" pitchFamily="34" charset="-122"/>
              </a:rPr>
              <a:t>Key</a:t>
            </a:r>
            <a:r>
              <a:rPr kumimoji="1" lang="zh-CN" altLang="en-US"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a:t>
            </a:r>
            <a:r>
              <a:rPr kumimoji="1" lang="zh-CN" altLang="en-US" sz="2400" dirty="0">
                <a:solidFill>
                  <a:srgbClr val="FF0000"/>
                </a:solidFill>
                <a:latin typeface="微软雅黑" pitchFamily="34" charset="-122"/>
                <a:ea typeface="微软雅黑" pitchFamily="34" charset="-122"/>
              </a:rPr>
              <a:t>值（</a:t>
            </a:r>
            <a:r>
              <a:rPr kumimoji="1" lang="en-US" altLang="zh-CN" sz="2400" dirty="0">
                <a:solidFill>
                  <a:srgbClr val="FF0000"/>
                </a:solidFill>
                <a:latin typeface="微软雅黑" pitchFamily="34" charset="-122"/>
                <a:ea typeface="微软雅黑" pitchFamily="34" charset="-122"/>
              </a:rPr>
              <a:t>Value</a:t>
            </a:r>
            <a:r>
              <a:rPr kumimoji="1" lang="zh-CN" altLang="en-US"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”形式的键值对，</a:t>
            </a:r>
            <a:r>
              <a:rPr kumimoji="1" lang="zh-CN" altLang="en-US" sz="2400" dirty="0">
                <a:solidFill>
                  <a:srgbClr val="FF0000"/>
                </a:solidFill>
                <a:latin typeface="微软雅黑" pitchFamily="34" charset="-122"/>
                <a:ea typeface="微软雅黑" pitchFamily="34" charset="-122"/>
              </a:rPr>
              <a:t>键不能重复</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中使用“</a:t>
            </a:r>
            <a:r>
              <a:rPr kumimoji="1" lang="en-US" altLang="zh-CN" sz="2400" dirty="0">
                <a:solidFill>
                  <a:srgbClr val="FF0000"/>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创建字典，字典中的各元素以逗号分隔，示例如下：</a:t>
            </a:r>
          </a:p>
        </p:txBody>
      </p:sp>
      <p:sp>
        <p:nvSpPr>
          <p:cNvPr id="8" name="矩形 7"/>
          <p:cNvSpPr/>
          <p:nvPr/>
        </p:nvSpPr>
        <p:spPr>
          <a:xfrm>
            <a:off x="4785394" y="4371430"/>
            <a:ext cx="5263978" cy="461665"/>
          </a:xfrm>
          <a:prstGeom prst="rect">
            <a:avLst/>
          </a:prstGeom>
        </p:spPr>
        <p:txBody>
          <a:bodyPr wrap="square">
            <a:spAutoFit/>
          </a:bodyPr>
          <a:lstStyle/>
          <a:p>
            <a:pPr marL="342900" indent="-342900">
              <a:buFont typeface="Wingdings" panose="05000000000000000000" pitchFamily="2" charset="2"/>
              <a:buChar char="Ø"/>
            </a:pPr>
            <a:r>
              <a:rPr kumimoji="1" lang="en-US" altLang="zh-CN" sz="2400" dirty="0">
                <a:solidFill>
                  <a:schemeClr val="bg1">
                    <a:lumMod val="50000"/>
                  </a:schemeClr>
                </a:solidFill>
                <a:latin typeface="微软雅黑" pitchFamily="34" charset="-122"/>
                <a:ea typeface="微软雅黑" pitchFamily="34" charset="-122"/>
              </a:rPr>
              <a:t>{"name": "zhangsan", "age": 18}</a:t>
            </a:r>
            <a:endParaRPr kumimoji="1" lang="zh-CN" altLang="zh-CN" sz="2400" dirty="0">
              <a:solidFill>
                <a:schemeClr val="bg1">
                  <a:lumMod val="50000"/>
                </a:schemeClr>
              </a:solidFill>
              <a:latin typeface="微软雅黑" pitchFamily="34" charset="-122"/>
              <a:ea typeface="微软雅黑" pitchFamily="34" charset="-122"/>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19" y="2761052"/>
            <a:ext cx="2586358" cy="296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881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2.3.3 </a:t>
            </a:r>
            <a:r>
              <a:rPr lang="zh-CN" altLang="en-US" sz="3200" dirty="0">
                <a:solidFill>
                  <a:srgbClr val="1353A2"/>
                </a:solidFill>
                <a:latin typeface="微软雅黑" pitchFamily="34" charset="-122"/>
                <a:ea typeface="微软雅黑" pitchFamily="34" charset="-122"/>
                <a:cs typeface="+mn-cs"/>
              </a:rPr>
              <a:t>变量的输入与输出</a:t>
            </a:r>
          </a:p>
        </p:txBody>
      </p:sp>
      <p:sp>
        <p:nvSpPr>
          <p:cNvPr id="2" name="矩形 1"/>
          <p:cNvSpPr/>
          <p:nvPr/>
        </p:nvSpPr>
        <p:spPr>
          <a:xfrm>
            <a:off x="1007418" y="2944763"/>
            <a:ext cx="4771081" cy="1754326"/>
          </a:xfrm>
          <a:prstGeom prst="rect">
            <a:avLst/>
          </a:prstGeom>
        </p:spPr>
        <p:txBody>
          <a:bodyPr wrap="square">
            <a:spAutoFit/>
          </a:bodyPr>
          <a:lstStyle/>
          <a:p>
            <a:pPr>
              <a:lnSpc>
                <a:spcPct val="150000"/>
              </a:lnSpc>
            </a:pPr>
            <a:r>
              <a:rPr kumimoji="1" lang="zh-CN" altLang="en-US" sz="2400" dirty="0">
                <a:solidFill>
                  <a:schemeClr val="bg1">
                    <a:lumMod val="50000"/>
                  </a:schemeClr>
                </a:solidFill>
                <a:latin typeface="微软雅黑" pitchFamily="34" charset="-122"/>
                <a:ea typeface="微软雅黑" pitchFamily="34" charset="-122"/>
              </a:rPr>
              <a:t>程序要实现人机交互功能，需能从输入设备接收用户</a:t>
            </a:r>
            <a:r>
              <a:rPr kumimoji="1" lang="zh-CN" altLang="en-US" sz="2400" dirty="0">
                <a:solidFill>
                  <a:srgbClr val="FF0000"/>
                </a:solidFill>
                <a:latin typeface="微软雅黑" pitchFamily="34" charset="-122"/>
                <a:ea typeface="微软雅黑" pitchFamily="34" charset="-122"/>
              </a:rPr>
              <a:t>输入</a:t>
            </a:r>
            <a:r>
              <a:rPr kumimoji="1" lang="zh-CN" altLang="en-US" sz="2400" dirty="0">
                <a:solidFill>
                  <a:schemeClr val="bg1">
                    <a:lumMod val="50000"/>
                  </a:schemeClr>
                </a:solidFill>
                <a:latin typeface="微软雅黑" pitchFamily="34" charset="-122"/>
                <a:ea typeface="微软雅黑" pitchFamily="34" charset="-122"/>
              </a:rPr>
              <a:t>的数据，也需要向显示设备</a:t>
            </a:r>
            <a:r>
              <a:rPr kumimoji="1" lang="zh-CN" altLang="en-US" sz="2400" dirty="0">
                <a:solidFill>
                  <a:srgbClr val="FF0000"/>
                </a:solidFill>
                <a:latin typeface="微软雅黑" pitchFamily="34" charset="-122"/>
                <a:ea typeface="微软雅黑" pitchFamily="34" charset="-122"/>
              </a:rPr>
              <a:t>输出</a:t>
            </a:r>
            <a:r>
              <a:rPr kumimoji="1" lang="zh-CN" altLang="en-US" sz="2400" dirty="0">
                <a:solidFill>
                  <a:schemeClr val="bg1">
                    <a:lumMod val="50000"/>
                  </a:schemeClr>
                </a:solidFill>
                <a:latin typeface="微软雅黑" pitchFamily="34" charset="-122"/>
                <a:ea typeface="微软雅黑" pitchFamily="34" charset="-122"/>
              </a:rPr>
              <a:t>数据。</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701" y="1964551"/>
            <a:ext cx="4300882"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929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2.3.3 </a:t>
            </a:r>
            <a:r>
              <a:rPr lang="zh-CN" altLang="en-US" sz="3200" dirty="0">
                <a:solidFill>
                  <a:srgbClr val="1353A2"/>
                </a:solidFill>
                <a:latin typeface="微软雅黑" pitchFamily="34" charset="-122"/>
                <a:ea typeface="微软雅黑" pitchFamily="34" charset="-122"/>
                <a:cs typeface="+mn-cs"/>
              </a:rPr>
              <a:t>变量的输入与输出</a:t>
            </a:r>
          </a:p>
        </p:txBody>
      </p:sp>
      <p:sp>
        <p:nvSpPr>
          <p:cNvPr id="2" name="矩形 1"/>
          <p:cNvSpPr/>
          <p:nvPr/>
        </p:nvSpPr>
        <p:spPr>
          <a:xfrm>
            <a:off x="613718" y="1556777"/>
            <a:ext cx="11051059" cy="1135054"/>
          </a:xfrm>
          <a:prstGeom prst="rect">
            <a:avLst/>
          </a:prstGeom>
        </p:spPr>
        <p:txBody>
          <a:bodyPr wrap="square">
            <a:spAutoFit/>
          </a:bodyPr>
          <a:lstStyle/>
          <a:p>
            <a:pPr defTabSz="720725">
              <a:lnSpc>
                <a:spcPct val="150000"/>
              </a:lnSpc>
            </a:pPr>
            <a:r>
              <a:rPr kumimoji="1" lang="en-US" altLang="zh-CN" sz="2400" dirty="0">
                <a:solidFill>
                  <a:srgbClr val="FF0000"/>
                </a:solidFill>
                <a:latin typeface="微软雅黑" pitchFamily="34" charset="-122"/>
                <a:ea typeface="微软雅黑" pitchFamily="34" charset="-122"/>
              </a:rPr>
              <a:t>input()</a:t>
            </a:r>
            <a:r>
              <a:rPr kumimoji="1" lang="zh-CN" altLang="en-US" sz="2400" dirty="0">
                <a:solidFill>
                  <a:srgbClr val="FF0000"/>
                </a:solidFill>
                <a:latin typeface="微软雅黑" pitchFamily="34" charset="-122"/>
                <a:ea typeface="微软雅黑" pitchFamily="34" charset="-122"/>
              </a:rPr>
              <a:t>函数</a:t>
            </a:r>
            <a:r>
              <a:rPr kumimoji="1" lang="zh-CN" altLang="en-US" sz="2400" dirty="0">
                <a:solidFill>
                  <a:schemeClr val="bg1">
                    <a:lumMod val="50000"/>
                  </a:schemeClr>
                </a:solidFill>
                <a:latin typeface="微软雅黑" pitchFamily="34" charset="-122"/>
                <a:ea typeface="微软雅黑" pitchFamily="34" charset="-122"/>
              </a:rPr>
              <a:t>用于接收用户键盘输入的数据，返回一个字符串类型的数据，其语法格式如下所示：</a:t>
            </a:r>
            <a:endParaRPr kumimoji="1" lang="en-US" altLang="zh-CN" sz="2400" dirty="0">
              <a:solidFill>
                <a:schemeClr val="bg1">
                  <a:lumMod val="50000"/>
                </a:schemeClr>
              </a:solidFill>
              <a:latin typeface="微软雅黑" pitchFamily="34" charset="-122"/>
              <a:ea typeface="微软雅黑" pitchFamily="34" charset="-122"/>
            </a:endParaRPr>
          </a:p>
        </p:txBody>
      </p:sp>
      <p:grpSp>
        <p:nvGrpSpPr>
          <p:cNvPr id="5" name="组合 4"/>
          <p:cNvGrpSpPr/>
          <p:nvPr/>
        </p:nvGrpSpPr>
        <p:grpSpPr>
          <a:xfrm>
            <a:off x="2646592" y="2998438"/>
            <a:ext cx="7500710" cy="1053142"/>
            <a:chOff x="4495493" y="3594100"/>
            <a:chExt cx="6972607" cy="1053142"/>
          </a:xfrm>
        </p:grpSpPr>
        <p:sp>
          <p:nvSpPr>
            <p:cNvPr id="6" name="矩形 2"/>
            <p:cNvSpPr>
              <a:spLocks noChangeArrowheads="1"/>
            </p:cNvSpPr>
            <p:nvPr/>
          </p:nvSpPr>
          <p:spPr bwMode="auto">
            <a:xfrm>
              <a:off x="4978092" y="3907820"/>
              <a:ext cx="5994707" cy="46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algn="ct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input([prompt])</a:t>
              </a:r>
            </a:p>
          </p:txBody>
        </p:sp>
        <p:sp>
          <p:nvSpPr>
            <p:cNvPr id="8" name="矩形 7"/>
            <p:cNvSpPr/>
            <p:nvPr/>
          </p:nvSpPr>
          <p:spPr>
            <a:xfrm>
              <a:off x="4495493" y="3594100"/>
              <a:ext cx="6972607" cy="105314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2646591" y="4209296"/>
            <a:ext cx="7500710" cy="553998"/>
          </a:xfrm>
          <a:prstGeom prst="rect">
            <a:avLst/>
          </a:prstGeom>
        </p:spPr>
        <p:txBody>
          <a:bodyPr wrap="square">
            <a:spAutoFit/>
          </a:bodyPr>
          <a:lstStyle/>
          <a:p>
            <a:pPr>
              <a:lnSpc>
                <a:spcPct val="150000"/>
              </a:lnSpc>
            </a:pPr>
            <a:r>
              <a:rPr kumimoji="1" lang="en-US" altLang="zh-CN" sz="2000" dirty="0">
                <a:solidFill>
                  <a:srgbClr val="FF0000"/>
                </a:solidFill>
                <a:latin typeface="微软雅黑" pitchFamily="34" charset="-122"/>
                <a:ea typeface="微软雅黑" pitchFamily="34" charset="-122"/>
              </a:rPr>
              <a:t>prompt</a:t>
            </a:r>
            <a:r>
              <a:rPr kumimoji="1" lang="zh-CN" altLang="en-US" sz="2000" dirty="0">
                <a:solidFill>
                  <a:schemeClr val="bg1">
                    <a:lumMod val="50000"/>
                  </a:schemeClr>
                </a:solidFill>
                <a:latin typeface="微软雅黑" pitchFamily="34" charset="-122"/>
                <a:ea typeface="微软雅黑" pitchFamily="34" charset="-122"/>
              </a:rPr>
              <a:t>表示函数的参数，用于设置接收用户输入时的</a:t>
            </a:r>
            <a:r>
              <a:rPr kumimoji="1" lang="zh-CN" altLang="en-US" sz="2000" dirty="0">
                <a:solidFill>
                  <a:srgbClr val="FF0000"/>
                </a:solidFill>
                <a:latin typeface="微软雅黑" pitchFamily="34" charset="-122"/>
                <a:ea typeface="微软雅黑" pitchFamily="34" charset="-122"/>
              </a:rPr>
              <a:t>提示信息</a:t>
            </a:r>
            <a:r>
              <a:rPr kumimoji="1" lang="zh-CN" altLang="en-US" sz="2000" dirty="0">
                <a:solidFill>
                  <a:schemeClr val="bg1">
                    <a:lumMod val="50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2923217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2.3.3 </a:t>
            </a:r>
            <a:r>
              <a:rPr lang="zh-CN" altLang="en-US" sz="3200" dirty="0">
                <a:solidFill>
                  <a:srgbClr val="1353A2"/>
                </a:solidFill>
                <a:latin typeface="微软雅黑" pitchFamily="34" charset="-122"/>
                <a:ea typeface="微软雅黑" pitchFamily="34" charset="-122"/>
                <a:cs typeface="+mn-cs"/>
              </a:rPr>
              <a:t>变量的输入与输出</a:t>
            </a:r>
          </a:p>
        </p:txBody>
      </p:sp>
      <p:sp>
        <p:nvSpPr>
          <p:cNvPr id="2" name="矩形 1"/>
          <p:cNvSpPr/>
          <p:nvPr/>
        </p:nvSpPr>
        <p:spPr>
          <a:xfrm>
            <a:off x="613718" y="1607577"/>
            <a:ext cx="11051059" cy="1135054"/>
          </a:xfrm>
          <a:prstGeom prst="rect">
            <a:avLst/>
          </a:prstGeom>
        </p:spPr>
        <p:txBody>
          <a:bodyPr wrap="square">
            <a:spAutoFit/>
          </a:bodyPr>
          <a:lstStyle/>
          <a:p>
            <a:pPr defTabSz="720725">
              <a:lnSpc>
                <a:spcPct val="150000"/>
              </a:lnSpc>
            </a:pPr>
            <a:r>
              <a:rPr kumimoji="1" lang="en-US" altLang="zh-CN" sz="2400" dirty="0">
                <a:solidFill>
                  <a:srgbClr val="FF0000"/>
                </a:solidFill>
                <a:latin typeface="微软雅黑" pitchFamily="34" charset="-122"/>
                <a:ea typeface="微软雅黑" pitchFamily="34" charset="-122"/>
              </a:rPr>
              <a:t>print()</a:t>
            </a:r>
            <a:r>
              <a:rPr kumimoji="1" lang="zh-CN" altLang="en-US" sz="2400" dirty="0">
                <a:solidFill>
                  <a:srgbClr val="FF0000"/>
                </a:solidFill>
                <a:latin typeface="微软雅黑" pitchFamily="34" charset="-122"/>
                <a:ea typeface="微软雅黑" pitchFamily="34" charset="-122"/>
              </a:rPr>
              <a:t>函数</a:t>
            </a:r>
            <a:r>
              <a:rPr kumimoji="1" lang="zh-CN" altLang="en-US" sz="2400" dirty="0">
                <a:solidFill>
                  <a:schemeClr val="bg1">
                    <a:lumMod val="50000"/>
                  </a:schemeClr>
                </a:solidFill>
                <a:latin typeface="微软雅黑" pitchFamily="34" charset="-122"/>
                <a:ea typeface="微软雅黑" pitchFamily="34" charset="-122"/>
              </a:rPr>
              <a:t>用于向控制台中输出数据，它可以输出任何类型的数据，其语法格式如下所示：</a:t>
            </a:r>
            <a:endParaRPr kumimoji="1" lang="en-US" altLang="zh-CN" sz="2400" dirty="0">
              <a:solidFill>
                <a:schemeClr val="bg1">
                  <a:lumMod val="50000"/>
                </a:schemeClr>
              </a:solidFill>
              <a:latin typeface="微软雅黑" pitchFamily="34" charset="-122"/>
              <a:ea typeface="微软雅黑" pitchFamily="34" charset="-122"/>
            </a:endParaRPr>
          </a:p>
        </p:txBody>
      </p:sp>
      <p:sp>
        <p:nvSpPr>
          <p:cNvPr id="3" name="矩形 2"/>
          <p:cNvSpPr/>
          <p:nvPr/>
        </p:nvSpPr>
        <p:spPr>
          <a:xfrm>
            <a:off x="1790745" y="4109668"/>
            <a:ext cx="8928056" cy="1938992"/>
          </a:xfrm>
          <a:prstGeom prst="rect">
            <a:avLst/>
          </a:prstGeom>
        </p:spPr>
        <p:txBody>
          <a:bodyPr wrap="square">
            <a:spAutoFit/>
          </a:bodyPr>
          <a:lstStyle/>
          <a:p>
            <a:pPr marL="342900" indent="-342900">
              <a:lnSpc>
                <a:spcPct val="150000"/>
              </a:lnSpc>
              <a:buFont typeface="Wingdings" panose="05000000000000000000" pitchFamily="2" charset="2"/>
              <a:buChar char="p"/>
            </a:pPr>
            <a:r>
              <a:rPr kumimoji="1" lang="en-US" altLang="zh-CN" sz="2000" dirty="0">
                <a:solidFill>
                  <a:schemeClr val="bg1">
                    <a:lumMod val="50000"/>
                  </a:schemeClr>
                </a:solidFill>
                <a:latin typeface="微软雅黑" pitchFamily="34" charset="-122"/>
                <a:ea typeface="微软雅黑" pitchFamily="34" charset="-122"/>
              </a:rPr>
              <a:t>objects</a:t>
            </a:r>
            <a:r>
              <a:rPr kumimoji="1" lang="zh-CN" altLang="en-US" sz="2000" dirty="0">
                <a:solidFill>
                  <a:schemeClr val="bg1">
                    <a:lumMod val="50000"/>
                  </a:schemeClr>
                </a:solidFill>
                <a:latin typeface="微软雅黑" pitchFamily="34" charset="-122"/>
                <a:ea typeface="微软雅黑" pitchFamily="34" charset="-122"/>
              </a:rPr>
              <a:t>：表示输出的对象。输出多个对象时，对象之间需要用分隔符分隔。</a:t>
            </a:r>
          </a:p>
          <a:p>
            <a:pPr marL="342900" indent="-342900">
              <a:lnSpc>
                <a:spcPct val="150000"/>
              </a:lnSpc>
              <a:buFont typeface="Wingdings" panose="05000000000000000000" pitchFamily="2" charset="2"/>
              <a:buChar char="p"/>
            </a:pPr>
            <a:r>
              <a:rPr kumimoji="1" lang="en-US" altLang="zh-CN" sz="2000" dirty="0">
                <a:solidFill>
                  <a:schemeClr val="bg1">
                    <a:lumMod val="50000"/>
                  </a:schemeClr>
                </a:solidFill>
                <a:latin typeface="微软雅黑" pitchFamily="34" charset="-122"/>
                <a:ea typeface="微软雅黑" pitchFamily="34" charset="-122"/>
              </a:rPr>
              <a:t>sep</a:t>
            </a:r>
            <a:r>
              <a:rPr kumimoji="1" lang="zh-CN" altLang="en-US" sz="2000" dirty="0">
                <a:solidFill>
                  <a:schemeClr val="bg1">
                    <a:lumMod val="50000"/>
                  </a:schemeClr>
                </a:solidFill>
                <a:latin typeface="微软雅黑" pitchFamily="34" charset="-122"/>
                <a:ea typeface="微软雅黑" pitchFamily="34" charset="-122"/>
              </a:rPr>
              <a:t>：用于设定分隔符，默认使用空格作为分隔。</a:t>
            </a:r>
          </a:p>
          <a:p>
            <a:pPr marL="342900" indent="-342900">
              <a:lnSpc>
                <a:spcPct val="150000"/>
              </a:lnSpc>
              <a:buFont typeface="Wingdings" panose="05000000000000000000" pitchFamily="2" charset="2"/>
              <a:buChar char="p"/>
            </a:pPr>
            <a:r>
              <a:rPr kumimoji="1" lang="en-US" altLang="zh-CN" sz="2000" dirty="0">
                <a:solidFill>
                  <a:schemeClr val="bg1">
                    <a:lumMod val="50000"/>
                  </a:schemeClr>
                </a:solidFill>
                <a:latin typeface="微软雅黑" pitchFamily="34" charset="-122"/>
                <a:ea typeface="微软雅黑" pitchFamily="34" charset="-122"/>
              </a:rPr>
              <a:t>end</a:t>
            </a:r>
            <a:r>
              <a:rPr kumimoji="1" lang="zh-CN" altLang="en-US" sz="2000" dirty="0">
                <a:solidFill>
                  <a:schemeClr val="bg1">
                    <a:lumMod val="50000"/>
                  </a:schemeClr>
                </a:solidFill>
                <a:latin typeface="微软雅黑" pitchFamily="34" charset="-122"/>
                <a:ea typeface="微软雅黑" pitchFamily="34" charset="-122"/>
              </a:rPr>
              <a:t>：用于设定输出以什么结尾，默认值为换行符</a:t>
            </a:r>
            <a:r>
              <a:rPr kumimoji="1" lang="en-US" altLang="zh-CN" sz="2000" dirty="0">
                <a:solidFill>
                  <a:schemeClr val="bg1">
                    <a:lumMod val="50000"/>
                  </a:schemeClr>
                </a:solidFill>
                <a:latin typeface="微软雅黑" pitchFamily="34" charset="-122"/>
                <a:ea typeface="微软雅黑" pitchFamily="34" charset="-122"/>
              </a:rPr>
              <a:t>\n</a:t>
            </a:r>
            <a:r>
              <a:rPr kumimoji="1" lang="zh-CN" altLang="en-US" sz="2000" dirty="0">
                <a:solidFill>
                  <a:schemeClr val="bg1">
                    <a:lumMod val="50000"/>
                  </a:schemeClr>
                </a:solidFill>
                <a:latin typeface="微软雅黑" pitchFamily="34" charset="-122"/>
                <a:ea typeface="微软雅黑" pitchFamily="34" charset="-122"/>
              </a:rPr>
              <a:t>。</a:t>
            </a:r>
          </a:p>
          <a:p>
            <a:pPr marL="342900" indent="-342900">
              <a:lnSpc>
                <a:spcPct val="150000"/>
              </a:lnSpc>
              <a:buFont typeface="Wingdings" panose="05000000000000000000" pitchFamily="2" charset="2"/>
              <a:buChar char="p"/>
            </a:pPr>
            <a:r>
              <a:rPr kumimoji="1" lang="en-US" altLang="zh-CN" sz="2000" dirty="0">
                <a:solidFill>
                  <a:schemeClr val="bg1">
                    <a:lumMod val="50000"/>
                  </a:schemeClr>
                </a:solidFill>
                <a:latin typeface="微软雅黑" pitchFamily="34" charset="-122"/>
                <a:ea typeface="微软雅黑" pitchFamily="34" charset="-122"/>
              </a:rPr>
              <a:t>file</a:t>
            </a:r>
            <a:r>
              <a:rPr kumimoji="1" lang="zh-CN" altLang="en-US" sz="2000" dirty="0">
                <a:solidFill>
                  <a:schemeClr val="bg1">
                    <a:lumMod val="50000"/>
                  </a:schemeClr>
                </a:solidFill>
                <a:latin typeface="微软雅黑" pitchFamily="34" charset="-122"/>
                <a:ea typeface="微软雅黑" pitchFamily="34" charset="-122"/>
              </a:rPr>
              <a:t>：表示数据输出的文件对象。</a:t>
            </a:r>
          </a:p>
        </p:txBody>
      </p:sp>
      <p:grpSp>
        <p:nvGrpSpPr>
          <p:cNvPr id="5" name="组合 4"/>
          <p:cNvGrpSpPr/>
          <p:nvPr/>
        </p:nvGrpSpPr>
        <p:grpSpPr>
          <a:xfrm>
            <a:off x="1805895" y="2998438"/>
            <a:ext cx="8912905" cy="1053142"/>
            <a:chOff x="4495493" y="3594100"/>
            <a:chExt cx="6972607" cy="1053142"/>
          </a:xfrm>
        </p:grpSpPr>
        <p:sp>
          <p:nvSpPr>
            <p:cNvPr id="6" name="矩形 2"/>
            <p:cNvSpPr>
              <a:spLocks noChangeArrowheads="1"/>
            </p:cNvSpPr>
            <p:nvPr/>
          </p:nvSpPr>
          <p:spPr bwMode="auto">
            <a:xfrm>
              <a:off x="4978092" y="3907820"/>
              <a:ext cx="5994707" cy="46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algn="ct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print(*objects, sep=' ', end='\n', file=sys.stdout)</a:t>
              </a:r>
            </a:p>
          </p:txBody>
        </p:sp>
        <p:sp>
          <p:nvSpPr>
            <p:cNvPr id="8" name="矩形 7"/>
            <p:cNvSpPr/>
            <p:nvPr/>
          </p:nvSpPr>
          <p:spPr>
            <a:xfrm>
              <a:off x="4495493" y="3594100"/>
              <a:ext cx="6972607" cy="105314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79974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51228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2.5    </a:t>
            </a:r>
            <a:r>
              <a:rPr lang="zh-CN" altLang="en-US" sz="2800" dirty="0">
                <a:solidFill>
                  <a:srgbClr val="595959"/>
                </a:solidFill>
                <a:latin typeface="Impact" pitchFamily="34" charset="0"/>
                <a:ea typeface="微软雅黑" pitchFamily="34" charset="-122"/>
              </a:rPr>
              <a:t>数字类型</a:t>
            </a:r>
          </a:p>
        </p:txBody>
      </p:sp>
      <p:sp>
        <p:nvSpPr>
          <p:cNvPr id="21" name="TextBox 6"/>
          <p:cNvSpPr txBox="1">
            <a:spLocks noChangeArrowheads="1"/>
          </p:cNvSpPr>
          <p:nvPr/>
        </p:nvSpPr>
        <p:spPr bwMode="auto">
          <a:xfrm>
            <a:off x="5181600" y="210502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2.1    </a:t>
            </a:r>
            <a:r>
              <a:rPr lang="zh-CN" altLang="en-US" sz="2800" dirty="0">
                <a:solidFill>
                  <a:srgbClr val="595959"/>
                </a:solidFill>
                <a:latin typeface="Impact" pitchFamily="34" charset="0"/>
                <a:ea typeface="微软雅黑" pitchFamily="34" charset="-122"/>
              </a:rPr>
              <a:t>代码格式</a:t>
            </a:r>
          </a:p>
        </p:txBody>
      </p:sp>
      <p:sp>
        <p:nvSpPr>
          <p:cNvPr id="22" name="TextBox 10"/>
          <p:cNvSpPr txBox="1">
            <a:spLocks noChangeArrowheads="1"/>
          </p:cNvSpPr>
          <p:nvPr/>
        </p:nvSpPr>
        <p:spPr bwMode="auto">
          <a:xfrm>
            <a:off x="5181600" y="285909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2.2   </a:t>
            </a:r>
            <a:r>
              <a:rPr lang="zh-CN" altLang="en-US" sz="2800" dirty="0">
                <a:solidFill>
                  <a:srgbClr val="595959"/>
                </a:solidFill>
                <a:latin typeface="Impact" pitchFamily="34" charset="0"/>
                <a:ea typeface="微软雅黑" pitchFamily="34" charset="-122"/>
              </a:rPr>
              <a:t>标识符和关键字</a:t>
            </a:r>
          </a:p>
        </p:txBody>
      </p:sp>
      <p:sp>
        <p:nvSpPr>
          <p:cNvPr id="23" name="TextBox 11"/>
          <p:cNvSpPr txBox="1">
            <a:spLocks noChangeArrowheads="1"/>
          </p:cNvSpPr>
          <p:nvPr/>
        </p:nvSpPr>
        <p:spPr bwMode="auto">
          <a:xfrm>
            <a:off x="5181600" y="3613947"/>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2.3    </a:t>
            </a:r>
            <a:r>
              <a:rPr lang="zh-CN" altLang="en-US" sz="2800" dirty="0">
                <a:solidFill>
                  <a:srgbClr val="595959"/>
                </a:solidFill>
                <a:latin typeface="Impact" pitchFamily="34" charset="0"/>
                <a:ea typeface="微软雅黑" pitchFamily="34" charset="-122"/>
              </a:rPr>
              <a:t>变量和数据类型</a:t>
            </a:r>
          </a:p>
        </p:txBody>
      </p:sp>
      <p:sp>
        <p:nvSpPr>
          <p:cNvPr id="24" name="TextBox 11"/>
          <p:cNvSpPr txBox="1">
            <a:spLocks noChangeArrowheads="1"/>
          </p:cNvSpPr>
          <p:nvPr/>
        </p:nvSpPr>
        <p:spPr bwMode="auto">
          <a:xfrm>
            <a:off x="5181600" y="4369139"/>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2.4    </a:t>
            </a:r>
            <a:r>
              <a:rPr lang="zh-CN" altLang="en-US" sz="2800" dirty="0">
                <a:solidFill>
                  <a:srgbClr val="595959"/>
                </a:solidFill>
                <a:latin typeface="Impact" pitchFamily="34" charset="0"/>
                <a:ea typeface="微软雅黑" pitchFamily="34" charset="-122"/>
              </a:rPr>
              <a:t>实训案例</a:t>
            </a:r>
          </a:p>
        </p:txBody>
      </p:sp>
    </p:spTree>
    <p:extLst>
      <p:ext uri="{BB962C8B-B14F-4D97-AF65-F5344CB8AC3E}">
        <p14:creationId xmlns:p14="http://schemas.microsoft.com/office/powerpoint/2010/main" val="3575424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对角圆角矩形 8"/>
          <p:cNvSpPr/>
          <p:nvPr/>
        </p:nvSpPr>
        <p:spPr>
          <a:xfrm>
            <a:off x="4870450" y="4167205"/>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5057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2.5    </a:t>
            </a:r>
            <a:r>
              <a:rPr lang="zh-CN" altLang="en-US" sz="2800" dirty="0">
                <a:solidFill>
                  <a:srgbClr val="595959"/>
                </a:solidFill>
                <a:latin typeface="Impact" pitchFamily="34" charset="0"/>
                <a:ea typeface="微软雅黑" pitchFamily="34" charset="-122"/>
              </a:rPr>
              <a:t>数字类型</a:t>
            </a:r>
          </a:p>
        </p:txBody>
      </p:sp>
      <p:sp>
        <p:nvSpPr>
          <p:cNvPr id="22" name="TextBox 10"/>
          <p:cNvSpPr txBox="1">
            <a:spLocks noChangeArrowheads="1"/>
          </p:cNvSpPr>
          <p:nvPr/>
        </p:nvSpPr>
        <p:spPr bwMode="auto">
          <a:xfrm>
            <a:off x="5181600" y="2793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2.2   </a:t>
            </a:r>
            <a:r>
              <a:rPr lang="zh-CN" altLang="en-US" sz="2800" dirty="0">
                <a:solidFill>
                  <a:srgbClr val="595959"/>
                </a:solidFill>
                <a:latin typeface="Impact" pitchFamily="34" charset="0"/>
                <a:ea typeface="微软雅黑" pitchFamily="34" charset="-122"/>
              </a:rPr>
              <a:t>标识符和关键字</a:t>
            </a:r>
          </a:p>
        </p:txBody>
      </p:sp>
      <p:sp>
        <p:nvSpPr>
          <p:cNvPr id="23" name="TextBox 11"/>
          <p:cNvSpPr txBox="1">
            <a:spLocks noChangeArrowheads="1"/>
          </p:cNvSpPr>
          <p:nvPr/>
        </p:nvSpPr>
        <p:spPr bwMode="auto">
          <a:xfrm>
            <a:off x="5181600" y="3548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2.3    </a:t>
            </a:r>
            <a:r>
              <a:rPr lang="zh-CN" altLang="en-US" sz="2800" dirty="0">
                <a:solidFill>
                  <a:srgbClr val="595959"/>
                </a:solidFill>
                <a:latin typeface="Impact" pitchFamily="34" charset="0"/>
                <a:ea typeface="微软雅黑" pitchFamily="34" charset="-122"/>
              </a:rPr>
              <a:t>变量和数据类型</a:t>
            </a:r>
          </a:p>
        </p:txBody>
      </p:sp>
      <p:sp>
        <p:nvSpPr>
          <p:cNvPr id="24" name="TextBox 11"/>
          <p:cNvSpPr txBox="1">
            <a:spLocks noChangeArrowheads="1"/>
          </p:cNvSpPr>
          <p:nvPr/>
        </p:nvSpPr>
        <p:spPr bwMode="auto">
          <a:xfrm>
            <a:off x="5181600" y="4303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2.4    </a:t>
            </a:r>
            <a:r>
              <a:rPr lang="zh-CN" altLang="en-US" sz="2800" dirty="0">
                <a:solidFill>
                  <a:schemeClr val="bg1"/>
                </a:solidFill>
                <a:latin typeface="Impact" pitchFamily="34" charset="0"/>
                <a:ea typeface="微软雅黑" pitchFamily="34" charset="-122"/>
              </a:rPr>
              <a:t>实训案例</a:t>
            </a:r>
          </a:p>
        </p:txBody>
      </p:sp>
      <p:sp>
        <p:nvSpPr>
          <p:cNvPr id="10" name="TextBox 6"/>
          <p:cNvSpPr txBox="1">
            <a:spLocks noChangeArrowheads="1"/>
          </p:cNvSpPr>
          <p:nvPr/>
        </p:nvSpPr>
        <p:spPr bwMode="auto">
          <a:xfrm>
            <a:off x="5181600" y="2039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2.1    </a:t>
            </a:r>
            <a:r>
              <a:rPr lang="zh-CN" altLang="en-US" sz="2800" dirty="0">
                <a:solidFill>
                  <a:srgbClr val="595959"/>
                </a:solidFill>
                <a:latin typeface="Impact" pitchFamily="34" charset="0"/>
                <a:ea typeface="微软雅黑" pitchFamily="34" charset="-122"/>
              </a:rPr>
              <a:t>代码格式</a:t>
            </a:r>
          </a:p>
        </p:txBody>
      </p:sp>
    </p:spTree>
    <p:extLst>
      <p:ext uri="{BB962C8B-B14F-4D97-AF65-F5344CB8AC3E}">
        <p14:creationId xmlns:p14="http://schemas.microsoft.com/office/powerpoint/2010/main" val="2172264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2.4.1 </a:t>
            </a:r>
            <a:r>
              <a:rPr lang="zh-CN" altLang="en-US" sz="3200" dirty="0">
                <a:solidFill>
                  <a:srgbClr val="1353A2"/>
                </a:solidFill>
                <a:latin typeface="微软雅黑" pitchFamily="34" charset="-122"/>
                <a:ea typeface="微软雅黑" pitchFamily="34" charset="-122"/>
                <a:cs typeface="+mn-cs"/>
              </a:rPr>
              <a:t>打印购物小票</a:t>
            </a:r>
          </a:p>
        </p:txBody>
      </p:sp>
      <p:sp>
        <p:nvSpPr>
          <p:cNvPr id="2" name="矩形 1"/>
          <p:cNvSpPr/>
          <p:nvPr/>
        </p:nvSpPr>
        <p:spPr>
          <a:xfrm>
            <a:off x="575618" y="2304242"/>
            <a:ext cx="6549081" cy="2862322"/>
          </a:xfrm>
          <a:prstGeom prst="rect">
            <a:avLst/>
          </a:prstGeom>
        </p:spPr>
        <p:txBody>
          <a:bodyPr wrap="square">
            <a:spAutoFit/>
          </a:bodyPr>
          <a:lstStyle/>
          <a:p>
            <a:pPr>
              <a:lnSpc>
                <a:spcPct val="150000"/>
              </a:lnSpc>
            </a:pPr>
            <a:r>
              <a:rPr kumimoji="1" lang="zh-CN" altLang="en-US" sz="2400" dirty="0">
                <a:solidFill>
                  <a:schemeClr val="bg1">
                    <a:lumMod val="50000"/>
                  </a:schemeClr>
                </a:solidFill>
                <a:latin typeface="微软雅黑" pitchFamily="34" charset="-122"/>
                <a:ea typeface="微软雅黑" pitchFamily="34" charset="-122"/>
              </a:rPr>
              <a:t>购物小票又称购物收据，是指消费者购买商品时由商场或其它商业机构给用户留存的销售凭据。购物小票中一般会包含用户购买的</a:t>
            </a:r>
            <a:r>
              <a:rPr kumimoji="1" lang="zh-CN" altLang="en-US" sz="2400" dirty="0">
                <a:solidFill>
                  <a:srgbClr val="FF0000"/>
                </a:solidFill>
                <a:latin typeface="微软雅黑" pitchFamily="34" charset="-122"/>
                <a:ea typeface="微软雅黑" pitchFamily="34" charset="-122"/>
              </a:rPr>
              <a:t>商品名称、数量、单价</a:t>
            </a:r>
            <a:r>
              <a:rPr kumimoji="1" lang="zh-CN" altLang="en-US" sz="2400" dirty="0">
                <a:solidFill>
                  <a:schemeClr val="bg1">
                    <a:lumMod val="50000"/>
                  </a:schemeClr>
                </a:solidFill>
                <a:latin typeface="微软雅黑" pitchFamily="34" charset="-122"/>
                <a:ea typeface="微软雅黑" pitchFamily="34" charset="-122"/>
              </a:rPr>
              <a:t>以及</a:t>
            </a:r>
            <a:r>
              <a:rPr kumimoji="1" lang="zh-CN" altLang="en-US" sz="2400" dirty="0">
                <a:solidFill>
                  <a:srgbClr val="FF0000"/>
                </a:solidFill>
                <a:latin typeface="微软雅黑" pitchFamily="34" charset="-122"/>
                <a:ea typeface="微软雅黑" pitchFamily="34" charset="-122"/>
              </a:rPr>
              <a:t>总金额</a:t>
            </a:r>
            <a:r>
              <a:rPr kumimoji="1" lang="zh-CN" altLang="en-US" sz="2400" dirty="0">
                <a:solidFill>
                  <a:schemeClr val="bg1">
                    <a:lumMod val="50000"/>
                  </a:schemeClr>
                </a:solidFill>
                <a:latin typeface="微软雅黑" pitchFamily="34" charset="-122"/>
                <a:ea typeface="微软雅黑" pitchFamily="34" charset="-122"/>
              </a:rPr>
              <a:t>等信息。本实例要求编写代码，实现打印购物小票的功能。</a:t>
            </a:r>
          </a:p>
        </p:txBody>
      </p:sp>
      <p:pic>
        <p:nvPicPr>
          <p:cNvPr id="2050" name="Picture 2" descr="小票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564" y="1596009"/>
            <a:ext cx="3135150" cy="427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551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2.4.2 </a:t>
            </a:r>
            <a:r>
              <a:rPr lang="zh-CN" altLang="en-US" sz="3200" dirty="0">
                <a:solidFill>
                  <a:srgbClr val="1353A2"/>
                </a:solidFill>
                <a:latin typeface="微软雅黑" pitchFamily="34" charset="-122"/>
                <a:ea typeface="微软雅黑" pitchFamily="34" charset="-122"/>
                <a:cs typeface="+mn-cs"/>
              </a:rPr>
              <a:t>打印蚂蚁森林植树证书</a:t>
            </a:r>
          </a:p>
        </p:txBody>
      </p:sp>
      <p:sp>
        <p:nvSpPr>
          <p:cNvPr id="2" name="矩形 1"/>
          <p:cNvSpPr/>
          <p:nvPr/>
        </p:nvSpPr>
        <p:spPr>
          <a:xfrm>
            <a:off x="1312218" y="1792872"/>
            <a:ext cx="5908267" cy="4095160"/>
          </a:xfrm>
          <a:prstGeom prst="rect">
            <a:avLst/>
          </a:prstGeom>
        </p:spPr>
        <p:txBody>
          <a:bodyPr wrap="square">
            <a:spAutoFit/>
          </a:bodyPr>
          <a:lstStyle/>
          <a:p>
            <a:pPr>
              <a:lnSpc>
                <a:spcPct val="150000"/>
              </a:lnSpc>
            </a:pPr>
            <a:r>
              <a:rPr kumimoji="1" lang="zh-CN" altLang="en-US" sz="2200" dirty="0">
                <a:solidFill>
                  <a:schemeClr val="bg1">
                    <a:lumMod val="50000"/>
                  </a:schemeClr>
                </a:solidFill>
                <a:latin typeface="微软雅黑" pitchFamily="34" charset="-122"/>
                <a:ea typeface="微软雅黑" pitchFamily="34" charset="-122"/>
              </a:rPr>
              <a:t>蚂蚁森林是支付宝客户端发起“碳账户”的一款公益活动：用户通过步行、地铁出行、在线消费等行为，可在蚂蚁森林中获取能量，当能量到达一定数值后，用户可以在支付宝中申请一颗虚拟的树，申请成功后会收到支付宝发放的一张植树证书。植树证书中包含</a:t>
            </a:r>
            <a:r>
              <a:rPr kumimoji="1" lang="zh-CN" altLang="en-US" sz="2200" dirty="0">
                <a:solidFill>
                  <a:srgbClr val="FF0000"/>
                </a:solidFill>
                <a:latin typeface="微软雅黑" pitchFamily="34" charset="-122"/>
                <a:ea typeface="微软雅黑" pitchFamily="34" charset="-122"/>
              </a:rPr>
              <a:t>申请日期</a:t>
            </a:r>
            <a:r>
              <a:rPr kumimoji="1" lang="zh-CN" altLang="en-US" sz="2200" dirty="0">
                <a:solidFill>
                  <a:schemeClr val="bg1">
                    <a:lumMod val="50000"/>
                  </a:schemeClr>
                </a:solidFill>
                <a:latin typeface="微软雅黑" pitchFamily="34" charset="-122"/>
                <a:ea typeface="微软雅黑" pitchFamily="34" charset="-122"/>
              </a:rPr>
              <a:t>、</a:t>
            </a:r>
            <a:r>
              <a:rPr kumimoji="1" lang="zh-CN" altLang="en-US" sz="2200" dirty="0">
                <a:solidFill>
                  <a:srgbClr val="FF0000"/>
                </a:solidFill>
                <a:latin typeface="微软雅黑" pitchFamily="34" charset="-122"/>
                <a:ea typeface="微软雅黑" pitchFamily="34" charset="-122"/>
              </a:rPr>
              <a:t>树苗编号</a:t>
            </a:r>
            <a:r>
              <a:rPr kumimoji="1" lang="zh-CN" altLang="en-US" sz="2200" dirty="0">
                <a:solidFill>
                  <a:schemeClr val="bg1">
                    <a:lumMod val="50000"/>
                  </a:schemeClr>
                </a:solidFill>
                <a:latin typeface="微软雅黑" pitchFamily="34" charset="-122"/>
                <a:ea typeface="微软雅黑" pitchFamily="34" charset="-122"/>
              </a:rPr>
              <a:t>等信息。本实例要求编写代码，实现</a:t>
            </a:r>
            <a:r>
              <a:rPr kumimoji="1" lang="zh-CN" altLang="en-US" sz="2200" dirty="0">
                <a:solidFill>
                  <a:srgbClr val="FF0000"/>
                </a:solidFill>
                <a:latin typeface="微软雅黑" pitchFamily="34" charset="-122"/>
                <a:ea typeface="微软雅黑" pitchFamily="34" charset="-122"/>
              </a:rPr>
              <a:t>打印植树证书信息</a:t>
            </a:r>
            <a:r>
              <a:rPr kumimoji="1" lang="zh-CN" altLang="en-US" sz="2200" dirty="0">
                <a:solidFill>
                  <a:schemeClr val="bg1">
                    <a:lumMod val="50000"/>
                  </a:schemeClr>
                </a:solidFill>
                <a:latin typeface="微软雅黑" pitchFamily="34" charset="-122"/>
                <a:ea typeface="微软雅黑" pitchFamily="34" charset="-122"/>
              </a:rPr>
              <a:t>的功能。</a:t>
            </a:r>
          </a:p>
        </p:txBody>
      </p:sp>
      <p:pic>
        <p:nvPicPr>
          <p:cNvPr id="3074" name="Picture 2" descr="植树证书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298" y="1447457"/>
            <a:ext cx="3084722" cy="478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146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对角圆角矩形 8"/>
          <p:cNvSpPr/>
          <p:nvPr/>
        </p:nvSpPr>
        <p:spPr>
          <a:xfrm>
            <a:off x="4870450" y="4936086"/>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5077163"/>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2.5    </a:t>
            </a:r>
            <a:r>
              <a:rPr lang="zh-CN" altLang="en-US" sz="2800" dirty="0">
                <a:solidFill>
                  <a:schemeClr val="bg1"/>
                </a:solidFill>
                <a:latin typeface="Impact" pitchFamily="34" charset="0"/>
                <a:ea typeface="微软雅黑" pitchFamily="34" charset="-122"/>
              </a:rPr>
              <a:t>数字类型</a:t>
            </a:r>
          </a:p>
        </p:txBody>
      </p:sp>
      <p:sp>
        <p:nvSpPr>
          <p:cNvPr id="22" name="TextBox 10"/>
          <p:cNvSpPr txBox="1">
            <a:spLocks noChangeArrowheads="1"/>
          </p:cNvSpPr>
          <p:nvPr/>
        </p:nvSpPr>
        <p:spPr bwMode="auto">
          <a:xfrm>
            <a:off x="5181600" y="281338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2.2   </a:t>
            </a:r>
            <a:r>
              <a:rPr lang="zh-CN" altLang="en-US" sz="2800" dirty="0">
                <a:solidFill>
                  <a:srgbClr val="595959"/>
                </a:solidFill>
                <a:latin typeface="Impact" pitchFamily="34" charset="0"/>
                <a:ea typeface="微软雅黑" pitchFamily="34" charset="-122"/>
              </a:rPr>
              <a:t>标识符和关键字</a:t>
            </a:r>
          </a:p>
        </p:txBody>
      </p:sp>
      <p:sp>
        <p:nvSpPr>
          <p:cNvPr id="23" name="TextBox 11"/>
          <p:cNvSpPr txBox="1">
            <a:spLocks noChangeArrowheads="1"/>
          </p:cNvSpPr>
          <p:nvPr/>
        </p:nvSpPr>
        <p:spPr bwMode="auto">
          <a:xfrm>
            <a:off x="5181600" y="356824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2.3    </a:t>
            </a:r>
            <a:r>
              <a:rPr lang="zh-CN" altLang="en-US" sz="2800" dirty="0">
                <a:solidFill>
                  <a:srgbClr val="595959"/>
                </a:solidFill>
                <a:latin typeface="Impact" pitchFamily="34" charset="0"/>
                <a:ea typeface="微软雅黑" pitchFamily="34" charset="-122"/>
              </a:rPr>
              <a:t>变量和数据类型</a:t>
            </a:r>
          </a:p>
        </p:txBody>
      </p:sp>
      <p:sp>
        <p:nvSpPr>
          <p:cNvPr id="24" name="TextBox 11"/>
          <p:cNvSpPr txBox="1">
            <a:spLocks noChangeArrowheads="1"/>
          </p:cNvSpPr>
          <p:nvPr/>
        </p:nvSpPr>
        <p:spPr bwMode="auto">
          <a:xfrm>
            <a:off x="5181600" y="4323438"/>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2.4    </a:t>
            </a:r>
            <a:r>
              <a:rPr lang="zh-CN" altLang="en-US" sz="2800" dirty="0">
                <a:solidFill>
                  <a:srgbClr val="595959"/>
                </a:solidFill>
                <a:latin typeface="Impact" pitchFamily="34" charset="0"/>
                <a:ea typeface="微软雅黑" pitchFamily="34" charset="-122"/>
              </a:rPr>
              <a:t>实训案例</a:t>
            </a:r>
          </a:p>
        </p:txBody>
      </p:sp>
      <p:sp>
        <p:nvSpPr>
          <p:cNvPr id="10" name="TextBox 6"/>
          <p:cNvSpPr txBox="1">
            <a:spLocks noChangeArrowheads="1"/>
          </p:cNvSpPr>
          <p:nvPr/>
        </p:nvSpPr>
        <p:spPr bwMode="auto">
          <a:xfrm>
            <a:off x="5181600" y="205932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2.1    </a:t>
            </a:r>
            <a:r>
              <a:rPr lang="zh-CN" altLang="en-US" sz="2800" dirty="0">
                <a:solidFill>
                  <a:srgbClr val="595959"/>
                </a:solidFill>
                <a:latin typeface="Impact" pitchFamily="34" charset="0"/>
                <a:ea typeface="微软雅黑" pitchFamily="34" charset="-122"/>
              </a:rPr>
              <a:t>代码格式</a:t>
            </a:r>
          </a:p>
        </p:txBody>
      </p:sp>
    </p:spTree>
    <p:extLst>
      <p:ext uri="{BB962C8B-B14F-4D97-AF65-F5344CB8AC3E}">
        <p14:creationId xmlns:p14="http://schemas.microsoft.com/office/powerpoint/2010/main" val="338725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2.5.1 </a:t>
            </a:r>
            <a:r>
              <a:rPr lang="zh-CN" altLang="en-US" sz="3200" dirty="0">
                <a:solidFill>
                  <a:srgbClr val="1353A2"/>
                </a:solidFill>
                <a:latin typeface="微软雅黑" pitchFamily="34" charset="-122"/>
                <a:ea typeface="微软雅黑" pitchFamily="34" charset="-122"/>
                <a:cs typeface="+mn-cs"/>
              </a:rPr>
              <a:t>整型</a:t>
            </a:r>
          </a:p>
        </p:txBody>
      </p:sp>
      <p:sp>
        <p:nvSpPr>
          <p:cNvPr id="8" name="矩形 7"/>
          <p:cNvSpPr/>
          <p:nvPr/>
        </p:nvSpPr>
        <p:spPr>
          <a:xfrm>
            <a:off x="613719" y="1378977"/>
            <a:ext cx="11088130" cy="1754326"/>
          </a:xfrm>
          <a:prstGeom prst="rect">
            <a:avLst/>
          </a:prstGeom>
        </p:spPr>
        <p:txBody>
          <a:bodyPr wrap="square">
            <a:spAutoFit/>
          </a:bodyPr>
          <a:lstStyle/>
          <a:p>
            <a:pPr>
              <a:lnSpc>
                <a:spcPct val="150000"/>
              </a:lnSpc>
            </a:pPr>
            <a:r>
              <a:rPr kumimoji="1" lang="zh-CN" altLang="en-US" sz="2400" dirty="0">
                <a:solidFill>
                  <a:srgbClr val="FF0000"/>
                </a:solidFill>
                <a:latin typeface="微软雅黑" pitchFamily="34" charset="-122"/>
                <a:ea typeface="微软雅黑" pitchFamily="34" charset="-122"/>
              </a:rPr>
              <a:t>整数类型（</a:t>
            </a:r>
            <a:r>
              <a:rPr kumimoji="1" lang="en-US" altLang="zh-CN" sz="2400" dirty="0">
                <a:solidFill>
                  <a:srgbClr val="FF0000"/>
                </a:solidFill>
                <a:latin typeface="微软雅黑" pitchFamily="34" charset="-122"/>
                <a:ea typeface="微软雅黑" pitchFamily="34" charset="-122"/>
              </a:rPr>
              <a:t>int</a:t>
            </a:r>
            <a:r>
              <a:rPr kumimoji="1" lang="zh-CN" altLang="en-US"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简称整型，它用于表示整数。整型常用的计数方式有</a:t>
            </a:r>
            <a:r>
              <a:rPr kumimoji="1" lang="en-US" altLang="zh-CN" sz="2400" dirty="0">
                <a:solidFill>
                  <a:schemeClr val="bg1">
                    <a:lumMod val="50000"/>
                  </a:schemeClr>
                </a:solidFill>
                <a:latin typeface="微软雅黑" pitchFamily="34" charset="-122"/>
                <a:ea typeface="微软雅黑" pitchFamily="34" charset="-122"/>
              </a:rPr>
              <a:t>4</a:t>
            </a:r>
            <a:r>
              <a:rPr kumimoji="1" lang="zh-CN" altLang="en-US" sz="2400" dirty="0">
                <a:solidFill>
                  <a:schemeClr val="bg1">
                    <a:lumMod val="50000"/>
                  </a:schemeClr>
                </a:solidFill>
                <a:latin typeface="微软雅黑" pitchFamily="34" charset="-122"/>
                <a:ea typeface="微软雅黑" pitchFamily="34" charset="-122"/>
              </a:rPr>
              <a:t>种，分别是</a:t>
            </a:r>
            <a:r>
              <a:rPr kumimoji="1" lang="zh-CN" altLang="en-US" sz="2400" dirty="0">
                <a:solidFill>
                  <a:srgbClr val="FF0000"/>
                </a:solidFill>
                <a:latin typeface="微软雅黑" pitchFamily="34" charset="-122"/>
                <a:ea typeface="微软雅黑" pitchFamily="34" charset="-122"/>
              </a:rPr>
              <a:t>二进制</a:t>
            </a:r>
            <a:r>
              <a:rPr kumimoji="1" lang="zh-CN" altLang="en-US" sz="2400" dirty="0">
                <a:solidFill>
                  <a:schemeClr val="bg1">
                    <a:lumMod val="50000"/>
                  </a:schemeClr>
                </a:solidFill>
                <a:latin typeface="微软雅黑" pitchFamily="34" charset="-122"/>
                <a:ea typeface="微软雅黑" pitchFamily="34" charset="-122"/>
              </a:rPr>
              <a:t>（以“</a:t>
            </a:r>
            <a:r>
              <a:rPr kumimoji="1" lang="en-US" altLang="zh-CN" sz="2400" dirty="0">
                <a:solidFill>
                  <a:schemeClr val="bg1">
                    <a:lumMod val="50000"/>
                  </a:schemeClr>
                </a:solidFill>
                <a:latin typeface="微软雅黑" pitchFamily="34" charset="-122"/>
                <a:ea typeface="微软雅黑" pitchFamily="34" charset="-122"/>
              </a:rPr>
              <a:t>0B”</a:t>
            </a:r>
            <a:r>
              <a:rPr kumimoji="1" lang="zh-CN" altLang="en-US" sz="2400" dirty="0">
                <a:solidFill>
                  <a:schemeClr val="bg1">
                    <a:lumMod val="50000"/>
                  </a:schemeClr>
                </a:solidFill>
                <a:latin typeface="微软雅黑" pitchFamily="34" charset="-122"/>
                <a:ea typeface="微软雅黑" pitchFamily="34" charset="-122"/>
              </a:rPr>
              <a:t>或“</a:t>
            </a:r>
            <a:r>
              <a:rPr kumimoji="1" lang="en-US" altLang="zh-CN" sz="2400" dirty="0">
                <a:solidFill>
                  <a:schemeClr val="bg1">
                    <a:lumMod val="50000"/>
                  </a:schemeClr>
                </a:solidFill>
                <a:latin typeface="微软雅黑" pitchFamily="34" charset="-122"/>
                <a:ea typeface="微软雅黑" pitchFamily="34" charset="-122"/>
              </a:rPr>
              <a:t>0b”</a:t>
            </a:r>
            <a:r>
              <a:rPr kumimoji="1" lang="zh-CN" altLang="en-US" sz="2400" dirty="0">
                <a:solidFill>
                  <a:schemeClr val="bg1">
                    <a:lumMod val="50000"/>
                  </a:schemeClr>
                </a:solidFill>
                <a:latin typeface="微软雅黑" pitchFamily="34" charset="-122"/>
                <a:ea typeface="微软雅黑" pitchFamily="34" charset="-122"/>
              </a:rPr>
              <a:t>开头）、</a:t>
            </a:r>
            <a:r>
              <a:rPr kumimoji="1" lang="zh-CN" altLang="en-US" sz="2400" dirty="0">
                <a:solidFill>
                  <a:srgbClr val="FF0000"/>
                </a:solidFill>
                <a:latin typeface="微软雅黑" pitchFamily="34" charset="-122"/>
                <a:ea typeface="微软雅黑" pitchFamily="34" charset="-122"/>
              </a:rPr>
              <a:t>八进制</a:t>
            </a:r>
            <a:r>
              <a:rPr kumimoji="1" lang="zh-CN" altLang="en-US" sz="2400" dirty="0">
                <a:solidFill>
                  <a:schemeClr val="bg1">
                    <a:lumMod val="50000"/>
                  </a:schemeClr>
                </a:solidFill>
                <a:latin typeface="微软雅黑" pitchFamily="34" charset="-122"/>
                <a:ea typeface="微软雅黑" pitchFamily="34" charset="-122"/>
              </a:rPr>
              <a:t>（以数字“</a:t>
            </a:r>
            <a:r>
              <a:rPr kumimoji="1" lang="en-US" altLang="zh-CN" sz="2400" dirty="0">
                <a:solidFill>
                  <a:schemeClr val="bg1">
                    <a:lumMod val="50000"/>
                  </a:schemeClr>
                </a:solidFill>
                <a:latin typeface="微软雅黑" pitchFamily="34" charset="-122"/>
                <a:ea typeface="微软雅黑" pitchFamily="34" charset="-122"/>
              </a:rPr>
              <a:t>0o”</a:t>
            </a:r>
            <a:r>
              <a:rPr kumimoji="1" lang="zh-CN" altLang="en-US" sz="2400" dirty="0">
                <a:solidFill>
                  <a:schemeClr val="bg1">
                    <a:lumMod val="50000"/>
                  </a:schemeClr>
                </a:solidFill>
                <a:latin typeface="微软雅黑" pitchFamily="34" charset="-122"/>
                <a:ea typeface="微软雅黑" pitchFamily="34" charset="-122"/>
              </a:rPr>
              <a:t>或“</a:t>
            </a:r>
            <a:r>
              <a:rPr kumimoji="1" lang="en-US" altLang="zh-CN" sz="2400" dirty="0">
                <a:solidFill>
                  <a:schemeClr val="bg1">
                    <a:lumMod val="50000"/>
                  </a:schemeClr>
                </a:solidFill>
                <a:latin typeface="微软雅黑" pitchFamily="34" charset="-122"/>
                <a:ea typeface="微软雅黑" pitchFamily="34" charset="-122"/>
              </a:rPr>
              <a:t>0O”</a:t>
            </a:r>
            <a:r>
              <a:rPr kumimoji="1" lang="zh-CN" altLang="en-US" sz="2400" dirty="0">
                <a:solidFill>
                  <a:schemeClr val="bg1">
                    <a:lumMod val="50000"/>
                  </a:schemeClr>
                </a:solidFill>
                <a:latin typeface="微软雅黑" pitchFamily="34" charset="-122"/>
                <a:ea typeface="微软雅黑" pitchFamily="34" charset="-122"/>
              </a:rPr>
              <a:t>开头）、</a:t>
            </a:r>
            <a:r>
              <a:rPr kumimoji="1" lang="zh-CN" altLang="en-US" sz="2400" dirty="0">
                <a:solidFill>
                  <a:srgbClr val="FF0000"/>
                </a:solidFill>
                <a:latin typeface="微软雅黑" pitchFamily="34" charset="-122"/>
                <a:ea typeface="微软雅黑" pitchFamily="34" charset="-122"/>
              </a:rPr>
              <a:t>十进制</a:t>
            </a:r>
            <a:r>
              <a:rPr kumimoji="1" lang="zh-CN" altLang="en-US" sz="2400" dirty="0">
                <a:solidFill>
                  <a:schemeClr val="bg1">
                    <a:lumMod val="50000"/>
                  </a:schemeClr>
                </a:solidFill>
                <a:latin typeface="微软雅黑" pitchFamily="34" charset="-122"/>
                <a:ea typeface="微软雅黑" pitchFamily="34" charset="-122"/>
              </a:rPr>
              <a:t>和</a:t>
            </a:r>
            <a:r>
              <a:rPr kumimoji="1" lang="zh-CN" altLang="en-US" sz="2400" dirty="0">
                <a:solidFill>
                  <a:srgbClr val="FF0000"/>
                </a:solidFill>
                <a:latin typeface="微软雅黑" pitchFamily="34" charset="-122"/>
                <a:ea typeface="微软雅黑" pitchFamily="34" charset="-122"/>
              </a:rPr>
              <a:t>十六进制</a:t>
            </a:r>
            <a:r>
              <a:rPr kumimoji="1" lang="zh-CN" altLang="en-US" sz="2400" dirty="0">
                <a:solidFill>
                  <a:schemeClr val="bg1">
                    <a:lumMod val="50000"/>
                  </a:schemeClr>
                </a:solidFill>
                <a:latin typeface="微软雅黑" pitchFamily="34" charset="-122"/>
                <a:ea typeface="微软雅黑" pitchFamily="34" charset="-122"/>
              </a:rPr>
              <a:t>（以“</a:t>
            </a:r>
            <a:r>
              <a:rPr kumimoji="1" lang="en-US" altLang="zh-CN" sz="2400" dirty="0">
                <a:solidFill>
                  <a:schemeClr val="bg1">
                    <a:lumMod val="50000"/>
                  </a:schemeClr>
                </a:solidFill>
                <a:latin typeface="微软雅黑" pitchFamily="34" charset="-122"/>
                <a:ea typeface="微软雅黑" pitchFamily="34" charset="-122"/>
              </a:rPr>
              <a:t>0x”</a:t>
            </a:r>
            <a:r>
              <a:rPr kumimoji="1" lang="zh-CN" altLang="en-US" sz="2400" dirty="0">
                <a:solidFill>
                  <a:schemeClr val="bg1">
                    <a:lumMod val="50000"/>
                  </a:schemeClr>
                </a:solidFill>
                <a:latin typeface="微软雅黑" pitchFamily="34" charset="-122"/>
                <a:ea typeface="微软雅黑" pitchFamily="34" charset="-122"/>
              </a:rPr>
              <a:t>或“</a:t>
            </a:r>
            <a:r>
              <a:rPr kumimoji="1" lang="en-US" altLang="zh-CN" sz="2400" dirty="0">
                <a:solidFill>
                  <a:schemeClr val="bg1">
                    <a:lumMod val="50000"/>
                  </a:schemeClr>
                </a:solidFill>
                <a:latin typeface="微软雅黑" pitchFamily="34" charset="-122"/>
                <a:ea typeface="微软雅黑" pitchFamily="34" charset="-122"/>
              </a:rPr>
              <a:t>0X”</a:t>
            </a:r>
            <a:r>
              <a:rPr kumimoji="1" lang="zh-CN" altLang="en-US" sz="2400" dirty="0">
                <a:solidFill>
                  <a:schemeClr val="bg1">
                    <a:lumMod val="50000"/>
                  </a:schemeClr>
                </a:solidFill>
                <a:latin typeface="微软雅黑" pitchFamily="34" charset="-122"/>
                <a:ea typeface="微软雅黑" pitchFamily="34" charset="-122"/>
              </a:rPr>
              <a:t>开头）。</a:t>
            </a:r>
          </a:p>
        </p:txBody>
      </p:sp>
      <p:sp>
        <p:nvSpPr>
          <p:cNvPr id="9" name="矩形 8"/>
          <p:cNvSpPr/>
          <p:nvPr/>
        </p:nvSpPr>
        <p:spPr>
          <a:xfrm>
            <a:off x="4404394" y="3721657"/>
            <a:ext cx="5263978" cy="2063835"/>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0b101		# </a:t>
            </a:r>
            <a:r>
              <a:rPr kumimoji="1" lang="zh-CN" altLang="en-US" sz="2200" dirty="0">
                <a:solidFill>
                  <a:schemeClr val="bg1">
                    <a:lumMod val="50000"/>
                  </a:schemeClr>
                </a:solidFill>
                <a:latin typeface="微软雅黑" pitchFamily="34" charset="-122"/>
                <a:ea typeface="微软雅黑" pitchFamily="34" charset="-122"/>
              </a:rPr>
              <a:t>二进制</a:t>
            </a:r>
          </a:p>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0o5			# </a:t>
            </a:r>
            <a:r>
              <a:rPr kumimoji="1" lang="zh-CN" altLang="en-US" sz="2200" dirty="0">
                <a:solidFill>
                  <a:schemeClr val="bg1">
                    <a:lumMod val="50000"/>
                  </a:schemeClr>
                </a:solidFill>
                <a:latin typeface="微软雅黑" pitchFamily="34" charset="-122"/>
                <a:ea typeface="微软雅黑" pitchFamily="34" charset="-122"/>
              </a:rPr>
              <a:t>八进制</a:t>
            </a:r>
          </a:p>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5			# </a:t>
            </a:r>
            <a:r>
              <a:rPr kumimoji="1" lang="zh-CN" altLang="en-US" sz="2200" dirty="0">
                <a:solidFill>
                  <a:schemeClr val="bg1">
                    <a:lumMod val="50000"/>
                  </a:schemeClr>
                </a:solidFill>
                <a:latin typeface="微软雅黑" pitchFamily="34" charset="-122"/>
                <a:ea typeface="微软雅黑" pitchFamily="34" charset="-122"/>
              </a:rPr>
              <a:t>十进制</a:t>
            </a:r>
          </a:p>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0x5			# </a:t>
            </a:r>
            <a:r>
              <a:rPr kumimoji="1" lang="zh-CN" altLang="en-US" sz="2200" dirty="0">
                <a:solidFill>
                  <a:schemeClr val="bg1">
                    <a:lumMod val="50000"/>
                  </a:schemeClr>
                </a:solidFill>
                <a:latin typeface="微软雅黑" pitchFamily="34" charset="-122"/>
                <a:ea typeface="微软雅黑" pitchFamily="34" charset="-122"/>
              </a:rPr>
              <a:t>十六进制</a:t>
            </a:r>
            <a:endParaRPr kumimoji="1" lang="zh-CN" altLang="zh-CN" sz="2200" dirty="0">
              <a:solidFill>
                <a:schemeClr val="bg1">
                  <a:lumMod val="50000"/>
                </a:schemeClr>
              </a:solidFill>
              <a:latin typeface="微软雅黑" pitchFamily="34" charset="-122"/>
              <a:ea typeface="微软雅黑" pitchFamily="34" charset="-122"/>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19" y="3271450"/>
            <a:ext cx="2586358" cy="296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778137" y="4383602"/>
            <a:ext cx="553998" cy="799258"/>
          </a:xfrm>
          <a:prstGeom prst="rect">
            <a:avLst/>
          </a:prstGeom>
          <a:noFill/>
        </p:spPr>
        <p:txBody>
          <a:bodyPr vert="eaVert" wrap="none" rtlCol="0">
            <a:spAutoFit/>
          </a:bodyPr>
          <a:lstStyle/>
          <a:p>
            <a:r>
              <a:rPr lang="zh-CN" altLang="en-US" sz="2400" b="1" dirty="0">
                <a:solidFill>
                  <a:srgbClr val="1353A2"/>
                </a:solidFill>
                <a:latin typeface="微软雅黑" pitchFamily="34" charset="-122"/>
                <a:ea typeface="微软雅黑" pitchFamily="34" charset="-122"/>
              </a:rPr>
              <a:t>示 例</a:t>
            </a:r>
          </a:p>
        </p:txBody>
      </p:sp>
    </p:spTree>
    <p:extLst>
      <p:ext uri="{BB962C8B-B14F-4D97-AF65-F5344CB8AC3E}">
        <p14:creationId xmlns:p14="http://schemas.microsoft.com/office/powerpoint/2010/main" val="3028697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2.5.1 </a:t>
            </a:r>
            <a:r>
              <a:rPr lang="zh-CN" altLang="en-US" sz="3200" dirty="0">
                <a:solidFill>
                  <a:srgbClr val="1353A2"/>
                </a:solidFill>
                <a:latin typeface="微软雅黑" pitchFamily="34" charset="-122"/>
                <a:ea typeface="微软雅黑" pitchFamily="34" charset="-122"/>
                <a:cs typeface="+mn-cs"/>
              </a:rPr>
              <a:t>整型</a:t>
            </a:r>
          </a:p>
        </p:txBody>
      </p:sp>
      <p:sp>
        <p:nvSpPr>
          <p:cNvPr id="3" name="矩形 2"/>
          <p:cNvSpPr/>
          <p:nvPr/>
        </p:nvSpPr>
        <p:spPr>
          <a:xfrm>
            <a:off x="594431" y="1783987"/>
            <a:ext cx="11072432" cy="1135054"/>
          </a:xfrm>
          <a:prstGeom prst="rect">
            <a:avLst/>
          </a:prstGeom>
        </p:spPr>
        <p:txBody>
          <a:bodyPr wrap="square">
            <a:spAutoFit/>
          </a:bodyPr>
          <a:lstStyle/>
          <a:p>
            <a:pPr>
              <a:lnSpc>
                <a:spcPct val="150000"/>
              </a:lnSpc>
            </a:pPr>
            <a:r>
              <a:rPr kumimoji="1" lang="zh-CN" altLang="en-US" sz="2400" dirty="0">
                <a:solidFill>
                  <a:schemeClr val="bg1">
                    <a:lumMod val="50000"/>
                  </a:schemeClr>
                </a:solidFill>
                <a:latin typeface="微软雅黑" pitchFamily="34" charset="-122"/>
                <a:ea typeface="微软雅黑" pitchFamily="34" charset="-122"/>
              </a:rPr>
              <a:t>为了方便使用各进制的数据，</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中内置了用于</a:t>
            </a:r>
            <a:r>
              <a:rPr kumimoji="1" lang="zh-CN" altLang="en-US" sz="2400" dirty="0">
                <a:solidFill>
                  <a:srgbClr val="FF0000"/>
                </a:solidFill>
                <a:latin typeface="微软雅黑" pitchFamily="34" charset="-122"/>
                <a:ea typeface="微软雅黑" pitchFamily="34" charset="-122"/>
              </a:rPr>
              <a:t>转换数据进制</a:t>
            </a:r>
            <a:r>
              <a:rPr kumimoji="1" lang="zh-CN" altLang="en-US" sz="2400" dirty="0">
                <a:solidFill>
                  <a:schemeClr val="bg1">
                    <a:lumMod val="50000"/>
                  </a:schemeClr>
                </a:solidFill>
                <a:latin typeface="微软雅黑" pitchFamily="34" charset="-122"/>
                <a:ea typeface="微软雅黑" pitchFamily="34" charset="-122"/>
              </a:rPr>
              <a:t>的函数：</a:t>
            </a:r>
            <a:r>
              <a:rPr kumimoji="1" lang="en-US" altLang="zh-CN" sz="2400" dirty="0">
                <a:solidFill>
                  <a:srgbClr val="FF0000"/>
                </a:solidFill>
                <a:latin typeface="微软雅黑" pitchFamily="34" charset="-122"/>
                <a:ea typeface="微软雅黑" pitchFamily="34" charset="-122"/>
              </a:rPr>
              <a:t>bin()</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oct()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int()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hex()</a:t>
            </a:r>
            <a:r>
              <a:rPr kumimoji="1" lang="zh-CN" altLang="en-US" sz="2400" dirty="0">
                <a:solidFill>
                  <a:schemeClr val="bg1">
                    <a:lumMod val="50000"/>
                  </a:schemeClr>
                </a:solidFill>
                <a:latin typeface="微软雅黑" pitchFamily="34" charset="-122"/>
                <a:ea typeface="微软雅黑" pitchFamily="34" charset="-122"/>
              </a:rPr>
              <a:t>，关于这些函数的功能说明如下。</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923" y="3159083"/>
            <a:ext cx="8663448" cy="2065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135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2.5.2 </a:t>
            </a:r>
            <a:r>
              <a:rPr lang="zh-CN" altLang="en-US" sz="3200" dirty="0">
                <a:solidFill>
                  <a:srgbClr val="1353A2"/>
                </a:solidFill>
                <a:latin typeface="微软雅黑" pitchFamily="34" charset="-122"/>
                <a:ea typeface="微软雅黑" pitchFamily="34" charset="-122"/>
                <a:cs typeface="+mn-cs"/>
              </a:rPr>
              <a:t>浮点型</a:t>
            </a:r>
          </a:p>
        </p:txBody>
      </p:sp>
      <p:sp>
        <p:nvSpPr>
          <p:cNvPr id="3" name="矩形 2"/>
          <p:cNvSpPr/>
          <p:nvPr/>
        </p:nvSpPr>
        <p:spPr>
          <a:xfrm>
            <a:off x="580221" y="1350940"/>
            <a:ext cx="10987489" cy="3600986"/>
          </a:xfrm>
          <a:prstGeom prst="rect">
            <a:avLst/>
          </a:prstGeom>
        </p:spPr>
        <p:txBody>
          <a:bodyPr wrap="square">
            <a:spAutoFit/>
          </a:bodyPr>
          <a:lstStyle/>
          <a:p>
            <a:pPr defTabSz="720725">
              <a:lnSpc>
                <a:spcPct val="150000"/>
              </a:lnSpc>
            </a:pPr>
            <a:r>
              <a:rPr kumimoji="1" lang="zh-CN" altLang="zh-CN" sz="2400" dirty="0">
                <a:solidFill>
                  <a:srgbClr val="FF0000"/>
                </a:solidFill>
                <a:latin typeface="微软雅黑" pitchFamily="34" charset="-122"/>
                <a:ea typeface="微软雅黑" pitchFamily="34" charset="-122"/>
              </a:rPr>
              <a:t>浮点型（</a:t>
            </a:r>
            <a:r>
              <a:rPr kumimoji="1" lang="en-US" altLang="zh-CN" sz="2400" dirty="0">
                <a:solidFill>
                  <a:srgbClr val="FF0000"/>
                </a:solidFill>
                <a:latin typeface="微软雅黑" pitchFamily="34" charset="-122"/>
                <a:ea typeface="微软雅黑" pitchFamily="34" charset="-122"/>
              </a:rPr>
              <a:t>float</a:t>
            </a:r>
            <a:r>
              <a:rPr kumimoji="1" lang="zh-CN" altLang="zh-CN" sz="2400" dirty="0">
                <a:solidFill>
                  <a:srgbClr val="FF0000"/>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用于表示实数，由</a:t>
            </a:r>
            <a:r>
              <a:rPr kumimoji="1" lang="zh-CN" altLang="zh-CN" sz="2400" dirty="0">
                <a:solidFill>
                  <a:srgbClr val="FF0000"/>
                </a:solidFill>
                <a:latin typeface="微软雅黑" pitchFamily="34" charset="-122"/>
                <a:ea typeface="微软雅黑" pitchFamily="34" charset="-122"/>
              </a:rPr>
              <a:t>整数</a:t>
            </a:r>
            <a:r>
              <a:rPr kumimoji="1" lang="zh-CN" altLang="zh-CN" sz="2400" dirty="0">
                <a:solidFill>
                  <a:schemeClr val="bg1">
                    <a:lumMod val="50000"/>
                  </a:schemeClr>
                </a:solidFill>
                <a:latin typeface="微软雅黑" pitchFamily="34" charset="-122"/>
                <a:ea typeface="微软雅黑" pitchFamily="34" charset="-122"/>
              </a:rPr>
              <a:t>和</a:t>
            </a:r>
            <a:r>
              <a:rPr kumimoji="1" lang="zh-CN" altLang="zh-CN" sz="2400" dirty="0">
                <a:solidFill>
                  <a:srgbClr val="FF0000"/>
                </a:solidFill>
                <a:latin typeface="微软雅黑" pitchFamily="34" charset="-122"/>
                <a:ea typeface="微软雅黑" pitchFamily="34" charset="-122"/>
              </a:rPr>
              <a:t>小数</a:t>
            </a:r>
            <a:r>
              <a:rPr kumimoji="1" lang="zh-CN" altLang="zh-CN" sz="2400" dirty="0">
                <a:solidFill>
                  <a:schemeClr val="bg1">
                    <a:lumMod val="50000"/>
                  </a:schemeClr>
                </a:solidFill>
                <a:latin typeface="微软雅黑" pitchFamily="34" charset="-122"/>
                <a:ea typeface="微软雅黑" pitchFamily="34" charset="-122"/>
              </a:rPr>
              <a:t>部分（可以是</a:t>
            </a:r>
            <a:r>
              <a:rPr kumimoji="1" lang="en-US" altLang="zh-CN" sz="2400" dirty="0">
                <a:solidFill>
                  <a:schemeClr val="bg1">
                    <a:lumMod val="50000"/>
                  </a:schemeClr>
                </a:solidFill>
                <a:latin typeface="微软雅黑" pitchFamily="34" charset="-122"/>
                <a:ea typeface="微软雅黑" pitchFamily="34" charset="-122"/>
              </a:rPr>
              <a:t>0</a:t>
            </a:r>
            <a:r>
              <a:rPr kumimoji="1" lang="zh-CN" altLang="zh-CN" sz="2400" dirty="0">
                <a:solidFill>
                  <a:schemeClr val="bg1">
                    <a:lumMod val="50000"/>
                  </a:schemeClr>
                </a:solidFill>
                <a:latin typeface="微软雅黑" pitchFamily="34" charset="-122"/>
                <a:ea typeface="微软雅黑" pitchFamily="34" charset="-122"/>
              </a:rPr>
              <a:t>）组成例如，</a:t>
            </a:r>
            <a:r>
              <a:rPr kumimoji="1" lang="en-US" altLang="zh-CN" sz="2400" dirty="0">
                <a:solidFill>
                  <a:schemeClr val="bg1">
                    <a:lumMod val="50000"/>
                  </a:schemeClr>
                </a:solidFill>
                <a:latin typeface="微软雅黑" pitchFamily="34" charset="-122"/>
                <a:ea typeface="微软雅黑" pitchFamily="34" charset="-122"/>
              </a:rPr>
              <a:t>3.14</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0.9</a:t>
            </a:r>
            <a:r>
              <a:rPr kumimoji="1" lang="zh-CN" altLang="zh-CN" sz="2400" dirty="0">
                <a:solidFill>
                  <a:schemeClr val="bg1">
                    <a:lumMod val="50000"/>
                  </a:schemeClr>
                </a:solidFill>
                <a:latin typeface="微软雅黑" pitchFamily="34" charset="-122"/>
                <a:ea typeface="微软雅黑" pitchFamily="34" charset="-122"/>
              </a:rPr>
              <a:t>等</a:t>
            </a:r>
            <a:r>
              <a:rPr kumimoji="1" lang="zh-CN" altLang="en-US" sz="2400" dirty="0">
                <a:solidFill>
                  <a:schemeClr val="bg1">
                    <a:lumMod val="50000"/>
                  </a:schemeClr>
                </a:solidFill>
                <a:latin typeface="微软雅黑" pitchFamily="34" charset="-122"/>
                <a:ea typeface="微软雅黑" pitchFamily="34" charset="-122"/>
              </a:rPr>
              <a:t>。较大或较小的浮点数可以使用科学计算法表示。</a:t>
            </a:r>
            <a:endParaRPr kumimoji="1" lang="en-US" altLang="zh-CN" sz="2400" dirty="0">
              <a:solidFill>
                <a:schemeClr val="bg1">
                  <a:lumMod val="50000"/>
                </a:schemeClr>
              </a:solidFill>
              <a:latin typeface="微软雅黑" pitchFamily="34" charset="-122"/>
              <a:ea typeface="微软雅黑" pitchFamily="34" charset="-122"/>
            </a:endParaRPr>
          </a:p>
          <a:p>
            <a:pPr defTabSz="720725">
              <a:lnSpc>
                <a:spcPct val="150000"/>
              </a:lnSpc>
            </a:pPr>
            <a:r>
              <a:rPr kumimoji="1" lang="zh-CN" altLang="en-US" sz="2400" dirty="0">
                <a:solidFill>
                  <a:srgbClr val="FF0000"/>
                </a:solidFill>
                <a:latin typeface="微软雅黑" pitchFamily="34" charset="-122"/>
                <a:ea typeface="微软雅黑" pitchFamily="34" charset="-122"/>
              </a:rPr>
              <a:t>科学计数法</a:t>
            </a:r>
            <a:r>
              <a:rPr kumimoji="1" lang="zh-CN" altLang="en-US" sz="2400" dirty="0">
                <a:solidFill>
                  <a:schemeClr val="bg1">
                    <a:lumMod val="50000"/>
                  </a:schemeClr>
                </a:solidFill>
                <a:latin typeface="微软雅黑" pitchFamily="34" charset="-122"/>
                <a:ea typeface="微软雅黑" pitchFamily="34" charset="-122"/>
              </a:rPr>
              <a:t>会把一个数表示成</a:t>
            </a:r>
            <a:r>
              <a:rPr kumimoji="1" lang="en-US" altLang="zh-CN" sz="2400" dirty="0">
                <a:solidFill>
                  <a:schemeClr val="bg1">
                    <a:lumMod val="50000"/>
                  </a:schemeClr>
                </a:solidFill>
                <a:latin typeface="微软雅黑" pitchFamily="34" charset="-122"/>
                <a:ea typeface="微软雅黑" pitchFamily="34" charset="-122"/>
              </a:rPr>
              <a:t>a</a:t>
            </a:r>
            <a:r>
              <a:rPr kumimoji="1" lang="zh-CN" altLang="en-US" sz="2400" dirty="0">
                <a:solidFill>
                  <a:schemeClr val="bg1">
                    <a:lumMod val="50000"/>
                  </a:schemeClr>
                </a:solidFill>
                <a:latin typeface="微软雅黑" pitchFamily="34" charset="-122"/>
                <a:ea typeface="微软雅黑" pitchFamily="34" charset="-122"/>
              </a:rPr>
              <a:t>与</a:t>
            </a:r>
            <a:r>
              <a:rPr kumimoji="1" lang="en-US" altLang="zh-CN" sz="2400" dirty="0">
                <a:solidFill>
                  <a:schemeClr val="bg1">
                    <a:lumMod val="50000"/>
                  </a:schemeClr>
                </a:solidFill>
                <a:latin typeface="微软雅黑" pitchFamily="34" charset="-122"/>
                <a:ea typeface="微软雅黑" pitchFamily="34" charset="-122"/>
              </a:rPr>
              <a:t>10</a:t>
            </a:r>
            <a:r>
              <a:rPr kumimoji="1" lang="zh-CN" altLang="en-US" sz="2400" dirty="0">
                <a:solidFill>
                  <a:schemeClr val="bg1">
                    <a:lumMod val="50000"/>
                  </a:schemeClr>
                </a:solidFill>
                <a:latin typeface="微软雅黑" pitchFamily="34" charset="-122"/>
                <a:ea typeface="微软雅黑" pitchFamily="34" charset="-122"/>
              </a:rPr>
              <a:t>的</a:t>
            </a:r>
            <a:r>
              <a:rPr kumimoji="1" lang="en-US" altLang="zh-CN" sz="2400" dirty="0">
                <a:solidFill>
                  <a:schemeClr val="bg1">
                    <a:lumMod val="50000"/>
                  </a:schemeClr>
                </a:solidFill>
                <a:latin typeface="微软雅黑" pitchFamily="34" charset="-122"/>
                <a:ea typeface="微软雅黑" pitchFamily="34" charset="-122"/>
              </a:rPr>
              <a:t>n</a:t>
            </a:r>
            <a:r>
              <a:rPr kumimoji="1" lang="zh-CN" altLang="en-US" sz="2400" dirty="0">
                <a:solidFill>
                  <a:schemeClr val="bg1">
                    <a:lumMod val="50000"/>
                  </a:schemeClr>
                </a:solidFill>
                <a:latin typeface="微软雅黑" pitchFamily="34" charset="-122"/>
                <a:ea typeface="微软雅黑" pitchFamily="34" charset="-122"/>
              </a:rPr>
              <a:t>次幂相乘的形式，数学中科学计数法的格式为：</a:t>
            </a:r>
          </a:p>
          <a:p>
            <a:pPr algn="ctr"/>
            <a:r>
              <a:rPr kumimoji="1" lang="en-US" altLang="zh-CN" sz="2400" dirty="0">
                <a:solidFill>
                  <a:srgbClr val="1353A2"/>
                </a:solidFill>
                <a:latin typeface="微软雅黑" pitchFamily="34" charset="-122"/>
                <a:ea typeface="微软雅黑" pitchFamily="34" charset="-122"/>
              </a:rPr>
              <a:t>a×10n </a:t>
            </a:r>
            <a:r>
              <a:rPr kumimoji="1" lang="zh-CN" altLang="en-US" sz="2400" dirty="0">
                <a:solidFill>
                  <a:srgbClr val="1353A2"/>
                </a:solidFill>
                <a:latin typeface="微软雅黑" pitchFamily="34" charset="-122"/>
                <a:ea typeface="微软雅黑" pitchFamily="34" charset="-122"/>
              </a:rPr>
              <a:t>（</a:t>
            </a:r>
            <a:r>
              <a:rPr kumimoji="1" lang="en-US" altLang="zh-CN" sz="2400" dirty="0">
                <a:solidFill>
                  <a:srgbClr val="1353A2"/>
                </a:solidFill>
                <a:latin typeface="微软雅黑" pitchFamily="34" charset="-122"/>
                <a:ea typeface="微软雅黑" pitchFamily="34" charset="-122"/>
              </a:rPr>
              <a:t>1≤|a|&lt;10</a:t>
            </a:r>
            <a:r>
              <a:rPr kumimoji="1" lang="zh-CN" altLang="en-US" sz="2400" dirty="0">
                <a:solidFill>
                  <a:srgbClr val="1353A2"/>
                </a:solidFill>
                <a:latin typeface="微软雅黑" pitchFamily="34" charset="-122"/>
                <a:ea typeface="微软雅黑" pitchFamily="34" charset="-122"/>
              </a:rPr>
              <a:t>，</a:t>
            </a:r>
            <a:r>
              <a:rPr kumimoji="1" lang="en-US" altLang="zh-CN" sz="2400" dirty="0">
                <a:solidFill>
                  <a:srgbClr val="1353A2"/>
                </a:solidFill>
                <a:latin typeface="微软雅黑" pitchFamily="34" charset="-122"/>
                <a:ea typeface="微软雅黑" pitchFamily="34" charset="-122"/>
              </a:rPr>
              <a:t>n∈N</a:t>
            </a:r>
            <a:r>
              <a:rPr kumimoji="1" lang="zh-CN" altLang="en-US" sz="2400" dirty="0">
                <a:solidFill>
                  <a:srgbClr val="1353A2"/>
                </a:solidFill>
                <a:latin typeface="微软雅黑" pitchFamily="34" charset="-122"/>
                <a:ea typeface="微软雅黑" pitchFamily="34" charset="-122"/>
              </a:rPr>
              <a:t>）</a:t>
            </a:r>
            <a:endParaRPr kumimoji="1" lang="en-US" altLang="zh-CN" sz="2400" dirty="0">
              <a:solidFill>
                <a:srgbClr val="1353A2"/>
              </a:solidFill>
              <a:latin typeface="微软雅黑" pitchFamily="34" charset="-122"/>
              <a:ea typeface="微软雅黑" pitchFamily="34" charset="-122"/>
            </a:endParaRPr>
          </a:p>
          <a:p>
            <a:pPr algn="ctr"/>
            <a:endParaRPr kumimoji="1" lang="zh-CN" altLang="en-US" sz="2400" dirty="0">
              <a:solidFill>
                <a:srgbClr val="FF0000"/>
              </a:solidFill>
              <a:latin typeface="微软雅黑" pitchFamily="34" charset="-122"/>
              <a:ea typeface="微软雅黑" pitchFamily="34" charset="-122"/>
            </a:endParaRPr>
          </a:p>
          <a:p>
            <a:pPr defTabSz="720725">
              <a:lnSpc>
                <a:spcPct val="15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程序中使用字母</a:t>
            </a:r>
            <a:r>
              <a:rPr kumimoji="1" lang="en-US" altLang="zh-CN" sz="2400" dirty="0">
                <a:solidFill>
                  <a:srgbClr val="FF0000"/>
                </a:solidFill>
                <a:latin typeface="微软雅黑" pitchFamily="34" charset="-122"/>
                <a:ea typeface="微软雅黑" pitchFamily="34" charset="-122"/>
              </a:rPr>
              <a:t>e</a:t>
            </a:r>
            <a:r>
              <a:rPr kumimoji="1" lang="zh-CN" altLang="en-US" sz="2400" dirty="0">
                <a:solidFill>
                  <a:srgbClr val="FF0000"/>
                </a:solidFill>
                <a:latin typeface="微软雅黑" pitchFamily="34" charset="-122"/>
                <a:ea typeface="微软雅黑" pitchFamily="34" charset="-122"/>
              </a:rPr>
              <a:t>或</a:t>
            </a:r>
            <a:r>
              <a:rPr kumimoji="1" lang="en-US" altLang="zh-CN" sz="2400" dirty="0">
                <a:solidFill>
                  <a:srgbClr val="FF0000"/>
                </a:solidFill>
                <a:latin typeface="微软雅黑" pitchFamily="34" charset="-122"/>
                <a:ea typeface="微软雅黑" pitchFamily="34" charset="-122"/>
              </a:rPr>
              <a:t>E</a:t>
            </a:r>
            <a:r>
              <a:rPr kumimoji="1" lang="zh-CN" altLang="en-US" sz="2400" dirty="0">
                <a:solidFill>
                  <a:schemeClr val="bg1">
                    <a:lumMod val="50000"/>
                  </a:schemeClr>
                </a:solidFill>
                <a:latin typeface="微软雅黑" pitchFamily="34" charset="-122"/>
                <a:ea typeface="微软雅黑" pitchFamily="34" charset="-122"/>
              </a:rPr>
              <a:t>代表底数</a:t>
            </a:r>
            <a:r>
              <a:rPr kumimoji="1" lang="en-US" altLang="zh-CN" sz="2400" dirty="0">
                <a:solidFill>
                  <a:schemeClr val="bg1">
                    <a:lumMod val="50000"/>
                  </a:schemeClr>
                </a:solidFill>
                <a:latin typeface="微软雅黑" pitchFamily="34" charset="-122"/>
                <a:ea typeface="微软雅黑" pitchFamily="34" charset="-122"/>
              </a:rPr>
              <a:t>10</a:t>
            </a:r>
            <a:r>
              <a:rPr kumimoji="1" lang="zh-CN" altLang="en-US" sz="2400" dirty="0">
                <a:solidFill>
                  <a:schemeClr val="bg1">
                    <a:lumMod val="50000"/>
                  </a:schemeClr>
                </a:solidFill>
                <a:latin typeface="微软雅黑" pitchFamily="34" charset="-122"/>
                <a:ea typeface="微软雅黑" pitchFamily="34" charset="-122"/>
              </a:rPr>
              <a:t>。</a:t>
            </a:r>
            <a:endParaRPr kumimoji="1" lang="en-US" altLang="zh-CN" sz="2400" dirty="0">
              <a:solidFill>
                <a:schemeClr val="bg1">
                  <a:lumMod val="50000"/>
                </a:schemeClr>
              </a:solidFill>
              <a:latin typeface="微软雅黑" pitchFamily="34" charset="-122"/>
              <a:ea typeface="微软雅黑" pitchFamily="34" charset="-122"/>
            </a:endParaRPr>
          </a:p>
        </p:txBody>
      </p:sp>
      <p:sp>
        <p:nvSpPr>
          <p:cNvPr id="2" name="矩形 1"/>
          <p:cNvSpPr/>
          <p:nvPr/>
        </p:nvSpPr>
        <p:spPr>
          <a:xfrm>
            <a:off x="3025965" y="5127414"/>
            <a:ext cx="6096000" cy="1048172"/>
          </a:xfrm>
          <a:prstGeom prst="rect">
            <a:avLst/>
          </a:prstGeom>
        </p:spPr>
        <p:txBody>
          <a:bodyPr>
            <a:spAutoFit/>
          </a:bodyPr>
          <a:lstStyle/>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-3.14e2		# </a:t>
            </a:r>
            <a:r>
              <a:rPr kumimoji="1" lang="zh-CN" altLang="en-US" sz="2200" dirty="0">
                <a:solidFill>
                  <a:schemeClr val="bg1">
                    <a:lumMod val="50000"/>
                  </a:schemeClr>
                </a:solidFill>
                <a:latin typeface="微软雅黑" pitchFamily="34" charset="-122"/>
                <a:ea typeface="微软雅黑" pitchFamily="34" charset="-122"/>
              </a:rPr>
              <a:t>即</a:t>
            </a:r>
            <a:r>
              <a:rPr kumimoji="1" lang="en-US" altLang="zh-CN" sz="2200" dirty="0">
                <a:solidFill>
                  <a:schemeClr val="bg1">
                    <a:lumMod val="50000"/>
                  </a:schemeClr>
                </a:solidFill>
                <a:latin typeface="微软雅黑" pitchFamily="34" charset="-122"/>
                <a:ea typeface="微软雅黑" pitchFamily="34" charset="-122"/>
              </a:rPr>
              <a:t>-314</a:t>
            </a:r>
          </a:p>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3.14e-3		# </a:t>
            </a:r>
            <a:r>
              <a:rPr kumimoji="1" lang="zh-CN" altLang="en-US" sz="2200" dirty="0">
                <a:solidFill>
                  <a:schemeClr val="bg1">
                    <a:lumMod val="50000"/>
                  </a:schemeClr>
                </a:solidFill>
                <a:latin typeface="微软雅黑" pitchFamily="34" charset="-122"/>
                <a:ea typeface="微软雅黑" pitchFamily="34" charset="-122"/>
              </a:rPr>
              <a:t>即</a:t>
            </a:r>
            <a:r>
              <a:rPr kumimoji="1" lang="en-US" altLang="zh-CN" sz="2200" dirty="0">
                <a:solidFill>
                  <a:schemeClr val="bg1">
                    <a:lumMod val="50000"/>
                  </a:schemeClr>
                </a:solidFill>
                <a:latin typeface="微软雅黑" pitchFamily="34" charset="-122"/>
                <a:ea typeface="微软雅黑" pitchFamily="34" charset="-122"/>
              </a:rPr>
              <a:t>0.00314</a:t>
            </a:r>
          </a:p>
        </p:txBody>
      </p:sp>
      <p:sp>
        <p:nvSpPr>
          <p:cNvPr id="5" name="TextBox 4"/>
          <p:cNvSpPr txBox="1"/>
          <p:nvPr/>
        </p:nvSpPr>
        <p:spPr>
          <a:xfrm>
            <a:off x="1665238" y="5258642"/>
            <a:ext cx="553998" cy="799258"/>
          </a:xfrm>
          <a:prstGeom prst="rect">
            <a:avLst/>
          </a:prstGeom>
          <a:noFill/>
        </p:spPr>
        <p:txBody>
          <a:bodyPr vert="eaVert" wrap="none" rtlCol="0">
            <a:spAutoFit/>
          </a:bodyPr>
          <a:lstStyle/>
          <a:p>
            <a:r>
              <a:rPr lang="zh-CN" altLang="en-US" sz="2400" b="1" dirty="0">
                <a:solidFill>
                  <a:srgbClr val="1353A2"/>
                </a:solidFill>
                <a:latin typeface="微软雅黑" pitchFamily="34" charset="-122"/>
                <a:ea typeface="微软雅黑" pitchFamily="34" charset="-122"/>
              </a:rPr>
              <a:t>示 例</a:t>
            </a:r>
          </a:p>
        </p:txBody>
      </p:sp>
    </p:spTree>
    <p:extLst>
      <p:ext uri="{BB962C8B-B14F-4D97-AF65-F5344CB8AC3E}">
        <p14:creationId xmlns:p14="http://schemas.microsoft.com/office/powerpoint/2010/main" val="113935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2.5.2 </a:t>
            </a:r>
            <a:r>
              <a:rPr lang="zh-CN" altLang="en-US" sz="3200" dirty="0">
                <a:solidFill>
                  <a:srgbClr val="1353A2"/>
                </a:solidFill>
                <a:latin typeface="微软雅黑" pitchFamily="34" charset="-122"/>
                <a:ea typeface="微软雅黑" pitchFamily="34" charset="-122"/>
                <a:cs typeface="+mn-cs"/>
              </a:rPr>
              <a:t>浮点型</a:t>
            </a:r>
          </a:p>
        </p:txBody>
      </p:sp>
      <p:sp>
        <p:nvSpPr>
          <p:cNvPr id="3" name="矩形 2"/>
          <p:cNvSpPr/>
          <p:nvPr/>
        </p:nvSpPr>
        <p:spPr>
          <a:xfrm>
            <a:off x="4538949" y="2697140"/>
            <a:ext cx="7028761" cy="2308324"/>
          </a:xfrm>
          <a:prstGeom prst="rect">
            <a:avLst/>
          </a:prstGeom>
        </p:spPr>
        <p:txBody>
          <a:bodyPr wrap="square">
            <a:spAutoFit/>
          </a:bodyP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中的浮点型每个浮点型数据占</a:t>
            </a:r>
            <a:r>
              <a:rPr lang="en-US" altLang="zh-CN" sz="2400" dirty="0">
                <a:solidFill>
                  <a:schemeClr val="bg1">
                    <a:lumMod val="50000"/>
                  </a:schemeClr>
                </a:solidFill>
                <a:latin typeface="微软雅黑" pitchFamily="34" charset="-122"/>
                <a:ea typeface="微软雅黑" pitchFamily="34" charset="-122"/>
              </a:rPr>
              <a:t>8</a:t>
            </a:r>
            <a:r>
              <a:rPr lang="zh-CN" altLang="en-US" sz="2400" dirty="0">
                <a:solidFill>
                  <a:schemeClr val="bg1">
                    <a:lumMod val="50000"/>
                  </a:schemeClr>
                </a:solidFill>
                <a:latin typeface="微软雅黑" pitchFamily="34" charset="-122"/>
                <a:ea typeface="微软雅黑" pitchFamily="34" charset="-122"/>
              </a:rPr>
              <a:t>个字节（即</a:t>
            </a:r>
            <a:r>
              <a:rPr lang="en-US" altLang="zh-CN" sz="2400" dirty="0">
                <a:solidFill>
                  <a:schemeClr val="bg1">
                    <a:lumMod val="50000"/>
                  </a:schemeClr>
                </a:solidFill>
                <a:latin typeface="微软雅黑" pitchFamily="34" charset="-122"/>
                <a:ea typeface="微软雅黑" pitchFamily="34" charset="-122"/>
              </a:rPr>
              <a:t>64</a:t>
            </a:r>
            <a:r>
              <a:rPr lang="zh-CN" altLang="en-US" sz="2400" dirty="0">
                <a:solidFill>
                  <a:schemeClr val="bg1">
                    <a:lumMod val="50000"/>
                  </a:schemeClr>
                </a:solidFill>
                <a:latin typeface="微软雅黑" pitchFamily="34" charset="-122"/>
                <a:ea typeface="微软雅黑" pitchFamily="34" charset="-122"/>
              </a:rPr>
              <a:t>位），且遵守</a:t>
            </a:r>
            <a:r>
              <a:rPr lang="en-US" altLang="zh-CN" sz="2400" dirty="0">
                <a:solidFill>
                  <a:schemeClr val="bg1">
                    <a:lumMod val="50000"/>
                  </a:schemeClr>
                </a:solidFill>
                <a:latin typeface="微软雅黑" pitchFamily="34" charset="-122"/>
                <a:ea typeface="微软雅黑" pitchFamily="34" charset="-122"/>
              </a:rPr>
              <a:t>IEEE</a:t>
            </a:r>
            <a:r>
              <a:rPr lang="zh-CN" altLang="en-US" sz="2400" dirty="0">
                <a:solidFill>
                  <a:schemeClr val="bg1">
                    <a:lumMod val="50000"/>
                  </a:schemeClr>
                </a:solidFill>
                <a:latin typeface="微软雅黑" pitchFamily="34" charset="-122"/>
                <a:ea typeface="微软雅黑" pitchFamily="34" charset="-122"/>
              </a:rPr>
              <a:t>标准。</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中浮点型的取值范围为</a:t>
            </a:r>
            <a:r>
              <a:rPr lang="en-US" altLang="zh-CN" sz="2400" dirty="0">
                <a:solidFill>
                  <a:srgbClr val="FF0000"/>
                </a:solidFill>
                <a:latin typeface="微软雅黑" pitchFamily="34" charset="-122"/>
                <a:ea typeface="微软雅黑" pitchFamily="34" charset="-122"/>
              </a:rPr>
              <a:t>-1.8e308~1.8e308</a:t>
            </a:r>
            <a:r>
              <a:rPr lang="zh-CN" altLang="en-US" sz="2400" dirty="0">
                <a:solidFill>
                  <a:schemeClr val="bg1">
                    <a:lumMod val="50000"/>
                  </a:schemeClr>
                </a:solidFill>
                <a:latin typeface="微软雅黑" pitchFamily="34" charset="-122"/>
                <a:ea typeface="微软雅黑" pitchFamily="34" charset="-122"/>
              </a:rPr>
              <a:t>，若超出这个范围，</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会将值视为无穷大（</a:t>
            </a:r>
            <a:r>
              <a:rPr lang="en-US" altLang="zh-CN" sz="2400" dirty="0">
                <a:solidFill>
                  <a:schemeClr val="bg1">
                    <a:lumMod val="50000"/>
                  </a:schemeClr>
                </a:solidFill>
                <a:latin typeface="微软雅黑" pitchFamily="34" charset="-122"/>
                <a:ea typeface="微软雅黑" pitchFamily="34" charset="-122"/>
              </a:rPr>
              <a:t>inf</a:t>
            </a:r>
            <a:r>
              <a:rPr lang="zh-CN" altLang="en-US" sz="2400" dirty="0">
                <a:solidFill>
                  <a:schemeClr val="bg1">
                    <a:lumMod val="50000"/>
                  </a:schemeClr>
                </a:solidFill>
                <a:latin typeface="微软雅黑" pitchFamily="34" charset="-122"/>
                <a:ea typeface="微软雅黑" pitchFamily="34" charset="-122"/>
              </a:rPr>
              <a:t>）或无穷小（</a:t>
            </a:r>
            <a:r>
              <a:rPr lang="en-US" altLang="zh-CN" sz="2400" dirty="0">
                <a:solidFill>
                  <a:schemeClr val="bg1">
                    <a:lumMod val="50000"/>
                  </a:schemeClr>
                </a:solidFill>
                <a:latin typeface="微软雅黑" pitchFamily="34" charset="-122"/>
                <a:ea typeface="微软雅黑" pitchFamily="34" charset="-122"/>
              </a:rPr>
              <a:t>-inf</a:t>
            </a:r>
            <a:r>
              <a:rPr lang="zh-CN" altLang="en-US" sz="2400" dirty="0">
                <a:solidFill>
                  <a:schemeClr val="bg1">
                    <a:lumMod val="50000"/>
                  </a:schemeClr>
                </a:solidFill>
                <a:latin typeface="微软雅黑" pitchFamily="34" charset="-122"/>
                <a:ea typeface="微软雅黑" pitchFamily="34" charset="-122"/>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42" y="2214540"/>
            <a:ext cx="3465927" cy="373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267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2.5.3</a:t>
            </a:r>
            <a:r>
              <a:rPr lang="zh-CN" altLang="en-US" sz="3200" dirty="0">
                <a:solidFill>
                  <a:srgbClr val="1353A2"/>
                </a:solidFill>
                <a:latin typeface="微软雅黑" pitchFamily="34" charset="-122"/>
                <a:ea typeface="微软雅黑" pitchFamily="34" charset="-122"/>
                <a:cs typeface="+mn-cs"/>
              </a:rPr>
              <a:t> 复数类型</a:t>
            </a:r>
          </a:p>
        </p:txBody>
      </p:sp>
      <p:sp>
        <p:nvSpPr>
          <p:cNvPr id="3" name="矩形 2"/>
          <p:cNvSpPr/>
          <p:nvPr/>
        </p:nvSpPr>
        <p:spPr>
          <a:xfrm>
            <a:off x="580221" y="1490640"/>
            <a:ext cx="10987489" cy="1200329"/>
          </a:xfrm>
          <a:prstGeom prst="rect">
            <a:avLst/>
          </a:prstGeom>
        </p:spPr>
        <p:txBody>
          <a:bodyPr wrap="square">
            <a:spAutoFit/>
          </a:bodyPr>
          <a:lstStyle/>
          <a:p>
            <a:pPr>
              <a:lnSpc>
                <a:spcPct val="150000"/>
              </a:lnSpc>
            </a:pPr>
            <a:r>
              <a:rPr kumimoji="1" lang="zh-CN" altLang="en-US" sz="2400" dirty="0">
                <a:solidFill>
                  <a:schemeClr val="bg1">
                    <a:lumMod val="50000"/>
                  </a:schemeClr>
                </a:solidFill>
                <a:latin typeface="微软雅黑" pitchFamily="34" charset="-122"/>
                <a:ea typeface="微软雅黑" pitchFamily="34" charset="-122"/>
              </a:rPr>
              <a:t>复数由</a:t>
            </a:r>
            <a:r>
              <a:rPr kumimoji="1" lang="zh-CN" altLang="en-US" sz="2400" dirty="0">
                <a:solidFill>
                  <a:srgbClr val="FF0000"/>
                </a:solidFill>
                <a:latin typeface="微软雅黑" pitchFamily="34" charset="-122"/>
                <a:ea typeface="微软雅黑" pitchFamily="34" charset="-122"/>
              </a:rPr>
              <a:t>实部</a:t>
            </a:r>
            <a:r>
              <a:rPr kumimoji="1" lang="zh-CN" altLang="en-US" sz="2400" dirty="0">
                <a:solidFill>
                  <a:schemeClr val="bg1">
                    <a:lumMod val="50000"/>
                  </a:schemeClr>
                </a:solidFill>
                <a:latin typeface="微软雅黑" pitchFamily="34" charset="-122"/>
                <a:ea typeface="微软雅黑" pitchFamily="34" charset="-122"/>
              </a:rPr>
              <a:t>和</a:t>
            </a:r>
            <a:r>
              <a:rPr kumimoji="1" lang="zh-CN" altLang="en-US" sz="2400" dirty="0">
                <a:solidFill>
                  <a:srgbClr val="FF0000"/>
                </a:solidFill>
                <a:latin typeface="微软雅黑" pitchFamily="34" charset="-122"/>
                <a:ea typeface="微软雅黑" pitchFamily="34" charset="-122"/>
              </a:rPr>
              <a:t>虚部</a:t>
            </a:r>
            <a:r>
              <a:rPr kumimoji="1" lang="zh-CN" altLang="en-US" sz="2400" dirty="0">
                <a:solidFill>
                  <a:schemeClr val="bg1">
                    <a:lumMod val="50000"/>
                  </a:schemeClr>
                </a:solidFill>
                <a:latin typeface="微软雅黑" pitchFamily="34" charset="-122"/>
                <a:ea typeface="微软雅黑" pitchFamily="34" charset="-122"/>
              </a:rPr>
              <a:t>构成，它的一般形式为：</a:t>
            </a:r>
            <a:r>
              <a:rPr kumimoji="1" lang="en-US" altLang="zh-CN" sz="2400" dirty="0">
                <a:solidFill>
                  <a:srgbClr val="FF0000"/>
                </a:solidFill>
                <a:latin typeface="微软雅黑" pitchFamily="34" charset="-122"/>
                <a:ea typeface="微软雅黑" pitchFamily="34" charset="-122"/>
              </a:rPr>
              <a:t>real+imagj</a:t>
            </a:r>
            <a:r>
              <a:rPr kumimoji="1" lang="zh-CN" altLang="en-US" sz="2400" dirty="0">
                <a:solidFill>
                  <a:schemeClr val="bg1">
                    <a:lumMod val="50000"/>
                  </a:schemeClr>
                </a:solidFill>
                <a:latin typeface="微软雅黑" pitchFamily="34" charset="-122"/>
                <a:ea typeface="微软雅黑" pitchFamily="34" charset="-122"/>
              </a:rPr>
              <a:t>，其中</a:t>
            </a:r>
            <a:r>
              <a:rPr kumimoji="1" lang="en-US" altLang="zh-CN" sz="2400" dirty="0">
                <a:solidFill>
                  <a:schemeClr val="bg1">
                    <a:lumMod val="50000"/>
                  </a:schemeClr>
                </a:solidFill>
                <a:latin typeface="微软雅黑" pitchFamily="34" charset="-122"/>
                <a:ea typeface="微软雅黑" pitchFamily="34" charset="-122"/>
              </a:rPr>
              <a:t>real</a:t>
            </a:r>
            <a:r>
              <a:rPr kumimoji="1" lang="zh-CN" altLang="en-US" sz="2400" dirty="0">
                <a:solidFill>
                  <a:schemeClr val="bg1">
                    <a:lumMod val="50000"/>
                  </a:schemeClr>
                </a:solidFill>
                <a:latin typeface="微软雅黑" pitchFamily="34" charset="-122"/>
                <a:ea typeface="微软雅黑" pitchFamily="34" charset="-122"/>
              </a:rPr>
              <a:t>为实部，</a:t>
            </a:r>
            <a:r>
              <a:rPr kumimoji="1" lang="en-US" altLang="zh-CN" sz="2400" dirty="0">
                <a:solidFill>
                  <a:schemeClr val="bg1">
                    <a:lumMod val="50000"/>
                  </a:schemeClr>
                </a:solidFill>
                <a:latin typeface="微软雅黑" pitchFamily="34" charset="-122"/>
                <a:ea typeface="微软雅黑" pitchFamily="34" charset="-122"/>
              </a:rPr>
              <a:t>imag</a:t>
            </a:r>
            <a:r>
              <a:rPr kumimoji="1" lang="zh-CN" altLang="en-US" sz="2400" dirty="0">
                <a:solidFill>
                  <a:schemeClr val="bg1">
                    <a:lumMod val="50000"/>
                  </a:schemeClr>
                </a:solidFill>
                <a:latin typeface="微软雅黑" pitchFamily="34" charset="-122"/>
                <a:ea typeface="微软雅黑" pitchFamily="34" charset="-122"/>
              </a:rPr>
              <a:t>为虚部，</a:t>
            </a:r>
            <a:r>
              <a:rPr kumimoji="1" lang="en-US" altLang="zh-CN" sz="2400" dirty="0">
                <a:solidFill>
                  <a:srgbClr val="FF0000"/>
                </a:solidFill>
                <a:latin typeface="微软雅黑" pitchFamily="34" charset="-122"/>
                <a:ea typeface="微软雅黑" pitchFamily="34" charset="-122"/>
              </a:rPr>
              <a:t>j</a:t>
            </a:r>
            <a:r>
              <a:rPr kumimoji="1" lang="zh-CN" altLang="en-US" sz="2400" dirty="0">
                <a:solidFill>
                  <a:schemeClr val="bg1">
                    <a:lumMod val="50000"/>
                  </a:schemeClr>
                </a:solidFill>
                <a:latin typeface="微软雅黑" pitchFamily="34" charset="-122"/>
                <a:ea typeface="微软雅黑" pitchFamily="34" charset="-122"/>
              </a:rPr>
              <a:t>为</a:t>
            </a:r>
            <a:r>
              <a:rPr kumimoji="1" lang="zh-CN" altLang="en-US" sz="2400" dirty="0">
                <a:solidFill>
                  <a:srgbClr val="FF0000"/>
                </a:solidFill>
                <a:latin typeface="微软雅黑" pitchFamily="34" charset="-122"/>
                <a:ea typeface="微软雅黑" pitchFamily="34" charset="-122"/>
              </a:rPr>
              <a:t>虚部单位</a:t>
            </a:r>
            <a:r>
              <a:rPr kumimoji="1" lang="zh-CN" altLang="en-US" sz="2400" dirty="0">
                <a:solidFill>
                  <a:schemeClr val="bg1">
                    <a:lumMod val="50000"/>
                  </a:schemeClr>
                </a:solidFill>
                <a:latin typeface="微软雅黑" pitchFamily="34" charset="-122"/>
                <a:ea typeface="微软雅黑" pitchFamily="34" charset="-122"/>
              </a:rPr>
              <a:t>。示例如下：</a:t>
            </a:r>
            <a:endParaRPr kumimoji="1" lang="en-US" altLang="zh-CN" sz="2400" dirty="0">
              <a:solidFill>
                <a:schemeClr val="bg1">
                  <a:lumMod val="50000"/>
                </a:schemeClr>
              </a:solidFill>
              <a:latin typeface="微软雅黑" pitchFamily="34" charset="-122"/>
              <a:ea typeface="微软雅黑" pitchFamily="34" charset="-122"/>
            </a:endParaRPr>
          </a:p>
        </p:txBody>
      </p:sp>
      <p:sp>
        <p:nvSpPr>
          <p:cNvPr id="5" name="矩形 4"/>
          <p:cNvSpPr/>
          <p:nvPr/>
        </p:nvSpPr>
        <p:spPr>
          <a:xfrm>
            <a:off x="6927961" y="4698579"/>
            <a:ext cx="4572675" cy="1410121"/>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2413">
            <a:off x="5879731" y="5224789"/>
            <a:ext cx="1557117" cy="111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188922" y="4922994"/>
            <a:ext cx="4050752" cy="961289"/>
          </a:xfrm>
          <a:prstGeom prst="rect">
            <a:avLst/>
          </a:prstGeom>
        </p:spPr>
        <p:txBody>
          <a:bodyPr wrap="square">
            <a:spAutoFit/>
          </a:bodyPr>
          <a:lstStyle/>
          <a:p>
            <a:pPr>
              <a:lnSpc>
                <a:spcPct val="150000"/>
              </a:lnSpc>
            </a:pPr>
            <a:r>
              <a:rPr kumimoji="1" lang="zh-CN" altLang="zh-CN" sz="2000" dirty="0">
                <a:solidFill>
                  <a:schemeClr val="bg1">
                    <a:lumMod val="50000"/>
                  </a:schemeClr>
                </a:solidFill>
                <a:latin typeface="微软雅黑" pitchFamily="34" charset="-122"/>
                <a:ea typeface="微软雅黑" pitchFamily="34" charset="-122"/>
              </a:rPr>
              <a:t>通过</a:t>
            </a:r>
            <a:r>
              <a:rPr kumimoji="1" lang="en-US" altLang="zh-CN" sz="2000" dirty="0">
                <a:solidFill>
                  <a:srgbClr val="FF0000"/>
                </a:solidFill>
                <a:latin typeface="微软雅黑" pitchFamily="34" charset="-122"/>
                <a:ea typeface="微软雅黑" pitchFamily="34" charset="-122"/>
              </a:rPr>
              <a:t>real</a:t>
            </a:r>
            <a:r>
              <a:rPr kumimoji="1" lang="zh-CN" altLang="zh-CN" sz="2000" dirty="0">
                <a:solidFill>
                  <a:schemeClr val="bg1">
                    <a:lumMod val="50000"/>
                  </a:schemeClr>
                </a:solidFill>
                <a:latin typeface="微软雅黑" pitchFamily="34" charset="-122"/>
                <a:ea typeface="微软雅黑" pitchFamily="34" charset="-122"/>
              </a:rPr>
              <a:t>和</a:t>
            </a:r>
            <a:r>
              <a:rPr kumimoji="1" lang="en-US" altLang="zh-CN" sz="2000" dirty="0">
                <a:solidFill>
                  <a:srgbClr val="FF0000"/>
                </a:solidFill>
                <a:latin typeface="微软雅黑" pitchFamily="34" charset="-122"/>
                <a:ea typeface="微软雅黑" pitchFamily="34" charset="-122"/>
              </a:rPr>
              <a:t>imag</a:t>
            </a:r>
            <a:r>
              <a:rPr kumimoji="1" lang="zh-CN" altLang="zh-CN" sz="2000" dirty="0">
                <a:solidFill>
                  <a:schemeClr val="bg1">
                    <a:lumMod val="50000"/>
                  </a:schemeClr>
                </a:solidFill>
                <a:latin typeface="微软雅黑" pitchFamily="34" charset="-122"/>
                <a:ea typeface="微软雅黑" pitchFamily="34" charset="-122"/>
              </a:rPr>
              <a:t>属性可以获取复数的</a:t>
            </a:r>
            <a:r>
              <a:rPr kumimoji="1" lang="zh-CN" altLang="zh-CN" sz="2000" dirty="0">
                <a:solidFill>
                  <a:srgbClr val="FF0000"/>
                </a:solidFill>
                <a:latin typeface="微软雅黑" pitchFamily="34" charset="-122"/>
                <a:ea typeface="微软雅黑" pitchFamily="34" charset="-122"/>
              </a:rPr>
              <a:t>实</a:t>
            </a:r>
            <a:r>
              <a:rPr kumimoji="1" lang="zh-CN" altLang="en-US" sz="2000" dirty="0">
                <a:solidFill>
                  <a:srgbClr val="FF0000"/>
                </a:solidFill>
                <a:latin typeface="微软雅黑" pitchFamily="34" charset="-122"/>
                <a:ea typeface="微软雅黑" pitchFamily="34" charset="-122"/>
              </a:rPr>
              <a:t>部</a:t>
            </a:r>
            <a:r>
              <a:rPr kumimoji="1" lang="zh-CN" altLang="zh-CN" sz="2000" dirty="0">
                <a:solidFill>
                  <a:srgbClr val="FF0000"/>
                </a:solidFill>
                <a:latin typeface="微软雅黑" pitchFamily="34" charset="-122"/>
                <a:ea typeface="微软雅黑" pitchFamily="34" charset="-122"/>
              </a:rPr>
              <a:t>部分</a:t>
            </a:r>
            <a:r>
              <a:rPr kumimoji="1" lang="zh-CN" altLang="zh-CN" sz="2000" dirty="0">
                <a:solidFill>
                  <a:schemeClr val="bg1">
                    <a:lumMod val="50000"/>
                  </a:schemeClr>
                </a:solidFill>
                <a:latin typeface="微软雅黑" pitchFamily="34" charset="-122"/>
                <a:ea typeface="微软雅黑" pitchFamily="34" charset="-122"/>
              </a:rPr>
              <a:t>和</a:t>
            </a:r>
            <a:r>
              <a:rPr kumimoji="1" lang="zh-CN" altLang="zh-CN" sz="2000" dirty="0">
                <a:solidFill>
                  <a:srgbClr val="FF0000"/>
                </a:solidFill>
                <a:latin typeface="微软雅黑" pitchFamily="34" charset="-122"/>
                <a:ea typeface="微软雅黑" pitchFamily="34" charset="-122"/>
              </a:rPr>
              <a:t>虚</a:t>
            </a:r>
            <a:r>
              <a:rPr kumimoji="1" lang="zh-CN" altLang="en-US" sz="2000" dirty="0">
                <a:solidFill>
                  <a:srgbClr val="FF0000"/>
                </a:solidFill>
                <a:latin typeface="微软雅黑" pitchFamily="34" charset="-122"/>
                <a:ea typeface="微软雅黑" pitchFamily="34" charset="-122"/>
              </a:rPr>
              <a:t>部</a:t>
            </a:r>
            <a:r>
              <a:rPr kumimoji="1" lang="zh-CN" altLang="zh-CN" sz="2000" dirty="0">
                <a:solidFill>
                  <a:srgbClr val="FF0000"/>
                </a:solidFill>
                <a:latin typeface="微软雅黑" pitchFamily="34" charset="-122"/>
                <a:ea typeface="微软雅黑" pitchFamily="34" charset="-122"/>
              </a:rPr>
              <a:t>部分</a:t>
            </a:r>
            <a:r>
              <a:rPr lang="zh-CN" altLang="en-US" sz="2000" dirty="0">
                <a:solidFill>
                  <a:srgbClr val="FF0000"/>
                </a:solidFill>
                <a:latin typeface="微软雅黑" pitchFamily="34" charset="-122"/>
                <a:ea typeface="微软雅黑" pitchFamily="34" charset="-122"/>
              </a:rPr>
              <a:t>。</a:t>
            </a:r>
            <a:endParaRPr lang="zh-CN" altLang="zh-CN" sz="2000" dirty="0">
              <a:solidFill>
                <a:srgbClr val="FF0000"/>
              </a:solidFill>
              <a:latin typeface="微软雅黑" pitchFamily="34" charset="-122"/>
              <a:ea typeface="微软雅黑" pitchFamily="34" charset="-122"/>
            </a:endParaRPr>
          </a:p>
        </p:txBody>
      </p:sp>
      <p:sp>
        <p:nvSpPr>
          <p:cNvPr id="4" name="矩形 3"/>
          <p:cNvSpPr/>
          <p:nvPr/>
        </p:nvSpPr>
        <p:spPr>
          <a:xfrm>
            <a:off x="1906505" y="2948780"/>
            <a:ext cx="8888495" cy="1107996"/>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complex_one = 1 + 2j		# </a:t>
            </a:r>
            <a:r>
              <a:rPr kumimoji="1" lang="zh-CN" altLang="en-US" sz="2200" dirty="0">
                <a:solidFill>
                  <a:schemeClr val="bg1">
                    <a:lumMod val="50000"/>
                  </a:schemeClr>
                </a:solidFill>
                <a:latin typeface="微软雅黑" pitchFamily="34" charset="-122"/>
                <a:ea typeface="微软雅黑" pitchFamily="34" charset="-122"/>
              </a:rPr>
              <a:t>实部为</a:t>
            </a:r>
            <a:r>
              <a:rPr kumimoji="1" lang="en-US" altLang="zh-CN" sz="2200" dirty="0">
                <a:solidFill>
                  <a:schemeClr val="bg1">
                    <a:lumMod val="50000"/>
                  </a:schemeClr>
                </a:solidFill>
                <a:latin typeface="微软雅黑" pitchFamily="34" charset="-122"/>
                <a:ea typeface="微软雅黑" pitchFamily="34" charset="-122"/>
              </a:rPr>
              <a:t>1</a:t>
            </a:r>
            <a:r>
              <a:rPr kumimoji="1" lang="zh-CN" altLang="en-US" sz="2200" dirty="0">
                <a:solidFill>
                  <a:schemeClr val="bg1">
                    <a:lumMod val="50000"/>
                  </a:schemeClr>
                </a:solidFill>
                <a:latin typeface="微软雅黑" pitchFamily="34" charset="-122"/>
                <a:ea typeface="微软雅黑" pitchFamily="34" charset="-122"/>
              </a:rPr>
              <a:t>，虚部为</a:t>
            </a:r>
            <a:r>
              <a:rPr kumimoji="1" lang="en-US" altLang="zh-CN" sz="2200" dirty="0">
                <a:solidFill>
                  <a:schemeClr val="bg1">
                    <a:lumMod val="50000"/>
                  </a:schemeClr>
                </a:solidFill>
                <a:latin typeface="微软雅黑" pitchFamily="34" charset="-122"/>
                <a:ea typeface="微软雅黑" pitchFamily="34" charset="-122"/>
              </a:rPr>
              <a:t>2</a:t>
            </a:r>
          </a:p>
          <a:p>
            <a:pPr marL="342900" indent="-342900">
              <a:lnSpc>
                <a:spcPct val="150000"/>
              </a:lnSpc>
              <a:buFont typeface="Wingdings" panose="05000000000000000000" pitchFamily="2" charset="2"/>
              <a:buChar char="Ø"/>
            </a:pPr>
            <a:r>
              <a:rPr kumimoji="1" lang="en-US" altLang="zh-CN" sz="2200" dirty="0">
                <a:solidFill>
                  <a:schemeClr val="bg1">
                    <a:lumMod val="50000"/>
                  </a:schemeClr>
                </a:solidFill>
                <a:latin typeface="微软雅黑" pitchFamily="34" charset="-122"/>
                <a:ea typeface="微软雅黑" pitchFamily="34" charset="-122"/>
              </a:rPr>
              <a:t>complex_two = 2j		           # </a:t>
            </a:r>
            <a:r>
              <a:rPr kumimoji="1" lang="zh-CN" altLang="en-US" sz="2200" dirty="0">
                <a:solidFill>
                  <a:schemeClr val="bg1">
                    <a:lumMod val="50000"/>
                  </a:schemeClr>
                </a:solidFill>
                <a:latin typeface="微软雅黑" pitchFamily="34" charset="-122"/>
                <a:ea typeface="微软雅黑" pitchFamily="34" charset="-122"/>
              </a:rPr>
              <a:t>实部为</a:t>
            </a:r>
            <a:r>
              <a:rPr kumimoji="1" lang="en-US" altLang="zh-CN" sz="2200" dirty="0">
                <a:solidFill>
                  <a:schemeClr val="bg1">
                    <a:lumMod val="50000"/>
                  </a:schemeClr>
                </a:solidFill>
                <a:latin typeface="微软雅黑" pitchFamily="34" charset="-122"/>
                <a:ea typeface="微软雅黑" pitchFamily="34" charset="-122"/>
              </a:rPr>
              <a:t>0</a:t>
            </a:r>
            <a:r>
              <a:rPr kumimoji="1" lang="zh-CN" altLang="en-US" sz="2200" dirty="0">
                <a:solidFill>
                  <a:schemeClr val="bg1">
                    <a:lumMod val="50000"/>
                  </a:schemeClr>
                </a:solidFill>
                <a:latin typeface="微软雅黑" pitchFamily="34" charset="-122"/>
                <a:ea typeface="微软雅黑" pitchFamily="34" charset="-122"/>
              </a:rPr>
              <a:t>，虚部为</a:t>
            </a:r>
            <a:r>
              <a:rPr kumimoji="1" lang="en-US" altLang="zh-CN" sz="2200" dirty="0">
                <a:solidFill>
                  <a:schemeClr val="bg1">
                    <a:lumMod val="50000"/>
                  </a:schemeClr>
                </a:solidFill>
                <a:latin typeface="微软雅黑" pitchFamily="34" charset="-122"/>
                <a:ea typeface="微软雅黑" pitchFamily="34" charset="-122"/>
              </a:rPr>
              <a:t>2</a:t>
            </a:r>
          </a:p>
        </p:txBody>
      </p:sp>
    </p:spTree>
    <p:extLst>
      <p:ext uri="{BB962C8B-B14F-4D97-AF65-F5344CB8AC3E}">
        <p14:creationId xmlns:p14="http://schemas.microsoft.com/office/powerpoint/2010/main" val="2700524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2.5.4</a:t>
            </a:r>
            <a:r>
              <a:rPr lang="zh-CN" altLang="en-US" sz="3200" dirty="0">
                <a:solidFill>
                  <a:srgbClr val="1353A2"/>
                </a:solidFill>
                <a:latin typeface="微软雅黑" pitchFamily="34" charset="-122"/>
                <a:ea typeface="微软雅黑" pitchFamily="34" charset="-122"/>
                <a:cs typeface="+mn-cs"/>
              </a:rPr>
              <a:t> 布尔类型</a:t>
            </a:r>
          </a:p>
        </p:txBody>
      </p:sp>
      <p:sp>
        <p:nvSpPr>
          <p:cNvPr id="3" name="矩形 2"/>
          <p:cNvSpPr/>
          <p:nvPr/>
        </p:nvSpPr>
        <p:spPr>
          <a:xfrm>
            <a:off x="580221" y="1733118"/>
            <a:ext cx="10987489" cy="577081"/>
          </a:xfrm>
          <a:prstGeom prst="rect">
            <a:avLst/>
          </a:prstGeom>
        </p:spPr>
        <p:txBody>
          <a:bodyPr wrap="square">
            <a:spAutoFit/>
          </a:bodyPr>
          <a:lstStyle/>
          <a:p>
            <a:pPr>
              <a:lnSpc>
                <a:spcPct val="150000"/>
              </a:lnSpc>
            </a:pPr>
            <a:r>
              <a:rPr kumimoji="1" lang="zh-CN" altLang="zh-CN" sz="2400" dirty="0">
                <a:solidFill>
                  <a:schemeClr val="bg1">
                    <a:lumMod val="50000"/>
                  </a:schemeClr>
                </a:solidFill>
                <a:latin typeface="微软雅黑" pitchFamily="34" charset="-122"/>
                <a:ea typeface="微软雅黑" pitchFamily="34" charset="-122"/>
              </a:rPr>
              <a:t>布尔类型（</a:t>
            </a:r>
            <a:r>
              <a:rPr kumimoji="1" lang="en-US" altLang="zh-CN" sz="2400" dirty="0">
                <a:solidFill>
                  <a:schemeClr val="bg1">
                    <a:lumMod val="50000"/>
                  </a:schemeClr>
                </a:solidFill>
                <a:latin typeface="微软雅黑" pitchFamily="34" charset="-122"/>
                <a:ea typeface="微软雅黑" pitchFamily="34" charset="-122"/>
              </a:rPr>
              <a:t>bool</a:t>
            </a:r>
            <a:r>
              <a:rPr kumimoji="1" lang="zh-CN" altLang="zh-CN" sz="2400" dirty="0">
                <a:solidFill>
                  <a:schemeClr val="bg1">
                    <a:lumMod val="50000"/>
                  </a:schemeClr>
                </a:solidFill>
                <a:latin typeface="微软雅黑" pitchFamily="34" charset="-122"/>
                <a:ea typeface="微软雅黑" pitchFamily="34" charset="-122"/>
              </a:rPr>
              <a:t>）是一种特殊的整型，其值</a:t>
            </a:r>
            <a:r>
              <a:rPr kumimoji="1" lang="en-US" altLang="zh-CN" sz="2400" dirty="0">
                <a:solidFill>
                  <a:srgbClr val="FF0000"/>
                </a:solidFill>
                <a:latin typeface="微软雅黑" pitchFamily="34" charset="-122"/>
                <a:ea typeface="微软雅黑" pitchFamily="34" charset="-122"/>
              </a:rPr>
              <a:t>True</a:t>
            </a:r>
            <a:r>
              <a:rPr kumimoji="1" lang="zh-CN" altLang="zh-CN" sz="2400" dirty="0">
                <a:solidFill>
                  <a:srgbClr val="FF0000"/>
                </a:solidFill>
                <a:latin typeface="微软雅黑" pitchFamily="34" charset="-122"/>
                <a:ea typeface="微软雅黑" pitchFamily="34" charset="-122"/>
              </a:rPr>
              <a:t>对应整数</a:t>
            </a:r>
            <a:r>
              <a:rPr kumimoji="1" lang="en-US" altLang="zh-CN" sz="2400" dirty="0">
                <a:solidFill>
                  <a:srgbClr val="FF0000"/>
                </a:solidFill>
                <a:latin typeface="微软雅黑" pitchFamily="34" charset="-122"/>
                <a:ea typeface="微软雅黑" pitchFamily="34" charset="-122"/>
              </a:rPr>
              <a:t>1</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False</a:t>
            </a:r>
            <a:r>
              <a:rPr kumimoji="1" lang="zh-CN" altLang="zh-CN" sz="2400" dirty="0">
                <a:solidFill>
                  <a:srgbClr val="FF0000"/>
                </a:solidFill>
                <a:latin typeface="微软雅黑" pitchFamily="34" charset="-122"/>
                <a:ea typeface="微软雅黑" pitchFamily="34" charset="-122"/>
              </a:rPr>
              <a:t>对应整数</a:t>
            </a:r>
            <a:r>
              <a:rPr kumimoji="1" lang="en-US" altLang="zh-CN" sz="2400" dirty="0">
                <a:solidFill>
                  <a:srgbClr val="FF0000"/>
                </a:solidFill>
                <a:latin typeface="微软雅黑" pitchFamily="34" charset="-122"/>
                <a:ea typeface="微软雅黑" pitchFamily="34" charset="-122"/>
              </a:rPr>
              <a:t>0</a:t>
            </a:r>
            <a:r>
              <a:rPr kumimoji="1" lang="zh-CN" altLang="zh-CN" sz="2400" dirty="0">
                <a:solidFill>
                  <a:schemeClr val="bg1">
                    <a:lumMod val="50000"/>
                  </a:schemeClr>
                </a:solidFill>
                <a:latin typeface="微软雅黑" pitchFamily="34" charset="-122"/>
                <a:ea typeface="微软雅黑" pitchFamily="34" charset="-122"/>
              </a:rPr>
              <a:t>。</a:t>
            </a:r>
            <a:endParaRPr kumimoji="1" lang="zh-CN" altLang="en-US" sz="2400" dirty="0">
              <a:solidFill>
                <a:schemeClr val="bg1">
                  <a:lumMod val="50000"/>
                </a:schemeClr>
              </a:solidFill>
              <a:latin typeface="微软雅黑" pitchFamily="34" charset="-122"/>
              <a:ea typeface="微软雅黑" pitchFamily="34" charset="-122"/>
            </a:endParaRPr>
          </a:p>
        </p:txBody>
      </p:sp>
      <p:sp>
        <p:nvSpPr>
          <p:cNvPr id="6" name="矩形 5"/>
          <p:cNvSpPr/>
          <p:nvPr/>
        </p:nvSpPr>
        <p:spPr>
          <a:xfrm>
            <a:off x="3324146" y="2860056"/>
            <a:ext cx="6464838" cy="2862322"/>
          </a:xfrm>
          <a:prstGeom prst="rect">
            <a:avLst/>
          </a:prstGeom>
        </p:spPr>
        <p:txBody>
          <a:bodyPr wrap="square">
            <a:spAutoFit/>
          </a:bodyPr>
          <a:lstStyle/>
          <a:p>
            <a:pPr marL="342900" indent="-342900">
              <a:lnSpc>
                <a:spcPct val="150000"/>
              </a:lnSpc>
              <a:buFont typeface="Arial" pitchFamily="34" charset="0"/>
              <a:buChar char="•"/>
            </a:pPr>
            <a:r>
              <a:rPr kumimoji="1" lang="zh-CN" altLang="zh-CN" sz="2400" dirty="0">
                <a:solidFill>
                  <a:schemeClr val="bg1">
                    <a:lumMod val="50000"/>
                  </a:schemeClr>
                </a:solidFill>
                <a:latin typeface="微软雅黑" pitchFamily="34" charset="-122"/>
                <a:ea typeface="微软雅黑" pitchFamily="34" charset="-122"/>
              </a:rPr>
              <a:t>None</a:t>
            </a:r>
            <a:r>
              <a:rPr kumimoji="1" lang="zh-CN" altLang="en-US" sz="2400" dirty="0">
                <a:solidFill>
                  <a:schemeClr val="bg1">
                    <a:lumMod val="50000"/>
                  </a:schemeClr>
                </a:solidFill>
                <a:latin typeface="微软雅黑" pitchFamily="34" charset="-122"/>
                <a:ea typeface="微软雅黑" pitchFamily="34" charset="-122"/>
              </a:rPr>
              <a:t>。</a:t>
            </a:r>
            <a:endParaRPr kumimoji="1" lang="en-US" altLang="zh-CN" sz="2400" dirty="0">
              <a:solidFill>
                <a:schemeClr val="bg1">
                  <a:lumMod val="50000"/>
                </a:schemeClr>
              </a:solidFill>
              <a:latin typeface="微软雅黑" pitchFamily="34" charset="-122"/>
              <a:ea typeface="微软雅黑" pitchFamily="34" charset="-122"/>
            </a:endParaRPr>
          </a:p>
          <a:p>
            <a:pPr marL="342900" indent="-342900">
              <a:lnSpc>
                <a:spcPct val="150000"/>
              </a:lnSpc>
              <a:buFont typeface="Arial" pitchFamily="34" charset="0"/>
              <a:buChar char="•"/>
            </a:pPr>
            <a:r>
              <a:rPr kumimoji="1" lang="zh-CN" altLang="zh-CN" sz="2400" dirty="0">
                <a:solidFill>
                  <a:schemeClr val="bg1">
                    <a:lumMod val="50000"/>
                  </a:schemeClr>
                </a:solidFill>
                <a:latin typeface="微软雅黑" pitchFamily="34" charset="-122"/>
                <a:ea typeface="微软雅黑" pitchFamily="34" charset="-122"/>
              </a:rPr>
              <a:t>False</a:t>
            </a:r>
            <a:r>
              <a:rPr kumimoji="1" lang="zh-CN" altLang="en-US" sz="2400" dirty="0">
                <a:solidFill>
                  <a:schemeClr val="bg1">
                    <a:lumMod val="50000"/>
                  </a:schemeClr>
                </a:solidFill>
                <a:latin typeface="微软雅黑" pitchFamily="34" charset="-122"/>
                <a:ea typeface="微软雅黑" pitchFamily="34" charset="-122"/>
              </a:rPr>
              <a:t>。</a:t>
            </a:r>
            <a:endParaRPr kumimoji="1" lang="zh-CN" altLang="zh-CN" sz="2400" dirty="0">
              <a:solidFill>
                <a:schemeClr val="bg1">
                  <a:lumMod val="50000"/>
                </a:schemeClr>
              </a:solidFill>
              <a:latin typeface="微软雅黑" pitchFamily="34" charset="-122"/>
              <a:ea typeface="微软雅黑" pitchFamily="34" charset="-122"/>
            </a:endParaRPr>
          </a:p>
          <a:p>
            <a:pPr marL="342900" indent="-342900">
              <a:lnSpc>
                <a:spcPct val="150000"/>
              </a:lnSpc>
              <a:buFont typeface="Arial" pitchFamily="34" charset="0"/>
              <a:buChar char="•"/>
            </a:pPr>
            <a:r>
              <a:rPr kumimoji="1" lang="zh-CN" altLang="zh-CN" sz="2400" dirty="0">
                <a:solidFill>
                  <a:schemeClr val="bg1">
                    <a:lumMod val="50000"/>
                  </a:schemeClr>
                </a:solidFill>
                <a:latin typeface="微软雅黑" pitchFamily="34" charset="-122"/>
                <a:ea typeface="微软雅黑" pitchFamily="34" charset="-122"/>
              </a:rPr>
              <a:t>任何数字类型的0，如0、0.0、0j</a:t>
            </a:r>
            <a:r>
              <a:rPr kumimoji="1" lang="zh-CN" altLang="en-US" sz="2400" dirty="0">
                <a:solidFill>
                  <a:schemeClr val="bg1">
                    <a:lumMod val="50000"/>
                  </a:schemeClr>
                </a:solidFill>
                <a:latin typeface="微软雅黑" pitchFamily="34" charset="-122"/>
                <a:ea typeface="微软雅黑" pitchFamily="34" charset="-122"/>
              </a:rPr>
              <a:t>。</a:t>
            </a:r>
            <a:endParaRPr kumimoji="1" lang="zh-CN" altLang="zh-CN" sz="2400" dirty="0">
              <a:solidFill>
                <a:schemeClr val="bg1">
                  <a:lumMod val="50000"/>
                </a:schemeClr>
              </a:solidFill>
              <a:latin typeface="微软雅黑" pitchFamily="34" charset="-122"/>
              <a:ea typeface="微软雅黑" pitchFamily="34" charset="-122"/>
            </a:endParaRPr>
          </a:p>
          <a:p>
            <a:pPr marL="342900" indent="-342900">
              <a:lnSpc>
                <a:spcPct val="150000"/>
              </a:lnSpc>
              <a:buFont typeface="Arial" pitchFamily="34" charset="0"/>
              <a:buChar char="•"/>
            </a:pPr>
            <a:r>
              <a:rPr kumimoji="1" lang="zh-CN" altLang="zh-CN" sz="2400" dirty="0">
                <a:solidFill>
                  <a:schemeClr val="bg1">
                    <a:lumMod val="50000"/>
                  </a:schemeClr>
                </a:solidFill>
                <a:latin typeface="微软雅黑" pitchFamily="34" charset="-122"/>
                <a:ea typeface="微软雅黑" pitchFamily="34" charset="-122"/>
              </a:rPr>
              <a:t>任何空序列，如‘’‘’、()、[]</a:t>
            </a:r>
            <a:r>
              <a:rPr kumimoji="1" lang="zh-CN" altLang="en-US" sz="2400" dirty="0">
                <a:solidFill>
                  <a:schemeClr val="bg1">
                    <a:lumMod val="50000"/>
                  </a:schemeClr>
                </a:solidFill>
                <a:latin typeface="微软雅黑" pitchFamily="34" charset="-122"/>
                <a:ea typeface="微软雅黑" pitchFamily="34" charset="-122"/>
              </a:rPr>
              <a:t>。</a:t>
            </a:r>
            <a:endParaRPr kumimoji="1" lang="zh-CN" altLang="zh-CN" sz="2400" dirty="0">
              <a:solidFill>
                <a:schemeClr val="bg1">
                  <a:lumMod val="50000"/>
                </a:schemeClr>
              </a:solidFill>
              <a:latin typeface="微软雅黑" pitchFamily="34" charset="-122"/>
              <a:ea typeface="微软雅黑" pitchFamily="34" charset="-122"/>
            </a:endParaRPr>
          </a:p>
          <a:p>
            <a:pPr marL="342900" indent="-342900">
              <a:lnSpc>
                <a:spcPct val="150000"/>
              </a:lnSpc>
              <a:buFont typeface="Arial" pitchFamily="34" charset="0"/>
              <a:buChar char="•"/>
            </a:pPr>
            <a:r>
              <a:rPr kumimoji="1" lang="zh-CN" altLang="zh-CN" sz="2400" dirty="0">
                <a:solidFill>
                  <a:schemeClr val="bg1">
                    <a:lumMod val="50000"/>
                  </a:schemeClr>
                </a:solidFill>
                <a:latin typeface="微软雅黑" pitchFamily="34" charset="-122"/>
                <a:ea typeface="微软雅黑" pitchFamily="34" charset="-122"/>
              </a:rPr>
              <a:t>空字典，如{}。</a:t>
            </a:r>
          </a:p>
        </p:txBody>
      </p:sp>
      <p:sp>
        <p:nvSpPr>
          <p:cNvPr id="5" name="TextBox 4"/>
          <p:cNvSpPr txBox="1"/>
          <p:nvPr/>
        </p:nvSpPr>
        <p:spPr>
          <a:xfrm>
            <a:off x="2179072" y="2804612"/>
            <a:ext cx="738664" cy="3009222"/>
          </a:xfrm>
          <a:prstGeom prst="rect">
            <a:avLst/>
          </a:prstGeom>
          <a:noFill/>
        </p:spPr>
        <p:txBody>
          <a:bodyPr vert="eaVert" wrap="none" rtlCol="0">
            <a:spAutoFit/>
          </a:bodyPr>
          <a:lstStyle/>
          <a:p>
            <a:pPr algn="ctr">
              <a:lnSpc>
                <a:spcPct val="150000"/>
              </a:lnSpc>
            </a:pPr>
            <a:r>
              <a:rPr lang="zh-CN" altLang="zh-CN" sz="2400" b="1" dirty="0">
                <a:solidFill>
                  <a:srgbClr val="1353A2"/>
                </a:solidFill>
                <a:latin typeface="微软雅黑" pitchFamily="34" charset="-122"/>
                <a:ea typeface="微软雅黑" pitchFamily="34" charset="-122"/>
              </a:rPr>
              <a:t>布尔值为</a:t>
            </a:r>
            <a:r>
              <a:rPr lang="en-US" altLang="zh-CN" sz="2400" b="1" dirty="0">
                <a:solidFill>
                  <a:srgbClr val="1353A2"/>
                </a:solidFill>
                <a:latin typeface="微软雅黑" pitchFamily="34" charset="-122"/>
                <a:ea typeface="微软雅黑" pitchFamily="34" charset="-122"/>
              </a:rPr>
              <a:t>False</a:t>
            </a:r>
            <a:r>
              <a:rPr lang="zh-CN" altLang="zh-CN" sz="2400" b="1" dirty="0">
                <a:solidFill>
                  <a:srgbClr val="1353A2"/>
                </a:solidFill>
                <a:latin typeface="微软雅黑" pitchFamily="34" charset="-122"/>
                <a:ea typeface="微软雅黑" pitchFamily="34" charset="-122"/>
              </a:rPr>
              <a:t>的数据</a:t>
            </a:r>
            <a:endParaRPr lang="zh-CN" altLang="en-US" sz="2400" b="1"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79321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p:cNvSpPr txBox="1">
            <a:spLocks noChangeArrowheads="1"/>
          </p:cNvSpPr>
          <p:nvPr/>
        </p:nvSpPr>
        <p:spPr bwMode="auto">
          <a:xfrm>
            <a:off x="5181600" y="16589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2.6   </a:t>
            </a:r>
            <a:r>
              <a:rPr lang="zh-CN" altLang="en-US" sz="2800" dirty="0">
                <a:solidFill>
                  <a:srgbClr val="595959"/>
                </a:solidFill>
                <a:latin typeface="Impact" pitchFamily="34" charset="0"/>
                <a:ea typeface="微软雅黑" pitchFamily="34" charset="-122"/>
              </a:rPr>
              <a:t>运算符</a:t>
            </a:r>
          </a:p>
        </p:txBody>
      </p:sp>
      <p:sp>
        <p:nvSpPr>
          <p:cNvPr id="22" name="TextBox 10"/>
          <p:cNvSpPr txBox="1">
            <a:spLocks noChangeArrowheads="1"/>
          </p:cNvSpPr>
          <p:nvPr/>
        </p:nvSpPr>
        <p:spPr bwMode="auto">
          <a:xfrm>
            <a:off x="5181600" y="2413002"/>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2.7   </a:t>
            </a:r>
            <a:r>
              <a:rPr lang="zh-CN" altLang="en-US" sz="2800" dirty="0">
                <a:solidFill>
                  <a:srgbClr val="595959"/>
                </a:solidFill>
                <a:latin typeface="Impact" pitchFamily="34" charset="0"/>
                <a:ea typeface="微软雅黑" pitchFamily="34" charset="-122"/>
              </a:rPr>
              <a:t>实训案例</a:t>
            </a:r>
          </a:p>
        </p:txBody>
      </p:sp>
      <p:sp>
        <p:nvSpPr>
          <p:cNvPr id="23" name="TextBox 11"/>
          <p:cNvSpPr txBox="1">
            <a:spLocks noChangeArrowheads="1"/>
          </p:cNvSpPr>
          <p:nvPr/>
        </p:nvSpPr>
        <p:spPr bwMode="auto">
          <a:xfrm>
            <a:off x="5181600" y="316785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2.8   </a:t>
            </a:r>
            <a:r>
              <a:rPr lang="zh-CN" altLang="en-US" sz="2800" dirty="0">
                <a:solidFill>
                  <a:srgbClr val="595959"/>
                </a:solidFill>
                <a:latin typeface="Impact" pitchFamily="34" charset="0"/>
                <a:ea typeface="微软雅黑" pitchFamily="34" charset="-122"/>
              </a:rPr>
              <a:t>本章小结</a:t>
            </a:r>
          </a:p>
        </p:txBody>
      </p:sp>
      <p:sp>
        <p:nvSpPr>
          <p:cNvPr id="7"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spTree>
    <p:extLst>
      <p:ext uri="{BB962C8B-B14F-4D97-AF65-F5344CB8AC3E}">
        <p14:creationId xmlns:p14="http://schemas.microsoft.com/office/powerpoint/2010/main" val="2807041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2.5.5 </a:t>
            </a:r>
            <a:r>
              <a:rPr lang="zh-CN" altLang="en-US" sz="3200" dirty="0">
                <a:solidFill>
                  <a:srgbClr val="1353A2"/>
                </a:solidFill>
                <a:latin typeface="微软雅黑" pitchFamily="34" charset="-122"/>
                <a:ea typeface="微软雅黑" pitchFamily="34" charset="-122"/>
                <a:cs typeface="+mn-cs"/>
              </a:rPr>
              <a:t>数字类型转换 </a:t>
            </a:r>
          </a:p>
        </p:txBody>
      </p:sp>
      <p:sp>
        <p:nvSpPr>
          <p:cNvPr id="3" name="矩形 2"/>
          <p:cNvSpPr/>
          <p:nvPr/>
        </p:nvSpPr>
        <p:spPr>
          <a:xfrm>
            <a:off x="580219" y="1439840"/>
            <a:ext cx="10987489" cy="1754326"/>
          </a:xfrm>
          <a:prstGeom prst="rect">
            <a:avLst/>
          </a:prstGeom>
        </p:spPr>
        <p:txBody>
          <a:bodyPr wrap="square">
            <a:spAutoFit/>
          </a:bodyPr>
          <a:lstStyle/>
          <a:p>
            <a:pPr>
              <a:lnSpc>
                <a:spcPct val="15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内置了一系列可实现强制类型转换的函数，使用这些函数可以将目标数据转换为指定的类型。数字类型间进行转换的函数有</a:t>
            </a:r>
            <a:r>
              <a:rPr kumimoji="1" lang="en-US" altLang="zh-CN" sz="2400" dirty="0">
                <a:solidFill>
                  <a:srgbClr val="FF0000"/>
                </a:solidFill>
                <a:latin typeface="微软雅黑" pitchFamily="34" charset="-122"/>
                <a:ea typeface="微软雅黑" pitchFamily="34" charset="-122"/>
              </a:rPr>
              <a:t>int()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float()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complex()</a:t>
            </a:r>
            <a:r>
              <a:rPr kumimoji="1" lang="zh-CN" altLang="en-US" sz="2400" dirty="0">
                <a:solidFill>
                  <a:schemeClr val="bg1">
                    <a:lumMod val="50000"/>
                  </a:schemeClr>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需要注意的是浮点型数据转换为整型数据后只保留整数部分</a:t>
            </a:r>
            <a:r>
              <a:rPr kumimoji="1" lang="zh-CN" altLang="en-US" sz="2400" dirty="0">
                <a:solidFill>
                  <a:schemeClr val="bg1">
                    <a:lumMod val="50000"/>
                  </a:schemeClr>
                </a:solidFill>
                <a:latin typeface="微软雅黑" pitchFamily="34" charset="-122"/>
                <a:ea typeface="微软雅黑" pitchFamily="34" charset="-122"/>
              </a:rPr>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29" y="3549122"/>
            <a:ext cx="8820068" cy="1792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8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0"/>
          <p:cNvSpPr txBox="1">
            <a:spLocks noChangeArrowheads="1"/>
          </p:cNvSpPr>
          <p:nvPr/>
        </p:nvSpPr>
        <p:spPr bwMode="auto">
          <a:xfrm>
            <a:off x="5181600" y="2526053"/>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2.7   </a:t>
            </a:r>
            <a:r>
              <a:rPr lang="zh-CN" altLang="en-US" sz="2800" dirty="0">
                <a:solidFill>
                  <a:srgbClr val="595959"/>
                </a:solidFill>
                <a:latin typeface="Impact" pitchFamily="34" charset="0"/>
                <a:ea typeface="微软雅黑" pitchFamily="34" charset="-122"/>
              </a:rPr>
              <a:t>实训案例</a:t>
            </a:r>
          </a:p>
        </p:txBody>
      </p:sp>
      <p:sp>
        <p:nvSpPr>
          <p:cNvPr id="23" name="TextBox 11"/>
          <p:cNvSpPr txBox="1">
            <a:spLocks noChangeArrowheads="1"/>
          </p:cNvSpPr>
          <p:nvPr/>
        </p:nvSpPr>
        <p:spPr bwMode="auto">
          <a:xfrm>
            <a:off x="5181600" y="328091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2.8   </a:t>
            </a:r>
            <a:r>
              <a:rPr lang="zh-CN" altLang="en-US" sz="2800" dirty="0">
                <a:solidFill>
                  <a:srgbClr val="595959"/>
                </a:solidFill>
                <a:latin typeface="Impact" pitchFamily="34" charset="0"/>
                <a:ea typeface="微软雅黑" pitchFamily="34" charset="-122"/>
              </a:rPr>
              <a:t>本章小结</a:t>
            </a:r>
          </a:p>
        </p:txBody>
      </p:sp>
      <p:sp>
        <p:nvSpPr>
          <p:cNvPr id="9" name="对角圆角矩形 8"/>
          <p:cNvSpPr/>
          <p:nvPr/>
        </p:nvSpPr>
        <p:spPr>
          <a:xfrm>
            <a:off x="4870450" y="1663582"/>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77198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2.6   </a:t>
            </a:r>
            <a:r>
              <a:rPr lang="zh-CN" altLang="en-US" sz="2800" dirty="0">
                <a:solidFill>
                  <a:schemeClr val="bg1"/>
                </a:solidFill>
                <a:latin typeface="Impact" pitchFamily="34" charset="0"/>
                <a:ea typeface="微软雅黑" pitchFamily="34" charset="-122"/>
              </a:rPr>
              <a:t>运算符</a:t>
            </a:r>
            <a:r>
              <a:rPr lang="en-US" altLang="zh-CN" sz="2800" dirty="0">
                <a:solidFill>
                  <a:schemeClr val="bg1"/>
                </a:solidFill>
                <a:latin typeface="Impact" pitchFamily="34" charset="0"/>
                <a:ea typeface="微软雅黑" pitchFamily="34" charset="-122"/>
              </a:rPr>
              <a:t>   </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294106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2.6 </a:t>
            </a:r>
            <a:r>
              <a:rPr lang="zh-CN" altLang="en-US" sz="3200" dirty="0">
                <a:solidFill>
                  <a:srgbClr val="1353A2"/>
                </a:solidFill>
                <a:latin typeface="微软雅黑" pitchFamily="34" charset="-122"/>
                <a:ea typeface="微软雅黑" pitchFamily="34" charset="-122"/>
                <a:cs typeface="+mn-cs"/>
              </a:rPr>
              <a:t>运算符</a:t>
            </a:r>
          </a:p>
        </p:txBody>
      </p:sp>
      <p:sp>
        <p:nvSpPr>
          <p:cNvPr id="2" name="矩形 1"/>
          <p:cNvSpPr/>
          <p:nvPr/>
        </p:nvSpPr>
        <p:spPr>
          <a:xfrm>
            <a:off x="580222" y="1965695"/>
            <a:ext cx="5611258" cy="3416320"/>
          </a:xfrm>
          <a:prstGeom prst="rect">
            <a:avLst/>
          </a:prstGeom>
        </p:spPr>
        <p:txBody>
          <a:bodyPr wrap="square">
            <a:spAutoFit/>
          </a:bodyPr>
          <a:lstStyle/>
          <a:p>
            <a:pPr>
              <a:lnSpc>
                <a:spcPct val="15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zh-CN" sz="2400" dirty="0">
                <a:solidFill>
                  <a:schemeClr val="bg1">
                    <a:lumMod val="50000"/>
                  </a:schemeClr>
                </a:solidFill>
                <a:latin typeface="微软雅黑" pitchFamily="34" charset="-122"/>
                <a:ea typeface="微软雅黑" pitchFamily="34" charset="-122"/>
              </a:rPr>
              <a:t>运算符是一种特殊的符号，主要用于实现数值之间的运算。根据操作数数量的不同，运算符可分为单目运算符、双目运算符；根据运算符的功能，运算符可分为</a:t>
            </a:r>
            <a:r>
              <a:rPr kumimoji="1" lang="zh-CN" altLang="zh-CN" sz="2400" dirty="0">
                <a:solidFill>
                  <a:srgbClr val="FF0000"/>
                </a:solidFill>
                <a:latin typeface="微软雅黑" pitchFamily="34" charset="-122"/>
                <a:ea typeface="微软雅黑" pitchFamily="34" charset="-122"/>
              </a:rPr>
              <a:t>算术运算符</a:t>
            </a:r>
            <a:r>
              <a:rPr kumimoji="1" lang="zh-CN" altLang="zh-CN" sz="2400" dirty="0">
                <a:solidFill>
                  <a:schemeClr val="bg1">
                    <a:lumMod val="50000"/>
                  </a:schemeClr>
                </a:solidFill>
                <a:latin typeface="微软雅黑" pitchFamily="34" charset="-122"/>
                <a:ea typeface="微软雅黑" pitchFamily="34" charset="-122"/>
              </a:rPr>
              <a:t>、</a:t>
            </a:r>
            <a:r>
              <a:rPr kumimoji="1" lang="zh-CN" altLang="zh-CN" sz="2400" dirty="0">
                <a:solidFill>
                  <a:srgbClr val="FF0000"/>
                </a:solidFill>
                <a:latin typeface="微软雅黑" pitchFamily="34" charset="-122"/>
                <a:ea typeface="微软雅黑" pitchFamily="34" charset="-122"/>
              </a:rPr>
              <a:t>赋值运算符</a:t>
            </a:r>
            <a:r>
              <a:rPr kumimoji="1" lang="zh-CN" altLang="zh-CN" sz="2400" dirty="0">
                <a:solidFill>
                  <a:schemeClr val="bg1">
                    <a:lumMod val="50000"/>
                  </a:schemeClr>
                </a:solidFill>
                <a:latin typeface="微软雅黑" pitchFamily="34" charset="-122"/>
                <a:ea typeface="微软雅黑" pitchFamily="34" charset="-122"/>
              </a:rPr>
              <a:t>、</a:t>
            </a:r>
            <a:r>
              <a:rPr kumimoji="1" lang="zh-CN" altLang="zh-CN" sz="2400" dirty="0">
                <a:solidFill>
                  <a:srgbClr val="FF0000"/>
                </a:solidFill>
                <a:latin typeface="微软雅黑" pitchFamily="34" charset="-122"/>
                <a:ea typeface="微软雅黑" pitchFamily="34" charset="-122"/>
              </a:rPr>
              <a:t>比较运算</a:t>
            </a:r>
            <a:r>
              <a:rPr kumimoji="1" lang="zh-CN" altLang="en-US" sz="2400" dirty="0">
                <a:solidFill>
                  <a:srgbClr val="FF0000"/>
                </a:solidFill>
                <a:latin typeface="微软雅黑" pitchFamily="34" charset="-122"/>
                <a:ea typeface="微软雅黑" pitchFamily="34" charset="-122"/>
              </a:rPr>
              <a:t>符</a:t>
            </a:r>
            <a:r>
              <a:rPr kumimoji="1" lang="zh-CN" altLang="zh-CN" sz="2400" dirty="0">
                <a:solidFill>
                  <a:schemeClr val="bg1">
                    <a:lumMod val="50000"/>
                  </a:schemeClr>
                </a:solidFill>
                <a:latin typeface="微软雅黑" pitchFamily="34" charset="-122"/>
                <a:ea typeface="微软雅黑" pitchFamily="34" charset="-122"/>
              </a:rPr>
              <a:t>、</a:t>
            </a:r>
            <a:r>
              <a:rPr kumimoji="1" lang="zh-CN" altLang="zh-CN" sz="2400" dirty="0">
                <a:solidFill>
                  <a:srgbClr val="FF0000"/>
                </a:solidFill>
                <a:latin typeface="微软雅黑" pitchFamily="34" charset="-122"/>
                <a:ea typeface="微软雅黑" pitchFamily="34" charset="-122"/>
              </a:rPr>
              <a:t>逻辑运算</a:t>
            </a:r>
            <a:r>
              <a:rPr kumimoji="1" lang="zh-CN" altLang="en-US" sz="2400" dirty="0">
                <a:solidFill>
                  <a:srgbClr val="FF0000"/>
                </a:solidFill>
                <a:latin typeface="微软雅黑" pitchFamily="34" charset="-122"/>
                <a:ea typeface="微软雅黑" pitchFamily="34" charset="-122"/>
              </a:rPr>
              <a:t>符</a:t>
            </a:r>
            <a:r>
              <a:rPr kumimoji="1" lang="zh-CN" altLang="zh-CN" sz="2400" dirty="0">
                <a:solidFill>
                  <a:schemeClr val="bg1">
                    <a:lumMod val="50000"/>
                  </a:schemeClr>
                </a:solidFill>
                <a:latin typeface="微软雅黑" pitchFamily="34" charset="-122"/>
                <a:ea typeface="微软雅黑" pitchFamily="34" charset="-122"/>
              </a:rPr>
              <a:t>和</a:t>
            </a:r>
            <a:r>
              <a:rPr kumimoji="1" lang="zh-CN" altLang="zh-CN" sz="2400" dirty="0">
                <a:solidFill>
                  <a:srgbClr val="FF0000"/>
                </a:solidFill>
                <a:latin typeface="微软雅黑" pitchFamily="34" charset="-122"/>
                <a:ea typeface="微软雅黑" pitchFamily="34" charset="-122"/>
              </a:rPr>
              <a:t>成员运算符</a:t>
            </a:r>
            <a:r>
              <a:rPr kumimoji="1" lang="zh-CN" altLang="en-US" sz="2400" dirty="0">
                <a:solidFill>
                  <a:schemeClr val="bg1">
                    <a:lumMod val="50000"/>
                  </a:schemeClr>
                </a:solidFill>
                <a:latin typeface="微软雅黑" pitchFamily="34" charset="-122"/>
                <a:ea typeface="微软雅黑" pitchFamily="34" charset="-122"/>
              </a:rPr>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275" y="2098169"/>
            <a:ext cx="5388419" cy="3151372"/>
          </a:xfrm>
          <a:prstGeom prst="rect">
            <a:avLst/>
          </a:prstGeom>
        </p:spPr>
      </p:pic>
    </p:spTree>
    <p:extLst>
      <p:ext uri="{BB962C8B-B14F-4D97-AF65-F5344CB8AC3E}">
        <p14:creationId xmlns:p14="http://schemas.microsoft.com/office/powerpoint/2010/main" val="2205196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2317316" y="559133"/>
            <a:ext cx="6959748"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2.6.1 </a:t>
            </a:r>
            <a:r>
              <a:rPr lang="zh-CN" altLang="en-US" sz="3200" dirty="0">
                <a:solidFill>
                  <a:srgbClr val="1353A2"/>
                </a:solidFill>
                <a:latin typeface="微软雅黑" pitchFamily="34" charset="-122"/>
                <a:ea typeface="微软雅黑" pitchFamily="34" charset="-122"/>
                <a:cs typeface="+mn-cs"/>
              </a:rPr>
              <a:t>算术运算符</a:t>
            </a:r>
          </a:p>
        </p:txBody>
      </p:sp>
      <p:sp>
        <p:nvSpPr>
          <p:cNvPr id="2" name="矩形 1"/>
          <p:cNvSpPr/>
          <p:nvPr/>
        </p:nvSpPr>
        <p:spPr>
          <a:xfrm>
            <a:off x="576198" y="1532003"/>
            <a:ext cx="10951923" cy="1135054"/>
          </a:xfrm>
          <a:prstGeom prst="rect">
            <a:avLst/>
          </a:prstGeom>
        </p:spPr>
        <p:txBody>
          <a:bodyPr wrap="square">
            <a:spAutoFit/>
          </a:bodyPr>
          <a:lstStyle/>
          <a:p>
            <a:pPr>
              <a:lnSpc>
                <a:spcPct val="15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zh-CN" sz="2400" dirty="0">
                <a:solidFill>
                  <a:schemeClr val="bg1">
                    <a:lumMod val="50000"/>
                  </a:schemeClr>
                </a:solidFill>
                <a:latin typeface="微软雅黑" pitchFamily="34" charset="-122"/>
                <a:ea typeface="微软雅黑" pitchFamily="34" charset="-122"/>
              </a:rPr>
              <a:t>中的算术运算符包括</a:t>
            </a:r>
            <a:r>
              <a:rPr kumimoji="1" lang="en-US" altLang="zh-CN" sz="2400" dirty="0">
                <a:solidFill>
                  <a:srgbClr val="FF0000"/>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a:t>
            </a:r>
            <a:r>
              <a:rPr kumimoji="1" lang="zh-CN" altLang="zh-CN" sz="2400" dirty="0">
                <a:solidFill>
                  <a:schemeClr val="bg1">
                    <a:lumMod val="50000"/>
                  </a:schemeClr>
                </a:solidFill>
                <a:latin typeface="微软雅黑" pitchFamily="34" charset="-122"/>
                <a:ea typeface="微软雅黑" pitchFamily="34" charset="-122"/>
              </a:rPr>
              <a:t>和</a:t>
            </a:r>
            <a:r>
              <a:rPr kumimoji="1" lang="en-US" altLang="zh-CN"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。以操作数</a:t>
            </a:r>
            <a:r>
              <a:rPr kumimoji="1" lang="en-US" altLang="zh-CN" sz="2400" dirty="0">
                <a:solidFill>
                  <a:schemeClr val="bg1">
                    <a:lumMod val="50000"/>
                  </a:schemeClr>
                </a:solidFill>
                <a:latin typeface="微软雅黑" pitchFamily="34" charset="-122"/>
                <a:ea typeface="微软雅黑" pitchFamily="34" charset="-122"/>
              </a:rPr>
              <a:t>a = 2</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b = 8</a:t>
            </a:r>
            <a:r>
              <a:rPr kumimoji="1" lang="zh-CN" altLang="en-US" sz="2400" dirty="0">
                <a:solidFill>
                  <a:schemeClr val="bg1">
                    <a:lumMod val="50000"/>
                  </a:schemeClr>
                </a:solidFill>
                <a:latin typeface="微软雅黑" pitchFamily="34" charset="-122"/>
                <a:ea typeface="微软雅黑" pitchFamily="34" charset="-122"/>
              </a:rPr>
              <a:t>为例对算术运算符进行使用说明。</a:t>
            </a:r>
            <a:endParaRPr kumimoji="1" lang="zh-CN" altLang="zh-CN" sz="2400" dirty="0">
              <a:solidFill>
                <a:schemeClr val="bg1">
                  <a:lumMod val="50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538" y="2995400"/>
            <a:ext cx="6979241" cy="2811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739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71500" y="1642326"/>
            <a:ext cx="11036426" cy="15764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中的算术运算符既支持对</a:t>
            </a:r>
            <a:r>
              <a:rPr kumimoji="1" lang="zh-CN" altLang="en-US" sz="2400" dirty="0">
                <a:solidFill>
                  <a:srgbClr val="FF0000"/>
                </a:solidFill>
                <a:latin typeface="微软雅黑" pitchFamily="34" charset="-122"/>
                <a:ea typeface="微软雅黑" pitchFamily="34" charset="-122"/>
              </a:rPr>
              <a:t>相同类型</a:t>
            </a:r>
            <a:r>
              <a:rPr kumimoji="1" lang="zh-CN" altLang="en-US" sz="2400" dirty="0">
                <a:solidFill>
                  <a:schemeClr val="bg1">
                    <a:lumMod val="50000"/>
                  </a:schemeClr>
                </a:solidFill>
                <a:latin typeface="微软雅黑" pitchFamily="34" charset="-122"/>
                <a:ea typeface="微软雅黑" pitchFamily="34" charset="-122"/>
              </a:rPr>
              <a:t>的数值进行运算，也支持对</a:t>
            </a:r>
            <a:r>
              <a:rPr kumimoji="1" lang="zh-CN" altLang="en-US" sz="2400" dirty="0">
                <a:solidFill>
                  <a:srgbClr val="FF0000"/>
                </a:solidFill>
                <a:latin typeface="微软雅黑" pitchFamily="34" charset="-122"/>
                <a:ea typeface="微软雅黑" pitchFamily="34" charset="-122"/>
              </a:rPr>
              <a:t>不同类型</a:t>
            </a:r>
            <a:r>
              <a:rPr kumimoji="1" lang="zh-CN" altLang="en-US" sz="2400" dirty="0">
                <a:solidFill>
                  <a:schemeClr val="bg1">
                    <a:lumMod val="50000"/>
                  </a:schemeClr>
                </a:solidFill>
                <a:latin typeface="微软雅黑" pitchFamily="34" charset="-122"/>
                <a:ea typeface="微软雅黑" pitchFamily="34" charset="-122"/>
              </a:rPr>
              <a:t>的数值进行混合运算。在</a:t>
            </a:r>
            <a:r>
              <a:rPr kumimoji="1" lang="zh-CN" altLang="en-US" sz="2400" dirty="0">
                <a:solidFill>
                  <a:srgbClr val="FF0000"/>
                </a:solidFill>
                <a:latin typeface="微软雅黑" pitchFamily="34" charset="-122"/>
                <a:ea typeface="微软雅黑" pitchFamily="34" charset="-122"/>
              </a:rPr>
              <a:t>混合运算</a:t>
            </a:r>
            <a:r>
              <a:rPr kumimoji="1" lang="zh-CN" altLang="en-US" sz="2400" dirty="0">
                <a:solidFill>
                  <a:schemeClr val="bg1">
                    <a:lumMod val="50000"/>
                  </a:schemeClr>
                </a:solidFill>
                <a:latin typeface="微软雅黑" pitchFamily="34" charset="-122"/>
                <a:ea typeface="微软雅黑" pitchFamily="34" charset="-122"/>
              </a:rPr>
              <a:t>时，</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会强制将数值的类型进行临时</a:t>
            </a:r>
            <a:r>
              <a:rPr kumimoji="1" lang="zh-CN" altLang="en-US" sz="2400" dirty="0">
                <a:solidFill>
                  <a:srgbClr val="FF0000"/>
                </a:solidFill>
                <a:latin typeface="微软雅黑" pitchFamily="34" charset="-122"/>
                <a:ea typeface="微软雅黑" pitchFamily="34" charset="-122"/>
              </a:rPr>
              <a:t>类型转换</a:t>
            </a:r>
            <a:r>
              <a:rPr kumimoji="1" lang="zh-CN" altLang="en-US" sz="2400" dirty="0">
                <a:solidFill>
                  <a:schemeClr val="bg1">
                    <a:lumMod val="50000"/>
                  </a:schemeClr>
                </a:solidFill>
                <a:latin typeface="微软雅黑" pitchFamily="34" charset="-122"/>
                <a:ea typeface="微软雅黑" pitchFamily="34" charset="-122"/>
              </a:rPr>
              <a:t>，这些转换遵循如下原则：</a:t>
            </a:r>
          </a:p>
        </p:txBody>
      </p:sp>
      <p:sp>
        <p:nvSpPr>
          <p:cNvPr id="8" name="矩形 7"/>
          <p:cNvSpPr/>
          <p:nvPr/>
        </p:nvSpPr>
        <p:spPr>
          <a:xfrm>
            <a:off x="1118618" y="3319224"/>
            <a:ext cx="10654408" cy="142796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nSpc>
                <a:spcPct val="140000"/>
              </a:lnSpc>
              <a:buFont typeface="Wingdings" panose="05000000000000000000" pitchFamily="2" charset="2"/>
              <a:buChar char="Ø"/>
            </a:pPr>
            <a:r>
              <a:rPr kumimoji="1" lang="zh-CN" altLang="en-US" sz="2200" dirty="0">
                <a:solidFill>
                  <a:schemeClr val="bg1">
                    <a:lumMod val="50000"/>
                  </a:schemeClr>
                </a:solidFill>
                <a:latin typeface="微软雅黑" pitchFamily="34" charset="-122"/>
                <a:ea typeface="微软雅黑" pitchFamily="34" charset="-122"/>
              </a:rPr>
              <a:t>整型与浮点型进行混合运算时，将整型转化为浮点型。</a:t>
            </a:r>
          </a:p>
          <a:p>
            <a:pPr marL="342900" indent="-342900">
              <a:lnSpc>
                <a:spcPct val="140000"/>
              </a:lnSpc>
              <a:buFont typeface="Wingdings" panose="05000000000000000000" pitchFamily="2" charset="2"/>
              <a:buChar char="Ø"/>
            </a:pPr>
            <a:r>
              <a:rPr kumimoji="1" lang="zh-CN" altLang="en-US" sz="2200" dirty="0">
                <a:solidFill>
                  <a:schemeClr val="bg1">
                    <a:lumMod val="50000"/>
                  </a:schemeClr>
                </a:solidFill>
                <a:latin typeface="微软雅黑" pitchFamily="34" charset="-122"/>
                <a:ea typeface="微软雅黑" pitchFamily="34" charset="-122"/>
              </a:rPr>
              <a:t>其他类型与复数运算时，将其他类型转换为复数类型。</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2.6.1 </a:t>
            </a:r>
            <a:r>
              <a:rPr lang="zh-CN" altLang="en-US" sz="3200" dirty="0">
                <a:solidFill>
                  <a:srgbClr val="1353A2"/>
                </a:solidFill>
                <a:latin typeface="微软雅黑" pitchFamily="34" charset="-122"/>
                <a:ea typeface="微软雅黑" pitchFamily="34" charset="-122"/>
                <a:cs typeface="+mn-cs"/>
              </a:rPr>
              <a:t>算术运算符</a:t>
            </a:r>
          </a:p>
        </p:txBody>
      </p:sp>
    </p:spTree>
    <p:extLst>
      <p:ext uri="{BB962C8B-B14F-4D97-AF65-F5344CB8AC3E}">
        <p14:creationId xmlns:p14="http://schemas.microsoft.com/office/powerpoint/2010/main" val="1699662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36018" y="1568913"/>
            <a:ext cx="11035282" cy="18586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nSpc>
                <a:spcPct val="140000"/>
              </a:lnSpc>
              <a:buFont typeface="Arial" pitchFamily="34" charset="0"/>
              <a:buChar char="•"/>
            </a:pPr>
            <a:r>
              <a:rPr kumimoji="1" lang="zh-CN" altLang="en-US" sz="2400" dirty="0">
                <a:solidFill>
                  <a:schemeClr val="bg1">
                    <a:lumMod val="50000"/>
                  </a:schemeClr>
                </a:solidFill>
                <a:latin typeface="微软雅黑" pitchFamily="34" charset="-122"/>
                <a:ea typeface="微软雅黑" pitchFamily="34" charset="-122"/>
              </a:rPr>
              <a:t>赋值运算符的作用是将</a:t>
            </a:r>
            <a:r>
              <a:rPr kumimoji="1" lang="zh-CN" altLang="en-US" sz="2400" dirty="0">
                <a:solidFill>
                  <a:srgbClr val="FF0000"/>
                </a:solidFill>
                <a:latin typeface="微软雅黑" pitchFamily="34" charset="-122"/>
                <a:ea typeface="微软雅黑" pitchFamily="34" charset="-122"/>
              </a:rPr>
              <a:t>一个表达式</a:t>
            </a:r>
            <a:r>
              <a:rPr kumimoji="1" lang="zh-CN" altLang="en-US" sz="2400" dirty="0">
                <a:solidFill>
                  <a:schemeClr val="bg1">
                    <a:lumMod val="50000"/>
                  </a:schemeClr>
                </a:solidFill>
                <a:latin typeface="微软雅黑" pitchFamily="34" charset="-122"/>
                <a:ea typeface="微软雅黑" pitchFamily="34" charset="-122"/>
              </a:rPr>
              <a:t>或</a:t>
            </a:r>
            <a:r>
              <a:rPr kumimoji="1" lang="zh-CN" altLang="en-US" sz="2400" dirty="0">
                <a:solidFill>
                  <a:srgbClr val="FF0000"/>
                </a:solidFill>
                <a:latin typeface="微软雅黑" pitchFamily="34" charset="-122"/>
                <a:ea typeface="微软雅黑" pitchFamily="34" charset="-122"/>
              </a:rPr>
              <a:t>对象</a:t>
            </a:r>
            <a:r>
              <a:rPr kumimoji="1" lang="zh-CN" altLang="en-US" sz="2400" dirty="0">
                <a:solidFill>
                  <a:schemeClr val="bg1">
                    <a:lumMod val="50000"/>
                  </a:schemeClr>
                </a:solidFill>
                <a:latin typeface="微软雅黑" pitchFamily="34" charset="-122"/>
                <a:ea typeface="微软雅黑" pitchFamily="34" charset="-122"/>
              </a:rPr>
              <a:t>赋值给一个</a:t>
            </a:r>
            <a:r>
              <a:rPr kumimoji="1" lang="zh-CN" altLang="en-US" sz="2400" dirty="0">
                <a:solidFill>
                  <a:srgbClr val="FF0000"/>
                </a:solidFill>
                <a:latin typeface="微软雅黑" pitchFamily="34" charset="-122"/>
                <a:ea typeface="微软雅黑" pitchFamily="34" charset="-122"/>
              </a:rPr>
              <a:t>左值</a:t>
            </a:r>
            <a:r>
              <a:rPr kumimoji="1" lang="zh-CN" altLang="en-US" sz="2400" dirty="0">
                <a:solidFill>
                  <a:schemeClr val="bg1">
                    <a:lumMod val="50000"/>
                  </a:schemeClr>
                </a:solidFill>
                <a:latin typeface="微软雅黑" pitchFamily="34" charset="-122"/>
                <a:ea typeface="微软雅黑" pitchFamily="34" charset="-122"/>
              </a:rPr>
              <a:t>。左值是指一个能位于赋值运算符左边的表达式，它通常是一个可修改的</a:t>
            </a:r>
            <a:r>
              <a:rPr kumimoji="1" lang="zh-CN" altLang="en-US" sz="2400" dirty="0">
                <a:solidFill>
                  <a:srgbClr val="FF0000"/>
                </a:solidFill>
                <a:latin typeface="微软雅黑" pitchFamily="34" charset="-122"/>
                <a:ea typeface="微软雅黑" pitchFamily="34" charset="-122"/>
              </a:rPr>
              <a:t>变量</a:t>
            </a:r>
            <a:r>
              <a:rPr kumimoji="1" lang="zh-CN" altLang="en-US" sz="2400" dirty="0">
                <a:solidFill>
                  <a:schemeClr val="bg1">
                    <a:lumMod val="50000"/>
                  </a:schemeClr>
                </a:solidFill>
                <a:latin typeface="微软雅黑" pitchFamily="34" charset="-122"/>
                <a:ea typeface="微软雅黑" pitchFamily="34" charset="-122"/>
              </a:rPr>
              <a:t>，不能是一个常量。</a:t>
            </a:r>
            <a:endParaRPr kumimoji="1" lang="en-US" altLang="zh-CN" sz="2400" dirty="0">
              <a:solidFill>
                <a:schemeClr val="bg1">
                  <a:lumMod val="50000"/>
                </a:schemeClr>
              </a:solidFill>
              <a:latin typeface="微软雅黑" pitchFamily="34" charset="-122"/>
              <a:ea typeface="微软雅黑" pitchFamily="34" charset="-122"/>
            </a:endParaRPr>
          </a:p>
          <a:p>
            <a:pPr marL="342900" indent="-342900">
              <a:lnSpc>
                <a:spcPct val="140000"/>
              </a:lnSpc>
              <a:buFont typeface="Arial" pitchFamily="34" charset="0"/>
              <a:buChar char="•"/>
            </a:pPr>
            <a:r>
              <a:rPr kumimoji="1" lang="zh-CN" altLang="en-US" sz="2400" dirty="0">
                <a:solidFill>
                  <a:schemeClr val="bg1">
                    <a:lumMod val="50000"/>
                  </a:schemeClr>
                </a:solidFill>
                <a:latin typeface="微软雅黑" pitchFamily="34" charset="-122"/>
                <a:ea typeface="微软雅黑" pitchFamily="34" charset="-122"/>
              </a:rPr>
              <a:t>例如将整数</a:t>
            </a:r>
            <a:r>
              <a:rPr kumimoji="1" lang="en-US" altLang="zh-CN" sz="2400" dirty="0">
                <a:solidFill>
                  <a:schemeClr val="bg1">
                    <a:lumMod val="50000"/>
                  </a:schemeClr>
                </a:solidFill>
                <a:latin typeface="微软雅黑" pitchFamily="34" charset="-122"/>
                <a:ea typeface="微软雅黑" pitchFamily="34" charset="-122"/>
              </a:rPr>
              <a:t>3</a:t>
            </a:r>
            <a:r>
              <a:rPr kumimoji="1" lang="zh-CN" altLang="en-US" sz="2400" dirty="0">
                <a:solidFill>
                  <a:schemeClr val="bg1">
                    <a:lumMod val="50000"/>
                  </a:schemeClr>
                </a:solidFill>
                <a:latin typeface="微软雅黑" pitchFamily="34" charset="-122"/>
                <a:ea typeface="微软雅黑" pitchFamily="34" charset="-122"/>
              </a:rPr>
              <a:t>赋值给变量</a:t>
            </a:r>
            <a:r>
              <a:rPr kumimoji="1" lang="en-US" altLang="zh-CN" sz="2400" dirty="0">
                <a:solidFill>
                  <a:schemeClr val="bg1">
                    <a:lumMod val="50000"/>
                  </a:schemeClr>
                </a:solidFill>
                <a:latin typeface="微软雅黑" pitchFamily="34" charset="-122"/>
                <a:ea typeface="微软雅黑" pitchFamily="34" charset="-122"/>
              </a:rPr>
              <a:t>num</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num=3</a:t>
            </a:r>
            <a:r>
              <a:rPr kumimoji="1" lang="zh-CN" altLang="en-US" sz="2400" dirty="0">
                <a:solidFill>
                  <a:schemeClr val="bg1">
                    <a:lumMod val="50000"/>
                  </a:schemeClr>
                </a:solidFill>
                <a:latin typeface="微软雅黑" pitchFamily="34" charset="-122"/>
                <a:ea typeface="微软雅黑" pitchFamily="34" charset="-122"/>
              </a:rPr>
              <a:t>。</a:t>
            </a:r>
            <a:endParaRPr kumimoji="1" lang="en-US" altLang="zh-CN" sz="2400" dirty="0">
              <a:solidFill>
                <a:schemeClr val="bg1">
                  <a:lumMod val="50000"/>
                </a:schemeClr>
              </a:solidFill>
              <a:latin typeface="微软雅黑" pitchFamily="34" charset="-122"/>
              <a:ea typeface="微软雅黑" pitchFamily="34" charset="-122"/>
            </a:endParaRPr>
          </a:p>
          <a:p>
            <a:pPr marL="342900" indent="-342900">
              <a:lnSpc>
                <a:spcPct val="140000"/>
              </a:lnSpc>
              <a:buFont typeface="Arial" pitchFamily="34" charset="0"/>
              <a:buChar char="•"/>
            </a:pPr>
            <a:r>
              <a:rPr kumimoji="1" lang="zh-CN" altLang="zh-CN" sz="2400" dirty="0">
                <a:solidFill>
                  <a:schemeClr val="bg1">
                    <a:lumMod val="50000"/>
                  </a:schemeClr>
                </a:solidFill>
                <a:latin typeface="微软雅黑" pitchFamily="34" charset="-122"/>
                <a:ea typeface="微软雅黑" pitchFamily="34" charset="-122"/>
              </a:rPr>
              <a:t>赋值运算符允许同时为多个变量赋值</a:t>
            </a:r>
            <a:endParaRPr kumimoji="1" lang="en-US" altLang="zh-CN" sz="2400" dirty="0">
              <a:solidFill>
                <a:schemeClr val="bg1">
                  <a:lumMod val="50000"/>
                </a:schemeClr>
              </a:solidFill>
              <a:latin typeface="微软雅黑" pitchFamily="34" charset="-122"/>
              <a:ea typeface="微软雅黑" pitchFamily="34" charset="-122"/>
            </a:endParaRP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2.6.2</a:t>
            </a:r>
            <a:r>
              <a:rPr lang="zh-CN" altLang="en-US" sz="3200" dirty="0">
                <a:solidFill>
                  <a:srgbClr val="1353A2"/>
                </a:solidFill>
                <a:latin typeface="微软雅黑" pitchFamily="34" charset="-122"/>
                <a:ea typeface="微软雅黑" pitchFamily="34" charset="-122"/>
                <a:cs typeface="+mn-cs"/>
              </a:rPr>
              <a:t>赋值运算符</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302109">
            <a:off x="9246187" y="3793953"/>
            <a:ext cx="1565044" cy="2194192"/>
          </a:xfrm>
          <a:prstGeom prst="rect">
            <a:avLst/>
          </a:prstGeom>
        </p:spPr>
      </p:pic>
      <p:sp>
        <p:nvSpPr>
          <p:cNvPr id="4" name="矩形 3"/>
          <p:cNvSpPr/>
          <p:nvPr/>
        </p:nvSpPr>
        <p:spPr>
          <a:xfrm>
            <a:off x="1213508" y="4091857"/>
            <a:ext cx="6637104" cy="1048172"/>
          </a:xfrm>
          <a:prstGeom prst="rect">
            <a:avLst/>
          </a:prstGeom>
        </p:spPr>
        <p:txBody>
          <a:bodyPr wrap="square">
            <a:spAutoFit/>
          </a:bodyPr>
          <a:lstStyle/>
          <a:p>
            <a:pPr>
              <a:lnSpc>
                <a:spcPct val="150000"/>
              </a:lnSpc>
            </a:pPr>
            <a:r>
              <a:rPr kumimoji="1" lang="en-US" altLang="zh-CN" sz="2200" dirty="0">
                <a:solidFill>
                  <a:schemeClr val="bg1">
                    <a:lumMod val="50000"/>
                  </a:schemeClr>
                </a:solidFill>
                <a:latin typeface="微软雅黑" pitchFamily="34" charset="-122"/>
                <a:ea typeface="微软雅黑" pitchFamily="34" charset="-122"/>
              </a:rPr>
              <a:t>x = y = z = 1   # </a:t>
            </a:r>
            <a:r>
              <a:rPr kumimoji="1" lang="zh-CN" altLang="zh-CN" sz="2200" dirty="0">
                <a:solidFill>
                  <a:schemeClr val="bg1">
                    <a:lumMod val="50000"/>
                  </a:schemeClr>
                </a:solidFill>
                <a:latin typeface="微软雅黑" pitchFamily="34" charset="-122"/>
                <a:ea typeface="微软雅黑" pitchFamily="34" charset="-122"/>
              </a:rPr>
              <a:t>变量</a:t>
            </a:r>
            <a:r>
              <a:rPr kumimoji="1" lang="en-US" altLang="zh-CN" sz="2200" dirty="0">
                <a:solidFill>
                  <a:schemeClr val="bg1">
                    <a:lumMod val="50000"/>
                  </a:schemeClr>
                </a:solidFill>
                <a:latin typeface="微软雅黑" pitchFamily="34" charset="-122"/>
                <a:ea typeface="微软雅黑" pitchFamily="34" charset="-122"/>
              </a:rPr>
              <a:t>x</a:t>
            </a:r>
            <a:r>
              <a:rPr kumimoji="1" lang="zh-CN" altLang="zh-CN" sz="2200" dirty="0">
                <a:solidFill>
                  <a:schemeClr val="bg1">
                    <a:lumMod val="50000"/>
                  </a:schemeClr>
                </a:solidFill>
                <a:latin typeface="微软雅黑" pitchFamily="34" charset="-122"/>
                <a:ea typeface="微软雅黑" pitchFamily="34" charset="-122"/>
              </a:rPr>
              <a:t>、</a:t>
            </a:r>
            <a:r>
              <a:rPr kumimoji="1" lang="en-US" altLang="zh-CN" sz="2200" dirty="0">
                <a:solidFill>
                  <a:schemeClr val="bg1">
                    <a:lumMod val="50000"/>
                  </a:schemeClr>
                </a:solidFill>
                <a:latin typeface="微软雅黑" pitchFamily="34" charset="-122"/>
                <a:ea typeface="微软雅黑" pitchFamily="34" charset="-122"/>
              </a:rPr>
              <a:t>y</a:t>
            </a:r>
            <a:r>
              <a:rPr kumimoji="1" lang="zh-CN" altLang="zh-CN" sz="2200" dirty="0">
                <a:solidFill>
                  <a:schemeClr val="bg1">
                    <a:lumMod val="50000"/>
                  </a:schemeClr>
                </a:solidFill>
                <a:latin typeface="微软雅黑" pitchFamily="34" charset="-122"/>
                <a:ea typeface="微软雅黑" pitchFamily="34" charset="-122"/>
              </a:rPr>
              <a:t>、</a:t>
            </a:r>
            <a:r>
              <a:rPr kumimoji="1" lang="en-US" altLang="zh-CN" sz="2200" dirty="0">
                <a:solidFill>
                  <a:schemeClr val="bg1">
                    <a:lumMod val="50000"/>
                  </a:schemeClr>
                </a:solidFill>
                <a:latin typeface="微软雅黑" pitchFamily="34" charset="-122"/>
                <a:ea typeface="微软雅黑" pitchFamily="34" charset="-122"/>
              </a:rPr>
              <a:t>z</a:t>
            </a:r>
            <a:r>
              <a:rPr kumimoji="1" lang="zh-CN" altLang="zh-CN" sz="2200" dirty="0">
                <a:solidFill>
                  <a:schemeClr val="bg1">
                    <a:lumMod val="50000"/>
                  </a:schemeClr>
                </a:solidFill>
                <a:latin typeface="微软雅黑" pitchFamily="34" charset="-122"/>
                <a:ea typeface="微软雅黑" pitchFamily="34" charset="-122"/>
              </a:rPr>
              <a:t>均赋值为</a:t>
            </a:r>
            <a:r>
              <a:rPr kumimoji="1" lang="en-US" altLang="zh-CN" sz="2200" dirty="0">
                <a:solidFill>
                  <a:schemeClr val="bg1">
                    <a:lumMod val="50000"/>
                  </a:schemeClr>
                </a:solidFill>
                <a:latin typeface="微软雅黑" pitchFamily="34" charset="-122"/>
                <a:ea typeface="微软雅黑" pitchFamily="34" charset="-122"/>
              </a:rPr>
              <a:t>1</a:t>
            </a:r>
            <a:endParaRPr kumimoji="1" lang="zh-CN" altLang="zh-CN" sz="2200" dirty="0">
              <a:solidFill>
                <a:schemeClr val="bg1">
                  <a:lumMod val="50000"/>
                </a:schemeClr>
              </a:solidFill>
              <a:latin typeface="微软雅黑" pitchFamily="34" charset="-122"/>
              <a:ea typeface="微软雅黑" pitchFamily="34" charset="-122"/>
            </a:endParaRPr>
          </a:p>
          <a:p>
            <a:pPr>
              <a:lnSpc>
                <a:spcPct val="150000"/>
              </a:lnSpc>
            </a:pPr>
            <a:r>
              <a:rPr kumimoji="1" lang="en-US" altLang="zh-CN" sz="2200" dirty="0">
                <a:solidFill>
                  <a:schemeClr val="bg1">
                    <a:lumMod val="50000"/>
                  </a:schemeClr>
                </a:solidFill>
                <a:latin typeface="微软雅黑" pitchFamily="34" charset="-122"/>
                <a:ea typeface="微软雅黑" pitchFamily="34" charset="-122"/>
              </a:rPr>
              <a:t>a, b = 1, 2       # </a:t>
            </a:r>
            <a:r>
              <a:rPr kumimoji="1" lang="zh-CN" altLang="zh-CN" sz="2200" dirty="0">
                <a:solidFill>
                  <a:schemeClr val="bg1">
                    <a:lumMod val="50000"/>
                  </a:schemeClr>
                </a:solidFill>
                <a:latin typeface="微软雅黑" pitchFamily="34" charset="-122"/>
                <a:ea typeface="微软雅黑" pitchFamily="34" charset="-122"/>
              </a:rPr>
              <a:t>变量</a:t>
            </a:r>
            <a:r>
              <a:rPr kumimoji="1" lang="en-US" altLang="zh-CN" sz="2200" dirty="0">
                <a:solidFill>
                  <a:schemeClr val="bg1">
                    <a:lumMod val="50000"/>
                  </a:schemeClr>
                </a:solidFill>
                <a:latin typeface="微软雅黑" pitchFamily="34" charset="-122"/>
                <a:ea typeface="微软雅黑" pitchFamily="34" charset="-122"/>
              </a:rPr>
              <a:t>a</a:t>
            </a:r>
            <a:r>
              <a:rPr kumimoji="1" lang="zh-CN" altLang="zh-CN" sz="2200" dirty="0">
                <a:solidFill>
                  <a:schemeClr val="bg1">
                    <a:lumMod val="50000"/>
                  </a:schemeClr>
                </a:solidFill>
                <a:latin typeface="微软雅黑" pitchFamily="34" charset="-122"/>
                <a:ea typeface="微软雅黑" pitchFamily="34" charset="-122"/>
              </a:rPr>
              <a:t>赋值为</a:t>
            </a:r>
            <a:r>
              <a:rPr kumimoji="1" lang="en-US" altLang="zh-CN" sz="2200" dirty="0">
                <a:solidFill>
                  <a:schemeClr val="bg1">
                    <a:lumMod val="50000"/>
                  </a:schemeClr>
                </a:solidFill>
                <a:latin typeface="微软雅黑" pitchFamily="34" charset="-122"/>
                <a:ea typeface="微软雅黑" pitchFamily="34" charset="-122"/>
              </a:rPr>
              <a:t>1</a:t>
            </a:r>
            <a:r>
              <a:rPr kumimoji="1" lang="zh-CN" altLang="zh-CN" sz="2200" dirty="0">
                <a:solidFill>
                  <a:schemeClr val="bg1">
                    <a:lumMod val="50000"/>
                  </a:schemeClr>
                </a:solidFill>
                <a:latin typeface="微软雅黑" pitchFamily="34" charset="-122"/>
                <a:ea typeface="微软雅黑" pitchFamily="34" charset="-122"/>
              </a:rPr>
              <a:t>，变量</a:t>
            </a:r>
            <a:r>
              <a:rPr kumimoji="1" lang="en-US" altLang="zh-CN" sz="2200" dirty="0">
                <a:solidFill>
                  <a:schemeClr val="bg1">
                    <a:lumMod val="50000"/>
                  </a:schemeClr>
                </a:solidFill>
                <a:latin typeface="微软雅黑" pitchFamily="34" charset="-122"/>
                <a:ea typeface="微软雅黑" pitchFamily="34" charset="-122"/>
              </a:rPr>
              <a:t>b</a:t>
            </a:r>
            <a:r>
              <a:rPr kumimoji="1" lang="zh-CN" altLang="zh-CN" sz="2200" dirty="0">
                <a:solidFill>
                  <a:schemeClr val="bg1">
                    <a:lumMod val="50000"/>
                  </a:schemeClr>
                </a:solidFill>
                <a:latin typeface="微软雅黑" pitchFamily="34" charset="-122"/>
                <a:ea typeface="微软雅黑" pitchFamily="34" charset="-122"/>
              </a:rPr>
              <a:t>赋值为</a:t>
            </a:r>
            <a:r>
              <a:rPr kumimoji="1" lang="en-US" altLang="zh-CN" sz="2200" dirty="0">
                <a:solidFill>
                  <a:schemeClr val="bg1">
                    <a:lumMod val="50000"/>
                  </a:schemeClr>
                </a:solidFill>
                <a:latin typeface="微软雅黑" pitchFamily="34" charset="-122"/>
                <a:ea typeface="微软雅黑" pitchFamily="34" charset="-122"/>
              </a:rPr>
              <a:t>2</a:t>
            </a:r>
            <a:endParaRPr kumimoji="1" lang="zh-CN" altLang="zh-CN" sz="2200" dirty="0">
              <a:solidFill>
                <a:schemeClr val="bg1">
                  <a:lumMod val="50000"/>
                </a:schemeClr>
              </a:solidFill>
              <a:latin typeface="微软雅黑" pitchFamily="34" charset="-122"/>
              <a:ea typeface="微软雅黑" pitchFamily="34" charset="-122"/>
            </a:endParaRPr>
          </a:p>
        </p:txBody>
      </p:sp>
      <p:sp>
        <p:nvSpPr>
          <p:cNvPr id="5" name="矩形 4"/>
          <p:cNvSpPr/>
          <p:nvPr/>
        </p:nvSpPr>
        <p:spPr>
          <a:xfrm>
            <a:off x="1010308" y="3899847"/>
            <a:ext cx="6637104" cy="1432193"/>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11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23318" y="1147349"/>
            <a:ext cx="11022582" cy="18586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中的算术运算符可以与赋值运算符组成</a:t>
            </a:r>
            <a:r>
              <a:rPr kumimoji="1" lang="zh-CN" altLang="en-US" sz="2400" dirty="0">
                <a:solidFill>
                  <a:srgbClr val="FF0000"/>
                </a:solidFill>
                <a:latin typeface="微软雅黑" pitchFamily="34" charset="-122"/>
                <a:ea typeface="微软雅黑" pitchFamily="34" charset="-122"/>
              </a:rPr>
              <a:t>复合赋值运算符</a:t>
            </a:r>
            <a:r>
              <a:rPr kumimoji="1" lang="zh-CN" altLang="en-US" sz="2400" dirty="0">
                <a:solidFill>
                  <a:schemeClr val="bg1">
                    <a:lumMod val="50000"/>
                  </a:schemeClr>
                </a:solidFill>
                <a:latin typeface="微软雅黑" pitchFamily="34" charset="-122"/>
                <a:ea typeface="微软雅黑" pitchFamily="34" charset="-122"/>
              </a:rPr>
              <a:t>，赋值运算符同时具备</a:t>
            </a:r>
            <a:r>
              <a:rPr kumimoji="1" lang="zh-CN" altLang="en-US" sz="2400" dirty="0">
                <a:solidFill>
                  <a:srgbClr val="FF0000"/>
                </a:solidFill>
                <a:latin typeface="微软雅黑" pitchFamily="34" charset="-122"/>
                <a:ea typeface="微软雅黑" pitchFamily="34" charset="-122"/>
              </a:rPr>
              <a:t>运算和赋值</a:t>
            </a:r>
            <a:r>
              <a:rPr kumimoji="1" lang="zh-CN" altLang="en-US" sz="2400" dirty="0">
                <a:solidFill>
                  <a:schemeClr val="bg1">
                    <a:lumMod val="50000"/>
                  </a:schemeClr>
                </a:solidFill>
                <a:latin typeface="微软雅黑" pitchFamily="34" charset="-122"/>
                <a:ea typeface="微软雅黑" pitchFamily="34" charset="-122"/>
              </a:rPr>
              <a:t>两项功能。以变量</a:t>
            </a:r>
            <a:r>
              <a:rPr kumimoji="1" lang="en-US" altLang="zh-CN" sz="2400" dirty="0">
                <a:solidFill>
                  <a:schemeClr val="bg1">
                    <a:lumMod val="50000"/>
                  </a:schemeClr>
                </a:solidFill>
                <a:latin typeface="微软雅黑" pitchFamily="34" charset="-122"/>
                <a:ea typeface="微软雅黑" pitchFamily="34" charset="-122"/>
              </a:rPr>
              <a:t>num</a:t>
            </a:r>
            <a:r>
              <a:rPr kumimoji="1" lang="zh-CN" altLang="en-US" sz="2400" dirty="0">
                <a:solidFill>
                  <a:schemeClr val="bg1">
                    <a:lumMod val="50000"/>
                  </a:schemeClr>
                </a:solidFill>
                <a:latin typeface="微软雅黑" pitchFamily="34" charset="-122"/>
                <a:ea typeface="微软雅黑" pitchFamily="34" charset="-122"/>
              </a:rPr>
              <a:t>为例， </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复合赋值运算符的功能说明及示例如下表所示：</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2.6.2 </a:t>
            </a:r>
            <a:r>
              <a:rPr lang="zh-CN" altLang="en-US" sz="3200" dirty="0">
                <a:solidFill>
                  <a:srgbClr val="1353A2"/>
                </a:solidFill>
                <a:latin typeface="微软雅黑" pitchFamily="34" charset="-122"/>
                <a:ea typeface="微软雅黑" pitchFamily="34" charset="-122"/>
                <a:cs typeface="+mn-cs"/>
              </a:rPr>
              <a:t>赋值运算符</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884" y="3244308"/>
            <a:ext cx="7043450" cy="2528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5698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84200" y="1583476"/>
            <a:ext cx="11023726" cy="132670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en-US" altLang="zh-CN" sz="2400" dirty="0">
                <a:solidFill>
                  <a:schemeClr val="bg1">
                    <a:lumMod val="50000"/>
                  </a:schemeClr>
                </a:solidFill>
                <a:latin typeface="微软雅黑" pitchFamily="34" charset="-122"/>
                <a:ea typeface="微软雅黑" pitchFamily="34" charset="-122"/>
              </a:rPr>
              <a:t>Python3.8</a:t>
            </a:r>
            <a:r>
              <a:rPr kumimoji="1" lang="zh-CN" altLang="en-US" sz="2400" dirty="0">
                <a:solidFill>
                  <a:schemeClr val="bg1">
                    <a:lumMod val="50000"/>
                  </a:schemeClr>
                </a:solidFill>
                <a:latin typeface="微软雅黑" pitchFamily="34" charset="-122"/>
                <a:ea typeface="微软雅黑" pitchFamily="34" charset="-122"/>
              </a:rPr>
              <a:t>中新增了一个赋值运算符</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rgbClr val="FF0000"/>
                </a:solidFill>
                <a:latin typeface="微软雅黑" pitchFamily="34" charset="-122"/>
                <a:ea typeface="微软雅黑" pitchFamily="34" charset="-122"/>
              </a:rPr>
              <a:t>海象运算符“</a:t>
            </a:r>
            <a:r>
              <a:rPr kumimoji="1" lang="en-US" altLang="zh-CN"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，该运算符用于在表达式</a:t>
            </a:r>
            <a:r>
              <a:rPr kumimoji="1" lang="zh-CN" altLang="en-US" sz="2400" dirty="0">
                <a:solidFill>
                  <a:srgbClr val="FF0000"/>
                </a:solidFill>
                <a:latin typeface="微软雅黑" pitchFamily="34" charset="-122"/>
                <a:ea typeface="微软雅黑" pitchFamily="34" charset="-122"/>
              </a:rPr>
              <a:t>内部为变量赋值</a:t>
            </a:r>
            <a:r>
              <a:rPr kumimoji="1" lang="zh-CN" altLang="en-US" sz="2400" dirty="0">
                <a:solidFill>
                  <a:schemeClr val="bg1">
                    <a:lumMod val="50000"/>
                  </a:schemeClr>
                </a:solidFill>
                <a:latin typeface="微软雅黑" pitchFamily="34" charset="-122"/>
                <a:ea typeface="微软雅黑" pitchFamily="34" charset="-122"/>
              </a:rPr>
              <a:t>，因形似海象的眼睛和长牙而得此命名。</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2.6.2 </a:t>
            </a:r>
            <a:r>
              <a:rPr lang="zh-CN" altLang="en-US" sz="3200" dirty="0">
                <a:solidFill>
                  <a:srgbClr val="1353A2"/>
                </a:solidFill>
                <a:latin typeface="微软雅黑" pitchFamily="34" charset="-122"/>
                <a:ea typeface="微软雅黑" pitchFamily="34" charset="-122"/>
                <a:cs typeface="+mn-cs"/>
              </a:rPr>
              <a:t>赋值运算符</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62890">
            <a:off x="8366532" y="3714538"/>
            <a:ext cx="2523388" cy="2413836"/>
          </a:xfrm>
          <a:prstGeom prst="rect">
            <a:avLst/>
          </a:prstGeom>
        </p:spPr>
      </p:pic>
      <p:grpSp>
        <p:nvGrpSpPr>
          <p:cNvPr id="4" name="组合 3"/>
          <p:cNvGrpSpPr/>
          <p:nvPr/>
        </p:nvGrpSpPr>
        <p:grpSpPr>
          <a:xfrm>
            <a:off x="1117600" y="3329055"/>
            <a:ext cx="6521375" cy="2474845"/>
            <a:chOff x="2782093" y="3507079"/>
            <a:chExt cx="4907681" cy="2474845"/>
          </a:xfrm>
        </p:grpSpPr>
        <p:sp>
          <p:nvSpPr>
            <p:cNvPr id="6" name="矩形 5"/>
            <p:cNvSpPr/>
            <p:nvPr/>
          </p:nvSpPr>
          <p:spPr>
            <a:xfrm>
              <a:off x="2782093" y="3507079"/>
              <a:ext cx="4907681" cy="2474845"/>
            </a:xfrm>
            <a:prstGeom prst="rect">
              <a:avLst/>
            </a:prstGeom>
            <a:noFill/>
            <a:ln w="19050">
              <a:solidFill>
                <a:schemeClr val="accent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3" name="矩形 2"/>
            <p:cNvSpPr/>
            <p:nvPr/>
          </p:nvSpPr>
          <p:spPr>
            <a:xfrm>
              <a:off x="3390783" y="3802192"/>
              <a:ext cx="3690301" cy="1884618"/>
            </a:xfrm>
            <a:prstGeom prst="rect">
              <a:avLst/>
            </a:prstGeom>
          </p:spPr>
          <p:txBody>
            <a:bodyPr wrap="square">
              <a:spAutoFit/>
            </a:bodyPr>
            <a:lstStyle/>
            <a:p>
              <a:pPr>
                <a:lnSpc>
                  <a:spcPct val="150000"/>
                </a:lnSpc>
              </a:pPr>
              <a:r>
                <a:rPr kumimoji="1" lang="en-US" altLang="zh-CN" sz="2000" dirty="0">
                  <a:solidFill>
                    <a:schemeClr val="bg1">
                      <a:lumMod val="50000"/>
                    </a:schemeClr>
                  </a:solidFill>
                  <a:latin typeface="微软雅黑" pitchFamily="34" charset="-122"/>
                  <a:ea typeface="微软雅黑" pitchFamily="34" charset="-122"/>
                </a:rPr>
                <a:t>num_one = 1</a:t>
              </a:r>
              <a:endParaRPr kumimoji="1" lang="zh-CN" altLang="zh-CN" sz="2000" dirty="0">
                <a:solidFill>
                  <a:schemeClr val="bg1">
                    <a:lumMod val="50000"/>
                  </a:schemeClr>
                </a:solidFill>
                <a:latin typeface="微软雅黑" pitchFamily="34" charset="-122"/>
                <a:ea typeface="微软雅黑" pitchFamily="34" charset="-122"/>
              </a:endParaRPr>
            </a:p>
            <a:p>
              <a:pPr>
                <a:lnSpc>
                  <a:spcPct val="150000"/>
                </a:lnSpc>
              </a:pPr>
              <a:r>
                <a:rPr kumimoji="1" lang="en-US" altLang="zh-CN" sz="2000" dirty="0">
                  <a:solidFill>
                    <a:schemeClr val="bg1">
                      <a:lumMod val="50000"/>
                    </a:schemeClr>
                  </a:solidFill>
                  <a:latin typeface="微软雅黑" pitchFamily="34" charset="-122"/>
                  <a:ea typeface="微软雅黑" pitchFamily="34" charset="-122"/>
                </a:rPr>
                <a:t># </a:t>
              </a:r>
              <a:r>
                <a:rPr kumimoji="1" lang="zh-CN" altLang="zh-CN" sz="2000" dirty="0">
                  <a:solidFill>
                    <a:schemeClr val="bg1">
                      <a:lumMod val="50000"/>
                    </a:schemeClr>
                  </a:solidFill>
                  <a:latin typeface="微软雅黑" pitchFamily="34" charset="-122"/>
                  <a:ea typeface="微软雅黑" pitchFamily="34" charset="-122"/>
                </a:rPr>
                <a:t>使用海象运算符为</a:t>
              </a:r>
              <a:r>
                <a:rPr kumimoji="1" lang="en-US" altLang="zh-CN" sz="2000" dirty="0">
                  <a:solidFill>
                    <a:schemeClr val="bg1">
                      <a:lumMod val="50000"/>
                    </a:schemeClr>
                  </a:solidFill>
                  <a:latin typeface="微软雅黑" pitchFamily="34" charset="-122"/>
                  <a:ea typeface="微软雅黑" pitchFamily="34" charset="-122"/>
                </a:rPr>
                <a:t>num_two</a:t>
              </a:r>
              <a:r>
                <a:rPr kumimoji="1" lang="zh-CN" altLang="zh-CN" sz="2000" dirty="0">
                  <a:solidFill>
                    <a:schemeClr val="bg1">
                      <a:lumMod val="50000"/>
                    </a:schemeClr>
                  </a:solidFill>
                  <a:latin typeface="微软雅黑" pitchFamily="34" charset="-122"/>
                  <a:ea typeface="微软雅黑" pitchFamily="34" charset="-122"/>
                </a:rPr>
                <a:t>赋值</a:t>
              </a:r>
              <a:endParaRPr kumimoji="1" lang="en-US" altLang="zh-CN" sz="2000" dirty="0">
                <a:solidFill>
                  <a:schemeClr val="bg1">
                    <a:lumMod val="50000"/>
                  </a:schemeClr>
                </a:solidFill>
                <a:latin typeface="微软雅黑" pitchFamily="34" charset="-122"/>
                <a:ea typeface="微软雅黑" pitchFamily="34" charset="-122"/>
              </a:endParaRPr>
            </a:p>
            <a:p>
              <a:pPr>
                <a:lnSpc>
                  <a:spcPct val="150000"/>
                </a:lnSpc>
              </a:pPr>
              <a:r>
                <a:rPr kumimoji="1" lang="en-US" altLang="zh-CN" sz="2000" dirty="0">
                  <a:solidFill>
                    <a:schemeClr val="bg1">
                      <a:lumMod val="50000"/>
                    </a:schemeClr>
                  </a:solidFill>
                  <a:latin typeface="微软雅黑" pitchFamily="34" charset="-122"/>
                  <a:ea typeface="微软雅黑" pitchFamily="34" charset="-122"/>
                </a:rPr>
                <a:t>result = num_one + (num_two</a:t>
              </a:r>
              <a:r>
                <a:rPr kumimoji="1" lang="en-US" altLang="zh-CN" sz="2000" dirty="0">
                  <a:solidFill>
                    <a:srgbClr val="FF0000"/>
                  </a:solidFill>
                  <a:latin typeface="微软雅黑" pitchFamily="34" charset="-122"/>
                  <a:ea typeface="微软雅黑" pitchFamily="34" charset="-122"/>
                </a:rPr>
                <a:t>:=</a:t>
              </a:r>
              <a:r>
                <a:rPr kumimoji="1" lang="en-US" altLang="zh-CN" sz="2000" dirty="0">
                  <a:solidFill>
                    <a:schemeClr val="bg1">
                      <a:lumMod val="50000"/>
                    </a:schemeClr>
                  </a:solidFill>
                  <a:latin typeface="微软雅黑" pitchFamily="34" charset="-122"/>
                  <a:ea typeface="微软雅黑" pitchFamily="34" charset="-122"/>
                </a:rPr>
                <a:t>2)</a:t>
              </a:r>
              <a:endParaRPr kumimoji="1" lang="zh-CN" altLang="zh-CN" sz="2000" dirty="0">
                <a:solidFill>
                  <a:schemeClr val="bg1">
                    <a:lumMod val="50000"/>
                  </a:schemeClr>
                </a:solidFill>
                <a:latin typeface="微软雅黑" pitchFamily="34" charset="-122"/>
                <a:ea typeface="微软雅黑" pitchFamily="34" charset="-122"/>
              </a:endParaRPr>
            </a:p>
            <a:p>
              <a:pPr>
                <a:lnSpc>
                  <a:spcPct val="150000"/>
                </a:lnSpc>
              </a:pPr>
              <a:r>
                <a:rPr kumimoji="1" lang="en-US" altLang="zh-CN" sz="2000" dirty="0">
                  <a:solidFill>
                    <a:schemeClr val="bg1">
                      <a:lumMod val="50000"/>
                    </a:schemeClr>
                  </a:solidFill>
                  <a:latin typeface="微软雅黑" pitchFamily="34" charset="-122"/>
                  <a:ea typeface="微软雅黑" pitchFamily="34" charset="-122"/>
                </a:rPr>
                <a:t>print(result)</a:t>
              </a:r>
              <a:endParaRPr kumimoji="1" lang="zh-CN" altLang="en-US" sz="2000" dirty="0">
                <a:solidFill>
                  <a:schemeClr val="bg1">
                    <a:lumMod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2815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60400" y="1364816"/>
            <a:ext cx="11214100" cy="162415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kumimoji="1" lang="zh-CN" altLang="en-US" sz="2400" dirty="0">
                <a:solidFill>
                  <a:schemeClr val="bg1">
                    <a:lumMod val="50000"/>
                  </a:schemeClr>
                </a:solidFill>
                <a:latin typeface="微软雅黑" pitchFamily="34" charset="-122"/>
                <a:ea typeface="微软雅黑" pitchFamily="34" charset="-122"/>
              </a:rPr>
              <a:t>比较运算符也叫</a:t>
            </a:r>
            <a:r>
              <a:rPr kumimoji="1" lang="zh-CN" altLang="en-US" sz="2400" dirty="0">
                <a:solidFill>
                  <a:srgbClr val="FF0000"/>
                </a:solidFill>
                <a:latin typeface="微软雅黑" pitchFamily="34" charset="-122"/>
                <a:ea typeface="微软雅黑" pitchFamily="34" charset="-122"/>
              </a:rPr>
              <a:t>关系运算符</a:t>
            </a:r>
            <a:r>
              <a:rPr kumimoji="1" lang="zh-CN" altLang="en-US" sz="2400" dirty="0">
                <a:solidFill>
                  <a:schemeClr val="bg1">
                    <a:lumMod val="50000"/>
                  </a:schemeClr>
                </a:solidFill>
                <a:latin typeface="微软雅黑" pitchFamily="34" charset="-122"/>
                <a:ea typeface="微软雅黑" pitchFamily="34" charset="-122"/>
              </a:rPr>
              <a:t>，用于比较两个数值，判断它们之间的关系。</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中的比较运算符包括</a:t>
            </a:r>
            <a:r>
              <a:rPr kumimoji="1" lang="en-US" altLang="zh-CN"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&gt;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&lt;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&gt;=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&lt;=</a:t>
            </a:r>
            <a:r>
              <a:rPr kumimoji="1" lang="zh-CN" altLang="en-US" sz="2400" dirty="0">
                <a:solidFill>
                  <a:schemeClr val="bg1">
                    <a:lumMod val="50000"/>
                  </a:schemeClr>
                </a:solidFill>
                <a:latin typeface="微软雅黑" pitchFamily="34" charset="-122"/>
                <a:ea typeface="微软雅黑" pitchFamily="34" charset="-122"/>
              </a:rPr>
              <a:t>，它们通常用于布尔测试，测试的</a:t>
            </a:r>
            <a:r>
              <a:rPr kumimoji="1" lang="zh-CN" altLang="en-US" sz="2400" dirty="0">
                <a:solidFill>
                  <a:srgbClr val="FF0000"/>
                </a:solidFill>
                <a:latin typeface="微软雅黑" pitchFamily="34" charset="-122"/>
                <a:ea typeface="微软雅黑" pitchFamily="34" charset="-122"/>
              </a:rPr>
              <a:t>结果</a:t>
            </a:r>
            <a:r>
              <a:rPr kumimoji="1" lang="zh-CN" altLang="en-US" sz="2400" dirty="0">
                <a:solidFill>
                  <a:schemeClr val="bg1">
                    <a:lumMod val="50000"/>
                  </a:schemeClr>
                </a:solidFill>
                <a:latin typeface="微软雅黑" pitchFamily="34" charset="-122"/>
                <a:ea typeface="微软雅黑" pitchFamily="34" charset="-122"/>
              </a:rPr>
              <a:t>只能是</a:t>
            </a:r>
            <a:r>
              <a:rPr kumimoji="1" lang="en-US" altLang="zh-CN" sz="2400" dirty="0">
                <a:solidFill>
                  <a:srgbClr val="FF0000"/>
                </a:solidFill>
                <a:latin typeface="微软雅黑" pitchFamily="34" charset="-122"/>
                <a:ea typeface="微软雅黑" pitchFamily="34" charset="-122"/>
              </a:rPr>
              <a:t>True</a:t>
            </a:r>
            <a:r>
              <a:rPr kumimoji="1" lang="zh-CN" altLang="en-US" sz="2400" dirty="0">
                <a:solidFill>
                  <a:schemeClr val="bg1">
                    <a:lumMod val="50000"/>
                  </a:schemeClr>
                </a:solidFill>
                <a:latin typeface="微软雅黑" pitchFamily="34" charset="-122"/>
                <a:ea typeface="微软雅黑" pitchFamily="34" charset="-122"/>
              </a:rPr>
              <a:t>或</a:t>
            </a:r>
            <a:r>
              <a:rPr kumimoji="1" lang="en-US" altLang="zh-CN" sz="2400" dirty="0">
                <a:solidFill>
                  <a:srgbClr val="FF0000"/>
                </a:solidFill>
                <a:latin typeface="微软雅黑" pitchFamily="34" charset="-122"/>
                <a:ea typeface="微软雅黑" pitchFamily="34" charset="-122"/>
              </a:rPr>
              <a:t>False</a:t>
            </a:r>
            <a:r>
              <a:rPr kumimoji="1" lang="zh-CN" altLang="en-US" sz="2400" dirty="0">
                <a:solidFill>
                  <a:schemeClr val="bg1">
                    <a:lumMod val="50000"/>
                  </a:schemeClr>
                </a:solidFill>
                <a:latin typeface="微软雅黑" pitchFamily="34" charset="-122"/>
                <a:ea typeface="微软雅黑" pitchFamily="34" charset="-122"/>
              </a:rPr>
              <a:t>。以变量</a:t>
            </a:r>
            <a:r>
              <a:rPr kumimoji="1" lang="en-US" altLang="zh-CN" sz="2400" dirty="0">
                <a:solidFill>
                  <a:schemeClr val="bg1">
                    <a:lumMod val="50000"/>
                  </a:schemeClr>
                </a:solidFill>
                <a:latin typeface="微软雅黑" pitchFamily="34" charset="-122"/>
                <a:ea typeface="微软雅黑" pitchFamily="34" charset="-122"/>
              </a:rPr>
              <a:t>x=2</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y=3</a:t>
            </a:r>
            <a:r>
              <a:rPr kumimoji="1" lang="zh-CN" altLang="en-US" sz="2400" dirty="0">
                <a:solidFill>
                  <a:schemeClr val="bg1">
                    <a:lumMod val="50000"/>
                  </a:schemeClr>
                </a:solidFill>
                <a:latin typeface="微软雅黑" pitchFamily="34" charset="-122"/>
                <a:ea typeface="微软雅黑" pitchFamily="34" charset="-122"/>
              </a:rPr>
              <a:t>为例，具体如下：</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2.6.3 </a:t>
            </a:r>
            <a:r>
              <a:rPr lang="zh-CN" altLang="en-US" sz="3200" dirty="0">
                <a:solidFill>
                  <a:srgbClr val="1353A2"/>
                </a:solidFill>
                <a:latin typeface="微软雅黑" pitchFamily="34" charset="-122"/>
                <a:ea typeface="微软雅黑" pitchFamily="34" charset="-122"/>
                <a:cs typeface="+mn-cs"/>
              </a:rPr>
              <a:t>比较运算符</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742" y="3194575"/>
            <a:ext cx="7021416" cy="289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353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46077" y="1536042"/>
            <a:ext cx="11112500" cy="13647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中分别使用“</a:t>
            </a:r>
            <a:r>
              <a:rPr kumimoji="1" lang="en-US" altLang="zh-CN" sz="2400" dirty="0">
                <a:solidFill>
                  <a:srgbClr val="FF0000"/>
                </a:solidFill>
                <a:latin typeface="微软雅黑" pitchFamily="34" charset="-122"/>
                <a:ea typeface="微软雅黑" pitchFamily="34" charset="-122"/>
              </a:rPr>
              <a:t>or</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and</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not</a:t>
            </a:r>
            <a:r>
              <a:rPr kumimoji="1" lang="en-US" altLang="zh-CN" sz="2400" dirty="0">
                <a:solidFill>
                  <a:schemeClr val="bg1">
                    <a:lumMod val="50000"/>
                  </a:schemeClr>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这三个关键字作为</a:t>
            </a:r>
            <a:r>
              <a:rPr kumimoji="1" lang="zh-CN" altLang="en-US" sz="2400" dirty="0">
                <a:solidFill>
                  <a:srgbClr val="FF0000"/>
                </a:solidFill>
                <a:latin typeface="微软雅黑" pitchFamily="34" charset="-122"/>
                <a:ea typeface="微软雅黑" pitchFamily="34" charset="-122"/>
              </a:rPr>
              <a:t>逻辑运算符</a:t>
            </a:r>
            <a:r>
              <a:rPr kumimoji="1" lang="zh-CN" altLang="en-US" sz="2400" dirty="0">
                <a:solidFill>
                  <a:schemeClr val="bg1">
                    <a:lumMod val="50000"/>
                  </a:schemeClr>
                </a:solidFill>
                <a:latin typeface="微软雅黑" pitchFamily="34" charset="-122"/>
                <a:ea typeface="微软雅黑" pitchFamily="34" charset="-122"/>
              </a:rPr>
              <a:t>，其中</a:t>
            </a:r>
            <a:r>
              <a:rPr kumimoji="1" lang="en-US" altLang="zh-CN" sz="2400" dirty="0">
                <a:solidFill>
                  <a:schemeClr val="bg1">
                    <a:lumMod val="50000"/>
                  </a:schemeClr>
                </a:solidFill>
                <a:latin typeface="微软雅黑" pitchFamily="34" charset="-122"/>
                <a:ea typeface="微软雅黑" pitchFamily="34" charset="-122"/>
              </a:rPr>
              <a:t>or</a:t>
            </a:r>
            <a:r>
              <a:rPr kumimoji="1" lang="zh-CN" altLang="en-US" sz="2400" dirty="0">
                <a:solidFill>
                  <a:schemeClr val="bg1">
                    <a:lumMod val="50000"/>
                  </a:schemeClr>
                </a:solidFill>
                <a:latin typeface="微软雅黑" pitchFamily="34" charset="-122"/>
                <a:ea typeface="微软雅黑" pitchFamily="34" charset="-122"/>
              </a:rPr>
              <a:t>与</a:t>
            </a:r>
            <a:r>
              <a:rPr kumimoji="1" lang="en-US" altLang="zh-CN" sz="2400" dirty="0">
                <a:solidFill>
                  <a:schemeClr val="bg1">
                    <a:lumMod val="50000"/>
                  </a:schemeClr>
                </a:solidFill>
                <a:latin typeface="微软雅黑" pitchFamily="34" charset="-122"/>
                <a:ea typeface="微软雅黑" pitchFamily="34" charset="-122"/>
              </a:rPr>
              <a:t>and</a:t>
            </a:r>
            <a:r>
              <a:rPr kumimoji="1" lang="zh-CN" altLang="en-US" sz="2400" dirty="0">
                <a:solidFill>
                  <a:schemeClr val="bg1">
                    <a:lumMod val="50000"/>
                  </a:schemeClr>
                </a:solidFill>
                <a:latin typeface="微软雅黑" pitchFamily="34" charset="-122"/>
                <a:ea typeface="微软雅黑" pitchFamily="34" charset="-122"/>
              </a:rPr>
              <a:t>为双目运算符，</a:t>
            </a:r>
            <a:r>
              <a:rPr kumimoji="1" lang="en-US" altLang="zh-CN" sz="2400" dirty="0">
                <a:solidFill>
                  <a:schemeClr val="bg1">
                    <a:lumMod val="50000"/>
                  </a:schemeClr>
                </a:solidFill>
                <a:latin typeface="微软雅黑" pitchFamily="34" charset="-122"/>
                <a:ea typeface="微软雅黑" pitchFamily="34" charset="-122"/>
              </a:rPr>
              <a:t>not</a:t>
            </a:r>
            <a:r>
              <a:rPr kumimoji="1" lang="zh-CN" altLang="en-US" sz="2400" dirty="0">
                <a:solidFill>
                  <a:schemeClr val="bg1">
                    <a:lumMod val="50000"/>
                  </a:schemeClr>
                </a:solidFill>
                <a:latin typeface="微软雅黑" pitchFamily="34" charset="-122"/>
                <a:ea typeface="微软雅黑" pitchFamily="34" charset="-122"/>
              </a:rPr>
              <a:t>为单目运算符。以</a:t>
            </a:r>
            <a:r>
              <a:rPr kumimoji="1" lang="en-US" altLang="zh-CN" sz="2400" dirty="0">
                <a:solidFill>
                  <a:schemeClr val="bg1">
                    <a:lumMod val="50000"/>
                  </a:schemeClr>
                </a:solidFill>
                <a:latin typeface="微软雅黑" pitchFamily="34" charset="-122"/>
                <a:ea typeface="微软雅黑" pitchFamily="34" charset="-122"/>
              </a:rPr>
              <a:t>x=10</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y=20</a:t>
            </a:r>
            <a:r>
              <a:rPr kumimoji="1" lang="zh-CN" altLang="en-US" sz="2400" dirty="0">
                <a:solidFill>
                  <a:schemeClr val="bg1">
                    <a:lumMod val="50000"/>
                  </a:schemeClr>
                </a:solidFill>
                <a:latin typeface="微软雅黑" pitchFamily="34" charset="-122"/>
                <a:ea typeface="微软雅黑" pitchFamily="34" charset="-122"/>
              </a:rPr>
              <a:t>为例，具体如下：</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2.6.4 </a:t>
            </a:r>
            <a:r>
              <a:rPr lang="zh-CN" altLang="en-US" sz="3200" dirty="0">
                <a:solidFill>
                  <a:srgbClr val="1353A2"/>
                </a:solidFill>
                <a:latin typeface="微软雅黑" pitchFamily="34" charset="-122"/>
                <a:ea typeface="微软雅黑" pitchFamily="34" charset="-122"/>
                <a:cs typeface="+mn-cs"/>
              </a:rPr>
              <a:t>逻辑运算符</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430" y="3073400"/>
            <a:ext cx="6759794" cy="2116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3974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对角圆角矩形 8"/>
          <p:cNvSpPr/>
          <p:nvPr/>
        </p:nvSpPr>
        <p:spPr>
          <a:xfrm>
            <a:off x="4870450" y="1957390"/>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sp>
        <p:nvSpPr>
          <p:cNvPr id="12" name="TextBox 11"/>
          <p:cNvSpPr txBox="1">
            <a:spLocks noChangeArrowheads="1"/>
          </p:cNvSpPr>
          <p:nvPr/>
        </p:nvSpPr>
        <p:spPr bwMode="auto">
          <a:xfrm>
            <a:off x="5181600" y="5104712"/>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2.5    </a:t>
            </a:r>
            <a:r>
              <a:rPr lang="zh-CN" altLang="en-US" sz="2800" dirty="0">
                <a:solidFill>
                  <a:srgbClr val="595959"/>
                </a:solidFill>
                <a:latin typeface="Impact" pitchFamily="34" charset="0"/>
                <a:ea typeface="微软雅黑" pitchFamily="34" charset="-122"/>
              </a:rPr>
              <a:t>数字类型</a:t>
            </a:r>
          </a:p>
        </p:txBody>
      </p:sp>
      <p:sp>
        <p:nvSpPr>
          <p:cNvPr id="13" name="TextBox 6"/>
          <p:cNvSpPr txBox="1">
            <a:spLocks noChangeArrowheads="1"/>
          </p:cNvSpPr>
          <p:nvPr/>
        </p:nvSpPr>
        <p:spPr bwMode="auto">
          <a:xfrm>
            <a:off x="5181600" y="208687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2.1    </a:t>
            </a:r>
            <a:r>
              <a:rPr lang="zh-CN" altLang="en-US" sz="2800" dirty="0">
                <a:solidFill>
                  <a:schemeClr val="bg1"/>
                </a:solidFill>
                <a:latin typeface="Impact" pitchFamily="34" charset="0"/>
                <a:ea typeface="微软雅黑" pitchFamily="34" charset="-122"/>
              </a:rPr>
              <a:t>代码格式</a:t>
            </a:r>
          </a:p>
        </p:txBody>
      </p:sp>
      <p:sp>
        <p:nvSpPr>
          <p:cNvPr id="14" name="TextBox 10"/>
          <p:cNvSpPr txBox="1">
            <a:spLocks noChangeArrowheads="1"/>
          </p:cNvSpPr>
          <p:nvPr/>
        </p:nvSpPr>
        <p:spPr bwMode="auto">
          <a:xfrm>
            <a:off x="5181600" y="28409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2.2   </a:t>
            </a:r>
            <a:r>
              <a:rPr lang="zh-CN" altLang="en-US" sz="2800" dirty="0">
                <a:solidFill>
                  <a:srgbClr val="595959"/>
                </a:solidFill>
                <a:latin typeface="Impact" pitchFamily="34" charset="0"/>
                <a:ea typeface="微软雅黑" pitchFamily="34" charset="-122"/>
              </a:rPr>
              <a:t>标识符和关键字</a:t>
            </a:r>
          </a:p>
        </p:txBody>
      </p:sp>
      <p:sp>
        <p:nvSpPr>
          <p:cNvPr id="15" name="TextBox 11"/>
          <p:cNvSpPr txBox="1">
            <a:spLocks noChangeArrowheads="1"/>
          </p:cNvSpPr>
          <p:nvPr/>
        </p:nvSpPr>
        <p:spPr bwMode="auto">
          <a:xfrm>
            <a:off x="5181600" y="359579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2.3    </a:t>
            </a:r>
            <a:r>
              <a:rPr lang="zh-CN" altLang="en-US" sz="2800" dirty="0">
                <a:solidFill>
                  <a:srgbClr val="595959"/>
                </a:solidFill>
                <a:latin typeface="Impact" pitchFamily="34" charset="0"/>
                <a:ea typeface="微软雅黑" pitchFamily="34" charset="-122"/>
              </a:rPr>
              <a:t>变量和数据类型</a:t>
            </a:r>
          </a:p>
        </p:txBody>
      </p:sp>
      <p:sp>
        <p:nvSpPr>
          <p:cNvPr id="16" name="TextBox 11"/>
          <p:cNvSpPr txBox="1">
            <a:spLocks noChangeArrowheads="1"/>
          </p:cNvSpPr>
          <p:nvPr/>
        </p:nvSpPr>
        <p:spPr bwMode="auto">
          <a:xfrm>
            <a:off x="5181600" y="4350987"/>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2.4    </a:t>
            </a:r>
            <a:r>
              <a:rPr lang="zh-CN" altLang="en-US" sz="2800" dirty="0">
                <a:solidFill>
                  <a:srgbClr val="595959"/>
                </a:solidFill>
                <a:latin typeface="Impact" pitchFamily="34" charset="0"/>
                <a:ea typeface="微软雅黑" pitchFamily="34" charset="-122"/>
              </a:rPr>
              <a:t>实训案例</a:t>
            </a:r>
          </a:p>
        </p:txBody>
      </p:sp>
    </p:spTree>
    <p:extLst>
      <p:ext uri="{BB962C8B-B14F-4D97-AF65-F5344CB8AC3E}">
        <p14:creationId xmlns:p14="http://schemas.microsoft.com/office/powerpoint/2010/main" val="3506560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09600" y="1513764"/>
            <a:ext cx="11099800" cy="14589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chemeClr val="bg1">
                    <a:lumMod val="50000"/>
                  </a:schemeClr>
                </a:solidFill>
                <a:latin typeface="微软雅黑" pitchFamily="34" charset="-122"/>
                <a:ea typeface="微软雅黑" pitchFamily="34" charset="-122"/>
              </a:rPr>
              <a:t>成员运算符</a:t>
            </a:r>
            <a:r>
              <a:rPr kumimoji="1" lang="en-US" altLang="zh-CN" sz="2400" dirty="0">
                <a:solidFill>
                  <a:srgbClr val="FF0000"/>
                </a:solidFill>
                <a:latin typeface="微软雅黑" pitchFamily="34" charset="-122"/>
                <a:ea typeface="微软雅黑" pitchFamily="34" charset="-122"/>
              </a:rPr>
              <a:t>in</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rgbClr val="FF0000"/>
                </a:solidFill>
                <a:latin typeface="微软雅黑" pitchFamily="34" charset="-122"/>
                <a:ea typeface="微软雅黑" pitchFamily="34" charset="-122"/>
              </a:rPr>
              <a:t>not in</a:t>
            </a:r>
            <a:r>
              <a:rPr kumimoji="1" lang="zh-CN" altLang="en-US" sz="2400" dirty="0">
                <a:solidFill>
                  <a:schemeClr val="bg1">
                    <a:lumMod val="50000"/>
                  </a:schemeClr>
                </a:solidFill>
                <a:latin typeface="微软雅黑" pitchFamily="34" charset="-122"/>
                <a:ea typeface="微软雅黑" pitchFamily="34" charset="-122"/>
              </a:rPr>
              <a:t>用于测试给定数据是否存在于序列（如列表、字符串）中，关于它们的介绍如下：</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2.6.5 </a:t>
            </a:r>
            <a:r>
              <a:rPr lang="zh-CN" altLang="en-US" sz="3200" dirty="0">
                <a:solidFill>
                  <a:srgbClr val="1353A2"/>
                </a:solidFill>
                <a:latin typeface="微软雅黑" pitchFamily="34" charset="-122"/>
                <a:ea typeface="微软雅黑" pitchFamily="34" charset="-122"/>
                <a:cs typeface="+mn-cs"/>
              </a:rPr>
              <a:t>成员运算符</a:t>
            </a:r>
          </a:p>
        </p:txBody>
      </p:sp>
      <p:sp>
        <p:nvSpPr>
          <p:cNvPr id="2" name="矩形 1"/>
          <p:cNvSpPr/>
          <p:nvPr/>
        </p:nvSpPr>
        <p:spPr>
          <a:xfrm>
            <a:off x="953518" y="2983578"/>
            <a:ext cx="8082325" cy="1446550"/>
          </a:xfrm>
          <a:prstGeom prst="rect">
            <a:avLst/>
          </a:prstGeom>
        </p:spPr>
        <p:txBody>
          <a:bodyPr wrap="square">
            <a:spAutoFit/>
          </a:bodyPr>
          <a:lstStyle/>
          <a:p>
            <a:pPr marL="342900" lvl="0" indent="-342900">
              <a:lnSpc>
                <a:spcPct val="200000"/>
              </a:lnSpc>
              <a:buFont typeface="Wingdings" panose="05000000000000000000" pitchFamily="2" charset="2"/>
              <a:buChar char="p"/>
            </a:pPr>
            <a:r>
              <a:rPr kumimoji="1" lang="zh-CN" altLang="zh-CN" sz="2200" dirty="0">
                <a:solidFill>
                  <a:srgbClr val="FF0000"/>
                </a:solidFill>
                <a:latin typeface="微软雅黑" pitchFamily="34" charset="-122"/>
                <a:ea typeface="微软雅黑" pitchFamily="34" charset="-122"/>
              </a:rPr>
              <a:t>in</a:t>
            </a:r>
            <a:r>
              <a:rPr kumimoji="1" lang="zh-CN" altLang="zh-CN" sz="2200" dirty="0">
                <a:solidFill>
                  <a:schemeClr val="bg1">
                    <a:lumMod val="50000"/>
                  </a:schemeClr>
                </a:solidFill>
                <a:latin typeface="微软雅黑" pitchFamily="34" charset="-122"/>
                <a:ea typeface="微软雅黑" pitchFamily="34" charset="-122"/>
              </a:rPr>
              <a:t>：如果指定元素在序列中返回True，否则返回False。</a:t>
            </a:r>
          </a:p>
          <a:p>
            <a:pPr marL="342900" lvl="0" indent="-342900">
              <a:lnSpc>
                <a:spcPct val="200000"/>
              </a:lnSpc>
              <a:buFont typeface="Wingdings" panose="05000000000000000000" pitchFamily="2" charset="2"/>
              <a:buChar char="p"/>
            </a:pPr>
            <a:r>
              <a:rPr kumimoji="1" lang="zh-CN" altLang="zh-CN" sz="2200" dirty="0">
                <a:solidFill>
                  <a:srgbClr val="FF0000"/>
                </a:solidFill>
                <a:latin typeface="微软雅黑" pitchFamily="34" charset="-122"/>
                <a:ea typeface="微软雅黑" pitchFamily="34" charset="-122"/>
              </a:rPr>
              <a:t>not in</a:t>
            </a:r>
            <a:r>
              <a:rPr kumimoji="1" lang="zh-CN" altLang="zh-CN" sz="2200" dirty="0">
                <a:solidFill>
                  <a:schemeClr val="bg1">
                    <a:lumMod val="50000"/>
                  </a:schemeClr>
                </a:solidFill>
                <a:latin typeface="微软雅黑" pitchFamily="34" charset="-122"/>
                <a:ea typeface="微软雅黑" pitchFamily="34" charset="-122"/>
              </a:rPr>
              <a:t>：如果指定元素不在序列中返回True，否则返回False。</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302109">
            <a:off x="9256111" y="2874042"/>
            <a:ext cx="1663309" cy="2331960"/>
          </a:xfrm>
          <a:prstGeom prst="rect">
            <a:avLst/>
          </a:prstGeom>
        </p:spPr>
      </p:pic>
    </p:spTree>
    <p:extLst>
      <p:ext uri="{BB962C8B-B14F-4D97-AF65-F5344CB8AC3E}">
        <p14:creationId xmlns:p14="http://schemas.microsoft.com/office/powerpoint/2010/main" val="3121930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46100" y="1403813"/>
            <a:ext cx="10972926" cy="14589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chemeClr val="bg1">
                    <a:lumMod val="50000"/>
                  </a:schemeClr>
                </a:solidFill>
                <a:latin typeface="微软雅黑" pitchFamily="34" charset="-122"/>
                <a:ea typeface="微软雅黑" pitchFamily="34" charset="-122"/>
              </a:rPr>
              <a:t>位运算符用于按</a:t>
            </a:r>
            <a:r>
              <a:rPr kumimoji="1" lang="zh-CN" altLang="en-US" sz="2400" dirty="0">
                <a:solidFill>
                  <a:srgbClr val="FF0000"/>
                </a:solidFill>
                <a:latin typeface="微软雅黑" pitchFamily="34" charset="-122"/>
                <a:ea typeface="微软雅黑" pitchFamily="34" charset="-122"/>
              </a:rPr>
              <a:t>二进制位</a:t>
            </a:r>
            <a:r>
              <a:rPr kumimoji="1" lang="zh-CN" altLang="en-US" sz="2400" dirty="0">
                <a:solidFill>
                  <a:schemeClr val="bg1">
                    <a:lumMod val="50000"/>
                  </a:schemeClr>
                </a:solidFill>
                <a:latin typeface="微软雅黑" pitchFamily="34" charset="-122"/>
                <a:ea typeface="微软雅黑" pitchFamily="34" charset="-122"/>
              </a:rPr>
              <a:t>进行逻辑运算，操作数必须为</a:t>
            </a:r>
            <a:r>
              <a:rPr kumimoji="1" lang="zh-CN" altLang="en-US" sz="2400" dirty="0">
                <a:solidFill>
                  <a:srgbClr val="FF0000"/>
                </a:solidFill>
                <a:latin typeface="微软雅黑" pitchFamily="34" charset="-122"/>
                <a:ea typeface="微软雅黑" pitchFamily="34" charset="-122"/>
              </a:rPr>
              <a:t>整数</a:t>
            </a:r>
            <a:r>
              <a:rPr kumimoji="1" lang="zh-CN" altLang="en-US" sz="2400" dirty="0">
                <a:solidFill>
                  <a:schemeClr val="bg1">
                    <a:lumMod val="50000"/>
                  </a:schemeClr>
                </a:solidFill>
                <a:latin typeface="微软雅黑" pitchFamily="34" charset="-122"/>
                <a:ea typeface="微软雅黑" pitchFamily="34" charset="-122"/>
              </a:rPr>
              <a:t>。下面介绍位运算符的功能，并以</a:t>
            </a:r>
            <a:r>
              <a:rPr kumimoji="1" lang="en-US" altLang="zh-CN" sz="2400" dirty="0">
                <a:solidFill>
                  <a:schemeClr val="bg1">
                    <a:lumMod val="50000"/>
                  </a:schemeClr>
                </a:solidFill>
                <a:latin typeface="微软雅黑" pitchFamily="34" charset="-122"/>
                <a:ea typeface="微软雅黑" pitchFamily="34" charset="-122"/>
              </a:rPr>
              <a:t>a=2</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b=3</a:t>
            </a:r>
            <a:r>
              <a:rPr kumimoji="1" lang="zh-CN" altLang="en-US" sz="2400" dirty="0">
                <a:solidFill>
                  <a:schemeClr val="bg1">
                    <a:lumMod val="50000"/>
                  </a:schemeClr>
                </a:solidFill>
                <a:latin typeface="微软雅黑" pitchFamily="34" charset="-122"/>
                <a:ea typeface="微软雅黑" pitchFamily="34" charset="-122"/>
              </a:rPr>
              <a:t>为例进行演示，具体如下：</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2.6.6 </a:t>
            </a:r>
            <a:r>
              <a:rPr lang="zh-CN" altLang="en-US" sz="3200" dirty="0">
                <a:solidFill>
                  <a:srgbClr val="1353A2"/>
                </a:solidFill>
                <a:latin typeface="微软雅黑" pitchFamily="34" charset="-122"/>
                <a:ea typeface="微软雅黑" pitchFamily="34" charset="-122"/>
                <a:cs typeface="+mn-cs"/>
              </a:rPr>
              <a:t>位运算符</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359" y="3081356"/>
            <a:ext cx="6693662" cy="21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593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94911" y="1513811"/>
            <a:ext cx="11013015" cy="17390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rgbClr val="FF0000"/>
                </a:solidFill>
                <a:latin typeface="微软雅黑" pitchFamily="34" charset="-122"/>
                <a:ea typeface="微软雅黑" pitchFamily="34" charset="-122"/>
              </a:rPr>
              <a:t>按位左移</a:t>
            </a:r>
            <a:r>
              <a:rPr kumimoji="1" lang="en-US" altLang="zh-CN" sz="2400" dirty="0">
                <a:solidFill>
                  <a:srgbClr val="FF0000"/>
                </a:solidFill>
                <a:latin typeface="微软雅黑" pitchFamily="34" charset="-122"/>
                <a:ea typeface="微软雅黑" pitchFamily="34" charset="-122"/>
              </a:rPr>
              <a:t>(&lt;&lt;)</a:t>
            </a:r>
            <a:r>
              <a:rPr kumimoji="1" lang="zh-CN" altLang="en-US" sz="2400" dirty="0">
                <a:solidFill>
                  <a:schemeClr val="bg1">
                    <a:lumMod val="50000"/>
                  </a:schemeClr>
                </a:solidFill>
                <a:latin typeface="微软雅黑" pitchFamily="34" charset="-122"/>
                <a:ea typeface="微软雅黑" pitchFamily="34" charset="-122"/>
              </a:rPr>
              <a:t>是指将二进制形式操作数的所有位全部</a:t>
            </a:r>
            <a:r>
              <a:rPr kumimoji="1" lang="zh-CN" altLang="en-US" sz="2400" dirty="0">
                <a:solidFill>
                  <a:srgbClr val="FF0000"/>
                </a:solidFill>
                <a:latin typeface="微软雅黑" pitchFamily="34" charset="-122"/>
                <a:ea typeface="微软雅黑" pitchFamily="34" charset="-122"/>
              </a:rPr>
              <a:t>左移</a:t>
            </a:r>
            <a:r>
              <a:rPr kumimoji="1" lang="en-US" altLang="zh-CN" sz="2400" dirty="0">
                <a:solidFill>
                  <a:srgbClr val="FF0000"/>
                </a:solidFill>
                <a:latin typeface="微软雅黑" pitchFamily="34" charset="-122"/>
                <a:ea typeface="微软雅黑" pitchFamily="34" charset="-122"/>
              </a:rPr>
              <a:t>n</a:t>
            </a:r>
            <a:r>
              <a:rPr kumimoji="1" lang="zh-CN" altLang="en-US" sz="2400" dirty="0">
                <a:solidFill>
                  <a:srgbClr val="FF0000"/>
                </a:solidFill>
                <a:latin typeface="微软雅黑" pitchFamily="34" charset="-122"/>
                <a:ea typeface="微软雅黑" pitchFamily="34" charset="-122"/>
              </a:rPr>
              <a:t>位，高位丢弃，低位补</a:t>
            </a:r>
            <a:r>
              <a:rPr kumimoji="1" lang="en-US" altLang="zh-CN" sz="2400" dirty="0">
                <a:solidFill>
                  <a:srgbClr val="FF0000"/>
                </a:solidFill>
                <a:latin typeface="微软雅黑" pitchFamily="34" charset="-122"/>
                <a:ea typeface="微软雅黑" pitchFamily="34" charset="-122"/>
              </a:rPr>
              <a:t>0</a:t>
            </a:r>
            <a:r>
              <a:rPr kumimoji="1" lang="zh-CN" altLang="en-US" sz="2400" dirty="0">
                <a:solidFill>
                  <a:schemeClr val="bg1">
                    <a:lumMod val="50000"/>
                  </a:schemeClr>
                </a:solidFill>
                <a:latin typeface="微软雅黑" pitchFamily="34" charset="-122"/>
                <a:ea typeface="微软雅黑" pitchFamily="34" charset="-122"/>
              </a:rPr>
              <a:t>。以十进制</a:t>
            </a:r>
            <a:r>
              <a:rPr kumimoji="1" lang="en-US" altLang="zh-CN" sz="2400" dirty="0">
                <a:solidFill>
                  <a:schemeClr val="bg1">
                    <a:lumMod val="50000"/>
                  </a:schemeClr>
                </a:solidFill>
                <a:latin typeface="微软雅黑" pitchFamily="34" charset="-122"/>
                <a:ea typeface="微软雅黑" pitchFamily="34" charset="-122"/>
              </a:rPr>
              <a:t>9</a:t>
            </a:r>
            <a:r>
              <a:rPr kumimoji="1" lang="zh-CN" altLang="en-US" sz="2400" dirty="0">
                <a:solidFill>
                  <a:schemeClr val="bg1">
                    <a:lumMod val="50000"/>
                  </a:schemeClr>
                </a:solidFill>
                <a:latin typeface="微软雅黑" pitchFamily="34" charset="-122"/>
                <a:ea typeface="微软雅黑" pitchFamily="34" charset="-122"/>
              </a:rPr>
              <a:t>为例，</a:t>
            </a:r>
            <a:r>
              <a:rPr kumimoji="1" lang="en-US" altLang="zh-CN" sz="2400" dirty="0">
                <a:solidFill>
                  <a:schemeClr val="bg1">
                    <a:lumMod val="50000"/>
                  </a:schemeClr>
                </a:solidFill>
                <a:latin typeface="微软雅黑" pitchFamily="34" charset="-122"/>
                <a:ea typeface="微软雅黑" pitchFamily="34" charset="-122"/>
              </a:rPr>
              <a:t>9</a:t>
            </a:r>
            <a:r>
              <a:rPr kumimoji="1" lang="zh-CN" altLang="en-US" sz="2400" dirty="0">
                <a:solidFill>
                  <a:schemeClr val="bg1">
                    <a:lumMod val="50000"/>
                  </a:schemeClr>
                </a:solidFill>
                <a:latin typeface="微软雅黑" pitchFamily="34" charset="-122"/>
                <a:ea typeface="微软雅黑" pitchFamily="34" charset="-122"/>
              </a:rPr>
              <a:t>转为二进制后是</a:t>
            </a:r>
            <a:r>
              <a:rPr kumimoji="1" lang="en-US" altLang="zh-CN" sz="2400" dirty="0">
                <a:solidFill>
                  <a:schemeClr val="bg1">
                    <a:lumMod val="50000"/>
                  </a:schemeClr>
                </a:solidFill>
                <a:latin typeface="微软雅黑" pitchFamily="34" charset="-122"/>
                <a:ea typeface="微软雅黑" pitchFamily="34" charset="-122"/>
              </a:rPr>
              <a:t>00001001</a:t>
            </a:r>
            <a:r>
              <a:rPr kumimoji="1" lang="zh-CN" altLang="en-US" sz="2400" dirty="0">
                <a:solidFill>
                  <a:schemeClr val="bg1">
                    <a:lumMod val="50000"/>
                  </a:schemeClr>
                </a:solidFill>
                <a:latin typeface="微软雅黑" pitchFamily="34" charset="-122"/>
                <a:ea typeface="微软雅黑" pitchFamily="34" charset="-122"/>
              </a:rPr>
              <a:t>，将转换后的二进制数左移</a:t>
            </a:r>
            <a:r>
              <a:rPr kumimoji="1" lang="en-US" altLang="zh-CN" sz="2400" dirty="0">
                <a:solidFill>
                  <a:schemeClr val="bg1">
                    <a:lumMod val="50000"/>
                  </a:schemeClr>
                </a:solidFill>
                <a:latin typeface="微软雅黑" pitchFamily="34" charset="-122"/>
                <a:ea typeface="微软雅黑" pitchFamily="34" charset="-122"/>
              </a:rPr>
              <a:t>4</a:t>
            </a:r>
            <a:r>
              <a:rPr kumimoji="1" lang="zh-CN" altLang="en-US" sz="2400" dirty="0">
                <a:solidFill>
                  <a:schemeClr val="bg1">
                    <a:lumMod val="50000"/>
                  </a:schemeClr>
                </a:solidFill>
                <a:latin typeface="微软雅黑" pitchFamily="34" charset="-122"/>
                <a:ea typeface="微软雅黑" pitchFamily="34" charset="-122"/>
              </a:rPr>
              <a:t>位。</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2.6.6 </a:t>
            </a:r>
            <a:r>
              <a:rPr lang="zh-CN" altLang="en-US" sz="3200" dirty="0">
                <a:solidFill>
                  <a:srgbClr val="1353A2"/>
                </a:solidFill>
                <a:latin typeface="微软雅黑" pitchFamily="34" charset="-122"/>
                <a:ea typeface="微软雅黑" pitchFamily="34" charset="-122"/>
                <a:cs typeface="+mn-cs"/>
              </a:rPr>
              <a:t>位运算符</a:t>
            </a: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2386921" y="3343924"/>
            <a:ext cx="7428993" cy="1987868"/>
          </a:xfrm>
          <a:prstGeom prst="rect">
            <a:avLst/>
          </a:prstGeom>
        </p:spPr>
      </p:pic>
    </p:spTree>
    <p:extLst>
      <p:ext uri="{BB962C8B-B14F-4D97-AF65-F5344CB8AC3E}">
        <p14:creationId xmlns:p14="http://schemas.microsoft.com/office/powerpoint/2010/main" val="1414977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2.6.6 </a:t>
            </a:r>
            <a:r>
              <a:rPr lang="zh-CN" altLang="en-US" sz="3200" dirty="0">
                <a:solidFill>
                  <a:srgbClr val="1353A2"/>
                </a:solidFill>
                <a:latin typeface="微软雅黑" pitchFamily="34" charset="-122"/>
                <a:ea typeface="微软雅黑" pitchFamily="34" charset="-122"/>
                <a:cs typeface="+mn-cs"/>
              </a:rPr>
              <a:t>位运算符</a:t>
            </a:r>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3034645" y="3309936"/>
            <a:ext cx="6133545" cy="1935163"/>
          </a:xfrm>
          <a:prstGeom prst="rect">
            <a:avLst/>
          </a:prstGeom>
        </p:spPr>
      </p:pic>
      <p:sp>
        <p:nvSpPr>
          <p:cNvPr id="7" name="矩形 6"/>
          <p:cNvSpPr/>
          <p:nvPr/>
        </p:nvSpPr>
        <p:spPr>
          <a:xfrm>
            <a:off x="594911" y="1427119"/>
            <a:ext cx="11013015" cy="17390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rgbClr val="FF0000"/>
                </a:solidFill>
                <a:latin typeface="微软雅黑" pitchFamily="34" charset="-122"/>
                <a:ea typeface="微软雅黑" pitchFamily="34" charset="-122"/>
              </a:rPr>
              <a:t>按位右移</a:t>
            </a:r>
            <a:r>
              <a:rPr kumimoji="1" lang="en-US" altLang="zh-CN" sz="2400" dirty="0">
                <a:solidFill>
                  <a:srgbClr val="FF0000"/>
                </a:solidFill>
                <a:latin typeface="微软雅黑" pitchFamily="34" charset="-122"/>
                <a:ea typeface="微软雅黑" pitchFamily="34" charset="-122"/>
              </a:rPr>
              <a:t>(&gt;&gt;)</a:t>
            </a:r>
            <a:r>
              <a:rPr kumimoji="1" lang="zh-CN" altLang="en-US" sz="2400" dirty="0">
                <a:solidFill>
                  <a:schemeClr val="bg1">
                    <a:lumMod val="50000"/>
                  </a:schemeClr>
                </a:solidFill>
                <a:latin typeface="微软雅黑" pitchFamily="34" charset="-122"/>
                <a:ea typeface="微软雅黑" pitchFamily="34" charset="-122"/>
              </a:rPr>
              <a:t>是指将二进制形式操作数的所有位全部</a:t>
            </a:r>
            <a:r>
              <a:rPr kumimoji="1" lang="zh-CN" altLang="en-US" sz="2400" dirty="0">
                <a:solidFill>
                  <a:srgbClr val="FF0000"/>
                </a:solidFill>
                <a:latin typeface="微软雅黑" pitchFamily="34" charset="-122"/>
                <a:ea typeface="微软雅黑" pitchFamily="34" charset="-122"/>
              </a:rPr>
              <a:t>右移</a:t>
            </a:r>
            <a:r>
              <a:rPr kumimoji="1" lang="en-US" altLang="zh-CN" sz="2400" dirty="0">
                <a:solidFill>
                  <a:srgbClr val="FF0000"/>
                </a:solidFill>
                <a:latin typeface="微软雅黑" pitchFamily="34" charset="-122"/>
                <a:ea typeface="微软雅黑" pitchFamily="34" charset="-122"/>
              </a:rPr>
              <a:t>n</a:t>
            </a:r>
            <a:r>
              <a:rPr kumimoji="1" lang="zh-CN" altLang="en-US" sz="2400" dirty="0">
                <a:solidFill>
                  <a:srgbClr val="FF0000"/>
                </a:solidFill>
                <a:latin typeface="微软雅黑" pitchFamily="34" charset="-122"/>
                <a:ea typeface="微软雅黑" pitchFamily="34" charset="-122"/>
              </a:rPr>
              <a:t>位，低位丢弃，高位补</a:t>
            </a:r>
            <a:r>
              <a:rPr kumimoji="1" lang="en-US" altLang="zh-CN" sz="2400" dirty="0">
                <a:solidFill>
                  <a:srgbClr val="FF0000"/>
                </a:solidFill>
                <a:latin typeface="微软雅黑" pitchFamily="34" charset="-122"/>
                <a:ea typeface="微软雅黑" pitchFamily="34" charset="-122"/>
              </a:rPr>
              <a:t>0</a:t>
            </a:r>
            <a:r>
              <a:rPr kumimoji="1" lang="zh-CN" altLang="en-US" sz="2400" dirty="0">
                <a:solidFill>
                  <a:schemeClr val="bg1">
                    <a:lumMod val="50000"/>
                  </a:schemeClr>
                </a:solidFill>
                <a:latin typeface="微软雅黑" pitchFamily="34" charset="-122"/>
                <a:ea typeface="微软雅黑" pitchFamily="34" charset="-122"/>
              </a:rPr>
              <a:t>。以十进制</a:t>
            </a:r>
            <a:r>
              <a:rPr kumimoji="1" lang="en-US" altLang="zh-CN" sz="2400" dirty="0">
                <a:solidFill>
                  <a:schemeClr val="bg1">
                    <a:lumMod val="50000"/>
                  </a:schemeClr>
                </a:solidFill>
                <a:latin typeface="微软雅黑" pitchFamily="34" charset="-122"/>
                <a:ea typeface="微软雅黑" pitchFamily="34" charset="-122"/>
              </a:rPr>
              <a:t>8</a:t>
            </a:r>
            <a:r>
              <a:rPr kumimoji="1" lang="zh-CN" altLang="en-US" sz="2400" dirty="0">
                <a:solidFill>
                  <a:schemeClr val="bg1">
                    <a:lumMod val="50000"/>
                  </a:schemeClr>
                </a:solidFill>
                <a:latin typeface="微软雅黑" pitchFamily="34" charset="-122"/>
                <a:ea typeface="微软雅黑" pitchFamily="34" charset="-122"/>
              </a:rPr>
              <a:t>为例，</a:t>
            </a:r>
            <a:r>
              <a:rPr kumimoji="1" lang="en-US" altLang="zh-CN" sz="2400" dirty="0">
                <a:solidFill>
                  <a:schemeClr val="bg1">
                    <a:lumMod val="50000"/>
                  </a:schemeClr>
                </a:solidFill>
                <a:latin typeface="微软雅黑" pitchFamily="34" charset="-122"/>
                <a:ea typeface="微软雅黑" pitchFamily="34" charset="-122"/>
              </a:rPr>
              <a:t>8</a:t>
            </a:r>
            <a:r>
              <a:rPr kumimoji="1" lang="zh-CN" altLang="en-US" sz="2400" dirty="0">
                <a:solidFill>
                  <a:schemeClr val="bg1">
                    <a:lumMod val="50000"/>
                  </a:schemeClr>
                </a:solidFill>
                <a:latin typeface="微软雅黑" pitchFamily="34" charset="-122"/>
                <a:ea typeface="微软雅黑" pitchFamily="34" charset="-122"/>
              </a:rPr>
              <a:t>转换为二进制后是</a:t>
            </a:r>
            <a:r>
              <a:rPr kumimoji="1" lang="en-US" altLang="zh-CN" sz="2400" dirty="0">
                <a:solidFill>
                  <a:schemeClr val="bg1">
                    <a:lumMod val="50000"/>
                  </a:schemeClr>
                </a:solidFill>
                <a:latin typeface="微软雅黑" pitchFamily="34" charset="-122"/>
                <a:ea typeface="微软雅黑" pitchFamily="34" charset="-122"/>
              </a:rPr>
              <a:t>00001000</a:t>
            </a:r>
            <a:r>
              <a:rPr kumimoji="1" lang="zh-CN" altLang="en-US" sz="2400" dirty="0">
                <a:solidFill>
                  <a:schemeClr val="bg1">
                    <a:lumMod val="50000"/>
                  </a:schemeClr>
                </a:solidFill>
                <a:latin typeface="微软雅黑" pitchFamily="34" charset="-122"/>
                <a:ea typeface="微软雅黑" pitchFamily="34" charset="-122"/>
              </a:rPr>
              <a:t>，将转换后的二进制数右移</a:t>
            </a:r>
            <a:r>
              <a:rPr kumimoji="1" lang="en-US" altLang="zh-CN" sz="2400" dirty="0">
                <a:solidFill>
                  <a:schemeClr val="bg1">
                    <a:lumMod val="50000"/>
                  </a:schemeClr>
                </a:solidFill>
                <a:latin typeface="微软雅黑" pitchFamily="34" charset="-122"/>
                <a:ea typeface="微软雅黑" pitchFamily="34" charset="-122"/>
              </a:rPr>
              <a:t>2</a:t>
            </a:r>
            <a:r>
              <a:rPr kumimoji="1" lang="zh-CN" altLang="en-US" sz="2400" dirty="0">
                <a:solidFill>
                  <a:schemeClr val="bg1">
                    <a:lumMod val="50000"/>
                  </a:schemeClr>
                </a:solidFill>
                <a:latin typeface="微软雅黑" pitchFamily="34" charset="-122"/>
                <a:ea typeface="微软雅黑" pitchFamily="34" charset="-122"/>
              </a:rPr>
              <a:t>位。</a:t>
            </a:r>
          </a:p>
        </p:txBody>
      </p:sp>
    </p:spTree>
    <p:extLst>
      <p:ext uri="{BB962C8B-B14F-4D97-AF65-F5344CB8AC3E}">
        <p14:creationId xmlns:p14="http://schemas.microsoft.com/office/powerpoint/2010/main" val="1725152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2.6.6 </a:t>
            </a:r>
            <a:r>
              <a:rPr lang="zh-CN" altLang="en-US" sz="3200" dirty="0">
                <a:solidFill>
                  <a:srgbClr val="1353A2"/>
                </a:solidFill>
                <a:latin typeface="微软雅黑" pitchFamily="34" charset="-122"/>
                <a:ea typeface="微软雅黑" pitchFamily="34" charset="-122"/>
                <a:cs typeface="+mn-cs"/>
              </a:rPr>
              <a:t>位运算符</a:t>
            </a:r>
          </a:p>
        </p:txBody>
      </p:sp>
      <p:sp>
        <p:nvSpPr>
          <p:cNvPr id="7" name="矩形 6"/>
          <p:cNvSpPr/>
          <p:nvPr/>
        </p:nvSpPr>
        <p:spPr>
          <a:xfrm>
            <a:off x="594911" y="1452519"/>
            <a:ext cx="11013015" cy="17390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rgbClr val="FF0000"/>
                </a:solidFill>
                <a:latin typeface="微软雅黑" pitchFamily="34" charset="-122"/>
                <a:ea typeface="微软雅黑" pitchFamily="34" charset="-122"/>
              </a:rPr>
              <a:t>按位与</a:t>
            </a:r>
            <a:r>
              <a:rPr kumimoji="1" lang="en-US" altLang="zh-CN" sz="2400" dirty="0">
                <a:solidFill>
                  <a:srgbClr val="FF0000"/>
                </a:solidFill>
                <a:latin typeface="微软雅黑" pitchFamily="34" charset="-122"/>
                <a:ea typeface="微软雅黑" pitchFamily="34" charset="-122"/>
              </a:rPr>
              <a:t>(&amp;)</a:t>
            </a:r>
            <a:r>
              <a:rPr kumimoji="1" lang="zh-CN" altLang="en-US" sz="2400" dirty="0">
                <a:solidFill>
                  <a:schemeClr val="bg1">
                    <a:lumMod val="50000"/>
                  </a:schemeClr>
                </a:solidFill>
                <a:latin typeface="微软雅黑" pitchFamily="34" charset="-122"/>
                <a:ea typeface="微软雅黑" pitchFamily="34" charset="-122"/>
              </a:rPr>
              <a:t>是指将参与运算的两个操作数对应的二进制位进行“与”操作。当对应的两个二进制位均为</a:t>
            </a:r>
            <a:r>
              <a:rPr kumimoji="1" lang="en-US" altLang="zh-CN" sz="2400" dirty="0">
                <a:solidFill>
                  <a:schemeClr val="bg1">
                    <a:lumMod val="50000"/>
                  </a:schemeClr>
                </a:solidFill>
                <a:latin typeface="微软雅黑" pitchFamily="34" charset="-122"/>
                <a:ea typeface="微软雅黑" pitchFamily="34" charset="-122"/>
              </a:rPr>
              <a:t>1</a:t>
            </a:r>
            <a:r>
              <a:rPr kumimoji="1" lang="zh-CN" altLang="en-US" sz="2400" dirty="0">
                <a:solidFill>
                  <a:schemeClr val="bg1">
                    <a:lumMod val="50000"/>
                  </a:schemeClr>
                </a:solidFill>
                <a:latin typeface="微软雅黑" pitchFamily="34" charset="-122"/>
                <a:ea typeface="微软雅黑" pitchFamily="34" charset="-122"/>
              </a:rPr>
              <a:t>时，结果位就为</a:t>
            </a:r>
            <a:r>
              <a:rPr kumimoji="1" lang="en-US" altLang="zh-CN" sz="2400" dirty="0">
                <a:solidFill>
                  <a:schemeClr val="bg1">
                    <a:lumMod val="50000"/>
                  </a:schemeClr>
                </a:solidFill>
                <a:latin typeface="微软雅黑" pitchFamily="34" charset="-122"/>
                <a:ea typeface="微软雅黑" pitchFamily="34" charset="-122"/>
              </a:rPr>
              <a:t>1</a:t>
            </a:r>
            <a:r>
              <a:rPr kumimoji="1" lang="zh-CN" altLang="en-US" sz="2400" dirty="0">
                <a:solidFill>
                  <a:schemeClr val="bg1">
                    <a:lumMod val="50000"/>
                  </a:schemeClr>
                </a:solidFill>
                <a:latin typeface="微软雅黑" pitchFamily="34" charset="-122"/>
                <a:ea typeface="微软雅黑" pitchFamily="34" charset="-122"/>
              </a:rPr>
              <a:t>，否则为</a:t>
            </a:r>
            <a:r>
              <a:rPr kumimoji="1" lang="en-US" altLang="zh-CN" sz="2400" dirty="0">
                <a:solidFill>
                  <a:schemeClr val="bg1">
                    <a:lumMod val="50000"/>
                  </a:schemeClr>
                </a:solidFill>
                <a:latin typeface="微软雅黑" pitchFamily="34" charset="-122"/>
                <a:ea typeface="微软雅黑" pitchFamily="34" charset="-122"/>
              </a:rPr>
              <a:t>0</a:t>
            </a:r>
            <a:r>
              <a:rPr kumimoji="1" lang="zh-CN" altLang="en-US" sz="2400" dirty="0">
                <a:solidFill>
                  <a:schemeClr val="bg1">
                    <a:lumMod val="50000"/>
                  </a:schemeClr>
                </a:solidFill>
                <a:latin typeface="微软雅黑" pitchFamily="34" charset="-122"/>
                <a:ea typeface="微软雅黑" pitchFamily="34" charset="-122"/>
              </a:rPr>
              <a:t>。以十进制</a:t>
            </a:r>
            <a:r>
              <a:rPr kumimoji="1" lang="en-US" altLang="zh-CN" sz="2400" dirty="0">
                <a:solidFill>
                  <a:schemeClr val="bg1">
                    <a:lumMod val="50000"/>
                  </a:schemeClr>
                </a:solidFill>
                <a:latin typeface="微软雅黑" pitchFamily="34" charset="-122"/>
                <a:ea typeface="微软雅黑" pitchFamily="34" charset="-122"/>
              </a:rPr>
              <a:t>9</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3</a:t>
            </a:r>
            <a:r>
              <a:rPr kumimoji="1" lang="zh-CN" altLang="en-US" sz="2400" dirty="0">
                <a:solidFill>
                  <a:schemeClr val="bg1">
                    <a:lumMod val="50000"/>
                  </a:schemeClr>
                </a:solidFill>
                <a:latin typeface="微软雅黑" pitchFamily="34" charset="-122"/>
                <a:ea typeface="微软雅黑" pitchFamily="34" charset="-122"/>
              </a:rPr>
              <a:t>为例，</a:t>
            </a:r>
            <a:r>
              <a:rPr kumimoji="1" lang="en-US" altLang="zh-CN" sz="2400" dirty="0">
                <a:solidFill>
                  <a:schemeClr val="bg1">
                    <a:lumMod val="50000"/>
                  </a:schemeClr>
                </a:solidFill>
                <a:latin typeface="微软雅黑" pitchFamily="34" charset="-122"/>
                <a:ea typeface="微软雅黑" pitchFamily="34" charset="-122"/>
              </a:rPr>
              <a:t>9</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3</a:t>
            </a:r>
            <a:r>
              <a:rPr kumimoji="1" lang="zh-CN" altLang="en-US" sz="2400" dirty="0">
                <a:solidFill>
                  <a:schemeClr val="bg1">
                    <a:lumMod val="50000"/>
                  </a:schemeClr>
                </a:solidFill>
                <a:latin typeface="微软雅黑" pitchFamily="34" charset="-122"/>
                <a:ea typeface="微软雅黑" pitchFamily="34" charset="-122"/>
              </a:rPr>
              <a:t>转换为二进制后分别是</a:t>
            </a:r>
            <a:r>
              <a:rPr kumimoji="1" lang="en-US" altLang="zh-CN" sz="2400" dirty="0">
                <a:solidFill>
                  <a:schemeClr val="bg1">
                    <a:lumMod val="50000"/>
                  </a:schemeClr>
                </a:solidFill>
                <a:latin typeface="微软雅黑" pitchFamily="34" charset="-122"/>
                <a:ea typeface="微软雅黑" pitchFamily="34" charset="-122"/>
              </a:rPr>
              <a:t>00001001</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00000011</a:t>
            </a:r>
            <a:r>
              <a:rPr kumimoji="1" lang="zh-CN" altLang="en-US" sz="2400" dirty="0">
                <a:solidFill>
                  <a:schemeClr val="bg1">
                    <a:lumMod val="50000"/>
                  </a:schemeClr>
                </a:solidFill>
                <a:latin typeface="微软雅黑" pitchFamily="34" charset="-122"/>
                <a:ea typeface="微软雅黑" pitchFamily="34" charset="-122"/>
              </a:rPr>
              <a:t>。</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638267" y="3671887"/>
            <a:ext cx="6317846" cy="1611313"/>
          </a:xfrm>
          <a:prstGeom prst="rect">
            <a:avLst/>
          </a:prstGeom>
        </p:spPr>
      </p:pic>
    </p:spTree>
    <p:extLst>
      <p:ext uri="{BB962C8B-B14F-4D97-AF65-F5344CB8AC3E}">
        <p14:creationId xmlns:p14="http://schemas.microsoft.com/office/powerpoint/2010/main" val="1203774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2.6.6 </a:t>
            </a:r>
            <a:r>
              <a:rPr lang="zh-CN" altLang="en-US" sz="3200" dirty="0">
                <a:solidFill>
                  <a:srgbClr val="1353A2"/>
                </a:solidFill>
                <a:latin typeface="微软雅黑" pitchFamily="34" charset="-122"/>
                <a:ea typeface="微软雅黑" pitchFamily="34" charset="-122"/>
                <a:cs typeface="+mn-cs"/>
              </a:rPr>
              <a:t>位运算符</a:t>
            </a:r>
          </a:p>
        </p:txBody>
      </p:sp>
      <p:sp>
        <p:nvSpPr>
          <p:cNvPr id="7" name="矩形 6"/>
          <p:cNvSpPr/>
          <p:nvPr/>
        </p:nvSpPr>
        <p:spPr>
          <a:xfrm>
            <a:off x="594911" y="1338219"/>
            <a:ext cx="11013015" cy="23701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rgbClr val="FF0000"/>
                </a:solidFill>
                <a:latin typeface="微软雅黑" pitchFamily="34" charset="-122"/>
                <a:ea typeface="微软雅黑" pitchFamily="34" charset="-122"/>
              </a:rPr>
              <a:t>按位或</a:t>
            </a:r>
            <a:r>
              <a:rPr kumimoji="1" lang="en-US" altLang="zh-CN"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是指将参与运算的两个操作数对应的二进制位进行“或”操作。若对应的两个二进制位</a:t>
            </a:r>
            <a:r>
              <a:rPr kumimoji="1" lang="zh-CN" altLang="en-US" sz="2400" dirty="0">
                <a:solidFill>
                  <a:srgbClr val="FF0000"/>
                </a:solidFill>
                <a:latin typeface="微软雅黑" pitchFamily="34" charset="-122"/>
                <a:ea typeface="微软雅黑" pitchFamily="34" charset="-122"/>
              </a:rPr>
              <a:t>有一个为</a:t>
            </a:r>
            <a:r>
              <a:rPr kumimoji="1" lang="en-US" altLang="zh-CN" sz="2400" dirty="0">
                <a:solidFill>
                  <a:srgbClr val="FF0000"/>
                </a:solidFill>
                <a:latin typeface="微软雅黑" pitchFamily="34" charset="-122"/>
                <a:ea typeface="微软雅黑" pitchFamily="34" charset="-122"/>
              </a:rPr>
              <a:t>1</a:t>
            </a:r>
            <a:r>
              <a:rPr kumimoji="1" lang="zh-CN" altLang="en-US" sz="2400" dirty="0">
                <a:solidFill>
                  <a:srgbClr val="FF0000"/>
                </a:solidFill>
                <a:latin typeface="微软雅黑" pitchFamily="34" charset="-122"/>
                <a:ea typeface="微软雅黑" pitchFamily="34" charset="-122"/>
              </a:rPr>
              <a:t>时，结果位就为</a:t>
            </a:r>
            <a:r>
              <a:rPr kumimoji="1" lang="en-US" altLang="zh-CN" sz="2400" dirty="0">
                <a:solidFill>
                  <a:srgbClr val="FF0000"/>
                </a:solidFill>
                <a:latin typeface="微软雅黑" pitchFamily="34" charset="-122"/>
                <a:ea typeface="微软雅黑" pitchFamily="34" charset="-122"/>
              </a:rPr>
              <a:t>1</a:t>
            </a:r>
            <a:r>
              <a:rPr kumimoji="1" lang="zh-CN" altLang="en-US" sz="2400" dirty="0">
                <a:solidFill>
                  <a:schemeClr val="bg1">
                    <a:lumMod val="50000"/>
                  </a:schemeClr>
                </a:solidFill>
                <a:latin typeface="微软雅黑" pitchFamily="34" charset="-122"/>
                <a:ea typeface="微软雅黑" pitchFamily="34" charset="-122"/>
              </a:rPr>
              <a:t>。若参与运算的数值为负数，参与运算的两个数均以补码出现。以十进制</a:t>
            </a:r>
            <a:r>
              <a:rPr kumimoji="1" lang="en-US" altLang="zh-CN" sz="2400" dirty="0">
                <a:solidFill>
                  <a:schemeClr val="bg1">
                    <a:lumMod val="50000"/>
                  </a:schemeClr>
                </a:solidFill>
                <a:latin typeface="微软雅黑" pitchFamily="34" charset="-122"/>
                <a:ea typeface="微软雅黑" pitchFamily="34" charset="-122"/>
              </a:rPr>
              <a:t>8</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3</a:t>
            </a:r>
            <a:r>
              <a:rPr kumimoji="1" lang="zh-CN" altLang="en-US" sz="2400" dirty="0">
                <a:solidFill>
                  <a:schemeClr val="bg1">
                    <a:lumMod val="50000"/>
                  </a:schemeClr>
                </a:solidFill>
                <a:latin typeface="微软雅黑" pitchFamily="34" charset="-122"/>
                <a:ea typeface="微软雅黑" pitchFamily="34" charset="-122"/>
              </a:rPr>
              <a:t>为例，</a:t>
            </a:r>
            <a:r>
              <a:rPr kumimoji="1" lang="en-US" altLang="zh-CN" sz="2400" dirty="0">
                <a:solidFill>
                  <a:schemeClr val="bg1">
                    <a:lumMod val="50000"/>
                  </a:schemeClr>
                </a:solidFill>
                <a:latin typeface="微软雅黑" pitchFamily="34" charset="-122"/>
                <a:ea typeface="微软雅黑" pitchFamily="34" charset="-122"/>
              </a:rPr>
              <a:t>8</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3</a:t>
            </a:r>
            <a:r>
              <a:rPr kumimoji="1" lang="zh-CN" altLang="en-US" sz="2400" dirty="0">
                <a:solidFill>
                  <a:schemeClr val="bg1">
                    <a:lumMod val="50000"/>
                  </a:schemeClr>
                </a:solidFill>
                <a:latin typeface="微软雅黑" pitchFamily="34" charset="-122"/>
                <a:ea typeface="微软雅黑" pitchFamily="34" charset="-122"/>
              </a:rPr>
              <a:t>转换为二进制后分别是</a:t>
            </a:r>
            <a:r>
              <a:rPr kumimoji="1" lang="en-US" altLang="zh-CN" sz="2400" dirty="0">
                <a:solidFill>
                  <a:schemeClr val="bg1">
                    <a:lumMod val="50000"/>
                  </a:schemeClr>
                </a:solidFill>
                <a:latin typeface="微软雅黑" pitchFamily="34" charset="-122"/>
                <a:ea typeface="微软雅黑" pitchFamily="34" charset="-122"/>
              </a:rPr>
              <a:t>00001000</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00000011</a:t>
            </a:r>
            <a:r>
              <a:rPr kumimoji="1" lang="zh-CN" altLang="en-US" sz="2400" dirty="0">
                <a:solidFill>
                  <a:schemeClr val="bg1">
                    <a:lumMod val="50000"/>
                  </a:schemeClr>
                </a:solidFill>
                <a:latin typeface="微软雅黑" pitchFamily="34" charset="-122"/>
                <a:ea typeface="微软雅黑" pitchFamily="34" charset="-122"/>
              </a:rPr>
              <a:t>。</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3155466" y="3805237"/>
            <a:ext cx="5891904" cy="1503363"/>
          </a:xfrm>
          <a:prstGeom prst="rect">
            <a:avLst/>
          </a:prstGeom>
        </p:spPr>
      </p:pic>
    </p:spTree>
    <p:extLst>
      <p:ext uri="{BB962C8B-B14F-4D97-AF65-F5344CB8AC3E}">
        <p14:creationId xmlns:p14="http://schemas.microsoft.com/office/powerpoint/2010/main" val="199989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2.6.6 </a:t>
            </a:r>
            <a:r>
              <a:rPr lang="zh-CN" altLang="en-US" sz="3200" dirty="0">
                <a:solidFill>
                  <a:srgbClr val="1353A2"/>
                </a:solidFill>
                <a:latin typeface="微软雅黑" pitchFamily="34" charset="-122"/>
                <a:ea typeface="微软雅黑" pitchFamily="34" charset="-122"/>
                <a:cs typeface="+mn-cs"/>
              </a:rPr>
              <a:t>位运算符</a:t>
            </a:r>
          </a:p>
        </p:txBody>
      </p:sp>
      <p:sp>
        <p:nvSpPr>
          <p:cNvPr id="7" name="矩形 6"/>
          <p:cNvSpPr/>
          <p:nvPr/>
        </p:nvSpPr>
        <p:spPr>
          <a:xfrm>
            <a:off x="594911" y="1401719"/>
            <a:ext cx="11013015" cy="17732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rgbClr val="FF0000"/>
                </a:solidFill>
                <a:latin typeface="微软雅黑" pitchFamily="34" charset="-122"/>
                <a:ea typeface="微软雅黑" pitchFamily="34" charset="-122"/>
              </a:rPr>
              <a:t>按位异或</a:t>
            </a:r>
            <a:r>
              <a:rPr kumimoji="1" lang="en-US" altLang="zh-CN"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是指将参与运算的两个操作数对应的二进制位进行“异或”操作。当对应的两个二进制位中</a:t>
            </a:r>
            <a:r>
              <a:rPr kumimoji="1" lang="zh-CN" altLang="en-US" sz="2400" dirty="0">
                <a:solidFill>
                  <a:srgbClr val="FF0000"/>
                </a:solidFill>
                <a:latin typeface="微软雅黑" pitchFamily="34" charset="-122"/>
                <a:ea typeface="微软雅黑" pitchFamily="34" charset="-122"/>
              </a:rPr>
              <a:t>有一个为</a:t>
            </a:r>
            <a:r>
              <a:rPr kumimoji="1" lang="en-US" altLang="zh-CN" sz="2400" dirty="0">
                <a:solidFill>
                  <a:srgbClr val="FF0000"/>
                </a:solidFill>
                <a:latin typeface="微软雅黑" pitchFamily="34" charset="-122"/>
                <a:ea typeface="微软雅黑" pitchFamily="34" charset="-122"/>
              </a:rPr>
              <a:t>1</a:t>
            </a:r>
            <a:r>
              <a:rPr kumimoji="1" lang="zh-CN" altLang="en-US" sz="2400" dirty="0">
                <a:solidFill>
                  <a:srgbClr val="FF0000"/>
                </a:solidFill>
                <a:latin typeface="微软雅黑" pitchFamily="34" charset="-122"/>
                <a:ea typeface="微软雅黑" pitchFamily="34" charset="-122"/>
              </a:rPr>
              <a:t>，另一个为</a:t>
            </a:r>
            <a:r>
              <a:rPr kumimoji="1" lang="en-US" altLang="zh-CN" sz="2400" dirty="0">
                <a:solidFill>
                  <a:srgbClr val="FF0000"/>
                </a:solidFill>
                <a:latin typeface="微软雅黑" pitchFamily="34" charset="-122"/>
                <a:ea typeface="微软雅黑" pitchFamily="34" charset="-122"/>
              </a:rPr>
              <a:t>0</a:t>
            </a:r>
            <a:r>
              <a:rPr kumimoji="1" lang="zh-CN" altLang="en-US" sz="2400" dirty="0">
                <a:solidFill>
                  <a:srgbClr val="FF0000"/>
                </a:solidFill>
                <a:latin typeface="微软雅黑" pitchFamily="34" charset="-122"/>
                <a:ea typeface="微软雅黑" pitchFamily="34" charset="-122"/>
              </a:rPr>
              <a:t>时，结果位为</a:t>
            </a:r>
            <a:r>
              <a:rPr kumimoji="1" lang="en-US" altLang="zh-CN" sz="2400" dirty="0">
                <a:solidFill>
                  <a:srgbClr val="FF0000"/>
                </a:solidFill>
                <a:latin typeface="微软雅黑" pitchFamily="34" charset="-122"/>
                <a:ea typeface="微软雅黑" pitchFamily="34" charset="-122"/>
              </a:rPr>
              <a:t>1</a:t>
            </a:r>
            <a:r>
              <a:rPr kumimoji="1" lang="zh-CN" altLang="en-US" sz="2400" dirty="0">
                <a:solidFill>
                  <a:srgbClr val="FF0000"/>
                </a:solidFill>
                <a:latin typeface="微软雅黑" pitchFamily="34" charset="-122"/>
                <a:ea typeface="微软雅黑" pitchFamily="34" charset="-122"/>
              </a:rPr>
              <a:t>，否则结果位为</a:t>
            </a:r>
            <a:r>
              <a:rPr kumimoji="1" lang="en-US" altLang="zh-CN" sz="2400" dirty="0">
                <a:solidFill>
                  <a:srgbClr val="FF0000"/>
                </a:solidFill>
                <a:latin typeface="微软雅黑" pitchFamily="34" charset="-122"/>
                <a:ea typeface="微软雅黑" pitchFamily="34" charset="-122"/>
              </a:rPr>
              <a:t>0</a:t>
            </a:r>
            <a:r>
              <a:rPr kumimoji="1" lang="zh-CN" altLang="en-US" sz="2400" dirty="0">
                <a:solidFill>
                  <a:schemeClr val="bg1">
                    <a:lumMod val="50000"/>
                  </a:schemeClr>
                </a:solidFill>
                <a:latin typeface="微软雅黑" pitchFamily="34" charset="-122"/>
                <a:ea typeface="微软雅黑" pitchFamily="34" charset="-122"/>
              </a:rPr>
              <a:t>。以十进制</a:t>
            </a:r>
            <a:r>
              <a:rPr kumimoji="1" lang="en-US" altLang="zh-CN" sz="2400" dirty="0">
                <a:solidFill>
                  <a:schemeClr val="bg1">
                    <a:lumMod val="50000"/>
                  </a:schemeClr>
                </a:solidFill>
                <a:latin typeface="微软雅黑" pitchFamily="34" charset="-122"/>
                <a:ea typeface="微软雅黑" pitchFamily="34" charset="-122"/>
              </a:rPr>
              <a:t>8</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4</a:t>
            </a:r>
            <a:r>
              <a:rPr kumimoji="1" lang="zh-CN" altLang="en-US" sz="2400" dirty="0">
                <a:solidFill>
                  <a:schemeClr val="bg1">
                    <a:lumMod val="50000"/>
                  </a:schemeClr>
                </a:solidFill>
                <a:latin typeface="微软雅黑" pitchFamily="34" charset="-122"/>
                <a:ea typeface="微软雅黑" pitchFamily="34" charset="-122"/>
              </a:rPr>
              <a:t>为例，</a:t>
            </a:r>
            <a:r>
              <a:rPr kumimoji="1" lang="en-US" altLang="zh-CN" sz="2400" dirty="0">
                <a:solidFill>
                  <a:schemeClr val="bg1">
                    <a:lumMod val="50000"/>
                  </a:schemeClr>
                </a:solidFill>
                <a:latin typeface="微软雅黑" pitchFamily="34" charset="-122"/>
                <a:ea typeface="微软雅黑" pitchFamily="34" charset="-122"/>
              </a:rPr>
              <a:t>8</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4</a:t>
            </a:r>
            <a:r>
              <a:rPr kumimoji="1" lang="zh-CN" altLang="en-US" sz="2400" dirty="0">
                <a:solidFill>
                  <a:schemeClr val="bg1">
                    <a:lumMod val="50000"/>
                  </a:schemeClr>
                </a:solidFill>
                <a:latin typeface="微软雅黑" pitchFamily="34" charset="-122"/>
                <a:ea typeface="微软雅黑" pitchFamily="34" charset="-122"/>
              </a:rPr>
              <a:t>转换为二进制后分别是</a:t>
            </a:r>
            <a:r>
              <a:rPr kumimoji="1" lang="en-US" altLang="zh-CN" sz="2400" dirty="0">
                <a:solidFill>
                  <a:schemeClr val="bg1">
                    <a:lumMod val="50000"/>
                  </a:schemeClr>
                </a:solidFill>
                <a:latin typeface="微软雅黑" pitchFamily="34" charset="-122"/>
                <a:ea typeface="微软雅黑" pitchFamily="34" charset="-122"/>
              </a:rPr>
              <a:t>00001000</a:t>
            </a:r>
            <a:r>
              <a:rPr kumimoji="1" lang="zh-CN" altLang="en-US" sz="2400" dirty="0">
                <a:solidFill>
                  <a:schemeClr val="bg1">
                    <a:lumMod val="50000"/>
                  </a:schemeClr>
                </a:solidFill>
                <a:latin typeface="微软雅黑" pitchFamily="34" charset="-122"/>
                <a:ea typeface="微软雅黑" pitchFamily="34" charset="-122"/>
              </a:rPr>
              <a:t>和</a:t>
            </a:r>
            <a:r>
              <a:rPr kumimoji="1" lang="en-US" altLang="zh-CN" sz="2400" dirty="0">
                <a:solidFill>
                  <a:schemeClr val="bg1">
                    <a:lumMod val="50000"/>
                  </a:schemeClr>
                </a:solidFill>
                <a:latin typeface="微软雅黑" pitchFamily="34" charset="-122"/>
                <a:ea typeface="微软雅黑" pitchFamily="34" charset="-122"/>
              </a:rPr>
              <a:t>00000100</a:t>
            </a:r>
            <a:r>
              <a:rPr kumimoji="1" lang="zh-CN" altLang="en-US" sz="2400" dirty="0">
                <a:solidFill>
                  <a:schemeClr val="bg1">
                    <a:lumMod val="50000"/>
                  </a:schemeClr>
                </a:solidFill>
                <a:latin typeface="微软雅黑" pitchFamily="34" charset="-122"/>
                <a:ea typeface="微软雅黑" pitchFamily="34" charset="-122"/>
              </a:rPr>
              <a:t>。</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997710" y="3475036"/>
            <a:ext cx="6279353" cy="1602686"/>
          </a:xfrm>
          <a:prstGeom prst="rect">
            <a:avLst/>
          </a:prstGeom>
        </p:spPr>
      </p:pic>
    </p:spTree>
    <p:extLst>
      <p:ext uri="{BB962C8B-B14F-4D97-AF65-F5344CB8AC3E}">
        <p14:creationId xmlns:p14="http://schemas.microsoft.com/office/powerpoint/2010/main" val="2543861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666849" y="4199429"/>
            <a:ext cx="9066882" cy="508000"/>
            <a:chOff x="627961" y="4516929"/>
            <a:chExt cx="9066882" cy="508000"/>
          </a:xfrm>
        </p:grpSpPr>
        <p:sp>
          <p:nvSpPr>
            <p:cNvPr id="12" name="AutoShape 3"/>
            <p:cNvSpPr>
              <a:spLocks noChangeArrowheads="1"/>
            </p:cNvSpPr>
            <p:nvPr/>
          </p:nvSpPr>
          <p:spPr bwMode="auto">
            <a:xfrm>
              <a:off x="627961" y="4516929"/>
              <a:ext cx="9066882" cy="508000"/>
            </a:xfrm>
            <a:prstGeom prst="flowChartAlternateProcess">
              <a:avLst/>
            </a:prstGeom>
            <a:solidFill>
              <a:srgbClr val="1353A2"/>
            </a:solidFill>
            <a:ln>
              <a:noFill/>
            </a:ln>
            <a:effectLst>
              <a:prstShdw prst="shdw17" dist="17961" dir="2700000">
                <a:srgbClr val="DDDDDD">
                  <a:gamma/>
                  <a:shade val="60000"/>
                  <a:invGamma/>
                </a:srgbClr>
              </a:prst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2850"/>
                </a:solidFill>
                <a:effectLst/>
                <a:uLnTx/>
                <a:uFillTx/>
              </a:endParaRPr>
            </a:p>
          </p:txBody>
        </p:sp>
        <p:sp>
          <p:nvSpPr>
            <p:cNvPr id="13" name="AutoShape 4"/>
            <p:cNvSpPr>
              <a:spLocks noChangeArrowheads="1"/>
            </p:cNvSpPr>
            <p:nvPr/>
          </p:nvSpPr>
          <p:spPr bwMode="auto">
            <a:xfrm>
              <a:off x="627961" y="4516929"/>
              <a:ext cx="792162" cy="508000"/>
            </a:xfrm>
            <a:prstGeom prst="flowChartAlternateProcess">
              <a:avLst/>
            </a:prstGeom>
            <a:solidFill>
              <a:srgbClr val="FF0000"/>
            </a:solidFill>
            <a:ln>
              <a:noFill/>
            </a:ln>
            <a:effectLst>
              <a:prstShdw prst="shdw17" dist="17961" dir="2700000">
                <a:srgbClr val="2A5682">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WordArt 5"/>
            <p:cNvSpPr>
              <a:spLocks noChangeArrowheads="1" noChangeShapeType="1" noTextEdit="1"/>
            </p:cNvSpPr>
            <p:nvPr/>
          </p:nvSpPr>
          <p:spPr bwMode="auto">
            <a:xfrm>
              <a:off x="770836" y="4643929"/>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a:ln>
                    <a:noFill/>
                  </a:ln>
                  <a:solidFill>
                    <a:srgbClr val="FFFFFF"/>
                  </a:solidFill>
                  <a:effectLst/>
                  <a:uLnTx/>
                  <a:uFillTx/>
                  <a:latin typeface="Arial Black"/>
                </a:rPr>
                <a:t>02</a:t>
              </a:r>
              <a:endParaRPr kumimoji="0" lang="zh-CN" altLang="en-US" sz="1400" b="0" i="0" u="none" strike="noStrike" kern="10" cap="none" spc="-70" normalizeH="0" baseline="0" noProof="0" dirty="0">
                <a:ln>
                  <a:noFill/>
                </a:ln>
                <a:solidFill>
                  <a:srgbClr val="FFFFFF"/>
                </a:solidFill>
                <a:effectLst/>
                <a:uLnTx/>
                <a:uFillTx/>
                <a:latin typeface="Arial Black"/>
              </a:endParaRPr>
            </a:p>
          </p:txBody>
        </p:sp>
        <p:sp>
          <p:nvSpPr>
            <p:cNvPr id="2" name="TextBox 1"/>
            <p:cNvSpPr txBox="1"/>
            <p:nvPr/>
          </p:nvSpPr>
          <p:spPr>
            <a:xfrm>
              <a:off x="1522644" y="4579967"/>
              <a:ext cx="7489152" cy="369332"/>
            </a:xfrm>
            <a:prstGeom prst="rect">
              <a:avLst/>
            </a:prstGeom>
            <a:noFill/>
          </p:spPr>
          <p:txBody>
            <a:bodyPr wrap="square" rtlCol="0">
              <a:spAutoFit/>
            </a:bodyPr>
            <a:lstStyle/>
            <a:p>
              <a:r>
                <a:rPr kumimoji="1" lang="zh-CN" altLang="en-US" dirty="0">
                  <a:solidFill>
                    <a:schemeClr val="bg1"/>
                  </a:solidFill>
                  <a:latin typeface="微软雅黑" pitchFamily="34" charset="-122"/>
                  <a:ea typeface="微软雅黑" pitchFamily="34" charset="-122"/>
                </a:rPr>
                <a:t>对正数</a:t>
              </a:r>
              <a:r>
                <a:rPr kumimoji="1" lang="en-US" altLang="zh-CN" dirty="0">
                  <a:solidFill>
                    <a:schemeClr val="bg1"/>
                  </a:solidFill>
                  <a:latin typeface="微软雅黑" pitchFamily="34" charset="-122"/>
                  <a:ea typeface="微软雅黑" pitchFamily="34" charset="-122"/>
                </a:rPr>
                <a:t>9</a:t>
              </a:r>
              <a:r>
                <a:rPr kumimoji="1" lang="zh-CN" altLang="en-US" dirty="0">
                  <a:solidFill>
                    <a:schemeClr val="bg1"/>
                  </a:solidFill>
                  <a:latin typeface="微软雅黑" pitchFamily="34" charset="-122"/>
                  <a:ea typeface="微软雅黑" pitchFamily="34" charset="-122"/>
                </a:rPr>
                <a:t>的补码</a:t>
              </a:r>
              <a:r>
                <a:rPr kumimoji="1" lang="en-US" altLang="zh-CN" dirty="0">
                  <a:solidFill>
                    <a:schemeClr val="bg1"/>
                  </a:solidFill>
                  <a:latin typeface="微软雅黑" pitchFamily="34" charset="-122"/>
                  <a:ea typeface="微软雅黑" pitchFamily="34" charset="-122"/>
                </a:rPr>
                <a:t>00001001</a:t>
              </a:r>
              <a:r>
                <a:rPr kumimoji="1" lang="zh-CN" altLang="en-US" dirty="0">
                  <a:solidFill>
                    <a:schemeClr val="bg1"/>
                  </a:solidFill>
                  <a:latin typeface="微软雅黑" pitchFamily="34" charset="-122"/>
                  <a:ea typeface="微软雅黑" pitchFamily="34" charset="-122"/>
                </a:rPr>
                <a:t>进行取反操作，取反后结果为补码</a:t>
              </a:r>
              <a:r>
                <a:rPr kumimoji="1" lang="en-US" altLang="zh-CN" dirty="0">
                  <a:solidFill>
                    <a:schemeClr val="bg1"/>
                  </a:solidFill>
                  <a:latin typeface="微软雅黑" pitchFamily="34" charset="-122"/>
                  <a:ea typeface="微软雅黑" pitchFamily="34" charset="-122"/>
                </a:rPr>
                <a:t>11110110</a:t>
              </a:r>
            </a:p>
          </p:txBody>
        </p:sp>
      </p:grpSp>
      <p:grpSp>
        <p:nvGrpSpPr>
          <p:cNvPr id="30" name="组合 29"/>
          <p:cNvGrpSpPr/>
          <p:nvPr/>
        </p:nvGrpSpPr>
        <p:grpSpPr>
          <a:xfrm>
            <a:off x="1666849" y="3255942"/>
            <a:ext cx="9066882" cy="589096"/>
            <a:chOff x="627961" y="3573442"/>
            <a:chExt cx="9066882" cy="589096"/>
          </a:xfrm>
        </p:grpSpPr>
        <p:sp>
          <p:nvSpPr>
            <p:cNvPr id="16" name="WordArt 5"/>
            <p:cNvSpPr>
              <a:spLocks noChangeArrowheads="1" noChangeShapeType="1" noTextEdit="1"/>
            </p:cNvSpPr>
            <p:nvPr/>
          </p:nvSpPr>
          <p:spPr bwMode="auto">
            <a:xfrm>
              <a:off x="678547" y="3573442"/>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a:ln>
                    <a:noFill/>
                  </a:ln>
                  <a:solidFill>
                    <a:srgbClr val="FFFFFF"/>
                  </a:solidFill>
                  <a:effectLst/>
                  <a:uLnTx/>
                  <a:uFillTx/>
                  <a:latin typeface="Arial Black"/>
                </a:rPr>
                <a:t>01</a:t>
              </a:r>
              <a:endParaRPr kumimoji="0" lang="zh-CN" altLang="en-US" sz="1400" b="0" i="0" u="none" strike="noStrike" kern="10" cap="none" spc="-70" normalizeH="0" baseline="0" noProof="0" dirty="0">
                <a:ln>
                  <a:noFill/>
                </a:ln>
                <a:solidFill>
                  <a:srgbClr val="FFFFFF"/>
                </a:solidFill>
                <a:effectLst/>
                <a:uLnTx/>
                <a:uFillTx/>
                <a:latin typeface="Arial Black"/>
              </a:endParaRPr>
            </a:p>
          </p:txBody>
        </p:sp>
        <p:sp>
          <p:nvSpPr>
            <p:cNvPr id="19" name="AutoShape 3"/>
            <p:cNvSpPr>
              <a:spLocks noChangeArrowheads="1"/>
            </p:cNvSpPr>
            <p:nvPr/>
          </p:nvSpPr>
          <p:spPr bwMode="auto">
            <a:xfrm>
              <a:off x="627961" y="3654538"/>
              <a:ext cx="9066882" cy="508000"/>
            </a:xfrm>
            <a:prstGeom prst="flowChartAlternateProcess">
              <a:avLst/>
            </a:prstGeom>
            <a:solidFill>
              <a:srgbClr val="1353A2"/>
            </a:solidFill>
            <a:ln>
              <a:noFill/>
            </a:ln>
            <a:effectLst>
              <a:prstShdw prst="shdw17" dist="17961" dir="2700000">
                <a:srgbClr val="DDDDDD">
                  <a:gamma/>
                  <a:shade val="60000"/>
                  <a:invGamma/>
                </a:srgbClr>
              </a:prst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2850"/>
                </a:solidFill>
                <a:effectLst/>
                <a:uLnTx/>
                <a:uFillTx/>
              </a:endParaRPr>
            </a:p>
          </p:txBody>
        </p:sp>
        <p:sp>
          <p:nvSpPr>
            <p:cNvPr id="20" name="AutoShape 4"/>
            <p:cNvSpPr>
              <a:spLocks noChangeArrowheads="1"/>
            </p:cNvSpPr>
            <p:nvPr/>
          </p:nvSpPr>
          <p:spPr bwMode="auto">
            <a:xfrm>
              <a:off x="627961" y="3654538"/>
              <a:ext cx="792162" cy="508000"/>
            </a:xfrm>
            <a:prstGeom prst="flowChartAlternateProcess">
              <a:avLst/>
            </a:prstGeom>
            <a:solidFill>
              <a:srgbClr val="FFC000"/>
            </a:solidFill>
            <a:ln>
              <a:noFill/>
            </a:ln>
            <a:effectLst>
              <a:prstShdw prst="shdw17" dist="17961" dir="2700000">
                <a:srgbClr val="2A5682">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WordArt 5"/>
            <p:cNvSpPr>
              <a:spLocks noChangeArrowheads="1" noChangeShapeType="1" noTextEdit="1"/>
            </p:cNvSpPr>
            <p:nvPr/>
          </p:nvSpPr>
          <p:spPr bwMode="auto">
            <a:xfrm>
              <a:off x="770836" y="3781538"/>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a:ln>
                    <a:noFill/>
                  </a:ln>
                  <a:solidFill>
                    <a:srgbClr val="FFFFFF"/>
                  </a:solidFill>
                  <a:effectLst/>
                  <a:uLnTx/>
                  <a:uFillTx/>
                  <a:latin typeface="Arial Black"/>
                </a:rPr>
                <a:t>01</a:t>
              </a:r>
              <a:endParaRPr kumimoji="0" lang="zh-CN" altLang="en-US" sz="1400" b="0" i="0" u="none" strike="noStrike" kern="10" cap="none" spc="-70" normalizeH="0" baseline="0" noProof="0" dirty="0">
                <a:ln>
                  <a:noFill/>
                </a:ln>
                <a:solidFill>
                  <a:srgbClr val="FFFFFF"/>
                </a:solidFill>
                <a:effectLst/>
                <a:uLnTx/>
                <a:uFillTx/>
                <a:latin typeface="Arial Black"/>
              </a:endParaRPr>
            </a:p>
          </p:txBody>
        </p:sp>
        <p:sp>
          <p:nvSpPr>
            <p:cNvPr id="24" name="矩形 23"/>
            <p:cNvSpPr/>
            <p:nvPr/>
          </p:nvSpPr>
          <p:spPr>
            <a:xfrm>
              <a:off x="1442532" y="3723872"/>
              <a:ext cx="7913783" cy="369332"/>
            </a:xfrm>
            <a:prstGeom prst="rect">
              <a:avLst/>
            </a:prstGeom>
          </p:spPr>
          <p:txBody>
            <a:bodyPr wrap="square">
              <a:spAutoFit/>
            </a:bodyPr>
            <a:lstStyle/>
            <a:p>
              <a:r>
                <a:rPr lang="zh-CN" altLang="zh-CN" dirty="0">
                  <a:solidFill>
                    <a:schemeClr val="bg1"/>
                  </a:solidFill>
                  <a:latin typeface="微软雅黑" panose="020B0503020204020204" pitchFamily="34" charset="-122"/>
                  <a:ea typeface="微软雅黑" panose="020B0503020204020204" pitchFamily="34" charset="-122"/>
                </a:rPr>
                <a:t>因为</a:t>
              </a:r>
              <a:r>
                <a:rPr lang="en-US" altLang="zh-CN" dirty="0">
                  <a:solidFill>
                    <a:schemeClr val="bg1"/>
                  </a:solidFill>
                  <a:latin typeface="微软雅黑" panose="020B0503020204020204" pitchFamily="34" charset="-122"/>
                  <a:ea typeface="微软雅黑" panose="020B0503020204020204" pitchFamily="34" charset="-122"/>
                </a:rPr>
                <a:t>9</a:t>
              </a:r>
              <a:r>
                <a:rPr lang="zh-CN" altLang="zh-CN" dirty="0">
                  <a:solidFill>
                    <a:schemeClr val="bg1"/>
                  </a:solidFill>
                  <a:latin typeface="微软雅黑" panose="020B0503020204020204" pitchFamily="34" charset="-122"/>
                  <a:ea typeface="微软雅黑" panose="020B0503020204020204" pitchFamily="34" charset="-122"/>
                </a:rPr>
                <a:t>是正数，计算机中正数的原码</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反码</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补码，所以</a:t>
              </a:r>
              <a:r>
                <a:rPr lang="en-US" altLang="zh-CN" dirty="0">
                  <a:solidFill>
                    <a:schemeClr val="bg1"/>
                  </a:solidFill>
                  <a:latin typeface="微软雅黑" panose="020B0503020204020204" pitchFamily="34" charset="-122"/>
                  <a:ea typeface="微软雅黑" panose="020B0503020204020204" pitchFamily="34" charset="-122"/>
                </a:rPr>
                <a:t>9</a:t>
              </a:r>
              <a:r>
                <a:rPr lang="zh-CN" altLang="zh-CN" dirty="0">
                  <a:solidFill>
                    <a:schemeClr val="bg1"/>
                  </a:solidFill>
                  <a:latin typeface="微软雅黑" panose="020B0503020204020204" pitchFamily="34" charset="-122"/>
                  <a:ea typeface="微软雅黑" panose="020B0503020204020204" pitchFamily="34" charset="-122"/>
                </a:rPr>
                <a:t>的补码为</a:t>
              </a:r>
              <a:r>
                <a:rPr lang="en-US" altLang="zh-CN" dirty="0">
                  <a:solidFill>
                    <a:schemeClr val="bg1"/>
                  </a:solidFill>
                  <a:latin typeface="微软雅黑" panose="020B0503020204020204" pitchFamily="34" charset="-122"/>
                  <a:ea typeface="微软雅黑" panose="020B0503020204020204" pitchFamily="34" charset="-122"/>
                </a:rPr>
                <a:t>00001001</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665011" y="4987751"/>
            <a:ext cx="9066882" cy="646331"/>
            <a:chOff x="626123" y="5305251"/>
            <a:chExt cx="9066882" cy="646331"/>
          </a:xfrm>
        </p:grpSpPr>
        <p:grpSp>
          <p:nvGrpSpPr>
            <p:cNvPr id="32" name="组合 31"/>
            <p:cNvGrpSpPr/>
            <p:nvPr/>
          </p:nvGrpSpPr>
          <p:grpSpPr>
            <a:xfrm>
              <a:off x="626123" y="5305251"/>
              <a:ext cx="9066882" cy="577166"/>
              <a:chOff x="626123" y="5305251"/>
              <a:chExt cx="9066882" cy="577166"/>
            </a:xfrm>
          </p:grpSpPr>
          <p:sp>
            <p:nvSpPr>
              <p:cNvPr id="25" name="AutoShape 3"/>
              <p:cNvSpPr>
                <a:spLocks noChangeArrowheads="1"/>
              </p:cNvSpPr>
              <p:nvPr/>
            </p:nvSpPr>
            <p:spPr bwMode="auto">
              <a:xfrm>
                <a:off x="626123" y="5305251"/>
                <a:ext cx="9066882" cy="577166"/>
              </a:xfrm>
              <a:prstGeom prst="flowChartAlternateProcess">
                <a:avLst/>
              </a:prstGeom>
              <a:solidFill>
                <a:srgbClr val="1353A2"/>
              </a:solidFill>
              <a:ln>
                <a:noFill/>
              </a:ln>
              <a:effectLst>
                <a:prstShdw prst="shdw17" dist="17961" dir="2700000">
                  <a:srgbClr val="DDDDDD">
                    <a:gamma/>
                    <a:shade val="60000"/>
                    <a:invGamma/>
                  </a:srgbClr>
                </a:prst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2850"/>
                  </a:solidFill>
                  <a:effectLst/>
                  <a:uLnTx/>
                  <a:uFillTx/>
                </a:endParaRPr>
              </a:p>
            </p:txBody>
          </p:sp>
          <p:sp>
            <p:nvSpPr>
              <p:cNvPr id="26" name="AutoShape 4"/>
              <p:cNvSpPr>
                <a:spLocks noChangeArrowheads="1"/>
              </p:cNvSpPr>
              <p:nvPr/>
            </p:nvSpPr>
            <p:spPr bwMode="auto">
              <a:xfrm>
                <a:off x="626123" y="5305251"/>
                <a:ext cx="792162" cy="577166"/>
              </a:xfrm>
              <a:prstGeom prst="flowChartAlternateProcess">
                <a:avLst/>
              </a:prstGeom>
              <a:solidFill>
                <a:srgbClr val="00B050"/>
              </a:solidFill>
              <a:ln>
                <a:noFill/>
              </a:ln>
              <a:effectLst>
                <a:prstShdw prst="shdw17" dist="17961" dir="2700000">
                  <a:srgbClr val="2A5682">
                    <a:gamma/>
                    <a:shade val="60000"/>
                    <a:invGamma/>
                  </a:srgb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WordArt 5"/>
              <p:cNvSpPr>
                <a:spLocks noChangeArrowheads="1" noChangeShapeType="1" noTextEdit="1"/>
              </p:cNvSpPr>
              <p:nvPr/>
            </p:nvSpPr>
            <p:spPr bwMode="auto">
              <a:xfrm>
                <a:off x="757981" y="5479383"/>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a:ln>
                      <a:noFill/>
                    </a:ln>
                    <a:solidFill>
                      <a:srgbClr val="FFFFFF"/>
                    </a:solidFill>
                    <a:effectLst/>
                    <a:uLnTx/>
                    <a:uFillTx/>
                    <a:latin typeface="Arial Black"/>
                  </a:rPr>
                  <a:t>03</a:t>
                </a:r>
                <a:endParaRPr kumimoji="0" lang="zh-CN" altLang="en-US" sz="1400" b="0" i="0" u="none" strike="noStrike" kern="10" cap="none" spc="-70" normalizeH="0" baseline="0" noProof="0" dirty="0">
                  <a:ln>
                    <a:noFill/>
                  </a:ln>
                  <a:solidFill>
                    <a:srgbClr val="FFFFFF"/>
                  </a:solidFill>
                  <a:effectLst/>
                  <a:uLnTx/>
                  <a:uFillTx/>
                  <a:latin typeface="Arial Black"/>
                </a:endParaRPr>
              </a:p>
            </p:txBody>
          </p:sp>
        </p:grpSp>
        <p:sp>
          <p:nvSpPr>
            <p:cNvPr id="29" name="矩形 28"/>
            <p:cNvSpPr/>
            <p:nvPr/>
          </p:nvSpPr>
          <p:spPr>
            <a:xfrm>
              <a:off x="1604790" y="5305251"/>
              <a:ext cx="7594294" cy="646331"/>
            </a:xfrm>
            <a:prstGeom prst="rect">
              <a:avLst/>
            </a:prstGeom>
          </p:spPr>
          <p:txBody>
            <a:bodyPr wrap="square">
              <a:spAutoFit/>
            </a:bodyPr>
            <a:lstStyle/>
            <a:p>
              <a:r>
                <a:rPr lang="zh-CN" altLang="zh-CN" dirty="0">
                  <a:solidFill>
                    <a:schemeClr val="bg1"/>
                  </a:solidFill>
                  <a:latin typeface="微软雅黑" panose="020B0503020204020204" pitchFamily="34" charset="-122"/>
                  <a:ea typeface="微软雅黑" panose="020B0503020204020204" pitchFamily="34" charset="-122"/>
                </a:rPr>
                <a:t>将补码</a:t>
              </a:r>
              <a:r>
                <a:rPr lang="en-US" altLang="zh-CN" dirty="0">
                  <a:solidFill>
                    <a:schemeClr val="bg1"/>
                  </a:solidFill>
                  <a:latin typeface="微软雅黑" panose="020B0503020204020204" pitchFamily="34" charset="-122"/>
                  <a:ea typeface="微软雅黑" panose="020B0503020204020204" pitchFamily="34" charset="-122"/>
                </a:rPr>
                <a:t>00001001</a:t>
              </a:r>
              <a:r>
                <a:rPr lang="zh-CN" altLang="zh-CN" dirty="0">
                  <a:solidFill>
                    <a:schemeClr val="bg1"/>
                  </a:solidFill>
                  <a:latin typeface="微软雅黑" panose="020B0503020204020204" pitchFamily="34" charset="-122"/>
                  <a:ea typeface="微软雅黑" panose="020B0503020204020204" pitchFamily="34" charset="-122"/>
                </a:rPr>
                <a:t>转换为原码时，符号位不变，其他位取反，然后</a:t>
              </a:r>
              <a:r>
                <a:rPr lang="en-US" altLang="zh-CN" dirty="0">
                  <a:solidFill>
                    <a:schemeClr val="bg1"/>
                  </a:solidFill>
                  <a:latin typeface="微软雅黑" panose="020B0503020204020204" pitchFamily="34" charset="-122"/>
                  <a:ea typeface="微软雅黑" panose="020B0503020204020204" pitchFamily="34" charset="-122"/>
                </a:rPr>
                <a:t>+1</a:t>
              </a:r>
              <a:r>
                <a:rPr lang="zh-CN" altLang="zh-CN" dirty="0">
                  <a:solidFill>
                    <a:schemeClr val="bg1"/>
                  </a:solidFill>
                  <a:latin typeface="微软雅黑" panose="020B0503020204020204" pitchFamily="34" charset="-122"/>
                  <a:ea typeface="微软雅黑" panose="020B0503020204020204" pitchFamily="34" charset="-122"/>
                </a:rPr>
                <a:t>得到原码，最终结果为</a:t>
              </a:r>
              <a:r>
                <a:rPr lang="en-US" altLang="zh-CN" dirty="0">
                  <a:solidFill>
                    <a:schemeClr val="bg1"/>
                  </a:solidFill>
                  <a:latin typeface="微软雅黑" panose="020B0503020204020204" pitchFamily="34" charset="-122"/>
                  <a:ea typeface="微软雅黑" panose="020B0503020204020204" pitchFamily="34" charset="-122"/>
                </a:rPr>
                <a:t>10001010</a:t>
              </a:r>
              <a:r>
                <a:rPr lang="zh-CN" altLang="zh-CN" dirty="0">
                  <a:solidFill>
                    <a:schemeClr val="bg1"/>
                  </a:solidFill>
                  <a:latin typeface="微软雅黑" panose="020B0503020204020204" pitchFamily="34" charset="-122"/>
                  <a:ea typeface="微软雅黑" panose="020B0503020204020204" pitchFamily="34" charset="-122"/>
                </a:rPr>
                <a:t>，即</a:t>
              </a:r>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3"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2.6.6 </a:t>
            </a:r>
            <a:r>
              <a:rPr lang="zh-CN" altLang="en-US" sz="3200" dirty="0">
                <a:solidFill>
                  <a:srgbClr val="1353A2"/>
                </a:solidFill>
                <a:latin typeface="微软雅黑" pitchFamily="34" charset="-122"/>
                <a:ea typeface="微软雅黑" pitchFamily="34" charset="-122"/>
                <a:cs typeface="+mn-cs"/>
              </a:rPr>
              <a:t>位运算符</a:t>
            </a:r>
          </a:p>
        </p:txBody>
      </p:sp>
      <p:sp>
        <p:nvSpPr>
          <p:cNvPr id="28" name="矩形 27"/>
          <p:cNvSpPr/>
          <p:nvPr/>
        </p:nvSpPr>
        <p:spPr>
          <a:xfrm>
            <a:off x="594911" y="1262019"/>
            <a:ext cx="11013015" cy="18367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kumimoji="1" lang="zh-CN" altLang="en-US" sz="2400" dirty="0">
                <a:solidFill>
                  <a:srgbClr val="FF0000"/>
                </a:solidFill>
                <a:latin typeface="微软雅黑" pitchFamily="34" charset="-122"/>
                <a:ea typeface="微软雅黑" pitchFamily="34" charset="-122"/>
              </a:rPr>
              <a:t>按位取反</a:t>
            </a:r>
            <a:r>
              <a:rPr kumimoji="1" lang="en-US" altLang="zh-CN" sz="2400" dirty="0">
                <a:solidFill>
                  <a:srgbClr val="FF0000"/>
                </a:solidFill>
                <a:latin typeface="微软雅黑" pitchFamily="34" charset="-122"/>
                <a:ea typeface="微软雅黑" pitchFamily="34" charset="-122"/>
              </a:rPr>
              <a:t>(~)</a:t>
            </a:r>
            <a:r>
              <a:rPr kumimoji="1" lang="zh-CN" altLang="en-US" sz="2400" dirty="0">
                <a:solidFill>
                  <a:schemeClr val="bg1">
                    <a:lumMod val="50000"/>
                  </a:schemeClr>
                </a:solidFill>
                <a:latin typeface="微软雅黑" pitchFamily="34" charset="-122"/>
                <a:ea typeface="微软雅黑" pitchFamily="34" charset="-122"/>
              </a:rPr>
              <a:t>是指将二进制的每一位进行取反，</a:t>
            </a:r>
            <a:r>
              <a:rPr kumimoji="1" lang="en-US" altLang="zh-CN" sz="2400" dirty="0">
                <a:solidFill>
                  <a:srgbClr val="FF0000"/>
                </a:solidFill>
                <a:latin typeface="微软雅黑" pitchFamily="34" charset="-122"/>
                <a:ea typeface="微软雅黑" pitchFamily="34" charset="-122"/>
              </a:rPr>
              <a:t>0</a:t>
            </a:r>
            <a:r>
              <a:rPr kumimoji="1" lang="zh-CN" altLang="en-US" sz="2400" dirty="0">
                <a:solidFill>
                  <a:srgbClr val="FF0000"/>
                </a:solidFill>
                <a:latin typeface="微软雅黑" pitchFamily="34" charset="-122"/>
                <a:ea typeface="微软雅黑" pitchFamily="34" charset="-122"/>
              </a:rPr>
              <a:t>取反为</a:t>
            </a:r>
            <a:r>
              <a:rPr kumimoji="1" lang="en-US" altLang="zh-CN" sz="2400" dirty="0">
                <a:solidFill>
                  <a:srgbClr val="FF0000"/>
                </a:solidFill>
                <a:latin typeface="微软雅黑" pitchFamily="34" charset="-122"/>
                <a:ea typeface="微软雅黑" pitchFamily="34" charset="-122"/>
              </a:rPr>
              <a:t>1</a:t>
            </a:r>
            <a:r>
              <a:rPr kumimoji="1" lang="zh-CN" altLang="en-US" sz="2400" dirty="0">
                <a:solidFill>
                  <a:srgbClr val="FF0000"/>
                </a:solidFill>
                <a:latin typeface="微软雅黑" pitchFamily="34" charset="-122"/>
                <a:ea typeface="微软雅黑" pitchFamily="34" charset="-122"/>
              </a:rPr>
              <a:t>，</a:t>
            </a:r>
            <a:r>
              <a:rPr kumimoji="1" lang="en-US" altLang="zh-CN" sz="2400" dirty="0">
                <a:solidFill>
                  <a:srgbClr val="FF0000"/>
                </a:solidFill>
                <a:latin typeface="微软雅黑" pitchFamily="34" charset="-122"/>
                <a:ea typeface="微软雅黑" pitchFamily="34" charset="-122"/>
              </a:rPr>
              <a:t>1</a:t>
            </a:r>
            <a:r>
              <a:rPr kumimoji="1" lang="zh-CN" altLang="en-US" sz="2400" dirty="0">
                <a:solidFill>
                  <a:srgbClr val="FF0000"/>
                </a:solidFill>
                <a:latin typeface="微软雅黑" pitchFamily="34" charset="-122"/>
                <a:ea typeface="微软雅黑" pitchFamily="34" charset="-122"/>
              </a:rPr>
              <a:t>取反为</a:t>
            </a:r>
            <a:r>
              <a:rPr kumimoji="1" lang="en-US" altLang="zh-CN" sz="2400" dirty="0">
                <a:solidFill>
                  <a:srgbClr val="FF0000"/>
                </a:solidFill>
                <a:latin typeface="微软雅黑" pitchFamily="34" charset="-122"/>
                <a:ea typeface="微软雅黑" pitchFamily="34" charset="-122"/>
              </a:rPr>
              <a:t>0</a:t>
            </a:r>
            <a:r>
              <a:rPr kumimoji="1" lang="zh-CN" altLang="en-US" sz="2400" dirty="0">
                <a:solidFill>
                  <a:schemeClr val="bg1">
                    <a:lumMod val="50000"/>
                  </a:schemeClr>
                </a:solidFill>
                <a:latin typeface="微软雅黑" pitchFamily="34" charset="-122"/>
                <a:ea typeface="微软雅黑" pitchFamily="34" charset="-122"/>
              </a:rPr>
              <a:t>。按位取反操作首先会获取这个数的补码，然后对补码进行取反，最后将取反结果转换为原码，例如，对</a:t>
            </a:r>
            <a:r>
              <a:rPr kumimoji="1" lang="en-US" altLang="zh-CN" sz="2400" dirty="0">
                <a:solidFill>
                  <a:schemeClr val="bg1">
                    <a:lumMod val="50000"/>
                  </a:schemeClr>
                </a:solidFill>
                <a:latin typeface="微软雅黑" pitchFamily="34" charset="-122"/>
                <a:ea typeface="微软雅黑" pitchFamily="34" charset="-122"/>
              </a:rPr>
              <a:t>9</a:t>
            </a:r>
            <a:r>
              <a:rPr kumimoji="1" lang="zh-CN" altLang="en-US" sz="2400" dirty="0">
                <a:solidFill>
                  <a:schemeClr val="bg1">
                    <a:lumMod val="50000"/>
                  </a:schemeClr>
                </a:solidFill>
                <a:latin typeface="微软雅黑" pitchFamily="34" charset="-122"/>
                <a:ea typeface="微软雅黑" pitchFamily="34" charset="-122"/>
              </a:rPr>
              <a:t>按位取反的计算过程如下：</a:t>
            </a:r>
          </a:p>
        </p:txBody>
      </p:sp>
    </p:spTree>
    <p:extLst>
      <p:ext uri="{BB962C8B-B14F-4D97-AF65-F5344CB8AC3E}">
        <p14:creationId xmlns:p14="http://schemas.microsoft.com/office/powerpoint/2010/main" val="1172722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32711" y="1412165"/>
            <a:ext cx="10979965" cy="18009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支持使用多个不同的运算符连接简单表达式，实现相对复杂的功能，为了避免含有多个运算符的表达式出现歧义，</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为每种运算符都设定了</a:t>
            </a:r>
            <a:r>
              <a:rPr kumimoji="1" lang="zh-CN" altLang="en-US" sz="2400" dirty="0">
                <a:solidFill>
                  <a:srgbClr val="FF0000"/>
                </a:solidFill>
                <a:latin typeface="微软雅黑" pitchFamily="34" charset="-122"/>
                <a:ea typeface="微软雅黑" pitchFamily="34" charset="-122"/>
              </a:rPr>
              <a:t>优先级</a:t>
            </a:r>
            <a:r>
              <a:rPr kumimoji="1" lang="zh-CN" altLang="en-US" sz="2400" dirty="0">
                <a:solidFill>
                  <a:schemeClr val="bg1">
                    <a:lumMod val="50000"/>
                  </a:schemeClr>
                </a:solidFill>
                <a:latin typeface="微软雅黑" pitchFamily="34" charset="-122"/>
                <a:ea typeface="微软雅黑" pitchFamily="34" charset="-122"/>
              </a:rPr>
              <a:t>。</a:t>
            </a:r>
            <a:r>
              <a:rPr kumimoji="1" lang="en-US" altLang="zh-CN" sz="2400" dirty="0">
                <a:solidFill>
                  <a:schemeClr val="bg1">
                    <a:lumMod val="50000"/>
                  </a:schemeClr>
                </a:solidFill>
                <a:latin typeface="微软雅黑" pitchFamily="34" charset="-122"/>
                <a:ea typeface="微软雅黑" pitchFamily="34" charset="-122"/>
              </a:rPr>
              <a:t>Python</a:t>
            </a:r>
            <a:r>
              <a:rPr kumimoji="1" lang="zh-CN" altLang="en-US" sz="2400" dirty="0">
                <a:solidFill>
                  <a:schemeClr val="bg1">
                    <a:lumMod val="50000"/>
                  </a:schemeClr>
                </a:solidFill>
                <a:latin typeface="微软雅黑" pitchFamily="34" charset="-122"/>
                <a:ea typeface="微软雅黑" pitchFamily="34" charset="-122"/>
              </a:rPr>
              <a:t>中运算符的优先级</a:t>
            </a:r>
            <a:r>
              <a:rPr kumimoji="1" lang="zh-CN" altLang="en-US" sz="2400" dirty="0">
                <a:solidFill>
                  <a:srgbClr val="FF0000"/>
                </a:solidFill>
                <a:latin typeface="微软雅黑" pitchFamily="34" charset="-122"/>
                <a:ea typeface="微软雅黑" pitchFamily="34" charset="-122"/>
              </a:rPr>
              <a:t>从高到低</a:t>
            </a:r>
            <a:r>
              <a:rPr kumimoji="1" lang="zh-CN" altLang="en-US" sz="2400" dirty="0">
                <a:solidFill>
                  <a:schemeClr val="bg1">
                    <a:lumMod val="50000"/>
                  </a:schemeClr>
                </a:solidFill>
                <a:latin typeface="微软雅黑" pitchFamily="34" charset="-122"/>
                <a:ea typeface="微软雅黑" pitchFamily="34" charset="-122"/>
              </a:rPr>
              <a:t>如下：</a:t>
            </a:r>
          </a:p>
        </p:txBody>
      </p:sp>
      <p:sp>
        <p:nvSpPr>
          <p:cNvPr id="10" name="标题 6"/>
          <p:cNvSpPr txBox="1">
            <a:spLocks/>
          </p:cNvSpPr>
          <p:nvPr/>
        </p:nvSpPr>
        <p:spPr>
          <a:xfrm>
            <a:off x="2317316" y="559133"/>
            <a:ext cx="6959748"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2.6.7 </a:t>
            </a:r>
            <a:r>
              <a:rPr lang="zh-CN" altLang="en-US" sz="3200" dirty="0">
                <a:solidFill>
                  <a:srgbClr val="1353A2"/>
                </a:solidFill>
                <a:latin typeface="微软雅黑" pitchFamily="34" charset="-122"/>
                <a:ea typeface="微软雅黑" pitchFamily="34" charset="-122"/>
                <a:cs typeface="+mn-cs"/>
              </a:rPr>
              <a:t>运算符优先级 </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693" y="3328433"/>
            <a:ext cx="552450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6161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对角圆角矩形 8"/>
          <p:cNvSpPr/>
          <p:nvPr/>
        </p:nvSpPr>
        <p:spPr>
          <a:xfrm>
            <a:off x="4870450" y="229934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2.7   </a:t>
            </a:r>
            <a:r>
              <a:rPr lang="zh-CN" altLang="en-US" sz="2800" dirty="0">
                <a:solidFill>
                  <a:schemeClr val="bg1"/>
                </a:solidFill>
                <a:latin typeface="Impact" pitchFamily="34" charset="0"/>
                <a:ea typeface="微软雅黑" pitchFamily="34" charset="-122"/>
              </a:rPr>
              <a:t>实训案例</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2.8   </a:t>
            </a:r>
            <a:r>
              <a:rPr lang="zh-CN" altLang="en-US" sz="2800" dirty="0">
                <a:solidFill>
                  <a:srgbClr val="595959"/>
                </a:solidFill>
                <a:latin typeface="Impact" pitchFamily="34" charset="0"/>
                <a:ea typeface="微软雅黑" pitchFamily="34" charset="-122"/>
              </a:rPr>
              <a:t>本章小结</a:t>
            </a:r>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2.6   </a:t>
            </a:r>
            <a:r>
              <a:rPr lang="zh-CN" altLang="en-US" sz="2800" dirty="0">
                <a:solidFill>
                  <a:srgbClr val="595959"/>
                </a:solidFill>
                <a:latin typeface="Impact" pitchFamily="34" charset="0"/>
                <a:ea typeface="微软雅黑" pitchFamily="34" charset="-122"/>
              </a:rPr>
              <a:t>运算符</a:t>
            </a:r>
            <a:r>
              <a:rPr lang="en-US" altLang="zh-CN" sz="2800" dirty="0">
                <a:solidFill>
                  <a:schemeClr val="bg1"/>
                </a:solidFill>
                <a:latin typeface="Impact" pitchFamily="34" charset="0"/>
                <a:ea typeface="微软雅黑" pitchFamily="34" charset="-122"/>
              </a:rPr>
              <a:t>   </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205138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787650" y="2151336"/>
            <a:ext cx="2705100" cy="3400425"/>
            <a:chOff x="2051720" y="1196752"/>
            <a:chExt cx="2705100" cy="3400425"/>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96752"/>
              <a:ext cx="270510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843808" y="3068960"/>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华文行楷" panose="02010800040101010101" pitchFamily="2" charset="-122"/>
                  <a:ea typeface="华文行楷" panose="02010800040101010101" pitchFamily="2" charset="-122"/>
                </a:rPr>
                <a:t>代码格式</a:t>
              </a:r>
            </a:p>
          </p:txBody>
        </p:sp>
      </p:grpSp>
      <p:sp>
        <p:nvSpPr>
          <p:cNvPr id="4" name="Text Box 44"/>
          <p:cNvSpPr txBox="1">
            <a:spLocks noChangeArrowheads="1"/>
          </p:cNvSpPr>
          <p:nvPr/>
        </p:nvSpPr>
        <p:spPr bwMode="auto">
          <a:xfrm>
            <a:off x="1106354" y="2730024"/>
            <a:ext cx="6246946"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en-US" sz="2400" dirty="0"/>
              <a:t>代码格式</a:t>
            </a:r>
            <a:r>
              <a:rPr lang="zh-CN" altLang="zh-CN" sz="2400" dirty="0"/>
              <a:t>可提升代码的</a:t>
            </a:r>
            <a:r>
              <a:rPr lang="zh-CN" altLang="zh-CN" sz="2400" dirty="0">
                <a:solidFill>
                  <a:srgbClr val="FF0000"/>
                </a:solidFill>
              </a:rPr>
              <a:t>可读性</a:t>
            </a:r>
            <a:r>
              <a:rPr lang="zh-CN" altLang="zh-CN" sz="2400" dirty="0"/>
              <a:t>，与其他语言不同，</a:t>
            </a:r>
            <a:r>
              <a:rPr lang="en-US" altLang="zh-CN" sz="2400" dirty="0"/>
              <a:t>Python</a:t>
            </a:r>
            <a:r>
              <a:rPr lang="zh-CN" altLang="zh-CN" sz="2400" dirty="0"/>
              <a:t>代码的格式是</a:t>
            </a:r>
            <a:r>
              <a:rPr lang="en-US" altLang="zh-CN" sz="2400" dirty="0"/>
              <a:t>Python</a:t>
            </a:r>
            <a:r>
              <a:rPr lang="zh-CN" altLang="zh-CN" sz="2400" dirty="0"/>
              <a:t>语法的组成之一，不符合格式规范的</a:t>
            </a:r>
            <a:r>
              <a:rPr lang="en-US" altLang="zh-CN" sz="2400" dirty="0"/>
              <a:t>Python</a:t>
            </a:r>
            <a:r>
              <a:rPr lang="zh-CN" altLang="zh-CN" sz="2400" dirty="0"/>
              <a:t>代码无法正常运行。</a:t>
            </a:r>
            <a:endParaRPr lang="zh-CN" altLang="en-US" sz="2400" dirty="0"/>
          </a:p>
        </p:txBody>
      </p:sp>
      <p:sp>
        <p:nvSpPr>
          <p:cNvPr id="2" name="标题 1"/>
          <p:cNvSpPr>
            <a:spLocks noGrp="1"/>
          </p:cNvSpPr>
          <p:nvPr>
            <p:ph type="title" idx="4294967295"/>
          </p:nvPr>
        </p:nvSpPr>
        <p:spPr>
          <a:xfrm>
            <a:off x="2329840" y="572250"/>
            <a:ext cx="8360079"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2.1 </a:t>
            </a:r>
            <a:r>
              <a:rPr lang="zh-CN" altLang="en-US" sz="3200" dirty="0">
                <a:solidFill>
                  <a:srgbClr val="1353A2"/>
                </a:solidFill>
                <a:latin typeface="微软雅黑" pitchFamily="34" charset="-122"/>
                <a:ea typeface="微软雅黑" pitchFamily="34" charset="-122"/>
                <a:cs typeface="+mn-cs"/>
              </a:rPr>
              <a:t>代码格式</a:t>
            </a:r>
          </a:p>
        </p:txBody>
      </p:sp>
    </p:spTree>
    <p:extLst>
      <p:ext uri="{BB962C8B-B14F-4D97-AF65-F5344CB8AC3E}">
        <p14:creationId xmlns:p14="http://schemas.microsoft.com/office/powerpoint/2010/main" val="3475198136"/>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2.7.1 </a:t>
            </a:r>
            <a:r>
              <a:rPr lang="zh-CN" altLang="en-US" sz="3200" dirty="0">
                <a:solidFill>
                  <a:srgbClr val="1353A2"/>
                </a:solidFill>
                <a:latin typeface="微软雅黑" pitchFamily="34" charset="-122"/>
                <a:ea typeface="微软雅黑" pitchFamily="34" charset="-122"/>
                <a:cs typeface="+mn-cs"/>
              </a:rPr>
              <a:t>绝对温标</a:t>
            </a:r>
          </a:p>
        </p:txBody>
      </p:sp>
      <p:sp>
        <p:nvSpPr>
          <p:cNvPr id="3" name="矩形 2"/>
          <p:cNvSpPr/>
          <p:nvPr/>
        </p:nvSpPr>
        <p:spPr>
          <a:xfrm>
            <a:off x="4354286" y="1513849"/>
            <a:ext cx="7235459" cy="445904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绝对温标又称开氏温标、热力学温标，是热力学和统计物理中的重要参数之一，也是国际单位制七个基本物理量之一。绝对温标的单位为开尔文（简称开，符号为</a:t>
            </a:r>
            <a:r>
              <a:rPr lang="en-US" altLang="zh-CN" sz="2400" dirty="0">
                <a:solidFill>
                  <a:schemeClr val="bg1">
                    <a:lumMod val="50000"/>
                  </a:schemeClr>
                </a:solidFill>
                <a:latin typeface="微软雅黑" pitchFamily="34" charset="-122"/>
                <a:ea typeface="微软雅黑" pitchFamily="34" charset="-122"/>
              </a:rPr>
              <a:t>K</a:t>
            </a:r>
            <a:r>
              <a:rPr lang="zh-CN" altLang="en-US" sz="2400" dirty="0">
                <a:solidFill>
                  <a:schemeClr val="bg1">
                    <a:lumMod val="50000"/>
                  </a:schemeClr>
                </a:solidFill>
                <a:latin typeface="微软雅黑" pitchFamily="34" charset="-122"/>
                <a:ea typeface="微软雅黑" pitchFamily="34" charset="-122"/>
              </a:rPr>
              <a:t>），绝对温标的</a:t>
            </a:r>
            <a:r>
              <a:rPr lang="zh-CN" altLang="en-US" sz="2400" dirty="0">
                <a:solidFill>
                  <a:srgbClr val="1353A2"/>
                </a:solidFill>
                <a:latin typeface="微软雅黑" pitchFamily="34" charset="-122"/>
                <a:ea typeface="微软雅黑" pitchFamily="34" charset="-122"/>
              </a:rPr>
              <a:t>零度</a:t>
            </a:r>
            <a:r>
              <a:rPr lang="zh-CN" altLang="en-US" sz="2400" dirty="0">
                <a:solidFill>
                  <a:schemeClr val="bg1">
                    <a:lumMod val="50000"/>
                  </a:schemeClr>
                </a:solidFill>
                <a:latin typeface="微软雅黑" pitchFamily="34" charset="-122"/>
                <a:ea typeface="微软雅黑" pitchFamily="34" charset="-122"/>
              </a:rPr>
              <a:t>对应我们日常使用的摄氏温度（单位为摄氏度，简称度，符号为℃）的</a:t>
            </a:r>
            <a:r>
              <a:rPr lang="en-US" altLang="zh-CN" sz="2400" dirty="0">
                <a:solidFill>
                  <a:srgbClr val="1353A2"/>
                </a:solidFill>
                <a:latin typeface="微软雅黑" pitchFamily="34" charset="-122"/>
                <a:ea typeface="微软雅黑" pitchFamily="34" charset="-122"/>
              </a:rPr>
              <a:t>-273.15℃</a:t>
            </a:r>
            <a:r>
              <a:rPr lang="zh-CN" altLang="en-US" sz="2400" dirty="0">
                <a:solidFill>
                  <a:schemeClr val="bg1">
                    <a:lumMod val="50000"/>
                  </a:schemeClr>
                </a:solidFill>
                <a:latin typeface="微软雅黑" pitchFamily="34" charset="-122"/>
                <a:ea typeface="微软雅黑" pitchFamily="34" charset="-122"/>
              </a:rPr>
              <a:t>。</a:t>
            </a:r>
            <a:endParaRPr lang="en-US" altLang="zh-CN" sz="2400" dirty="0">
              <a:solidFill>
                <a:schemeClr val="bg1">
                  <a:lumMod val="50000"/>
                </a:schemeClr>
              </a:solidFill>
              <a:latin typeface="微软雅黑" pitchFamily="34" charset="-122"/>
              <a:ea typeface="微软雅黑" pitchFamily="34" charset="-122"/>
            </a:endParaRPr>
          </a:p>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本实例要求编写代码，实现将用户输入的</a:t>
            </a:r>
            <a:r>
              <a:rPr lang="zh-CN" altLang="en-US" sz="2400" dirty="0">
                <a:solidFill>
                  <a:srgbClr val="FF0000"/>
                </a:solidFill>
                <a:latin typeface="微软雅黑" pitchFamily="34" charset="-122"/>
                <a:ea typeface="微软雅黑" pitchFamily="34" charset="-122"/>
              </a:rPr>
              <a:t>摄氏温度转换为移绝对温标</a:t>
            </a:r>
            <a:r>
              <a:rPr lang="zh-CN" altLang="en-US" sz="2400" dirty="0">
                <a:solidFill>
                  <a:schemeClr val="bg1">
                    <a:lumMod val="50000"/>
                  </a:schemeClr>
                </a:solidFill>
                <a:latin typeface="微软雅黑" pitchFamily="34" charset="-122"/>
                <a:ea typeface="微软雅黑" pitchFamily="34" charset="-122"/>
              </a:rPr>
              <a:t>标识的开氏温度的功能。</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86" y="2021014"/>
            <a:ext cx="3658728" cy="344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548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2.7.2 </a:t>
            </a:r>
            <a:r>
              <a:rPr lang="zh-CN" altLang="en-US" sz="3200" dirty="0">
                <a:solidFill>
                  <a:srgbClr val="1353A2"/>
                </a:solidFill>
                <a:latin typeface="微软雅黑" pitchFamily="34" charset="-122"/>
                <a:ea typeface="微软雅黑" pitchFamily="34" charset="-122"/>
                <a:cs typeface="+mn-cs"/>
              </a:rPr>
              <a:t>身体质量指数</a:t>
            </a:r>
          </a:p>
        </p:txBody>
      </p:sp>
      <p:sp>
        <p:nvSpPr>
          <p:cNvPr id="3" name="矩形 2"/>
          <p:cNvSpPr/>
          <p:nvPr/>
        </p:nvSpPr>
        <p:spPr>
          <a:xfrm>
            <a:off x="4071257" y="2197734"/>
            <a:ext cx="7518488"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BMI</a:t>
            </a:r>
            <a:r>
              <a:rPr lang="zh-CN" altLang="en-US" sz="2400" dirty="0">
                <a:solidFill>
                  <a:schemeClr val="bg1">
                    <a:lumMod val="50000"/>
                  </a:schemeClr>
                </a:solidFill>
                <a:latin typeface="微软雅黑" pitchFamily="34" charset="-122"/>
                <a:ea typeface="微软雅黑" pitchFamily="34" charset="-122"/>
              </a:rPr>
              <a:t>指数即身体健康指数，它与人的体重和身高相关，是目前国际常用的衡量人体胖瘦程度以及是否健康的一个标准。已知</a:t>
            </a:r>
            <a:r>
              <a:rPr lang="en-US" altLang="zh-CN" sz="2400" dirty="0">
                <a:solidFill>
                  <a:schemeClr val="bg1">
                    <a:lumMod val="50000"/>
                  </a:schemeClr>
                </a:solidFill>
                <a:latin typeface="微软雅黑" pitchFamily="34" charset="-122"/>
                <a:ea typeface="微软雅黑" pitchFamily="34" charset="-122"/>
              </a:rPr>
              <a:t>BMI</a:t>
            </a:r>
            <a:r>
              <a:rPr lang="zh-CN" altLang="en-US" sz="2400" dirty="0">
                <a:solidFill>
                  <a:schemeClr val="bg1">
                    <a:lumMod val="50000"/>
                  </a:schemeClr>
                </a:solidFill>
                <a:latin typeface="微软雅黑" pitchFamily="34" charset="-122"/>
                <a:ea typeface="微软雅黑" pitchFamily="34" charset="-122"/>
              </a:rPr>
              <a:t>值的计算公式如下：</a:t>
            </a:r>
            <a:endParaRPr lang="en-US" altLang="zh-CN" sz="2400" dirty="0">
              <a:solidFill>
                <a:schemeClr val="bg1">
                  <a:lumMod val="50000"/>
                </a:schemeClr>
              </a:solidFill>
              <a:latin typeface="微软雅黑" pitchFamily="34" charset="-122"/>
              <a:ea typeface="微软雅黑" pitchFamily="34" charset="-122"/>
            </a:endParaRPr>
          </a:p>
          <a:p>
            <a:pPr indent="720000" defTabSz="720725">
              <a:lnSpc>
                <a:spcPct val="150000"/>
              </a:lnSpc>
            </a:pPr>
            <a:r>
              <a:rPr lang="zh-CN" altLang="en-US" sz="2400" dirty="0">
                <a:solidFill>
                  <a:srgbClr val="1353A2"/>
                </a:solidFill>
                <a:latin typeface="微软雅黑" pitchFamily="34" charset="-122"/>
                <a:ea typeface="微软雅黑" pitchFamily="34" charset="-122"/>
              </a:rPr>
              <a:t>体质指数（</a:t>
            </a:r>
            <a:r>
              <a:rPr lang="en-US" altLang="zh-CN" sz="2400" dirty="0">
                <a:solidFill>
                  <a:srgbClr val="1353A2"/>
                </a:solidFill>
                <a:latin typeface="微软雅黑" pitchFamily="34" charset="-122"/>
                <a:ea typeface="微软雅黑" pitchFamily="34" charset="-122"/>
              </a:rPr>
              <a:t>BMI</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 </a:t>
            </a:r>
            <a:r>
              <a:rPr lang="zh-CN" altLang="en-US" sz="2400" dirty="0">
                <a:solidFill>
                  <a:srgbClr val="1353A2"/>
                </a:solidFill>
                <a:latin typeface="微软雅黑" pitchFamily="34" charset="-122"/>
                <a:ea typeface="微软雅黑" pitchFamily="34" charset="-122"/>
              </a:rPr>
              <a:t>体重（</a:t>
            </a:r>
            <a:r>
              <a:rPr lang="en-US" altLang="zh-CN" sz="2400" dirty="0">
                <a:solidFill>
                  <a:srgbClr val="1353A2"/>
                </a:solidFill>
                <a:latin typeface="微软雅黑" pitchFamily="34" charset="-122"/>
                <a:ea typeface="微软雅黑" pitchFamily="34" charset="-122"/>
              </a:rPr>
              <a:t>kg</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a:t>
            </a:r>
            <a:r>
              <a:rPr lang="zh-CN" altLang="en-US" sz="2400" dirty="0">
                <a:solidFill>
                  <a:srgbClr val="1353A2"/>
                </a:solidFill>
                <a:latin typeface="微软雅黑" pitchFamily="34" charset="-122"/>
                <a:ea typeface="微软雅黑" pitchFamily="34" charset="-122"/>
              </a:rPr>
              <a:t>身高</a:t>
            </a:r>
            <a:r>
              <a:rPr lang="en-US" altLang="zh-CN" sz="2400" dirty="0">
                <a:solidFill>
                  <a:srgbClr val="1353A2"/>
                </a:solidFill>
                <a:latin typeface="微软雅黑" pitchFamily="34" charset="-122"/>
                <a:ea typeface="微软雅黑" pitchFamily="34" charset="-122"/>
              </a:rPr>
              <a:t>^2</a:t>
            </a:r>
            <a:r>
              <a:rPr lang="zh-CN" altLang="en-US" sz="2400" dirty="0">
                <a:solidFill>
                  <a:srgbClr val="1353A2"/>
                </a:solidFill>
                <a:latin typeface="微软雅黑" pitchFamily="34" charset="-122"/>
                <a:ea typeface="微软雅黑" pitchFamily="34" charset="-122"/>
              </a:rPr>
              <a:t>（</a:t>
            </a:r>
            <a:r>
              <a:rPr lang="en-US" altLang="zh-CN" sz="2400" dirty="0">
                <a:solidFill>
                  <a:srgbClr val="1353A2"/>
                </a:solidFill>
                <a:latin typeface="微软雅黑" pitchFamily="34" charset="-122"/>
                <a:ea typeface="微软雅黑" pitchFamily="34" charset="-122"/>
              </a:rPr>
              <a:t>m</a:t>
            </a:r>
            <a:r>
              <a:rPr lang="zh-CN" altLang="en-US" sz="2400" dirty="0">
                <a:solidFill>
                  <a:srgbClr val="1353A2"/>
                </a:solidFill>
                <a:latin typeface="微软雅黑" pitchFamily="34" charset="-122"/>
                <a:ea typeface="微软雅黑" pitchFamily="34" charset="-122"/>
              </a:rPr>
              <a:t>）</a:t>
            </a:r>
            <a:endParaRPr lang="en-US" altLang="zh-CN" sz="2400" dirty="0">
              <a:solidFill>
                <a:srgbClr val="1353A2"/>
              </a:solidFill>
              <a:latin typeface="微软雅黑" pitchFamily="34" charset="-122"/>
              <a:ea typeface="微软雅黑" pitchFamily="34" charset="-122"/>
            </a:endParaRPr>
          </a:p>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本实例要求编写代码，实现根据用户输入的身高体重</a:t>
            </a:r>
            <a:r>
              <a:rPr lang="zh-CN" altLang="en-US" sz="2400" dirty="0">
                <a:solidFill>
                  <a:srgbClr val="FF0000"/>
                </a:solidFill>
                <a:latin typeface="微软雅黑" pitchFamily="34" charset="-122"/>
                <a:ea typeface="微软雅黑" pitchFamily="34" charset="-122"/>
              </a:rPr>
              <a:t>计算</a:t>
            </a:r>
            <a:r>
              <a:rPr lang="en-US" altLang="zh-CN" sz="2400" dirty="0">
                <a:solidFill>
                  <a:srgbClr val="FF0000"/>
                </a:solidFill>
                <a:latin typeface="微软雅黑" pitchFamily="34" charset="-122"/>
                <a:ea typeface="微软雅黑" pitchFamily="34" charset="-122"/>
              </a:rPr>
              <a:t>BMI</a:t>
            </a:r>
            <a:r>
              <a:rPr lang="zh-CN" altLang="en-US" sz="2400" dirty="0">
                <a:solidFill>
                  <a:srgbClr val="FF0000"/>
                </a:solidFill>
                <a:latin typeface="微软雅黑" pitchFamily="34" charset="-122"/>
                <a:ea typeface="微软雅黑" pitchFamily="34" charset="-122"/>
              </a:rPr>
              <a:t>指数</a:t>
            </a:r>
            <a:r>
              <a:rPr lang="zh-CN" altLang="en-US" sz="2400" dirty="0">
                <a:solidFill>
                  <a:schemeClr val="bg1">
                    <a:lumMod val="50000"/>
                  </a:schemeClr>
                </a:solidFill>
                <a:latin typeface="微软雅黑" pitchFamily="34" charset="-122"/>
                <a:ea typeface="微软雅黑" pitchFamily="34" charset="-122"/>
              </a:rPr>
              <a:t>的功能。</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68" y="2379996"/>
            <a:ext cx="3186752" cy="3051795"/>
          </a:xfrm>
          <a:prstGeom prst="rect">
            <a:avLst/>
          </a:prstGeom>
        </p:spPr>
      </p:pic>
    </p:spTree>
    <p:extLst>
      <p:ext uri="{BB962C8B-B14F-4D97-AF65-F5344CB8AC3E}">
        <p14:creationId xmlns:p14="http://schemas.microsoft.com/office/powerpoint/2010/main" val="3994315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对角圆角矩形 8"/>
          <p:cNvSpPr/>
          <p:nvPr/>
        </p:nvSpPr>
        <p:spPr>
          <a:xfrm>
            <a:off x="4870450" y="302647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8" name="TextBox 1"/>
          <p:cNvSpPr txBox="1"/>
          <p:nvPr/>
        </p:nvSpPr>
        <p:spPr>
          <a:xfrm>
            <a:off x="2494666" y="325656"/>
            <a:ext cx="2983896" cy="707886"/>
          </a:xfrm>
          <a:prstGeom prst="rect">
            <a:avLst/>
          </a:prstGeom>
          <a:noFill/>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2.7   </a:t>
            </a:r>
            <a:r>
              <a:rPr lang="zh-CN" altLang="en-US" sz="2800" dirty="0">
                <a:solidFill>
                  <a:srgbClr val="595959"/>
                </a:solidFill>
                <a:latin typeface="Impact" pitchFamily="34" charset="0"/>
                <a:ea typeface="微软雅黑" pitchFamily="34" charset="-122"/>
              </a:rPr>
              <a:t>实训案例</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2.8   </a:t>
            </a:r>
            <a:r>
              <a:rPr lang="zh-CN" altLang="en-US" sz="2800" dirty="0">
                <a:solidFill>
                  <a:schemeClr val="bg1"/>
                </a:solidFill>
                <a:latin typeface="Impact" pitchFamily="34" charset="0"/>
                <a:ea typeface="微软雅黑" pitchFamily="34" charset="-122"/>
              </a:rPr>
              <a:t>本章小结</a:t>
            </a:r>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2.6   </a:t>
            </a:r>
            <a:r>
              <a:rPr lang="zh-CN" altLang="en-US" sz="2800" dirty="0">
                <a:solidFill>
                  <a:srgbClr val="595959"/>
                </a:solidFill>
                <a:latin typeface="Impact" pitchFamily="34" charset="0"/>
                <a:ea typeface="微软雅黑" pitchFamily="34" charset="-122"/>
              </a:rPr>
              <a:t>运算符</a:t>
            </a:r>
            <a:r>
              <a:rPr lang="en-US" altLang="zh-CN" sz="2800" dirty="0">
                <a:solidFill>
                  <a:schemeClr val="bg1"/>
                </a:solidFill>
                <a:latin typeface="Impact" pitchFamily="34" charset="0"/>
                <a:ea typeface="微软雅黑" pitchFamily="34" charset="-122"/>
              </a:rPr>
              <a:t>   </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912729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17314" y="559724"/>
            <a:ext cx="6186811"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2.8</a:t>
            </a:r>
            <a:r>
              <a:rPr lang="zh-CN" altLang="en-US" sz="3200" dirty="0">
                <a:solidFill>
                  <a:srgbClr val="1353A2"/>
                </a:solidFill>
                <a:latin typeface="微软雅黑" pitchFamily="34" charset="-122"/>
                <a:ea typeface="微软雅黑" pitchFamily="34" charset="-122"/>
                <a:cs typeface="+mn-cs"/>
              </a:rPr>
              <a:t>本章小结</a:t>
            </a:r>
          </a:p>
        </p:txBody>
      </p:sp>
      <p:sp>
        <p:nvSpPr>
          <p:cNvPr id="8" name="矩形 7"/>
          <p:cNvSpPr/>
          <p:nvPr/>
        </p:nvSpPr>
        <p:spPr>
          <a:xfrm>
            <a:off x="3759200" y="1907906"/>
            <a:ext cx="7377191" cy="374573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fontAlgn="base">
              <a:lnSpc>
                <a:spcPct val="150000"/>
              </a:lnSpc>
              <a:spcBef>
                <a:spcPct val="0"/>
              </a:spcBef>
              <a:spcAft>
                <a:spcPct val="0"/>
              </a:spcAft>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本章主要介绍了</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基础知识，包括</a:t>
            </a:r>
            <a:r>
              <a:rPr lang="zh-CN" altLang="en-US" sz="2400" dirty="0">
                <a:solidFill>
                  <a:srgbClr val="FF0000"/>
                </a:solidFill>
                <a:latin typeface="微软雅黑" pitchFamily="34" charset="-122"/>
                <a:ea typeface="微软雅黑" pitchFamily="34" charset="-122"/>
              </a:rPr>
              <a:t>代码格式</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itchFamily="34" charset="-122"/>
                <a:ea typeface="微软雅黑" pitchFamily="34" charset="-122"/>
              </a:rPr>
              <a:t>标识符</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itchFamily="34" charset="-122"/>
                <a:ea typeface="微软雅黑" pitchFamily="34" charset="-122"/>
              </a:rPr>
              <a:t>关键字</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itchFamily="34" charset="-122"/>
                <a:ea typeface="微软雅黑" pitchFamily="34" charset="-122"/>
              </a:rPr>
              <a:t>变量</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itchFamily="34" charset="-122"/>
                <a:ea typeface="微软雅黑" pitchFamily="34" charset="-122"/>
              </a:rPr>
              <a:t>数据类型</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itchFamily="34" charset="-122"/>
                <a:ea typeface="微软雅黑" pitchFamily="34" charset="-122"/>
              </a:rPr>
              <a:t>数字类型</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以及</a:t>
            </a:r>
            <a:r>
              <a:rPr lang="zh-CN" altLang="en-US" sz="2400" dirty="0">
                <a:solidFill>
                  <a:srgbClr val="FF0000"/>
                </a:solidFill>
                <a:latin typeface="微软雅黑" pitchFamily="34" charset="-122"/>
                <a:ea typeface="微软雅黑" pitchFamily="34" charset="-122"/>
              </a:rPr>
              <a:t>运算符</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。本章比较简单易学，希望大家在初学</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时，结合实训案例对该部分内容多加练习，为后期深入学习</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打好基础。</a:t>
            </a:r>
            <a:endParaRPr lang="zh-CN"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43" y="2098714"/>
            <a:ext cx="2041794" cy="3578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137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solidFill>
                  <a:schemeClr val="bg1"/>
                </a:solidFill>
              </a:rPr>
              <a:t>e</a:t>
            </a:r>
            <a:r>
              <a:rPr lang="en-US" altLang="zh-CN" dirty="0">
                <a:solidFill>
                  <a:schemeClr val="bg1"/>
                </a:solidFill>
              </a:rPr>
              <a:t>nd</a:t>
            </a:r>
            <a:endParaRPr lang="zh-CN" altLang="en-US" dirty="0">
              <a:solidFill>
                <a:schemeClr val="bg1"/>
              </a:solidFill>
            </a:endParaRPr>
          </a:p>
        </p:txBody>
      </p:sp>
    </p:spTree>
    <p:extLst>
      <p:ext uri="{BB962C8B-B14F-4D97-AF65-F5344CB8AC3E}">
        <p14:creationId xmlns:p14="http://schemas.microsoft.com/office/powerpoint/2010/main" val="260747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
          <p:cNvSpPr>
            <a:spLocks noChangeArrowheads="1"/>
          </p:cNvSpPr>
          <p:nvPr/>
        </p:nvSpPr>
        <p:spPr bwMode="auto">
          <a:xfrm>
            <a:off x="605481" y="1465263"/>
            <a:ext cx="10985157"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defTabSz="720725" eaLnBrk="1" hangingPunct="1">
              <a:lnSpc>
                <a:spcPct val="150000"/>
              </a:lnSpc>
            </a:pPr>
            <a:r>
              <a:rPr lang="zh-CN" altLang="en-US" dirty="0">
                <a:solidFill>
                  <a:schemeClr val="bg1">
                    <a:lumMod val="50000"/>
                  </a:schemeClr>
                </a:solidFill>
                <a:latin typeface="微软雅黑" pitchFamily="34" charset="-122"/>
                <a:ea typeface="微软雅黑" pitchFamily="34" charset="-122"/>
              </a:rPr>
              <a:t>单行注释以“</a:t>
            </a:r>
            <a:r>
              <a:rPr lang="en-US" altLang="zh-CN" dirty="0">
                <a:solidFill>
                  <a:srgbClr val="FF0000"/>
                </a:solidFill>
                <a:latin typeface="微软雅黑" pitchFamily="34" charset="-122"/>
                <a:ea typeface="微软雅黑" pitchFamily="34" charset="-122"/>
              </a:rPr>
              <a:t>#</a:t>
            </a:r>
            <a:r>
              <a:rPr lang="en-US" altLang="zh-CN" dirty="0">
                <a:solidFill>
                  <a:schemeClr val="bg1">
                    <a:lumMod val="50000"/>
                  </a:schemeClr>
                </a:solidFill>
                <a:latin typeface="微软雅黑" pitchFamily="34" charset="-122"/>
                <a:ea typeface="微软雅黑" pitchFamily="34" charset="-122"/>
              </a:rPr>
              <a:t>”</a:t>
            </a:r>
            <a:r>
              <a:rPr lang="zh-CN" altLang="en-US" dirty="0">
                <a:solidFill>
                  <a:schemeClr val="bg1">
                    <a:lumMod val="50000"/>
                  </a:schemeClr>
                </a:solidFill>
                <a:latin typeface="微软雅黑" pitchFamily="34" charset="-122"/>
                <a:ea typeface="微软雅黑" pitchFamily="34" charset="-122"/>
              </a:rPr>
              <a:t>开头，用于说明当前行或之后代码的功能。单行注释既可以单</a:t>
            </a:r>
            <a:r>
              <a:rPr lang="zh-CN" altLang="en-US" dirty="0">
                <a:solidFill>
                  <a:srgbClr val="FF0000"/>
                </a:solidFill>
                <a:latin typeface="微软雅黑" pitchFamily="34" charset="-122"/>
                <a:ea typeface="微软雅黑" pitchFamily="34" charset="-122"/>
              </a:rPr>
              <a:t>独占一行</a:t>
            </a:r>
            <a:r>
              <a:rPr lang="zh-CN" altLang="en-US" dirty="0">
                <a:solidFill>
                  <a:schemeClr val="bg1">
                    <a:lumMod val="50000"/>
                  </a:schemeClr>
                </a:solidFill>
                <a:latin typeface="微软雅黑" pitchFamily="34" charset="-122"/>
                <a:ea typeface="微软雅黑" pitchFamily="34" charset="-122"/>
              </a:rPr>
              <a:t>，也可以位于标识的代码之后，与标识的</a:t>
            </a:r>
            <a:r>
              <a:rPr lang="zh-CN" altLang="en-US" dirty="0">
                <a:solidFill>
                  <a:srgbClr val="FF0000"/>
                </a:solidFill>
                <a:latin typeface="微软雅黑" pitchFamily="34" charset="-122"/>
                <a:ea typeface="微软雅黑" pitchFamily="34" charset="-122"/>
              </a:rPr>
              <a:t>代码共占一行</a:t>
            </a:r>
            <a:r>
              <a:rPr lang="zh-CN" altLang="en-US" dirty="0">
                <a:solidFill>
                  <a:schemeClr val="bg1">
                    <a:lumMod val="50000"/>
                  </a:schemeClr>
                </a:solidFill>
                <a:latin typeface="微软雅黑" pitchFamily="34" charset="-122"/>
                <a:ea typeface="微软雅黑" pitchFamily="34" charset="-122"/>
              </a:rPr>
              <a:t>。</a:t>
            </a:r>
            <a:endParaRPr lang="en-US" altLang="zh-CN" dirty="0">
              <a:solidFill>
                <a:schemeClr val="bg1">
                  <a:lumMod val="50000"/>
                </a:schemeClr>
              </a:solidFill>
              <a:latin typeface="微软雅黑" pitchFamily="34" charset="-122"/>
              <a:ea typeface="微软雅黑"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02" y="2853047"/>
            <a:ext cx="3459864" cy="311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008058" y="3305058"/>
            <a:ext cx="6582579" cy="2016241"/>
            <a:chOff x="4390220" y="3571758"/>
            <a:chExt cx="6582579" cy="2016241"/>
          </a:xfrm>
        </p:grpSpPr>
        <p:sp>
          <p:nvSpPr>
            <p:cNvPr id="7" name="矩形 2"/>
            <p:cNvSpPr>
              <a:spLocks noChangeArrowheads="1"/>
            </p:cNvSpPr>
            <p:nvPr/>
          </p:nvSpPr>
          <p:spPr bwMode="auto">
            <a:xfrm>
              <a:off x="4665042" y="4016647"/>
              <a:ext cx="6032934"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40000"/>
                </a:lnSpc>
              </a:pPr>
              <a:r>
                <a:rPr lang="en-US" altLang="zh-CN" dirty="0">
                  <a:solidFill>
                    <a:srgbClr val="FF0000"/>
                  </a:solidFill>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第一个注释</a:t>
              </a:r>
              <a:endParaRPr lang="zh-CN" altLang="zh-CN" dirty="0">
                <a:solidFill>
                  <a:srgbClr val="FF0000"/>
                </a:solidFill>
                <a:latin typeface="微软雅黑" pitchFamily="34" charset="-122"/>
                <a:ea typeface="微软雅黑" pitchFamily="34" charset="-122"/>
              </a:endParaRPr>
            </a:p>
            <a:p>
              <a:pPr eaLnBrk="1" hangingPunct="1">
                <a:lnSpc>
                  <a:spcPct val="140000"/>
                </a:lnSpc>
              </a:pPr>
              <a:r>
                <a:rPr lang="en-US" altLang="zh-CN" dirty="0">
                  <a:solidFill>
                    <a:schemeClr val="bg1">
                      <a:lumMod val="50000"/>
                    </a:schemeClr>
                  </a:solidFill>
                  <a:latin typeface="微软雅黑" pitchFamily="34" charset="-122"/>
                  <a:ea typeface="微软雅黑" pitchFamily="34" charset="-122"/>
                </a:rPr>
                <a:t>print (“Hello, Python!”) </a:t>
              </a:r>
              <a:r>
                <a:rPr lang="zh-CN" altLang="en-US" dirty="0">
                  <a:solidFill>
                    <a:schemeClr val="bg1">
                      <a:lumMod val="50000"/>
                    </a:schemeClr>
                  </a:solidFill>
                  <a:latin typeface="微软雅黑" pitchFamily="34" charset="-122"/>
                  <a:ea typeface="微软雅黑" pitchFamily="34" charset="-122"/>
                </a:rPr>
                <a:t> </a:t>
              </a:r>
              <a:r>
                <a:rPr lang="en-US" altLang="zh-CN" dirty="0">
                  <a:solidFill>
                    <a:srgbClr val="FF0000"/>
                  </a:solidFill>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第二个注释</a:t>
              </a:r>
              <a:endParaRPr lang="zh-CN" altLang="zh-CN" dirty="0">
                <a:solidFill>
                  <a:srgbClr val="FF0000"/>
                </a:solidFill>
                <a:latin typeface="微软雅黑" pitchFamily="34" charset="-122"/>
                <a:ea typeface="微软雅黑" pitchFamily="34" charset="-122"/>
              </a:endParaRPr>
            </a:p>
          </p:txBody>
        </p:sp>
        <p:sp>
          <p:nvSpPr>
            <p:cNvPr id="2" name="矩形 1"/>
            <p:cNvSpPr/>
            <p:nvPr/>
          </p:nvSpPr>
          <p:spPr>
            <a:xfrm>
              <a:off x="4390220" y="3571758"/>
              <a:ext cx="6582579" cy="2016241"/>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5"/>
          <p:cNvSpPr txBox="1">
            <a:spLocks/>
          </p:cNvSpPr>
          <p:nvPr/>
        </p:nvSpPr>
        <p:spPr>
          <a:xfrm>
            <a:off x="2329842" y="561781"/>
            <a:ext cx="8895530" cy="535531"/>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2.1.1 </a:t>
            </a:r>
            <a:r>
              <a:rPr lang="zh-CN" altLang="en-US" sz="3200" dirty="0">
                <a:solidFill>
                  <a:srgbClr val="1353A2"/>
                </a:solidFill>
                <a:latin typeface="微软雅黑" pitchFamily="34" charset="-122"/>
                <a:ea typeface="微软雅黑" pitchFamily="34" charset="-122"/>
                <a:cs typeface="+mn-cs"/>
              </a:rPr>
              <a:t>注释</a:t>
            </a:r>
          </a:p>
        </p:txBody>
      </p:sp>
    </p:spTree>
    <p:extLst>
      <p:ext uri="{BB962C8B-B14F-4D97-AF65-F5344CB8AC3E}">
        <p14:creationId xmlns:p14="http://schemas.microsoft.com/office/powerpoint/2010/main" val="2270177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2329842" y="561781"/>
            <a:ext cx="8895530"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2.1.1 </a:t>
            </a:r>
            <a:r>
              <a:rPr lang="zh-CN" altLang="en-US" sz="3200" dirty="0">
                <a:solidFill>
                  <a:srgbClr val="1353A2"/>
                </a:solidFill>
                <a:latin typeface="微软雅黑" pitchFamily="34" charset="-122"/>
                <a:ea typeface="微软雅黑" pitchFamily="34" charset="-122"/>
                <a:cs typeface="+mn-cs"/>
              </a:rPr>
              <a:t>注释</a:t>
            </a:r>
          </a:p>
        </p:txBody>
      </p:sp>
      <p:sp>
        <p:nvSpPr>
          <p:cNvPr id="5" name="矩形 2"/>
          <p:cNvSpPr>
            <a:spLocks noChangeArrowheads="1"/>
          </p:cNvSpPr>
          <p:nvPr/>
        </p:nvSpPr>
        <p:spPr bwMode="auto">
          <a:xfrm>
            <a:off x="609600" y="1758983"/>
            <a:ext cx="110998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defTabSz="720725" eaLnBrk="1" hangingPunct="1">
              <a:lnSpc>
                <a:spcPct val="150000"/>
              </a:lnSpc>
            </a:pPr>
            <a:r>
              <a:rPr lang="zh-CN" altLang="en-US" dirty="0">
                <a:solidFill>
                  <a:schemeClr val="bg1">
                    <a:lumMod val="50000"/>
                  </a:schemeClr>
                </a:solidFill>
                <a:latin typeface="微软雅黑" pitchFamily="34" charset="-122"/>
                <a:ea typeface="微软雅黑" pitchFamily="34" charset="-122"/>
              </a:rPr>
              <a:t>多行注释是由</a:t>
            </a:r>
            <a:r>
              <a:rPr lang="zh-CN" altLang="en-US" dirty="0">
                <a:solidFill>
                  <a:srgbClr val="FF0000"/>
                </a:solidFill>
                <a:latin typeface="微软雅黑" pitchFamily="34" charset="-122"/>
                <a:ea typeface="微软雅黑" pitchFamily="34" charset="-122"/>
              </a:rPr>
              <a:t>三对双引号</a:t>
            </a:r>
            <a:r>
              <a:rPr lang="zh-CN" altLang="en-US" dirty="0">
                <a:solidFill>
                  <a:schemeClr val="bg1">
                    <a:lumMod val="50000"/>
                  </a:schemeClr>
                </a:solidFill>
                <a:latin typeface="微软雅黑" pitchFamily="34" charset="-122"/>
                <a:ea typeface="微软雅黑" pitchFamily="34" charset="-122"/>
              </a:rPr>
              <a:t>或</a:t>
            </a:r>
            <a:r>
              <a:rPr lang="zh-CN" altLang="en-US" dirty="0">
                <a:solidFill>
                  <a:srgbClr val="FF0000"/>
                </a:solidFill>
                <a:latin typeface="微软雅黑" pitchFamily="34" charset="-122"/>
                <a:ea typeface="微软雅黑" pitchFamily="34" charset="-122"/>
              </a:rPr>
              <a:t>单引号</a:t>
            </a:r>
            <a:r>
              <a:rPr lang="zh-CN" altLang="en-US" dirty="0">
                <a:solidFill>
                  <a:schemeClr val="bg1">
                    <a:lumMod val="50000"/>
                  </a:schemeClr>
                </a:solidFill>
                <a:latin typeface="微软雅黑" pitchFamily="34" charset="-122"/>
                <a:ea typeface="微软雅黑" pitchFamily="34" charset="-122"/>
              </a:rPr>
              <a:t>包裹的语句，主要用于说明函数或类的功能。</a:t>
            </a:r>
            <a:endParaRPr lang="en-US" altLang="zh-CN" dirty="0">
              <a:solidFill>
                <a:schemeClr val="bg1">
                  <a:lumMod val="50000"/>
                </a:schemeClr>
              </a:solidFill>
              <a:latin typeface="微软雅黑" pitchFamily="34" charset="-122"/>
              <a:ea typeface="微软雅黑" pitchFamily="34" charset="-122"/>
            </a:endParaRPr>
          </a:p>
        </p:txBody>
      </p:sp>
      <p:grpSp>
        <p:nvGrpSpPr>
          <p:cNvPr id="3" name="组合 2"/>
          <p:cNvGrpSpPr/>
          <p:nvPr/>
        </p:nvGrpSpPr>
        <p:grpSpPr>
          <a:xfrm>
            <a:off x="4495493" y="3124200"/>
            <a:ext cx="6972607" cy="2197100"/>
            <a:chOff x="4495493" y="3594100"/>
            <a:chExt cx="6972607" cy="2197100"/>
          </a:xfrm>
        </p:grpSpPr>
        <p:sp>
          <p:nvSpPr>
            <p:cNvPr id="7" name="矩形 2"/>
            <p:cNvSpPr>
              <a:spLocks noChangeArrowheads="1"/>
            </p:cNvSpPr>
            <p:nvPr/>
          </p:nvSpPr>
          <p:spPr bwMode="auto">
            <a:xfrm>
              <a:off x="4978092" y="3907820"/>
              <a:ext cx="599470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20000"/>
                </a:lnSpc>
              </a:pPr>
              <a:r>
                <a:rPr lang="en-US" altLang="zh-CN" sz="2000" dirty="0">
                  <a:solidFill>
                    <a:srgbClr val="FF0000"/>
                  </a:solidFill>
                  <a:latin typeface="Times New Roman" pitchFamily="18" charset="0"/>
                  <a:cs typeface="Times New Roman" pitchFamily="18" charset="0"/>
                </a:rPr>
                <a:t>"""</a:t>
              </a:r>
            </a:p>
            <a:p>
              <a:pPr eaLnBrk="1" hangingPunct="1">
                <a:lnSpc>
                  <a:spcPct val="120000"/>
                </a:lnSpc>
              </a:pPr>
              <a:r>
                <a:rPr lang="en-US" altLang="zh-CN" sz="2000" dirty="0">
                  <a:solidFill>
                    <a:schemeClr val="bg1">
                      <a:lumMod val="50000"/>
                    </a:schemeClr>
                  </a:solidFill>
                  <a:latin typeface="微软雅黑" pitchFamily="34" charset="-122"/>
                  <a:ea typeface="微软雅黑" pitchFamily="34" charset="-122"/>
                </a:rPr>
                <a:t>print(value, ..., sep=' ', end='\n',file=sys.stdout, flush=False)</a:t>
              </a:r>
              <a:br>
                <a:rPr lang="en-US" altLang="zh-CN" sz="2000" dirty="0">
                  <a:latin typeface="Times New Roman" pitchFamily="18" charset="0"/>
                  <a:cs typeface="Times New Roman" pitchFamily="18" charset="0"/>
                </a:rPr>
              </a:br>
              <a:r>
                <a:rPr lang="en-US" altLang="zh-CN" sz="2000" dirty="0">
                  <a:solidFill>
                    <a:srgbClr val="FF0000"/>
                  </a:solidFill>
                  <a:latin typeface="Times New Roman" pitchFamily="18" charset="0"/>
                  <a:cs typeface="Times New Roman" pitchFamily="18" charset="0"/>
                </a:rPr>
                <a:t>"""</a:t>
              </a:r>
              <a:endParaRPr lang="zh-CN" altLang="zh-CN" sz="2000" dirty="0">
                <a:solidFill>
                  <a:srgbClr val="FF0000"/>
                </a:solidFill>
                <a:latin typeface="Times New Roman" pitchFamily="18" charset="0"/>
                <a:cs typeface="Times New Roman" pitchFamily="18" charset="0"/>
              </a:endParaRPr>
            </a:p>
          </p:txBody>
        </p:sp>
        <p:sp>
          <p:nvSpPr>
            <p:cNvPr id="2" name="矩形 1"/>
            <p:cNvSpPr/>
            <p:nvPr/>
          </p:nvSpPr>
          <p:spPr>
            <a:xfrm>
              <a:off x="4495493" y="3594100"/>
              <a:ext cx="6972607" cy="2197100"/>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02" y="2481689"/>
            <a:ext cx="3459864" cy="311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6978660"/>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2320908" y="560041"/>
            <a:ext cx="10515600"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2.1.2 </a:t>
            </a:r>
            <a:r>
              <a:rPr lang="zh-CN" altLang="en-US" sz="3200" dirty="0">
                <a:solidFill>
                  <a:srgbClr val="1353A2"/>
                </a:solidFill>
                <a:latin typeface="微软雅黑" pitchFamily="34" charset="-122"/>
                <a:ea typeface="微软雅黑" pitchFamily="34" charset="-122"/>
                <a:cs typeface="+mn-cs"/>
              </a:rPr>
              <a:t>缩进</a:t>
            </a:r>
          </a:p>
        </p:txBody>
      </p:sp>
      <p:sp>
        <p:nvSpPr>
          <p:cNvPr id="38" name="矩形 2"/>
          <p:cNvSpPr>
            <a:spLocks noChangeArrowheads="1"/>
          </p:cNvSpPr>
          <p:nvPr/>
        </p:nvSpPr>
        <p:spPr bwMode="auto">
          <a:xfrm>
            <a:off x="673100" y="1438275"/>
            <a:ext cx="10998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50000"/>
              </a:lnSpc>
            </a:pPr>
            <a:r>
              <a:rPr lang="en-US" altLang="zh-CN"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Python</a:t>
            </a:r>
            <a:r>
              <a:rPr lang="zh-CN" altLang="zh-CN"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代码的缩进可以通过</a:t>
            </a:r>
            <a:r>
              <a:rPr lang="en-US" altLang="zh-CN"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Tab</a:t>
            </a:r>
            <a:r>
              <a:rPr lang="zh-CN" altLang="zh-CN"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键控制，也可使用空格控制</a:t>
            </a:r>
            <a:r>
              <a:rPr lang="zh-CN" altLang="zh-CN" dirty="0">
                <a:solidFill>
                  <a:schemeClr val="bg1">
                    <a:lumMod val="50000"/>
                  </a:schemeClr>
                </a:solidFill>
                <a:latin typeface="微软雅黑" pitchFamily="34" charset="-122"/>
                <a:ea typeface="微软雅黑" pitchFamily="34" charset="-122"/>
              </a:rPr>
              <a:t>。</a:t>
            </a:r>
            <a:r>
              <a:rPr lang="zh-CN" altLang="zh-CN" dirty="0">
                <a:solidFill>
                  <a:srgbClr val="FF0000"/>
                </a:solidFill>
                <a:latin typeface="微软雅黑" pitchFamily="34" charset="-122"/>
                <a:ea typeface="微软雅黑" pitchFamily="34" charset="-122"/>
              </a:rPr>
              <a:t>空格是</a:t>
            </a:r>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Python3</a:t>
            </a:r>
            <a:r>
              <a:rPr lang="zh-CN" altLang="zh-CN" dirty="0">
                <a:solidFill>
                  <a:srgbClr val="FF0000"/>
                </a:solidFill>
                <a:latin typeface="微软雅黑" pitchFamily="34" charset="-122"/>
                <a:ea typeface="微软雅黑" pitchFamily="34" charset="-122"/>
              </a:rPr>
              <a:t>首选的缩进方法</a:t>
            </a:r>
            <a:r>
              <a:rPr lang="zh-CN" altLang="zh-CN" dirty="0">
                <a:solidFill>
                  <a:schemeClr val="bg1">
                    <a:lumMod val="50000"/>
                  </a:schemeClr>
                </a:solidFill>
                <a:latin typeface="微软雅黑" pitchFamily="34" charset="-122"/>
                <a:ea typeface="微软雅黑" pitchFamily="34" charset="-122"/>
              </a:rPr>
              <a:t>，一般使用</a:t>
            </a:r>
            <a:r>
              <a:rPr lang="en-US" altLang="zh-CN" dirty="0">
                <a:solidFill>
                  <a:srgbClr val="FF0000"/>
                </a:solidFill>
                <a:latin typeface="微软雅黑" pitchFamily="34" charset="-122"/>
                <a:ea typeface="微软雅黑" pitchFamily="34" charset="-122"/>
              </a:rPr>
              <a:t>4</a:t>
            </a:r>
            <a:r>
              <a:rPr lang="zh-CN" altLang="zh-CN" dirty="0">
                <a:solidFill>
                  <a:srgbClr val="FF0000"/>
                </a:solidFill>
                <a:latin typeface="微软雅黑" pitchFamily="34" charset="-122"/>
                <a:ea typeface="微软雅黑" pitchFamily="34" charset="-122"/>
              </a:rPr>
              <a:t>个</a:t>
            </a:r>
            <a:r>
              <a:rPr lang="zh-CN" altLang="zh-CN" dirty="0">
                <a:solidFill>
                  <a:schemeClr val="bg1">
                    <a:lumMod val="50000"/>
                  </a:schemeClr>
                </a:solidFill>
                <a:latin typeface="微软雅黑" pitchFamily="34" charset="-122"/>
                <a:ea typeface="微软雅黑" pitchFamily="34" charset="-122"/>
              </a:rPr>
              <a:t>表示一级缩进；</a:t>
            </a:r>
            <a:r>
              <a:rPr lang="en-US" altLang="zh-CN" dirty="0">
                <a:solidFill>
                  <a:schemeClr val="bg1">
                    <a:lumMod val="50000"/>
                  </a:schemeClr>
                </a:solidFill>
                <a:latin typeface="微软雅黑" pitchFamily="34" charset="-122"/>
                <a:ea typeface="微软雅黑" pitchFamily="34" charset="-122"/>
              </a:rPr>
              <a:t>Python3</a:t>
            </a:r>
            <a:r>
              <a:rPr lang="zh-CN" altLang="zh-CN" dirty="0">
                <a:solidFill>
                  <a:schemeClr val="bg1">
                    <a:lumMod val="50000"/>
                  </a:schemeClr>
                </a:solidFill>
                <a:latin typeface="微软雅黑" pitchFamily="34" charset="-122"/>
                <a:ea typeface="微软雅黑" pitchFamily="34" charset="-122"/>
              </a:rPr>
              <a:t>不允许混合使用</a:t>
            </a:r>
            <a:r>
              <a:rPr lang="en-US" altLang="zh-CN" dirty="0">
                <a:solidFill>
                  <a:schemeClr val="bg1">
                    <a:lumMod val="50000"/>
                  </a:schemeClr>
                </a:solidFill>
                <a:latin typeface="微软雅黑" pitchFamily="34" charset="-122"/>
                <a:ea typeface="微软雅黑" pitchFamily="34" charset="-122"/>
              </a:rPr>
              <a:t>Tab</a:t>
            </a:r>
            <a:r>
              <a:rPr lang="zh-CN" altLang="zh-CN" dirty="0">
                <a:solidFill>
                  <a:schemeClr val="bg1">
                    <a:lumMod val="50000"/>
                  </a:schemeClr>
                </a:solidFill>
                <a:latin typeface="微软雅黑" pitchFamily="34" charset="-122"/>
                <a:ea typeface="微软雅黑" pitchFamily="34" charset="-122"/>
              </a:rPr>
              <a:t>和空格。</a:t>
            </a:r>
          </a:p>
        </p:txBody>
      </p:sp>
      <p:sp>
        <p:nvSpPr>
          <p:cNvPr id="39" name="矩形 38"/>
          <p:cNvSpPr/>
          <p:nvPr/>
        </p:nvSpPr>
        <p:spPr>
          <a:xfrm>
            <a:off x="1193800" y="2933700"/>
            <a:ext cx="4381500" cy="30226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40" name="矩形 3"/>
          <p:cNvSpPr>
            <a:spLocks noChangeArrowheads="1"/>
          </p:cNvSpPr>
          <p:nvPr/>
        </p:nvSpPr>
        <p:spPr bwMode="auto">
          <a:xfrm>
            <a:off x="1908175" y="3413087"/>
            <a:ext cx="29527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if True:</a:t>
            </a:r>
            <a:endParaRPr lang="zh-CN" altLang="zh-CN" sz="2200" dirty="0">
              <a:solidFill>
                <a:schemeClr val="bg1">
                  <a:lumMod val="50000"/>
                </a:schemeClr>
              </a:solidFill>
              <a:latin typeface="微软雅黑" pitchFamily="34" charset="-122"/>
              <a:ea typeface="微软雅黑" pitchFamily="34" charset="-122"/>
            </a:endParaRPr>
          </a:p>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      print ("True")</a:t>
            </a:r>
            <a:endParaRPr lang="zh-CN" altLang="zh-CN" sz="2200" dirty="0">
              <a:solidFill>
                <a:schemeClr val="bg1">
                  <a:lumMod val="50000"/>
                </a:schemeClr>
              </a:solidFill>
              <a:latin typeface="微软雅黑" pitchFamily="34" charset="-122"/>
              <a:ea typeface="微软雅黑" pitchFamily="34" charset="-122"/>
            </a:endParaRPr>
          </a:p>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else:</a:t>
            </a:r>
            <a:endParaRPr lang="zh-CN" altLang="zh-CN" sz="2200" dirty="0">
              <a:solidFill>
                <a:schemeClr val="bg1">
                  <a:lumMod val="50000"/>
                </a:schemeClr>
              </a:solidFill>
              <a:latin typeface="微软雅黑" pitchFamily="34" charset="-122"/>
              <a:ea typeface="微软雅黑" pitchFamily="34" charset="-122"/>
            </a:endParaRPr>
          </a:p>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       print ("False”)</a:t>
            </a:r>
          </a:p>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       print ("False”)</a:t>
            </a:r>
            <a:endParaRPr lang="zh-CN" altLang="zh-CN" sz="2200" dirty="0">
              <a:solidFill>
                <a:schemeClr val="bg1">
                  <a:lumMod val="50000"/>
                </a:schemeClr>
              </a:solidFill>
              <a:latin typeface="微软雅黑" pitchFamily="34" charset="-122"/>
              <a:ea typeface="微软雅黑" pitchFamily="34" charset="-122"/>
            </a:endParaRPr>
          </a:p>
        </p:txBody>
      </p:sp>
      <p:sp>
        <p:nvSpPr>
          <p:cNvPr id="76" name="矩形 75"/>
          <p:cNvSpPr/>
          <p:nvPr/>
        </p:nvSpPr>
        <p:spPr>
          <a:xfrm>
            <a:off x="6324600" y="2933700"/>
            <a:ext cx="4521200" cy="3048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77" name="矩形 14"/>
          <p:cNvSpPr>
            <a:spLocks noChangeArrowheads="1"/>
          </p:cNvSpPr>
          <p:nvPr/>
        </p:nvSpPr>
        <p:spPr bwMode="auto">
          <a:xfrm>
            <a:off x="7137400" y="3413087"/>
            <a:ext cx="2895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if True:</a:t>
            </a:r>
            <a:endParaRPr lang="zh-CN" altLang="zh-CN" sz="2200" dirty="0">
              <a:solidFill>
                <a:schemeClr val="bg1">
                  <a:lumMod val="50000"/>
                </a:schemeClr>
              </a:solidFill>
              <a:latin typeface="微软雅黑" pitchFamily="34" charset="-122"/>
              <a:ea typeface="微软雅黑" pitchFamily="34" charset="-122"/>
            </a:endParaRPr>
          </a:p>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      print ("True")</a:t>
            </a:r>
            <a:endParaRPr lang="zh-CN" altLang="zh-CN" sz="2200" dirty="0">
              <a:solidFill>
                <a:schemeClr val="bg1">
                  <a:lumMod val="50000"/>
                </a:schemeClr>
              </a:solidFill>
              <a:latin typeface="微软雅黑" pitchFamily="34" charset="-122"/>
              <a:ea typeface="微软雅黑" pitchFamily="34" charset="-122"/>
            </a:endParaRPr>
          </a:p>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else:</a:t>
            </a:r>
            <a:endParaRPr lang="zh-CN" altLang="zh-CN" sz="2200" dirty="0">
              <a:solidFill>
                <a:schemeClr val="bg1">
                  <a:lumMod val="50000"/>
                </a:schemeClr>
              </a:solidFill>
              <a:latin typeface="微软雅黑" pitchFamily="34" charset="-122"/>
              <a:ea typeface="微软雅黑" pitchFamily="34" charset="-122"/>
            </a:endParaRPr>
          </a:p>
          <a:p>
            <a:pPr eaLnBrk="1" hangingPunct="1">
              <a:lnSpc>
                <a:spcPct val="120000"/>
              </a:lnSpc>
            </a:pPr>
            <a:r>
              <a:rPr lang="en-US" altLang="zh-CN" sz="2200" dirty="0">
                <a:solidFill>
                  <a:schemeClr val="bg1">
                    <a:lumMod val="50000"/>
                  </a:schemeClr>
                </a:solidFill>
                <a:latin typeface="微软雅黑" pitchFamily="34" charset="-122"/>
                <a:ea typeface="微软雅黑" pitchFamily="34" charset="-122"/>
              </a:rPr>
              <a:t>       print ("False")</a:t>
            </a:r>
          </a:p>
          <a:p>
            <a:pPr eaLnBrk="1" hangingPunct="1">
              <a:lnSpc>
                <a:spcPct val="120000"/>
              </a:lnSpc>
            </a:pPr>
            <a:r>
              <a:rPr lang="zh-CN" altLang="en-US" sz="2200" dirty="0">
                <a:solidFill>
                  <a:schemeClr val="bg1">
                    <a:lumMod val="50000"/>
                  </a:schemeClr>
                </a:solidFill>
                <a:latin typeface="微软雅黑" pitchFamily="34" charset="-122"/>
                <a:ea typeface="微软雅黑" pitchFamily="34" charset="-122"/>
              </a:rPr>
              <a:t>    </a:t>
            </a:r>
            <a:r>
              <a:rPr lang="en-US" altLang="zh-CN" sz="2200" dirty="0">
                <a:solidFill>
                  <a:schemeClr val="bg1">
                    <a:lumMod val="50000"/>
                  </a:schemeClr>
                </a:solidFill>
                <a:latin typeface="微软雅黑" pitchFamily="34" charset="-122"/>
                <a:ea typeface="微软雅黑" pitchFamily="34" charset="-122"/>
              </a:rPr>
              <a:t>print (”hello”)</a:t>
            </a:r>
            <a:endParaRPr lang="zh-CN" altLang="zh-CN" sz="2200" dirty="0">
              <a:solidFill>
                <a:schemeClr val="bg1">
                  <a:lumMod val="50000"/>
                </a:schemeClr>
              </a:solidFill>
              <a:latin typeface="微软雅黑" pitchFamily="34" charset="-122"/>
              <a:ea typeface="微软雅黑" pitchFamily="34" charset="-122"/>
            </a:endParaRPr>
          </a:p>
        </p:txBody>
      </p:sp>
      <p:pic>
        <p:nvPicPr>
          <p:cNvPr id="7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9300" y="4673600"/>
            <a:ext cx="14986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47300" y="4749800"/>
            <a:ext cx="13589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2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par>
                                <p:cTn id="11" presetID="22" presetClass="entr" presetSubtype="4"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down)">
                                      <p:cBhvr>
                                        <p:cTn id="18" dur="500"/>
                                        <p:tgtEl>
                                          <p:spTgt spid="7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down)">
                                      <p:cBhvr>
                                        <p:cTn id="21" dur="500"/>
                                        <p:tgtEl>
                                          <p:spTgt spid="76"/>
                                        </p:tgtEl>
                                      </p:cBhvr>
                                    </p:animEffect>
                                  </p:childTnLst>
                                </p:cTn>
                              </p:par>
                              <p:par>
                                <p:cTn id="22" presetID="22" presetClass="entr" presetSubtype="4"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down)">
                                      <p:cBhvr>
                                        <p:cTn id="2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76" grpId="0" animBg="1"/>
      <p:bldP spid="7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842068C2-F92A-4D3A-9DCE-AFEC7C50768F}"/>
  <p:tag name="ISPRING_RESOURCE_FOLDER" val="E:\工作\工作\06-计算机网络\04-资源\3 教学PPT\第1章 初识计算机网络 教学PPT\"/>
  <p:tag name="ISPRING_PRESENTATION_PATH" val="E:\工作\工作\06-计算机网络\04-资源\3 教学PPT\第1章 初识计算机网络 教学PPT.pptx"/>
  <p:tag name="ISPRING_PROJECT_FOLDER_UPDATED" val="1"/>
  <p:tag name="ISPRING_RESOURCE_PATHS_HASH_PRESENTER" val="9cc41f4ca15402777fd63697222606ea2c0b9a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3875</TotalTime>
  <Words>4335</Words>
  <Application>Microsoft Macintosh PowerPoint</Application>
  <PresentationFormat>宽屏</PresentationFormat>
  <Paragraphs>348</Paragraphs>
  <Slides>64</Slides>
  <Notes>19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8" baseType="lpstr">
      <vt:lpstr>等线</vt:lpstr>
      <vt:lpstr>等线 Light</vt:lpstr>
      <vt:lpstr>方正细倩简体</vt:lpstr>
      <vt:lpstr>华文行楷</vt:lpstr>
      <vt:lpstr>楷体</vt:lpstr>
      <vt:lpstr>微软雅黑</vt:lpstr>
      <vt:lpstr>Arial</vt:lpstr>
      <vt:lpstr>Arial Black</vt:lpstr>
      <vt:lpstr>Calibri</vt:lpstr>
      <vt:lpstr>Impact</vt:lpstr>
      <vt:lpstr>Times New Roman</vt:lpstr>
      <vt:lpstr>Wingdings</vt:lpstr>
      <vt:lpstr>Office 主题​​</vt:lpstr>
      <vt:lpstr>Excel.Sheet.8</vt:lpstr>
      <vt:lpstr>第2章 Python基础</vt:lpstr>
      <vt:lpstr>PowerPoint 演示文稿</vt:lpstr>
      <vt:lpstr>PowerPoint 演示文稿</vt:lpstr>
      <vt:lpstr>PowerPoint 演示文稿</vt:lpstr>
      <vt:lpstr>PowerPoint 演示文稿</vt:lpstr>
      <vt:lpstr>2.1 代码格式</vt:lpstr>
      <vt:lpstr>PowerPoint 演示文稿</vt:lpstr>
      <vt:lpstr>2.1.1 注释</vt:lpstr>
      <vt:lpstr>2.1.2 缩进</vt:lpstr>
      <vt:lpstr>2.1.3 语句换行</vt:lpstr>
      <vt:lpstr>PowerPoint 演示文稿</vt:lpstr>
      <vt:lpstr>2.2.1 标识符</vt:lpstr>
      <vt:lpstr>2.2.1 标识符</vt:lpstr>
      <vt:lpstr>2.2.1 标识符</vt:lpstr>
      <vt:lpstr>2.2.2 关键字</vt:lpstr>
      <vt:lpstr>2.2.2 关键字</vt:lpstr>
      <vt:lpstr>PowerPoint 演示文稿</vt:lpstr>
      <vt:lpstr>2.3.1 变量</vt:lpstr>
      <vt:lpstr>2.3.1 变量</vt:lpstr>
      <vt:lpstr>2.3.2 数据类型</vt:lpstr>
      <vt:lpstr>2.3.2 数据类型</vt:lpstr>
      <vt:lpstr>2.3.2 数据类型</vt:lpstr>
      <vt:lpstr>2.3.2 数据类型</vt:lpstr>
      <vt:lpstr>2.3.2 数据类型</vt:lpstr>
      <vt:lpstr>2.3.2数据类型</vt:lpstr>
      <vt:lpstr>2.3.2 数据类型</vt:lpstr>
      <vt:lpstr>2.3.3 变量的输入与输出</vt:lpstr>
      <vt:lpstr>2.3.3 变量的输入与输出</vt:lpstr>
      <vt:lpstr>2.3.3 变量的输入与输出</vt:lpstr>
      <vt:lpstr>PowerPoint 演示文稿</vt:lpstr>
      <vt:lpstr>2.4.1 打印购物小票</vt:lpstr>
      <vt:lpstr>2.4.2 打印蚂蚁森林植树证书</vt:lpstr>
      <vt:lpstr>PowerPoint 演示文稿</vt:lpstr>
      <vt:lpstr>2.5.1 整型</vt:lpstr>
      <vt:lpstr>2.5.1 整型</vt:lpstr>
      <vt:lpstr>2.5.2 浮点型</vt:lpstr>
      <vt:lpstr>2.5.2 浮点型</vt:lpstr>
      <vt:lpstr>2.5.3 复数类型</vt:lpstr>
      <vt:lpstr>2.5.4 布尔类型</vt:lpstr>
      <vt:lpstr>2.5.5 数字类型转换 </vt:lpstr>
      <vt:lpstr>PowerPoint 演示文稿</vt:lpstr>
      <vt:lpstr>2.6 运算符</vt:lpstr>
      <vt:lpstr>2.6.1 算术运算符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2.7.1 绝对温标</vt:lpstr>
      <vt:lpstr>2.7.2 身体质量指数</vt:lpstr>
      <vt:lpstr>PowerPoint 演示文稿</vt:lpstr>
      <vt:lpstr>2.8本章小结</vt:lpstr>
      <vt:lpstr>end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dc:creator>
  <cp:lastModifiedBy>80810</cp:lastModifiedBy>
  <cp:revision>610</cp:revision>
  <dcterms:created xsi:type="dcterms:W3CDTF">2016-08-25T05:35:30Z</dcterms:created>
  <dcterms:modified xsi:type="dcterms:W3CDTF">2021-02-02T10:21:20Z</dcterms:modified>
</cp:coreProperties>
</file>