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72" r:id="rId2"/>
    <p:sldId id="571" r:id="rId3"/>
    <p:sldId id="561" r:id="rId4"/>
    <p:sldId id="573" r:id="rId5"/>
    <p:sldId id="262" r:id="rId6"/>
    <p:sldId id="576" r:id="rId7"/>
    <p:sldId id="578" r:id="rId8"/>
    <p:sldId id="577" r:id="rId9"/>
    <p:sldId id="579" r:id="rId10"/>
    <p:sldId id="580" r:id="rId11"/>
    <p:sldId id="581" r:id="rId12"/>
    <p:sldId id="582" r:id="rId13"/>
    <p:sldId id="598" r:id="rId14"/>
    <p:sldId id="583" r:id="rId15"/>
    <p:sldId id="584" r:id="rId16"/>
    <p:sldId id="309" r:id="rId17"/>
    <p:sldId id="585" r:id="rId18"/>
    <p:sldId id="586" r:id="rId19"/>
    <p:sldId id="337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338" r:id="rId29"/>
    <p:sldId id="595" r:id="rId30"/>
    <p:sldId id="596" r:id="rId31"/>
    <p:sldId id="344" r:id="rId32"/>
    <p:sldId id="597" r:id="rId33"/>
    <p:sldId id="456" r:id="rId34"/>
    <p:sldId id="283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7" autoAdjust="0"/>
    <p:restoredTop sz="77956" autoAdjust="0"/>
  </p:normalViewPr>
  <p:slideViewPr>
    <p:cSldViewPr snapToGrid="0">
      <p:cViewPr varScale="1">
        <p:scale>
          <a:sx n="102" d="100"/>
          <a:sy n="102" d="100"/>
        </p:scale>
        <p:origin x="208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5683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05B5036-C0C6-844C-A986-C9B777E48A45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AE5CFF6-65FB-5243-B91F-E1913B0C76B0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EB0C1E2-9FCB-4443-AB7D-8488853A528C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DC0EE667-3B8B-F34E-8539-E1ADDCC53051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239DAC43-E667-9D4E-A283-FF79C32BD0A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8AC65BB-D6D8-0C47-8380-1C3D26B8684D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CCA52C-76C3-1845-B759-25723B42FFFE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EF097B-FBA9-1F41-B2F7-C06F8FAB97BC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C2C29572-926E-E941-BDE3-EDF7AD929B55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DC38EA13-BF81-B645-AEB3-EF10107C8CF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2000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DB2E12A-F731-1743-8025-A9F9BDB242C9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/>
              <a:t>流程控制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6187959" y="5005705"/>
            <a:ext cx="20527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语句的嵌套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183318" y="5005705"/>
            <a:ext cx="175016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循环嵌套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跳转语句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14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3.1.3 if-elif-else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0941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除了提供单分支和双分支条件语句外，还提供多分支条件语句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if-elif-else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。多分支条件语句用于处理单分支和双分支无法处理的情况。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56892" y="2644462"/>
            <a:ext cx="5797563" cy="3539434"/>
            <a:chOff x="617346" y="3124829"/>
            <a:chExt cx="5797563" cy="1939069"/>
          </a:xfrm>
        </p:grpSpPr>
        <p:sp>
          <p:nvSpPr>
            <p:cNvPr id="7" name="矩形 6"/>
            <p:cNvSpPr/>
            <p:nvPr/>
          </p:nvSpPr>
          <p:spPr>
            <a:xfrm>
              <a:off x="617346" y="3124831"/>
              <a:ext cx="5797562" cy="193906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16479" y="3124829"/>
              <a:ext cx="1098430" cy="25813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61" y="2850580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71535" y="2747571"/>
            <a:ext cx="176827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3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352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3.1.3 if-elif-else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942351"/>
            <a:ext cx="480167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if-elif-else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语句时，若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条件成立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语句之后的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；若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，判断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语句的判断条件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：条件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则执行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elif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语句之后的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，否则继续向下执行。以此类推，直至所有的判断条件均不成立，执行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语句之后的代码段。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36" y="1897770"/>
            <a:ext cx="5795873" cy="3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169915" y="5403356"/>
            <a:ext cx="2654316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if-elif-else</a:t>
            </a:r>
            <a:r>
              <a:rPr lang="zh-CN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语句的执行流程</a:t>
            </a:r>
            <a:endParaRPr lang="zh-CN" altLang="en-US" sz="1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86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3.1.4 if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嵌套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439553"/>
            <a:ext cx="1095309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家在某些火车站乘坐高铁出行时需要历经检票和安检两道程序：检票符合条件后方可进入安检程序，安检符合条件后方可进站乘坐列车。这个场景中虽然涉及两个判断条件，但这两个条件并非选择关系，而是嵌套关系：先判断外层条件，条件满足后才去判断内层条件；两层条件都满足时才执行内层的操作。</a:t>
            </a:r>
          </a:p>
        </p:txBody>
      </p:sp>
      <p:pic>
        <p:nvPicPr>
          <p:cNvPr id="3076" name="Picture 4" descr="https://gimg2.baidu.com/image_search/src=http%3A%2F%2F5b0988e595225.cdn.sohucs.com%2Fimages%2F20190128%2F9c65152db13b4576bcb808da0e150570.jpeg&amp;refer=http%3A%2F%2F5b0988e595225.cdn.sohucs.com&amp;app=2002&amp;size=f9999,10000&amp;q=a80&amp;n=0&amp;g=0n&amp;fmt=jpeg?sec=1613099339&amp;t=61c96e77097d092746b0a108719ea9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15" y="3685887"/>
            <a:ext cx="3348842" cy="250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mg2.baidu.com/image_search/src=http%3A%2F%2Fn.sinaimg.cn%2Ftranslate%2F20171107%2F226w-fynmzun0692137.jpg&amp;refer=http%3A%2F%2Fn.sinaimg.cn&amp;app=2002&amp;size=f9999,10000&amp;q=a80&amp;n=0&amp;g=0n&amp;fmt=jpeg?sec=1613099373&amp;t=d403707138d67c21a75d71c8072ce3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55" y="4131000"/>
            <a:ext cx="3754293" cy="20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5752584" y="4870602"/>
            <a:ext cx="603621" cy="580618"/>
          </a:xfrm>
          <a:prstGeom prst="rightArrow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8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3.1.4 if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嵌套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451428"/>
            <a:ext cx="10941216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中通过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可以实现程序中条件语句的嵌套逻辑。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6892" y="2429053"/>
            <a:ext cx="5797563" cy="3303845"/>
            <a:chOff x="617346" y="3124829"/>
            <a:chExt cx="5797563" cy="1939069"/>
          </a:xfrm>
        </p:grpSpPr>
        <p:sp>
          <p:nvSpPr>
            <p:cNvPr id="8" name="矩形 7"/>
            <p:cNvSpPr/>
            <p:nvPr/>
          </p:nvSpPr>
          <p:spPr>
            <a:xfrm>
              <a:off x="617346" y="3124831"/>
              <a:ext cx="5797562" cy="193906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29"/>
              <a:ext cx="1098430" cy="25813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61" y="2517376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864425" y="2881244"/>
            <a:ext cx="496780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              #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外层条件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2000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if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      #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内层条件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2000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...</a:t>
            </a:r>
            <a:endParaRPr lang="zh-CN" altLang="zh-CN" sz="2000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0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3.1.4 if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嵌套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610928"/>
            <a:ext cx="569385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嵌套时，若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外层判断条件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（判断条件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）的值为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，并对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内层判断条件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（判断条件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）进行判断：若判断条件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，则执行代码段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，否则跳出内层条件结构，顺序执行外层条件结构中内层条件结构之后的代码；若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外层判断条件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，直接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跳过条件语句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，既不执行代码段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，也不执行内层的条件结构。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18" y="1851044"/>
            <a:ext cx="4143967" cy="3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005930" y="5403356"/>
            <a:ext cx="18261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嵌套的执行流程</a:t>
            </a:r>
            <a:endParaRPr lang="zh-CN" altLang="en-US" sz="1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05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2348240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2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28797" y="526093"/>
            <a:ext cx="10515600" cy="5761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3.2.1 </a:t>
            </a:r>
            <a:r>
              <a:rPr lang="zh-CN" altLang="en-US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计算器</a:t>
            </a:r>
            <a:endParaRPr lang="zh-CN" altLang="zh-CN" dirty="0">
              <a:effectLst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403714" y="2166177"/>
            <a:ext cx="606784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计算器极大地提高了人们进行数字计算的效率与准确性，无论是超市的收银台，还是集市的小摊位，都能够看到计算器的身影。计算器最基本的功能是四则运算。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本实例要求编写代码，实现计算器的</a:t>
            </a:r>
            <a:r>
              <a:rPr lang="zh-CN" altLang="zh-CN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四则运算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86" y="1819018"/>
            <a:ext cx="2139640" cy="41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77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28797" y="526093"/>
            <a:ext cx="10515600" cy="5761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3.2.2 </a:t>
            </a:r>
            <a:r>
              <a:rPr lang="zh-CN" altLang="en-US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猜数字</a:t>
            </a:r>
            <a:endParaRPr lang="zh-CN" altLang="zh-CN" dirty="0">
              <a:effectLst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881093" y="1876063"/>
            <a:ext cx="6323527" cy="373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猜数字由两个人参与，一个人设置一个数字，一个人猜数字，当猜数字的人说出一个数字，由出数字的人告知是否猜中：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若猜测的数字大于设置的数字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，出数字的人提示“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很遗憾，你猜大了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”；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若猜测的数字小于设置的数字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时，出数字的人提示“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很遗憾，你猜小了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”；若猜数字的人在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规定的次数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内猜中设置的数字，出数字的人提示“</a:t>
            </a:r>
            <a:r>
              <a:rPr lang="zh-CN" altLang="zh-CN" sz="20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恭喜，猜数成功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本实例要求编写代码，实现遵循上述规则的猜数字程序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3" y="1735833"/>
            <a:ext cx="3429000" cy="4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9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10809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99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329842" y="561781"/>
            <a:ext cx="8895530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3.3.1 while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02504" y="2011339"/>
            <a:ext cx="62247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一般用于实现条件循环，该语句由关键字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、循环条件和冒号组成，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语句和从属于该语句的代码段组成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循环结构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82" y="2185030"/>
            <a:ext cx="4372992" cy="3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92727" y="4155586"/>
            <a:ext cx="5797562" cy="961289"/>
            <a:chOff x="617346" y="3454609"/>
            <a:chExt cx="5797562" cy="961289"/>
          </a:xfrm>
        </p:grpSpPr>
        <p:sp>
          <p:nvSpPr>
            <p:cNvPr id="15" name="矩形 14"/>
            <p:cNvSpPr/>
            <p:nvPr/>
          </p:nvSpPr>
          <p:spPr>
            <a:xfrm>
              <a:off x="617346" y="3454609"/>
              <a:ext cx="5797562" cy="961289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50173" y="345460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9786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8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语句的多种格式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，跳转语句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5"/>
            <a:ext cx="3281363" cy="1343082"/>
            <a:chOff x="5414469" y="1870027"/>
            <a:chExt cx="3281856" cy="1339898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27"/>
              <a:ext cx="2774364" cy="1013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indent="-457200" algn="r">
                <a:lnSpc>
                  <a:spcPts val="3600"/>
                </a:lnSpc>
              </a:pP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6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79737"/>
              <a:ext cx="2772529" cy="50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语句的嵌套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2"/>
            <a:ext cx="3371850" cy="1886662"/>
            <a:chOff x="218911" y="4857376"/>
            <a:chExt cx="3372306" cy="188503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66357"/>
              <a:ext cx="2633365" cy="1476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while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循环嵌套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3600"/>
                </a:lnSpc>
              </a:pP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329842" y="561781"/>
            <a:ext cx="8895530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3.3.2 for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744022" y="2155333"/>
            <a:ext cx="6224732" cy="15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语句一般用于实现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遍历循环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。遍历指逐一访问目标对象中的数据，例如逐个访问字符串中的字符；遍历循环指在循环中完成对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目标对象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的遍历。</a:t>
            </a:r>
            <a:endParaRPr kumimoji="1" lang="zh-CN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4244" y="4084927"/>
            <a:ext cx="6134509" cy="1015663"/>
            <a:chOff x="617346" y="3124829"/>
            <a:chExt cx="5797562" cy="1015663"/>
          </a:xfrm>
        </p:grpSpPr>
        <p:sp>
          <p:nvSpPr>
            <p:cNvPr id="15" name="矩形 14"/>
            <p:cNvSpPr/>
            <p:nvPr/>
          </p:nvSpPr>
          <p:spPr>
            <a:xfrm>
              <a:off x="617346" y="3124829"/>
              <a:ext cx="5797562" cy="101566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</a:t>
              </a:r>
              <a:r>
                <a:rPr lang="zh-CN" altLang="en-US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临时变量 </a:t>
              </a: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zh-CN" altLang="en-US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目标对象</a:t>
              </a: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50173" y="312482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74" y="2216521"/>
            <a:ext cx="3019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012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329842" y="561781"/>
            <a:ext cx="8895530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循环嵌套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05643" y="2759590"/>
            <a:ext cx="65737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循环之间可以互相嵌套，进而实现更为复杂的逻辑。循环嵌套按不同的循环语句可以划分为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循环嵌套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循环嵌套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19" y="1709106"/>
            <a:ext cx="3577650" cy="35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8927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45" y="2330682"/>
            <a:ext cx="2974602" cy="298069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329842" y="561781"/>
            <a:ext cx="8895530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循环嵌套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7258" y="1788412"/>
            <a:ext cx="5633404" cy="15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循环嵌套是指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语句。以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语句中嵌套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语句为例，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循环嵌套的语法格式如下：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77258" y="3670010"/>
            <a:ext cx="5797562" cy="2217371"/>
            <a:chOff x="617346" y="3124829"/>
            <a:chExt cx="5797562" cy="3209615"/>
          </a:xfrm>
        </p:grpSpPr>
        <p:sp>
          <p:nvSpPr>
            <p:cNvPr id="8" name="矩形 7"/>
            <p:cNvSpPr/>
            <p:nvPr/>
          </p:nvSpPr>
          <p:spPr>
            <a:xfrm>
              <a:off x="617346" y="3124829"/>
              <a:ext cx="5797562" cy="320961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循环条件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    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外层循环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代码段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while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循环条件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内层循环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代码段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......</a:t>
              </a:r>
            </a:p>
            <a:p>
              <a:pPr>
                <a:lnSpc>
                  <a:spcPct val="150000"/>
                </a:lnSpc>
              </a:pP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50173" y="312482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919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329842" y="561781"/>
            <a:ext cx="8895530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3.3.3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循环嵌套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77258" y="1788679"/>
            <a:ext cx="5633404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循环嵌套是指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中嵌套了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语句。以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语句中嵌套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语句为例，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循环嵌套的语法格式如下：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77258" y="3774282"/>
            <a:ext cx="5797562" cy="2142420"/>
            <a:chOff x="617346" y="2651868"/>
            <a:chExt cx="5797562" cy="3209615"/>
          </a:xfrm>
        </p:grpSpPr>
        <p:sp>
          <p:nvSpPr>
            <p:cNvPr id="8" name="矩形 7"/>
            <p:cNvSpPr/>
            <p:nvPr/>
          </p:nvSpPr>
          <p:spPr>
            <a:xfrm>
              <a:off x="617346" y="2651868"/>
              <a:ext cx="5797562" cy="320961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临时变量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in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目标对象：        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外层循环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代码段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for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临时变量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目标对象：   	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内层循环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代码段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......</a:t>
              </a:r>
            </a:p>
            <a:p>
              <a:pPr>
                <a:lnSpc>
                  <a:spcPct val="150000"/>
                </a:lnSpc>
              </a:pP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50173" y="2700806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74" y="2481251"/>
            <a:ext cx="3019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1259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85759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33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28797" y="526093"/>
            <a:ext cx="10515600" cy="57619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3.4.1 </a:t>
            </a:r>
            <a:r>
              <a:rPr lang="zh-CN" altLang="zh-CN" sz="3200" dirty="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逢</a:t>
            </a:r>
            <a:r>
              <a:rPr lang="en-US" altLang="zh-CN" sz="3200" dirty="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7</a:t>
            </a:r>
            <a:r>
              <a:rPr lang="zh-CN" altLang="zh-CN" sz="3200" dirty="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拍手游戏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866103" y="2494812"/>
            <a:ext cx="6323527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拍手游戏的规则是：从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开始顺序数数，数到有</a:t>
            </a:r>
            <a:r>
              <a:rPr lang="en-US" altLang="zh-CN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的倍数的时候拍手。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本实例要求编写代码，模拟实现逢七拍手游戏，实现输出</a:t>
            </a:r>
            <a:r>
              <a:rPr lang="en-US" altLang="zh-CN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以内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需要拍手的数字的程序。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 descr="https://upload-images.jianshu.io/upload_images/3191951-d263ede5f66687c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5" b="12542"/>
          <a:stretch/>
        </p:blipFill>
        <p:spPr bwMode="auto">
          <a:xfrm>
            <a:off x="654382" y="1791587"/>
            <a:ext cx="3692766" cy="39820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766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2328797" y="526093"/>
            <a:ext cx="10515600" cy="5761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altLang="zh-CN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3.4.2 </a:t>
            </a:r>
            <a:r>
              <a:rPr lang="zh-CN" altLang="en-US" sz="3200">
                <a:solidFill>
                  <a:srgbClr val="1353A2"/>
                </a:solidFill>
                <a:latin typeface="微软雅黑"/>
                <a:ea typeface="微软雅黑"/>
                <a:cs typeface="+mn-cs"/>
              </a:rPr>
              <a:t>打印五子棋棋盘</a:t>
            </a:r>
            <a:endParaRPr lang="zh-CN" altLang="zh-CN" dirty="0">
              <a:effectLst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836123" y="2016532"/>
            <a:ext cx="63235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五子棋是一种由双人对弈的纯策略型棋类游戏，它使用的棋盘一般由横纵等距的各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条平行线构成，这些线垂直交叉形成的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225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个交叉点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为对弈双方的落子点。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本实例要求编写代码，实现按用户要求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打印指定大小的五子棋棋盘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的程序。</a:t>
            </a:r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62" y="2225614"/>
            <a:ext cx="3101682" cy="314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5401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462209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67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24364" y="560879"/>
            <a:ext cx="7662195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3.5.1 break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85800" y="1334274"/>
            <a:ext cx="10642600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结束循环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，若循环中使用了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语句，程序执行到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语句时会结束循环；若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循环嵌套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语句，程序执行到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语句时会结束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本层循环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97376" y="3328990"/>
            <a:ext cx="4831528" cy="1938992"/>
            <a:chOff x="617346" y="3124828"/>
            <a:chExt cx="5797562" cy="2904853"/>
          </a:xfrm>
        </p:grpSpPr>
        <p:sp>
          <p:nvSpPr>
            <p:cNvPr id="10" name="矩形 9"/>
            <p:cNvSpPr/>
            <p:nvPr/>
          </p:nvSpPr>
          <p:spPr>
            <a:xfrm>
              <a:off x="617346" y="3124828"/>
              <a:ext cx="5797562" cy="290485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word in "Python":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if (word == 'o'):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break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print(word, end="  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2412" y="3124831"/>
              <a:ext cx="1002496" cy="402468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07100" y="4809074"/>
            <a:ext cx="4663718" cy="458908"/>
            <a:chOff x="617347" y="4464581"/>
            <a:chExt cx="5797563" cy="458908"/>
          </a:xfrm>
        </p:grpSpPr>
        <p:sp>
          <p:nvSpPr>
            <p:cNvPr id="16" name="矩形 15"/>
            <p:cNvSpPr/>
            <p:nvPr/>
          </p:nvSpPr>
          <p:spPr>
            <a:xfrm>
              <a:off x="617347" y="4464581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 y t h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60681" y="4464581"/>
              <a:ext cx="954229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6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24364" y="560879"/>
            <a:ext cx="7662195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3.5.2continue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85800" y="1714285"/>
            <a:ext cx="10642600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语句用于在满足条件的情况下跳出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本次循环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，该语句通常也与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语句配合使用。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97376" y="3328990"/>
            <a:ext cx="4819653" cy="1938992"/>
            <a:chOff x="617346" y="3124827"/>
            <a:chExt cx="5797562" cy="2904853"/>
          </a:xfrm>
        </p:grpSpPr>
        <p:sp>
          <p:nvSpPr>
            <p:cNvPr id="10" name="矩形 9"/>
            <p:cNvSpPr/>
            <p:nvPr/>
          </p:nvSpPr>
          <p:spPr>
            <a:xfrm>
              <a:off x="617346" y="3124827"/>
              <a:ext cx="5797562" cy="290485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word in "Python":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if (word == 'o'):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continue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print(word, end="  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2412" y="3124831"/>
              <a:ext cx="1002496" cy="402468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07100" y="4760151"/>
            <a:ext cx="4663718" cy="507831"/>
            <a:chOff x="617347" y="4464581"/>
            <a:chExt cx="5797563" cy="507831"/>
          </a:xfrm>
        </p:grpSpPr>
        <p:sp>
          <p:nvSpPr>
            <p:cNvPr id="16" name="矩形 15"/>
            <p:cNvSpPr/>
            <p:nvPr/>
          </p:nvSpPr>
          <p:spPr>
            <a:xfrm>
              <a:off x="617347" y="4464581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 y t h n</a:t>
              </a:r>
              <a:endParaRPr lang="zh-CN" altLang="en-US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60681" y="4464581"/>
              <a:ext cx="954229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7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9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3002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859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3051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424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对角圆角矩形 6"/>
          <p:cNvSpPr/>
          <p:nvPr/>
        </p:nvSpPr>
        <p:spPr>
          <a:xfrm>
            <a:off x="4870450" y="53201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71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17315" y="560923"/>
            <a:ext cx="6613743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3.6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阶段案例</a:t>
            </a:r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房贷计算器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81384" y="1814783"/>
            <a:ext cx="52928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房贷计算器是支付宝平台中搭载的一款在线计算工具，按用户选择的贷款类型（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商业贷款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公积金贷款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组合贷款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）、贷款金额（万）、期限（年）、利率（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）可计算得出每月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月供参考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（元）、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支付利息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（元）、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还款总额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（元）这些信息。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76" y="1700936"/>
            <a:ext cx="340042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17315" y="560923"/>
            <a:ext cx="6613743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3.6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阶段案例</a:t>
            </a:r>
            <a:r>
              <a:rPr lang="en-US" altLang="zh-CN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32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房贷计算器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6" y="1586990"/>
            <a:ext cx="10957809" cy="17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房贷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公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式如下：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每月月供参考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贷款金额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× [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× (1 +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  ^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还款月数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] ÷ { [(1 +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  ^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还款月数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] - 1}</a:t>
            </a:r>
            <a:endParaRPr kumimoji="1" lang="zh-CN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还款总额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每月月供参考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×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期限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× 12</a:t>
            </a:r>
            <a:endParaRPr kumimoji="1" lang="zh-CN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支付利息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还款总额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贷款金额</a:t>
            </a:r>
            <a:r>
              <a:rPr kumimoji="1" lang="en-US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× 10000</a:t>
            </a:r>
            <a:endParaRPr kumimoji="1" lang="zh-CN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626" y="3590914"/>
            <a:ext cx="10568066" cy="1480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以上计算方式中月利率（</a:t>
            </a:r>
            <a:r>
              <a:rPr kumimoji="1" lang="zh-CN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月利率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1" lang="zh-CN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利率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÷12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）指以月为计息周期计算的利息。不同贷款类型的利率是不同的：对于商业贷款而言，五年以下（含五年）的贷款利率是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4.75%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，五年以上的贷款利率是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4.90%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；对于公积金贷款利率而言，五年以下（含五年）的贷款利率是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2.75%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，五年以上的利率是</a:t>
            </a:r>
            <a:r>
              <a:rPr kumimoji="1"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3.25%</a:t>
            </a:r>
            <a:r>
              <a:rPr kumimoji="1"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569626" y="5308722"/>
            <a:ext cx="833686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本案例要求编写程序，根据以上计算方式开发一个</a:t>
            </a:r>
            <a:r>
              <a:rPr kumimoji="1" lang="zh-CN" altLang="zh-CN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房贷计算器</a:t>
            </a:r>
            <a:r>
              <a:rPr kumimoji="1"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70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17314" y="559724"/>
            <a:ext cx="618681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3.7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8" name="矩形 7"/>
          <p:cNvSpPr/>
          <p:nvPr/>
        </p:nvSpPr>
        <p:spPr>
          <a:xfrm>
            <a:off x="4384713" y="1890895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07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的相关知识，包括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，并结合众多实训案例演示了如何利用各种语句实现流程控制。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207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通过本章的学习，希望读者能掌握程序的执行流程和流程控制语句的用法，为后续的学习打好扎实的基础。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5" y="1890895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3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154975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跳转语句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条件语句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3.3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循环语句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54285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3.6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阶段案例——房贷计算器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45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713418" y="2024657"/>
            <a:ext cx="59486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现实生活中，大家在</a:t>
            </a:r>
            <a:r>
              <a:rPr lang="en-US" altLang="zh-CN" sz="2400" dirty="0"/>
              <a:t>12306</a:t>
            </a:r>
            <a:r>
              <a:rPr lang="zh-CN" altLang="zh-CN" sz="2400" dirty="0"/>
              <a:t>网站购票时需要先验证身份，验证通过后可进入购票页面，验证失败则需重新验证。在代码编写工作中，大家可以使用</a:t>
            </a:r>
            <a:r>
              <a:rPr lang="zh-CN" altLang="zh-CN" sz="2400" dirty="0">
                <a:solidFill>
                  <a:srgbClr val="FF0000"/>
                </a:solidFill>
              </a:rPr>
              <a:t>条件语句</a:t>
            </a:r>
            <a:r>
              <a:rPr lang="zh-CN" altLang="zh-CN" sz="2400" dirty="0"/>
              <a:t>为程序</a:t>
            </a:r>
            <a:r>
              <a:rPr lang="zh-CN" altLang="zh-CN" sz="2400" dirty="0">
                <a:solidFill>
                  <a:srgbClr val="FF0000"/>
                </a:solidFill>
              </a:rPr>
              <a:t>增设条件</a:t>
            </a:r>
            <a:r>
              <a:rPr lang="zh-CN" altLang="zh-CN" sz="2400" dirty="0"/>
              <a:t>，使程序</a:t>
            </a:r>
            <a:r>
              <a:rPr lang="zh-CN" altLang="zh-CN" sz="2400" dirty="0">
                <a:solidFill>
                  <a:srgbClr val="FF0000"/>
                </a:solidFill>
              </a:rPr>
              <a:t>产生分支</a:t>
            </a:r>
            <a:r>
              <a:rPr lang="zh-CN" altLang="zh-CN" sz="2400" dirty="0"/>
              <a:t>，进而有选择地执行不同的语句。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条件语句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41" y="2108717"/>
            <a:ext cx="3826528" cy="34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8" y="1564175"/>
            <a:ext cx="110124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语句由关键字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冒号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语句和从属于该语句的代码段可组成选择结构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3.1.1 if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7848" y="3606198"/>
            <a:ext cx="7734879" cy="1938992"/>
            <a:chOff x="617346" y="3124829"/>
            <a:chExt cx="5797563" cy="1062271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06227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 </a:t>
              </a:r>
              <a:r>
                <a:rPr lang="zh-CN" altLang="en-US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条件表达式</a:t>
              </a: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</a:t>
              </a:r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16479" y="3124829"/>
              <a:ext cx="1098430" cy="25813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22" y="2610124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8" y="2139891"/>
            <a:ext cx="543106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语句时，若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判断条件成立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（判断条件的布尔值为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），执行之后的代码段；若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判断条件不成立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（判断条件的布尔值为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），跳出选择结构，继续向下执行。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3.1.1 if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55" y="1869439"/>
            <a:ext cx="4496004" cy="340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108543" y="5381891"/>
            <a:ext cx="1765227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语句的执行流程</a:t>
            </a:r>
            <a:endParaRPr lang="zh-CN" altLang="en-US" sz="1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1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47190"/>
            <a:ext cx="112343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一些场景不仅需要处理满足条件的情况，也需要对不满足条件的情况做特殊处理。因此，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提供了可以同时处理满足和不满足条件的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3.1.2 if-else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51961" y="3341509"/>
            <a:ext cx="5797563" cy="2308326"/>
            <a:chOff x="617346" y="3124829"/>
            <a:chExt cx="5797563" cy="1264610"/>
          </a:xfrm>
        </p:grpSpPr>
        <p:sp>
          <p:nvSpPr>
            <p:cNvPr id="11" name="矩形 10"/>
            <p:cNvSpPr/>
            <p:nvPr/>
          </p:nvSpPr>
          <p:spPr>
            <a:xfrm>
              <a:off x="617346" y="3124830"/>
              <a:ext cx="5797562" cy="1264609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16479" y="3124829"/>
              <a:ext cx="1098430" cy="25813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49" y="2789025"/>
            <a:ext cx="2577364" cy="31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8990" y="3553364"/>
            <a:ext cx="218350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判断条件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412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2465865"/>
            <a:ext cx="50806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语句时，若判断条件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语句之后的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；若判断条件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不成立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，执行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语句之后的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3.1.2 if-else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语句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19" y="1911827"/>
            <a:ext cx="4998067" cy="34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692430" y="5450856"/>
            <a:ext cx="2248244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725">
              <a:lnSpc>
                <a:spcPct val="150000"/>
              </a:lnSpc>
            </a:pPr>
            <a:r>
              <a:rPr lang="en-US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if-else</a:t>
            </a:r>
            <a:r>
              <a:rPr lang="zh-CN" altLang="zh-CN" sz="1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语句的执行流程</a:t>
            </a:r>
            <a:endParaRPr lang="zh-CN" altLang="en-US" sz="1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288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68cedd4fcf55c49a6f5113a8be64891654c3b7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2000</Words>
  <Application>Microsoft Macintosh PowerPoint</Application>
  <PresentationFormat>宽屏</PresentationFormat>
  <Paragraphs>216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Excel.Sheet.8</vt:lpstr>
      <vt:lpstr>第3章 流程控制</vt:lpstr>
      <vt:lpstr>PowerPoint 演示文稿</vt:lpstr>
      <vt:lpstr>PowerPoint 演示文稿</vt:lpstr>
      <vt:lpstr>PowerPoint 演示文稿</vt:lpstr>
      <vt:lpstr>3.1 条件语句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3.2.1 计算器</vt:lpstr>
      <vt:lpstr>3.2.2 猜数字</vt:lpstr>
      <vt:lpstr>PowerPoint 演示文稿</vt:lpstr>
      <vt:lpstr>3.3.1 while语句</vt:lpstr>
      <vt:lpstr>3.3.2 for语句</vt:lpstr>
      <vt:lpstr>3.3.3 循环嵌套</vt:lpstr>
      <vt:lpstr>3.3.3 循环嵌套</vt:lpstr>
      <vt:lpstr>3.3.3循环嵌套</vt:lpstr>
      <vt:lpstr>PowerPoint 演示文稿</vt:lpstr>
      <vt:lpstr>3.4.1 逢7拍手游戏</vt:lpstr>
      <vt:lpstr>3.4.2 打印五子棋棋盘</vt:lpstr>
      <vt:lpstr>PowerPoint 演示文稿</vt:lpstr>
      <vt:lpstr>3.5.1 break语句</vt:lpstr>
      <vt:lpstr>3.5.2continue语句</vt:lpstr>
      <vt:lpstr>PowerPoint 演示文稿</vt:lpstr>
      <vt:lpstr>3.6阶段案例——房贷计算器</vt:lpstr>
      <vt:lpstr>3.6阶段案例——房贷计算器</vt:lpstr>
      <vt:lpstr>3.7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</dc:creator>
  <cp:lastModifiedBy>80810</cp:lastModifiedBy>
  <cp:revision>618</cp:revision>
  <dcterms:created xsi:type="dcterms:W3CDTF">2016-08-25T05:35:30Z</dcterms:created>
  <dcterms:modified xsi:type="dcterms:W3CDTF">2021-02-02T10:22:57Z</dcterms:modified>
</cp:coreProperties>
</file>