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513" r:id="rId3"/>
    <p:sldId id="514" r:id="rId4"/>
    <p:sldId id="516" r:id="rId5"/>
    <p:sldId id="587" r:id="rId6"/>
    <p:sldId id="262" r:id="rId7"/>
    <p:sldId id="626" r:id="rId8"/>
    <p:sldId id="625" r:id="rId9"/>
    <p:sldId id="588" r:id="rId10"/>
    <p:sldId id="589" r:id="rId11"/>
    <p:sldId id="590" r:id="rId12"/>
    <p:sldId id="336" r:id="rId13"/>
    <p:sldId id="619" r:id="rId14"/>
    <p:sldId id="591" r:id="rId15"/>
    <p:sldId id="592" r:id="rId16"/>
    <p:sldId id="593" r:id="rId17"/>
    <p:sldId id="595" r:id="rId18"/>
    <p:sldId id="597" r:id="rId19"/>
    <p:sldId id="598" r:id="rId20"/>
    <p:sldId id="599" r:id="rId21"/>
    <p:sldId id="621" r:id="rId22"/>
    <p:sldId id="620" r:id="rId23"/>
    <p:sldId id="600" r:id="rId24"/>
    <p:sldId id="601" r:id="rId25"/>
    <p:sldId id="602" r:id="rId26"/>
    <p:sldId id="603" r:id="rId27"/>
    <p:sldId id="525" r:id="rId28"/>
    <p:sldId id="622" r:id="rId29"/>
    <p:sldId id="604" r:id="rId30"/>
    <p:sldId id="605" r:id="rId31"/>
    <p:sldId id="606" r:id="rId32"/>
    <p:sldId id="607" r:id="rId33"/>
    <p:sldId id="627" r:id="rId34"/>
    <p:sldId id="628" r:id="rId35"/>
    <p:sldId id="608" r:id="rId36"/>
    <p:sldId id="609" r:id="rId37"/>
    <p:sldId id="610" r:id="rId38"/>
    <p:sldId id="623" r:id="rId39"/>
    <p:sldId id="624" r:id="rId40"/>
    <p:sldId id="611" r:id="rId41"/>
    <p:sldId id="612" r:id="rId42"/>
    <p:sldId id="613" r:id="rId43"/>
    <p:sldId id="614" r:id="rId44"/>
    <p:sldId id="615" r:id="rId45"/>
    <p:sldId id="616" r:id="rId46"/>
    <p:sldId id="618" r:id="rId47"/>
    <p:sldId id="629" r:id="rId48"/>
    <p:sldId id="283" r:id="rId49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3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20275" autoAdjust="0"/>
    <p:restoredTop sz="86433" autoAdjust="0"/>
  </p:normalViewPr>
  <p:slideViewPr>
    <p:cSldViewPr snapToGrid="0">
      <p:cViewPr varScale="1">
        <p:scale>
          <a:sx n="101" d="100"/>
          <a:sy n="101" d="100"/>
        </p:scale>
        <p:origin x="224" y="3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22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676CC-DE11-4864-9A2B-FE598FA6C5C0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12A1C-5F36-441A-BFFC-3646EF3A82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91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277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55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884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355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55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55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55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017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550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55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55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043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55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55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550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550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55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57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607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550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5508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55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55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550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55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55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5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55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55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55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12A1C-5F36-441A-BFFC-3646EF3A82B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85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074685C-8AEE-9C49-9D7D-E5C0421C698B}"/>
              </a:ext>
            </a:extLst>
          </p:cNvPr>
          <p:cNvGrpSpPr/>
          <p:nvPr userDrawn="1"/>
        </p:nvGrpSpPr>
        <p:grpSpPr>
          <a:xfrm>
            <a:off x="3814011" y="379186"/>
            <a:ext cx="4463715" cy="1337036"/>
            <a:chOff x="3814011" y="379186"/>
            <a:chExt cx="4463715" cy="133703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A7BED3E-D12C-6240-A358-436CBE14A1E6}"/>
                </a:ext>
              </a:extLst>
            </p:cNvPr>
            <p:cNvSpPr/>
            <p:nvPr userDrawn="1"/>
          </p:nvSpPr>
          <p:spPr>
            <a:xfrm>
              <a:off x="3814011" y="697832"/>
              <a:ext cx="4463715" cy="846847"/>
            </a:xfrm>
            <a:prstGeom prst="rect">
              <a:avLst/>
            </a:prstGeom>
            <a:solidFill>
              <a:srgbClr val="116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8A0A9EFF-8402-644A-BA21-7DDFE4B8EA2D}"/>
                </a:ext>
              </a:extLst>
            </p:cNvPr>
            <p:cNvGrpSpPr/>
            <p:nvPr userDrawn="1"/>
          </p:nvGrpSpPr>
          <p:grpSpPr>
            <a:xfrm>
              <a:off x="4091306" y="379186"/>
              <a:ext cx="4009387" cy="1337036"/>
              <a:chOff x="4091306" y="4725938"/>
              <a:chExt cx="4009387" cy="1337036"/>
            </a:xfrm>
          </p:grpSpPr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4A124020-D1E2-6642-BD0A-F5C1D3AFE159}"/>
                  </a:ext>
                </a:extLst>
              </p:cNvPr>
              <p:cNvSpPr/>
              <p:nvPr userDrawn="1"/>
            </p:nvSpPr>
            <p:spPr>
              <a:xfrm>
                <a:off x="4091306" y="5061021"/>
                <a:ext cx="4009387" cy="76059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" name="Picture 4" descr="C:\Users\wz\Desktop\黑马程序员横板logo.png">
                <a:extLst>
                  <a:ext uri="{FF2B5EF4-FFF2-40B4-BE49-F238E27FC236}">
                    <a16:creationId xmlns:a16="http://schemas.microsoft.com/office/drawing/2014/main" id="{342FC325-39B8-3F47-988E-1BC4221EB5F5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80893" y="4725938"/>
                <a:ext cx="3030212" cy="13370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4405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8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2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3773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6520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7268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1440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9DAD5DD3-0FF6-D04A-878E-C790B1E55FAC}"/>
              </a:ext>
            </a:extLst>
          </p:cNvPr>
          <p:cNvGrpSpPr/>
          <p:nvPr userDrawn="1"/>
        </p:nvGrpSpPr>
        <p:grpSpPr>
          <a:xfrm>
            <a:off x="3404937" y="1166298"/>
            <a:ext cx="5029200" cy="1337036"/>
            <a:chOff x="3404937" y="1166298"/>
            <a:chExt cx="5029200" cy="1337036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9AB5F00-CD86-D849-B392-8BBDD2E3A534}"/>
                </a:ext>
              </a:extLst>
            </p:cNvPr>
            <p:cNvSpPr/>
            <p:nvPr userDrawn="1"/>
          </p:nvSpPr>
          <p:spPr>
            <a:xfrm>
              <a:off x="3404937" y="1455821"/>
              <a:ext cx="5029200" cy="757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FDE9425-53BA-5348-977A-AD048C51DD00}"/>
                </a:ext>
              </a:extLst>
            </p:cNvPr>
            <p:cNvGrpSpPr/>
            <p:nvPr userDrawn="1"/>
          </p:nvGrpSpPr>
          <p:grpSpPr>
            <a:xfrm>
              <a:off x="4253894" y="1166298"/>
              <a:ext cx="3684211" cy="1337036"/>
              <a:chOff x="4595113" y="304724"/>
              <a:chExt cx="3684211" cy="1337036"/>
            </a:xfrm>
          </p:grpSpPr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DB11A527-1E07-BE46-ACC0-11F1BBB41EEF}"/>
                  </a:ext>
                </a:extLst>
              </p:cNvPr>
              <p:cNvSpPr/>
              <p:nvPr userDrawn="1"/>
            </p:nvSpPr>
            <p:spPr>
              <a:xfrm>
                <a:off x="4595113" y="591646"/>
                <a:ext cx="3684211" cy="760591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Picture 4" descr="C:\Users\wz\Desktop\黑马程序员横板logo.png">
                <a:extLst>
                  <a:ext uri="{FF2B5EF4-FFF2-40B4-BE49-F238E27FC236}">
                    <a16:creationId xmlns:a16="http://schemas.microsoft.com/office/drawing/2014/main" id="{78056F49-BDE5-E741-8F7A-327135D112A8}"/>
                  </a:ext>
                </a:extLst>
              </p:cNvPr>
              <p:cNvPicPr>
                <a:picLocks noChangeAspect="1" noChangeArrowheads="1"/>
              </p:cNvPicPr>
              <p:nvPr userDrawn="1"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2112" y="304724"/>
                <a:ext cx="3030212" cy="13370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25923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A79B1-94F2-44A5-8271-BE7A17D6686D}" type="datetimeFigureOut">
              <a:rPr lang="zh-CN" altLang="en-US" smtClean="0"/>
              <a:t>2021/2/2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893D6-510C-4F6F-9867-0DA6859ED43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5"/>
            <a:ext cx="12191999" cy="6848474"/>
          </a:xfrm>
          <a:prstGeom prst="rect">
            <a:avLst/>
          </a:prstGeom>
        </p:spPr>
      </p:pic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871382" y="363024"/>
            <a:ext cx="893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22A5C4FA-593B-0C4E-81FA-25424162A6B1}"/>
              </a:ext>
            </a:extLst>
          </p:cNvPr>
          <p:cNvPicPr/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16" b="21496"/>
          <a:stretch/>
        </p:blipFill>
        <p:spPr bwMode="auto">
          <a:xfrm>
            <a:off x="8497887" y="235425"/>
            <a:ext cx="3029585" cy="79248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3496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473852" cy="1912983"/>
          </a:xfrm>
        </p:spPr>
        <p:txBody>
          <a:bodyPr/>
          <a:lstStyle/>
          <a:p>
            <a:r>
              <a:rPr lang="zh-CN" altLang="en-US" b="1" dirty="0">
                <a:latin typeface="方正细倩简体"/>
                <a:ea typeface="方正细倩简体"/>
                <a:cs typeface="方正细倩简体"/>
              </a:rPr>
              <a:t>第</a:t>
            </a:r>
            <a:r>
              <a:rPr lang="en-US" altLang="zh-CN" b="1" dirty="0">
                <a:latin typeface="方正细倩简体"/>
                <a:ea typeface="方正细倩简体"/>
                <a:cs typeface="方正细倩简体"/>
              </a:rPr>
              <a:t>5</a:t>
            </a:r>
            <a:r>
              <a:rPr lang="zh-CN" altLang="en-US" b="1" dirty="0">
                <a:latin typeface="方正细倩简体"/>
                <a:ea typeface="方正细倩简体"/>
                <a:cs typeface="方正细倩简体"/>
              </a:rPr>
              <a:t>章 组合数据类型</a:t>
            </a:r>
            <a:endParaRPr lang="zh-CN" altLang="zh-CN" b="1" dirty="0"/>
          </a:p>
        </p:txBody>
      </p:sp>
      <p:sp>
        <p:nvSpPr>
          <p:cNvPr id="11" name="矩形 10"/>
          <p:cNvSpPr/>
          <p:nvPr/>
        </p:nvSpPr>
        <p:spPr>
          <a:xfrm>
            <a:off x="4414157" y="5109434"/>
            <a:ext cx="310145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认识组合数据类型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列表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元组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22908" y="5104377"/>
            <a:ext cx="329978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集合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字典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· 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组合数据类型与运算符</a:t>
            </a:r>
            <a:endParaRPr lang="en-US" altLang="zh-CN" b="1" dirty="0">
              <a:solidFill>
                <a:schemeClr val="accent1">
                  <a:lumMod val="75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4" y="5031917"/>
            <a:ext cx="4305300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45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628650" y="1652346"/>
            <a:ext cx="10972800" cy="113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zh-CN" sz="2400" dirty="0">
                <a:solidFill>
                  <a:srgbClr val="FF0000"/>
                </a:solidFill>
              </a:rPr>
              <a:t>映射类型</a:t>
            </a:r>
            <a:r>
              <a:rPr lang="zh-CN" altLang="zh-CN" sz="2400" dirty="0"/>
              <a:t>以</a:t>
            </a:r>
            <a:r>
              <a:rPr lang="zh-CN" altLang="zh-CN" sz="2400" dirty="0">
                <a:solidFill>
                  <a:srgbClr val="FF0000"/>
                </a:solidFill>
              </a:rPr>
              <a:t>键值对</a:t>
            </a:r>
            <a:r>
              <a:rPr lang="zh-CN" altLang="zh-CN" sz="2400" dirty="0"/>
              <a:t>的形式存储元素，键值对中的键与值之间存在映射关系。</a:t>
            </a:r>
            <a:endParaRPr lang="en-US" altLang="zh-CN" sz="2400" dirty="0"/>
          </a:p>
          <a:p>
            <a:pPr indent="0">
              <a:lnSpc>
                <a:spcPct val="150000"/>
              </a:lnSpc>
            </a:pPr>
            <a:r>
              <a:rPr lang="zh-CN" altLang="zh-CN" sz="2400" dirty="0"/>
              <a:t>字典（</a:t>
            </a:r>
            <a:r>
              <a:rPr lang="en-US" altLang="zh-CN" sz="2400" dirty="0"/>
              <a:t>dict</a:t>
            </a:r>
            <a:r>
              <a:rPr lang="zh-CN" altLang="zh-CN" sz="2400" dirty="0"/>
              <a:t>）是</a:t>
            </a:r>
            <a:r>
              <a:rPr lang="en-US" altLang="zh-CN" sz="2400" dirty="0"/>
              <a:t>Python</a:t>
            </a:r>
            <a:r>
              <a:rPr lang="zh-CN" altLang="zh-CN" sz="2400" dirty="0"/>
              <a:t>唯一的内置映射类型，字典的键必须遵守以下两个原则：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认识组合数据类型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984250" y="3861489"/>
            <a:ext cx="61658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每个键只能对应一个值，不允许同一个键在字典中重复出现。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字典中的键是不可变类型。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050" name="图片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3081731"/>
            <a:ext cx="3416300" cy="288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46714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/>
        </p:nvSpPr>
        <p:spPr>
          <a:xfrm>
            <a:off x="4870450" y="228317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集合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认识组合数据类型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5.2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列表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5.3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元组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</p:spTree>
    <p:extLst>
      <p:ext uri="{BB962C8B-B14F-4D97-AF65-F5344CB8AC3E}">
        <p14:creationId xmlns:p14="http://schemas.microsoft.com/office/powerpoint/2010/main" val="1532268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90053" y="1602323"/>
            <a:ext cx="11010544" cy="113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altLang="zh-CN" sz="2400" dirty="0"/>
              <a:t>Python</a:t>
            </a:r>
            <a:r>
              <a:rPr lang="zh-CN" altLang="zh-CN" sz="2400" dirty="0"/>
              <a:t>列表的创建方式非常简单，既可以直接使用中括号“</a:t>
            </a:r>
            <a:r>
              <a:rPr lang="en-US" altLang="zh-CN" sz="2400" dirty="0">
                <a:solidFill>
                  <a:srgbClr val="FF0000"/>
                </a:solidFill>
              </a:rPr>
              <a:t>[]</a:t>
            </a:r>
            <a:r>
              <a:rPr lang="zh-CN" altLang="zh-CN" sz="2400" dirty="0"/>
              <a:t>”创建，也可以使用内置的</a:t>
            </a:r>
            <a:r>
              <a:rPr lang="en-US" altLang="zh-CN" sz="2400" dirty="0">
                <a:solidFill>
                  <a:srgbClr val="FF0000"/>
                </a:solidFill>
              </a:rPr>
              <a:t>list()</a:t>
            </a:r>
            <a:r>
              <a:rPr lang="zh-CN" altLang="zh-CN" sz="2400" dirty="0"/>
              <a:t>函数快速创建</a:t>
            </a:r>
            <a:r>
              <a:rPr lang="zh-CN" altLang="en-US" sz="2400" dirty="0"/>
              <a:t>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5.2.1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创建列表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761999" y="3448591"/>
            <a:ext cx="5625616" cy="1938992"/>
            <a:chOff x="789292" y="3124829"/>
            <a:chExt cx="5625616" cy="1938992"/>
          </a:xfrm>
        </p:grpSpPr>
        <p:sp>
          <p:nvSpPr>
            <p:cNvPr id="29" name="矩形 28"/>
            <p:cNvSpPr/>
            <p:nvPr/>
          </p:nvSpPr>
          <p:spPr>
            <a:xfrm>
              <a:off x="789292" y="3124829"/>
              <a:ext cx="5625615" cy="1938992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list_one = [] 	# </a:t>
              </a:r>
              <a:r>
                <a:rPr lang="zh-CN" altLang="en-US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[]</a:t>
              </a:r>
              <a:r>
                <a:rPr lang="zh-CN" altLang="en-US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创建空列表</a:t>
              </a:r>
              <a:endPara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list_two = ['p', 'y', 't', 'h', 'o', 'n']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li_two = list() 	 # </a:t>
              </a:r>
              <a:r>
                <a:rPr lang="zh-CN" altLang="en-US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list()</a:t>
              </a:r>
              <a:r>
                <a:rPr lang="zh-CN" altLang="en-US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创建空列表</a:t>
              </a:r>
              <a:endPara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li_two = list('python') 	</a:t>
              </a:r>
              <a:endParaRPr lang="zh-CN" altLang="en-US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650173" y="3124829"/>
              <a:ext cx="764735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81" y="2746242"/>
            <a:ext cx="4511540" cy="301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525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181" y="3375770"/>
            <a:ext cx="4511540" cy="301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90053" y="1311935"/>
            <a:ext cx="11010544" cy="206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/>
              <a:t>在</a:t>
            </a:r>
            <a:r>
              <a:rPr lang="en-US" altLang="zh-CN" sz="2200" dirty="0"/>
              <a:t>Python</a:t>
            </a:r>
            <a:r>
              <a:rPr lang="zh-CN" altLang="en-US" sz="2200" dirty="0"/>
              <a:t>中，支持通过</a:t>
            </a:r>
            <a:r>
              <a:rPr lang="en-US" altLang="zh-CN" sz="2200" dirty="0"/>
              <a:t>for…in…</a:t>
            </a:r>
            <a:r>
              <a:rPr lang="zh-CN" altLang="en-US" sz="2200" dirty="0"/>
              <a:t>语句迭代获取数据的对象就是可迭代对象。</a:t>
            </a:r>
            <a:endParaRPr lang="en-US" altLang="zh-CN" sz="22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/>
              <a:t>我们学习过可迭代的类型有字符串和列表，后续学习的集合、字典、文件也是可迭代类型的对象。</a:t>
            </a:r>
            <a:endParaRPr lang="en-US" altLang="zh-CN" sz="22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200" dirty="0"/>
              <a:t>使用</a:t>
            </a:r>
            <a:r>
              <a:rPr lang="en-US" altLang="zh-CN" sz="2200" dirty="0">
                <a:solidFill>
                  <a:srgbClr val="FF0000"/>
                </a:solidFill>
              </a:rPr>
              <a:t>isinstance()</a:t>
            </a:r>
            <a:r>
              <a:rPr lang="zh-CN" altLang="en-US" sz="2200" dirty="0"/>
              <a:t>函数可以判断目标是否为可迭代对象，返回</a:t>
            </a:r>
            <a:r>
              <a:rPr lang="en-US" altLang="zh-CN" sz="2200" dirty="0"/>
              <a:t>True</a:t>
            </a:r>
            <a:r>
              <a:rPr lang="zh-CN" altLang="en-US" sz="2200" dirty="0"/>
              <a:t>表示为可迭代对象。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多学一招：</a:t>
            </a:r>
            <a:r>
              <a:rPr lang="zh-CN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可迭代对象</a:t>
            </a:r>
            <a:endParaRPr lang="zh-CN" altLang="en-US" sz="3200" dirty="0">
              <a:solidFill>
                <a:srgbClr val="1353A2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23899" y="3827811"/>
            <a:ext cx="5663715" cy="1477328"/>
            <a:chOff x="617346" y="2479876"/>
            <a:chExt cx="5797562" cy="1477328"/>
          </a:xfrm>
        </p:grpSpPr>
        <p:sp>
          <p:nvSpPr>
            <p:cNvPr id="29" name="矩形 28"/>
            <p:cNvSpPr/>
            <p:nvPr/>
          </p:nvSpPr>
          <p:spPr>
            <a:xfrm>
              <a:off x="617346" y="2479876"/>
              <a:ext cx="5797562" cy="147732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from collections.abc import Iterable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ls = [3,4,5]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print(isinstance(ls, Iterable))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5650173" y="2496179"/>
              <a:ext cx="764735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04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866" y="3011091"/>
            <a:ext cx="4244631" cy="283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90050" y="1546200"/>
            <a:ext cx="1115744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400" dirty="0"/>
              <a:t>列表中的元素可以通过</a:t>
            </a:r>
            <a:r>
              <a:rPr lang="zh-CN" altLang="en-US" sz="2400" dirty="0">
                <a:solidFill>
                  <a:srgbClr val="FF0000"/>
                </a:solidFill>
              </a:rPr>
              <a:t>索引</a:t>
            </a:r>
            <a:r>
              <a:rPr lang="zh-CN" altLang="en-US" sz="2400" dirty="0"/>
              <a:t>或</a:t>
            </a:r>
            <a:r>
              <a:rPr lang="zh-CN" altLang="en-US" sz="2400" dirty="0">
                <a:solidFill>
                  <a:srgbClr val="FF0000"/>
                </a:solidFill>
              </a:rPr>
              <a:t>切片</a:t>
            </a:r>
            <a:r>
              <a:rPr lang="zh-CN" altLang="en-US" sz="2400" dirty="0"/>
              <a:t>这两种方式进行访问，也可以在</a:t>
            </a:r>
            <a:r>
              <a:rPr lang="zh-CN" altLang="en-US" sz="2400" dirty="0">
                <a:solidFill>
                  <a:srgbClr val="FF0000"/>
                </a:solidFill>
              </a:rPr>
              <a:t>循环中</a:t>
            </a:r>
            <a:r>
              <a:rPr lang="zh-CN" altLang="en-US" sz="2400" dirty="0"/>
              <a:t>依次访问。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5.2.2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访问列表元素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771524" y="2503260"/>
            <a:ext cx="6450081" cy="507831"/>
            <a:chOff x="617346" y="3124828"/>
            <a:chExt cx="5797562" cy="507831"/>
          </a:xfrm>
        </p:grpSpPr>
        <p:sp>
          <p:nvSpPr>
            <p:cNvPr id="29" name="矩形 28"/>
            <p:cNvSpPr/>
            <p:nvPr/>
          </p:nvSpPr>
          <p:spPr>
            <a:xfrm>
              <a:off x="617346" y="3124829"/>
              <a:ext cx="5797562" cy="45890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list_one = ["Java", "C#", "Python", "PHP"]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5650173" y="3124828"/>
              <a:ext cx="764735" cy="507831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71524" y="3381256"/>
            <a:ext cx="6450081" cy="507831"/>
            <a:chOff x="617346" y="3124828"/>
            <a:chExt cx="5797562" cy="507831"/>
          </a:xfrm>
        </p:grpSpPr>
        <p:sp>
          <p:nvSpPr>
            <p:cNvPr id="10" name="矩形 9"/>
            <p:cNvSpPr/>
            <p:nvPr/>
          </p:nvSpPr>
          <p:spPr>
            <a:xfrm>
              <a:off x="617346" y="3124829"/>
              <a:ext cx="5797562" cy="45890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print(list_one[1]) 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650173" y="3124828"/>
              <a:ext cx="764735" cy="507831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索引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1522" y="4206900"/>
            <a:ext cx="6450081" cy="507831"/>
            <a:chOff x="617346" y="3124828"/>
            <a:chExt cx="5797562" cy="507831"/>
          </a:xfrm>
        </p:grpSpPr>
        <p:sp>
          <p:nvSpPr>
            <p:cNvPr id="14" name="矩形 13"/>
            <p:cNvSpPr/>
            <p:nvPr/>
          </p:nvSpPr>
          <p:spPr>
            <a:xfrm>
              <a:off x="617346" y="3124829"/>
              <a:ext cx="5797562" cy="45890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print(list_one[1]) 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650173" y="3124828"/>
              <a:ext cx="764735" cy="507831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切片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71523" y="5107613"/>
            <a:ext cx="6450081" cy="874407"/>
            <a:chOff x="617346" y="2917079"/>
            <a:chExt cx="5797562" cy="874407"/>
          </a:xfrm>
        </p:grpSpPr>
        <p:sp>
          <p:nvSpPr>
            <p:cNvPr id="17" name="矩形 16"/>
            <p:cNvSpPr/>
            <p:nvPr/>
          </p:nvSpPr>
          <p:spPr>
            <a:xfrm>
              <a:off x="617346" y="2917079"/>
              <a:ext cx="5797562" cy="874407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 li in li_one: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print(li, end=' ')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650172" y="2917079"/>
              <a:ext cx="764735" cy="507831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602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90053" y="1430070"/>
            <a:ext cx="110105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400" dirty="0"/>
              <a:t>向列表中添加元素是非常常见的一种列表操作，</a:t>
            </a:r>
            <a:r>
              <a:rPr lang="en-US" altLang="zh-CN" sz="2400" dirty="0"/>
              <a:t>Python</a:t>
            </a:r>
            <a:r>
              <a:rPr lang="zh-CN" altLang="en-US" sz="2400" dirty="0"/>
              <a:t>提供了</a:t>
            </a:r>
            <a:r>
              <a:rPr lang="en-US" altLang="zh-CN" sz="2400" dirty="0">
                <a:solidFill>
                  <a:srgbClr val="FF0000"/>
                </a:solidFill>
              </a:rPr>
              <a:t>append()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extend()</a:t>
            </a:r>
            <a:r>
              <a:rPr lang="zh-CN" altLang="en-US" sz="2400" dirty="0"/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insert()</a:t>
            </a:r>
            <a:r>
              <a:rPr lang="zh-CN" altLang="en-US" sz="2400" dirty="0"/>
              <a:t>这几个方法向列表末尾、指定位置添加元素。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5.2.3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添加列表元素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244579" y="2821048"/>
            <a:ext cx="5428086" cy="507832"/>
            <a:chOff x="617346" y="3124828"/>
            <a:chExt cx="5797562" cy="507832"/>
          </a:xfrm>
        </p:grpSpPr>
        <p:sp>
          <p:nvSpPr>
            <p:cNvPr id="29" name="矩形 28"/>
            <p:cNvSpPr/>
            <p:nvPr/>
          </p:nvSpPr>
          <p:spPr>
            <a:xfrm>
              <a:off x="617346" y="3124829"/>
              <a:ext cx="5797562" cy="507831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list_one = ["Java", "C#", "Python", "PHP"]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5650173" y="3124828"/>
              <a:ext cx="764735" cy="507831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244580" y="3699043"/>
            <a:ext cx="5428086" cy="458909"/>
            <a:chOff x="617346" y="3124828"/>
            <a:chExt cx="5797562" cy="458909"/>
          </a:xfrm>
        </p:grpSpPr>
        <p:sp>
          <p:nvSpPr>
            <p:cNvPr id="10" name="矩形 9"/>
            <p:cNvSpPr/>
            <p:nvPr/>
          </p:nvSpPr>
          <p:spPr>
            <a:xfrm>
              <a:off x="617346" y="3124829"/>
              <a:ext cx="5797562" cy="45890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list_one.append("C++")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266564" y="3124828"/>
              <a:ext cx="1148344" cy="458909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append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244578" y="4524687"/>
            <a:ext cx="5428088" cy="458909"/>
            <a:chOff x="617346" y="3124828"/>
            <a:chExt cx="5797562" cy="458909"/>
          </a:xfrm>
        </p:grpSpPr>
        <p:sp>
          <p:nvSpPr>
            <p:cNvPr id="14" name="矩形 13"/>
            <p:cNvSpPr/>
            <p:nvPr/>
          </p:nvSpPr>
          <p:spPr>
            <a:xfrm>
              <a:off x="617346" y="3124829"/>
              <a:ext cx="5797562" cy="45890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list_one.extend([["Android", "IOS",])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266564" y="3124828"/>
              <a:ext cx="1148344" cy="458909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extend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44578" y="5425400"/>
            <a:ext cx="5428087" cy="507831"/>
            <a:chOff x="617346" y="2917079"/>
            <a:chExt cx="5797562" cy="507831"/>
          </a:xfrm>
        </p:grpSpPr>
        <p:sp>
          <p:nvSpPr>
            <p:cNvPr id="17" name="矩形 16"/>
            <p:cNvSpPr/>
            <p:nvPr/>
          </p:nvSpPr>
          <p:spPr>
            <a:xfrm>
              <a:off x="617346" y="2917079"/>
              <a:ext cx="5797562" cy="507831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list_one.insert(2,“HTML")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5266565" y="2917080"/>
              <a:ext cx="1148342" cy="507830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insert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5597505" y="3699044"/>
            <a:ext cx="1075161" cy="45890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6596955" y="3328880"/>
            <a:ext cx="1062666" cy="5176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59621" y="3144213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在列表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末尾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添加元素</a:t>
            </a:r>
          </a:p>
        </p:txBody>
      </p:sp>
      <p:sp>
        <p:nvSpPr>
          <p:cNvPr id="22" name="椭圆 21"/>
          <p:cNvSpPr/>
          <p:nvPr/>
        </p:nvSpPr>
        <p:spPr>
          <a:xfrm>
            <a:off x="5595346" y="4555779"/>
            <a:ext cx="1001609" cy="4266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6564980" y="4157951"/>
            <a:ext cx="988120" cy="5176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659621" y="3878356"/>
            <a:ext cx="338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在列表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末尾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添加另一个序列的所有元素</a:t>
            </a:r>
          </a:p>
        </p:txBody>
      </p:sp>
      <p:sp>
        <p:nvSpPr>
          <p:cNvPr id="26" name="椭圆 25"/>
          <p:cNvSpPr/>
          <p:nvPr/>
        </p:nvSpPr>
        <p:spPr>
          <a:xfrm>
            <a:off x="5578455" y="5482178"/>
            <a:ext cx="1106821" cy="4320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6596955" y="5051138"/>
            <a:ext cx="988120" cy="5176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659621" y="4854897"/>
            <a:ext cx="34163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按照索引将元素插入列表的</a:t>
            </a:r>
            <a:r>
              <a:rPr lang="zh-CN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指定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位置</a:t>
            </a:r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49" y="524731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82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6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90053" y="1337335"/>
            <a:ext cx="11010544" cy="113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400" dirty="0"/>
              <a:t>列表的排序是将元素按照某种规定进行排列。列表中常用的排序方法有</a:t>
            </a:r>
            <a:r>
              <a:rPr lang="en-US" altLang="zh-CN" sz="2400" dirty="0">
                <a:solidFill>
                  <a:srgbClr val="FF0000"/>
                </a:solidFill>
              </a:rPr>
              <a:t>sort()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reverse()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sorted()</a:t>
            </a:r>
            <a:r>
              <a:rPr lang="zh-CN" altLang="en-US" sz="2400" dirty="0"/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5.2.4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元素排序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599370" y="2770103"/>
            <a:ext cx="4229102" cy="458908"/>
            <a:chOff x="617346" y="3124829"/>
            <a:chExt cx="5797565" cy="458908"/>
          </a:xfrm>
        </p:grpSpPr>
        <p:sp>
          <p:nvSpPr>
            <p:cNvPr id="29" name="矩形 28"/>
            <p:cNvSpPr/>
            <p:nvPr/>
          </p:nvSpPr>
          <p:spPr>
            <a:xfrm>
              <a:off x="617346" y="3124829"/>
              <a:ext cx="5797562" cy="45890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li_one = [6, 2, 5, 3]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4991637" y="3124829"/>
              <a:ext cx="1423274" cy="438582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599371" y="3648098"/>
            <a:ext cx="4229099" cy="458909"/>
            <a:chOff x="617346" y="3124828"/>
            <a:chExt cx="5797562" cy="458909"/>
          </a:xfrm>
        </p:grpSpPr>
        <p:sp>
          <p:nvSpPr>
            <p:cNvPr id="10" name="矩形 9"/>
            <p:cNvSpPr/>
            <p:nvPr/>
          </p:nvSpPr>
          <p:spPr>
            <a:xfrm>
              <a:off x="617346" y="3124829"/>
              <a:ext cx="5797562" cy="45890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list_one.sort()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4991635" y="3124828"/>
              <a:ext cx="1423273" cy="458909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sort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599369" y="4473742"/>
            <a:ext cx="4229101" cy="458909"/>
            <a:chOff x="617346" y="3124828"/>
            <a:chExt cx="5797562" cy="458909"/>
          </a:xfrm>
        </p:grpSpPr>
        <p:sp>
          <p:nvSpPr>
            <p:cNvPr id="14" name="矩形 13"/>
            <p:cNvSpPr/>
            <p:nvPr/>
          </p:nvSpPr>
          <p:spPr>
            <a:xfrm>
              <a:off x="617346" y="3124829"/>
              <a:ext cx="5797562" cy="45890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li_two = sorted(li_one)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4991636" y="3124828"/>
              <a:ext cx="1423272" cy="458909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sorted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599370" y="5374455"/>
            <a:ext cx="4229101" cy="458908"/>
            <a:chOff x="617346" y="2917079"/>
            <a:chExt cx="5797562" cy="458908"/>
          </a:xfrm>
        </p:grpSpPr>
        <p:sp>
          <p:nvSpPr>
            <p:cNvPr id="17" name="矩形 16"/>
            <p:cNvSpPr/>
            <p:nvPr/>
          </p:nvSpPr>
          <p:spPr>
            <a:xfrm>
              <a:off x="617346" y="2917079"/>
              <a:ext cx="5797562" cy="45890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li_one.reverse()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4991634" y="2917080"/>
              <a:ext cx="1423272" cy="458907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reverse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4971051" y="3679223"/>
            <a:ext cx="834857" cy="39665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765669" y="3343153"/>
            <a:ext cx="1062666" cy="4406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28335" y="3081543"/>
            <a:ext cx="3925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有序的元素会覆盖原来的列表元素，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不产生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新列表</a:t>
            </a:r>
          </a:p>
        </p:txBody>
      </p:sp>
      <p:sp>
        <p:nvSpPr>
          <p:cNvPr id="22" name="椭圆 21"/>
          <p:cNvSpPr/>
          <p:nvPr/>
        </p:nvSpPr>
        <p:spPr>
          <a:xfrm>
            <a:off x="4861121" y="4487322"/>
            <a:ext cx="944787" cy="45127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5765669" y="4107007"/>
            <a:ext cx="988120" cy="5176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72838" y="3964102"/>
            <a:ext cx="3980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产生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排序后的新列表，排序操作不会对原列表产生影响</a:t>
            </a:r>
          </a:p>
        </p:txBody>
      </p:sp>
      <p:sp>
        <p:nvSpPr>
          <p:cNvPr id="26" name="椭圆 25"/>
          <p:cNvSpPr/>
          <p:nvPr/>
        </p:nvSpPr>
        <p:spPr>
          <a:xfrm>
            <a:off x="4861121" y="5470890"/>
            <a:ext cx="904548" cy="3476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5711977" y="5069053"/>
            <a:ext cx="988120" cy="5176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753789" y="4912769"/>
            <a:ext cx="37879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逆置列表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，即把原列表中的元素从右至左依次排列存放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524731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6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90053" y="1411963"/>
            <a:ext cx="11010544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zh-CN" sz="2400" dirty="0"/>
              <a:t>删除列表元素的常用方式有</a:t>
            </a:r>
            <a:r>
              <a:rPr lang="en-US" altLang="zh-CN" sz="2400" dirty="0">
                <a:solidFill>
                  <a:srgbClr val="FF0000"/>
                </a:solidFill>
              </a:rPr>
              <a:t>del</a:t>
            </a:r>
            <a:r>
              <a:rPr lang="zh-CN" altLang="zh-CN" sz="2400" dirty="0"/>
              <a:t>语句、</a:t>
            </a:r>
            <a:r>
              <a:rPr lang="en-US" altLang="zh-CN" sz="2400" dirty="0">
                <a:solidFill>
                  <a:srgbClr val="FF0000"/>
                </a:solidFill>
              </a:rPr>
              <a:t>remove()</a:t>
            </a:r>
            <a:r>
              <a:rPr lang="zh-CN" altLang="zh-CN" sz="2400" dirty="0"/>
              <a:t>方法、</a:t>
            </a:r>
            <a:r>
              <a:rPr lang="en-US" altLang="zh-CN" sz="2400" dirty="0">
                <a:solidFill>
                  <a:srgbClr val="FF0000"/>
                </a:solidFill>
              </a:rPr>
              <a:t>pop()</a:t>
            </a:r>
            <a:r>
              <a:rPr lang="zh-CN" altLang="zh-CN" sz="2400" dirty="0"/>
              <a:t>方法和</a:t>
            </a:r>
            <a:r>
              <a:rPr lang="en-US" altLang="zh-CN" sz="2400" dirty="0">
                <a:solidFill>
                  <a:srgbClr val="FF0000"/>
                </a:solidFill>
              </a:rPr>
              <a:t>clear()</a:t>
            </a:r>
            <a:r>
              <a:rPr lang="zh-CN" altLang="zh-CN" sz="2400" dirty="0"/>
              <a:t>方法</a:t>
            </a:r>
            <a:r>
              <a:rPr lang="zh-CN" altLang="en-US" sz="2400" dirty="0"/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5.2.5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删除列表元素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771528" y="2271833"/>
            <a:ext cx="6450081" cy="507832"/>
            <a:chOff x="617346" y="3124828"/>
            <a:chExt cx="5797562" cy="507832"/>
          </a:xfrm>
        </p:grpSpPr>
        <p:sp>
          <p:nvSpPr>
            <p:cNvPr id="29" name="矩形 28"/>
            <p:cNvSpPr/>
            <p:nvPr/>
          </p:nvSpPr>
          <p:spPr>
            <a:xfrm>
              <a:off x="617346" y="3124829"/>
              <a:ext cx="5797562" cy="507831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li_one = [6, 2, 5, 3, 3]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5402568" y="3124828"/>
              <a:ext cx="1012340" cy="507831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71526" y="3050331"/>
            <a:ext cx="6450081" cy="458909"/>
            <a:chOff x="617346" y="3124828"/>
            <a:chExt cx="5797562" cy="458909"/>
          </a:xfrm>
        </p:grpSpPr>
        <p:sp>
          <p:nvSpPr>
            <p:cNvPr id="10" name="矩形 9"/>
            <p:cNvSpPr/>
            <p:nvPr/>
          </p:nvSpPr>
          <p:spPr>
            <a:xfrm>
              <a:off x="617346" y="3124829"/>
              <a:ext cx="5797562" cy="45890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del li_one[0]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402568" y="3124828"/>
              <a:ext cx="1012340" cy="458909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del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71524" y="3815650"/>
            <a:ext cx="6450081" cy="458909"/>
            <a:chOff x="617346" y="3124828"/>
            <a:chExt cx="5797562" cy="458909"/>
          </a:xfrm>
        </p:grpSpPr>
        <p:sp>
          <p:nvSpPr>
            <p:cNvPr id="14" name="矩形 13"/>
            <p:cNvSpPr/>
            <p:nvPr/>
          </p:nvSpPr>
          <p:spPr>
            <a:xfrm>
              <a:off x="617346" y="3124829"/>
              <a:ext cx="5797562" cy="45890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li_one.remove(3)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402570" y="3124828"/>
              <a:ext cx="1012338" cy="458909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remove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椭圆 2"/>
          <p:cNvSpPr/>
          <p:nvPr/>
        </p:nvSpPr>
        <p:spPr>
          <a:xfrm>
            <a:off x="6196579" y="3094903"/>
            <a:ext cx="923773" cy="4309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7120353" y="2839098"/>
            <a:ext cx="1062666" cy="4406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183019" y="2651592"/>
            <a:ext cx="311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删除列表中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指定位置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的元素</a:t>
            </a:r>
          </a:p>
        </p:txBody>
      </p:sp>
      <p:sp>
        <p:nvSpPr>
          <p:cNvPr id="22" name="椭圆 21"/>
          <p:cNvSpPr/>
          <p:nvPr/>
        </p:nvSpPr>
        <p:spPr>
          <a:xfrm>
            <a:off x="6157655" y="3815650"/>
            <a:ext cx="962698" cy="4487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7157626" y="3527473"/>
            <a:ext cx="988120" cy="51763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183019" y="3344140"/>
            <a:ext cx="338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移除列表中匹配到的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第一个元素</a:t>
            </a: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5247313"/>
            <a:ext cx="1219200" cy="1219200"/>
          </a:xfrm>
          <a:prstGeom prst="rect">
            <a:avLst/>
          </a:prstGeom>
        </p:spPr>
      </p:pic>
      <p:grpSp>
        <p:nvGrpSpPr>
          <p:cNvPr id="20" name="组合 19"/>
          <p:cNvGrpSpPr/>
          <p:nvPr/>
        </p:nvGrpSpPr>
        <p:grpSpPr>
          <a:xfrm>
            <a:off x="771528" y="4556342"/>
            <a:ext cx="6450081" cy="458909"/>
            <a:chOff x="617346" y="3124828"/>
            <a:chExt cx="5797562" cy="458909"/>
          </a:xfrm>
        </p:grpSpPr>
        <p:sp>
          <p:nvSpPr>
            <p:cNvPr id="21" name="矩形 20"/>
            <p:cNvSpPr/>
            <p:nvPr/>
          </p:nvSpPr>
          <p:spPr>
            <a:xfrm>
              <a:off x="617346" y="3124829"/>
              <a:ext cx="5797562" cy="45890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li_one.pop()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5402568" y="3124828"/>
              <a:ext cx="1012340" cy="458909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pop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71526" y="5347061"/>
            <a:ext cx="6450081" cy="458909"/>
            <a:chOff x="617346" y="3124828"/>
            <a:chExt cx="5797562" cy="458909"/>
          </a:xfrm>
        </p:grpSpPr>
        <p:sp>
          <p:nvSpPr>
            <p:cNvPr id="27" name="矩形 26"/>
            <p:cNvSpPr/>
            <p:nvPr/>
          </p:nvSpPr>
          <p:spPr>
            <a:xfrm>
              <a:off x="617346" y="3124829"/>
              <a:ext cx="5797562" cy="45890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li_one.clear()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5402570" y="3124828"/>
              <a:ext cx="1012338" cy="458909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clear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椭圆 31"/>
          <p:cNvSpPr/>
          <p:nvPr/>
        </p:nvSpPr>
        <p:spPr>
          <a:xfrm>
            <a:off x="6196581" y="4600914"/>
            <a:ext cx="923773" cy="4309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/>
          <p:nvPr/>
        </p:nvCxnSpPr>
        <p:spPr>
          <a:xfrm flipV="1">
            <a:off x="7120355" y="4345109"/>
            <a:ext cx="1062666" cy="44068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183021" y="4157603"/>
            <a:ext cx="33830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移除列表中的</a:t>
            </a: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某个元素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，若未指定具体元素，则移除列表中的最后一个元素</a:t>
            </a:r>
          </a:p>
        </p:txBody>
      </p:sp>
      <p:sp>
        <p:nvSpPr>
          <p:cNvPr id="36" name="椭圆 35"/>
          <p:cNvSpPr/>
          <p:nvPr/>
        </p:nvSpPr>
        <p:spPr>
          <a:xfrm>
            <a:off x="6157657" y="5347061"/>
            <a:ext cx="962698" cy="44875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36" idx="6"/>
          </p:cNvCxnSpPr>
          <p:nvPr/>
        </p:nvCxnSpPr>
        <p:spPr>
          <a:xfrm flipV="1">
            <a:off x="7120355" y="5244412"/>
            <a:ext cx="1025393" cy="32702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183021" y="5061079"/>
            <a:ext cx="3383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清空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列表</a:t>
            </a:r>
          </a:p>
        </p:txBody>
      </p:sp>
    </p:spTree>
    <p:extLst>
      <p:ext uri="{BB962C8B-B14F-4D97-AF65-F5344CB8AC3E}">
        <p14:creationId xmlns:p14="http://schemas.microsoft.com/office/powerpoint/2010/main" val="279916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32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90053" y="1418560"/>
            <a:ext cx="11010544" cy="113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/>
              <a:t>列表推导式是符合</a:t>
            </a:r>
            <a:r>
              <a:rPr lang="en-US" altLang="zh-CN" sz="2400" dirty="0"/>
              <a:t>Python</a:t>
            </a:r>
            <a:r>
              <a:rPr lang="zh-CN" altLang="en-US" sz="2400" dirty="0"/>
              <a:t>语法规则的</a:t>
            </a:r>
            <a:r>
              <a:rPr lang="zh-CN" altLang="en-US" sz="2400" dirty="0">
                <a:solidFill>
                  <a:srgbClr val="FF0000"/>
                </a:solidFill>
              </a:rPr>
              <a:t>复合表达式</a:t>
            </a:r>
            <a:r>
              <a:rPr lang="zh-CN" altLang="en-US" sz="2400" dirty="0"/>
              <a:t>，它用于以简洁的方式根据已有的列表构建</a:t>
            </a:r>
            <a:r>
              <a:rPr lang="zh-CN" altLang="en-US" sz="2400" dirty="0">
                <a:solidFill>
                  <a:srgbClr val="FF0000"/>
                </a:solidFill>
              </a:rPr>
              <a:t>满足特定需求的列表</a:t>
            </a:r>
            <a:r>
              <a:rPr lang="zh-CN" altLang="en-US" sz="2400" dirty="0"/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5.2.6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列表推导式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5247313"/>
            <a:ext cx="1219200" cy="12192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590053" y="3674967"/>
            <a:ext cx="1101054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720725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列表推导式还可以结合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判断语句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循环嵌套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，生成更灵活的列表。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599370" y="4277817"/>
            <a:ext cx="57335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带有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语句的列表推导式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lphaLcPeriod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循环嵌套的列表推导式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lphaLcPeriod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带有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if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语句与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for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循环嵌套的列表推导式</a:t>
            </a:r>
            <a:endParaRPr lang="zh-CN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599370" y="2805954"/>
            <a:ext cx="8128830" cy="581058"/>
            <a:chOff x="617346" y="3124828"/>
            <a:chExt cx="5797565" cy="581058"/>
          </a:xfrm>
        </p:grpSpPr>
        <p:sp>
          <p:nvSpPr>
            <p:cNvPr id="9" name="矩形 8"/>
            <p:cNvSpPr/>
            <p:nvPr/>
          </p:nvSpPr>
          <p:spPr>
            <a:xfrm>
              <a:off x="617346" y="3124829"/>
              <a:ext cx="5797562" cy="581057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[exp for x in list]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5703274" y="3124828"/>
              <a:ext cx="711637" cy="581057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021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/>
        </p:nvSpPr>
        <p:spPr>
          <a:xfrm>
            <a:off x="4870450" y="3016604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集合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认识组合数据类型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列表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5.3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元组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</p:spTree>
    <p:extLst>
      <p:ext uri="{BB962C8B-B14F-4D97-AF65-F5344CB8AC3E}">
        <p14:creationId xmlns:p14="http://schemas.microsoft.com/office/powerpoint/2010/main" val="401063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>
            <a:grpSpLocks/>
          </p:cNvGrpSpPr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70" y="3085281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>
              <a:grpSpLocks/>
            </p:cNvGrpSpPr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>
                <a:graphicFrameLocks/>
              </p:cNvGraphicFramePr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84" r:id="rId4" imgW="5394240" imgH="3720960" progId="Excel.Sheet.8">
                      <p:embed/>
                    </p:oleObj>
                  </mc:Choice>
                  <mc:Fallback>
                    <p:oleObj r:id="rId4" imgW="5394240" imgH="3720960" progId="Excel.Sheet.8">
                      <p:embed/>
                      <p:pic>
                        <p:nvPicPr>
                          <p:cNvPr id="0" name="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了解</a:t>
                </a: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679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掌握</a:t>
                </a: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02079"/>
              <a:ext cx="1040849" cy="416859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掌握</a:t>
              </a: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了解</a:t>
              </a: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 学习目标</a:t>
            </a:r>
          </a:p>
        </p:txBody>
      </p:sp>
      <p:grpSp>
        <p:nvGrpSpPr>
          <p:cNvPr id="13" name="组合 9"/>
          <p:cNvGrpSpPr>
            <a:grpSpLocks/>
          </p:cNvGrpSpPr>
          <p:nvPr/>
        </p:nvGrpSpPr>
        <p:grpSpPr bwMode="auto">
          <a:xfrm>
            <a:off x="1882775" y="1219725"/>
            <a:ext cx="3119438" cy="1383773"/>
            <a:chOff x="153988" y="1372872"/>
            <a:chExt cx="3118034" cy="1382898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372872"/>
              <a:ext cx="2520773" cy="10150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了解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组合数据类型的分类</a:t>
              </a:r>
            </a:p>
          </p:txBody>
        </p:sp>
        <p:grpSp>
          <p:nvGrpSpPr>
            <p:cNvPr id="7182" name="组合 16"/>
            <p:cNvGrpSpPr>
              <a:grpSpLocks/>
            </p:cNvGrpSpPr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>
              <a:grpSpLocks/>
            </p:cNvGrpSpPr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21" name="组合 63"/>
          <p:cNvGrpSpPr>
            <a:grpSpLocks/>
          </p:cNvGrpSpPr>
          <p:nvPr/>
        </p:nvGrpSpPr>
        <p:grpSpPr bwMode="auto">
          <a:xfrm>
            <a:off x="6476825" y="1268352"/>
            <a:ext cx="3516489" cy="1343082"/>
            <a:chOff x="5179308" y="1870026"/>
            <a:chExt cx="3517017" cy="1339899"/>
          </a:xfrm>
        </p:grpSpPr>
        <p:grpSp>
          <p:nvGrpSpPr>
            <p:cNvPr id="7189" name="组合 32"/>
            <p:cNvGrpSpPr>
              <a:grpSpLocks/>
            </p:cNvGrpSpPr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>
              <a:grpSpLocks/>
            </p:cNvGrpSpPr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179308" y="1870026"/>
              <a:ext cx="3009526" cy="1013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</a:rPr>
                <a:t>掌握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</a:rPr>
                <a:t>序列类型的特点，熟练操作列表和元组</a:t>
              </a:r>
            </a:p>
          </p:txBody>
        </p:sp>
      </p:grpSp>
      <p:grpSp>
        <p:nvGrpSpPr>
          <p:cNvPr id="29" name="组合 71"/>
          <p:cNvGrpSpPr>
            <a:grpSpLocks/>
          </p:cNvGrpSpPr>
          <p:nvPr/>
        </p:nvGrpSpPr>
        <p:grpSpPr bwMode="auto">
          <a:xfrm>
            <a:off x="6938963" y="4905375"/>
            <a:ext cx="3424237" cy="1310781"/>
            <a:chOff x="5273227" y="4225925"/>
            <a:chExt cx="3423098" cy="1312377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273227" y="4521402"/>
              <a:ext cx="2772529" cy="101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了解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集合类型特点，熟悉集合基本操作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>
              <a:grpSpLocks/>
            </p:cNvGrpSpPr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37" name="组合 10"/>
          <p:cNvGrpSpPr>
            <a:grpSpLocks/>
          </p:cNvGrpSpPr>
          <p:nvPr/>
        </p:nvGrpSpPr>
        <p:grpSpPr bwMode="auto">
          <a:xfrm>
            <a:off x="1630363" y="4857746"/>
            <a:ext cx="3919360" cy="1385598"/>
            <a:chOff x="218911" y="4857376"/>
            <a:chExt cx="3919890" cy="1384404"/>
          </a:xfrm>
        </p:grpSpPr>
        <p:grpSp>
          <p:nvGrpSpPr>
            <p:cNvPr id="7205" name="组合 16"/>
            <p:cNvGrpSpPr>
              <a:grpSpLocks/>
            </p:cNvGrpSpPr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>
              <a:grpSpLocks/>
            </p:cNvGrpSpPr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等线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7852" y="5226992"/>
              <a:ext cx="3180949" cy="101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掌握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映射类型特点，熟练操作字典</a:t>
              </a:r>
              <a:endParaRPr lang="zh-CN" altLang="en-US" sz="2000" b="1" dirty="0">
                <a:solidFill>
                  <a:srgbClr val="1369B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100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497" y="3493273"/>
            <a:ext cx="4078221" cy="2724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90053" y="1485519"/>
            <a:ext cx="1101054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400" dirty="0"/>
              <a:t>元组的表现形式为一组包含在圆括号“</a:t>
            </a:r>
            <a:r>
              <a:rPr lang="en-US" altLang="zh-CN" sz="2400" dirty="0">
                <a:solidFill>
                  <a:srgbClr val="FF0000"/>
                </a:solidFill>
              </a:rPr>
              <a:t>()</a:t>
            </a:r>
            <a:r>
              <a:rPr lang="en-US" altLang="zh-CN" sz="2400" dirty="0"/>
              <a:t>”</a:t>
            </a:r>
            <a:r>
              <a:rPr lang="zh-CN" altLang="en-US" sz="2400" dirty="0"/>
              <a:t>中、由逗号分隔的元素，元组中元素的个数、类型不受限制。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400" dirty="0"/>
              <a:t>使用圆括号可以直接创建元组</a:t>
            </a:r>
            <a:r>
              <a:rPr lang="zh-CN" altLang="en-US" sz="2400" dirty="0"/>
              <a:t>，还可以使用</a:t>
            </a:r>
            <a:r>
              <a:rPr lang="zh-CN" altLang="zh-CN" sz="2400" dirty="0"/>
              <a:t>内置函数</a:t>
            </a:r>
            <a:r>
              <a:rPr lang="en-US" altLang="zh-CN" sz="2400" dirty="0">
                <a:solidFill>
                  <a:srgbClr val="FF0000"/>
                </a:solidFill>
              </a:rPr>
              <a:t>tuple()</a:t>
            </a:r>
            <a:r>
              <a:rPr lang="zh-CN" altLang="zh-CN" sz="2400" dirty="0"/>
              <a:t>构建元组</a:t>
            </a:r>
            <a:r>
              <a:rPr lang="zh-CN" altLang="en-US" sz="2400" dirty="0"/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元组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015999" y="3885793"/>
            <a:ext cx="5625616" cy="1938992"/>
            <a:chOff x="789292" y="3124829"/>
            <a:chExt cx="5625616" cy="1938992"/>
          </a:xfrm>
        </p:grpSpPr>
        <p:sp>
          <p:nvSpPr>
            <p:cNvPr id="7" name="矩形 6"/>
            <p:cNvSpPr/>
            <p:nvPr/>
          </p:nvSpPr>
          <p:spPr>
            <a:xfrm>
              <a:off x="789292" y="3124829"/>
              <a:ext cx="5625615" cy="1938992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t1 = ()		# 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空元组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t2 = (1,)	# 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包含单个元素的元组</a:t>
              </a:r>
              <a:endPara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t1 = tuple()		# 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创建空元组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t2 = tuple([1,2,3])	# 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利用列表创建元组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5650173" y="3124829"/>
              <a:ext cx="764735" cy="437203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719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90053" y="1680066"/>
            <a:ext cx="11010544" cy="113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zh-CN" sz="2400" dirty="0"/>
              <a:t>当使用圆括号“</a:t>
            </a:r>
            <a:r>
              <a:rPr lang="en-US" altLang="zh-CN" sz="2400" dirty="0"/>
              <a:t>()</a:t>
            </a:r>
            <a:r>
              <a:rPr lang="zh-CN" altLang="zh-CN" sz="2400" dirty="0"/>
              <a:t>”创建元组时，如果元组中只包含一个元素，那么需要在该</a:t>
            </a:r>
            <a:r>
              <a:rPr lang="zh-CN" altLang="zh-CN" sz="2400" dirty="0">
                <a:solidFill>
                  <a:srgbClr val="FF0000"/>
                </a:solidFill>
              </a:rPr>
              <a:t>元素的后面添加逗号</a:t>
            </a:r>
            <a:r>
              <a:rPr lang="zh-CN" altLang="zh-CN" sz="2400" dirty="0"/>
              <a:t>，</a:t>
            </a:r>
            <a:r>
              <a:rPr lang="zh-CN" altLang="en-US" sz="2400" dirty="0"/>
              <a:t>从而</a:t>
            </a:r>
            <a:r>
              <a:rPr lang="zh-CN" altLang="zh-CN" sz="2400" dirty="0"/>
              <a:t>保证</a:t>
            </a:r>
            <a:r>
              <a:rPr lang="en-US" altLang="zh-CN" sz="2400" dirty="0"/>
              <a:t>Python</a:t>
            </a:r>
            <a:r>
              <a:rPr lang="zh-CN" altLang="zh-CN" sz="2400" dirty="0"/>
              <a:t>解释</a:t>
            </a:r>
            <a:r>
              <a:rPr lang="zh-CN" altLang="en-US" sz="2400" dirty="0"/>
              <a:t>器</a:t>
            </a:r>
            <a:r>
              <a:rPr lang="zh-CN" altLang="zh-CN" sz="2400" dirty="0"/>
              <a:t>能够识别其为元组类型。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元组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71525" y="3150791"/>
            <a:ext cx="4879976" cy="1938993"/>
            <a:chOff x="617346" y="3124828"/>
            <a:chExt cx="5797562" cy="1938993"/>
          </a:xfrm>
        </p:grpSpPr>
        <p:sp>
          <p:nvSpPr>
            <p:cNvPr id="10" name="矩形 9"/>
            <p:cNvSpPr/>
            <p:nvPr/>
          </p:nvSpPr>
          <p:spPr>
            <a:xfrm>
              <a:off x="617346" y="3124829"/>
              <a:ext cx="5797562" cy="1938992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t1 = (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'p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ython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 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t2 = (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'p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ython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,)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print(type(t1))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print(type(t2))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072076" y="3124828"/>
              <a:ext cx="1342832" cy="507831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346824" y="4074120"/>
            <a:ext cx="4879978" cy="1015664"/>
            <a:chOff x="617346" y="3124828"/>
            <a:chExt cx="5797563" cy="1015664"/>
          </a:xfrm>
        </p:grpSpPr>
        <p:sp>
          <p:nvSpPr>
            <p:cNvPr id="14" name="矩形 13"/>
            <p:cNvSpPr/>
            <p:nvPr/>
          </p:nvSpPr>
          <p:spPr>
            <a:xfrm>
              <a:off x="617346" y="3124829"/>
              <a:ext cx="5797562" cy="1015663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&lt;class 'str'&gt;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&lt;class 'tuple'&gt;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5128657" y="3124828"/>
              <a:ext cx="1286252" cy="507831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524731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0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90053" y="1635100"/>
            <a:ext cx="110105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altLang="zh-CN" sz="2400" dirty="0"/>
              <a:t>Python</a:t>
            </a:r>
            <a:r>
              <a:rPr lang="zh-CN" altLang="zh-CN" sz="2400" dirty="0"/>
              <a:t>支持通过</a:t>
            </a:r>
            <a:r>
              <a:rPr lang="zh-CN" altLang="zh-CN" sz="2400" dirty="0">
                <a:solidFill>
                  <a:srgbClr val="FF0000"/>
                </a:solidFill>
              </a:rPr>
              <a:t>索引与切片</a:t>
            </a:r>
            <a:r>
              <a:rPr lang="zh-CN" altLang="zh-CN" sz="2400" dirty="0"/>
              <a:t>访问元组的元素，也支持在循环中</a:t>
            </a:r>
            <a:r>
              <a:rPr lang="zh-CN" altLang="zh-CN" sz="2400" dirty="0">
                <a:solidFill>
                  <a:srgbClr val="FF0000"/>
                </a:solidFill>
              </a:rPr>
              <a:t>遍历</a:t>
            </a:r>
            <a:r>
              <a:rPr lang="zh-CN" altLang="zh-CN" sz="2400" dirty="0"/>
              <a:t>元组</a:t>
            </a:r>
            <a:r>
              <a:rPr lang="zh-CN" altLang="en-US" sz="2400" dirty="0"/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元组</a:t>
            </a:r>
          </a:p>
        </p:txBody>
      </p:sp>
      <p:sp>
        <p:nvSpPr>
          <p:cNvPr id="10" name="矩形 9"/>
          <p:cNvSpPr/>
          <p:nvPr/>
        </p:nvSpPr>
        <p:spPr>
          <a:xfrm>
            <a:off x="774564" y="2495380"/>
            <a:ext cx="5105535" cy="507831"/>
          </a:xfrm>
          <a:prstGeom prst="rect">
            <a:avLst/>
          </a:prstGeom>
          <a:noFill/>
          <a:ln>
            <a:solidFill>
              <a:srgbClr val="1353A2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tuple_demo = (</a:t>
            </a:r>
            <a:r>
              <a: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'p','y','t', '</a:t>
            </a: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 '</a:t>
            </a: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','</a:t>
            </a: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1" name="矩形 10"/>
          <p:cNvSpPr/>
          <p:nvPr/>
        </p:nvSpPr>
        <p:spPr>
          <a:xfrm>
            <a:off x="5029293" y="2495379"/>
            <a:ext cx="850806" cy="507831"/>
          </a:xfrm>
          <a:prstGeom prst="rect">
            <a:avLst/>
          </a:prstGeom>
          <a:solidFill>
            <a:srgbClr val="1353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692765" y="2495379"/>
            <a:ext cx="4467227" cy="499625"/>
            <a:chOff x="617346" y="3124828"/>
            <a:chExt cx="5797562" cy="499625"/>
          </a:xfrm>
        </p:grpSpPr>
        <p:sp>
          <p:nvSpPr>
            <p:cNvPr id="22" name="矩形 21"/>
            <p:cNvSpPr/>
            <p:nvPr/>
          </p:nvSpPr>
          <p:spPr>
            <a:xfrm>
              <a:off x="617346" y="3124829"/>
              <a:ext cx="5797562" cy="499624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tuple_demo[2]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4750394" y="3124828"/>
              <a:ext cx="1664514" cy="458909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使用索引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692764" y="3324453"/>
            <a:ext cx="4467229" cy="507832"/>
            <a:chOff x="617346" y="3124828"/>
            <a:chExt cx="5797564" cy="507832"/>
          </a:xfrm>
        </p:grpSpPr>
        <p:sp>
          <p:nvSpPr>
            <p:cNvPr id="27" name="矩形 26"/>
            <p:cNvSpPr/>
            <p:nvPr/>
          </p:nvSpPr>
          <p:spPr>
            <a:xfrm>
              <a:off x="617346" y="3124829"/>
              <a:ext cx="5797562" cy="507831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tuple_demo[2:5]</a:t>
              </a:r>
              <a:endPara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750397" y="3124828"/>
              <a:ext cx="1664513" cy="458909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使用切片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6692764" y="4148848"/>
            <a:ext cx="4467229" cy="1015664"/>
            <a:chOff x="617346" y="3124828"/>
            <a:chExt cx="5797564" cy="1015664"/>
          </a:xfrm>
        </p:grpSpPr>
        <p:sp>
          <p:nvSpPr>
            <p:cNvPr id="30" name="矩形 29"/>
            <p:cNvSpPr/>
            <p:nvPr/>
          </p:nvSpPr>
          <p:spPr>
            <a:xfrm>
              <a:off x="617346" y="3124829"/>
              <a:ext cx="5797562" cy="1015663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for i in tuple_demo: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kern="10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print(i)</a:t>
              </a:r>
              <a:endPara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750397" y="3124828"/>
              <a:ext cx="1664513" cy="458909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遍历元组</a:t>
              </a: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524731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4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/>
        </p:nvSpPr>
        <p:spPr>
          <a:xfrm>
            <a:off x="4870450" y="3759554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集合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认识组合数据类型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列表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5.3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元组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5.4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</p:spTree>
    <p:extLst>
      <p:ext uri="{BB962C8B-B14F-4D97-AF65-F5344CB8AC3E}">
        <p14:creationId xmlns:p14="http://schemas.microsoft.com/office/powerpoint/2010/main" val="1726106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609600" y="1172235"/>
            <a:ext cx="10990996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000" dirty="0"/>
              <a:t>为丰富校园文化生活，学校拟组织一场歌手大赛，从参赛选手中选拔出十名相对突出的学生，授予“校园十大歌手”称号。比赛之中设置有评委组，每名选手演唱完毕之后会由评委组的十名评委打分。为保证比赛公平公正，防止作弊和恶意打分，计算得分时会先</a:t>
            </a:r>
            <a:r>
              <a:rPr lang="zh-CN" altLang="en-US" sz="2000" dirty="0">
                <a:solidFill>
                  <a:srgbClr val="1353A2"/>
                </a:solidFill>
              </a:rPr>
              <a:t>去掉最高分和最低分</a:t>
            </a:r>
            <a:r>
              <a:rPr lang="zh-CN" altLang="en-US" sz="2000" dirty="0"/>
              <a:t>，再</a:t>
            </a:r>
            <a:r>
              <a:rPr lang="zh-CN" altLang="en-US" sz="2000" dirty="0">
                <a:solidFill>
                  <a:srgbClr val="1353A2"/>
                </a:solidFill>
              </a:rPr>
              <a:t>计算平均分</a:t>
            </a:r>
            <a:r>
              <a:rPr lang="zh-CN" altLang="en-US" sz="2000" dirty="0"/>
              <a:t>。</a:t>
            </a:r>
          </a:p>
          <a:p>
            <a:pPr indent="0">
              <a:lnSpc>
                <a:spcPct val="150000"/>
              </a:lnSpc>
            </a:pPr>
            <a:r>
              <a:rPr lang="zh-CN" altLang="en-US" sz="2000" dirty="0"/>
              <a:t>本实例要求编写程序，实现</a:t>
            </a:r>
            <a:r>
              <a:rPr lang="zh-CN" altLang="en-US" sz="2000" dirty="0">
                <a:solidFill>
                  <a:srgbClr val="1353A2"/>
                </a:solidFill>
              </a:rPr>
              <a:t>根据需求计算平均分</a:t>
            </a:r>
            <a:r>
              <a:rPr lang="zh-CN" altLang="en-US" sz="2000" dirty="0"/>
              <a:t>的功能。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5.4.1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十大歌手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096" y="3702369"/>
            <a:ext cx="6916004" cy="232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01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4889500" y="2541070"/>
            <a:ext cx="6711096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000" dirty="0"/>
              <a:t>魔方阵又称纵横图，是一种</a:t>
            </a:r>
            <a:r>
              <a:rPr lang="en-US" altLang="zh-CN" sz="2000" dirty="0"/>
              <a:t>n</a:t>
            </a:r>
            <a:r>
              <a:rPr lang="zh-CN" altLang="en-US" sz="2000" dirty="0"/>
              <a:t>行</a:t>
            </a:r>
            <a:r>
              <a:rPr lang="en-US" altLang="zh-CN" sz="2000" dirty="0"/>
              <a:t>n</a:t>
            </a:r>
            <a:r>
              <a:rPr lang="zh-CN" altLang="en-US" sz="2000" dirty="0"/>
              <a:t>列、由自然数</a:t>
            </a:r>
            <a:r>
              <a:rPr lang="en-US" altLang="zh-CN" sz="2000" dirty="0"/>
              <a:t>1~n×n</a:t>
            </a:r>
            <a:r>
              <a:rPr lang="zh-CN" altLang="en-US" sz="2000" dirty="0"/>
              <a:t>组成的方阵，该方阵中的数符合以下规律：</a:t>
            </a:r>
          </a:p>
          <a:p>
            <a:pPr indent="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</a:rPr>
              <a:t>1. </a:t>
            </a:r>
            <a:r>
              <a:rPr lang="zh-CN" altLang="en-US" sz="2000" dirty="0">
                <a:solidFill>
                  <a:schemeClr val="accent1"/>
                </a:solidFill>
              </a:rPr>
              <a:t>方阵中的每个元素都不相等。</a:t>
            </a:r>
          </a:p>
          <a:p>
            <a:pPr indent="0">
              <a:lnSpc>
                <a:spcPct val="150000"/>
              </a:lnSpc>
            </a:pPr>
            <a:r>
              <a:rPr lang="en-US" altLang="zh-CN" sz="2000" dirty="0">
                <a:solidFill>
                  <a:schemeClr val="accent1"/>
                </a:solidFill>
              </a:rPr>
              <a:t>2. </a:t>
            </a:r>
            <a:r>
              <a:rPr lang="zh-CN" altLang="en-US" sz="2000" dirty="0">
                <a:solidFill>
                  <a:schemeClr val="accent1"/>
                </a:solidFill>
              </a:rPr>
              <a:t>每行、每列以及主、副对角线上的个元素之和都相等。</a:t>
            </a:r>
          </a:p>
          <a:p>
            <a:pPr indent="0">
              <a:lnSpc>
                <a:spcPct val="150000"/>
              </a:lnSpc>
            </a:pPr>
            <a:r>
              <a:rPr lang="zh-CN" altLang="en-US" sz="2000" dirty="0"/>
              <a:t>本实例要求编写程序，输出一个</a:t>
            </a:r>
            <a:r>
              <a:rPr lang="en-US" altLang="zh-CN" sz="2000" dirty="0">
                <a:solidFill>
                  <a:schemeClr val="accent1"/>
                </a:solidFill>
              </a:rPr>
              <a:t>5</a:t>
            </a:r>
            <a:r>
              <a:rPr lang="zh-CN" altLang="en-US" sz="2000" dirty="0">
                <a:solidFill>
                  <a:schemeClr val="accent1"/>
                </a:solidFill>
              </a:rPr>
              <a:t>行</a:t>
            </a:r>
            <a:r>
              <a:rPr lang="en-US" altLang="zh-CN" sz="2000" dirty="0">
                <a:solidFill>
                  <a:schemeClr val="accent1"/>
                </a:solidFill>
              </a:rPr>
              <a:t>5</a:t>
            </a:r>
            <a:r>
              <a:rPr lang="zh-CN" altLang="en-US" sz="2000" dirty="0">
                <a:solidFill>
                  <a:schemeClr val="accent1"/>
                </a:solidFill>
              </a:rPr>
              <a:t>列</a:t>
            </a:r>
            <a:r>
              <a:rPr lang="zh-CN" altLang="en-US" sz="2000" dirty="0"/>
              <a:t>的魔方阵。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5.4.2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神奇魔方阵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865901" y="2438929"/>
            <a:ext cx="2913904" cy="3033036"/>
            <a:chOff x="1300612" y="1156682"/>
            <a:chExt cx="2673846" cy="2586799"/>
          </a:xfrm>
        </p:grpSpPr>
        <p:pic>
          <p:nvPicPr>
            <p:cNvPr id="6" name="Picture 2" descr="C:\Users\admin\Desktop\图片\魔方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612" y="1196752"/>
              <a:ext cx="2673846" cy="2546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矩形 7"/>
            <p:cNvSpPr/>
            <p:nvPr/>
          </p:nvSpPr>
          <p:spPr>
            <a:xfrm>
              <a:off x="2698788" y="1156682"/>
              <a:ext cx="31931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zh-CN" sz="2000" b="1" i="1" cap="none" spc="50" dirty="0">
                  <a:ln w="11430"/>
                  <a:gradFill>
                    <a:gsLst>
                      <a:gs pos="25000">
                        <a:schemeClr val="accent2">
                          <a:satMod val="155000"/>
                        </a:schemeClr>
                      </a:gs>
                      <a:gs pos="100000">
                        <a:schemeClr val="accent2">
                          <a:shade val="45000"/>
                          <a:satMod val="165000"/>
                        </a:schemeClr>
                      </a:gs>
                    </a:gsLst>
                    <a:lin ang="5400000"/>
                  </a:gra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2195655" y="1601946"/>
              <a:ext cx="31931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zh-CN" sz="2000" b="1" i="1" cap="none" spc="50" dirty="0">
                  <a:ln w="11430"/>
                  <a:solidFill>
                    <a:schemeClr val="accent5">
                      <a:lumMod val="50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b="1" cap="none" spc="50" dirty="0">
                <a:ln w="11430"/>
                <a:solidFill>
                  <a:schemeClr val="accent5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763688" y="2067471"/>
              <a:ext cx="31931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  <a:scene3d>
                <a:camera prst="orthographicFront"/>
                <a:lightRig rig="soft" dir="tl">
                  <a:rot lat="0" lon="0" rev="0"/>
                </a:lightRig>
              </a:scene3d>
              <a:sp3d contourW="25400" prstMaterial="matte">
                <a:bevelT w="25400" h="55880" prst="artDeco"/>
                <a:contourClr>
                  <a:schemeClr val="accent2">
                    <a:tint val="20000"/>
                  </a:schemeClr>
                </a:contourClr>
              </a:sp3d>
            </a:bodyPr>
            <a:lstStyle/>
            <a:p>
              <a:pPr algn="ctr"/>
              <a:r>
                <a:rPr lang="en-US" altLang="zh-CN" sz="2000" b="1" i="1" cap="none" spc="50" dirty="0">
                  <a:ln w="11430"/>
                  <a:solidFill>
                    <a:schemeClr val="accent5">
                      <a:lumMod val="50000"/>
                    </a:schemeClr>
                  </a:solidFill>
                  <a:effectLst>
                    <a:outerShdw blurRad="76200" dist="50800" dir="5400000" algn="tl" rotWithShape="0">
                      <a:srgbClr val="000000">
                        <a:alpha val="65000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zh-CN" altLang="en-US" sz="2000" b="1" cap="none" spc="50" dirty="0">
                <a:ln w="11430"/>
                <a:solidFill>
                  <a:schemeClr val="accent5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74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/>
        </p:nvSpPr>
        <p:spPr>
          <a:xfrm>
            <a:off x="4870450" y="455012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5.5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集合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认识组合数据类型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列表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5.3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元组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</p:spTree>
    <p:extLst>
      <p:ext uri="{BB962C8B-B14F-4D97-AF65-F5344CB8AC3E}">
        <p14:creationId xmlns:p14="http://schemas.microsoft.com/office/powerpoint/2010/main" val="3993816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https://timgsa.baidu.com/timg?image&amp;quality=80&amp;size=b9999_10000&amp;sec=1588671986290&amp;di=87668495e0ed0f9d290ea5eaa11aa746&amp;imgtype=0&amp;src=http%3A%2F%2Fhbimg.b0.upaiyun.com%2F7a2c4c17d259bc80e3d90b1c548b59cfa17b0043a311-iybzy4_fw6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017" y="4077561"/>
            <a:ext cx="1637609" cy="2179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90053" y="1273924"/>
            <a:ext cx="10725647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200" dirty="0"/>
              <a:t>Python</a:t>
            </a:r>
            <a:r>
              <a:rPr lang="zh-CN" altLang="en-US" sz="2200" dirty="0"/>
              <a:t>的集合（</a:t>
            </a:r>
            <a:r>
              <a:rPr lang="en-US" altLang="zh-CN" sz="2200" dirty="0">
                <a:solidFill>
                  <a:srgbClr val="FF0000"/>
                </a:solidFill>
              </a:rPr>
              <a:t>set</a:t>
            </a:r>
            <a:r>
              <a:rPr lang="zh-CN" altLang="en-US" sz="2200" dirty="0"/>
              <a:t>）本身是</a:t>
            </a:r>
            <a:r>
              <a:rPr lang="zh-CN" altLang="en-US" sz="2200" dirty="0">
                <a:solidFill>
                  <a:srgbClr val="FF0000"/>
                </a:solidFill>
              </a:rPr>
              <a:t>可变类型</a:t>
            </a:r>
            <a:r>
              <a:rPr lang="zh-CN" altLang="en-US" sz="2200" dirty="0"/>
              <a:t>，但</a:t>
            </a:r>
            <a:r>
              <a:rPr lang="en-US" altLang="zh-CN" sz="2200" dirty="0"/>
              <a:t>Python</a:t>
            </a:r>
            <a:r>
              <a:rPr lang="zh-CN" altLang="en-US" sz="2200" dirty="0"/>
              <a:t>要求放入集合中的元素必须是不可变类型。</a:t>
            </a:r>
            <a:endParaRPr lang="en-US" altLang="zh-CN" sz="22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200" dirty="0"/>
              <a:t>集合类型与列表和元组的区别是：集合中的元素无序但必须</a:t>
            </a:r>
            <a:r>
              <a:rPr lang="zh-CN" altLang="zh-CN" sz="2200" dirty="0">
                <a:solidFill>
                  <a:srgbClr val="FF0000"/>
                </a:solidFill>
              </a:rPr>
              <a:t>唯一</a:t>
            </a:r>
            <a:r>
              <a:rPr lang="zh-CN" altLang="zh-CN" sz="2200" dirty="0"/>
              <a:t>。</a:t>
            </a:r>
            <a:endParaRPr lang="en-US" altLang="zh-CN" sz="22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200" dirty="0"/>
              <a:t>集合的表现形式为一组包含在大括号“</a:t>
            </a:r>
            <a:r>
              <a:rPr lang="en-US" altLang="zh-CN" sz="2200" dirty="0"/>
              <a:t>{}</a:t>
            </a:r>
            <a:r>
              <a:rPr lang="zh-CN" altLang="zh-CN" sz="2200" dirty="0"/>
              <a:t>”中、由逗号“</a:t>
            </a:r>
            <a:r>
              <a:rPr lang="en-US" altLang="zh-CN" sz="2200" dirty="0"/>
              <a:t>,</a:t>
            </a:r>
            <a:r>
              <a:rPr lang="zh-CN" altLang="zh-CN" sz="2200" dirty="0"/>
              <a:t>”分隔的元素。使用“</a:t>
            </a:r>
            <a:r>
              <a:rPr lang="en-US" altLang="zh-CN" sz="2200" dirty="0">
                <a:solidFill>
                  <a:srgbClr val="FF0000"/>
                </a:solidFill>
              </a:rPr>
              <a:t>{}</a:t>
            </a:r>
            <a:r>
              <a:rPr lang="zh-CN" altLang="zh-CN" sz="2200" dirty="0"/>
              <a:t>”可以直接创建集合</a:t>
            </a:r>
            <a:r>
              <a:rPr lang="zh-CN" altLang="en-US" sz="2200" dirty="0"/>
              <a:t>，</a:t>
            </a:r>
            <a:r>
              <a:rPr lang="zh-CN" altLang="zh-CN" sz="2200" dirty="0"/>
              <a:t>使用内置函数</a:t>
            </a:r>
            <a:r>
              <a:rPr lang="en-US" altLang="zh-CN" sz="2200" dirty="0">
                <a:solidFill>
                  <a:srgbClr val="FF0000"/>
                </a:solidFill>
              </a:rPr>
              <a:t>set()</a:t>
            </a:r>
            <a:r>
              <a:rPr lang="zh-CN" altLang="zh-CN" sz="2200" dirty="0"/>
              <a:t>也可以创建集合</a:t>
            </a:r>
            <a:r>
              <a:rPr lang="zh-CN" altLang="en-US" sz="2200" dirty="0"/>
              <a:t>。</a:t>
            </a:r>
            <a:endParaRPr lang="en-US" altLang="zh-CN" sz="22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5.5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集合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1276100" y="4197679"/>
            <a:ext cx="6013700" cy="1938993"/>
            <a:chOff x="617346" y="3124828"/>
            <a:chExt cx="5797562" cy="1938993"/>
          </a:xfrm>
        </p:grpSpPr>
        <p:sp>
          <p:nvSpPr>
            <p:cNvPr id="7" name="矩形 6"/>
            <p:cNvSpPr/>
            <p:nvPr/>
          </p:nvSpPr>
          <p:spPr>
            <a:xfrm>
              <a:off x="617346" y="3124829"/>
              <a:ext cx="5797562" cy="1938992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s1 = {1}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s2 = {1,'b',(2,5)}</a:t>
              </a:r>
              <a:endParaRPr lang="zh-CN" altLang="en-US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 = set()</a:t>
              </a:r>
              <a:endParaRPr lang="zh-CN" altLang="en-US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s3 = set('python')</a:t>
              </a:r>
              <a:endParaRPr lang="zh-CN" altLang="en-US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5072076" y="3124828"/>
              <a:ext cx="1342832" cy="507831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5484294" y="3244334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 = set()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95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90053" y="1702460"/>
            <a:ext cx="11010544" cy="113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zh-CN" sz="2400" dirty="0"/>
              <a:t>需要注意，使用</a:t>
            </a:r>
            <a:r>
              <a:rPr lang="en-US" altLang="zh-CN" sz="2400" dirty="0">
                <a:solidFill>
                  <a:srgbClr val="FF0000"/>
                </a:solidFill>
              </a:rPr>
              <a:t>{}</a:t>
            </a:r>
            <a:r>
              <a:rPr lang="zh-CN" altLang="zh-CN" sz="2400" dirty="0">
                <a:solidFill>
                  <a:srgbClr val="FF0000"/>
                </a:solidFill>
              </a:rPr>
              <a:t>不能创建空集合</a:t>
            </a:r>
            <a:r>
              <a:rPr lang="zh-CN" altLang="zh-CN" sz="2400" dirty="0"/>
              <a:t>（不包含元素的</a:t>
            </a:r>
            <a:r>
              <a:rPr lang="en-US" altLang="zh-CN" sz="2400" dirty="0"/>
              <a:t>{}</a:t>
            </a:r>
            <a:r>
              <a:rPr lang="zh-CN" altLang="zh-CN" sz="2400" dirty="0"/>
              <a:t>创建的是字典变量），</a:t>
            </a:r>
            <a:r>
              <a:rPr lang="zh-CN" altLang="zh-CN" sz="2400" dirty="0">
                <a:solidFill>
                  <a:srgbClr val="FF0000"/>
                </a:solidFill>
              </a:rPr>
              <a:t>空集合只能利用</a:t>
            </a:r>
            <a:r>
              <a:rPr lang="en-US" altLang="zh-CN" sz="2400" dirty="0">
                <a:solidFill>
                  <a:srgbClr val="FF0000"/>
                </a:solidFill>
              </a:rPr>
              <a:t>set()</a:t>
            </a:r>
            <a:r>
              <a:rPr lang="zh-CN" altLang="zh-CN" sz="2400" dirty="0"/>
              <a:t>函数创建。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5.5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集合</a:t>
            </a:r>
          </a:p>
        </p:txBody>
      </p:sp>
      <p:sp>
        <p:nvSpPr>
          <p:cNvPr id="8" name="矩形 7"/>
          <p:cNvSpPr/>
          <p:nvPr/>
        </p:nvSpPr>
        <p:spPr>
          <a:xfrm>
            <a:off x="711065" y="3021459"/>
            <a:ext cx="5016635" cy="1938992"/>
          </a:xfrm>
          <a:prstGeom prst="rect">
            <a:avLst/>
          </a:prstGeom>
          <a:noFill/>
          <a:ln>
            <a:solidFill>
              <a:srgbClr val="1353A2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set_demo1 = {}</a:t>
            </a: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set_demo2 = set()</a:t>
            </a: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print(type(set_demo1))</a:t>
            </a: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print(type(set_demo2))</a:t>
            </a: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4525" y="5247313"/>
            <a:ext cx="1219200" cy="121920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6426065" y="3024084"/>
            <a:ext cx="5016635" cy="1015664"/>
            <a:chOff x="617346" y="3124828"/>
            <a:chExt cx="5797562" cy="1015664"/>
          </a:xfrm>
        </p:grpSpPr>
        <p:sp>
          <p:nvSpPr>
            <p:cNvPr id="23" name="矩形 22"/>
            <p:cNvSpPr/>
            <p:nvPr/>
          </p:nvSpPr>
          <p:spPr>
            <a:xfrm>
              <a:off x="617346" y="3124829"/>
              <a:ext cx="5797562" cy="1015663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&lt;class 'dict'&gt;</a:t>
              </a:r>
            </a:p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&lt;class 'set'&gt;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5431659" y="3124828"/>
              <a:ext cx="983249" cy="507831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结果</a:t>
              </a:r>
            </a:p>
          </p:txBody>
        </p:sp>
      </p:grpSp>
      <p:sp>
        <p:nvSpPr>
          <p:cNvPr id="25" name="矩形 24"/>
          <p:cNvSpPr/>
          <p:nvPr/>
        </p:nvSpPr>
        <p:spPr>
          <a:xfrm>
            <a:off x="4876894" y="3024084"/>
            <a:ext cx="850806" cy="507831"/>
          </a:xfrm>
          <a:prstGeom prst="rect">
            <a:avLst/>
          </a:prstGeom>
          <a:solidFill>
            <a:srgbClr val="1353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67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90053" y="1461160"/>
            <a:ext cx="11010544" cy="113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zh-CN" sz="2400" dirty="0"/>
              <a:t>集合是可变的，集合中的元素可以动态</a:t>
            </a:r>
            <a:r>
              <a:rPr lang="zh-CN" altLang="zh-CN" sz="2400" dirty="0">
                <a:solidFill>
                  <a:srgbClr val="FF0000"/>
                </a:solidFill>
              </a:rPr>
              <a:t>增加</a:t>
            </a:r>
            <a:r>
              <a:rPr lang="zh-CN" altLang="zh-CN" sz="2400" dirty="0"/>
              <a:t>或</a:t>
            </a:r>
            <a:r>
              <a:rPr lang="zh-CN" altLang="zh-CN" sz="2400" dirty="0">
                <a:solidFill>
                  <a:srgbClr val="FF0000"/>
                </a:solidFill>
              </a:rPr>
              <a:t>删除</a:t>
            </a:r>
            <a:r>
              <a:rPr lang="zh-CN" altLang="zh-CN" sz="2400" dirty="0"/>
              <a:t>。</a:t>
            </a:r>
            <a:r>
              <a:rPr lang="en-US" altLang="zh-CN" sz="2400" dirty="0"/>
              <a:t>Python</a:t>
            </a:r>
            <a:r>
              <a:rPr lang="zh-CN" altLang="zh-CN" sz="2400" dirty="0"/>
              <a:t>提供了一些内置方法来操作集合，常见内置方法如</a:t>
            </a:r>
            <a:r>
              <a:rPr lang="zh-CN" altLang="en-US" sz="2400" dirty="0"/>
              <a:t>下：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5.5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集合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992" y="2857500"/>
            <a:ext cx="6322666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233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集合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5.1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认识组合数据类型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列表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5.3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元组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</p:spTree>
    <p:extLst>
      <p:ext uri="{BB962C8B-B14F-4D97-AF65-F5344CB8AC3E}">
        <p14:creationId xmlns:p14="http://schemas.microsoft.com/office/powerpoint/2010/main" val="710559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90053" y="2170229"/>
            <a:ext cx="652512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400" dirty="0"/>
              <a:t>集合也可以利用推导式创建，集合推导式的格式与列表推导式相似，区别在于</a:t>
            </a:r>
            <a:r>
              <a:rPr lang="zh-CN" altLang="en-US" sz="2400" dirty="0">
                <a:solidFill>
                  <a:srgbClr val="FF0000"/>
                </a:solidFill>
              </a:rPr>
              <a:t>集合推导式外侧为大括号“</a:t>
            </a:r>
            <a:r>
              <a:rPr lang="en-US" altLang="zh-CN" sz="2400" dirty="0">
                <a:solidFill>
                  <a:srgbClr val="FF0000"/>
                </a:solidFill>
              </a:rPr>
              <a:t>{}”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5.5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集合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8739" y="2324100"/>
            <a:ext cx="3109996" cy="310999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697671" y="4316794"/>
            <a:ext cx="6109529" cy="671604"/>
            <a:chOff x="617347" y="3099556"/>
            <a:chExt cx="5858455" cy="671604"/>
          </a:xfrm>
        </p:grpSpPr>
        <p:sp>
          <p:nvSpPr>
            <p:cNvPr id="7" name="矩形 6"/>
            <p:cNvSpPr/>
            <p:nvPr/>
          </p:nvSpPr>
          <p:spPr>
            <a:xfrm>
              <a:off x="617347" y="3124829"/>
              <a:ext cx="4945099" cy="646331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x-none" altLang="zh-CN" sz="24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{exp for x in set if cond}</a:t>
              </a:r>
              <a:endParaRPr lang="zh-CN" altLang="zh-CN" sz="24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562446" y="3099556"/>
              <a:ext cx="913356" cy="671604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8858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对角圆角矩形 7"/>
          <p:cNvSpPr/>
          <p:nvPr/>
        </p:nvSpPr>
        <p:spPr>
          <a:xfrm>
            <a:off x="4870450" y="1540229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5.6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字典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5.7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5.8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组合数据类型与运算符</a:t>
            </a:r>
          </a:p>
        </p:txBody>
      </p:sp>
    </p:spTree>
    <p:extLst>
      <p:ext uri="{BB962C8B-B14F-4D97-AF65-F5344CB8AC3E}">
        <p14:creationId xmlns:p14="http://schemas.microsoft.com/office/powerpoint/2010/main" val="1270767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5.6.1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创建字典</a:t>
            </a:r>
          </a:p>
        </p:txBody>
      </p:sp>
      <p:sp>
        <p:nvSpPr>
          <p:cNvPr id="9" name="Text Box 44"/>
          <p:cNvSpPr txBox="1">
            <a:spLocks noChangeArrowheads="1"/>
          </p:cNvSpPr>
          <p:nvPr/>
        </p:nvSpPr>
        <p:spPr bwMode="auto">
          <a:xfrm>
            <a:off x="590053" y="1994560"/>
            <a:ext cx="5823447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zh-CN" sz="2200" dirty="0"/>
              <a:t>提到字典这个词相信大家都不会陌生，学生时期碰到不认识的字时，大家都会使用字典的部首表查找对应的汉字。</a:t>
            </a:r>
            <a:r>
              <a:rPr lang="x-none" altLang="zh-CN" sz="2200" dirty="0"/>
              <a:t>Python</a:t>
            </a:r>
            <a:r>
              <a:rPr lang="zh-CN" altLang="zh-CN" sz="2200" dirty="0"/>
              <a:t>中的字典数据与学生使用的字典有类似的功能，它以“</a:t>
            </a:r>
            <a:r>
              <a:rPr lang="zh-CN" altLang="zh-CN" sz="2200" dirty="0">
                <a:solidFill>
                  <a:srgbClr val="FF0000"/>
                </a:solidFill>
              </a:rPr>
              <a:t>键值对</a:t>
            </a:r>
            <a:r>
              <a:rPr lang="zh-CN" altLang="zh-CN" sz="2200" dirty="0"/>
              <a:t>”的形式组织数据，利用“</a:t>
            </a:r>
            <a:r>
              <a:rPr lang="zh-CN" altLang="zh-CN" sz="2200" dirty="0">
                <a:solidFill>
                  <a:srgbClr val="FF0000"/>
                </a:solidFill>
              </a:rPr>
              <a:t>键</a:t>
            </a:r>
            <a:r>
              <a:rPr lang="zh-CN" altLang="zh-CN" sz="2200" dirty="0"/>
              <a:t>”快速查找“</a:t>
            </a:r>
            <a:r>
              <a:rPr lang="zh-CN" altLang="zh-CN" sz="2200" dirty="0">
                <a:solidFill>
                  <a:srgbClr val="FF0000"/>
                </a:solidFill>
              </a:rPr>
              <a:t>值</a:t>
            </a:r>
            <a:r>
              <a:rPr lang="zh-CN" altLang="zh-CN" sz="2200" dirty="0"/>
              <a:t>”。通过“键”查找“值”的过程称为</a:t>
            </a:r>
            <a:r>
              <a:rPr lang="zh-CN" altLang="zh-CN" sz="2200" dirty="0">
                <a:solidFill>
                  <a:srgbClr val="FF0000"/>
                </a:solidFill>
              </a:rPr>
              <a:t>映射</a:t>
            </a:r>
            <a:r>
              <a:rPr lang="zh-CN" altLang="zh-CN" sz="2200" dirty="0"/>
              <a:t>，</a:t>
            </a:r>
            <a:r>
              <a:rPr lang="x-none" altLang="zh-CN" sz="2200" dirty="0"/>
              <a:t>Python</a:t>
            </a:r>
            <a:r>
              <a:rPr lang="zh-CN" altLang="zh-CN" sz="2200" dirty="0"/>
              <a:t>中的</a:t>
            </a:r>
            <a:r>
              <a:rPr lang="zh-CN" altLang="zh-CN" sz="2200" dirty="0">
                <a:solidFill>
                  <a:srgbClr val="FF0000"/>
                </a:solidFill>
              </a:rPr>
              <a:t>字典</a:t>
            </a:r>
            <a:r>
              <a:rPr lang="zh-CN" altLang="zh-CN" sz="2200" dirty="0"/>
              <a:t>是典型的映射类型。</a:t>
            </a:r>
            <a:endParaRPr lang="en-US" altLang="zh-CN" sz="2200" dirty="0"/>
          </a:p>
        </p:txBody>
      </p:sp>
      <p:pic>
        <p:nvPicPr>
          <p:cNvPr id="3074" name="Picture 2" descr="https://ss0.bdstatic.com/70cFuHSh_Q1YnxGkpoWK1HF6hhy/it/u=430461196,4149154834&amp;fm=26&amp;gp=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220" y="2241418"/>
            <a:ext cx="4204580" cy="315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21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90053" y="1562760"/>
            <a:ext cx="11010544" cy="113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400" dirty="0"/>
              <a:t>字典的表现形式为一组包含在大括号“</a:t>
            </a:r>
            <a:r>
              <a:rPr lang="en-US" altLang="zh-CN" sz="2400" dirty="0"/>
              <a:t>{}”</a:t>
            </a:r>
            <a:r>
              <a:rPr lang="zh-CN" altLang="en-US" sz="2400" dirty="0"/>
              <a:t>中的</a:t>
            </a:r>
            <a:r>
              <a:rPr lang="zh-CN" altLang="en-US" sz="2400" dirty="0">
                <a:solidFill>
                  <a:srgbClr val="FF0000"/>
                </a:solidFill>
              </a:rPr>
              <a:t>键值对</a:t>
            </a:r>
            <a:r>
              <a:rPr lang="zh-CN" altLang="en-US" sz="2400" dirty="0"/>
              <a:t>，每个键值对为一个字典元素，每个元素通过逗号“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zh-CN" altLang="en-US" sz="2400" dirty="0"/>
              <a:t>”分隔，每对键值通过“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”分隔。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5.6.1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创建字典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535610" y="2983166"/>
            <a:ext cx="9119429" cy="524897"/>
            <a:chOff x="617347" y="3099556"/>
            <a:chExt cx="5858455" cy="524897"/>
          </a:xfrm>
        </p:grpSpPr>
        <p:sp>
          <p:nvSpPr>
            <p:cNvPr id="10" name="矩形 9"/>
            <p:cNvSpPr/>
            <p:nvPr/>
          </p:nvSpPr>
          <p:spPr>
            <a:xfrm>
              <a:off x="617347" y="3124829"/>
              <a:ext cx="4945099" cy="499624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键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1: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1, 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键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2: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2,...,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键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N:</a:t>
              </a:r>
              <a:r>
                <a:rPr lang="zh-CN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N}</a:t>
              </a:r>
              <a:endPara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562446" y="3099556"/>
              <a:ext cx="913356" cy="524897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535609" y="3776365"/>
            <a:ext cx="911942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字典的值可以是任意类型，但键不能是列表或字典类型。字典像集合一样使用“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{}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”包裹元素，它也具备类似集合的特点：字典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元素无序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键值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必须</a:t>
            </a: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唯一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0561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90053" y="1855267"/>
            <a:ext cx="11010544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zh-CN" sz="2400" dirty="0"/>
              <a:t>使用“</a:t>
            </a:r>
            <a:r>
              <a:rPr lang="en-US" altLang="zh-CN" sz="2400" dirty="0">
                <a:solidFill>
                  <a:srgbClr val="FF0000"/>
                </a:solidFill>
              </a:rPr>
              <a:t>{}</a:t>
            </a:r>
            <a:r>
              <a:rPr lang="zh-CN" altLang="zh-CN" sz="2400" dirty="0"/>
              <a:t>”可以直接创建字典</a:t>
            </a:r>
            <a:r>
              <a:rPr lang="zh-CN" altLang="en-US" sz="2400" dirty="0"/>
              <a:t>，还可以使用内置函数</a:t>
            </a:r>
            <a:r>
              <a:rPr lang="en-US" altLang="zh-CN" sz="2400" dirty="0">
                <a:solidFill>
                  <a:srgbClr val="FF0000"/>
                </a:solidFill>
              </a:rPr>
              <a:t>dict()</a:t>
            </a:r>
            <a:r>
              <a:rPr lang="zh-CN" altLang="en-US" sz="2400" dirty="0"/>
              <a:t>创建字典。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5.6.1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创建字典</a:t>
            </a:r>
          </a:p>
        </p:txBody>
      </p:sp>
      <p:sp>
        <p:nvSpPr>
          <p:cNvPr id="10" name="矩形 9"/>
          <p:cNvSpPr/>
          <p:nvPr/>
        </p:nvSpPr>
        <p:spPr>
          <a:xfrm>
            <a:off x="958353" y="2907159"/>
            <a:ext cx="4909047" cy="1338828"/>
          </a:xfrm>
          <a:prstGeom prst="rect">
            <a:avLst/>
          </a:prstGeom>
          <a:noFill/>
          <a:ln>
            <a:solidFill>
              <a:srgbClr val="1353A2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d1 = {}		# </a:t>
            </a:r>
            <a:r>
              <a:rPr lang="zh-CN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创建空字典</a:t>
            </a: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d2 = {'A': '123', 'B': '135', 'C': '680'}	</a:t>
            </a:r>
            <a:endParaRPr lang="zh-CN" altLang="zh-CN" kern="1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d3 = {'A': 123, 12: 'python'}</a:t>
            </a:r>
            <a:endParaRPr lang="zh-CN" altLang="zh-CN" kern="1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16594" y="2907159"/>
            <a:ext cx="850806" cy="507831"/>
          </a:xfrm>
          <a:prstGeom prst="rect">
            <a:avLst/>
          </a:prstGeom>
          <a:solidFill>
            <a:srgbClr val="1353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  <p:sp>
        <p:nvSpPr>
          <p:cNvPr id="17" name="矩形 16"/>
          <p:cNvSpPr/>
          <p:nvPr/>
        </p:nvSpPr>
        <p:spPr>
          <a:xfrm>
            <a:off x="6305053" y="2907159"/>
            <a:ext cx="4909047" cy="961289"/>
          </a:xfrm>
          <a:prstGeom prst="rect">
            <a:avLst/>
          </a:prstGeom>
          <a:noFill/>
          <a:ln>
            <a:solidFill>
              <a:srgbClr val="1353A2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d4 = dict()	</a:t>
            </a:r>
            <a:endParaRPr lang="zh-CN" altLang="zh-CN" sz="2000" kern="1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d5 = dict({'A': '123', 'B': '135'})</a:t>
            </a:r>
            <a:endParaRPr lang="zh-CN" altLang="zh-CN" sz="2000" kern="1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363294" y="2907159"/>
            <a:ext cx="850806" cy="507831"/>
          </a:xfrm>
          <a:prstGeom prst="rect">
            <a:avLst/>
          </a:prstGeom>
          <a:solidFill>
            <a:srgbClr val="1353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138979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690401" y="1853454"/>
            <a:ext cx="11010544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400" dirty="0"/>
              <a:t>字典的值可通过“</a:t>
            </a:r>
            <a:r>
              <a:rPr lang="zh-CN" altLang="en-US" sz="2400" dirty="0">
                <a:solidFill>
                  <a:srgbClr val="FF0000"/>
                </a:solidFill>
              </a:rPr>
              <a:t>键</a:t>
            </a:r>
            <a:r>
              <a:rPr lang="zh-CN" altLang="en-US" sz="2400" dirty="0"/>
              <a:t>”或内置方法</a:t>
            </a:r>
            <a:r>
              <a:rPr lang="en-US" altLang="zh-CN" sz="2400" dirty="0">
                <a:solidFill>
                  <a:srgbClr val="FF0000"/>
                </a:solidFill>
              </a:rPr>
              <a:t>get()</a:t>
            </a:r>
            <a:r>
              <a:rPr lang="zh-CN" altLang="en-US" sz="2400" dirty="0"/>
              <a:t>访问。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5.6.2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字典的访问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270981" y="3030046"/>
            <a:ext cx="4648201" cy="499625"/>
            <a:chOff x="617346" y="3124828"/>
            <a:chExt cx="5797562" cy="499625"/>
          </a:xfrm>
        </p:grpSpPr>
        <p:sp>
          <p:nvSpPr>
            <p:cNvPr id="9" name="矩形 8"/>
            <p:cNvSpPr/>
            <p:nvPr/>
          </p:nvSpPr>
          <p:spPr>
            <a:xfrm>
              <a:off x="617346" y="3124829"/>
              <a:ext cx="5797562" cy="499624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d2 = dict({'A': '123', 'B': '135'})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5405087" y="3124828"/>
              <a:ext cx="1009821" cy="458909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70981" y="3936617"/>
            <a:ext cx="4648201" cy="499625"/>
            <a:chOff x="617346" y="3124828"/>
            <a:chExt cx="5797562" cy="499625"/>
          </a:xfrm>
        </p:grpSpPr>
        <p:sp>
          <p:nvSpPr>
            <p:cNvPr id="12" name="矩形 11"/>
            <p:cNvSpPr/>
            <p:nvPr/>
          </p:nvSpPr>
          <p:spPr>
            <a:xfrm>
              <a:off x="617346" y="3124829"/>
              <a:ext cx="5797562" cy="499624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d2['A']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5402568" y="3124828"/>
              <a:ext cx="1012340" cy="458909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键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270979" y="4867036"/>
            <a:ext cx="4648203" cy="507832"/>
            <a:chOff x="617346" y="3124828"/>
            <a:chExt cx="5797562" cy="507832"/>
          </a:xfrm>
        </p:grpSpPr>
        <p:sp>
          <p:nvSpPr>
            <p:cNvPr id="18" name="矩形 17"/>
            <p:cNvSpPr/>
            <p:nvPr/>
          </p:nvSpPr>
          <p:spPr>
            <a:xfrm>
              <a:off x="617346" y="3124829"/>
              <a:ext cx="5797562" cy="507831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d2.get('B')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5402570" y="3124828"/>
              <a:ext cx="1012338" cy="507832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get()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右箭头 19"/>
          <p:cNvSpPr/>
          <p:nvPr/>
        </p:nvSpPr>
        <p:spPr>
          <a:xfrm>
            <a:off x="6357332" y="3936618"/>
            <a:ext cx="809625" cy="458908"/>
          </a:xfrm>
          <a:prstGeom prst="rightArrow">
            <a:avLst/>
          </a:prstGeom>
          <a:solidFill>
            <a:srgbClr val="1353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右箭头 20"/>
          <p:cNvSpPr/>
          <p:nvPr/>
        </p:nvSpPr>
        <p:spPr>
          <a:xfrm>
            <a:off x="6357331" y="4883647"/>
            <a:ext cx="809625" cy="458908"/>
          </a:xfrm>
          <a:prstGeom prst="rightArrow">
            <a:avLst/>
          </a:prstGeom>
          <a:solidFill>
            <a:srgbClr val="1353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312792" y="3981405"/>
            <a:ext cx="77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'123' 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7312792" y="4928435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'135'</a:t>
            </a:r>
            <a:endParaRPr lang="zh-CN" altLang="en-US" dirty="0"/>
          </a:p>
        </p:txBody>
      </p:sp>
      <p:pic>
        <p:nvPicPr>
          <p:cNvPr id="24" name="Picture 2" descr="https://timgsa.baidu.com/timg?image&amp;quality=80&amp;size=b9999_10000&amp;sec=1588671986290&amp;di=87668495e0ed0f9d290ea5eaa11aa746&amp;imgtype=0&amp;src=http%3A%2F%2Fhbimg.b0.upaiyun.com%2F7a2c4c17d259bc80e3d90b1c548b59cfa17b0043a311-iybzy4_fw6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810" y="2477105"/>
            <a:ext cx="2538390" cy="337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0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90053" y="1296060"/>
            <a:ext cx="110105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zh-CN" sz="2400" dirty="0"/>
              <a:t>字典涉及的数据分为</a:t>
            </a:r>
            <a:r>
              <a:rPr lang="zh-CN" altLang="zh-CN" sz="2400" dirty="0">
                <a:solidFill>
                  <a:srgbClr val="FF0000"/>
                </a:solidFill>
              </a:rPr>
              <a:t>键</a:t>
            </a:r>
            <a:r>
              <a:rPr lang="zh-CN" altLang="zh-CN" sz="2400" dirty="0"/>
              <a:t>、</a:t>
            </a:r>
            <a:r>
              <a:rPr lang="zh-CN" altLang="zh-CN" sz="2400" dirty="0">
                <a:solidFill>
                  <a:srgbClr val="FF0000"/>
                </a:solidFill>
              </a:rPr>
              <a:t>值</a:t>
            </a:r>
            <a:r>
              <a:rPr lang="zh-CN" altLang="zh-CN" sz="2400" dirty="0"/>
              <a:t>和</a:t>
            </a:r>
            <a:r>
              <a:rPr lang="zh-CN" altLang="zh-CN" sz="2400" dirty="0">
                <a:solidFill>
                  <a:srgbClr val="FF0000"/>
                </a:solidFill>
              </a:rPr>
              <a:t>元素</a:t>
            </a:r>
            <a:r>
              <a:rPr lang="zh-CN" altLang="zh-CN" sz="2400" dirty="0"/>
              <a:t>（键值对），除了直接利用键访问值外，</a:t>
            </a:r>
            <a:r>
              <a:rPr lang="x-none" altLang="zh-CN" sz="2400" dirty="0"/>
              <a:t>Python</a:t>
            </a:r>
            <a:r>
              <a:rPr lang="zh-CN" altLang="zh-CN" sz="2400" dirty="0"/>
              <a:t>还提供了内置方法</a:t>
            </a:r>
            <a:r>
              <a:rPr lang="x-none" altLang="zh-CN" sz="2400" dirty="0">
                <a:solidFill>
                  <a:srgbClr val="FF0000"/>
                </a:solidFill>
              </a:rPr>
              <a:t>keys()</a:t>
            </a:r>
            <a:r>
              <a:rPr lang="zh-CN" altLang="zh-CN" sz="2400" dirty="0"/>
              <a:t>、</a:t>
            </a:r>
            <a:r>
              <a:rPr lang="x-none" altLang="zh-CN" sz="2400" dirty="0">
                <a:solidFill>
                  <a:srgbClr val="FF0000"/>
                </a:solidFill>
              </a:rPr>
              <a:t>values()</a:t>
            </a:r>
            <a:r>
              <a:rPr lang="zh-CN" altLang="zh-CN" sz="2400" dirty="0"/>
              <a:t>和</a:t>
            </a:r>
            <a:r>
              <a:rPr lang="x-none" altLang="zh-CN" sz="2400" dirty="0">
                <a:solidFill>
                  <a:srgbClr val="FF0000"/>
                </a:solidFill>
              </a:rPr>
              <a:t>items()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5.6.2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字典的访问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958113" y="2639094"/>
            <a:ext cx="5762626" cy="458909"/>
            <a:chOff x="617346" y="3124828"/>
            <a:chExt cx="5797562" cy="458909"/>
          </a:xfrm>
        </p:grpSpPr>
        <p:sp>
          <p:nvSpPr>
            <p:cNvPr id="9" name="矩形 8"/>
            <p:cNvSpPr/>
            <p:nvPr/>
          </p:nvSpPr>
          <p:spPr>
            <a:xfrm>
              <a:off x="617346" y="3124829"/>
              <a:ext cx="5797562" cy="45890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info = {'name': 'Jack','age':23,'height':185}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5405087" y="3124828"/>
              <a:ext cx="1009821" cy="458909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958113" y="3545666"/>
            <a:ext cx="1733551" cy="507831"/>
          </a:xfrm>
          <a:prstGeom prst="rect">
            <a:avLst/>
          </a:prstGeom>
          <a:noFill/>
          <a:ln>
            <a:solidFill>
              <a:srgbClr val="1353A2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info.keys()</a:t>
            </a:r>
          </a:p>
        </p:txBody>
      </p:sp>
      <p:sp>
        <p:nvSpPr>
          <p:cNvPr id="18" name="矩形 17"/>
          <p:cNvSpPr/>
          <p:nvPr/>
        </p:nvSpPr>
        <p:spPr>
          <a:xfrm>
            <a:off x="958111" y="4476085"/>
            <a:ext cx="1733553" cy="507831"/>
          </a:xfrm>
          <a:prstGeom prst="rect">
            <a:avLst/>
          </a:prstGeom>
          <a:noFill/>
          <a:ln>
            <a:solidFill>
              <a:srgbClr val="1353A2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info.values()</a:t>
            </a:r>
          </a:p>
        </p:txBody>
      </p:sp>
      <p:sp>
        <p:nvSpPr>
          <p:cNvPr id="22" name="矩形 21"/>
          <p:cNvSpPr/>
          <p:nvPr/>
        </p:nvSpPr>
        <p:spPr>
          <a:xfrm>
            <a:off x="4885374" y="3545666"/>
            <a:ext cx="4339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kern="100" dirty="0">
                <a:solidFill>
                  <a:srgbClr val="7030A0"/>
                </a:solidFill>
                <a:latin typeface="+mn-ea"/>
              </a:rPr>
              <a:t>dict_keys(['name', 'age', 'height'])</a:t>
            </a:r>
            <a:endParaRPr lang="zh-CN" altLang="en-US" dirty="0">
              <a:solidFill>
                <a:srgbClr val="7030A0"/>
              </a:solidFill>
              <a:latin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958111" y="5399053"/>
            <a:ext cx="1733554" cy="507831"/>
          </a:xfrm>
          <a:prstGeom prst="rect">
            <a:avLst/>
          </a:prstGeom>
          <a:noFill/>
          <a:ln>
            <a:solidFill>
              <a:srgbClr val="1353A2"/>
            </a:solidFill>
            <a:prstDash val="dash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info.items()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029799" y="3453709"/>
            <a:ext cx="1766889" cy="599788"/>
            <a:chOff x="2843210" y="3457575"/>
            <a:chExt cx="1766889" cy="599788"/>
          </a:xfrm>
        </p:grpSpPr>
        <p:sp>
          <p:nvSpPr>
            <p:cNvPr id="20" name="右箭头 19"/>
            <p:cNvSpPr/>
            <p:nvPr/>
          </p:nvSpPr>
          <p:spPr>
            <a:xfrm>
              <a:off x="2843211" y="3457575"/>
              <a:ext cx="1766888" cy="5997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43210" y="357280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7030A0"/>
                  </a:solidFill>
                </a:rPr>
                <a:t>获取所有键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029799" y="4430106"/>
            <a:ext cx="1766889" cy="599788"/>
            <a:chOff x="2843210" y="4433972"/>
            <a:chExt cx="1766889" cy="599788"/>
          </a:xfrm>
        </p:grpSpPr>
        <p:sp>
          <p:nvSpPr>
            <p:cNvPr id="27" name="右箭头 26"/>
            <p:cNvSpPr/>
            <p:nvPr/>
          </p:nvSpPr>
          <p:spPr>
            <a:xfrm>
              <a:off x="2843211" y="4433972"/>
              <a:ext cx="1766888" cy="5997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43210" y="4549200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00B0F0"/>
                  </a:solidFill>
                </a:rPr>
                <a:t>获取所有值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029799" y="5346745"/>
            <a:ext cx="1766889" cy="599788"/>
            <a:chOff x="2843210" y="5476223"/>
            <a:chExt cx="1766889" cy="599788"/>
          </a:xfrm>
        </p:grpSpPr>
        <p:sp>
          <p:nvSpPr>
            <p:cNvPr id="29" name="右箭头 28"/>
            <p:cNvSpPr/>
            <p:nvPr/>
          </p:nvSpPr>
          <p:spPr>
            <a:xfrm>
              <a:off x="2843210" y="5476223"/>
              <a:ext cx="1766889" cy="599788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43210" y="5591451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accent6"/>
                  </a:solidFill>
                </a:rPr>
                <a:t>获取所有元素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4885374" y="4545334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dict_values(['Jack', 23, 185])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965699" y="5486958"/>
            <a:ext cx="67249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700" dirty="0">
                <a:solidFill>
                  <a:schemeClr val="accent6"/>
                </a:solidFill>
              </a:rPr>
              <a:t>dict_items([('name', 'Jack'), ('age', 23), ('height', 185)])</a:t>
            </a:r>
            <a:endParaRPr lang="zh-CN" altLang="en-US" sz="17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54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7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81" y="2949454"/>
            <a:ext cx="4511540" cy="3013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90053" y="1849385"/>
            <a:ext cx="110105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zh-CN" sz="2400" dirty="0"/>
              <a:t>字典支持通过为</a:t>
            </a:r>
            <a:r>
              <a:rPr lang="zh-CN" altLang="zh-CN" sz="2400" dirty="0">
                <a:solidFill>
                  <a:srgbClr val="FF0000"/>
                </a:solidFill>
              </a:rPr>
              <a:t>指定的键赋值</a:t>
            </a:r>
            <a:r>
              <a:rPr lang="zh-CN" altLang="zh-CN" sz="2400" dirty="0"/>
              <a:t>或使用</a:t>
            </a:r>
            <a:r>
              <a:rPr lang="x-none" altLang="zh-CN" sz="2400" dirty="0">
                <a:solidFill>
                  <a:srgbClr val="FF0000"/>
                </a:solidFill>
              </a:rPr>
              <a:t>update()</a:t>
            </a:r>
            <a:r>
              <a:rPr lang="zh-CN" altLang="zh-CN" sz="2400" dirty="0"/>
              <a:t>方法添加或修改元素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5.6.3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字典元素的添加和修改</a:t>
            </a:r>
          </a:p>
        </p:txBody>
      </p:sp>
      <p:sp>
        <p:nvSpPr>
          <p:cNvPr id="3" name="矩形 2"/>
          <p:cNvSpPr/>
          <p:nvPr/>
        </p:nvSpPr>
        <p:spPr>
          <a:xfrm>
            <a:off x="907553" y="2949454"/>
            <a:ext cx="745909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p"/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通过键添加元素：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字典变量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键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 = </a:t>
            </a:r>
            <a:r>
              <a:rPr lang="zh-CN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endParaRPr lang="en-US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itchFamily="2" charset="2"/>
              <a:buChar char="p"/>
            </a:pP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update()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添加元素：</a:t>
            </a:r>
            <a:r>
              <a:rPr lang="en-US" altLang="zh-CN" sz="22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dict.update(key=value)</a:t>
            </a:r>
            <a:endParaRPr lang="zh-CN" altLang="zh-CN" sz="22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310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881" y="3619499"/>
            <a:ext cx="3876439" cy="2589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5.6.3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字典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元素的添加和修改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063623" y="2688757"/>
            <a:ext cx="6466403" cy="538121"/>
            <a:chOff x="617346" y="3124828"/>
            <a:chExt cx="5797562" cy="874408"/>
          </a:xfrm>
        </p:grpSpPr>
        <p:sp>
          <p:nvSpPr>
            <p:cNvPr id="10" name="矩形 9"/>
            <p:cNvSpPr/>
            <p:nvPr/>
          </p:nvSpPr>
          <p:spPr>
            <a:xfrm>
              <a:off x="617346" y="3124829"/>
              <a:ext cx="5797562" cy="874407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add_dict = {'name': 'Jack','age':23,'height':185}</a:t>
              </a:r>
              <a:endPara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39677" y="3124828"/>
              <a:ext cx="675230" cy="874408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063623" y="3543809"/>
            <a:ext cx="6466402" cy="458909"/>
            <a:chOff x="617346" y="3124828"/>
            <a:chExt cx="5797563" cy="458909"/>
          </a:xfrm>
        </p:grpSpPr>
        <p:sp>
          <p:nvSpPr>
            <p:cNvPr id="13" name="矩形 12"/>
            <p:cNvSpPr/>
            <p:nvPr/>
          </p:nvSpPr>
          <p:spPr>
            <a:xfrm>
              <a:off x="617346" y="3124829"/>
              <a:ext cx="5797562" cy="45890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add_dict['sco'] = 98</a:t>
              </a:r>
              <a:endPara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474078" y="3124828"/>
              <a:ext cx="1940831" cy="458909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通过键添加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63622" y="4474230"/>
            <a:ext cx="6466402" cy="507831"/>
            <a:chOff x="617346" y="3124829"/>
            <a:chExt cx="5797562" cy="356640"/>
          </a:xfrm>
        </p:grpSpPr>
        <p:sp>
          <p:nvSpPr>
            <p:cNvPr id="16" name="矩形 15"/>
            <p:cNvSpPr/>
            <p:nvPr/>
          </p:nvSpPr>
          <p:spPr>
            <a:xfrm>
              <a:off x="617346" y="3124829"/>
              <a:ext cx="5797562" cy="356640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add_dict.update(sco=98)	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4474078" y="3124829"/>
              <a:ext cx="1940830" cy="356640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方法添加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63621" y="18923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添加字典元素</a:t>
            </a:r>
          </a:p>
        </p:txBody>
      </p:sp>
    </p:spTree>
    <p:extLst>
      <p:ext uri="{BB962C8B-B14F-4D97-AF65-F5344CB8AC3E}">
        <p14:creationId xmlns:p14="http://schemas.microsoft.com/office/powerpoint/2010/main" val="138770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827" y="3467879"/>
            <a:ext cx="3970423" cy="2652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90053" y="1485777"/>
            <a:ext cx="11010544" cy="113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400" dirty="0"/>
              <a:t>修改字典元素的本质是通过键获取值，再重新对元素进行赋值。</a:t>
            </a:r>
            <a:r>
              <a:rPr lang="zh-CN" altLang="en-US" sz="2400" dirty="0">
                <a:solidFill>
                  <a:srgbClr val="FF0000"/>
                </a:solidFill>
              </a:rPr>
              <a:t>修改元素的操作与添加元素的操作相同。</a:t>
            </a:r>
            <a:endParaRPr lang="zh-CN" altLang="zh-CN" sz="2400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5.6.3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字典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元素的添加和修改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71523" y="2947692"/>
            <a:ext cx="6801253" cy="538121"/>
            <a:chOff x="617346" y="3124828"/>
            <a:chExt cx="5797562" cy="874408"/>
          </a:xfrm>
        </p:grpSpPr>
        <p:sp>
          <p:nvSpPr>
            <p:cNvPr id="10" name="矩形 9"/>
            <p:cNvSpPr/>
            <p:nvPr/>
          </p:nvSpPr>
          <p:spPr>
            <a:xfrm>
              <a:off x="617346" y="3124834"/>
              <a:ext cx="5797562" cy="745693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modify_dict = {'stu1': '</a:t>
              </a:r>
              <a:r>
                <a:rPr lang="zh-CN" altLang="en-US" kern="10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小明</a:t>
              </a:r>
              <a:r>
                <a:rPr lang="en-US" altLang="zh-CN" kern="10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', 'stu2': '</a:t>
              </a:r>
              <a:r>
                <a:rPr lang="zh-CN" altLang="en-US" kern="10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小刚</a:t>
              </a:r>
              <a:r>
                <a:rPr lang="en-US" altLang="zh-CN" kern="10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', 'stu3': '</a:t>
              </a:r>
              <a:r>
                <a:rPr lang="zh-CN" altLang="en-US" kern="10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小兰</a:t>
              </a:r>
              <a:r>
                <a:rPr lang="en-US" altLang="zh-CN" kern="10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'}</a:t>
              </a:r>
              <a:endPara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5739677" y="3124828"/>
              <a:ext cx="675230" cy="874408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71523" y="3802745"/>
            <a:ext cx="6801252" cy="458909"/>
            <a:chOff x="617346" y="3124828"/>
            <a:chExt cx="5797563" cy="458909"/>
          </a:xfrm>
        </p:grpSpPr>
        <p:sp>
          <p:nvSpPr>
            <p:cNvPr id="13" name="矩形 12"/>
            <p:cNvSpPr/>
            <p:nvPr/>
          </p:nvSpPr>
          <p:spPr>
            <a:xfrm>
              <a:off x="617346" y="3124829"/>
              <a:ext cx="5797562" cy="458908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modify_dict['stu3'] = '</a:t>
              </a:r>
              <a:r>
                <a:rPr lang="zh-CN" altLang="en-US" kern="10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刘婷</a:t>
              </a:r>
              <a:r>
                <a:rPr lang="en-US" altLang="zh-CN" kern="10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</a:t>
              </a:r>
              <a:endPara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474078" y="3124828"/>
              <a:ext cx="1940831" cy="458909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通过键修改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71522" y="4733167"/>
            <a:ext cx="6801252" cy="458908"/>
            <a:chOff x="617346" y="3124827"/>
            <a:chExt cx="5797562" cy="322282"/>
          </a:xfrm>
        </p:grpSpPr>
        <p:sp>
          <p:nvSpPr>
            <p:cNvPr id="16" name="矩形 15"/>
            <p:cNvSpPr/>
            <p:nvPr/>
          </p:nvSpPr>
          <p:spPr>
            <a:xfrm>
              <a:off x="617346" y="3124827"/>
              <a:ext cx="5797562" cy="322282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modify_dict.update(stu2='</a:t>
              </a:r>
              <a:r>
                <a:rPr lang="zh-CN" altLang="en-US" kern="10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张强</a:t>
              </a:r>
              <a:r>
                <a:rPr lang="en-US" altLang="zh-CN" kern="10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')</a:t>
              </a:r>
              <a:endPara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474078" y="3124828"/>
              <a:ext cx="1940830" cy="322281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update</a:t>
              </a: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方法修改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790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5.6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字典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5.7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5.8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组合数据类型与运算符</a:t>
            </a:r>
          </a:p>
        </p:txBody>
      </p:sp>
    </p:spTree>
    <p:extLst>
      <p:ext uri="{BB962C8B-B14F-4D97-AF65-F5344CB8AC3E}">
        <p14:creationId xmlns:p14="http://schemas.microsoft.com/office/powerpoint/2010/main" val="2485347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90053" y="1410360"/>
            <a:ext cx="11010544" cy="581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altLang="zh-CN" sz="2400" dirty="0"/>
              <a:t>Python</a:t>
            </a:r>
            <a:r>
              <a:rPr lang="zh-CN" altLang="en-US" sz="2400" dirty="0"/>
              <a:t>支持通过</a:t>
            </a:r>
            <a:r>
              <a:rPr lang="en-US" altLang="zh-CN" sz="2400" dirty="0">
                <a:solidFill>
                  <a:srgbClr val="FF0000"/>
                </a:solidFill>
              </a:rPr>
              <a:t>pop()</a:t>
            </a:r>
            <a:r>
              <a:rPr lang="zh-CN" altLang="en-US" sz="2400" dirty="0"/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popitem()</a:t>
            </a:r>
            <a:r>
              <a:rPr lang="zh-CN" altLang="en-US" sz="2400" dirty="0"/>
              <a:t>和</a:t>
            </a:r>
            <a:r>
              <a:rPr lang="en-US" altLang="zh-CN" sz="2400" dirty="0">
                <a:solidFill>
                  <a:srgbClr val="FF0000"/>
                </a:solidFill>
              </a:rPr>
              <a:t>clear()</a:t>
            </a:r>
            <a:r>
              <a:rPr lang="zh-CN" altLang="en-US" sz="2400" dirty="0"/>
              <a:t>方法删除字典中的元素。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5.6.4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字典元素的删除</a:t>
            </a:r>
          </a:p>
        </p:txBody>
      </p:sp>
      <p:sp>
        <p:nvSpPr>
          <p:cNvPr id="3" name="矩形 2"/>
          <p:cNvSpPr/>
          <p:nvPr/>
        </p:nvSpPr>
        <p:spPr>
          <a:xfrm>
            <a:off x="1148853" y="2274411"/>
            <a:ext cx="867777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pop()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：根据指定键值删除字典中的指定元素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popitem()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：随机删除字典中的元素</a:t>
            </a: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zh-CN" sz="2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zh-CN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clear()</a:t>
            </a:r>
            <a:r>
              <a:rPr lang="zh-CN" altLang="en-US" sz="22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：清空字典中的元素</a:t>
            </a:r>
            <a:endParaRPr lang="zh-CN" altLang="zh-CN" sz="22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5466" y="2977196"/>
            <a:ext cx="2788340" cy="29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9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90053" y="1232560"/>
            <a:ext cx="11010544" cy="1135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400" dirty="0"/>
              <a:t>字典推导式的格式、用法与列表推导式类似，区别在于字典推导式</a:t>
            </a:r>
            <a:r>
              <a:rPr lang="zh-CN" altLang="zh-CN" sz="2400" dirty="0">
                <a:solidFill>
                  <a:srgbClr val="FF0000"/>
                </a:solidFill>
              </a:rPr>
              <a:t>外侧为大括号“</a:t>
            </a:r>
            <a:r>
              <a:rPr lang="x-none" altLang="zh-CN" sz="2400" dirty="0">
                <a:solidFill>
                  <a:srgbClr val="FF0000"/>
                </a:solidFill>
              </a:rPr>
              <a:t>{}</a:t>
            </a:r>
            <a:r>
              <a:rPr lang="zh-CN" altLang="zh-CN" sz="2400" dirty="0">
                <a:solidFill>
                  <a:srgbClr val="FF0000"/>
                </a:solidFill>
              </a:rPr>
              <a:t>”，</a:t>
            </a:r>
            <a:r>
              <a:rPr lang="zh-CN" altLang="zh-CN" sz="2400" dirty="0"/>
              <a:t>且内部需</a:t>
            </a:r>
            <a:r>
              <a:rPr lang="zh-CN" altLang="zh-CN" sz="2400" dirty="0">
                <a:solidFill>
                  <a:srgbClr val="FF0000"/>
                </a:solidFill>
              </a:rPr>
              <a:t>包含键和值两部分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5.6.5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字典推导式</a:t>
            </a:r>
          </a:p>
        </p:txBody>
      </p:sp>
      <p:sp>
        <p:nvSpPr>
          <p:cNvPr id="6" name="矩形 5"/>
          <p:cNvSpPr/>
          <p:nvPr/>
        </p:nvSpPr>
        <p:spPr>
          <a:xfrm>
            <a:off x="590053" y="3417108"/>
            <a:ext cx="668644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defTabSz="720725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利用字典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推导式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可快速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交换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字典中的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键</a:t>
            </a:r>
            <a:r>
              <a:rPr lang="zh-CN" altLang="zh-CN" sz="24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值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182496" y="4419712"/>
            <a:ext cx="6800851" cy="1338490"/>
            <a:chOff x="617346" y="3124828"/>
            <a:chExt cx="5797562" cy="1705404"/>
          </a:xfrm>
        </p:grpSpPr>
        <p:sp>
          <p:nvSpPr>
            <p:cNvPr id="10" name="矩形 9"/>
            <p:cNvSpPr/>
            <p:nvPr/>
          </p:nvSpPr>
          <p:spPr>
            <a:xfrm>
              <a:off x="617346" y="3124829"/>
              <a:ext cx="5797562" cy="1705403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old_dict = {'name': 'Jack','age':23,'height':185}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new_dict = {value:key for key,value in old_dict.items()}</a:t>
              </a:r>
            </a:p>
            <a:p>
              <a:pPr>
                <a:lnSpc>
                  <a:spcPct val="150000"/>
                </a:lnSpc>
              </a:pPr>
              <a:r>
                <a:rPr lang="en-US" altLang="zh-CN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print(new_dict)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405087" y="3124828"/>
              <a:ext cx="1009821" cy="458909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示例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965643" y="2566300"/>
            <a:ext cx="9119429" cy="524897"/>
            <a:chOff x="617347" y="3099556"/>
            <a:chExt cx="5858455" cy="524897"/>
          </a:xfrm>
        </p:grpSpPr>
        <p:sp>
          <p:nvSpPr>
            <p:cNvPr id="18" name="矩形 17"/>
            <p:cNvSpPr/>
            <p:nvPr/>
          </p:nvSpPr>
          <p:spPr>
            <a:xfrm>
              <a:off x="617347" y="3124829"/>
              <a:ext cx="4945099" cy="499624"/>
            </a:xfrm>
            <a:prstGeom prst="rect">
              <a:avLst/>
            </a:prstGeom>
            <a:noFill/>
            <a:ln>
              <a:solidFill>
                <a:srgbClr val="1353A2"/>
              </a:solidFill>
              <a:prstDash val="dashDot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kern="100" dirty="0">
                  <a:solidFill>
                    <a:srgbClr val="1353A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{new_key:new_value for key,value in dict.items()}</a:t>
              </a:r>
              <a:endParaRPr lang="zh-CN" altLang="zh-CN" sz="2000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562446" y="3099556"/>
              <a:ext cx="913356" cy="524897"/>
            </a:xfrm>
            <a:prstGeom prst="rect">
              <a:avLst/>
            </a:prstGeom>
            <a:solidFill>
              <a:srgbClr val="1353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</a:t>
              </a:r>
            </a:p>
          </p:txBody>
        </p:sp>
      </p:grpSp>
      <p:sp>
        <p:nvSpPr>
          <p:cNvPr id="20" name="右箭头 19"/>
          <p:cNvSpPr/>
          <p:nvPr/>
        </p:nvSpPr>
        <p:spPr>
          <a:xfrm>
            <a:off x="8315450" y="4859504"/>
            <a:ext cx="809625" cy="458908"/>
          </a:xfrm>
          <a:prstGeom prst="rightArrow">
            <a:avLst/>
          </a:prstGeom>
          <a:solidFill>
            <a:srgbClr val="1353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273229" y="4419713"/>
            <a:ext cx="1811843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{'Jack': 'name', </a:t>
            </a: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23: 'age', </a:t>
            </a:r>
          </a:p>
          <a:p>
            <a:pPr>
              <a:lnSpc>
                <a:spcPct val="150000"/>
              </a:lnSpc>
            </a:pPr>
            <a:r>
              <a:rPr lang="en-US" altLang="zh-CN" kern="1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185: 'height'}</a:t>
            </a:r>
            <a:endParaRPr lang="zh-CN" altLang="zh-CN" kern="1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97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对角圆角矩形 7"/>
          <p:cNvSpPr/>
          <p:nvPr/>
        </p:nvSpPr>
        <p:spPr>
          <a:xfrm>
            <a:off x="4870450" y="2273654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5.6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字典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5.7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5.8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组合数据类型与运算符</a:t>
            </a:r>
          </a:p>
        </p:txBody>
      </p:sp>
    </p:spTree>
    <p:extLst>
      <p:ext uri="{BB962C8B-B14F-4D97-AF65-F5344CB8AC3E}">
        <p14:creationId xmlns:p14="http://schemas.microsoft.com/office/powerpoint/2010/main" val="4145998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391150" y="2159660"/>
            <a:ext cx="6209446" cy="3079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200" dirty="0"/>
              <a:t>如今两年偶像选秀节目风头正盛，吸引了许多喜欢唱跳、有一颗明星梦想的少年少女参加，青春有你正是节目之一。青春有你采用</a:t>
            </a:r>
            <a:r>
              <a:rPr lang="zh-CN" altLang="en-US" sz="2200" dirty="0">
                <a:solidFill>
                  <a:schemeClr val="accent1"/>
                </a:solidFill>
              </a:rPr>
              <a:t>计票机制</a:t>
            </a:r>
            <a:r>
              <a:rPr lang="zh-CN" altLang="en-US" sz="2200" dirty="0"/>
              <a:t>，选手获得的票数越多，排名就越靠前。</a:t>
            </a:r>
            <a:endParaRPr lang="en-US" altLang="zh-CN" sz="2200" dirty="0"/>
          </a:p>
          <a:p>
            <a:pPr indent="0">
              <a:lnSpc>
                <a:spcPct val="150000"/>
              </a:lnSpc>
            </a:pPr>
            <a:r>
              <a:rPr lang="zh-CN" altLang="en-US" sz="2200" dirty="0"/>
              <a:t>本实例要求编写程序，接收选手的姓名和票数，输出</a:t>
            </a:r>
            <a:r>
              <a:rPr lang="zh-CN" altLang="en-US" sz="2200" dirty="0">
                <a:solidFill>
                  <a:schemeClr val="accent1"/>
                </a:solidFill>
              </a:rPr>
              <a:t>排序后的成绩</a:t>
            </a:r>
            <a:r>
              <a:rPr lang="zh-CN" altLang="en-US" sz="2200" dirty="0"/>
              <a:t>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5.7.1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青春有你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92" y="2341414"/>
            <a:ext cx="4545666" cy="278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55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344733" y="2150693"/>
            <a:ext cx="5289948" cy="326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en-US" sz="2000" dirty="0"/>
              <a:t>通讯录是记录了联系人姓名和联系方式的名录，手机通讯录是最常见的通讯录之一，人们可以在通讯录中通过姓名查看相关联系人的联系方式等信息，也可以在其中新增联系人，或修改、删除联系人信息。</a:t>
            </a:r>
          </a:p>
          <a:p>
            <a:pPr indent="0">
              <a:lnSpc>
                <a:spcPct val="150000"/>
              </a:lnSpc>
            </a:pPr>
            <a:r>
              <a:rPr lang="zh-CN" altLang="en-US" sz="2000" dirty="0"/>
              <a:t>本实例要求编写程序，实现具备</a:t>
            </a:r>
            <a:r>
              <a:rPr lang="zh-CN" altLang="en-US" sz="2000" dirty="0">
                <a:solidFill>
                  <a:srgbClr val="1353A2"/>
                </a:solidFill>
              </a:rPr>
              <a:t>添加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1353A2"/>
                </a:solidFill>
              </a:rPr>
              <a:t>查看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1353A2"/>
                </a:solidFill>
              </a:rPr>
              <a:t>修改</a:t>
            </a:r>
            <a:r>
              <a:rPr lang="zh-CN" altLang="en-US" sz="2000" dirty="0"/>
              <a:t>以及</a:t>
            </a:r>
            <a:r>
              <a:rPr lang="zh-CN" altLang="en-US" sz="2000" dirty="0">
                <a:solidFill>
                  <a:srgbClr val="1353A2"/>
                </a:solidFill>
              </a:rPr>
              <a:t>删除</a:t>
            </a:r>
            <a:r>
              <a:rPr lang="zh-CN" altLang="en-US" sz="2000" dirty="0"/>
              <a:t>联系人信息功能的手机通讯录。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5.7.2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手机通讯录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577" y="1828845"/>
            <a:ext cx="3054476" cy="3913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37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对角圆角矩形 7"/>
          <p:cNvSpPr/>
          <p:nvPr/>
        </p:nvSpPr>
        <p:spPr>
          <a:xfrm>
            <a:off x="4870450" y="3054704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5.6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字典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5.7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5.8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组合数据类型与运算符</a:t>
            </a:r>
          </a:p>
        </p:txBody>
      </p:sp>
    </p:spTree>
    <p:extLst>
      <p:ext uri="{BB962C8B-B14F-4D97-AF65-F5344CB8AC3E}">
        <p14:creationId xmlns:p14="http://schemas.microsoft.com/office/powerpoint/2010/main" val="13758243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https://timgsa.baidu.com/timg?image&amp;quality=80&amp;size=b9999_10000&amp;sec=1588671986290&amp;di=87668495e0ed0f9d290ea5eaa11aa746&amp;imgtype=0&amp;src=http%3A%2F%2Fhbimg.b0.upaiyun.com%2F7a2c4c17d259bc80e3d90b1c548b59cfa17b0043a311-iybzy4_fw6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150" y="2500872"/>
            <a:ext cx="2076449" cy="276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590052" y="1715160"/>
            <a:ext cx="113352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altLang="zh-CN" sz="2400" dirty="0"/>
              <a:t>Python</a:t>
            </a:r>
            <a:r>
              <a:rPr lang="zh-CN" altLang="en-US" sz="2400" dirty="0"/>
              <a:t>中针对数字类型的运算符对组合数据类型同样适用，</a:t>
            </a:r>
            <a:r>
              <a:rPr lang="zh-CN" altLang="zh-CN" sz="2400" dirty="0"/>
              <a:t>包括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zh-CN" altLang="zh-CN" sz="2400" dirty="0"/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*</a:t>
            </a:r>
            <a:r>
              <a:rPr lang="zh-CN" altLang="zh-CN" sz="2400" dirty="0"/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in</a:t>
            </a:r>
            <a:r>
              <a:rPr lang="zh-CN" altLang="zh-CN" sz="2400" dirty="0"/>
              <a:t>、</a:t>
            </a:r>
            <a:r>
              <a:rPr lang="en-US" altLang="zh-CN" sz="2400" dirty="0">
                <a:solidFill>
                  <a:srgbClr val="FF0000"/>
                </a:solidFill>
              </a:rPr>
              <a:t>not in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42368" y="561608"/>
            <a:ext cx="7007268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5.8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组合数据类型与运算</a:t>
            </a:r>
          </a:p>
        </p:txBody>
      </p:sp>
      <p:sp>
        <p:nvSpPr>
          <p:cNvPr id="3" name="矩形 2"/>
          <p:cNvSpPr/>
          <p:nvPr/>
        </p:nvSpPr>
        <p:spPr>
          <a:xfrm>
            <a:off x="958353" y="2781985"/>
            <a:ext cx="849679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字符串、列表和元组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”运算符，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会对数据进行拼接。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字符串、列表和元组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* 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”运算符，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会对数据进行整数倍拼接。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”“</a:t>
            </a:r>
            <a:r>
              <a:rPr lang="en-US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not in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运算符称为成员运算符，用于判断某个元素是否属于某个变量。</a:t>
            </a:r>
          </a:p>
        </p:txBody>
      </p:sp>
    </p:spTree>
    <p:extLst>
      <p:ext uri="{BB962C8B-B14F-4D97-AF65-F5344CB8AC3E}">
        <p14:creationId xmlns:p14="http://schemas.microsoft.com/office/powerpoint/2010/main" val="218313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59724"/>
            <a:ext cx="5804771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5.9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本章小结</a:t>
            </a:r>
          </a:p>
        </p:txBody>
      </p:sp>
      <p:sp>
        <p:nvSpPr>
          <p:cNvPr id="5" name="矩形 4"/>
          <p:cNvSpPr/>
          <p:nvPr/>
        </p:nvSpPr>
        <p:spPr>
          <a:xfrm>
            <a:off x="4384713" y="1890895"/>
            <a:ext cx="6751678" cy="374573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720725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本章首先带领大家简单认识了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，然后分别介绍了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中常用的组合数据类型：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元组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的创建和使用，并结合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实例案例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帮助大家巩固这些数据类型，最后介绍了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组合数据类型与运算符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的相关知识。通过本章的学习，希望大家能掌握并熟练运用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中的组合数据类型。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15" y="1890895"/>
            <a:ext cx="2041794" cy="3578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8066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e</a:t>
            </a:r>
            <a:r>
              <a:rPr lang="en-US" altLang="zh-CN" dirty="0">
                <a:solidFill>
                  <a:schemeClr val="bg1"/>
                </a:solidFill>
              </a:rPr>
              <a:t>nd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47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对角圆角矩形 8"/>
          <p:cNvSpPr/>
          <p:nvPr/>
        </p:nvSpPr>
        <p:spPr>
          <a:xfrm>
            <a:off x="4870450" y="1549754"/>
            <a:ext cx="522763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charset="-122"/>
                <a:ea typeface="微软雅黑" panose="020B0503020204020204" charset="-122"/>
              </a:rPr>
              <a:t>目录页</a:t>
            </a: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1"/>
          <p:cNvSpPr txBox="1">
            <a:spLocks noChangeArrowheads="1"/>
          </p:cNvSpPr>
          <p:nvPr/>
        </p:nvSpPr>
        <p:spPr bwMode="auto">
          <a:xfrm>
            <a:off x="5181600" y="4676438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5.5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集合</a:t>
            </a:r>
          </a:p>
        </p:txBody>
      </p:sp>
      <p:sp>
        <p:nvSpPr>
          <p:cNvPr id="21" name="TextBox 6"/>
          <p:cNvSpPr txBox="1">
            <a:spLocks noChangeArrowheads="1"/>
          </p:cNvSpPr>
          <p:nvPr/>
        </p:nvSpPr>
        <p:spPr bwMode="auto">
          <a:xfrm>
            <a:off x="5181600" y="1658600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5.1    </a:t>
            </a:r>
            <a:r>
              <a:rPr lang="zh-CN" altLang="en-US" sz="2800" dirty="0">
                <a:solidFill>
                  <a:schemeClr val="bg1"/>
                </a:solidFill>
                <a:latin typeface="Impact" pitchFamily="34" charset="0"/>
                <a:ea typeface="微软雅黑" pitchFamily="34" charset="-122"/>
              </a:rPr>
              <a:t>认识组合数据类型</a:t>
            </a: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5181600" y="2412664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5.2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列表</a:t>
            </a:r>
          </a:p>
        </p:txBody>
      </p:sp>
      <p:sp>
        <p:nvSpPr>
          <p:cNvPr id="23" name="TextBox 11"/>
          <p:cNvSpPr txBox="1">
            <a:spLocks noChangeArrowheads="1"/>
          </p:cNvSpPr>
          <p:nvPr/>
        </p:nvSpPr>
        <p:spPr bwMode="auto">
          <a:xfrm>
            <a:off x="5181600" y="3167521"/>
            <a:ext cx="491648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5.3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元组</a:t>
            </a:r>
          </a:p>
        </p:txBody>
      </p:sp>
      <p:sp>
        <p:nvSpPr>
          <p:cNvPr id="24" name="TextBox 11"/>
          <p:cNvSpPr txBox="1">
            <a:spLocks noChangeArrowheads="1"/>
          </p:cNvSpPr>
          <p:nvPr/>
        </p:nvSpPr>
        <p:spPr bwMode="auto">
          <a:xfrm>
            <a:off x="5181600" y="3922713"/>
            <a:ext cx="4916488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等线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5.4    </a:t>
            </a:r>
            <a:r>
              <a:rPr lang="zh-CN" altLang="en-US" sz="2800" dirty="0">
                <a:solidFill>
                  <a:srgbClr val="595959"/>
                </a:solidFill>
                <a:latin typeface="Impact" pitchFamily="34" charset="0"/>
                <a:ea typeface="微软雅黑" pitchFamily="34" charset="-122"/>
              </a:rPr>
              <a:t>实训案例</a:t>
            </a:r>
          </a:p>
        </p:txBody>
      </p:sp>
    </p:spTree>
    <p:extLst>
      <p:ext uri="{BB962C8B-B14F-4D97-AF65-F5344CB8AC3E}">
        <p14:creationId xmlns:p14="http://schemas.microsoft.com/office/powerpoint/2010/main" val="1196824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认识组合数据类型</a:t>
            </a:r>
          </a:p>
        </p:txBody>
      </p:sp>
      <p:pic>
        <p:nvPicPr>
          <p:cNvPr id="7" name="图片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304" y="2010542"/>
            <a:ext cx="2884578" cy="305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17"/>
          <p:cNvSpPr>
            <a:spLocks noChangeArrowheads="1"/>
          </p:cNvSpPr>
          <p:nvPr/>
        </p:nvSpPr>
        <p:spPr bwMode="auto">
          <a:xfrm>
            <a:off x="5181470" y="2950342"/>
            <a:ext cx="5854830" cy="1819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思考：</a:t>
            </a:r>
          </a:p>
          <a:p>
            <a:pPr>
              <a:lnSpc>
                <a:spcPts val="6000"/>
              </a:lnSpc>
              <a:spcBef>
                <a:spcPts val="0"/>
              </a:spcBef>
            </a:pPr>
            <a:r>
              <a:rPr lang="zh-CN" altLang="en-US" sz="4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什么是组合数据类型</a:t>
            </a:r>
            <a:r>
              <a:rPr lang="zh-CN" altLang="zh-CN" sz="44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347519813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认识组合数据类型</a:t>
            </a:r>
          </a:p>
        </p:txBody>
      </p:sp>
      <p:sp>
        <p:nvSpPr>
          <p:cNvPr id="5" name="Text Box 44"/>
          <p:cNvSpPr txBox="1">
            <a:spLocks noChangeArrowheads="1"/>
          </p:cNvSpPr>
          <p:nvPr/>
        </p:nvSpPr>
        <p:spPr bwMode="auto">
          <a:xfrm>
            <a:off x="628650" y="1585176"/>
            <a:ext cx="10972800" cy="1689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zh-CN" altLang="zh-CN" sz="2400" dirty="0"/>
              <a:t>组合数据类型可将多个相同类型或不同类型的数据组织为一个整体，根据数据组织方式的不同，</a:t>
            </a:r>
            <a:r>
              <a:rPr lang="x-none" altLang="zh-CN" sz="2400" dirty="0"/>
              <a:t>Python</a:t>
            </a:r>
            <a:r>
              <a:rPr lang="zh-CN" altLang="zh-CN" sz="2400" dirty="0"/>
              <a:t>的组合数据类型可分成三类：</a:t>
            </a:r>
            <a:r>
              <a:rPr lang="zh-CN" altLang="zh-CN" sz="2400" dirty="0">
                <a:solidFill>
                  <a:srgbClr val="FF0000"/>
                </a:solidFill>
              </a:rPr>
              <a:t>序列类型</a:t>
            </a:r>
            <a:r>
              <a:rPr lang="zh-CN" altLang="zh-CN" sz="2400" dirty="0"/>
              <a:t>、</a:t>
            </a:r>
            <a:r>
              <a:rPr lang="zh-CN" altLang="zh-CN" sz="2400" dirty="0">
                <a:solidFill>
                  <a:srgbClr val="FF0000"/>
                </a:solidFill>
              </a:rPr>
              <a:t>集合类型</a:t>
            </a:r>
            <a:r>
              <a:rPr lang="zh-CN" altLang="zh-CN" sz="2400" dirty="0"/>
              <a:t>和</a:t>
            </a:r>
            <a:r>
              <a:rPr lang="zh-CN" altLang="zh-CN" sz="2400" dirty="0">
                <a:solidFill>
                  <a:srgbClr val="FF0000"/>
                </a:solidFill>
              </a:rPr>
              <a:t>映射类型</a:t>
            </a:r>
            <a:r>
              <a:rPr lang="zh-CN" altLang="zh-CN" sz="2400" dirty="0"/>
              <a:t>。</a:t>
            </a:r>
          </a:p>
        </p:txBody>
      </p:sp>
      <p:sp>
        <p:nvSpPr>
          <p:cNvPr id="3" name="椭圆 2"/>
          <p:cNvSpPr/>
          <p:nvPr/>
        </p:nvSpPr>
        <p:spPr>
          <a:xfrm>
            <a:off x="2489200" y="3822700"/>
            <a:ext cx="1447800" cy="1447800"/>
          </a:xfrm>
          <a:prstGeom prst="ellipse">
            <a:avLst/>
          </a:prstGeom>
          <a:solidFill>
            <a:srgbClr val="1353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序列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类型</a:t>
            </a:r>
          </a:p>
        </p:txBody>
      </p:sp>
      <p:sp>
        <p:nvSpPr>
          <p:cNvPr id="11" name="椭圆 10"/>
          <p:cNvSpPr/>
          <p:nvPr/>
        </p:nvSpPr>
        <p:spPr>
          <a:xfrm>
            <a:off x="5232400" y="3822700"/>
            <a:ext cx="1447800" cy="1447800"/>
          </a:xfrm>
          <a:prstGeom prst="ellipse">
            <a:avLst/>
          </a:prstGeom>
          <a:solidFill>
            <a:srgbClr val="1353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集合类型</a:t>
            </a:r>
          </a:p>
        </p:txBody>
      </p:sp>
      <p:sp>
        <p:nvSpPr>
          <p:cNvPr id="12" name="椭圆 11"/>
          <p:cNvSpPr/>
          <p:nvPr/>
        </p:nvSpPr>
        <p:spPr>
          <a:xfrm>
            <a:off x="7937500" y="3822700"/>
            <a:ext cx="1447800" cy="1447800"/>
          </a:xfrm>
          <a:prstGeom prst="ellipse">
            <a:avLst/>
          </a:prstGeom>
          <a:solidFill>
            <a:srgbClr val="1353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映射类型</a:t>
            </a:r>
          </a:p>
        </p:txBody>
      </p:sp>
    </p:spTree>
    <p:extLst>
      <p:ext uri="{BB962C8B-B14F-4D97-AF65-F5344CB8AC3E}">
        <p14:creationId xmlns:p14="http://schemas.microsoft.com/office/powerpoint/2010/main" val="311078445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628650" y="1381976"/>
            <a:ext cx="10972800" cy="2571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200" dirty="0"/>
              <a:t>Python</a:t>
            </a:r>
            <a:r>
              <a:rPr lang="zh-CN" altLang="en-US" sz="2200" dirty="0"/>
              <a:t>中常用的序列类型有</a:t>
            </a:r>
            <a:r>
              <a:rPr lang="zh-CN" altLang="zh-CN" sz="2200" dirty="0">
                <a:solidFill>
                  <a:srgbClr val="FF0000"/>
                </a:solidFill>
              </a:rPr>
              <a:t>字符串（</a:t>
            </a:r>
            <a:r>
              <a:rPr lang="en-US" altLang="zh-CN" sz="2200" dirty="0">
                <a:solidFill>
                  <a:srgbClr val="FF0000"/>
                </a:solidFill>
              </a:rPr>
              <a:t>str</a:t>
            </a:r>
            <a:r>
              <a:rPr lang="zh-CN" altLang="zh-CN" sz="2200" dirty="0">
                <a:solidFill>
                  <a:srgbClr val="FF0000"/>
                </a:solidFill>
              </a:rPr>
              <a:t>）</a:t>
            </a:r>
            <a:r>
              <a:rPr lang="zh-CN" altLang="zh-CN" sz="2200" dirty="0"/>
              <a:t>、</a:t>
            </a:r>
            <a:r>
              <a:rPr lang="zh-CN" altLang="zh-CN" sz="2200" dirty="0">
                <a:solidFill>
                  <a:srgbClr val="FF0000"/>
                </a:solidFill>
              </a:rPr>
              <a:t>列表（</a:t>
            </a:r>
            <a:r>
              <a:rPr lang="en-US" altLang="zh-CN" sz="2200" dirty="0">
                <a:solidFill>
                  <a:srgbClr val="FF0000"/>
                </a:solidFill>
              </a:rPr>
              <a:t>list</a:t>
            </a:r>
            <a:r>
              <a:rPr lang="zh-CN" altLang="zh-CN" sz="2200" dirty="0">
                <a:solidFill>
                  <a:srgbClr val="FF0000"/>
                </a:solidFill>
              </a:rPr>
              <a:t>）</a:t>
            </a:r>
            <a:r>
              <a:rPr lang="zh-CN" altLang="zh-CN" sz="2200" dirty="0"/>
              <a:t>和</a:t>
            </a:r>
            <a:r>
              <a:rPr lang="zh-CN" altLang="zh-CN" sz="2200" dirty="0">
                <a:solidFill>
                  <a:srgbClr val="FF0000"/>
                </a:solidFill>
              </a:rPr>
              <a:t>元组（</a:t>
            </a:r>
            <a:r>
              <a:rPr lang="en-US" altLang="zh-CN" sz="2200" dirty="0">
                <a:solidFill>
                  <a:srgbClr val="FF0000"/>
                </a:solidFill>
              </a:rPr>
              <a:t>tuple</a:t>
            </a:r>
            <a:r>
              <a:rPr lang="zh-CN" altLang="zh-CN" sz="2200" dirty="0">
                <a:solidFill>
                  <a:srgbClr val="FF0000"/>
                </a:solidFill>
              </a:rPr>
              <a:t>）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2200" dirty="0"/>
              <a:t>Python</a:t>
            </a:r>
            <a:r>
              <a:rPr lang="zh-CN" altLang="zh-CN" sz="2200" dirty="0"/>
              <a:t>中的序列支持双向索引：</a:t>
            </a:r>
            <a:r>
              <a:rPr lang="zh-CN" altLang="zh-CN" sz="2200" dirty="0">
                <a:solidFill>
                  <a:srgbClr val="FF0000"/>
                </a:solidFill>
              </a:rPr>
              <a:t>正向</a:t>
            </a:r>
            <a:r>
              <a:rPr lang="zh-CN" altLang="zh-CN" sz="2200" dirty="0"/>
              <a:t>递增索引和</a:t>
            </a:r>
            <a:r>
              <a:rPr lang="zh-CN" altLang="zh-CN" sz="2200" dirty="0">
                <a:solidFill>
                  <a:srgbClr val="FF0000"/>
                </a:solidFill>
              </a:rPr>
              <a:t>反向</a:t>
            </a:r>
            <a:r>
              <a:rPr lang="zh-CN" altLang="zh-CN" sz="2200" dirty="0"/>
              <a:t>递减索引</a:t>
            </a:r>
            <a:r>
              <a:rPr lang="zh-CN" altLang="en-US" sz="2200" dirty="0"/>
              <a:t>。正向递增索引</a:t>
            </a:r>
            <a:r>
              <a:rPr lang="zh-CN" altLang="en-US" sz="2200" dirty="0">
                <a:solidFill>
                  <a:srgbClr val="FF0000"/>
                </a:solidFill>
              </a:rPr>
              <a:t>从左向右</a:t>
            </a:r>
            <a:r>
              <a:rPr lang="zh-CN" altLang="en-US" sz="2200" dirty="0"/>
              <a:t>依次</a:t>
            </a:r>
            <a:r>
              <a:rPr lang="zh-CN" altLang="en-US" sz="2200" dirty="0">
                <a:solidFill>
                  <a:srgbClr val="FF0000"/>
                </a:solidFill>
              </a:rPr>
              <a:t>递增</a:t>
            </a:r>
            <a:r>
              <a:rPr lang="zh-CN" altLang="en-US" sz="2200" dirty="0"/>
              <a:t>，第一个元素的索引为</a:t>
            </a:r>
            <a:r>
              <a:rPr lang="en-US" altLang="zh-CN" sz="2200" dirty="0">
                <a:solidFill>
                  <a:srgbClr val="FF0000"/>
                </a:solidFill>
              </a:rPr>
              <a:t>0</a:t>
            </a:r>
            <a:r>
              <a:rPr lang="zh-CN" altLang="en-US" sz="2200" dirty="0"/>
              <a:t>，第二个元素的索引为</a:t>
            </a:r>
            <a:r>
              <a:rPr lang="en-US" altLang="zh-CN" sz="2200" dirty="0"/>
              <a:t>1</a:t>
            </a:r>
            <a:r>
              <a:rPr lang="zh-CN" altLang="en-US" sz="2200" dirty="0"/>
              <a:t>，以此类推；反向递减索引</a:t>
            </a:r>
            <a:r>
              <a:rPr lang="zh-CN" altLang="en-US" sz="2200" dirty="0">
                <a:solidFill>
                  <a:srgbClr val="FF0000"/>
                </a:solidFill>
              </a:rPr>
              <a:t>从右向左</a:t>
            </a:r>
            <a:r>
              <a:rPr lang="zh-CN" altLang="en-US" sz="2200" dirty="0"/>
              <a:t>依次</a:t>
            </a:r>
            <a:r>
              <a:rPr lang="zh-CN" altLang="en-US" sz="2200" dirty="0">
                <a:solidFill>
                  <a:srgbClr val="FF0000"/>
                </a:solidFill>
              </a:rPr>
              <a:t>递减</a:t>
            </a:r>
            <a:r>
              <a:rPr lang="zh-CN" altLang="en-US" sz="2200" dirty="0"/>
              <a:t>，从右数第一个元素的索引为</a:t>
            </a:r>
            <a:r>
              <a:rPr lang="en-US" altLang="zh-CN" sz="2200" dirty="0">
                <a:solidFill>
                  <a:srgbClr val="FF0000"/>
                </a:solidFill>
              </a:rPr>
              <a:t>-1</a:t>
            </a:r>
            <a:r>
              <a:rPr lang="zh-CN" altLang="en-US" sz="2200" dirty="0"/>
              <a:t>，第二个元素的索引为</a:t>
            </a:r>
            <a:r>
              <a:rPr lang="en-US" altLang="zh-CN" sz="2200" dirty="0"/>
              <a:t>-2</a:t>
            </a:r>
            <a:r>
              <a:rPr lang="zh-CN" altLang="en-US" sz="2200" dirty="0"/>
              <a:t>，以此类推。</a:t>
            </a:r>
            <a:endParaRPr lang="zh-CN" altLang="en-US" sz="2200" dirty="0">
              <a:solidFill>
                <a:srgbClr val="1353A2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认识组合数据类型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4340225"/>
            <a:ext cx="5200650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788" y="3797300"/>
            <a:ext cx="25812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8" y="5426075"/>
            <a:ext cx="2495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3532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4"/>
          <p:cNvSpPr txBox="1">
            <a:spLocks noChangeArrowheads="1"/>
          </p:cNvSpPr>
          <p:nvPr/>
        </p:nvSpPr>
        <p:spPr bwMode="auto">
          <a:xfrm>
            <a:off x="628650" y="1508976"/>
            <a:ext cx="10972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457200" defTabSz="720725">
              <a:lnSpc>
                <a:spcPct val="135000"/>
              </a:lnSpc>
              <a:defRPr sz="160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  <a:lvl2pPr defTabSz="720725" eaLnBrk="0" hangingPunct="0">
              <a:defRPr sz="1600">
                <a:latin typeface="Arial" pitchFamily="34" charset="0"/>
                <a:ea typeface="宋体" pitchFamily="2" charset="-122"/>
              </a:defRPr>
            </a:lvl2pPr>
            <a:lvl3pPr defTabSz="720725" eaLnBrk="0" hangingPunct="0">
              <a:defRPr sz="1600">
                <a:latin typeface="Arial" pitchFamily="34" charset="0"/>
                <a:ea typeface="宋体" pitchFamily="2" charset="-122"/>
              </a:defRPr>
            </a:lvl3pPr>
            <a:lvl4pPr defTabSz="720725" eaLnBrk="0" hangingPunct="0">
              <a:defRPr sz="1600">
                <a:latin typeface="Arial" pitchFamily="34" charset="0"/>
                <a:ea typeface="宋体" pitchFamily="2" charset="-122"/>
              </a:defRPr>
            </a:lvl4pPr>
            <a:lvl5pPr defTabSz="720725" eaLnBrk="0" hangingPunct="0">
              <a:defRPr sz="1600">
                <a:latin typeface="Arial" pitchFamily="34" charset="0"/>
                <a:ea typeface="宋体" pitchFamily="2" charset="-122"/>
              </a:defRPr>
            </a:lvl5pPr>
            <a:lvl6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6pPr>
            <a:lvl7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7pPr>
            <a:lvl8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8pPr>
            <a:lvl9pPr defTabSz="720725" eaLnBrk="0" fontAlgn="base" hangingPunct="0">
              <a:spcBef>
                <a:spcPct val="0"/>
              </a:spcBef>
              <a:spcAft>
                <a:spcPct val="0"/>
              </a:spcAft>
              <a:defRPr sz="1600">
                <a:latin typeface="Arial" pitchFamily="34" charset="0"/>
                <a:ea typeface="宋体" pitchFamily="2" charset="-122"/>
              </a:defRPr>
            </a:lvl9pPr>
          </a:lstStyle>
          <a:p>
            <a:pPr indent="0">
              <a:lnSpc>
                <a:spcPct val="150000"/>
              </a:lnSpc>
            </a:pPr>
            <a:r>
              <a:rPr lang="en-US" altLang="zh-CN" sz="2400" dirty="0"/>
              <a:t>Python</a:t>
            </a:r>
            <a:r>
              <a:rPr lang="zh-CN" altLang="en-US" sz="2400" dirty="0"/>
              <a:t>集合具备</a:t>
            </a:r>
            <a:r>
              <a:rPr lang="zh-CN" altLang="en-US" sz="2400" dirty="0">
                <a:solidFill>
                  <a:srgbClr val="FF0000"/>
                </a:solidFill>
              </a:rPr>
              <a:t>确定性</a:t>
            </a:r>
            <a:r>
              <a:rPr lang="zh-CN" altLang="en-US" sz="2400" dirty="0"/>
              <a:t>、</a:t>
            </a:r>
            <a:r>
              <a:rPr lang="zh-CN" altLang="en-US" sz="2400" dirty="0">
                <a:solidFill>
                  <a:srgbClr val="FF0000"/>
                </a:solidFill>
              </a:rPr>
              <a:t>互异性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无序性</a:t>
            </a:r>
            <a:r>
              <a:rPr lang="zh-CN" altLang="en-US" sz="2400" dirty="0"/>
              <a:t>三个特性。</a:t>
            </a:r>
            <a:endParaRPr lang="en-US" altLang="zh-CN" sz="2400" dirty="0"/>
          </a:p>
          <a:p>
            <a:pPr indent="0">
              <a:lnSpc>
                <a:spcPct val="150000"/>
              </a:lnSpc>
            </a:pPr>
            <a:r>
              <a:rPr lang="en-US" altLang="zh-CN" sz="2400" dirty="0"/>
              <a:t>Python</a:t>
            </a:r>
            <a:r>
              <a:rPr lang="zh-CN" altLang="en-US" sz="2400" dirty="0"/>
              <a:t>要求放入集合中的元素必须是不可变类型，</a:t>
            </a:r>
            <a:r>
              <a:rPr lang="en-US" altLang="zh-CN" sz="2400" dirty="0"/>
              <a:t>Python</a:t>
            </a:r>
            <a:r>
              <a:rPr lang="zh-CN" altLang="en-US" sz="2400" dirty="0"/>
              <a:t>中的整型、浮点型、字符串类型和元组属于不可变类型，列表、字典及集合本身都属于可变的数据类型。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2329840" y="572250"/>
            <a:ext cx="8360079" cy="535531"/>
          </a:xfr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5.1 </a:t>
            </a:r>
            <a:r>
              <a:rPr lang="zh-CN" altLang="en-US" sz="3200" dirty="0">
                <a:solidFill>
                  <a:srgbClr val="1353A2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认识组合数据类型</a:t>
            </a:r>
          </a:p>
        </p:txBody>
      </p:sp>
      <p:sp>
        <p:nvSpPr>
          <p:cNvPr id="3" name="矩形 2"/>
          <p:cNvSpPr/>
          <p:nvPr/>
        </p:nvSpPr>
        <p:spPr>
          <a:xfrm>
            <a:off x="1381125" y="3968750"/>
            <a:ext cx="946785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确定性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：给定一个集合，那么任何一个元素是否在集合中就确定了。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互异性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：集合中的元素互不相同。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endParaRPr lang="zh-CN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zh-CN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无序性</a:t>
            </a:r>
            <a:r>
              <a:rPr lang="zh-CN" altLang="zh-CN" sz="2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：集合中的元素没有顺序，顺序不同但元素相同的集合可视为同一集合。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673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842068C2-F92A-4D3A-9DCE-AFEC7C50768F}"/>
  <p:tag name="ISPRING_RESOURCE_FOLDER" val="E:\工作\工作\06-计算机网络\04-资源\3 教学PPT\第1章 初识计算机网络 教学PPT\"/>
  <p:tag name="ISPRING_PRESENTATION_PATH" val="E:\工作\工作\06-计算机网络\04-资源\3 教学PPT\第1章 初识计算机网络 教学PPT.pptx"/>
  <p:tag name="ISPRING_PROJECT_FOLDER_UPDATED" val="1"/>
  <p:tag name="ISPRING_RESOURCE_PATHS_HASH_PRESENTER" val="208b8c6673e447e0f74325a64a4c9be935b6db7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3841</TotalTime>
  <Words>3253</Words>
  <Application>Microsoft Macintosh PowerPoint</Application>
  <PresentationFormat>宽屏</PresentationFormat>
  <Paragraphs>366</Paragraphs>
  <Slides>48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9" baseType="lpstr">
      <vt:lpstr>等线</vt:lpstr>
      <vt:lpstr>等线 Light</vt:lpstr>
      <vt:lpstr>方正细倩简体</vt:lpstr>
      <vt:lpstr>微软雅黑</vt:lpstr>
      <vt:lpstr>Arial</vt:lpstr>
      <vt:lpstr>Calibri</vt:lpstr>
      <vt:lpstr>Impact</vt:lpstr>
      <vt:lpstr>Times New Roman</vt:lpstr>
      <vt:lpstr>Wingdings</vt:lpstr>
      <vt:lpstr>Office 主题​​</vt:lpstr>
      <vt:lpstr>Excel.Sheet.8</vt:lpstr>
      <vt:lpstr>第5章 组合数据类型</vt:lpstr>
      <vt:lpstr>PowerPoint 演示文稿</vt:lpstr>
      <vt:lpstr>PowerPoint 演示文稿</vt:lpstr>
      <vt:lpstr>PowerPoint 演示文稿</vt:lpstr>
      <vt:lpstr>PowerPoint 演示文稿</vt:lpstr>
      <vt:lpstr>5.1 认识组合数据类型</vt:lpstr>
      <vt:lpstr>5.1 认识组合数据类型</vt:lpstr>
      <vt:lpstr>5.1 认识组合数据类型</vt:lpstr>
      <vt:lpstr>5.1 认识组合数据类型</vt:lpstr>
      <vt:lpstr>5.1 认识组合数据类型</vt:lpstr>
      <vt:lpstr>PowerPoint 演示文稿</vt:lpstr>
      <vt:lpstr>5.2.1 创建列表</vt:lpstr>
      <vt:lpstr>多学一招：可迭代对象</vt:lpstr>
      <vt:lpstr>5.2.2 访问列表元素</vt:lpstr>
      <vt:lpstr>5.2.3 添加列表元素</vt:lpstr>
      <vt:lpstr>5.2.4 元素排序</vt:lpstr>
      <vt:lpstr>5.2.5 删除列表元素</vt:lpstr>
      <vt:lpstr>5.2.6 列表推导式</vt:lpstr>
      <vt:lpstr>PowerPoint 演示文稿</vt:lpstr>
      <vt:lpstr>5.3 元组</vt:lpstr>
      <vt:lpstr>5.3 元组</vt:lpstr>
      <vt:lpstr>5.3 元组</vt:lpstr>
      <vt:lpstr>PowerPoint 演示文稿</vt:lpstr>
      <vt:lpstr>5.4.1 十大歌手</vt:lpstr>
      <vt:lpstr>5.4.2 神奇魔方阵</vt:lpstr>
      <vt:lpstr>PowerPoint 演示文稿</vt:lpstr>
      <vt:lpstr>5.5 集合</vt:lpstr>
      <vt:lpstr>5.5 集合</vt:lpstr>
      <vt:lpstr>5.5 集合</vt:lpstr>
      <vt:lpstr>5.5 集合</vt:lpstr>
      <vt:lpstr>PowerPoint 演示文稿</vt:lpstr>
      <vt:lpstr>5.6.1 创建字典</vt:lpstr>
      <vt:lpstr>5.6.1 创建字典</vt:lpstr>
      <vt:lpstr>5.6.1 创建字典</vt:lpstr>
      <vt:lpstr>5.6.2 字典的访问</vt:lpstr>
      <vt:lpstr>5.6.2 字典的访问</vt:lpstr>
      <vt:lpstr>5.6.3 字典元素的添加和修改</vt:lpstr>
      <vt:lpstr>5.6.3 字典元素的添加和修改</vt:lpstr>
      <vt:lpstr>5.6.3 字典元素的添加和修改</vt:lpstr>
      <vt:lpstr>5.6.4 字典元素的删除</vt:lpstr>
      <vt:lpstr>5.6.5 字典推导式</vt:lpstr>
      <vt:lpstr>PowerPoint 演示文稿</vt:lpstr>
      <vt:lpstr>5.7.1 青春有你</vt:lpstr>
      <vt:lpstr>5.7.2 手机通讯录</vt:lpstr>
      <vt:lpstr>PowerPoint 演示文稿</vt:lpstr>
      <vt:lpstr>5.8 组合数据类型与运算</vt:lpstr>
      <vt:lpstr>5.9 本章小结</vt:lpstr>
      <vt:lpstr>end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</dc:creator>
  <cp:lastModifiedBy>80810</cp:lastModifiedBy>
  <cp:revision>541</cp:revision>
  <dcterms:created xsi:type="dcterms:W3CDTF">2016-08-25T05:35:30Z</dcterms:created>
  <dcterms:modified xsi:type="dcterms:W3CDTF">2021-02-02T10:24:11Z</dcterms:modified>
</cp:coreProperties>
</file>