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528" r:id="rId3"/>
    <p:sldId id="514" r:id="rId4"/>
    <p:sldId id="515" r:id="rId5"/>
    <p:sldId id="523" r:id="rId6"/>
    <p:sldId id="309" r:id="rId7"/>
    <p:sldId id="337" r:id="rId8"/>
    <p:sldId id="340" r:id="rId9"/>
    <p:sldId id="522" r:id="rId10"/>
    <p:sldId id="524" r:id="rId11"/>
    <p:sldId id="529" r:id="rId12"/>
    <p:sldId id="517" r:id="rId13"/>
    <p:sldId id="342" r:id="rId14"/>
    <p:sldId id="343" r:id="rId15"/>
    <p:sldId id="344" r:id="rId16"/>
    <p:sldId id="347" r:id="rId17"/>
    <p:sldId id="437" r:id="rId18"/>
    <p:sldId id="530" r:id="rId19"/>
    <p:sldId id="438" r:id="rId20"/>
    <p:sldId id="532" r:id="rId21"/>
    <p:sldId id="533" r:id="rId22"/>
    <p:sldId id="534" r:id="rId23"/>
    <p:sldId id="531" r:id="rId24"/>
    <p:sldId id="535" r:id="rId25"/>
    <p:sldId id="536" r:id="rId26"/>
    <p:sldId id="439" r:id="rId27"/>
    <p:sldId id="440" r:id="rId28"/>
    <p:sldId id="525" r:id="rId29"/>
    <p:sldId id="537" r:id="rId30"/>
    <p:sldId id="538" r:id="rId31"/>
    <p:sldId id="539" r:id="rId32"/>
    <p:sldId id="540" r:id="rId33"/>
    <p:sldId id="541" r:id="rId34"/>
    <p:sldId id="542" r:id="rId35"/>
    <p:sldId id="443" r:id="rId36"/>
    <p:sldId id="444" r:id="rId37"/>
    <p:sldId id="445" r:id="rId38"/>
    <p:sldId id="543" r:id="rId39"/>
    <p:sldId id="446" r:id="rId40"/>
    <p:sldId id="447" r:id="rId41"/>
    <p:sldId id="448" r:id="rId42"/>
    <p:sldId id="520" r:id="rId43"/>
    <p:sldId id="359" r:id="rId44"/>
    <p:sldId id="527" r:id="rId45"/>
    <p:sldId id="452" r:id="rId46"/>
    <p:sldId id="453" r:id="rId47"/>
    <p:sldId id="454" r:id="rId48"/>
    <p:sldId id="368" r:id="rId49"/>
    <p:sldId id="455" r:id="rId50"/>
    <p:sldId id="456" r:id="rId51"/>
    <p:sldId id="283" r:id="rId52"/>
  </p:sldIdLst>
  <p:sldSz cx="12192000" cy="6858000"/>
  <p:notesSz cx="6858000" cy="9144000"/>
  <p:custDataLst>
    <p:tags r:id="rId5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69B4"/>
    <a:srgbClr val="1353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8" autoAdjust="0"/>
    <p:restoredTop sz="77956" autoAdjust="0"/>
  </p:normalViewPr>
  <p:slideViewPr>
    <p:cSldViewPr snapToGrid="0">
      <p:cViewPr varScale="1">
        <p:scale>
          <a:sx n="105" d="100"/>
          <a:sy n="105" d="100"/>
        </p:scale>
        <p:origin x="584" y="200"/>
      </p:cViewPr>
      <p:guideLst>
        <p:guide orient="horz" pos="2160"/>
        <p:guide pos="3840"/>
      </p:guideLst>
    </p:cSldViewPr>
  </p:slideViewPr>
  <p:outlineViewPr>
    <p:cViewPr>
      <p:scale>
        <a:sx n="33" d="100"/>
        <a:sy n="33" d="100"/>
      </p:scale>
      <p:origin x="0" y="122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3676CC-DE11-4864-9A2B-FE598FA6C5C0}" type="datetimeFigureOut">
              <a:rPr lang="zh-CN" altLang="en-US" smtClean="0"/>
              <a:t>2021/2/2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512A1C-5F36-441A-BFFC-3646EF3A82B6}" type="slidenum">
              <a:rPr lang="zh-CN" altLang="en-US" smtClean="0"/>
              <a:t>‹#›</a:t>
            </a:fld>
            <a:endParaRPr lang="zh-CN" altLang="en-US"/>
          </a:p>
        </p:txBody>
      </p:sp>
    </p:spTree>
    <p:extLst>
      <p:ext uri="{BB962C8B-B14F-4D97-AF65-F5344CB8AC3E}">
        <p14:creationId xmlns:p14="http://schemas.microsoft.com/office/powerpoint/2010/main" val="1850491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1</a:t>
            </a:fld>
            <a:endParaRPr lang="zh-CN" altLang="en-US"/>
          </a:p>
        </p:txBody>
      </p:sp>
    </p:spTree>
    <p:extLst>
      <p:ext uri="{BB962C8B-B14F-4D97-AF65-F5344CB8AC3E}">
        <p14:creationId xmlns:p14="http://schemas.microsoft.com/office/powerpoint/2010/main" val="3269277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ChangeArrowheads="1"/>
          </p:cNvSpPr>
          <p:nvPr>
            <p:ph type="sldImg" idx="4294967295"/>
          </p:nvPr>
        </p:nvSpPr>
        <p:spPr bwMode="auto">
          <a:ln>
            <a:solidFill>
              <a:srgbClr val="000000"/>
            </a:solidFill>
            <a:miter lim="800000"/>
            <a:headEnd/>
            <a:tailEnd/>
          </a:ln>
        </p:spPr>
      </p:sp>
      <p:sp>
        <p:nvSpPr>
          <p:cNvPr id="8194"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2" name="标题 1"/>
          <p:cNvSpPr>
            <a:spLocks noGrp="1"/>
          </p:cNvSpPr>
          <p:nvPr>
            <p:ph type="ctrTitle"/>
          </p:nvPr>
        </p:nvSpPr>
        <p:spPr>
          <a:xfrm>
            <a:off x="1524000" y="1596979"/>
            <a:ext cx="9144000" cy="1912983"/>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CEA79B1-94F2-44A5-8271-BE7A17D6686D}" type="datetimeFigureOut">
              <a:rPr lang="zh-CN" altLang="en-US" smtClean="0"/>
              <a:t>2021/2/2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t>‹#›</a:t>
            </a:fld>
            <a:endParaRPr lang="zh-CN" altLang="en-US"/>
          </a:p>
        </p:txBody>
      </p:sp>
      <p:grpSp>
        <p:nvGrpSpPr>
          <p:cNvPr id="12" name="组合 11">
            <a:extLst>
              <a:ext uri="{FF2B5EF4-FFF2-40B4-BE49-F238E27FC236}">
                <a16:creationId xmlns:a16="http://schemas.microsoft.com/office/drawing/2014/main" id="{2E319FBB-ECED-3B47-AC93-8B602D21CCC5}"/>
              </a:ext>
            </a:extLst>
          </p:cNvPr>
          <p:cNvGrpSpPr/>
          <p:nvPr userDrawn="1"/>
        </p:nvGrpSpPr>
        <p:grpSpPr>
          <a:xfrm>
            <a:off x="3814011" y="379186"/>
            <a:ext cx="4463715" cy="1337036"/>
            <a:chOff x="3814011" y="379186"/>
            <a:chExt cx="4463715" cy="1337036"/>
          </a:xfrm>
        </p:grpSpPr>
        <p:sp>
          <p:nvSpPr>
            <p:cNvPr id="11" name="矩形 10">
              <a:extLst>
                <a:ext uri="{FF2B5EF4-FFF2-40B4-BE49-F238E27FC236}">
                  <a16:creationId xmlns:a16="http://schemas.microsoft.com/office/drawing/2014/main" id="{62424AE4-37A8-F14B-B59E-55EF43F9C9A2}"/>
                </a:ext>
              </a:extLst>
            </p:cNvPr>
            <p:cNvSpPr/>
            <p:nvPr userDrawn="1"/>
          </p:nvSpPr>
          <p:spPr>
            <a:xfrm>
              <a:off x="3814011" y="697832"/>
              <a:ext cx="4463715" cy="846847"/>
            </a:xfrm>
            <a:prstGeom prst="rect">
              <a:avLst/>
            </a:prstGeom>
            <a:solidFill>
              <a:srgbClr val="1169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0" name="组合 9">
              <a:extLst>
                <a:ext uri="{FF2B5EF4-FFF2-40B4-BE49-F238E27FC236}">
                  <a16:creationId xmlns:a16="http://schemas.microsoft.com/office/drawing/2014/main" id="{C879DE5E-1704-C345-ABE6-D7549D366B75}"/>
                </a:ext>
              </a:extLst>
            </p:cNvPr>
            <p:cNvGrpSpPr/>
            <p:nvPr userDrawn="1"/>
          </p:nvGrpSpPr>
          <p:grpSpPr>
            <a:xfrm>
              <a:off x="4091306" y="379186"/>
              <a:ext cx="4009387" cy="1337036"/>
              <a:chOff x="4091306" y="4725938"/>
              <a:chExt cx="4009387" cy="1337036"/>
            </a:xfrm>
          </p:grpSpPr>
          <p:sp>
            <p:nvSpPr>
              <p:cNvPr id="8" name="圆角矩形 7">
                <a:extLst>
                  <a:ext uri="{FF2B5EF4-FFF2-40B4-BE49-F238E27FC236}">
                    <a16:creationId xmlns:a16="http://schemas.microsoft.com/office/drawing/2014/main" id="{2E604424-4EA0-8E4B-B7F8-2120EC4154CB}"/>
                  </a:ext>
                </a:extLst>
              </p:cNvPr>
              <p:cNvSpPr/>
              <p:nvPr userDrawn="1"/>
            </p:nvSpPr>
            <p:spPr>
              <a:xfrm>
                <a:off x="4091306" y="5061021"/>
                <a:ext cx="4009387" cy="760591"/>
              </a:xfrm>
              <a:prstGeom prst="round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4" descr="C:\Users\wz\Desktop\黑马程序员横板logo.png">
                <a:extLst>
                  <a:ext uri="{FF2B5EF4-FFF2-40B4-BE49-F238E27FC236}">
                    <a16:creationId xmlns:a16="http://schemas.microsoft.com/office/drawing/2014/main" id="{B4EC0F33-513B-514A-9680-0C98A4AE262A}"/>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580893" y="4725938"/>
                <a:ext cx="3030212" cy="1337036"/>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440539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00329" y="313611"/>
            <a:ext cx="6510271" cy="652306"/>
          </a:xfrm>
        </p:spPr>
        <p:txBody>
          <a:bodyPr>
            <a:normAutofit/>
          </a:bodyPr>
          <a:lstStyle>
            <a:lvl1pPr>
              <a:defRPr sz="3200">
                <a:solidFill>
                  <a:srgbClr val="1353A2"/>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EA79B1-94F2-44A5-8271-BE7A17D6686D}" type="datetimeFigureOut">
              <a:rPr lang="zh-CN" altLang="en-US" smtClean="0"/>
              <a:t>2021/2/2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t>‹#›</a:t>
            </a:fld>
            <a:endParaRPr lang="zh-CN" altLang="en-US"/>
          </a:p>
        </p:txBody>
      </p:sp>
    </p:spTree>
    <p:extLst>
      <p:ext uri="{BB962C8B-B14F-4D97-AF65-F5344CB8AC3E}">
        <p14:creationId xmlns:p14="http://schemas.microsoft.com/office/powerpoint/2010/main" val="269188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CEA79B1-94F2-44A5-8271-BE7A17D6686D}" type="datetimeFigureOut">
              <a:rPr lang="zh-CN" altLang="en-US" smtClean="0"/>
              <a:t>2021/2/2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t>‹#›</a:t>
            </a:fld>
            <a:endParaRPr lang="zh-CN" altLang="en-US"/>
          </a:p>
        </p:txBody>
      </p:sp>
    </p:spTree>
    <p:extLst>
      <p:ext uri="{BB962C8B-B14F-4D97-AF65-F5344CB8AC3E}">
        <p14:creationId xmlns:p14="http://schemas.microsoft.com/office/powerpoint/2010/main" val="55882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EA79B1-94F2-44A5-8271-BE7A17D6686D}" type="datetimeFigureOut">
              <a:rPr lang="zh-CN" altLang="en-US" smtClean="0"/>
              <a:t>2021/2/2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1893D6-510C-4F6F-9867-0DA6859ED432}" type="slidenum">
              <a:rPr lang="zh-CN" altLang="en-US" smtClean="0"/>
              <a:t>‹#›</a:t>
            </a:fld>
            <a:endParaRPr lang="zh-CN" altLang="en-US"/>
          </a:p>
        </p:txBody>
      </p:sp>
      <p:sp>
        <p:nvSpPr>
          <p:cNvPr id="8"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Tree>
    <p:extLst>
      <p:ext uri="{BB962C8B-B14F-4D97-AF65-F5344CB8AC3E}">
        <p14:creationId xmlns:p14="http://schemas.microsoft.com/office/powerpoint/2010/main" val="383773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EA79B1-94F2-44A5-8271-BE7A17D6686D}" type="datetimeFigureOut">
              <a:rPr lang="zh-CN" altLang="en-US" smtClean="0"/>
              <a:t>2021/2/2</a:t>
            </a:fld>
            <a:endParaRPr lang="zh-CN" altLang="en-US" dirty="0"/>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1893D6-510C-4F6F-9867-0DA6859ED432}" type="slidenum">
              <a:rPr lang="zh-CN" altLang="en-US" smtClean="0"/>
              <a:t>‹#›</a:t>
            </a:fld>
            <a:endParaRPr lang="zh-CN" altLang="en-US"/>
          </a:p>
        </p:txBody>
      </p:sp>
      <p:sp>
        <p:nvSpPr>
          <p:cNvPr id="10"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Tree>
    <p:extLst>
      <p:ext uri="{BB962C8B-B14F-4D97-AF65-F5344CB8AC3E}">
        <p14:creationId xmlns:p14="http://schemas.microsoft.com/office/powerpoint/2010/main" val="366520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FCEA79B1-94F2-44A5-8271-BE7A17D6686D}" type="datetimeFigureOut">
              <a:rPr lang="zh-CN" altLang="en-US" smtClean="0"/>
              <a:t>2021/2/2</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C11893D6-510C-4F6F-9867-0DA6859ED432}" type="slidenum">
              <a:rPr lang="zh-CN" altLang="en-US" smtClean="0"/>
              <a:t>‹#›</a:t>
            </a:fld>
            <a:endParaRPr lang="zh-CN" altLang="en-US"/>
          </a:p>
        </p:txBody>
      </p:sp>
      <p:sp>
        <p:nvSpPr>
          <p:cNvPr id="6"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772689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EA79B1-94F2-44A5-8271-BE7A17D6686D}" type="datetimeFigureOut">
              <a:rPr lang="zh-CN" altLang="en-US" smtClean="0"/>
              <a:t>2021/2/2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1893D6-510C-4F6F-9867-0DA6859ED432}" type="slidenum">
              <a:rPr lang="zh-CN" altLang="en-US" smtClean="0"/>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914409"/>
          </a:xfrm>
          <a:prstGeom prst="rect">
            <a:avLst/>
          </a:prstGeom>
        </p:spPr>
      </p:pic>
      <p:grpSp>
        <p:nvGrpSpPr>
          <p:cNvPr id="10" name="组合 9">
            <a:extLst>
              <a:ext uri="{FF2B5EF4-FFF2-40B4-BE49-F238E27FC236}">
                <a16:creationId xmlns:a16="http://schemas.microsoft.com/office/drawing/2014/main" id="{BC38C734-A70D-8940-8FF7-8140DEA92804}"/>
              </a:ext>
            </a:extLst>
          </p:cNvPr>
          <p:cNvGrpSpPr/>
          <p:nvPr userDrawn="1"/>
        </p:nvGrpSpPr>
        <p:grpSpPr>
          <a:xfrm>
            <a:off x="3404937" y="1166298"/>
            <a:ext cx="5029200" cy="1337036"/>
            <a:chOff x="3404937" y="1166298"/>
            <a:chExt cx="5029200" cy="1337036"/>
          </a:xfrm>
        </p:grpSpPr>
        <p:sp>
          <p:nvSpPr>
            <p:cNvPr id="8" name="矩形 7">
              <a:extLst>
                <a:ext uri="{FF2B5EF4-FFF2-40B4-BE49-F238E27FC236}">
                  <a16:creationId xmlns:a16="http://schemas.microsoft.com/office/drawing/2014/main" id="{4B1436C8-92DE-9340-BC74-C8D139D5F302}"/>
                </a:ext>
              </a:extLst>
            </p:cNvPr>
            <p:cNvSpPr/>
            <p:nvPr userDrawn="1"/>
          </p:nvSpPr>
          <p:spPr>
            <a:xfrm>
              <a:off x="3404937" y="1455821"/>
              <a:ext cx="5029200" cy="757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9" name="组合 8">
              <a:extLst>
                <a:ext uri="{FF2B5EF4-FFF2-40B4-BE49-F238E27FC236}">
                  <a16:creationId xmlns:a16="http://schemas.microsoft.com/office/drawing/2014/main" id="{AE255061-EFE2-924B-992D-25B186C4EAF8}"/>
                </a:ext>
              </a:extLst>
            </p:cNvPr>
            <p:cNvGrpSpPr/>
            <p:nvPr userDrawn="1"/>
          </p:nvGrpSpPr>
          <p:grpSpPr>
            <a:xfrm>
              <a:off x="4253894" y="1166298"/>
              <a:ext cx="3684211" cy="1337036"/>
              <a:chOff x="4595113" y="304724"/>
              <a:chExt cx="3684211" cy="1337036"/>
            </a:xfrm>
          </p:grpSpPr>
          <p:sp>
            <p:nvSpPr>
              <p:cNvPr id="6" name="圆角矩形 5">
                <a:extLst>
                  <a:ext uri="{FF2B5EF4-FFF2-40B4-BE49-F238E27FC236}">
                    <a16:creationId xmlns:a16="http://schemas.microsoft.com/office/drawing/2014/main" id="{3CAA219D-BB63-5C4A-9E35-DB402A55C1B2}"/>
                  </a:ext>
                </a:extLst>
              </p:cNvPr>
              <p:cNvSpPr/>
              <p:nvPr userDrawn="1"/>
            </p:nvSpPr>
            <p:spPr>
              <a:xfrm>
                <a:off x="4595113" y="591646"/>
                <a:ext cx="3684211" cy="760591"/>
              </a:xfrm>
              <a:prstGeom prst="round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4" descr="C:\Users\wz\Desktop\黑马程序员横板logo.png">
                <a:extLst>
                  <a:ext uri="{FF2B5EF4-FFF2-40B4-BE49-F238E27FC236}">
                    <a16:creationId xmlns:a16="http://schemas.microsoft.com/office/drawing/2014/main" id="{071B38AF-D960-3249-A6E2-323841A059B9}"/>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2112" y="304724"/>
                <a:ext cx="3030212" cy="1337036"/>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259238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A79B1-94F2-44A5-8271-BE7A17D6686D}" type="datetimeFigureOut">
              <a:rPr lang="zh-CN" altLang="en-US" smtClean="0"/>
              <a:t>2021/2/2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893D6-510C-4F6F-9867-0DA6859ED432}" type="slidenum">
              <a:rPr lang="zh-CN" altLang="en-US" smtClean="0"/>
              <a:t>‹#›</a:t>
            </a:fld>
            <a:endParaRPr lang="zh-CN" altLang="en-US"/>
          </a:p>
        </p:txBody>
      </p:sp>
      <p:pic>
        <p:nvPicPr>
          <p:cNvPr id="7" name="图片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1715"/>
            <a:ext cx="12196141" cy="6850800"/>
          </a:xfrm>
          <a:prstGeom prst="rect">
            <a:avLst/>
          </a:prstGeom>
        </p:spPr>
      </p:pic>
      <p:sp>
        <p:nvSpPr>
          <p:cNvPr id="8" name="矩形 1"/>
          <p:cNvSpPr>
            <a:spLocks noChangeArrowheads="1"/>
          </p:cNvSpPr>
          <p:nvPr userDrawn="1"/>
        </p:nvSpPr>
        <p:spPr bwMode="auto">
          <a:xfrm>
            <a:off x="871382" y="363024"/>
            <a:ext cx="8930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pic>
        <p:nvPicPr>
          <p:cNvPr id="9" name="Picture 4">
            <a:extLst>
              <a:ext uri="{FF2B5EF4-FFF2-40B4-BE49-F238E27FC236}">
                <a16:creationId xmlns:a16="http://schemas.microsoft.com/office/drawing/2014/main" id="{F14213A2-E423-9248-9F11-E3D187BA903F}"/>
              </a:ext>
            </a:extLst>
          </p:cNvPr>
          <p:cNvPicPr/>
          <p:nvPr userDrawn="1"/>
        </p:nvPicPr>
        <p:blipFill rotWithShape="1">
          <a:blip r:embed="rId13" cstate="print">
            <a:extLst>
              <a:ext uri="{28A0092B-C50C-407E-A947-70E740481C1C}">
                <a14:useLocalDpi xmlns:a14="http://schemas.microsoft.com/office/drawing/2010/main" val="0"/>
              </a:ext>
            </a:extLst>
          </a:blip>
          <a:srcRect t="19216" b="21496"/>
          <a:stretch/>
        </p:blipFill>
        <p:spPr bwMode="auto">
          <a:xfrm>
            <a:off x="8497887" y="235425"/>
            <a:ext cx="3029585" cy="792481"/>
          </a:xfrm>
          <a:prstGeom prst="rect">
            <a:avLst/>
          </a:prstGeom>
          <a:solidFill>
            <a:schemeClr val="bg1"/>
          </a:solidFill>
        </p:spPr>
      </p:pic>
    </p:spTree>
    <p:extLst>
      <p:ext uri="{BB962C8B-B14F-4D97-AF65-F5344CB8AC3E}">
        <p14:creationId xmlns:p14="http://schemas.microsoft.com/office/powerpoint/2010/main" val="634962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ctrTitle"/>
          </p:nvPr>
        </p:nvSpPr>
        <p:spPr>
          <a:xfrm>
            <a:off x="1524000" y="1596979"/>
            <a:ext cx="9473852" cy="1912983"/>
          </a:xfrm>
        </p:spPr>
        <p:txBody>
          <a:bodyPr/>
          <a:lstStyle/>
          <a:p>
            <a:r>
              <a:rPr lang="zh-CN" altLang="en-US" b="1" dirty="0">
                <a:latin typeface="方正细倩简体"/>
                <a:ea typeface="方正细倩简体"/>
                <a:cs typeface="方正细倩简体"/>
              </a:rPr>
              <a:t>第</a:t>
            </a:r>
            <a:r>
              <a:rPr lang="zh-CN" altLang="zh-CN" b="1" dirty="0">
                <a:latin typeface="方正细倩简体"/>
                <a:ea typeface="方正细倩简体"/>
                <a:cs typeface="方正细倩简体"/>
              </a:rPr>
              <a:t>1</a:t>
            </a:r>
            <a:r>
              <a:rPr lang="zh-CN" altLang="en-US" b="1" dirty="0">
                <a:latin typeface="方正细倩简体"/>
                <a:ea typeface="方正细倩简体"/>
                <a:cs typeface="方正细倩简体"/>
              </a:rPr>
              <a:t>章 </a:t>
            </a:r>
            <a:r>
              <a:rPr lang="en-US" altLang="zh-CN" b="1" dirty="0">
                <a:latin typeface="方正细倩简体"/>
                <a:ea typeface="方正细倩简体"/>
                <a:cs typeface="方正细倩简体"/>
              </a:rPr>
              <a:t>Python</a:t>
            </a:r>
            <a:r>
              <a:rPr lang="zh-CN" altLang="en-US" b="1" dirty="0">
                <a:latin typeface="方正细倩简体"/>
                <a:ea typeface="方正细倩简体"/>
                <a:cs typeface="方正细倩简体"/>
              </a:rPr>
              <a:t>概述</a:t>
            </a:r>
            <a:endParaRPr lang="zh-CN" altLang="zh-CN" b="1" dirty="0"/>
          </a:p>
        </p:txBody>
      </p:sp>
      <p:sp>
        <p:nvSpPr>
          <p:cNvPr id="11" name="矩形 10"/>
          <p:cNvSpPr/>
          <p:nvPr/>
        </p:nvSpPr>
        <p:spPr>
          <a:xfrm>
            <a:off x="4414157" y="5109434"/>
            <a:ext cx="3101459" cy="1338828"/>
          </a:xfrm>
          <a:prstGeom prst="rect">
            <a:avLst/>
          </a:prstGeom>
        </p:spPr>
        <p:txBody>
          <a:bodyPr wrap="square">
            <a:spAutoFit/>
          </a:bodyPr>
          <a:lstStyle/>
          <a:p>
            <a:pPr>
              <a:lnSpc>
                <a:spcPct val="150000"/>
              </a:lnSpc>
              <a:buFont typeface="Arial" pitchFamily="34" charset="0"/>
              <a:buNone/>
              <a:defRPr/>
            </a:pPr>
            <a:r>
              <a:rPr lang="en-US" altLang="zh-CN" b="1" dirty="0">
                <a:solidFill>
                  <a:schemeClr val="accent1">
                    <a:lumMod val="75000"/>
                  </a:schemeClr>
                </a:solidFill>
                <a:latin typeface="微软雅黑" pitchFamily="34" charset="-122"/>
                <a:ea typeface="微软雅黑" pitchFamily="34" charset="-122"/>
                <a:sym typeface="微软雅黑" pitchFamily="34" charset="-122"/>
              </a:rPr>
              <a:t>·  </a:t>
            </a:r>
            <a:r>
              <a:rPr lang="zh-CN" altLang="en-US" b="1" dirty="0">
                <a:solidFill>
                  <a:schemeClr val="accent1">
                    <a:lumMod val="75000"/>
                  </a:schemeClr>
                </a:solidFill>
                <a:latin typeface="微软雅黑" pitchFamily="34" charset="-122"/>
                <a:ea typeface="微软雅黑" pitchFamily="34" charset="-122"/>
                <a:sym typeface="微软雅黑" pitchFamily="34" charset="-122"/>
              </a:rPr>
              <a:t>认识</a:t>
            </a:r>
            <a:r>
              <a:rPr lang="en-US" altLang="zh-CN" b="1" dirty="0">
                <a:solidFill>
                  <a:schemeClr val="accent1">
                    <a:lumMod val="75000"/>
                  </a:schemeClr>
                </a:solidFill>
                <a:latin typeface="微软雅黑" pitchFamily="34" charset="-122"/>
                <a:ea typeface="微软雅黑" pitchFamily="34" charset="-122"/>
                <a:sym typeface="微软雅黑" pitchFamily="34" charset="-122"/>
              </a:rPr>
              <a:t>Python</a:t>
            </a:r>
          </a:p>
          <a:p>
            <a:pPr>
              <a:lnSpc>
                <a:spcPct val="150000"/>
              </a:lnSpc>
              <a:buFont typeface="Arial" pitchFamily="34" charset="0"/>
              <a:buNone/>
              <a:defRPr/>
            </a:pPr>
            <a:r>
              <a:rPr lang="en-US" altLang="zh-CN" b="1" dirty="0">
                <a:solidFill>
                  <a:schemeClr val="accent1">
                    <a:lumMod val="75000"/>
                  </a:schemeClr>
                </a:solidFill>
                <a:latin typeface="微软雅黑" pitchFamily="34" charset="-122"/>
                <a:ea typeface="微软雅黑" pitchFamily="34" charset="-122"/>
                <a:sym typeface="微软雅黑" pitchFamily="34" charset="-122"/>
              </a:rPr>
              <a:t>·  </a:t>
            </a:r>
            <a:r>
              <a:rPr lang="zh-CN" altLang="en-US" b="1" dirty="0">
                <a:solidFill>
                  <a:schemeClr val="accent1">
                    <a:lumMod val="75000"/>
                  </a:schemeClr>
                </a:solidFill>
                <a:latin typeface="微软雅黑" pitchFamily="34" charset="-122"/>
                <a:ea typeface="微软雅黑" pitchFamily="34" charset="-122"/>
                <a:sym typeface="微软雅黑" pitchFamily="34" charset="-122"/>
              </a:rPr>
              <a:t>安装</a:t>
            </a:r>
            <a:r>
              <a:rPr lang="en-US" altLang="zh-CN" b="1" dirty="0">
                <a:solidFill>
                  <a:schemeClr val="accent1">
                    <a:lumMod val="75000"/>
                  </a:schemeClr>
                </a:solidFill>
                <a:latin typeface="微软雅黑" pitchFamily="34" charset="-122"/>
                <a:ea typeface="微软雅黑" pitchFamily="34" charset="-122"/>
                <a:sym typeface="微软雅黑" pitchFamily="34" charset="-122"/>
              </a:rPr>
              <a:t>Python</a:t>
            </a:r>
            <a:r>
              <a:rPr lang="zh-CN" altLang="en-US" b="1" dirty="0">
                <a:solidFill>
                  <a:schemeClr val="accent1">
                    <a:lumMod val="75000"/>
                  </a:schemeClr>
                </a:solidFill>
                <a:latin typeface="微软雅黑" pitchFamily="34" charset="-122"/>
                <a:ea typeface="微软雅黑" pitchFamily="34" charset="-122"/>
                <a:sym typeface="微软雅黑" pitchFamily="34" charset="-122"/>
              </a:rPr>
              <a:t>解释器</a:t>
            </a:r>
            <a:endParaRPr lang="en-US" altLang="zh-CN" b="1" dirty="0">
              <a:solidFill>
                <a:schemeClr val="accent1">
                  <a:lumMod val="75000"/>
                </a:schemeClr>
              </a:solidFill>
              <a:latin typeface="微软雅黑" pitchFamily="34" charset="-122"/>
              <a:ea typeface="微软雅黑" pitchFamily="34" charset="-122"/>
              <a:sym typeface="微软雅黑" pitchFamily="34" charset="-122"/>
            </a:endParaRPr>
          </a:p>
          <a:p>
            <a:pPr>
              <a:lnSpc>
                <a:spcPct val="150000"/>
              </a:lnSpc>
              <a:buFont typeface="Arial" pitchFamily="34" charset="0"/>
              <a:buNone/>
              <a:defRPr/>
            </a:pPr>
            <a:r>
              <a:rPr lang="en-US" altLang="zh-CN" b="1" dirty="0">
                <a:solidFill>
                  <a:schemeClr val="accent1">
                    <a:lumMod val="75000"/>
                  </a:schemeClr>
                </a:solidFill>
                <a:latin typeface="微软雅黑" pitchFamily="34" charset="-122"/>
                <a:ea typeface="微软雅黑" pitchFamily="34" charset="-122"/>
                <a:sym typeface="微软雅黑" pitchFamily="34" charset="-122"/>
              </a:rPr>
              <a:t>·  </a:t>
            </a:r>
            <a:r>
              <a:rPr lang="zh-CN" altLang="en-US" b="1" dirty="0">
                <a:solidFill>
                  <a:schemeClr val="accent1">
                    <a:lumMod val="75000"/>
                  </a:schemeClr>
                </a:solidFill>
                <a:latin typeface="微软雅黑" pitchFamily="34" charset="-122"/>
                <a:ea typeface="微软雅黑" pitchFamily="34" charset="-122"/>
                <a:sym typeface="微软雅黑" pitchFamily="34" charset="-122"/>
              </a:rPr>
              <a:t>常用的</a:t>
            </a:r>
            <a:r>
              <a:rPr lang="en-US" altLang="zh-CN" b="1" dirty="0">
                <a:solidFill>
                  <a:schemeClr val="accent1">
                    <a:lumMod val="75000"/>
                  </a:schemeClr>
                </a:solidFill>
                <a:latin typeface="微软雅黑" pitchFamily="34" charset="-122"/>
                <a:ea typeface="微软雅黑" pitchFamily="34" charset="-122"/>
                <a:sym typeface="微软雅黑" pitchFamily="34" charset="-122"/>
              </a:rPr>
              <a:t>Python</a:t>
            </a:r>
            <a:r>
              <a:rPr lang="zh-CN" altLang="en-US" b="1" dirty="0">
                <a:solidFill>
                  <a:schemeClr val="accent1">
                    <a:lumMod val="75000"/>
                  </a:schemeClr>
                </a:solidFill>
                <a:latin typeface="微软雅黑" pitchFamily="34" charset="-122"/>
                <a:ea typeface="微软雅黑" pitchFamily="34" charset="-122"/>
                <a:sym typeface="微软雅黑" pitchFamily="34" charset="-122"/>
              </a:rPr>
              <a:t>编辑器</a:t>
            </a:r>
            <a:endParaRPr lang="en-US" altLang="zh-CN" b="1" dirty="0">
              <a:solidFill>
                <a:schemeClr val="accent1">
                  <a:lumMod val="75000"/>
                </a:schemeClr>
              </a:solidFill>
              <a:latin typeface="微软雅黑" pitchFamily="34" charset="-122"/>
              <a:ea typeface="微软雅黑" pitchFamily="34" charset="-122"/>
              <a:sym typeface="微软雅黑" pitchFamily="34" charset="-122"/>
            </a:endParaRPr>
          </a:p>
        </p:txBody>
      </p:sp>
      <p:sp>
        <p:nvSpPr>
          <p:cNvPr id="12" name="矩形 11"/>
          <p:cNvSpPr/>
          <p:nvPr/>
        </p:nvSpPr>
        <p:spPr>
          <a:xfrm>
            <a:off x="7622908" y="5104377"/>
            <a:ext cx="3299788" cy="923330"/>
          </a:xfrm>
          <a:prstGeom prst="rect">
            <a:avLst/>
          </a:prstGeom>
        </p:spPr>
        <p:txBody>
          <a:bodyPr wrap="square">
            <a:spAutoFit/>
          </a:bodyPr>
          <a:lstStyle/>
          <a:p>
            <a:pPr>
              <a:lnSpc>
                <a:spcPct val="150000"/>
              </a:lnSpc>
              <a:defRPr/>
            </a:pPr>
            <a:r>
              <a:rPr lang="en-US" altLang="zh-CN" b="1" dirty="0">
                <a:solidFill>
                  <a:schemeClr val="accent1">
                    <a:lumMod val="75000"/>
                  </a:schemeClr>
                </a:solidFill>
                <a:latin typeface="微软雅黑" pitchFamily="34" charset="-122"/>
                <a:ea typeface="微软雅黑" pitchFamily="34" charset="-122"/>
                <a:sym typeface="微软雅黑" pitchFamily="34" charset="-122"/>
              </a:rPr>
              <a:t>·  </a:t>
            </a:r>
            <a:r>
              <a:rPr lang="zh-CN" altLang="en-US" b="1" dirty="0">
                <a:solidFill>
                  <a:schemeClr val="accent1">
                    <a:lumMod val="75000"/>
                  </a:schemeClr>
                </a:solidFill>
                <a:latin typeface="微软雅黑" pitchFamily="34" charset="-122"/>
                <a:ea typeface="微软雅黑" pitchFamily="34" charset="-122"/>
                <a:sym typeface="微软雅黑" pitchFamily="34" charset="-122"/>
              </a:rPr>
              <a:t>开发第一个</a:t>
            </a:r>
            <a:r>
              <a:rPr lang="en-US" altLang="zh-CN" b="1" dirty="0">
                <a:solidFill>
                  <a:schemeClr val="accent1">
                    <a:lumMod val="75000"/>
                  </a:schemeClr>
                </a:solidFill>
                <a:latin typeface="微软雅黑" pitchFamily="34" charset="-122"/>
                <a:ea typeface="微软雅黑" pitchFamily="34" charset="-122"/>
                <a:sym typeface="微软雅黑" pitchFamily="34" charset="-122"/>
              </a:rPr>
              <a:t>Python</a:t>
            </a:r>
            <a:r>
              <a:rPr lang="zh-CN" altLang="en-US" b="1" dirty="0">
                <a:solidFill>
                  <a:schemeClr val="accent1">
                    <a:lumMod val="75000"/>
                  </a:schemeClr>
                </a:solidFill>
                <a:latin typeface="微软雅黑" pitchFamily="34" charset="-122"/>
                <a:ea typeface="微软雅黑" pitchFamily="34" charset="-122"/>
                <a:sym typeface="微软雅黑" pitchFamily="34" charset="-122"/>
              </a:rPr>
              <a:t>程序</a:t>
            </a:r>
            <a:endParaRPr lang="en-US" altLang="zh-CN" b="1" dirty="0">
              <a:solidFill>
                <a:schemeClr val="accent1">
                  <a:lumMod val="75000"/>
                </a:schemeClr>
              </a:solidFill>
              <a:latin typeface="微软雅黑" pitchFamily="34" charset="-122"/>
              <a:ea typeface="微软雅黑" pitchFamily="34" charset="-122"/>
              <a:sym typeface="微软雅黑" pitchFamily="34" charset="-122"/>
            </a:endParaRPr>
          </a:p>
          <a:p>
            <a:pPr>
              <a:lnSpc>
                <a:spcPct val="150000"/>
              </a:lnSpc>
              <a:defRPr/>
            </a:pPr>
            <a:r>
              <a:rPr lang="en-US" altLang="zh-CN" b="1" dirty="0">
                <a:solidFill>
                  <a:schemeClr val="accent1">
                    <a:lumMod val="75000"/>
                  </a:schemeClr>
                </a:solidFill>
                <a:latin typeface="微软雅黑" pitchFamily="34" charset="-122"/>
                <a:ea typeface="微软雅黑" pitchFamily="34" charset="-122"/>
                <a:sym typeface="微软雅黑" pitchFamily="34" charset="-122"/>
              </a:rPr>
              <a:t>·  </a:t>
            </a:r>
            <a:r>
              <a:rPr lang="zh-CN" altLang="en-US" b="1" dirty="0">
                <a:solidFill>
                  <a:schemeClr val="accent1">
                    <a:lumMod val="75000"/>
                  </a:schemeClr>
                </a:solidFill>
                <a:latin typeface="微软雅黑" pitchFamily="34" charset="-122"/>
                <a:ea typeface="微软雅黑" pitchFamily="34" charset="-122"/>
                <a:sym typeface="微软雅黑" pitchFamily="34" charset="-122"/>
              </a:rPr>
              <a:t>模块的安装、导入与使用</a:t>
            </a:r>
          </a:p>
        </p:txBody>
      </p:sp>
      <p:pic>
        <p:nvPicPr>
          <p:cNvPr id="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22" y="5059539"/>
            <a:ext cx="4196735" cy="137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9455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329840" y="572250"/>
            <a:ext cx="8360079" cy="535531"/>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cs typeface="+mn-cs"/>
              </a:rPr>
              <a:t>1.1.2 Python</a:t>
            </a:r>
            <a:r>
              <a:rPr lang="zh-CN" altLang="en-US" sz="3200" dirty="0">
                <a:solidFill>
                  <a:srgbClr val="1353A2"/>
                </a:solidFill>
                <a:latin typeface="微软雅黑" pitchFamily="34" charset="-122"/>
                <a:ea typeface="微软雅黑" pitchFamily="34" charset="-122"/>
                <a:cs typeface="+mn-cs"/>
              </a:rPr>
              <a:t>语言的特点</a:t>
            </a:r>
          </a:p>
        </p:txBody>
      </p:sp>
      <p:sp>
        <p:nvSpPr>
          <p:cNvPr id="5" name="矩形 4"/>
          <p:cNvSpPr/>
          <p:nvPr/>
        </p:nvSpPr>
        <p:spPr>
          <a:xfrm>
            <a:off x="1828800" y="1785521"/>
            <a:ext cx="9534933" cy="4039567"/>
          </a:xfrm>
          <a:prstGeom prst="rect">
            <a:avLst/>
          </a:prstGeom>
        </p:spPr>
        <p:txBody>
          <a:bodyPr wrap="square">
            <a:spAutoFit/>
          </a:bodyPr>
          <a:lstStyle/>
          <a:p>
            <a:pPr marL="342900" indent="-342900" defTabSz="720725">
              <a:lnSpc>
                <a:spcPct val="150000"/>
              </a:lnSpc>
              <a:buClr>
                <a:schemeClr val="bg1">
                  <a:lumMod val="50000"/>
                </a:schemeClr>
              </a:buClr>
              <a:buFont typeface="Wingdings" panose="05000000000000000000" pitchFamily="2" charset="2"/>
              <a:buChar char="p"/>
            </a:pPr>
            <a:r>
              <a:rPr lang="zh-CN" altLang="en-US" sz="1900" dirty="0">
                <a:solidFill>
                  <a:srgbClr val="FF0000"/>
                </a:solidFill>
                <a:latin typeface="微软雅黑" pitchFamily="34" charset="-122"/>
                <a:ea typeface="微软雅黑" pitchFamily="34" charset="-122"/>
              </a:rPr>
              <a:t>扩展性良好。</a:t>
            </a:r>
            <a:r>
              <a:rPr lang="en-US" altLang="zh-CN" sz="1900" dirty="0">
                <a:solidFill>
                  <a:schemeClr val="bg1">
                    <a:lumMod val="50000"/>
                  </a:schemeClr>
                </a:solidFill>
                <a:latin typeface="微软雅黑" pitchFamily="34" charset="-122"/>
                <a:ea typeface="微软雅黑" pitchFamily="34" charset="-122"/>
              </a:rPr>
              <a:t>Python</a:t>
            </a:r>
            <a:r>
              <a:rPr lang="zh-CN" altLang="en-US" sz="1900" dirty="0">
                <a:solidFill>
                  <a:schemeClr val="bg1">
                    <a:lumMod val="50000"/>
                  </a:schemeClr>
                </a:solidFill>
                <a:latin typeface="微软雅黑" pitchFamily="34" charset="-122"/>
                <a:ea typeface="微软雅黑" pitchFamily="34" charset="-122"/>
              </a:rPr>
              <a:t>不仅可以引入</a:t>
            </a:r>
            <a:r>
              <a:rPr lang="en-US" altLang="zh-CN" sz="1900" dirty="0">
                <a:solidFill>
                  <a:schemeClr val="bg1">
                    <a:lumMod val="50000"/>
                  </a:schemeClr>
                </a:solidFill>
                <a:latin typeface="微软雅黑" pitchFamily="34" charset="-122"/>
                <a:ea typeface="微软雅黑" pitchFamily="34" charset="-122"/>
              </a:rPr>
              <a:t>.py</a:t>
            </a:r>
            <a:r>
              <a:rPr lang="zh-CN" altLang="en-US" sz="1900" dirty="0">
                <a:solidFill>
                  <a:schemeClr val="bg1">
                    <a:lumMod val="50000"/>
                  </a:schemeClr>
                </a:solidFill>
                <a:latin typeface="微软雅黑" pitchFamily="34" charset="-122"/>
                <a:ea typeface="微软雅黑" pitchFamily="34" charset="-122"/>
              </a:rPr>
              <a:t>文件，还可以通过接口和库函数调用由其它高级语言（如</a:t>
            </a:r>
            <a:r>
              <a:rPr lang="en-US" altLang="zh-CN" sz="1900" dirty="0">
                <a:solidFill>
                  <a:schemeClr val="bg1">
                    <a:lumMod val="50000"/>
                  </a:schemeClr>
                </a:solidFill>
                <a:latin typeface="微软雅黑" pitchFamily="34" charset="-122"/>
                <a:ea typeface="微软雅黑" pitchFamily="34" charset="-122"/>
              </a:rPr>
              <a:t>C</a:t>
            </a:r>
            <a:r>
              <a:rPr lang="zh-CN" altLang="en-US" sz="1900" dirty="0">
                <a:solidFill>
                  <a:schemeClr val="bg1">
                    <a:lumMod val="50000"/>
                  </a:schemeClr>
                </a:solidFill>
                <a:latin typeface="微软雅黑" pitchFamily="34" charset="-122"/>
                <a:ea typeface="微软雅黑" pitchFamily="34" charset="-122"/>
              </a:rPr>
              <a:t>语言、</a:t>
            </a:r>
            <a:r>
              <a:rPr lang="en-US" altLang="zh-CN" sz="1900" dirty="0">
                <a:solidFill>
                  <a:schemeClr val="bg1">
                    <a:lumMod val="50000"/>
                  </a:schemeClr>
                </a:solidFill>
                <a:latin typeface="微软雅黑" pitchFamily="34" charset="-122"/>
                <a:ea typeface="微软雅黑" pitchFamily="34" charset="-122"/>
              </a:rPr>
              <a:t>C++</a:t>
            </a:r>
            <a:r>
              <a:rPr lang="zh-CN" altLang="en-US" sz="1900" dirty="0">
                <a:solidFill>
                  <a:schemeClr val="bg1">
                    <a:lumMod val="50000"/>
                  </a:schemeClr>
                </a:solidFill>
                <a:latin typeface="微软雅黑" pitchFamily="34" charset="-122"/>
                <a:ea typeface="微软雅黑" pitchFamily="34" charset="-122"/>
              </a:rPr>
              <a:t>、</a:t>
            </a:r>
            <a:r>
              <a:rPr lang="en-US" altLang="zh-CN" sz="1900" dirty="0">
                <a:solidFill>
                  <a:schemeClr val="bg1">
                    <a:lumMod val="50000"/>
                  </a:schemeClr>
                </a:solidFill>
                <a:latin typeface="微软雅黑" pitchFamily="34" charset="-122"/>
                <a:ea typeface="微软雅黑" pitchFamily="34" charset="-122"/>
              </a:rPr>
              <a:t>Java</a:t>
            </a:r>
            <a:r>
              <a:rPr lang="zh-CN" altLang="en-US" sz="1900" dirty="0">
                <a:solidFill>
                  <a:schemeClr val="bg1">
                    <a:lumMod val="50000"/>
                  </a:schemeClr>
                </a:solidFill>
                <a:latin typeface="微软雅黑" pitchFamily="34" charset="-122"/>
                <a:ea typeface="微软雅黑" pitchFamily="34" charset="-122"/>
              </a:rPr>
              <a:t>等）编写的代码。</a:t>
            </a:r>
            <a:endParaRPr lang="en-US" altLang="zh-CN" sz="1900" dirty="0">
              <a:solidFill>
                <a:schemeClr val="bg1">
                  <a:lumMod val="50000"/>
                </a:schemeClr>
              </a:solidFill>
              <a:latin typeface="微软雅黑" pitchFamily="34" charset="-122"/>
              <a:ea typeface="微软雅黑" pitchFamily="34" charset="-122"/>
            </a:endParaRPr>
          </a:p>
          <a:p>
            <a:pPr marL="342900" indent="-342900" defTabSz="720725">
              <a:lnSpc>
                <a:spcPct val="150000"/>
              </a:lnSpc>
              <a:buClr>
                <a:schemeClr val="bg1">
                  <a:lumMod val="50000"/>
                </a:schemeClr>
              </a:buClr>
              <a:buFont typeface="Wingdings" panose="05000000000000000000" pitchFamily="2" charset="2"/>
              <a:buChar char="p"/>
            </a:pPr>
            <a:r>
              <a:rPr lang="zh-CN" altLang="en-US" sz="1900" dirty="0">
                <a:solidFill>
                  <a:srgbClr val="FF0000"/>
                </a:solidFill>
                <a:latin typeface="微软雅黑" pitchFamily="34" charset="-122"/>
                <a:ea typeface="微软雅黑" pitchFamily="34" charset="-122"/>
              </a:rPr>
              <a:t>类库丰富。</a:t>
            </a:r>
            <a:r>
              <a:rPr lang="zh-CN" altLang="en-US" sz="1900" dirty="0">
                <a:solidFill>
                  <a:schemeClr val="bg1">
                    <a:lumMod val="50000"/>
                  </a:schemeClr>
                </a:solidFill>
                <a:latin typeface="微软雅黑" pitchFamily="34" charset="-122"/>
                <a:ea typeface="微软雅黑" pitchFamily="34" charset="-122"/>
              </a:rPr>
              <a:t>世界各地的程序员通过开源社区又贡献了十几万个几乎覆盖各个应用领域的第三方函数库。</a:t>
            </a:r>
            <a:endParaRPr lang="en-US" altLang="zh-CN" sz="1900" dirty="0">
              <a:solidFill>
                <a:schemeClr val="bg1">
                  <a:lumMod val="50000"/>
                </a:schemeClr>
              </a:solidFill>
              <a:latin typeface="微软雅黑" pitchFamily="34" charset="-122"/>
              <a:ea typeface="微软雅黑" pitchFamily="34" charset="-122"/>
            </a:endParaRPr>
          </a:p>
          <a:p>
            <a:pPr marL="342900" indent="-342900" defTabSz="720725">
              <a:lnSpc>
                <a:spcPct val="150000"/>
              </a:lnSpc>
              <a:buClr>
                <a:schemeClr val="bg1">
                  <a:lumMod val="50000"/>
                </a:schemeClr>
              </a:buClr>
              <a:buFont typeface="Wingdings" panose="05000000000000000000" pitchFamily="2" charset="2"/>
              <a:buChar char="p"/>
            </a:pPr>
            <a:r>
              <a:rPr lang="zh-CN" altLang="en-US" sz="1900" dirty="0">
                <a:solidFill>
                  <a:srgbClr val="FF0000"/>
                </a:solidFill>
                <a:latin typeface="微软雅黑" pitchFamily="34" charset="-122"/>
                <a:ea typeface="微软雅黑" pitchFamily="34" charset="-122"/>
              </a:rPr>
              <a:t>通用灵活。</a:t>
            </a:r>
            <a:r>
              <a:rPr lang="en-US" altLang="zh-CN" sz="1900" dirty="0">
                <a:solidFill>
                  <a:schemeClr val="bg1">
                    <a:lumMod val="50000"/>
                  </a:schemeClr>
                </a:solidFill>
                <a:latin typeface="微软雅黑" pitchFamily="34" charset="-122"/>
                <a:ea typeface="微软雅黑" pitchFamily="34" charset="-122"/>
              </a:rPr>
              <a:t>Python</a:t>
            </a:r>
            <a:r>
              <a:rPr lang="zh-CN" altLang="en-US" sz="1900" dirty="0">
                <a:solidFill>
                  <a:schemeClr val="bg1">
                    <a:lumMod val="50000"/>
                  </a:schemeClr>
                </a:solidFill>
                <a:latin typeface="微软雅黑" pitchFamily="34" charset="-122"/>
                <a:ea typeface="微软雅黑" pitchFamily="34" charset="-122"/>
              </a:rPr>
              <a:t>是一门通用编程语言，可被用于科学计算、数据处理、游戏开发、人工智能、机器学习等各个领域。</a:t>
            </a:r>
            <a:endParaRPr lang="en-US" altLang="zh-CN" sz="1900" dirty="0">
              <a:solidFill>
                <a:schemeClr val="bg1">
                  <a:lumMod val="50000"/>
                </a:schemeClr>
              </a:solidFill>
              <a:latin typeface="微软雅黑" pitchFamily="34" charset="-122"/>
              <a:ea typeface="微软雅黑" pitchFamily="34" charset="-122"/>
            </a:endParaRPr>
          </a:p>
          <a:p>
            <a:pPr marL="342900" indent="-342900" defTabSz="720725">
              <a:lnSpc>
                <a:spcPct val="150000"/>
              </a:lnSpc>
              <a:buClr>
                <a:schemeClr val="bg1">
                  <a:lumMod val="50000"/>
                </a:schemeClr>
              </a:buClr>
              <a:buFont typeface="Wingdings" panose="05000000000000000000" pitchFamily="2" charset="2"/>
              <a:buChar char="p"/>
            </a:pPr>
            <a:r>
              <a:rPr lang="zh-CN" altLang="en-US" sz="1900" dirty="0">
                <a:solidFill>
                  <a:srgbClr val="FF0000"/>
                </a:solidFill>
                <a:latin typeface="微软雅黑" pitchFamily="34" charset="-122"/>
                <a:ea typeface="微软雅黑" pitchFamily="34" charset="-122"/>
              </a:rPr>
              <a:t>模式多样。</a:t>
            </a:r>
            <a:r>
              <a:rPr lang="en-US" altLang="zh-CN" sz="1900" dirty="0">
                <a:solidFill>
                  <a:schemeClr val="bg1">
                    <a:lumMod val="50000"/>
                  </a:schemeClr>
                </a:solidFill>
                <a:latin typeface="微软雅黑" pitchFamily="34" charset="-122"/>
                <a:ea typeface="微软雅黑" pitchFamily="34" charset="-122"/>
              </a:rPr>
              <a:t>Python</a:t>
            </a:r>
            <a:r>
              <a:rPr lang="zh-CN" altLang="en-US" sz="1900" dirty="0">
                <a:solidFill>
                  <a:schemeClr val="bg1">
                    <a:lumMod val="50000"/>
                  </a:schemeClr>
                </a:solidFill>
                <a:latin typeface="微软雅黑" pitchFamily="34" charset="-122"/>
                <a:ea typeface="微软雅黑" pitchFamily="34" charset="-122"/>
              </a:rPr>
              <a:t>既支持面向对象编程，又支持面向过程编程。</a:t>
            </a:r>
            <a:endParaRPr lang="en-US" altLang="zh-CN" sz="1900" dirty="0">
              <a:solidFill>
                <a:schemeClr val="bg1">
                  <a:lumMod val="50000"/>
                </a:schemeClr>
              </a:solidFill>
              <a:latin typeface="微软雅黑" pitchFamily="34" charset="-122"/>
              <a:ea typeface="微软雅黑" pitchFamily="34" charset="-122"/>
            </a:endParaRPr>
          </a:p>
          <a:p>
            <a:pPr marL="342900" indent="-342900" defTabSz="720725">
              <a:lnSpc>
                <a:spcPct val="150000"/>
              </a:lnSpc>
              <a:buClr>
                <a:schemeClr val="bg1">
                  <a:lumMod val="50000"/>
                </a:schemeClr>
              </a:buClr>
              <a:buFont typeface="Wingdings" panose="05000000000000000000" pitchFamily="2" charset="2"/>
              <a:buChar char="p"/>
            </a:pPr>
            <a:r>
              <a:rPr lang="zh-CN" altLang="en-US" sz="1900" dirty="0">
                <a:solidFill>
                  <a:srgbClr val="FF0000"/>
                </a:solidFill>
                <a:latin typeface="微软雅黑" pitchFamily="34" charset="-122"/>
                <a:ea typeface="微软雅黑" pitchFamily="34" charset="-122"/>
              </a:rPr>
              <a:t>良好的中文支持。</a:t>
            </a:r>
            <a:r>
              <a:rPr lang="en-US" altLang="zh-CN" sz="1900" dirty="0">
                <a:solidFill>
                  <a:schemeClr val="bg1">
                    <a:lumMod val="50000"/>
                  </a:schemeClr>
                </a:solidFill>
                <a:latin typeface="微软雅黑" pitchFamily="34" charset="-122"/>
                <a:ea typeface="微软雅黑" pitchFamily="34" charset="-122"/>
              </a:rPr>
              <a:t>Python 3.x</a:t>
            </a:r>
            <a:r>
              <a:rPr lang="zh-CN" altLang="en-US" sz="1900" dirty="0">
                <a:solidFill>
                  <a:schemeClr val="bg1">
                    <a:lumMod val="50000"/>
                  </a:schemeClr>
                </a:solidFill>
                <a:latin typeface="微软雅黑" pitchFamily="34" charset="-122"/>
                <a:ea typeface="微软雅黑" pitchFamily="34" charset="-122"/>
              </a:rPr>
              <a:t>解释器采用</a:t>
            </a:r>
            <a:r>
              <a:rPr lang="en-US" altLang="zh-CN" sz="1900" dirty="0">
                <a:solidFill>
                  <a:schemeClr val="bg1">
                    <a:lumMod val="50000"/>
                  </a:schemeClr>
                </a:solidFill>
                <a:latin typeface="微软雅黑" pitchFamily="34" charset="-122"/>
                <a:ea typeface="微软雅黑" pitchFamily="34" charset="-122"/>
              </a:rPr>
              <a:t>UTF-8</a:t>
            </a:r>
            <a:r>
              <a:rPr lang="zh-CN" altLang="en-US" sz="1900" dirty="0">
                <a:solidFill>
                  <a:schemeClr val="bg1">
                    <a:lumMod val="50000"/>
                  </a:schemeClr>
                </a:solidFill>
                <a:latin typeface="微软雅黑" pitchFamily="34" charset="-122"/>
                <a:ea typeface="微软雅黑" pitchFamily="34" charset="-122"/>
              </a:rPr>
              <a:t>编码表达所有字符信息，编码支持英文、中文、韩文、法文等各类语言。</a:t>
            </a:r>
          </a:p>
        </p:txBody>
      </p:sp>
      <p:grpSp>
        <p:nvGrpSpPr>
          <p:cNvPr id="6" name="组合 5">
            <a:extLst>
              <a:ext uri="{FF2B5EF4-FFF2-40B4-BE49-F238E27FC236}">
                <a16:creationId xmlns:a16="http://schemas.microsoft.com/office/drawing/2014/main" id="{479212BD-DF5A-FC41-95BE-6129203966DB}"/>
              </a:ext>
            </a:extLst>
          </p:cNvPr>
          <p:cNvGrpSpPr/>
          <p:nvPr/>
        </p:nvGrpSpPr>
        <p:grpSpPr>
          <a:xfrm>
            <a:off x="619226" y="2173694"/>
            <a:ext cx="703820" cy="3263223"/>
            <a:chOff x="1293269" y="2314806"/>
            <a:chExt cx="703820" cy="3263223"/>
          </a:xfrm>
        </p:grpSpPr>
        <p:sp>
          <p:nvSpPr>
            <p:cNvPr id="7" name="剪去单角的矩形 6">
              <a:extLst>
                <a:ext uri="{FF2B5EF4-FFF2-40B4-BE49-F238E27FC236}">
                  <a16:creationId xmlns:a16="http://schemas.microsoft.com/office/drawing/2014/main" id="{FDC0DFA9-7F4C-0D4E-A109-AF7D1653CE2E}"/>
                </a:ext>
              </a:extLst>
            </p:cNvPr>
            <p:cNvSpPr/>
            <p:nvPr/>
          </p:nvSpPr>
          <p:spPr>
            <a:xfrm flipH="1">
              <a:off x="1293269" y="2314806"/>
              <a:ext cx="703820" cy="3263223"/>
            </a:xfrm>
            <a:prstGeom prst="snip1Rect">
              <a:avLst>
                <a:gd name="adj" fmla="val 0"/>
              </a:avLst>
            </a:prstGeom>
            <a:solidFill>
              <a:srgbClr val="1F7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8" name="TextBox 3">
              <a:extLst>
                <a:ext uri="{FF2B5EF4-FFF2-40B4-BE49-F238E27FC236}">
                  <a16:creationId xmlns:a16="http://schemas.microsoft.com/office/drawing/2014/main" id="{89B1AACD-848D-304B-AADB-3B2C37F8475B}"/>
                </a:ext>
              </a:extLst>
            </p:cNvPr>
            <p:cNvSpPr txBox="1"/>
            <p:nvPr/>
          </p:nvSpPr>
          <p:spPr>
            <a:xfrm>
              <a:off x="1429741" y="2605569"/>
              <a:ext cx="492443" cy="2681696"/>
            </a:xfrm>
            <a:prstGeom prst="rect">
              <a:avLst/>
            </a:prstGeom>
            <a:noFill/>
          </p:spPr>
          <p:txBody>
            <a:bodyPr vert="eaVert" wrap="non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Python </a:t>
              </a:r>
              <a:r>
                <a:rPr lang="zh-CN" altLang="en-US" sz="2000" b="1" dirty="0">
                  <a:solidFill>
                    <a:schemeClr val="bg1"/>
                  </a:solidFill>
                  <a:latin typeface="微软雅黑" panose="020B0503020204020204" pitchFamily="34" charset="-122"/>
                  <a:ea typeface="微软雅黑" panose="020B0503020204020204" pitchFamily="34" charset="-122"/>
                </a:rPr>
                <a:t>语 言 的 优 点</a:t>
              </a:r>
            </a:p>
          </p:txBody>
        </p:sp>
      </p:grpSp>
    </p:spTree>
    <p:extLst>
      <p:ext uri="{BB962C8B-B14F-4D97-AF65-F5344CB8AC3E}">
        <p14:creationId xmlns:p14="http://schemas.microsoft.com/office/powerpoint/2010/main" val="3446993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329840" y="572250"/>
            <a:ext cx="8360079" cy="535531"/>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cs typeface="+mn-cs"/>
              </a:rPr>
              <a:t>1.1.2 Python</a:t>
            </a:r>
            <a:r>
              <a:rPr lang="zh-CN" altLang="en-US" sz="3200" dirty="0">
                <a:solidFill>
                  <a:srgbClr val="1353A2"/>
                </a:solidFill>
                <a:latin typeface="微软雅黑" pitchFamily="34" charset="-122"/>
                <a:ea typeface="微软雅黑" pitchFamily="34" charset="-122"/>
                <a:cs typeface="+mn-cs"/>
              </a:rPr>
              <a:t>语言的特点</a:t>
            </a:r>
          </a:p>
        </p:txBody>
      </p:sp>
      <p:grpSp>
        <p:nvGrpSpPr>
          <p:cNvPr id="6" name="组合 5">
            <a:extLst>
              <a:ext uri="{FF2B5EF4-FFF2-40B4-BE49-F238E27FC236}">
                <a16:creationId xmlns:a16="http://schemas.microsoft.com/office/drawing/2014/main" id="{479212BD-DF5A-FC41-95BE-6129203966DB}"/>
              </a:ext>
            </a:extLst>
          </p:cNvPr>
          <p:cNvGrpSpPr/>
          <p:nvPr/>
        </p:nvGrpSpPr>
        <p:grpSpPr>
          <a:xfrm rot="16200000">
            <a:off x="1861172" y="925885"/>
            <a:ext cx="703820" cy="3263223"/>
            <a:chOff x="1293269" y="2314806"/>
            <a:chExt cx="703820" cy="3263223"/>
          </a:xfrm>
        </p:grpSpPr>
        <p:sp>
          <p:nvSpPr>
            <p:cNvPr id="7" name="剪去单角的矩形 6">
              <a:extLst>
                <a:ext uri="{FF2B5EF4-FFF2-40B4-BE49-F238E27FC236}">
                  <a16:creationId xmlns:a16="http://schemas.microsoft.com/office/drawing/2014/main" id="{FDC0DFA9-7F4C-0D4E-A109-AF7D1653CE2E}"/>
                </a:ext>
              </a:extLst>
            </p:cNvPr>
            <p:cNvSpPr/>
            <p:nvPr/>
          </p:nvSpPr>
          <p:spPr>
            <a:xfrm flipH="1">
              <a:off x="1293269" y="2314806"/>
              <a:ext cx="703820" cy="3263223"/>
            </a:xfrm>
            <a:prstGeom prst="snip1Rect">
              <a:avLst>
                <a:gd name="adj" fmla="val 0"/>
              </a:avLst>
            </a:prstGeom>
            <a:solidFill>
              <a:srgbClr val="1F7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8" name="TextBox 3">
              <a:extLst>
                <a:ext uri="{FF2B5EF4-FFF2-40B4-BE49-F238E27FC236}">
                  <a16:creationId xmlns:a16="http://schemas.microsoft.com/office/drawing/2014/main" id="{89B1AACD-848D-304B-AADB-3B2C37F8475B}"/>
                </a:ext>
              </a:extLst>
            </p:cNvPr>
            <p:cNvSpPr txBox="1"/>
            <p:nvPr/>
          </p:nvSpPr>
          <p:spPr>
            <a:xfrm>
              <a:off x="1398958" y="2605572"/>
              <a:ext cx="492443" cy="2681696"/>
            </a:xfrm>
            <a:prstGeom prst="rect">
              <a:avLst/>
            </a:prstGeom>
            <a:noFill/>
          </p:spPr>
          <p:txBody>
            <a:bodyPr vert="eaVert" wrap="non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Python </a:t>
              </a:r>
              <a:r>
                <a:rPr lang="zh-CN" altLang="en-US" sz="2000" b="1" dirty="0">
                  <a:solidFill>
                    <a:schemeClr val="bg1"/>
                  </a:solidFill>
                  <a:latin typeface="微软雅黑" panose="020B0503020204020204" pitchFamily="34" charset="-122"/>
                  <a:ea typeface="微软雅黑" panose="020B0503020204020204" pitchFamily="34" charset="-122"/>
                </a:rPr>
                <a:t>语 言 的 缺 点</a:t>
              </a:r>
            </a:p>
          </p:txBody>
        </p:sp>
      </p:grpSp>
      <p:sp>
        <p:nvSpPr>
          <p:cNvPr id="9" name="矩形 8"/>
          <p:cNvSpPr/>
          <p:nvPr/>
        </p:nvSpPr>
        <p:spPr>
          <a:xfrm>
            <a:off x="1676140" y="3253618"/>
            <a:ext cx="9013779" cy="1200329"/>
          </a:xfrm>
          <a:prstGeom prst="rect">
            <a:avLst/>
          </a:prstGeom>
        </p:spPr>
        <p:txBody>
          <a:bodyPr wrap="square">
            <a:spAutoFit/>
          </a:bodyPr>
          <a:lstStyle/>
          <a:p>
            <a:pPr marL="342900" indent="-342900" defTabSz="720725">
              <a:lnSpc>
                <a:spcPct val="150000"/>
              </a:lnSpc>
              <a:buClr>
                <a:schemeClr val="bg1">
                  <a:lumMod val="50000"/>
                </a:schemeClr>
              </a:buClr>
              <a:buFont typeface="Wingdings" panose="05000000000000000000" pitchFamily="2" charset="2"/>
              <a:buChar char="p"/>
            </a:pPr>
            <a:r>
              <a:rPr lang="zh-CN" altLang="en-US" sz="2400" dirty="0">
                <a:solidFill>
                  <a:srgbClr val="FF0000"/>
                </a:solidFill>
                <a:latin typeface="微软雅黑" pitchFamily="34" charset="-122"/>
                <a:ea typeface="微软雅黑" pitchFamily="34" charset="-122"/>
              </a:rPr>
              <a:t>执行效率不够高</a:t>
            </a: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Python</a:t>
            </a:r>
            <a:r>
              <a:rPr lang="zh-CN" altLang="en-US" sz="2400" dirty="0">
                <a:solidFill>
                  <a:schemeClr val="bg1">
                    <a:lumMod val="50000"/>
                  </a:schemeClr>
                </a:solidFill>
                <a:latin typeface="微软雅黑" pitchFamily="34" charset="-122"/>
                <a:ea typeface="微软雅黑" pitchFamily="34" charset="-122"/>
              </a:rPr>
              <a:t>程序的效率只有</a:t>
            </a:r>
            <a:r>
              <a:rPr lang="en-US" altLang="zh-CN" sz="2400" dirty="0">
                <a:solidFill>
                  <a:schemeClr val="bg1">
                    <a:lumMod val="50000"/>
                  </a:schemeClr>
                </a:solidFill>
                <a:latin typeface="微软雅黑" pitchFamily="34" charset="-122"/>
                <a:ea typeface="微软雅黑" pitchFamily="34" charset="-122"/>
              </a:rPr>
              <a:t>C</a:t>
            </a:r>
            <a:r>
              <a:rPr lang="zh-CN" altLang="en-US" sz="2400" dirty="0">
                <a:solidFill>
                  <a:schemeClr val="bg1">
                    <a:lumMod val="50000"/>
                  </a:schemeClr>
                </a:solidFill>
                <a:latin typeface="微软雅黑" pitchFamily="34" charset="-122"/>
                <a:ea typeface="微软雅黑" pitchFamily="34" charset="-122"/>
              </a:rPr>
              <a:t>语言程序的</a:t>
            </a:r>
            <a:r>
              <a:rPr lang="en-US" altLang="zh-CN" sz="2400" dirty="0">
                <a:solidFill>
                  <a:schemeClr val="bg1">
                    <a:lumMod val="50000"/>
                  </a:schemeClr>
                </a:solidFill>
                <a:latin typeface="微软雅黑" pitchFamily="34" charset="-122"/>
                <a:ea typeface="微软雅黑" pitchFamily="34" charset="-122"/>
              </a:rPr>
              <a:t>1/10</a:t>
            </a:r>
            <a:r>
              <a:rPr lang="zh-CN" altLang="en-US" sz="2400" dirty="0">
                <a:solidFill>
                  <a:schemeClr val="bg1">
                    <a:lumMod val="50000"/>
                  </a:schemeClr>
                </a:solidFill>
                <a:latin typeface="微软雅黑" pitchFamily="34" charset="-122"/>
                <a:ea typeface="微软雅黑" pitchFamily="34" charset="-122"/>
              </a:rPr>
              <a:t>。</a:t>
            </a:r>
            <a:endParaRPr lang="en-US" altLang="zh-CN" sz="2400" dirty="0">
              <a:solidFill>
                <a:schemeClr val="bg1">
                  <a:lumMod val="50000"/>
                </a:schemeClr>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p"/>
            </a:pPr>
            <a:r>
              <a:rPr lang="en-US" altLang="zh-CN" sz="2400" dirty="0">
                <a:solidFill>
                  <a:schemeClr val="bg1">
                    <a:lumMod val="50000"/>
                  </a:schemeClr>
                </a:solidFill>
                <a:latin typeface="微软雅黑" pitchFamily="34" charset="-122"/>
                <a:ea typeface="微软雅黑" pitchFamily="34" charset="-122"/>
              </a:rPr>
              <a:t>Python 3.x</a:t>
            </a:r>
            <a:r>
              <a:rPr lang="zh-CN" altLang="en-US" sz="2400" dirty="0">
                <a:solidFill>
                  <a:schemeClr val="bg1">
                    <a:lumMod val="50000"/>
                  </a:schemeClr>
                </a:solidFill>
                <a:latin typeface="微软雅黑" pitchFamily="34" charset="-122"/>
                <a:ea typeface="微软雅黑" pitchFamily="34" charset="-122"/>
              </a:rPr>
              <a:t>和</a:t>
            </a:r>
            <a:r>
              <a:rPr lang="en-US" altLang="zh-CN" sz="2400" dirty="0">
                <a:solidFill>
                  <a:schemeClr val="bg1">
                    <a:lumMod val="50000"/>
                  </a:schemeClr>
                </a:solidFill>
                <a:latin typeface="微软雅黑" pitchFamily="34" charset="-122"/>
                <a:ea typeface="微软雅黑" pitchFamily="34" charset="-122"/>
              </a:rPr>
              <a:t>Python 2.x</a:t>
            </a:r>
            <a:r>
              <a:rPr lang="zh-CN" altLang="en-US" sz="2400" dirty="0">
                <a:solidFill>
                  <a:srgbClr val="FF0000"/>
                </a:solidFill>
                <a:latin typeface="微软雅黑" pitchFamily="34" charset="-122"/>
                <a:ea typeface="微软雅黑" pitchFamily="34" charset="-122"/>
              </a:rPr>
              <a:t>不兼容</a:t>
            </a:r>
            <a:r>
              <a:rPr lang="zh-CN" altLang="en-US" sz="2400" dirty="0">
                <a:solidFill>
                  <a:schemeClr val="bg1">
                    <a:lumMod val="50000"/>
                  </a:schemeClr>
                </a:solidFill>
                <a:latin typeface="微软雅黑" pitchFamily="34" charset="-122"/>
                <a:ea typeface="微软雅黑" pitchFamily="34" charset="-122"/>
              </a:rPr>
              <a:t>。</a:t>
            </a:r>
          </a:p>
        </p:txBody>
      </p:sp>
    </p:spTree>
    <p:extLst>
      <p:ext uri="{BB962C8B-B14F-4D97-AF65-F5344CB8AC3E}">
        <p14:creationId xmlns:p14="http://schemas.microsoft.com/office/powerpoint/2010/main" val="3709100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ChangeArrowheads="1"/>
          </p:cNvSpPr>
          <p:nvPr/>
        </p:nvSpPr>
        <p:spPr bwMode="auto">
          <a:xfrm>
            <a:off x="2330725" y="265724"/>
            <a:ext cx="5148262" cy="584775"/>
          </a:xfrm>
          <a:prstGeom prst="rect">
            <a:avLst/>
          </a:prstGeom>
          <a:noFill/>
          <a:effectLst/>
        </p:spPr>
        <p:txBody>
          <a:bodyPr>
            <a:spAutoFit/>
          </a:bodyPr>
          <a:lstStyle/>
          <a:p>
            <a:pPr fontAlgn="auto">
              <a:spcBef>
                <a:spcPts val="0"/>
              </a:spcBef>
              <a:spcAft>
                <a:spcPts val="0"/>
              </a:spcAft>
              <a:buFontTx/>
              <a:buNone/>
              <a:defRPr/>
            </a:pPr>
            <a:r>
              <a:rPr lang="zh-CN" altLang="en-US" sz="3200" dirty="0">
                <a:solidFill>
                  <a:srgbClr val="1353A2"/>
                </a:solidFill>
                <a:latin typeface="微软雅黑" panose="020B0503020204020204" charset="-122"/>
                <a:ea typeface="微软雅黑" panose="020B0503020204020204" charset="-122"/>
                <a:sym typeface="宋体" panose="02010600030101010101" pitchFamily="2" charset="-122"/>
              </a:rPr>
              <a:t>目录页</a:t>
            </a:r>
          </a:p>
        </p:txBody>
      </p:sp>
      <p:sp>
        <p:nvSpPr>
          <p:cNvPr id="10" name="对角圆角矩形 9"/>
          <p:cNvSpPr/>
          <p:nvPr/>
        </p:nvSpPr>
        <p:spPr>
          <a:xfrm>
            <a:off x="4360356" y="3055801"/>
            <a:ext cx="7217483"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1" name="TextBox 6"/>
          <p:cNvSpPr txBox="1">
            <a:spLocks noChangeArrowheads="1"/>
          </p:cNvSpPr>
          <p:nvPr/>
        </p:nvSpPr>
        <p:spPr bwMode="auto">
          <a:xfrm>
            <a:off x="4567439" y="2350157"/>
            <a:ext cx="5326504"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2800" dirty="0">
                <a:solidFill>
                  <a:srgbClr val="595959"/>
                </a:solidFill>
                <a:latin typeface="Impact" pitchFamily="34" charset="0"/>
                <a:ea typeface="微软雅黑" pitchFamily="34" charset="-122"/>
              </a:rPr>
              <a:t>01    </a:t>
            </a:r>
            <a:r>
              <a:rPr lang="zh-CN" altLang="en-US" sz="2800" dirty="0">
                <a:solidFill>
                  <a:srgbClr val="595959"/>
                </a:solidFill>
                <a:latin typeface="Impact" pitchFamily="34" charset="0"/>
                <a:ea typeface="微软雅黑" pitchFamily="34" charset="-122"/>
              </a:rPr>
              <a:t>认识</a:t>
            </a:r>
            <a:r>
              <a:rPr lang="en-US" altLang="zh-CN" sz="2800" dirty="0">
                <a:solidFill>
                  <a:srgbClr val="595959"/>
                </a:solidFill>
                <a:latin typeface="Impact" pitchFamily="34" charset="0"/>
                <a:ea typeface="微软雅黑" pitchFamily="34" charset="-122"/>
              </a:rPr>
              <a:t>Python</a:t>
            </a:r>
          </a:p>
        </p:txBody>
      </p:sp>
      <p:sp>
        <p:nvSpPr>
          <p:cNvPr id="13" name="TextBox 10"/>
          <p:cNvSpPr txBox="1">
            <a:spLocks noChangeArrowheads="1"/>
          </p:cNvSpPr>
          <p:nvPr/>
        </p:nvSpPr>
        <p:spPr bwMode="auto">
          <a:xfrm>
            <a:off x="4567439" y="3179596"/>
            <a:ext cx="7010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2600" dirty="0">
                <a:solidFill>
                  <a:schemeClr val="bg1"/>
                </a:solidFill>
                <a:latin typeface="Impact" pitchFamily="34" charset="0"/>
                <a:ea typeface="微软雅黑" pitchFamily="34" charset="-122"/>
              </a:rPr>
              <a:t>02    Python</a:t>
            </a:r>
            <a:r>
              <a:rPr lang="zh-CN" altLang="en-US" sz="2600" dirty="0">
                <a:solidFill>
                  <a:schemeClr val="bg1"/>
                </a:solidFill>
                <a:latin typeface="Impact" pitchFamily="34" charset="0"/>
                <a:ea typeface="微软雅黑" pitchFamily="34" charset="-122"/>
              </a:rPr>
              <a:t>解释器的安装与</a:t>
            </a:r>
            <a:r>
              <a:rPr lang="en-US" altLang="zh-CN" sz="2600" dirty="0">
                <a:solidFill>
                  <a:schemeClr val="bg1"/>
                </a:solidFill>
                <a:latin typeface="Impact" pitchFamily="34" charset="0"/>
                <a:ea typeface="微软雅黑" pitchFamily="34" charset="-122"/>
              </a:rPr>
              <a:t>Python</a:t>
            </a:r>
            <a:r>
              <a:rPr lang="zh-CN" altLang="en-US" sz="2600" dirty="0">
                <a:solidFill>
                  <a:schemeClr val="bg1"/>
                </a:solidFill>
                <a:latin typeface="Impact" pitchFamily="34" charset="0"/>
                <a:ea typeface="微软雅黑" pitchFamily="34" charset="-122"/>
              </a:rPr>
              <a:t>程序的运行</a:t>
            </a:r>
          </a:p>
        </p:txBody>
      </p:sp>
      <p:sp>
        <p:nvSpPr>
          <p:cNvPr id="14" name="TextBox 11"/>
          <p:cNvSpPr txBox="1">
            <a:spLocks noChangeArrowheads="1"/>
          </p:cNvSpPr>
          <p:nvPr/>
        </p:nvSpPr>
        <p:spPr bwMode="auto">
          <a:xfrm>
            <a:off x="4567438" y="3979389"/>
            <a:ext cx="532650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2800" dirty="0">
                <a:solidFill>
                  <a:srgbClr val="595959"/>
                </a:solidFill>
                <a:latin typeface="Impact" pitchFamily="34" charset="0"/>
                <a:ea typeface="微软雅黑" pitchFamily="34" charset="-122"/>
              </a:rPr>
              <a:t>03    Python</a:t>
            </a:r>
            <a:r>
              <a:rPr lang="zh-CN" altLang="en-US" sz="2800" dirty="0">
                <a:solidFill>
                  <a:srgbClr val="595959"/>
                </a:solidFill>
                <a:latin typeface="Impact" pitchFamily="34" charset="0"/>
                <a:ea typeface="微软雅黑" pitchFamily="34" charset="-122"/>
              </a:rPr>
              <a:t>开发工具</a:t>
            </a:r>
          </a:p>
        </p:txBody>
      </p:sp>
      <p:sp>
        <p:nvSpPr>
          <p:cNvPr id="15" name="TextBox 10"/>
          <p:cNvSpPr txBox="1">
            <a:spLocks noChangeArrowheads="1"/>
          </p:cNvSpPr>
          <p:nvPr/>
        </p:nvSpPr>
        <p:spPr bwMode="auto">
          <a:xfrm>
            <a:off x="4594426" y="4794570"/>
            <a:ext cx="529951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2800" dirty="0">
                <a:solidFill>
                  <a:srgbClr val="595959"/>
                </a:solidFill>
                <a:latin typeface="Impact" pitchFamily="34" charset="0"/>
                <a:ea typeface="微软雅黑" pitchFamily="34" charset="-122"/>
              </a:rPr>
              <a:t>04    Python</a:t>
            </a:r>
            <a:r>
              <a:rPr lang="zh-CN" altLang="en-US" sz="2800" dirty="0">
                <a:solidFill>
                  <a:srgbClr val="595959"/>
                </a:solidFill>
                <a:latin typeface="Impact" pitchFamily="34" charset="0"/>
                <a:ea typeface="微软雅黑" pitchFamily="34" charset="-122"/>
              </a:rPr>
              <a:t>模块</a:t>
            </a:r>
          </a:p>
        </p:txBody>
      </p:sp>
    </p:spTree>
    <p:extLst>
      <p:ext uri="{BB962C8B-B14F-4D97-AF65-F5344CB8AC3E}">
        <p14:creationId xmlns:p14="http://schemas.microsoft.com/office/powerpoint/2010/main" val="2313196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801633" y="2024892"/>
            <a:ext cx="4459265" cy="369517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720725">
              <a:lnSpc>
                <a:spcPct val="150000"/>
              </a:lnSpc>
            </a:pPr>
            <a:r>
              <a:rPr lang="en-US" altLang="zh-CN" sz="2400" dirty="0">
                <a:solidFill>
                  <a:schemeClr val="bg1">
                    <a:lumMod val="50000"/>
                  </a:schemeClr>
                </a:solidFill>
                <a:latin typeface="微软雅黑" pitchFamily="34" charset="-122"/>
                <a:ea typeface="微软雅黑" pitchFamily="34" charset="-122"/>
              </a:rPr>
              <a:t>Python</a:t>
            </a:r>
            <a:r>
              <a:rPr lang="zh-CN" altLang="en-US" sz="2400" dirty="0">
                <a:solidFill>
                  <a:schemeClr val="bg1">
                    <a:lumMod val="50000"/>
                  </a:schemeClr>
                </a:solidFill>
                <a:latin typeface="微软雅黑" pitchFamily="34" charset="-122"/>
                <a:ea typeface="微软雅黑" pitchFamily="34" charset="-122"/>
              </a:rPr>
              <a:t>解释器有多个版本，考虑到主要的</a:t>
            </a:r>
            <a:r>
              <a:rPr lang="en-US" altLang="zh-CN" sz="2400" dirty="0">
                <a:solidFill>
                  <a:schemeClr val="bg1">
                    <a:lumMod val="50000"/>
                  </a:schemeClr>
                </a:solidFill>
                <a:latin typeface="微软雅黑" pitchFamily="34" charset="-122"/>
                <a:ea typeface="微软雅黑" pitchFamily="34" charset="-122"/>
              </a:rPr>
              <a:t>Python</a:t>
            </a:r>
            <a:r>
              <a:rPr lang="zh-CN" altLang="en-US" sz="2400" dirty="0">
                <a:solidFill>
                  <a:schemeClr val="bg1">
                    <a:lumMod val="50000"/>
                  </a:schemeClr>
                </a:solidFill>
                <a:latin typeface="微软雅黑" pitchFamily="34" charset="-122"/>
                <a:ea typeface="微软雅黑" pitchFamily="34" charset="-122"/>
              </a:rPr>
              <a:t>标准库更新只针对</a:t>
            </a:r>
            <a:r>
              <a:rPr lang="en-US" altLang="zh-CN" sz="2400" dirty="0">
                <a:solidFill>
                  <a:schemeClr val="bg1">
                    <a:lumMod val="50000"/>
                  </a:schemeClr>
                </a:solidFill>
                <a:latin typeface="微软雅黑" pitchFamily="34" charset="-122"/>
                <a:ea typeface="微软雅黑" pitchFamily="34" charset="-122"/>
              </a:rPr>
              <a:t>3.x</a:t>
            </a:r>
            <a:r>
              <a:rPr lang="zh-CN" altLang="en-US" sz="2400" dirty="0">
                <a:solidFill>
                  <a:schemeClr val="bg1">
                    <a:lumMod val="50000"/>
                  </a:schemeClr>
                </a:solidFill>
                <a:latin typeface="微软雅黑" pitchFamily="34" charset="-122"/>
                <a:ea typeface="微软雅黑" pitchFamily="34" charset="-122"/>
              </a:rPr>
              <a:t>系列，且当下企业也正从</a:t>
            </a:r>
            <a:r>
              <a:rPr lang="en-US" altLang="zh-CN" sz="2400" dirty="0">
                <a:solidFill>
                  <a:schemeClr val="bg1">
                    <a:lumMod val="50000"/>
                  </a:schemeClr>
                </a:solidFill>
                <a:latin typeface="微软雅黑" pitchFamily="34" charset="-122"/>
                <a:ea typeface="微软雅黑" pitchFamily="34" charset="-122"/>
              </a:rPr>
              <a:t>Python 2.x</a:t>
            </a:r>
            <a:r>
              <a:rPr lang="zh-CN" altLang="en-US" sz="2400" dirty="0">
                <a:solidFill>
                  <a:schemeClr val="bg1">
                    <a:lumMod val="50000"/>
                  </a:schemeClr>
                </a:solidFill>
                <a:latin typeface="微软雅黑" pitchFamily="34" charset="-122"/>
                <a:ea typeface="微软雅黑" pitchFamily="34" charset="-122"/>
              </a:rPr>
              <a:t>向</a:t>
            </a:r>
            <a:r>
              <a:rPr lang="en-US" altLang="zh-CN" sz="2400" dirty="0">
                <a:solidFill>
                  <a:schemeClr val="bg1">
                    <a:lumMod val="50000"/>
                  </a:schemeClr>
                </a:solidFill>
                <a:latin typeface="微软雅黑" pitchFamily="34" charset="-122"/>
                <a:ea typeface="微软雅黑" pitchFamily="34" charset="-122"/>
              </a:rPr>
              <a:t>3.x</a:t>
            </a:r>
            <a:r>
              <a:rPr lang="zh-CN" altLang="en-US" sz="2400" dirty="0">
                <a:solidFill>
                  <a:schemeClr val="bg1">
                    <a:lumMod val="50000"/>
                  </a:schemeClr>
                </a:solidFill>
                <a:latin typeface="微软雅黑" pitchFamily="34" charset="-122"/>
                <a:ea typeface="微软雅黑" pitchFamily="34" charset="-122"/>
              </a:rPr>
              <a:t>过渡，因此对于初学</a:t>
            </a:r>
            <a:r>
              <a:rPr lang="en-US" altLang="zh-CN" sz="2400" dirty="0">
                <a:solidFill>
                  <a:schemeClr val="bg1">
                    <a:lumMod val="50000"/>
                  </a:schemeClr>
                </a:solidFill>
                <a:latin typeface="微软雅黑" pitchFamily="34" charset="-122"/>
                <a:ea typeface="微软雅黑" pitchFamily="34" charset="-122"/>
              </a:rPr>
              <a:t>Python </a:t>
            </a:r>
            <a:r>
              <a:rPr lang="zh-CN" altLang="en-US" sz="2400" dirty="0">
                <a:solidFill>
                  <a:schemeClr val="bg1">
                    <a:lumMod val="50000"/>
                  </a:schemeClr>
                </a:solidFill>
                <a:latin typeface="微软雅黑" pitchFamily="34" charset="-122"/>
                <a:ea typeface="微软雅黑" pitchFamily="34" charset="-122"/>
              </a:rPr>
              <a:t>的读者而言，</a:t>
            </a:r>
            <a:r>
              <a:rPr lang="en-US" altLang="zh-CN" sz="2400" dirty="0">
                <a:solidFill>
                  <a:srgbClr val="FF0000"/>
                </a:solidFill>
                <a:latin typeface="微软雅黑" pitchFamily="34" charset="-122"/>
                <a:ea typeface="微软雅黑" pitchFamily="34" charset="-122"/>
              </a:rPr>
              <a:t>Python3.x</a:t>
            </a:r>
            <a:r>
              <a:rPr lang="zh-CN" altLang="en-US" sz="2400" dirty="0">
                <a:solidFill>
                  <a:srgbClr val="FF0000"/>
                </a:solidFill>
                <a:latin typeface="微软雅黑" pitchFamily="34" charset="-122"/>
                <a:ea typeface="微软雅黑" pitchFamily="34" charset="-122"/>
              </a:rPr>
              <a:t>无疑是明智的选择</a:t>
            </a:r>
            <a:r>
              <a:rPr lang="zh-CN" altLang="en-US" sz="2400" dirty="0">
                <a:solidFill>
                  <a:schemeClr val="bg1">
                    <a:lumMod val="50000"/>
                  </a:schemeClr>
                </a:solidFill>
                <a:latin typeface="微软雅黑" pitchFamily="34" charset="-122"/>
                <a:ea typeface="微软雅黑" pitchFamily="34" charset="-122"/>
              </a:rPr>
              <a:t>。</a:t>
            </a: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56" y="1664966"/>
            <a:ext cx="5312144" cy="4415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标题 1"/>
          <p:cNvSpPr txBox="1">
            <a:spLocks/>
          </p:cNvSpPr>
          <p:nvPr/>
        </p:nvSpPr>
        <p:spPr>
          <a:xfrm>
            <a:off x="2329840" y="572250"/>
            <a:ext cx="8360079" cy="535531"/>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cs typeface="+mn-cs"/>
              </a:rPr>
              <a:t>1.2</a:t>
            </a:r>
            <a:r>
              <a:rPr lang="en-US" altLang="zh-CN" sz="3200" dirty="0">
                <a:solidFill>
                  <a:srgbClr val="1353A2"/>
                </a:solidFill>
                <a:latin typeface="微软雅黑" pitchFamily="34" charset="-122"/>
                <a:ea typeface="微软雅黑" pitchFamily="34" charset="-122"/>
              </a:rPr>
              <a:t>.1</a:t>
            </a:r>
            <a:r>
              <a:rPr lang="en-US" altLang="zh-CN" sz="3200" dirty="0">
                <a:solidFill>
                  <a:srgbClr val="1353A2"/>
                </a:solidFill>
                <a:latin typeface="微软雅黑" pitchFamily="34" charset="-122"/>
                <a:ea typeface="微软雅黑" pitchFamily="34" charset="-122"/>
                <a:cs typeface="+mn-cs"/>
              </a:rPr>
              <a:t> </a:t>
            </a:r>
            <a:r>
              <a:rPr lang="zh-CN" altLang="en-US" sz="3200" dirty="0">
                <a:solidFill>
                  <a:srgbClr val="1353A2"/>
                </a:solidFill>
                <a:latin typeface="微软雅黑" pitchFamily="34" charset="-122"/>
                <a:ea typeface="微软雅黑" pitchFamily="34" charset="-122"/>
                <a:cs typeface="+mn-cs"/>
              </a:rPr>
              <a:t>安装</a:t>
            </a:r>
            <a:r>
              <a:rPr lang="en-US" altLang="zh-CN" sz="3200" dirty="0">
                <a:solidFill>
                  <a:srgbClr val="1353A2"/>
                </a:solidFill>
                <a:latin typeface="微软雅黑" pitchFamily="34" charset="-122"/>
                <a:ea typeface="微软雅黑" pitchFamily="34" charset="-122"/>
                <a:cs typeface="+mn-cs"/>
              </a:rPr>
              <a:t>Python</a:t>
            </a:r>
            <a:r>
              <a:rPr lang="zh-CN" altLang="en-US" sz="3200" dirty="0">
                <a:solidFill>
                  <a:srgbClr val="1353A2"/>
                </a:solidFill>
                <a:latin typeface="微软雅黑" pitchFamily="34" charset="-122"/>
                <a:ea typeface="微软雅黑" pitchFamily="34" charset="-122"/>
                <a:cs typeface="+mn-cs"/>
              </a:rPr>
              <a:t>解释器</a:t>
            </a:r>
          </a:p>
        </p:txBody>
      </p:sp>
    </p:spTree>
    <p:extLst>
      <p:ext uri="{BB962C8B-B14F-4D97-AF65-F5344CB8AC3E}">
        <p14:creationId xmlns:p14="http://schemas.microsoft.com/office/powerpoint/2010/main" val="4015751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75505" y="2560814"/>
            <a:ext cx="4401462" cy="246247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720725">
              <a:lnSpc>
                <a:spcPct val="150000"/>
              </a:lnSpc>
            </a:pPr>
            <a:r>
              <a:rPr lang="en-US" altLang="zh-CN" sz="2400" dirty="0">
                <a:solidFill>
                  <a:schemeClr val="bg1">
                    <a:lumMod val="50000"/>
                  </a:schemeClr>
                </a:solidFill>
                <a:latin typeface="微软雅黑" pitchFamily="34" charset="-122"/>
                <a:ea typeface="微软雅黑" pitchFamily="34" charset="-122"/>
              </a:rPr>
              <a:t>1.  </a:t>
            </a:r>
            <a:r>
              <a:rPr lang="zh-CN" altLang="en-US" sz="2400" dirty="0">
                <a:solidFill>
                  <a:schemeClr val="bg1">
                    <a:lumMod val="50000"/>
                  </a:schemeClr>
                </a:solidFill>
                <a:latin typeface="微软雅黑" pitchFamily="34" charset="-122"/>
                <a:ea typeface="微软雅黑" pitchFamily="34" charset="-122"/>
              </a:rPr>
              <a:t>访问</a:t>
            </a:r>
            <a:r>
              <a:rPr lang="en-US" altLang="zh-CN" sz="2400" dirty="0">
                <a:solidFill>
                  <a:schemeClr val="bg1">
                    <a:lumMod val="50000"/>
                  </a:schemeClr>
                </a:solidFill>
                <a:latin typeface="微软雅黑" pitchFamily="34" charset="-122"/>
                <a:ea typeface="微软雅黑" pitchFamily="34" charset="-122"/>
              </a:rPr>
              <a:t>Python</a:t>
            </a:r>
            <a:r>
              <a:rPr lang="zh-CN" altLang="en-US" sz="2400" dirty="0">
                <a:solidFill>
                  <a:schemeClr val="bg1">
                    <a:lumMod val="50000"/>
                  </a:schemeClr>
                </a:solidFill>
                <a:latin typeface="微软雅黑" pitchFamily="34" charset="-122"/>
                <a:ea typeface="微软雅黑" pitchFamily="34" charset="-122"/>
              </a:rPr>
              <a:t>官网的</a:t>
            </a:r>
            <a:r>
              <a:rPr lang="zh-CN" altLang="en-US" sz="2400" dirty="0">
                <a:solidFill>
                  <a:srgbClr val="FF0000"/>
                </a:solidFill>
                <a:latin typeface="微软雅黑" pitchFamily="34" charset="-122"/>
                <a:ea typeface="微软雅黑" pitchFamily="34" charset="-122"/>
              </a:rPr>
              <a:t>下载页面</a:t>
            </a: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https://www.python.org/downloads/</a:t>
            </a:r>
            <a:r>
              <a:rPr lang="zh-CN" altLang="en-US" sz="2400" dirty="0">
                <a:solidFill>
                  <a:schemeClr val="bg1">
                    <a:lumMod val="50000"/>
                  </a:schemeClr>
                </a:solidFill>
                <a:latin typeface="微软雅黑" pitchFamily="34" charset="-122"/>
                <a:ea typeface="微软雅黑" pitchFamily="34" charset="-122"/>
              </a:rPr>
              <a:t>。</a:t>
            </a:r>
            <a:endParaRPr lang="en-US" altLang="zh-CN" sz="2400" dirty="0">
              <a:solidFill>
                <a:schemeClr val="bg1">
                  <a:lumMod val="50000"/>
                </a:schemeClr>
              </a:solidFill>
              <a:latin typeface="微软雅黑" pitchFamily="34" charset="-122"/>
              <a:ea typeface="微软雅黑" pitchFamily="34" charset="-122"/>
            </a:endParaRPr>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8868" y="2218711"/>
            <a:ext cx="6252562" cy="3146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p:nvSpPr>
        <p:spPr>
          <a:xfrm>
            <a:off x="2329840" y="572250"/>
            <a:ext cx="8360079" cy="535531"/>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cs typeface="+mn-cs"/>
              </a:rPr>
              <a:t>1.2</a:t>
            </a:r>
            <a:r>
              <a:rPr lang="en-US" altLang="zh-CN" sz="3200" dirty="0">
                <a:solidFill>
                  <a:srgbClr val="1353A2"/>
                </a:solidFill>
                <a:latin typeface="微软雅黑" pitchFamily="34" charset="-122"/>
                <a:ea typeface="微软雅黑" pitchFamily="34" charset="-122"/>
              </a:rPr>
              <a:t>.1</a:t>
            </a:r>
            <a:r>
              <a:rPr lang="en-US" altLang="zh-CN" sz="3200" dirty="0">
                <a:solidFill>
                  <a:srgbClr val="1353A2"/>
                </a:solidFill>
                <a:latin typeface="微软雅黑" pitchFamily="34" charset="-122"/>
                <a:ea typeface="微软雅黑" pitchFamily="34" charset="-122"/>
                <a:cs typeface="+mn-cs"/>
              </a:rPr>
              <a:t> </a:t>
            </a:r>
            <a:r>
              <a:rPr lang="zh-CN" altLang="en-US" sz="3200" dirty="0">
                <a:solidFill>
                  <a:srgbClr val="1353A2"/>
                </a:solidFill>
                <a:latin typeface="微软雅黑" pitchFamily="34" charset="-122"/>
                <a:ea typeface="微软雅黑" pitchFamily="34" charset="-122"/>
                <a:cs typeface="+mn-cs"/>
              </a:rPr>
              <a:t>安装</a:t>
            </a:r>
            <a:r>
              <a:rPr lang="en-US" altLang="zh-CN" sz="3200" dirty="0">
                <a:solidFill>
                  <a:srgbClr val="1353A2"/>
                </a:solidFill>
                <a:latin typeface="微软雅黑" pitchFamily="34" charset="-122"/>
                <a:ea typeface="微软雅黑" pitchFamily="34" charset="-122"/>
                <a:cs typeface="+mn-cs"/>
              </a:rPr>
              <a:t>Python</a:t>
            </a:r>
            <a:r>
              <a:rPr lang="zh-CN" altLang="en-US" sz="3200" dirty="0">
                <a:solidFill>
                  <a:srgbClr val="1353A2"/>
                </a:solidFill>
                <a:latin typeface="微软雅黑" pitchFamily="34" charset="-122"/>
                <a:ea typeface="微软雅黑" pitchFamily="34" charset="-122"/>
                <a:cs typeface="+mn-cs"/>
              </a:rPr>
              <a:t>解释器</a:t>
            </a:r>
          </a:p>
        </p:txBody>
      </p:sp>
    </p:spTree>
    <p:extLst>
      <p:ext uri="{BB962C8B-B14F-4D97-AF65-F5344CB8AC3E}">
        <p14:creationId xmlns:p14="http://schemas.microsoft.com/office/powerpoint/2010/main" val="7070550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20914" y="2041476"/>
            <a:ext cx="4722311" cy="323171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720725">
              <a:lnSpc>
                <a:spcPct val="150000"/>
              </a:lnSpc>
            </a:pPr>
            <a:r>
              <a:rPr lang="en-US" altLang="zh-CN" sz="2400" dirty="0">
                <a:solidFill>
                  <a:schemeClr val="bg1">
                    <a:lumMod val="50000"/>
                  </a:schemeClr>
                </a:solidFill>
                <a:latin typeface="微软雅黑" pitchFamily="34" charset="-122"/>
                <a:ea typeface="微软雅黑" pitchFamily="34" charset="-122"/>
              </a:rPr>
              <a:t>2.  </a:t>
            </a:r>
            <a:r>
              <a:rPr lang="zh-CN" altLang="en-US" sz="2400" dirty="0">
                <a:solidFill>
                  <a:schemeClr val="bg1">
                    <a:lumMod val="50000"/>
                  </a:schemeClr>
                </a:solidFill>
                <a:latin typeface="微软雅黑" pitchFamily="34" charset="-122"/>
                <a:ea typeface="微软雅黑" pitchFamily="34" charset="-122"/>
              </a:rPr>
              <a:t>进入</a:t>
            </a:r>
            <a:r>
              <a:rPr lang="en-US" altLang="zh-CN" sz="2400" dirty="0">
                <a:solidFill>
                  <a:schemeClr val="bg1">
                    <a:lumMod val="50000"/>
                  </a:schemeClr>
                </a:solidFill>
                <a:latin typeface="微软雅黑" pitchFamily="34" charset="-122"/>
                <a:ea typeface="微软雅黑" pitchFamily="34" charset="-122"/>
              </a:rPr>
              <a:t>Windows</a:t>
            </a:r>
            <a:r>
              <a:rPr lang="zh-CN" altLang="en-US" sz="2400" dirty="0">
                <a:solidFill>
                  <a:schemeClr val="bg1">
                    <a:lumMod val="50000"/>
                  </a:schemeClr>
                </a:solidFill>
                <a:latin typeface="微软雅黑" pitchFamily="34" charset="-122"/>
                <a:ea typeface="微软雅黑" pitchFamily="34" charset="-122"/>
              </a:rPr>
              <a:t>版本软件下载页面，根据操作系统版本选择相应软件包。本教材使用的是</a:t>
            </a:r>
            <a:r>
              <a:rPr lang="en-US" altLang="zh-CN" sz="2400" dirty="0">
                <a:solidFill>
                  <a:schemeClr val="bg1">
                    <a:lumMod val="50000"/>
                  </a:schemeClr>
                </a:solidFill>
                <a:latin typeface="微软雅黑" pitchFamily="34" charset="-122"/>
                <a:ea typeface="微软雅黑" pitchFamily="34" charset="-122"/>
              </a:rPr>
              <a:t>Windows 7 64</a:t>
            </a:r>
            <a:r>
              <a:rPr lang="zh-CN" altLang="en-US" sz="2400" dirty="0">
                <a:solidFill>
                  <a:schemeClr val="bg1">
                    <a:lumMod val="50000"/>
                  </a:schemeClr>
                </a:solidFill>
                <a:latin typeface="微软雅黑" pitchFamily="34" charset="-122"/>
                <a:ea typeface="微软雅黑" pitchFamily="34" charset="-122"/>
              </a:rPr>
              <a:t>位操作系统，此处选择</a:t>
            </a:r>
            <a:r>
              <a:rPr lang="en-US" altLang="zh-CN" sz="2400" dirty="0">
                <a:solidFill>
                  <a:srgbClr val="FF0000"/>
                </a:solidFill>
                <a:latin typeface="微软雅黑" pitchFamily="34" charset="-122"/>
                <a:ea typeface="微软雅黑" pitchFamily="34" charset="-122"/>
              </a:rPr>
              <a:t>3.8.2</a:t>
            </a:r>
            <a:r>
              <a:rPr lang="zh-CN" altLang="en-US" sz="2400" dirty="0">
                <a:solidFill>
                  <a:srgbClr val="FF0000"/>
                </a:solidFill>
                <a:latin typeface="微软雅黑" pitchFamily="34" charset="-122"/>
                <a:ea typeface="微软雅黑" pitchFamily="34" charset="-122"/>
              </a:rPr>
              <a:t>版本</a:t>
            </a: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rgbClr val="FF0000"/>
                </a:solidFill>
                <a:latin typeface="微软雅黑" pitchFamily="34" charset="-122"/>
                <a:ea typeface="微软雅黑" pitchFamily="34" charset="-122"/>
              </a:rPr>
              <a:t>.exe</a:t>
            </a:r>
            <a:r>
              <a:rPr lang="zh-CN" altLang="en-US" sz="2400" dirty="0">
                <a:solidFill>
                  <a:srgbClr val="FF0000"/>
                </a:solidFill>
                <a:latin typeface="微软雅黑" pitchFamily="34" charset="-122"/>
                <a:ea typeface="微软雅黑" pitchFamily="34" charset="-122"/>
              </a:rPr>
              <a:t>形式的安装包</a:t>
            </a:r>
            <a:r>
              <a:rPr lang="zh-CN" altLang="en-US" sz="2400" dirty="0">
                <a:solidFill>
                  <a:schemeClr val="bg1">
                    <a:lumMod val="50000"/>
                  </a:schemeClr>
                </a:solidFill>
                <a:latin typeface="微软雅黑" pitchFamily="34" charset="-122"/>
                <a:ea typeface="微软雅黑" pitchFamily="34" charset="-122"/>
              </a:rPr>
              <a:t>。</a:t>
            </a:r>
            <a:endParaRPr lang="en-US" altLang="zh-CN" sz="2400" dirty="0">
              <a:solidFill>
                <a:schemeClr val="bg1">
                  <a:lumMod val="50000"/>
                </a:schemeClr>
              </a:solidFill>
              <a:latin typeface="微软雅黑" pitchFamily="34" charset="-122"/>
              <a:ea typeface="微软雅黑" pitchFamily="34" charset="-122"/>
            </a:endParaRPr>
          </a:p>
        </p:txBody>
      </p:sp>
      <p:sp>
        <p:nvSpPr>
          <p:cNvPr id="6" name="标题 1"/>
          <p:cNvSpPr txBox="1">
            <a:spLocks/>
          </p:cNvSpPr>
          <p:nvPr/>
        </p:nvSpPr>
        <p:spPr>
          <a:xfrm>
            <a:off x="2329840" y="572250"/>
            <a:ext cx="8360079" cy="535531"/>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cs typeface="+mn-cs"/>
              </a:rPr>
              <a:t>1.2</a:t>
            </a:r>
            <a:r>
              <a:rPr lang="en-US" altLang="zh-CN" sz="3200" dirty="0">
                <a:solidFill>
                  <a:srgbClr val="1353A2"/>
                </a:solidFill>
                <a:latin typeface="微软雅黑" pitchFamily="34" charset="-122"/>
                <a:ea typeface="微软雅黑" pitchFamily="34" charset="-122"/>
              </a:rPr>
              <a:t>.1</a:t>
            </a:r>
            <a:r>
              <a:rPr lang="en-US" altLang="zh-CN" sz="3200" dirty="0">
                <a:solidFill>
                  <a:srgbClr val="1353A2"/>
                </a:solidFill>
                <a:latin typeface="微软雅黑" pitchFamily="34" charset="-122"/>
                <a:ea typeface="微软雅黑" pitchFamily="34" charset="-122"/>
                <a:cs typeface="+mn-cs"/>
              </a:rPr>
              <a:t> </a:t>
            </a:r>
            <a:r>
              <a:rPr lang="zh-CN" altLang="en-US" sz="3200" dirty="0">
                <a:solidFill>
                  <a:srgbClr val="1353A2"/>
                </a:solidFill>
                <a:latin typeface="微软雅黑" pitchFamily="34" charset="-122"/>
                <a:ea typeface="微软雅黑" pitchFamily="34" charset="-122"/>
                <a:cs typeface="+mn-cs"/>
              </a:rPr>
              <a:t>安装</a:t>
            </a:r>
            <a:r>
              <a:rPr lang="en-US" altLang="zh-CN" sz="3200" dirty="0">
                <a:solidFill>
                  <a:srgbClr val="1353A2"/>
                </a:solidFill>
                <a:latin typeface="微软雅黑" pitchFamily="34" charset="-122"/>
                <a:ea typeface="微软雅黑" pitchFamily="34" charset="-122"/>
                <a:cs typeface="+mn-cs"/>
              </a:rPr>
              <a:t>Python</a:t>
            </a:r>
            <a:r>
              <a:rPr lang="zh-CN" altLang="en-US" sz="3200" dirty="0">
                <a:solidFill>
                  <a:srgbClr val="1353A2"/>
                </a:solidFill>
                <a:latin typeface="微软雅黑" pitchFamily="34" charset="-122"/>
                <a:ea typeface="微软雅黑" pitchFamily="34" charset="-122"/>
                <a:cs typeface="+mn-cs"/>
              </a:rPr>
              <a:t>解释器</a:t>
            </a:r>
          </a:p>
        </p:txBody>
      </p:sp>
      <p:pic>
        <p:nvPicPr>
          <p:cNvPr id="512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6383" y="2041477"/>
            <a:ext cx="5831528" cy="339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442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139" y="1877511"/>
            <a:ext cx="5899762" cy="36246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8" name="矩形 7"/>
          <p:cNvSpPr/>
          <p:nvPr/>
        </p:nvSpPr>
        <p:spPr>
          <a:xfrm>
            <a:off x="620914" y="2073962"/>
            <a:ext cx="4722311" cy="323171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720725">
              <a:lnSpc>
                <a:spcPct val="150000"/>
              </a:lnSpc>
            </a:pPr>
            <a:r>
              <a:rPr lang="en-US" altLang="zh-CN" sz="2400" dirty="0">
                <a:solidFill>
                  <a:schemeClr val="bg1">
                    <a:lumMod val="50000"/>
                  </a:schemeClr>
                </a:solidFill>
                <a:latin typeface="微软雅黑" pitchFamily="34" charset="-122"/>
                <a:ea typeface="微软雅黑" pitchFamily="34" charset="-122"/>
              </a:rPr>
              <a:t>3. </a:t>
            </a:r>
            <a:r>
              <a:rPr lang="zh-CN" altLang="en-US" sz="2400" dirty="0">
                <a:solidFill>
                  <a:schemeClr val="bg1">
                    <a:lumMod val="50000"/>
                  </a:schemeClr>
                </a:solidFill>
                <a:latin typeface="微软雅黑" pitchFamily="34" charset="-122"/>
                <a:ea typeface="微软雅黑" pitchFamily="34" charset="-122"/>
              </a:rPr>
              <a:t>勾选“</a:t>
            </a:r>
            <a:r>
              <a:rPr lang="en-US" altLang="zh-CN" sz="2400" dirty="0">
                <a:solidFill>
                  <a:schemeClr val="bg1">
                    <a:lumMod val="50000"/>
                  </a:schemeClr>
                </a:solidFill>
                <a:latin typeface="微软雅黑" pitchFamily="34" charset="-122"/>
                <a:ea typeface="微软雅黑" pitchFamily="34" charset="-122"/>
              </a:rPr>
              <a:t>Add Python 3.8 to PATH”</a:t>
            </a:r>
            <a:r>
              <a:rPr lang="zh-CN" altLang="en-US" sz="2400" dirty="0">
                <a:solidFill>
                  <a:schemeClr val="bg1">
                    <a:lumMod val="50000"/>
                  </a:schemeClr>
                </a:solidFill>
                <a:latin typeface="微软雅黑" pitchFamily="34" charset="-122"/>
                <a:ea typeface="微软雅黑" pitchFamily="34" charset="-122"/>
              </a:rPr>
              <a:t>，选择“</a:t>
            </a:r>
            <a:r>
              <a:rPr lang="en-US" altLang="zh-CN" sz="2400" dirty="0">
                <a:solidFill>
                  <a:schemeClr val="bg1">
                    <a:lumMod val="50000"/>
                  </a:schemeClr>
                </a:solidFill>
                <a:latin typeface="微软雅黑" pitchFamily="34" charset="-122"/>
                <a:ea typeface="微软雅黑" pitchFamily="34" charset="-122"/>
              </a:rPr>
              <a:t>Install Now”</a:t>
            </a:r>
            <a:r>
              <a:rPr lang="zh-CN" altLang="en-US" sz="2400" dirty="0">
                <a:solidFill>
                  <a:schemeClr val="bg1">
                    <a:lumMod val="50000"/>
                  </a:schemeClr>
                </a:solidFill>
                <a:latin typeface="微软雅黑" pitchFamily="34" charset="-122"/>
                <a:ea typeface="微软雅黑" pitchFamily="34" charset="-122"/>
              </a:rPr>
              <a:t>开始自动</a:t>
            </a:r>
            <a:r>
              <a:rPr lang="zh-CN" altLang="en-US" sz="2400" dirty="0">
                <a:solidFill>
                  <a:srgbClr val="FF0000"/>
                </a:solidFill>
                <a:latin typeface="微软雅黑" pitchFamily="34" charset="-122"/>
                <a:ea typeface="微软雅黑" pitchFamily="34" charset="-122"/>
              </a:rPr>
              <a:t>安装</a:t>
            </a:r>
            <a:r>
              <a:rPr lang="en-US" altLang="zh-CN" sz="2400" dirty="0">
                <a:solidFill>
                  <a:srgbClr val="FF0000"/>
                </a:solidFill>
                <a:latin typeface="微软雅黑" pitchFamily="34" charset="-122"/>
                <a:ea typeface="微软雅黑" pitchFamily="34" charset="-122"/>
              </a:rPr>
              <a:t>Python</a:t>
            </a:r>
            <a:r>
              <a:rPr lang="zh-CN" altLang="en-US" sz="2400" dirty="0">
                <a:solidFill>
                  <a:srgbClr val="FF0000"/>
                </a:solidFill>
                <a:latin typeface="微软雅黑" pitchFamily="34" charset="-122"/>
                <a:ea typeface="微软雅黑" pitchFamily="34" charset="-122"/>
              </a:rPr>
              <a:t>解释器</a:t>
            </a:r>
            <a:r>
              <a:rPr lang="zh-CN" altLang="en-US" sz="2400" dirty="0">
                <a:solidFill>
                  <a:schemeClr val="bg1">
                    <a:lumMod val="50000"/>
                  </a:schemeClr>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配置环境变量</a:t>
            </a:r>
            <a:r>
              <a:rPr lang="zh-CN" altLang="en-US" sz="2400" dirty="0">
                <a:solidFill>
                  <a:schemeClr val="bg1">
                    <a:lumMod val="50000"/>
                  </a:schemeClr>
                </a:solidFill>
                <a:latin typeface="微软雅黑" pitchFamily="34" charset="-122"/>
                <a:ea typeface="微软雅黑" pitchFamily="34" charset="-122"/>
              </a:rPr>
              <a:t>。片刻后安装完成。</a:t>
            </a:r>
          </a:p>
        </p:txBody>
      </p:sp>
      <p:sp>
        <p:nvSpPr>
          <p:cNvPr id="5" name="标题 1"/>
          <p:cNvSpPr txBox="1">
            <a:spLocks/>
          </p:cNvSpPr>
          <p:nvPr/>
        </p:nvSpPr>
        <p:spPr>
          <a:xfrm>
            <a:off x="2329840" y="572250"/>
            <a:ext cx="8360079" cy="535531"/>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cs typeface="+mn-cs"/>
              </a:rPr>
              <a:t>1.2</a:t>
            </a:r>
            <a:r>
              <a:rPr lang="en-US" altLang="zh-CN" sz="3200" dirty="0">
                <a:solidFill>
                  <a:srgbClr val="1353A2"/>
                </a:solidFill>
                <a:latin typeface="微软雅黑" pitchFamily="34" charset="-122"/>
                <a:ea typeface="微软雅黑" pitchFamily="34" charset="-122"/>
              </a:rPr>
              <a:t>.1</a:t>
            </a:r>
            <a:r>
              <a:rPr lang="en-US" altLang="zh-CN" sz="3200" dirty="0">
                <a:solidFill>
                  <a:srgbClr val="1353A2"/>
                </a:solidFill>
                <a:latin typeface="微软雅黑" pitchFamily="34" charset="-122"/>
                <a:ea typeface="微软雅黑" pitchFamily="34" charset="-122"/>
                <a:cs typeface="+mn-cs"/>
              </a:rPr>
              <a:t> </a:t>
            </a:r>
            <a:r>
              <a:rPr lang="zh-CN" altLang="en-US" sz="3200" dirty="0">
                <a:solidFill>
                  <a:srgbClr val="1353A2"/>
                </a:solidFill>
                <a:latin typeface="微软雅黑" pitchFamily="34" charset="-122"/>
                <a:ea typeface="微软雅黑" pitchFamily="34" charset="-122"/>
                <a:cs typeface="+mn-cs"/>
              </a:rPr>
              <a:t>安装</a:t>
            </a:r>
            <a:r>
              <a:rPr lang="en-US" altLang="zh-CN" sz="3200" dirty="0">
                <a:solidFill>
                  <a:srgbClr val="1353A2"/>
                </a:solidFill>
                <a:latin typeface="微软雅黑" pitchFamily="34" charset="-122"/>
                <a:ea typeface="微软雅黑" pitchFamily="34" charset="-122"/>
                <a:cs typeface="+mn-cs"/>
              </a:rPr>
              <a:t>Python</a:t>
            </a:r>
            <a:r>
              <a:rPr lang="zh-CN" altLang="en-US" sz="3200" dirty="0">
                <a:solidFill>
                  <a:srgbClr val="1353A2"/>
                </a:solidFill>
                <a:latin typeface="微软雅黑" pitchFamily="34" charset="-122"/>
                <a:ea typeface="微软雅黑" pitchFamily="34" charset="-122"/>
                <a:cs typeface="+mn-cs"/>
              </a:rPr>
              <a:t>解释器</a:t>
            </a:r>
          </a:p>
        </p:txBody>
      </p:sp>
    </p:spTree>
    <p:extLst>
      <p:ext uri="{BB962C8B-B14F-4D97-AF65-F5344CB8AC3E}">
        <p14:creationId xmlns:p14="http://schemas.microsoft.com/office/powerpoint/2010/main" val="1426233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540510" y="1946359"/>
            <a:ext cx="11101029" cy="61941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720725">
              <a:lnSpc>
                <a:spcPct val="150000"/>
              </a:lnSpc>
            </a:pPr>
            <a:r>
              <a:rPr lang="en-US" altLang="zh-CN" sz="2400" dirty="0">
                <a:solidFill>
                  <a:schemeClr val="bg1">
                    <a:lumMod val="50000"/>
                  </a:schemeClr>
                </a:solidFill>
                <a:latin typeface="微软雅黑" pitchFamily="34" charset="-122"/>
                <a:ea typeface="微软雅黑" pitchFamily="34" charset="-122"/>
              </a:rPr>
              <a:t>4.  </a:t>
            </a:r>
            <a:r>
              <a:rPr lang="zh-CN" altLang="en-US" sz="2400" dirty="0">
                <a:solidFill>
                  <a:schemeClr val="bg1">
                    <a:lumMod val="50000"/>
                  </a:schemeClr>
                </a:solidFill>
                <a:latin typeface="微软雅黑" pitchFamily="34" charset="-122"/>
                <a:ea typeface="微软雅黑" pitchFamily="34" charset="-122"/>
              </a:rPr>
              <a:t>在</a:t>
            </a:r>
            <a:r>
              <a:rPr lang="en-US" altLang="zh-CN" sz="2400" dirty="0">
                <a:solidFill>
                  <a:schemeClr val="bg1">
                    <a:lumMod val="50000"/>
                  </a:schemeClr>
                </a:solidFill>
                <a:latin typeface="微软雅黑" pitchFamily="34" charset="-122"/>
                <a:ea typeface="微软雅黑" pitchFamily="34" charset="-122"/>
              </a:rPr>
              <a:t>”</a:t>
            </a:r>
            <a:r>
              <a:rPr lang="zh-CN" altLang="en-US" sz="2400" dirty="0">
                <a:solidFill>
                  <a:schemeClr val="bg1">
                    <a:lumMod val="50000"/>
                  </a:schemeClr>
                </a:solidFill>
                <a:latin typeface="微软雅黑" pitchFamily="34" charset="-122"/>
                <a:ea typeface="微软雅黑" pitchFamily="34" charset="-122"/>
              </a:rPr>
              <a:t>开始</a:t>
            </a:r>
            <a:r>
              <a:rPr lang="en-US" altLang="zh-CN" sz="2400" dirty="0">
                <a:solidFill>
                  <a:schemeClr val="bg1">
                    <a:lumMod val="50000"/>
                  </a:schemeClr>
                </a:solidFill>
                <a:latin typeface="微软雅黑" pitchFamily="34" charset="-122"/>
                <a:ea typeface="微软雅黑" pitchFamily="34" charset="-122"/>
              </a:rPr>
              <a:t>”</a:t>
            </a:r>
            <a:r>
              <a:rPr lang="zh-CN" altLang="en-US" sz="2400" dirty="0">
                <a:solidFill>
                  <a:schemeClr val="bg1">
                    <a:lumMod val="50000"/>
                  </a:schemeClr>
                </a:solidFill>
                <a:latin typeface="微软雅黑" pitchFamily="34" charset="-122"/>
                <a:ea typeface="微软雅黑" pitchFamily="34" charset="-122"/>
              </a:rPr>
              <a:t>菜单栏中搜索“</a:t>
            </a:r>
            <a:r>
              <a:rPr lang="en-US" altLang="zh-CN" sz="2400" dirty="0">
                <a:solidFill>
                  <a:schemeClr val="bg1">
                    <a:lumMod val="50000"/>
                  </a:schemeClr>
                </a:solidFill>
                <a:latin typeface="微软雅黑" pitchFamily="34" charset="-122"/>
                <a:ea typeface="微软雅黑" pitchFamily="34" charset="-122"/>
              </a:rPr>
              <a:t>python”,</a:t>
            </a:r>
            <a:r>
              <a:rPr lang="zh-CN" altLang="en-US" sz="2400" dirty="0">
                <a:solidFill>
                  <a:schemeClr val="bg1">
                    <a:lumMod val="50000"/>
                  </a:schemeClr>
                </a:solidFill>
                <a:latin typeface="微软雅黑" pitchFamily="34" charset="-122"/>
                <a:ea typeface="微软雅黑" pitchFamily="34" charset="-122"/>
              </a:rPr>
              <a:t>找到并单击</a:t>
            </a:r>
            <a:r>
              <a:rPr lang="zh-CN" altLang="en-US" sz="2400" dirty="0">
                <a:solidFill>
                  <a:srgbClr val="FF0000"/>
                </a:solidFill>
                <a:latin typeface="微软雅黑" pitchFamily="34" charset="-122"/>
                <a:ea typeface="微软雅黑" pitchFamily="34" charset="-122"/>
              </a:rPr>
              <a:t>打开</a:t>
            </a:r>
            <a:r>
              <a:rPr lang="en-US" altLang="zh-CN" sz="2400" dirty="0">
                <a:solidFill>
                  <a:srgbClr val="FF0000"/>
                </a:solidFill>
                <a:latin typeface="微软雅黑" pitchFamily="34" charset="-122"/>
                <a:ea typeface="微软雅黑" pitchFamily="34" charset="-122"/>
              </a:rPr>
              <a:t>Python 3.8(64 bit)</a:t>
            </a:r>
            <a:r>
              <a:rPr lang="zh-CN" altLang="en-US" sz="2400" dirty="0">
                <a:solidFill>
                  <a:schemeClr val="bg1">
                    <a:lumMod val="50000"/>
                  </a:schemeClr>
                </a:solidFill>
                <a:latin typeface="微软雅黑" pitchFamily="34" charset="-122"/>
                <a:ea typeface="微软雅黑" pitchFamily="34" charset="-122"/>
              </a:rPr>
              <a:t>。</a:t>
            </a:r>
          </a:p>
        </p:txBody>
      </p:sp>
      <p:sp>
        <p:nvSpPr>
          <p:cNvPr id="7" name="标题 1"/>
          <p:cNvSpPr txBox="1">
            <a:spLocks/>
          </p:cNvSpPr>
          <p:nvPr/>
        </p:nvSpPr>
        <p:spPr>
          <a:xfrm>
            <a:off x="2329840" y="572250"/>
            <a:ext cx="8360079" cy="535531"/>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cs typeface="+mn-cs"/>
              </a:rPr>
              <a:t>1.2</a:t>
            </a:r>
            <a:r>
              <a:rPr lang="en-US" altLang="zh-CN" sz="3200" dirty="0">
                <a:solidFill>
                  <a:srgbClr val="1353A2"/>
                </a:solidFill>
                <a:latin typeface="微软雅黑" pitchFamily="34" charset="-122"/>
                <a:ea typeface="微软雅黑" pitchFamily="34" charset="-122"/>
              </a:rPr>
              <a:t>.1</a:t>
            </a:r>
            <a:r>
              <a:rPr lang="en-US" altLang="zh-CN" sz="3200" dirty="0">
                <a:solidFill>
                  <a:srgbClr val="1353A2"/>
                </a:solidFill>
                <a:latin typeface="微软雅黑" pitchFamily="34" charset="-122"/>
                <a:ea typeface="微软雅黑" pitchFamily="34" charset="-122"/>
                <a:cs typeface="+mn-cs"/>
              </a:rPr>
              <a:t> </a:t>
            </a:r>
            <a:r>
              <a:rPr lang="zh-CN" altLang="en-US" sz="3200" dirty="0">
                <a:solidFill>
                  <a:srgbClr val="1353A2"/>
                </a:solidFill>
                <a:latin typeface="微软雅黑" pitchFamily="34" charset="-122"/>
                <a:ea typeface="微软雅黑" pitchFamily="34" charset="-122"/>
                <a:cs typeface="+mn-cs"/>
              </a:rPr>
              <a:t>安装</a:t>
            </a:r>
            <a:r>
              <a:rPr lang="en-US" altLang="zh-CN" sz="3200" dirty="0">
                <a:solidFill>
                  <a:srgbClr val="1353A2"/>
                </a:solidFill>
                <a:latin typeface="微软雅黑" pitchFamily="34" charset="-122"/>
                <a:ea typeface="微软雅黑" pitchFamily="34" charset="-122"/>
                <a:cs typeface="+mn-cs"/>
              </a:rPr>
              <a:t>Python</a:t>
            </a:r>
            <a:r>
              <a:rPr lang="zh-CN" altLang="en-US" sz="3200" dirty="0">
                <a:solidFill>
                  <a:srgbClr val="1353A2"/>
                </a:solidFill>
                <a:latin typeface="微软雅黑" pitchFamily="34" charset="-122"/>
                <a:ea typeface="微软雅黑" pitchFamily="34" charset="-122"/>
                <a:cs typeface="+mn-cs"/>
              </a:rPr>
              <a:t>解释器</a:t>
            </a:r>
          </a:p>
        </p:txBody>
      </p:sp>
      <p:pic>
        <p:nvPicPr>
          <p:cNvPr id="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294" y="2783859"/>
            <a:ext cx="8893169" cy="159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78870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13580" y="2085945"/>
            <a:ext cx="10973369" cy="63465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720725">
              <a:lnSpc>
                <a:spcPct val="150000"/>
              </a:lnSpc>
            </a:pPr>
            <a:r>
              <a:rPr lang="zh-CN" altLang="zh-CN" sz="2400" dirty="0">
                <a:solidFill>
                  <a:schemeClr val="bg1">
                    <a:lumMod val="50000"/>
                  </a:schemeClr>
                </a:solidFill>
                <a:latin typeface="微软雅黑" pitchFamily="34" charset="-122"/>
                <a:ea typeface="微软雅黑" pitchFamily="34" charset="-122"/>
              </a:rPr>
              <a:t>打开控制台窗口，在控制台中执行“</a:t>
            </a:r>
            <a:r>
              <a:rPr lang="en-US" altLang="zh-CN" sz="2400" dirty="0">
                <a:solidFill>
                  <a:schemeClr val="bg1">
                    <a:lumMod val="50000"/>
                  </a:schemeClr>
                </a:solidFill>
                <a:latin typeface="微软雅黑" pitchFamily="34" charset="-122"/>
                <a:ea typeface="微软雅黑" pitchFamily="34" charset="-122"/>
              </a:rPr>
              <a:t>python</a:t>
            </a:r>
            <a:r>
              <a:rPr lang="zh-CN" altLang="zh-CN" sz="2400" dirty="0">
                <a:solidFill>
                  <a:schemeClr val="bg1">
                    <a:lumMod val="50000"/>
                  </a:schemeClr>
                </a:solidFill>
                <a:latin typeface="微软雅黑" pitchFamily="34" charset="-122"/>
                <a:ea typeface="微软雅黑" pitchFamily="34" charset="-122"/>
              </a:rPr>
              <a:t>”命令</a:t>
            </a:r>
            <a:r>
              <a:rPr lang="zh-CN" altLang="en-US" sz="2400" dirty="0">
                <a:solidFill>
                  <a:schemeClr val="bg1">
                    <a:lumMod val="50000"/>
                  </a:schemeClr>
                </a:solidFill>
                <a:latin typeface="微软雅黑" pitchFamily="34" charset="-122"/>
                <a:ea typeface="微软雅黑" pitchFamily="34" charset="-122"/>
              </a:rPr>
              <a:t>也可以</a:t>
            </a:r>
            <a:r>
              <a:rPr lang="zh-CN" altLang="zh-CN" sz="2400" dirty="0">
                <a:solidFill>
                  <a:srgbClr val="FF0000"/>
                </a:solidFill>
                <a:latin typeface="微软雅黑" pitchFamily="34" charset="-122"/>
                <a:ea typeface="微软雅黑" pitchFamily="34" charset="-122"/>
              </a:rPr>
              <a:t>进入</a:t>
            </a:r>
            <a:r>
              <a:rPr lang="en-US" altLang="zh-CN" sz="2400" dirty="0">
                <a:solidFill>
                  <a:srgbClr val="FF0000"/>
                </a:solidFill>
                <a:latin typeface="微软雅黑" pitchFamily="34" charset="-122"/>
                <a:ea typeface="微软雅黑" pitchFamily="34" charset="-122"/>
              </a:rPr>
              <a:t>Python</a:t>
            </a:r>
            <a:r>
              <a:rPr lang="zh-CN" altLang="zh-CN" sz="2400" dirty="0">
                <a:solidFill>
                  <a:srgbClr val="FF0000"/>
                </a:solidFill>
                <a:latin typeface="微软雅黑" pitchFamily="34" charset="-122"/>
                <a:ea typeface="微软雅黑" pitchFamily="34" charset="-122"/>
              </a:rPr>
              <a:t>环境</a:t>
            </a:r>
            <a:r>
              <a:rPr lang="zh-CN" altLang="en-US" sz="2400" dirty="0">
                <a:solidFill>
                  <a:schemeClr val="bg1">
                    <a:lumMod val="50000"/>
                  </a:schemeClr>
                </a:solidFill>
                <a:latin typeface="微软雅黑" pitchFamily="34" charset="-122"/>
                <a:ea typeface="微软雅黑" pitchFamily="34" charset="-122"/>
              </a:rPr>
              <a:t>。</a:t>
            </a:r>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2108" y="2952611"/>
            <a:ext cx="7776312" cy="2131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txBox="1">
            <a:spLocks/>
          </p:cNvSpPr>
          <p:nvPr/>
        </p:nvSpPr>
        <p:spPr>
          <a:xfrm>
            <a:off x="2329840" y="572250"/>
            <a:ext cx="8360079" cy="535531"/>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cs typeface="+mn-cs"/>
              </a:rPr>
              <a:t>1.2</a:t>
            </a:r>
            <a:r>
              <a:rPr lang="en-US" altLang="zh-CN" sz="3200" dirty="0">
                <a:solidFill>
                  <a:srgbClr val="1353A2"/>
                </a:solidFill>
                <a:latin typeface="微软雅黑" pitchFamily="34" charset="-122"/>
                <a:ea typeface="微软雅黑" pitchFamily="34" charset="-122"/>
              </a:rPr>
              <a:t>.1</a:t>
            </a:r>
            <a:r>
              <a:rPr lang="en-US" altLang="zh-CN" sz="3200" dirty="0">
                <a:solidFill>
                  <a:srgbClr val="1353A2"/>
                </a:solidFill>
                <a:latin typeface="微软雅黑" pitchFamily="34" charset="-122"/>
                <a:ea typeface="微软雅黑" pitchFamily="34" charset="-122"/>
                <a:cs typeface="+mn-cs"/>
              </a:rPr>
              <a:t> </a:t>
            </a:r>
            <a:r>
              <a:rPr lang="zh-CN" altLang="en-US" sz="3200" dirty="0">
                <a:solidFill>
                  <a:srgbClr val="1353A2"/>
                </a:solidFill>
                <a:latin typeface="微软雅黑" pitchFamily="34" charset="-122"/>
                <a:ea typeface="微软雅黑" pitchFamily="34" charset="-122"/>
                <a:cs typeface="+mn-cs"/>
              </a:rPr>
              <a:t>安装</a:t>
            </a:r>
            <a:r>
              <a:rPr lang="en-US" altLang="zh-CN" sz="3200" dirty="0">
                <a:solidFill>
                  <a:srgbClr val="1353A2"/>
                </a:solidFill>
                <a:latin typeface="微软雅黑" pitchFamily="34" charset="-122"/>
                <a:ea typeface="微软雅黑" pitchFamily="34" charset="-122"/>
                <a:cs typeface="+mn-cs"/>
              </a:rPr>
              <a:t>Python</a:t>
            </a:r>
            <a:r>
              <a:rPr lang="zh-CN" altLang="en-US" sz="3200" dirty="0">
                <a:solidFill>
                  <a:srgbClr val="1353A2"/>
                </a:solidFill>
                <a:latin typeface="微软雅黑" pitchFamily="34" charset="-122"/>
                <a:ea typeface="微软雅黑" pitchFamily="34" charset="-122"/>
                <a:cs typeface="+mn-cs"/>
              </a:rPr>
              <a:t>解释器</a:t>
            </a:r>
          </a:p>
        </p:txBody>
      </p:sp>
    </p:spTree>
    <p:extLst>
      <p:ext uri="{BB962C8B-B14F-4D97-AF65-F5344CB8AC3E}">
        <p14:creationId xmlns:p14="http://schemas.microsoft.com/office/powerpoint/2010/main" val="3415943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2329840" y="572250"/>
            <a:ext cx="8360079" cy="535531"/>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zh-CN" sz="3200" dirty="0">
                <a:solidFill>
                  <a:srgbClr val="1353A2"/>
                </a:solidFill>
                <a:latin typeface="微软雅黑" pitchFamily="34" charset="-122"/>
                <a:ea typeface="微软雅黑" pitchFamily="34" charset="-122"/>
              </a:rPr>
              <a:t>1.2.2 </a:t>
            </a:r>
            <a:r>
              <a:rPr lang="en-US" altLang="zh-CN" sz="3200" dirty="0">
                <a:solidFill>
                  <a:srgbClr val="1353A2"/>
                </a:solidFill>
                <a:latin typeface="微软雅黑" pitchFamily="34" charset="-122"/>
                <a:ea typeface="微软雅黑" pitchFamily="34" charset="-122"/>
                <a:cs typeface="+mn-cs"/>
              </a:rPr>
              <a:t>Python</a:t>
            </a:r>
            <a:r>
              <a:rPr lang="zh-CN" altLang="zh-CN" sz="3200" dirty="0">
                <a:solidFill>
                  <a:srgbClr val="1353A2"/>
                </a:solidFill>
                <a:latin typeface="微软雅黑" pitchFamily="34" charset="-122"/>
                <a:ea typeface="微软雅黑" pitchFamily="34" charset="-122"/>
                <a:cs typeface="+mn-cs"/>
              </a:rPr>
              <a:t>程序的运行方式</a:t>
            </a:r>
          </a:p>
        </p:txBody>
      </p:sp>
      <p:sp>
        <p:nvSpPr>
          <p:cNvPr id="7" name="矩形 6"/>
          <p:cNvSpPr/>
          <p:nvPr/>
        </p:nvSpPr>
        <p:spPr>
          <a:xfrm>
            <a:off x="5158285" y="2175962"/>
            <a:ext cx="6142061" cy="324816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720725">
              <a:lnSpc>
                <a:spcPct val="150000"/>
              </a:lnSpc>
            </a:pPr>
            <a:r>
              <a:rPr lang="en-US" altLang="zh-CN" sz="2400" dirty="0">
                <a:solidFill>
                  <a:schemeClr val="bg1">
                    <a:lumMod val="50000"/>
                  </a:schemeClr>
                </a:solidFill>
                <a:latin typeface="微软雅黑" pitchFamily="34" charset="-122"/>
                <a:ea typeface="微软雅黑" pitchFamily="34" charset="-122"/>
              </a:rPr>
              <a:t>Python</a:t>
            </a:r>
            <a:r>
              <a:rPr lang="zh-CN" altLang="zh-CN" sz="2400" dirty="0">
                <a:solidFill>
                  <a:schemeClr val="bg1">
                    <a:lumMod val="50000"/>
                  </a:schemeClr>
                </a:solidFill>
                <a:latin typeface="微软雅黑" pitchFamily="34" charset="-122"/>
                <a:ea typeface="微软雅黑" pitchFamily="34" charset="-122"/>
              </a:rPr>
              <a:t>程序的运行方式有两种：</a:t>
            </a:r>
            <a:r>
              <a:rPr lang="zh-CN" altLang="zh-CN" sz="2400" dirty="0">
                <a:solidFill>
                  <a:srgbClr val="FF0000"/>
                </a:solidFill>
                <a:latin typeface="微软雅黑" pitchFamily="34" charset="-122"/>
                <a:ea typeface="微软雅黑" pitchFamily="34" charset="-122"/>
              </a:rPr>
              <a:t>交互式</a:t>
            </a:r>
            <a:r>
              <a:rPr lang="zh-CN" altLang="zh-CN" sz="2400" dirty="0">
                <a:solidFill>
                  <a:schemeClr val="bg1">
                    <a:lumMod val="50000"/>
                  </a:schemeClr>
                </a:solidFill>
                <a:latin typeface="微软雅黑" pitchFamily="34" charset="-122"/>
                <a:ea typeface="微软雅黑" pitchFamily="34" charset="-122"/>
              </a:rPr>
              <a:t>和</a:t>
            </a:r>
            <a:r>
              <a:rPr lang="zh-CN" altLang="zh-CN" sz="2400" dirty="0">
                <a:solidFill>
                  <a:srgbClr val="FF0000"/>
                </a:solidFill>
                <a:latin typeface="微软雅黑" pitchFamily="34" charset="-122"/>
                <a:ea typeface="微软雅黑" pitchFamily="34" charset="-122"/>
              </a:rPr>
              <a:t>文件式</a:t>
            </a:r>
            <a:r>
              <a:rPr lang="zh-CN" altLang="zh-CN" sz="2400" dirty="0">
                <a:solidFill>
                  <a:schemeClr val="bg1">
                    <a:lumMod val="50000"/>
                  </a:schemeClr>
                </a:solidFill>
                <a:latin typeface="微软雅黑" pitchFamily="34" charset="-122"/>
                <a:ea typeface="微软雅黑" pitchFamily="34" charset="-122"/>
              </a:rPr>
              <a:t>。交互式指</a:t>
            </a:r>
            <a:r>
              <a:rPr lang="en-US" altLang="zh-CN" sz="2400" dirty="0">
                <a:solidFill>
                  <a:schemeClr val="bg1">
                    <a:lumMod val="50000"/>
                  </a:schemeClr>
                </a:solidFill>
                <a:latin typeface="微软雅黑" pitchFamily="34" charset="-122"/>
                <a:ea typeface="微软雅黑" pitchFamily="34" charset="-122"/>
              </a:rPr>
              <a:t>Python</a:t>
            </a:r>
            <a:r>
              <a:rPr lang="zh-CN" altLang="zh-CN" sz="2400" dirty="0">
                <a:solidFill>
                  <a:schemeClr val="bg1">
                    <a:lumMod val="50000"/>
                  </a:schemeClr>
                </a:solidFill>
                <a:latin typeface="微软雅黑" pitchFamily="34" charset="-122"/>
                <a:ea typeface="微软雅黑" pitchFamily="34" charset="-122"/>
              </a:rPr>
              <a:t>解释器逐行接收</a:t>
            </a:r>
            <a:r>
              <a:rPr lang="en-US" altLang="zh-CN" sz="2400" dirty="0">
                <a:solidFill>
                  <a:schemeClr val="bg1">
                    <a:lumMod val="50000"/>
                  </a:schemeClr>
                </a:solidFill>
                <a:latin typeface="微软雅黑" pitchFamily="34" charset="-122"/>
                <a:ea typeface="微软雅黑" pitchFamily="34" charset="-122"/>
              </a:rPr>
              <a:t>Python</a:t>
            </a:r>
            <a:r>
              <a:rPr lang="zh-CN" altLang="zh-CN" sz="2400" dirty="0">
                <a:solidFill>
                  <a:schemeClr val="bg1">
                    <a:lumMod val="50000"/>
                  </a:schemeClr>
                </a:solidFill>
                <a:latin typeface="微软雅黑" pitchFamily="34" charset="-122"/>
                <a:ea typeface="微软雅黑" pitchFamily="34" charset="-122"/>
              </a:rPr>
              <a:t>代码并即时响应；文件式也称批量式，指先将</a:t>
            </a:r>
            <a:r>
              <a:rPr lang="en-US" altLang="zh-CN" sz="2400" dirty="0">
                <a:solidFill>
                  <a:schemeClr val="bg1">
                    <a:lumMod val="50000"/>
                  </a:schemeClr>
                </a:solidFill>
                <a:latin typeface="微软雅黑" pitchFamily="34" charset="-122"/>
                <a:ea typeface="微软雅黑" pitchFamily="34" charset="-122"/>
              </a:rPr>
              <a:t>Python</a:t>
            </a:r>
            <a:r>
              <a:rPr lang="zh-CN" altLang="zh-CN" sz="2400" dirty="0">
                <a:solidFill>
                  <a:schemeClr val="bg1">
                    <a:lumMod val="50000"/>
                  </a:schemeClr>
                </a:solidFill>
                <a:latin typeface="微软雅黑" pitchFamily="34" charset="-122"/>
                <a:ea typeface="微软雅黑" pitchFamily="34" charset="-122"/>
              </a:rPr>
              <a:t>代码保存在文件中，再启动</a:t>
            </a:r>
            <a:r>
              <a:rPr lang="en-US" altLang="zh-CN" sz="2400" dirty="0">
                <a:solidFill>
                  <a:schemeClr val="bg1">
                    <a:lumMod val="50000"/>
                  </a:schemeClr>
                </a:solidFill>
                <a:latin typeface="微软雅黑" pitchFamily="34" charset="-122"/>
                <a:ea typeface="微软雅黑" pitchFamily="34" charset="-122"/>
              </a:rPr>
              <a:t>Python</a:t>
            </a:r>
            <a:r>
              <a:rPr lang="zh-CN" altLang="zh-CN" sz="2400" dirty="0">
                <a:solidFill>
                  <a:schemeClr val="bg1">
                    <a:lumMod val="50000"/>
                  </a:schemeClr>
                </a:solidFill>
                <a:latin typeface="微软雅黑" pitchFamily="34" charset="-122"/>
                <a:ea typeface="微软雅黑" pitchFamily="34" charset="-122"/>
              </a:rPr>
              <a:t>解释器批量解释代码。</a:t>
            </a:r>
          </a:p>
        </p:txBody>
      </p:sp>
      <p:pic>
        <p:nvPicPr>
          <p:cNvPr id="8" name="Picture 2" descr="https://timgsa.baidu.com/timg?image&amp;quality=80&amp;size=b9999_10000&amp;sec=1588673906452&amp;di=785a35df03b10722f4c510225358a567&amp;imgtype=0&amp;src=http%3A%2F%2Fimg1.juimg.com%2F160107%2F330826-16010GZ0014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6328" y="1676602"/>
            <a:ext cx="3144549" cy="3924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697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9"/>
          <p:cNvGrpSpPr>
            <a:grpSpLocks/>
          </p:cNvGrpSpPr>
          <p:nvPr/>
        </p:nvGrpSpPr>
        <p:grpSpPr bwMode="auto">
          <a:xfrm>
            <a:off x="3246438" y="1743075"/>
            <a:ext cx="5407025" cy="3732213"/>
            <a:chOff x="1809684" y="1771915"/>
            <a:chExt cx="5633372" cy="3890359"/>
          </a:xfrm>
        </p:grpSpPr>
        <p:sp>
          <p:nvSpPr>
            <p:cNvPr id="7170" name="弧形 80"/>
            <p:cNvSpPr>
              <a:spLocks noChangeArrowheads="1"/>
            </p:cNvSpPr>
            <p:nvPr/>
          </p:nvSpPr>
          <p:spPr bwMode="auto">
            <a:xfrm rot="5400000">
              <a:off x="3976670" y="3085281"/>
              <a:ext cx="1313885" cy="1314895"/>
            </a:xfrm>
            <a:custGeom>
              <a:avLst/>
              <a:gdLst>
                <a:gd name="T0" fmla="*/ 660347 w 1313885"/>
                <a:gd name="T1" fmla="*/ 1314886 h 1314895"/>
                <a:gd name="T2" fmla="*/ 50918 w 1313885"/>
                <a:gd name="T3" fmla="*/ 911233 h 1314895"/>
                <a:gd name="T4" fmla="*/ 191035 w 1313885"/>
                <a:gd name="T5" fmla="*/ 193946 h 1314895"/>
                <a:gd name="T6" fmla="*/ 907723 w 1313885"/>
                <a:gd name="T7" fmla="*/ 49788 h 1314895"/>
                <a:gd name="T8" fmla="*/ 1313886 w 1313885"/>
                <a:gd name="T9" fmla="*/ 657448 h 1314895"/>
                <a:gd name="T10" fmla="*/ 656943 w 1313885"/>
                <a:gd name="T11" fmla="*/ 657448 h 1314895"/>
                <a:gd name="T12" fmla="*/ 660347 w 1313885"/>
                <a:gd name="T13" fmla="*/ 1314886 h 1314895"/>
                <a:gd name="T14" fmla="*/ 660347 w 1313885"/>
                <a:gd name="T15" fmla="*/ 1314886 h 1314895"/>
                <a:gd name="T16" fmla="*/ 50918 w 1313885"/>
                <a:gd name="T17" fmla="*/ 911233 h 1314895"/>
                <a:gd name="T18" fmla="*/ 191035 w 1313885"/>
                <a:gd name="T19" fmla="*/ 193946 h 1314895"/>
                <a:gd name="T20" fmla="*/ 907723 w 1313885"/>
                <a:gd name="T21" fmla="*/ 49788 h 1314895"/>
                <a:gd name="T22" fmla="*/ 1313886 w 1313885"/>
                <a:gd name="T23" fmla="*/ 657448 h 1314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3885" h="1314895" stroke="0">
                  <a:moveTo>
                    <a:pt x="660347" y="1314886"/>
                  </a:moveTo>
                  <a:cubicBezTo>
                    <a:pt x="394266" y="1316266"/>
                    <a:pt x="153631" y="1156882"/>
                    <a:pt x="50918" y="911233"/>
                  </a:cubicBezTo>
                  <a:cubicBezTo>
                    <a:pt x="-51709" y="665790"/>
                    <a:pt x="3602" y="382641"/>
                    <a:pt x="191035" y="193946"/>
                  </a:cubicBezTo>
                  <a:cubicBezTo>
                    <a:pt x="378689" y="5028"/>
                    <a:pt x="661705" y="-51899"/>
                    <a:pt x="907723" y="49788"/>
                  </a:cubicBezTo>
                  <a:cubicBezTo>
                    <a:pt x="1153536" y="151390"/>
                    <a:pt x="1313886" y="391290"/>
                    <a:pt x="1313886" y="657448"/>
                  </a:cubicBezTo>
                  <a:lnTo>
                    <a:pt x="656943" y="657448"/>
                  </a:lnTo>
                  <a:cubicBezTo>
                    <a:pt x="658078" y="876594"/>
                    <a:pt x="659212" y="1095740"/>
                    <a:pt x="660347" y="1314886"/>
                  </a:cubicBezTo>
                  <a:close/>
                </a:path>
                <a:path w="1313885" h="1314895" fill="none">
                  <a:moveTo>
                    <a:pt x="660347" y="1314886"/>
                  </a:moveTo>
                  <a:cubicBezTo>
                    <a:pt x="394266" y="1316266"/>
                    <a:pt x="153631" y="1156882"/>
                    <a:pt x="50918" y="911233"/>
                  </a:cubicBezTo>
                  <a:cubicBezTo>
                    <a:pt x="-51709" y="665790"/>
                    <a:pt x="3602" y="382641"/>
                    <a:pt x="191035" y="193946"/>
                  </a:cubicBezTo>
                  <a:cubicBezTo>
                    <a:pt x="378689" y="5028"/>
                    <a:pt x="661705" y="-51899"/>
                    <a:pt x="907723" y="49788"/>
                  </a:cubicBezTo>
                  <a:cubicBezTo>
                    <a:pt x="1153536" y="151390"/>
                    <a:pt x="1313886" y="391290"/>
                    <a:pt x="1313886" y="657448"/>
                  </a:cubicBezTo>
                </a:path>
              </a:pathLst>
            </a:custGeom>
            <a:noFill/>
            <a:ln w="57150">
              <a:solidFill>
                <a:srgbClr val="D5F4FF"/>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 name="弧形 81"/>
            <p:cNvSpPr>
              <a:spLocks noChangeArrowheads="1"/>
            </p:cNvSpPr>
            <p:nvPr/>
          </p:nvSpPr>
          <p:spPr bwMode="auto">
            <a:xfrm>
              <a:off x="4091957" y="3203290"/>
              <a:ext cx="1083341" cy="1083872"/>
            </a:xfrm>
            <a:custGeom>
              <a:avLst/>
              <a:gdLst>
                <a:gd name="T0" fmla="*/ 31 w 1083341"/>
                <a:gd name="T1" fmla="*/ 547729 h 1083872"/>
                <a:gd name="T2" fmla="*/ 267398 w 1083341"/>
                <a:gd name="T3" fmla="*/ 74608 h 1083872"/>
                <a:gd name="T4" fmla="*/ 810932 w 1083341"/>
                <a:gd name="T5" fmla="*/ 71700 h 1083872"/>
                <a:gd name="T6" fmla="*/ 1083342 w 1083341"/>
                <a:gd name="T7" fmla="*/ 541937 h 1083872"/>
                <a:gd name="T8" fmla="*/ 541671 w 1083341"/>
                <a:gd name="T9" fmla="*/ 541936 h 1083872"/>
                <a:gd name="T10" fmla="*/ 31 w 1083341"/>
                <a:gd name="T11" fmla="*/ 547729 h 1083872"/>
                <a:gd name="T12" fmla="*/ 31 w 1083341"/>
                <a:gd name="T13" fmla="*/ 547729 h 1083872"/>
                <a:gd name="T14" fmla="*/ 267398 w 1083341"/>
                <a:gd name="T15" fmla="*/ 74608 h 1083872"/>
                <a:gd name="T16" fmla="*/ 810932 w 1083341"/>
                <a:gd name="T17" fmla="*/ 71700 h 1083872"/>
                <a:gd name="T18" fmla="*/ 1083342 w 1083341"/>
                <a:gd name="T19" fmla="*/ 541937 h 1083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3341" h="1083872" stroke="0">
                  <a:moveTo>
                    <a:pt x="31" y="547729"/>
                  </a:moveTo>
                  <a:cubicBezTo>
                    <a:pt x="-2044" y="353477"/>
                    <a:pt x="99961" y="172973"/>
                    <a:pt x="267398" y="74608"/>
                  </a:cubicBezTo>
                  <a:cubicBezTo>
                    <a:pt x="434942" y="-23819"/>
                    <a:pt x="642344" y="-24929"/>
                    <a:pt x="810932" y="71700"/>
                  </a:cubicBezTo>
                  <a:cubicBezTo>
                    <a:pt x="979412" y="168267"/>
                    <a:pt x="1083342" y="347672"/>
                    <a:pt x="1083342" y="541937"/>
                  </a:cubicBezTo>
                  <a:lnTo>
                    <a:pt x="541671" y="541936"/>
                  </a:lnTo>
                  <a:lnTo>
                    <a:pt x="31" y="547729"/>
                  </a:lnTo>
                  <a:close/>
                </a:path>
                <a:path w="1083341" h="1083872" fill="none">
                  <a:moveTo>
                    <a:pt x="31" y="547729"/>
                  </a:moveTo>
                  <a:cubicBezTo>
                    <a:pt x="-2044" y="353477"/>
                    <a:pt x="99961" y="172973"/>
                    <a:pt x="267398" y="74608"/>
                  </a:cubicBezTo>
                  <a:cubicBezTo>
                    <a:pt x="434942" y="-23819"/>
                    <a:pt x="642344" y="-24929"/>
                    <a:pt x="810932" y="71700"/>
                  </a:cubicBezTo>
                  <a:cubicBezTo>
                    <a:pt x="979412" y="168267"/>
                    <a:pt x="1083342" y="347672"/>
                    <a:pt x="1083342" y="541937"/>
                  </a:cubicBezTo>
                </a:path>
              </a:pathLst>
            </a:custGeom>
            <a:noFill/>
            <a:ln w="57150">
              <a:solidFill>
                <a:srgbClr val="D5F4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2" name="弧形 82"/>
            <p:cNvSpPr>
              <a:spLocks noChangeArrowheads="1"/>
            </p:cNvSpPr>
            <p:nvPr/>
          </p:nvSpPr>
          <p:spPr bwMode="auto">
            <a:xfrm rot="-5400000">
              <a:off x="4171955" y="3346629"/>
              <a:ext cx="898538" cy="823670"/>
            </a:xfrm>
            <a:custGeom>
              <a:avLst/>
              <a:gdLst>
                <a:gd name="T0" fmla="*/ 455476 w 898538"/>
                <a:gd name="T1" fmla="*/ 39 h 823670"/>
                <a:gd name="T2" fmla="*/ 898538 w 898538"/>
                <a:gd name="T3" fmla="*/ 411835 h 823670"/>
                <a:gd name="T4" fmla="*/ 449269 w 898538"/>
                <a:gd name="T5" fmla="*/ 411835 h 823670"/>
                <a:gd name="T6" fmla="*/ 455476 w 898538"/>
                <a:gd name="T7" fmla="*/ 39 h 823670"/>
                <a:gd name="T8" fmla="*/ 455476 w 898538"/>
                <a:gd name="T9" fmla="*/ 39 h 823670"/>
                <a:gd name="T10" fmla="*/ 898538 w 898538"/>
                <a:gd name="T11" fmla="*/ 411835 h 823670"/>
              </a:gdLst>
              <a:ahLst/>
              <a:cxnLst>
                <a:cxn ang="0">
                  <a:pos x="T0" y="T1"/>
                </a:cxn>
                <a:cxn ang="0">
                  <a:pos x="T2" y="T3"/>
                </a:cxn>
                <a:cxn ang="0">
                  <a:pos x="T4" y="T5"/>
                </a:cxn>
                <a:cxn ang="0">
                  <a:pos x="T6" y="T7"/>
                </a:cxn>
                <a:cxn ang="0">
                  <a:pos x="T8" y="T9"/>
                </a:cxn>
                <a:cxn ang="0">
                  <a:pos x="T10" y="T11"/>
                </a:cxn>
              </a:cxnLst>
              <a:rect l="0" t="0" r="r" b="b"/>
              <a:pathLst>
                <a:path w="898538" h="823670" stroke="0">
                  <a:moveTo>
                    <a:pt x="455476" y="39"/>
                  </a:moveTo>
                  <a:cubicBezTo>
                    <a:pt x="701156" y="3151"/>
                    <a:pt x="898538" y="186603"/>
                    <a:pt x="898538" y="411835"/>
                  </a:cubicBezTo>
                  <a:lnTo>
                    <a:pt x="449269" y="411835"/>
                  </a:lnTo>
                  <a:lnTo>
                    <a:pt x="455476" y="39"/>
                  </a:lnTo>
                  <a:close/>
                </a:path>
                <a:path w="898538" h="823670" fill="none">
                  <a:moveTo>
                    <a:pt x="455476" y="39"/>
                  </a:moveTo>
                  <a:cubicBezTo>
                    <a:pt x="701156" y="3151"/>
                    <a:pt x="898538" y="186603"/>
                    <a:pt x="898538" y="411835"/>
                  </a:cubicBezTo>
                </a:path>
              </a:pathLst>
            </a:custGeom>
            <a:noFill/>
            <a:ln w="57150">
              <a:solidFill>
                <a:srgbClr val="D5F4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173" name="组合 3"/>
            <p:cNvGrpSpPr>
              <a:grpSpLocks/>
            </p:cNvGrpSpPr>
            <p:nvPr/>
          </p:nvGrpSpPr>
          <p:grpSpPr bwMode="auto">
            <a:xfrm>
              <a:off x="1809684" y="1771915"/>
              <a:ext cx="5633372" cy="3890359"/>
              <a:chOff x="1809685" y="1771917"/>
              <a:chExt cx="5633374" cy="3890364"/>
            </a:xfrm>
          </p:grpSpPr>
          <p:graphicFrame>
            <p:nvGraphicFramePr>
              <p:cNvPr id="7174" name="图表 2"/>
              <p:cNvGraphicFramePr>
                <a:graphicFrameLocks/>
              </p:cNvGraphicFramePr>
              <p:nvPr/>
            </p:nvGraphicFramePr>
            <p:xfrm>
              <a:off x="1809685" y="1771917"/>
              <a:ext cx="5633374" cy="3890364"/>
            </p:xfrm>
            <a:graphic>
              <a:graphicData uri="http://schemas.openxmlformats.org/presentationml/2006/ole">
                <mc:AlternateContent xmlns:mc="http://schemas.openxmlformats.org/markup-compatibility/2006">
                  <mc:Choice xmlns:v="urn:schemas-microsoft-com:vml" Requires="v">
                    <p:oleObj spid="_x0000_s4382" r:id="rId4" imgW="5394240" imgH="3720960" progId="Excel.Sheet.8">
                      <p:embed/>
                    </p:oleObj>
                  </mc:Choice>
                  <mc:Fallback>
                    <p:oleObj r:id="rId4" imgW="5394240" imgH="3720960"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685" y="1771917"/>
                            <a:ext cx="5633374" cy="389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 name="TextBox 88"/>
              <p:cNvSpPr txBox="1"/>
              <p:nvPr/>
            </p:nvSpPr>
            <p:spPr>
              <a:xfrm rot="18892830">
                <a:off x="3398053" y="2555554"/>
                <a:ext cx="1040850" cy="416797"/>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a:solidFill>
                      <a:schemeClr val="bg1"/>
                    </a:solidFill>
                    <a:latin typeface="微软雅黑" panose="020B0503020204020204" charset="-122"/>
                    <a:ea typeface="微软雅黑" panose="020B0503020204020204" charset="-122"/>
                  </a:rPr>
                  <a:t>了解</a:t>
                </a:r>
              </a:p>
            </p:txBody>
          </p:sp>
          <p:sp>
            <p:nvSpPr>
              <p:cNvPr id="11" name="TextBox 43"/>
              <p:cNvSpPr txBox="1"/>
              <p:nvPr/>
            </p:nvSpPr>
            <p:spPr>
              <a:xfrm rot="3026289">
                <a:off x="3312874" y="4518938"/>
                <a:ext cx="1042505" cy="416797"/>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a:solidFill>
                      <a:schemeClr val="bg1"/>
                    </a:solidFill>
                    <a:latin typeface="微软雅黑" panose="020B0503020204020204" charset="-122"/>
                    <a:ea typeface="微软雅黑" panose="020B0503020204020204" charset="-122"/>
                  </a:rPr>
                  <a:t>掌握</a:t>
                </a:r>
              </a:p>
            </p:txBody>
          </p:sp>
        </p:grpSp>
        <p:sp>
          <p:nvSpPr>
            <p:cNvPr id="7" name="TextBox 84"/>
            <p:cNvSpPr txBox="1"/>
            <p:nvPr/>
          </p:nvSpPr>
          <p:spPr>
            <a:xfrm rot="3181581" flipH="1">
              <a:off x="5144630" y="2802079"/>
              <a:ext cx="1040849" cy="416859"/>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a:solidFill>
                    <a:schemeClr val="bg1"/>
                  </a:solidFill>
                  <a:latin typeface="微软雅黑" panose="020B0503020204020204" charset="-122"/>
                  <a:ea typeface="微软雅黑" panose="020B0503020204020204" charset="-122"/>
                </a:rPr>
                <a:t>熟悉</a:t>
              </a:r>
            </a:p>
          </p:txBody>
        </p:sp>
        <p:sp>
          <p:nvSpPr>
            <p:cNvPr id="8" name="TextBox 86"/>
            <p:cNvSpPr txBox="1"/>
            <p:nvPr/>
          </p:nvSpPr>
          <p:spPr>
            <a:xfrm rot="8102442" flipH="1" flipV="1">
              <a:off x="5094439" y="4217631"/>
              <a:ext cx="1040337" cy="417064"/>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a:solidFill>
                    <a:schemeClr val="bg1"/>
                  </a:solidFill>
                  <a:latin typeface="微软雅黑" panose="020B0503020204020204" charset="-122"/>
                  <a:ea typeface="微软雅黑" panose="020B0503020204020204" charset="-122"/>
                </a:rPr>
                <a:t>熟悉</a:t>
              </a:r>
            </a:p>
          </p:txBody>
        </p:sp>
      </p:grpSp>
      <p:sp>
        <p:nvSpPr>
          <p:cNvPr id="12" name="标题 1"/>
          <p:cNvSpPr>
            <a:spLocks noChangeArrowheads="1"/>
          </p:cNvSpPr>
          <p:nvPr/>
        </p:nvSpPr>
        <p:spPr bwMode="auto">
          <a:xfrm>
            <a:off x="2330725" y="265724"/>
            <a:ext cx="5148262"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en-US" altLang="zh-CN" sz="4000" dirty="0">
                <a:solidFill>
                  <a:srgbClr val="1353A2"/>
                </a:solidFill>
                <a:latin typeface="微软雅黑" panose="020B0503020204020204" charset="-122"/>
                <a:ea typeface="微软雅黑" panose="020B0503020204020204" charset="-122"/>
                <a:sym typeface="Wingdings" panose="05000000000000000000" charset="0"/>
              </a:rPr>
              <a:t></a:t>
            </a:r>
            <a:r>
              <a:rPr lang="zh-CN" altLang="en-US" sz="4000" dirty="0">
                <a:solidFill>
                  <a:srgbClr val="1353A2"/>
                </a:solidFill>
                <a:latin typeface="微软雅黑" panose="020B0503020204020204" charset="-122"/>
                <a:ea typeface="微软雅黑" panose="020B0503020204020204" charset="-122"/>
                <a:sym typeface="宋体" panose="02010600030101010101" pitchFamily="2" charset="-122"/>
              </a:rPr>
              <a:t> 学习目标</a:t>
            </a:r>
          </a:p>
        </p:txBody>
      </p:sp>
      <p:grpSp>
        <p:nvGrpSpPr>
          <p:cNvPr id="13" name="组合 9"/>
          <p:cNvGrpSpPr>
            <a:grpSpLocks/>
          </p:cNvGrpSpPr>
          <p:nvPr/>
        </p:nvGrpSpPr>
        <p:grpSpPr bwMode="auto">
          <a:xfrm>
            <a:off x="1882775" y="1219725"/>
            <a:ext cx="3119438" cy="1383773"/>
            <a:chOff x="153988" y="1372872"/>
            <a:chExt cx="3118034" cy="1382898"/>
          </a:xfrm>
        </p:grpSpPr>
        <p:sp>
          <p:nvSpPr>
            <p:cNvPr id="7181" name="矩形 5"/>
            <p:cNvSpPr>
              <a:spLocks noChangeArrowheads="1"/>
            </p:cNvSpPr>
            <p:nvPr/>
          </p:nvSpPr>
          <p:spPr bwMode="auto">
            <a:xfrm>
              <a:off x="751249" y="1372872"/>
              <a:ext cx="2520773" cy="101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a:lnSpc>
                  <a:spcPts val="3600"/>
                </a:lnSpc>
              </a:pPr>
              <a:r>
                <a:rPr lang="zh-CN" altLang="en-US" sz="2000" b="1" dirty="0">
                  <a:latin typeface="微软雅黑" pitchFamily="34" charset="-122"/>
                  <a:ea typeface="微软雅黑" pitchFamily="34" charset="-122"/>
                </a:rPr>
                <a:t>了解 </a:t>
              </a:r>
              <a:r>
                <a:rPr lang="en-US" altLang="zh-CN" sz="2000" b="1" dirty="0">
                  <a:solidFill>
                    <a:srgbClr val="1369B2"/>
                  </a:solidFill>
                  <a:latin typeface="微软雅黑" pitchFamily="34" charset="-122"/>
                  <a:ea typeface="微软雅黑" pitchFamily="34" charset="-122"/>
                </a:rPr>
                <a:t>Python</a:t>
              </a:r>
              <a:r>
                <a:rPr lang="zh-CN" altLang="en-US" sz="2000" b="1" dirty="0">
                  <a:solidFill>
                    <a:srgbClr val="1369B2"/>
                  </a:solidFill>
                  <a:latin typeface="微软雅黑" pitchFamily="34" charset="-122"/>
                  <a:ea typeface="微软雅黑" pitchFamily="34" charset="-122"/>
                </a:rPr>
                <a:t>的发展历程和特点</a:t>
              </a:r>
            </a:p>
          </p:txBody>
        </p:sp>
        <p:grpSp>
          <p:nvGrpSpPr>
            <p:cNvPr id="7182" name="组合 16"/>
            <p:cNvGrpSpPr>
              <a:grpSpLocks/>
            </p:cNvGrpSpPr>
            <p:nvPr/>
          </p:nvGrpSpPr>
          <p:grpSpPr bwMode="auto">
            <a:xfrm>
              <a:off x="466536" y="2103548"/>
              <a:ext cx="2179369" cy="652222"/>
              <a:chOff x="860198" y="2352244"/>
              <a:chExt cx="2178276" cy="652213"/>
            </a:xfrm>
          </p:grpSpPr>
          <p:cxnSp>
            <p:nvCxnSpPr>
              <p:cNvPr id="7183" name="直接连接符 7"/>
              <p:cNvCxnSpPr>
                <a:cxnSpLocks noChangeShapeType="1"/>
              </p:cNvCxnSpPr>
              <p:nvPr/>
            </p:nvCxnSpPr>
            <p:spPr bwMode="auto">
              <a:xfrm>
                <a:off x="860311" y="2351794"/>
                <a:ext cx="372783" cy="652663"/>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184" name="直接连接符 10"/>
              <p:cNvCxnSpPr>
                <a:cxnSpLocks noChangeShapeType="1"/>
              </p:cNvCxnSpPr>
              <p:nvPr/>
            </p:nvCxnSpPr>
            <p:spPr bwMode="auto">
              <a:xfrm>
                <a:off x="1223576" y="3004457"/>
                <a:ext cx="1814742"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185" name="组合 15"/>
            <p:cNvGrpSpPr>
              <a:grpSpLocks/>
            </p:cNvGrpSpPr>
            <p:nvPr/>
          </p:nvGrpSpPr>
          <p:grpSpPr bwMode="auto">
            <a:xfrm>
              <a:off x="153988" y="1614313"/>
              <a:ext cx="474819" cy="522307"/>
              <a:chOff x="1232465" y="3529898"/>
              <a:chExt cx="474581" cy="522300"/>
            </a:xfrm>
          </p:grpSpPr>
          <p:sp>
            <p:nvSpPr>
              <p:cNvPr id="7186" name="椭圆 16"/>
              <p:cNvSpPr>
                <a:spLocks noChangeArrowheads="1"/>
              </p:cNvSpPr>
              <p:nvPr/>
            </p:nvSpPr>
            <p:spPr bwMode="auto">
              <a:xfrm>
                <a:off x="1232465" y="3558160"/>
                <a:ext cx="474308" cy="474808"/>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187" name="TextBox 52"/>
              <p:cNvSpPr txBox="1">
                <a:spLocks noChangeArrowheads="1"/>
              </p:cNvSpPr>
              <p:nvPr/>
            </p:nvSpPr>
            <p:spPr bwMode="auto">
              <a:xfrm>
                <a:off x="1287986" y="3529576"/>
                <a:ext cx="334712" cy="522448"/>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1</a:t>
                </a:r>
                <a:endParaRPr lang="zh-CN" altLang="en-US" sz="2800" b="1">
                  <a:solidFill>
                    <a:schemeClr val="bg1"/>
                  </a:solidFill>
                  <a:latin typeface="Times New Roman" pitchFamily="18" charset="0"/>
                  <a:cs typeface="Times New Roman" pitchFamily="18" charset="0"/>
                </a:endParaRPr>
              </a:p>
            </p:txBody>
          </p:sp>
        </p:grpSp>
      </p:grpSp>
      <p:grpSp>
        <p:nvGrpSpPr>
          <p:cNvPr id="21" name="组合 63"/>
          <p:cNvGrpSpPr>
            <a:grpSpLocks/>
          </p:cNvGrpSpPr>
          <p:nvPr/>
        </p:nvGrpSpPr>
        <p:grpSpPr bwMode="auto">
          <a:xfrm>
            <a:off x="6476825" y="1268351"/>
            <a:ext cx="3516489" cy="1343081"/>
            <a:chOff x="5179308" y="1870026"/>
            <a:chExt cx="3517017" cy="1339899"/>
          </a:xfrm>
        </p:grpSpPr>
        <p:grpSp>
          <p:nvGrpSpPr>
            <p:cNvPr id="7189" name="组合 32"/>
            <p:cNvGrpSpPr>
              <a:grpSpLocks/>
            </p:cNvGrpSpPr>
            <p:nvPr/>
          </p:nvGrpSpPr>
          <p:grpSpPr bwMode="auto">
            <a:xfrm flipH="1">
              <a:off x="6253163" y="2557463"/>
              <a:ext cx="2178050" cy="652462"/>
              <a:chOff x="860198" y="2352244"/>
              <a:chExt cx="2178276" cy="652213"/>
            </a:xfrm>
          </p:grpSpPr>
          <p:cxnSp>
            <p:nvCxnSpPr>
              <p:cNvPr id="7190" name="直接连接符 33"/>
              <p:cNvCxnSpPr>
                <a:cxnSpLocks noChangeShapeType="1"/>
              </p:cNvCxnSpPr>
              <p:nvPr/>
            </p:nvCxnSpPr>
            <p:spPr bwMode="auto">
              <a:xfrm>
                <a:off x="860264" y="2352817"/>
                <a:ext cx="371605" cy="651640"/>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191" name="直接连接符 34"/>
              <p:cNvCxnSpPr>
                <a:cxnSpLocks noChangeShapeType="1"/>
              </p:cNvCxnSpPr>
              <p:nvPr/>
            </p:nvCxnSpPr>
            <p:spPr bwMode="auto">
              <a:xfrm>
                <a:off x="1222341" y="3004457"/>
                <a:ext cx="1816736"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192" name="组合 35"/>
            <p:cNvGrpSpPr>
              <a:grpSpLocks/>
            </p:cNvGrpSpPr>
            <p:nvPr/>
          </p:nvGrpSpPr>
          <p:grpSpPr bwMode="auto">
            <a:xfrm>
              <a:off x="8223250" y="2109791"/>
              <a:ext cx="473075" cy="522287"/>
              <a:chOff x="1232465" y="3530023"/>
              <a:chExt cx="474415" cy="522742"/>
            </a:xfrm>
          </p:grpSpPr>
          <p:sp>
            <p:nvSpPr>
              <p:cNvPr id="7193" name="椭圆 24"/>
              <p:cNvSpPr>
                <a:spLocks noChangeArrowheads="1"/>
              </p:cNvSpPr>
              <p:nvPr/>
            </p:nvSpPr>
            <p:spPr bwMode="auto">
              <a:xfrm>
                <a:off x="1232348" y="3558995"/>
                <a:ext cx="474532" cy="475089"/>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194" name="TextBox 68"/>
              <p:cNvSpPr txBox="1">
                <a:spLocks noChangeArrowheads="1"/>
              </p:cNvSpPr>
              <p:nvPr/>
            </p:nvSpPr>
            <p:spPr bwMode="auto">
              <a:xfrm>
                <a:off x="1300820" y="3530490"/>
                <a:ext cx="335995" cy="522598"/>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2</a:t>
                </a:r>
                <a:endParaRPr lang="zh-CN" altLang="en-US" sz="2800" b="1">
                  <a:solidFill>
                    <a:schemeClr val="bg1"/>
                  </a:solidFill>
                  <a:latin typeface="Times New Roman" pitchFamily="18" charset="0"/>
                  <a:cs typeface="Times New Roman" pitchFamily="18" charset="0"/>
                </a:endParaRPr>
              </a:p>
            </p:txBody>
          </p:sp>
        </p:grpSp>
        <p:sp>
          <p:nvSpPr>
            <p:cNvPr id="7195" name="矩形 46"/>
            <p:cNvSpPr>
              <a:spLocks noChangeArrowheads="1"/>
            </p:cNvSpPr>
            <p:nvPr/>
          </p:nvSpPr>
          <p:spPr bwMode="auto">
            <a:xfrm>
              <a:off x="5179308" y="1870026"/>
              <a:ext cx="3009526" cy="101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algn="r">
                <a:lnSpc>
                  <a:spcPts val="3600"/>
                </a:lnSpc>
              </a:pPr>
              <a:r>
                <a:rPr lang="zh-CN" altLang="en-US" sz="2000" b="1" dirty="0">
                  <a:latin typeface="微软雅黑" pitchFamily="34" charset="-122"/>
                  <a:ea typeface="微软雅黑" pitchFamily="34" charset="-122"/>
                </a:rPr>
                <a:t>熟悉 </a:t>
              </a:r>
              <a:r>
                <a:rPr lang="zh-CN" altLang="en-US" sz="2000" b="1" dirty="0">
                  <a:solidFill>
                    <a:srgbClr val="1369B2"/>
                  </a:solidFill>
                  <a:latin typeface="微软雅黑" pitchFamily="34" charset="-122"/>
                  <a:ea typeface="微软雅黑" pitchFamily="34" charset="-122"/>
                </a:rPr>
                <a:t>安装</a:t>
              </a:r>
              <a:r>
                <a:rPr lang="en-US" altLang="zh-CN" sz="2000" b="1" dirty="0">
                  <a:solidFill>
                    <a:srgbClr val="1369B2"/>
                  </a:solidFill>
                  <a:latin typeface="微软雅黑" pitchFamily="34" charset="-122"/>
                  <a:ea typeface="微软雅黑" pitchFamily="34" charset="-122"/>
                </a:rPr>
                <a:t>Python</a:t>
              </a:r>
              <a:r>
                <a:rPr lang="zh-CN" altLang="en-US" sz="2000" b="1" dirty="0">
                  <a:solidFill>
                    <a:srgbClr val="1369B2"/>
                  </a:solidFill>
                  <a:latin typeface="微软雅黑" pitchFamily="34" charset="-122"/>
                  <a:ea typeface="微软雅黑" pitchFamily="34" charset="-122"/>
                </a:rPr>
                <a:t>解释器，配置开发环境</a:t>
              </a:r>
            </a:p>
          </p:txBody>
        </p:sp>
      </p:grpSp>
      <p:grpSp>
        <p:nvGrpSpPr>
          <p:cNvPr id="29" name="组合 71"/>
          <p:cNvGrpSpPr>
            <a:grpSpLocks/>
          </p:cNvGrpSpPr>
          <p:nvPr/>
        </p:nvGrpSpPr>
        <p:grpSpPr bwMode="auto">
          <a:xfrm>
            <a:off x="6938963" y="4905375"/>
            <a:ext cx="3424237" cy="1310781"/>
            <a:chOff x="5273227" y="4225925"/>
            <a:chExt cx="3423098" cy="1312377"/>
          </a:xfrm>
        </p:grpSpPr>
        <p:sp>
          <p:nvSpPr>
            <p:cNvPr id="7197" name="矩形 51"/>
            <p:cNvSpPr>
              <a:spLocks noChangeArrowheads="1"/>
            </p:cNvSpPr>
            <p:nvPr/>
          </p:nvSpPr>
          <p:spPr bwMode="auto">
            <a:xfrm>
              <a:off x="5273227" y="4521402"/>
              <a:ext cx="2772529" cy="101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r">
                <a:lnSpc>
                  <a:spcPts val="3600"/>
                </a:lnSpc>
              </a:pPr>
              <a:r>
                <a:rPr lang="zh-CN" altLang="en-US" sz="2000" b="1" dirty="0">
                  <a:latin typeface="微软雅黑" pitchFamily="34" charset="-122"/>
                  <a:ea typeface="微软雅黑" pitchFamily="34" charset="-122"/>
                  <a:sym typeface="宋体" pitchFamily="2" charset="-122"/>
                </a:rPr>
                <a:t>熟悉 </a:t>
              </a:r>
              <a:r>
                <a:rPr lang="zh-CN" altLang="en-US" sz="2000" b="1" dirty="0">
                  <a:solidFill>
                    <a:srgbClr val="1369B2"/>
                  </a:solidFill>
                  <a:latin typeface="微软雅黑" pitchFamily="34" charset="-122"/>
                  <a:ea typeface="微软雅黑" pitchFamily="34" charset="-122"/>
                  <a:sym typeface="宋体" pitchFamily="2" charset="-122"/>
                </a:rPr>
                <a:t>如何利用</a:t>
              </a:r>
              <a:r>
                <a:rPr lang="en-US" altLang="zh-CN" sz="2000" b="1" dirty="0">
                  <a:solidFill>
                    <a:srgbClr val="1369B2"/>
                  </a:solidFill>
                  <a:latin typeface="微软雅黑" pitchFamily="34" charset="-122"/>
                  <a:ea typeface="微软雅黑" pitchFamily="34" charset="-122"/>
                  <a:sym typeface="宋体" pitchFamily="2" charset="-122"/>
                </a:rPr>
                <a:t>Python</a:t>
              </a:r>
              <a:r>
                <a:rPr lang="zh-CN" altLang="en-US" sz="2000" b="1" dirty="0">
                  <a:solidFill>
                    <a:srgbClr val="1369B2"/>
                  </a:solidFill>
                  <a:latin typeface="微软雅黑" pitchFamily="34" charset="-122"/>
                  <a:ea typeface="微软雅黑" pitchFamily="34" charset="-122"/>
                  <a:sym typeface="宋体" pitchFamily="2" charset="-122"/>
                </a:rPr>
                <a:t>编写</a:t>
              </a:r>
              <a:r>
                <a:rPr lang="en-US" altLang="zh-CN" sz="2000" b="1" dirty="0">
                  <a:solidFill>
                    <a:srgbClr val="1369B2"/>
                  </a:solidFill>
                  <a:latin typeface="微软雅黑" pitchFamily="34" charset="-122"/>
                  <a:ea typeface="微软雅黑" pitchFamily="34" charset="-122"/>
                  <a:sym typeface="宋体" pitchFamily="2" charset="-122"/>
                </a:rPr>
                <a:t>Python</a:t>
              </a:r>
              <a:r>
                <a:rPr lang="zh-CN" altLang="en-US" sz="2000" b="1" dirty="0">
                  <a:solidFill>
                    <a:srgbClr val="1369B2"/>
                  </a:solidFill>
                  <a:latin typeface="微软雅黑" pitchFamily="34" charset="-122"/>
                  <a:ea typeface="微软雅黑" pitchFamily="34" charset="-122"/>
                  <a:sym typeface="宋体" pitchFamily="2" charset="-122"/>
                </a:rPr>
                <a:t>程序</a:t>
              </a:r>
              <a:endParaRPr lang="zh-CN" altLang="en-US" sz="2000" b="1" dirty="0">
                <a:solidFill>
                  <a:srgbClr val="1369B2"/>
                </a:solidFill>
                <a:latin typeface="微软雅黑" pitchFamily="34" charset="-122"/>
                <a:ea typeface="微软雅黑" pitchFamily="34" charset="-122"/>
              </a:endParaRPr>
            </a:p>
          </p:txBody>
        </p:sp>
        <p:grpSp>
          <p:nvGrpSpPr>
            <p:cNvPr id="7198" name="组合 38"/>
            <p:cNvGrpSpPr>
              <a:grpSpLocks/>
            </p:cNvGrpSpPr>
            <p:nvPr/>
          </p:nvGrpSpPr>
          <p:grpSpPr bwMode="auto">
            <a:xfrm rot="10800000">
              <a:off x="5685823" y="4225925"/>
              <a:ext cx="2745390" cy="652463"/>
              <a:chOff x="860198" y="2352244"/>
              <a:chExt cx="2745675" cy="652213"/>
            </a:xfrm>
          </p:grpSpPr>
          <p:cxnSp>
            <p:nvCxnSpPr>
              <p:cNvPr id="7199" name="直接连接符 39"/>
              <p:cNvCxnSpPr>
                <a:cxnSpLocks noChangeShapeType="1"/>
              </p:cNvCxnSpPr>
              <p:nvPr/>
            </p:nvCxnSpPr>
            <p:spPr bwMode="auto">
              <a:xfrm>
                <a:off x="882356" y="2364019"/>
                <a:ext cx="373012" cy="651561"/>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200" name="直接连接符 40"/>
              <p:cNvCxnSpPr>
                <a:cxnSpLocks noChangeShapeType="1"/>
              </p:cNvCxnSpPr>
              <p:nvPr/>
            </p:nvCxnSpPr>
            <p:spPr bwMode="auto">
              <a:xfrm rot="10800000" flipH="1">
                <a:off x="1245844" y="3015581"/>
                <a:ext cx="2382512"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201" name="组合 41"/>
            <p:cNvGrpSpPr>
              <a:grpSpLocks/>
            </p:cNvGrpSpPr>
            <p:nvPr/>
          </p:nvGrpSpPr>
          <p:grpSpPr bwMode="auto">
            <a:xfrm flipH="1">
              <a:off x="8223250" y="4806950"/>
              <a:ext cx="473075" cy="523875"/>
              <a:chOff x="1232465" y="3533629"/>
              <a:chExt cx="474415" cy="523220"/>
            </a:xfrm>
          </p:grpSpPr>
          <p:sp>
            <p:nvSpPr>
              <p:cNvPr id="7202" name="椭圆 32"/>
              <p:cNvSpPr>
                <a:spLocks noChangeArrowheads="1"/>
              </p:cNvSpPr>
              <p:nvPr/>
            </p:nvSpPr>
            <p:spPr bwMode="auto">
              <a:xfrm>
                <a:off x="1232465" y="3558282"/>
                <a:ext cx="474301" cy="474750"/>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203" name="TextBox 76"/>
              <p:cNvSpPr txBox="1">
                <a:spLocks noChangeArrowheads="1"/>
              </p:cNvSpPr>
              <p:nvPr/>
            </p:nvSpPr>
            <p:spPr bwMode="auto">
              <a:xfrm>
                <a:off x="1305679" y="3532877"/>
                <a:ext cx="335830" cy="523972"/>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3</a:t>
                </a:r>
                <a:endParaRPr lang="zh-CN" altLang="en-US" sz="2800" b="1">
                  <a:solidFill>
                    <a:schemeClr val="bg1"/>
                  </a:solidFill>
                  <a:latin typeface="Times New Roman" pitchFamily="18" charset="0"/>
                  <a:cs typeface="Times New Roman" pitchFamily="18" charset="0"/>
                </a:endParaRPr>
              </a:p>
            </p:txBody>
          </p:sp>
        </p:grpSp>
      </p:grpSp>
      <p:grpSp>
        <p:nvGrpSpPr>
          <p:cNvPr id="37" name="组合 10"/>
          <p:cNvGrpSpPr>
            <a:grpSpLocks/>
          </p:cNvGrpSpPr>
          <p:nvPr/>
        </p:nvGrpSpPr>
        <p:grpSpPr bwMode="auto">
          <a:xfrm>
            <a:off x="1630363" y="4857745"/>
            <a:ext cx="3919360" cy="1312936"/>
            <a:chOff x="218911" y="4857376"/>
            <a:chExt cx="3919890" cy="1311805"/>
          </a:xfrm>
        </p:grpSpPr>
        <p:grpSp>
          <p:nvGrpSpPr>
            <p:cNvPr id="7205" name="组合 16"/>
            <p:cNvGrpSpPr>
              <a:grpSpLocks/>
            </p:cNvGrpSpPr>
            <p:nvPr/>
          </p:nvGrpSpPr>
          <p:grpSpPr bwMode="auto">
            <a:xfrm flipV="1">
              <a:off x="445925" y="4857376"/>
              <a:ext cx="2538576" cy="868892"/>
              <a:chOff x="860198" y="2352244"/>
              <a:chExt cx="2178276" cy="652213"/>
            </a:xfrm>
          </p:grpSpPr>
          <p:cxnSp>
            <p:nvCxnSpPr>
              <p:cNvPr id="7206" name="直接连接符 7"/>
              <p:cNvCxnSpPr>
                <a:cxnSpLocks noChangeShapeType="1"/>
              </p:cNvCxnSpPr>
              <p:nvPr/>
            </p:nvCxnSpPr>
            <p:spPr bwMode="auto">
              <a:xfrm>
                <a:off x="860243" y="2351976"/>
                <a:ext cx="371966" cy="652481"/>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207" name="直接连接符 10"/>
              <p:cNvCxnSpPr>
                <a:cxnSpLocks noChangeShapeType="1"/>
              </p:cNvCxnSpPr>
              <p:nvPr/>
            </p:nvCxnSpPr>
            <p:spPr bwMode="auto">
              <a:xfrm>
                <a:off x="1222671" y="3004457"/>
                <a:ext cx="1816230"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208" name="组合 41"/>
            <p:cNvGrpSpPr>
              <a:grpSpLocks/>
            </p:cNvGrpSpPr>
            <p:nvPr/>
          </p:nvGrpSpPr>
          <p:grpSpPr bwMode="auto">
            <a:xfrm flipH="1">
              <a:off x="218911" y="5645306"/>
              <a:ext cx="473075" cy="523875"/>
              <a:chOff x="4095245" y="3533376"/>
              <a:chExt cx="474273" cy="523117"/>
            </a:xfrm>
          </p:grpSpPr>
          <p:sp>
            <p:nvSpPr>
              <p:cNvPr id="7209" name="椭圆 40"/>
              <p:cNvSpPr>
                <a:spLocks noChangeArrowheads="1"/>
              </p:cNvSpPr>
              <p:nvPr/>
            </p:nvSpPr>
            <p:spPr bwMode="auto">
              <a:xfrm>
                <a:off x="4095132" y="3559141"/>
                <a:ext cx="474386" cy="473593"/>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210" name="TextBox 50"/>
              <p:cNvSpPr txBox="1">
                <a:spLocks noChangeArrowheads="1"/>
              </p:cNvSpPr>
              <p:nvPr/>
            </p:nvSpPr>
            <p:spPr bwMode="auto">
              <a:xfrm>
                <a:off x="4184278" y="3533798"/>
                <a:ext cx="335891" cy="522695"/>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4</a:t>
                </a:r>
                <a:endParaRPr lang="zh-CN" altLang="en-US" sz="2800" b="1">
                  <a:solidFill>
                    <a:schemeClr val="bg1"/>
                  </a:solidFill>
                  <a:latin typeface="Times New Roman" pitchFamily="18" charset="0"/>
                  <a:cs typeface="Times New Roman" pitchFamily="18" charset="0"/>
                </a:endParaRPr>
              </a:p>
            </p:txBody>
          </p:sp>
        </p:grpSp>
        <p:sp>
          <p:nvSpPr>
            <p:cNvPr id="7211" name="矩形 7"/>
            <p:cNvSpPr>
              <a:spLocks noChangeArrowheads="1"/>
            </p:cNvSpPr>
            <p:nvPr/>
          </p:nvSpPr>
          <p:spPr bwMode="auto">
            <a:xfrm>
              <a:off x="957852" y="5226992"/>
              <a:ext cx="3180949" cy="553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3600"/>
                </a:lnSpc>
              </a:pPr>
              <a:r>
                <a:rPr lang="zh-CN" altLang="en-US" sz="2000" b="1" dirty="0">
                  <a:latin typeface="微软雅黑" pitchFamily="34" charset="-122"/>
                  <a:ea typeface="微软雅黑" pitchFamily="34" charset="-122"/>
                  <a:sym typeface="宋体" pitchFamily="2" charset="-122"/>
                </a:rPr>
                <a:t>掌握 </a:t>
              </a:r>
              <a:r>
                <a:rPr lang="zh-CN" altLang="en-US" sz="2000" b="1" dirty="0">
                  <a:solidFill>
                    <a:srgbClr val="1369B2"/>
                  </a:solidFill>
                  <a:latin typeface="微软雅黑" pitchFamily="34" charset="-122"/>
                  <a:ea typeface="微软雅黑" pitchFamily="34" charset="-122"/>
                  <a:sym typeface="宋体" pitchFamily="2" charset="-122"/>
                </a:rPr>
                <a:t>如何安装与使用模块</a:t>
              </a:r>
              <a:endParaRPr lang="zh-CN" altLang="en-US" sz="2000" b="1" dirty="0">
                <a:solidFill>
                  <a:srgbClr val="1369B2"/>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445061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par>
                          <p:cTn id="8" fill="hold" nodeType="afterGroup">
                            <p:stCondLst>
                              <p:cond delay="500"/>
                            </p:stCondLst>
                            <p:childTnLst>
                              <p:par>
                                <p:cTn id="9" presetID="21"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4)">
                                      <p:cBhvr>
                                        <p:cTn id="11" dur="20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right)">
                                      <p:cBhvr>
                                        <p:cTn id="16" dur="500"/>
                                        <p:tgtEl>
                                          <p:spTgt spid="13"/>
                                        </p:tgtEl>
                                      </p:cBhvr>
                                    </p:animEffect>
                                  </p:childTnLst>
                                </p:cTn>
                              </p:par>
                            </p:childTnLst>
                          </p:cTn>
                        </p:par>
                        <p:par>
                          <p:cTn id="17" fill="hold" nodeType="afterGroup">
                            <p:stCondLst>
                              <p:cond delay="500"/>
                            </p:stCondLst>
                            <p:childTnLst>
                              <p:par>
                                <p:cTn id="18" presetID="26" presetClass="emph" presetSubtype="0" fill="hold" nodeType="afterEffect">
                                  <p:stCondLst>
                                    <p:cond delay="0"/>
                                  </p:stCondLst>
                                  <p:childTnLst>
                                    <p:animEffect transition="out" filter="fade">
                                      <p:cBhvr>
                                        <p:cTn id="19" dur="500" tmFilter="0, 0; .2, .5; .8, .5; 1, 0"/>
                                        <p:tgtEl>
                                          <p:spTgt spid="13"/>
                                        </p:tgtEl>
                                      </p:cBhvr>
                                    </p:animEffect>
                                    <p:animScale>
                                      <p:cBhvr>
                                        <p:cTn id="20" dur="250" autoRev="1" fill="hold"/>
                                        <p:tgtEl>
                                          <p:spTgt spid="13"/>
                                        </p:tgtEl>
                                      </p:cBhvr>
                                      <p:by x="105000" y="105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par>
                          <p:cTn id="26" fill="hold" nodeType="afterGroup">
                            <p:stCondLst>
                              <p:cond delay="500"/>
                            </p:stCondLst>
                            <p:childTnLst>
                              <p:par>
                                <p:cTn id="27" presetID="26" presetClass="emph" presetSubtype="0" fill="hold" nodeType="afterEffect">
                                  <p:stCondLst>
                                    <p:cond delay="0"/>
                                  </p:stCondLst>
                                  <p:childTnLst>
                                    <p:animEffect transition="out" filter="fade">
                                      <p:cBhvr>
                                        <p:cTn id="28" dur="500" tmFilter="0, 0; .2, .5; .8, .5; 1, 0"/>
                                        <p:tgtEl>
                                          <p:spTgt spid="21"/>
                                        </p:tgtEl>
                                      </p:cBhvr>
                                    </p:animEffect>
                                    <p:animScale>
                                      <p:cBhvr>
                                        <p:cTn id="29" dur="250" autoRev="1" fill="hold"/>
                                        <p:tgtEl>
                                          <p:spTgt spid="21"/>
                                        </p:tgtEl>
                                      </p:cBhvr>
                                      <p:by x="105000" y="105000"/>
                                    </p:animScale>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par>
                          <p:cTn id="35" fill="hold" nodeType="afterGroup">
                            <p:stCondLst>
                              <p:cond delay="500"/>
                            </p:stCondLst>
                            <p:childTnLst>
                              <p:par>
                                <p:cTn id="36" presetID="26" presetClass="emph" presetSubtype="0" fill="hold" nodeType="afterEffect">
                                  <p:stCondLst>
                                    <p:cond delay="0"/>
                                  </p:stCondLst>
                                  <p:childTnLst>
                                    <p:animEffect transition="out" filter="fade">
                                      <p:cBhvr>
                                        <p:cTn id="37" dur="500" tmFilter="0, 0; .2, .5; .8, .5; 1, 0"/>
                                        <p:tgtEl>
                                          <p:spTgt spid="29"/>
                                        </p:tgtEl>
                                      </p:cBhvr>
                                    </p:animEffect>
                                    <p:animScale>
                                      <p:cBhvr>
                                        <p:cTn id="38" dur="250" autoRev="1" fill="hold"/>
                                        <p:tgtEl>
                                          <p:spTgt spid="29"/>
                                        </p:tgtEl>
                                      </p:cBhvr>
                                      <p:by x="105000" y="105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2"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right)">
                                      <p:cBhvr>
                                        <p:cTn id="43" dur="500"/>
                                        <p:tgtEl>
                                          <p:spTgt spid="37"/>
                                        </p:tgtEl>
                                      </p:cBhvr>
                                    </p:animEffect>
                                  </p:childTnLst>
                                </p:cTn>
                              </p:par>
                            </p:childTnLst>
                          </p:cTn>
                        </p:par>
                        <p:par>
                          <p:cTn id="44" fill="hold" nodeType="afterGroup">
                            <p:stCondLst>
                              <p:cond delay="500"/>
                            </p:stCondLst>
                            <p:childTnLst>
                              <p:par>
                                <p:cTn id="45" presetID="26" presetClass="emph" presetSubtype="0" fill="hold" nodeType="afterEffect">
                                  <p:stCondLst>
                                    <p:cond delay="0"/>
                                  </p:stCondLst>
                                  <p:childTnLst>
                                    <p:animEffect transition="out" filter="fade">
                                      <p:cBhvr>
                                        <p:cTn id="46" dur="500" tmFilter="0, 0; .2, .5; .8, .5; 1, 0"/>
                                        <p:tgtEl>
                                          <p:spTgt spid="37"/>
                                        </p:tgtEl>
                                      </p:cBhvr>
                                    </p:animEffect>
                                    <p:animScale>
                                      <p:cBhvr>
                                        <p:cTn id="47" dur="25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2329840" y="572250"/>
            <a:ext cx="8360079" cy="535531"/>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zh-CN" sz="3200" dirty="0">
                <a:solidFill>
                  <a:srgbClr val="1353A2"/>
                </a:solidFill>
                <a:latin typeface="微软雅黑" pitchFamily="34" charset="-122"/>
                <a:ea typeface="微软雅黑" pitchFamily="34" charset="-122"/>
              </a:rPr>
              <a:t>1.2.2 </a:t>
            </a:r>
            <a:r>
              <a:rPr lang="en-US" altLang="zh-CN" sz="3200" dirty="0">
                <a:solidFill>
                  <a:srgbClr val="1353A2"/>
                </a:solidFill>
                <a:latin typeface="微软雅黑" pitchFamily="34" charset="-122"/>
                <a:ea typeface="微软雅黑" pitchFamily="34" charset="-122"/>
                <a:cs typeface="+mn-cs"/>
              </a:rPr>
              <a:t>Python</a:t>
            </a:r>
            <a:r>
              <a:rPr lang="zh-CN" altLang="zh-CN" sz="3200" dirty="0">
                <a:solidFill>
                  <a:srgbClr val="1353A2"/>
                </a:solidFill>
                <a:latin typeface="微软雅黑" pitchFamily="34" charset="-122"/>
                <a:ea typeface="微软雅黑" pitchFamily="34" charset="-122"/>
                <a:cs typeface="+mn-cs"/>
              </a:rPr>
              <a:t>程序的运行方式</a:t>
            </a:r>
          </a:p>
        </p:txBody>
      </p:sp>
      <p:sp>
        <p:nvSpPr>
          <p:cNvPr id="6" name="矩形 5"/>
          <p:cNvSpPr/>
          <p:nvPr/>
        </p:nvSpPr>
        <p:spPr>
          <a:xfrm>
            <a:off x="613580" y="2541013"/>
            <a:ext cx="10973369" cy="111658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720725">
              <a:lnSpc>
                <a:spcPct val="150000"/>
              </a:lnSpc>
            </a:pPr>
            <a:r>
              <a:rPr lang="zh-CN" altLang="zh-CN" sz="2400" dirty="0">
                <a:solidFill>
                  <a:schemeClr val="bg1">
                    <a:lumMod val="50000"/>
                  </a:schemeClr>
                </a:solidFill>
                <a:latin typeface="微软雅黑" pitchFamily="34" charset="-122"/>
                <a:ea typeface="微软雅黑" pitchFamily="34" charset="-122"/>
              </a:rPr>
              <a:t>通过</a:t>
            </a:r>
            <a:r>
              <a:rPr lang="en-US" altLang="zh-CN" sz="2400" dirty="0">
                <a:solidFill>
                  <a:schemeClr val="bg1">
                    <a:lumMod val="50000"/>
                  </a:schemeClr>
                </a:solidFill>
                <a:latin typeface="微软雅黑" pitchFamily="34" charset="-122"/>
                <a:ea typeface="微软雅黑" pitchFamily="34" charset="-122"/>
              </a:rPr>
              <a:t>Python</a:t>
            </a:r>
            <a:r>
              <a:rPr lang="zh-CN" altLang="zh-CN" sz="2400" dirty="0">
                <a:solidFill>
                  <a:schemeClr val="bg1">
                    <a:lumMod val="50000"/>
                  </a:schemeClr>
                </a:solidFill>
                <a:latin typeface="微软雅黑" pitchFamily="34" charset="-122"/>
                <a:ea typeface="微软雅黑" pitchFamily="34" charset="-122"/>
              </a:rPr>
              <a:t>解释器或控制台都能用相同的操作</a:t>
            </a:r>
            <a:r>
              <a:rPr lang="zh-CN" altLang="zh-CN" sz="2400" dirty="0">
                <a:solidFill>
                  <a:srgbClr val="FF0000"/>
                </a:solidFill>
                <a:latin typeface="微软雅黑" pitchFamily="34" charset="-122"/>
                <a:ea typeface="微软雅黑" pitchFamily="34" charset="-122"/>
              </a:rPr>
              <a:t>以交互方式运行</a:t>
            </a:r>
            <a:r>
              <a:rPr lang="en-US" altLang="zh-CN" sz="2400" dirty="0">
                <a:solidFill>
                  <a:srgbClr val="FF0000"/>
                </a:solidFill>
                <a:latin typeface="微软雅黑" pitchFamily="34" charset="-122"/>
                <a:ea typeface="微软雅黑" pitchFamily="34" charset="-122"/>
              </a:rPr>
              <a:t>Python</a:t>
            </a:r>
            <a:r>
              <a:rPr lang="zh-CN" altLang="zh-CN" sz="2400" dirty="0">
                <a:solidFill>
                  <a:srgbClr val="FF0000"/>
                </a:solidFill>
                <a:latin typeface="微软雅黑" pitchFamily="34" charset="-122"/>
                <a:ea typeface="微软雅黑" pitchFamily="34" charset="-122"/>
              </a:rPr>
              <a:t>程序</a:t>
            </a:r>
            <a:r>
              <a:rPr lang="zh-CN" altLang="zh-CN" sz="2400" dirty="0">
                <a:solidFill>
                  <a:schemeClr val="bg1">
                    <a:lumMod val="50000"/>
                  </a:schemeClr>
                </a:solidFill>
                <a:latin typeface="微软雅黑" pitchFamily="34" charset="-122"/>
                <a:ea typeface="微软雅黑" pitchFamily="34" charset="-122"/>
              </a:rPr>
              <a:t>。以控制台为例，进入</a:t>
            </a:r>
            <a:r>
              <a:rPr lang="en-US" altLang="zh-CN" sz="2400" dirty="0">
                <a:solidFill>
                  <a:schemeClr val="bg1">
                    <a:lumMod val="50000"/>
                  </a:schemeClr>
                </a:solidFill>
                <a:latin typeface="微软雅黑" pitchFamily="34" charset="-122"/>
                <a:ea typeface="微软雅黑" pitchFamily="34" charset="-122"/>
              </a:rPr>
              <a:t>Python</a:t>
            </a:r>
            <a:r>
              <a:rPr lang="zh-CN" altLang="zh-CN" sz="2400" dirty="0">
                <a:solidFill>
                  <a:schemeClr val="bg1">
                    <a:lumMod val="50000"/>
                  </a:schemeClr>
                </a:solidFill>
                <a:latin typeface="微软雅黑" pitchFamily="34" charset="-122"/>
                <a:ea typeface="微软雅黑" pitchFamily="34" charset="-122"/>
              </a:rPr>
              <a:t>环境后，在命令提示符“</a:t>
            </a:r>
            <a:r>
              <a:rPr lang="en-US" altLang="zh-CN" sz="2400" dirty="0">
                <a:solidFill>
                  <a:schemeClr val="bg1">
                    <a:lumMod val="50000"/>
                  </a:schemeClr>
                </a:solidFill>
                <a:latin typeface="微软雅黑" pitchFamily="34" charset="-122"/>
                <a:ea typeface="微软雅黑" pitchFamily="34" charset="-122"/>
              </a:rPr>
              <a:t>&gt;&gt;&gt;</a:t>
            </a:r>
            <a:r>
              <a:rPr lang="zh-CN" altLang="zh-CN" sz="2400" dirty="0">
                <a:solidFill>
                  <a:schemeClr val="bg1">
                    <a:lumMod val="50000"/>
                  </a:schemeClr>
                </a:solidFill>
                <a:latin typeface="微软雅黑" pitchFamily="34" charset="-122"/>
                <a:ea typeface="微软雅黑" pitchFamily="34" charset="-122"/>
              </a:rPr>
              <a:t>”后输入如下代码：</a:t>
            </a:r>
            <a:endParaRPr lang="zh-CN" altLang="en-US" sz="2400" dirty="0">
              <a:solidFill>
                <a:schemeClr val="bg1">
                  <a:lumMod val="50000"/>
                </a:schemeClr>
              </a:solidFill>
              <a:latin typeface="微软雅黑" pitchFamily="34" charset="-122"/>
              <a:ea typeface="微软雅黑" pitchFamily="34" charset="-122"/>
            </a:endParaRPr>
          </a:p>
        </p:txBody>
      </p:sp>
      <p:grpSp>
        <p:nvGrpSpPr>
          <p:cNvPr id="9" name="组合 8">
            <a:extLst>
              <a:ext uri="{FF2B5EF4-FFF2-40B4-BE49-F238E27FC236}">
                <a16:creationId xmlns:a16="http://schemas.microsoft.com/office/drawing/2014/main" id="{479212BD-DF5A-FC41-95BE-6129203966DB}"/>
              </a:ext>
            </a:extLst>
          </p:cNvPr>
          <p:cNvGrpSpPr/>
          <p:nvPr/>
        </p:nvGrpSpPr>
        <p:grpSpPr>
          <a:xfrm rot="16200000">
            <a:off x="1508321" y="680606"/>
            <a:ext cx="703820" cy="2557516"/>
            <a:chOff x="1293269" y="2314806"/>
            <a:chExt cx="703820" cy="3263223"/>
          </a:xfrm>
        </p:grpSpPr>
        <p:sp>
          <p:nvSpPr>
            <p:cNvPr id="10" name="剪去单角的矩形 9">
              <a:extLst>
                <a:ext uri="{FF2B5EF4-FFF2-40B4-BE49-F238E27FC236}">
                  <a16:creationId xmlns:a16="http://schemas.microsoft.com/office/drawing/2014/main" id="{FDC0DFA9-7F4C-0D4E-A109-AF7D1653CE2E}"/>
                </a:ext>
              </a:extLst>
            </p:cNvPr>
            <p:cNvSpPr/>
            <p:nvPr/>
          </p:nvSpPr>
          <p:spPr>
            <a:xfrm flipH="1">
              <a:off x="1293269" y="2314806"/>
              <a:ext cx="703820" cy="3263223"/>
            </a:xfrm>
            <a:prstGeom prst="snip1Rect">
              <a:avLst>
                <a:gd name="adj" fmla="val 0"/>
              </a:avLst>
            </a:prstGeom>
            <a:solidFill>
              <a:srgbClr val="1F7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 name="TextBox 3">
              <a:extLst>
                <a:ext uri="{FF2B5EF4-FFF2-40B4-BE49-F238E27FC236}">
                  <a16:creationId xmlns:a16="http://schemas.microsoft.com/office/drawing/2014/main" id="{89B1AACD-848D-304B-AADB-3B2C37F8475B}"/>
                </a:ext>
              </a:extLst>
            </p:cNvPr>
            <p:cNvSpPr txBox="1"/>
            <p:nvPr/>
          </p:nvSpPr>
          <p:spPr>
            <a:xfrm>
              <a:off x="1368180" y="3347218"/>
              <a:ext cx="553998" cy="1198405"/>
            </a:xfrm>
            <a:prstGeom prst="rect">
              <a:avLst/>
            </a:prstGeom>
            <a:noFill/>
          </p:spPr>
          <p:txBody>
            <a:bodyPr vert="eaVert"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交 互 式</a:t>
              </a:r>
            </a:p>
          </p:txBody>
        </p:sp>
      </p:grpSp>
      <p:sp>
        <p:nvSpPr>
          <p:cNvPr id="14" name="矩形 13"/>
          <p:cNvSpPr/>
          <p:nvPr/>
        </p:nvSpPr>
        <p:spPr>
          <a:xfrm>
            <a:off x="654237" y="3944939"/>
            <a:ext cx="10932711" cy="499624"/>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sz="2000" kern="100" dirty="0">
                <a:solidFill>
                  <a:schemeClr val="bg1">
                    <a:lumMod val="50000"/>
                  </a:schemeClr>
                </a:solidFill>
                <a:latin typeface="微软雅黑" panose="020B0503020204020204" pitchFamily="34" charset="-122"/>
                <a:ea typeface="微软雅黑" panose="020B0503020204020204" pitchFamily="34" charset="-122"/>
              </a:rPr>
              <a:t>print("hello world")</a:t>
            </a:r>
            <a:endParaRPr lang="zh-CN" altLang="zh-CN" sz="2000" kern="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 name="圆角矩形标注 2"/>
          <p:cNvSpPr/>
          <p:nvPr/>
        </p:nvSpPr>
        <p:spPr>
          <a:xfrm>
            <a:off x="1608978" y="4722124"/>
            <a:ext cx="3058555" cy="586853"/>
          </a:xfrm>
          <a:prstGeom prst="wedgeRoundRectCallout">
            <a:avLst>
              <a:gd name="adj1" fmla="val -23367"/>
              <a:gd name="adj2" fmla="val -100658"/>
              <a:gd name="adj3" fmla="val 16667"/>
            </a:avLst>
          </a:prstGeom>
          <a:solidFill>
            <a:schemeClr val="bg1"/>
          </a:solidFill>
          <a:ln>
            <a:solidFill>
              <a:srgbClr val="135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1353A2"/>
                </a:solidFill>
                <a:latin typeface="微软雅黑" pitchFamily="34" charset="-122"/>
                <a:ea typeface="微软雅黑" pitchFamily="34" charset="-122"/>
              </a:rPr>
              <a:t>hello world</a:t>
            </a:r>
            <a:endParaRPr lang="zh-CN" altLang="zh-CN" b="1"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18899778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2329840" y="572250"/>
            <a:ext cx="8360079" cy="535531"/>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zh-CN" sz="3200" dirty="0">
                <a:solidFill>
                  <a:srgbClr val="1353A2"/>
                </a:solidFill>
                <a:latin typeface="微软雅黑" pitchFamily="34" charset="-122"/>
                <a:ea typeface="微软雅黑" pitchFamily="34" charset="-122"/>
              </a:rPr>
              <a:t>1.2.2 </a:t>
            </a:r>
            <a:r>
              <a:rPr lang="en-US" altLang="zh-CN" sz="3200" dirty="0">
                <a:solidFill>
                  <a:srgbClr val="1353A2"/>
                </a:solidFill>
                <a:latin typeface="微软雅黑" pitchFamily="34" charset="-122"/>
                <a:ea typeface="微软雅黑" pitchFamily="34" charset="-122"/>
                <a:cs typeface="+mn-cs"/>
              </a:rPr>
              <a:t>Python</a:t>
            </a:r>
            <a:r>
              <a:rPr lang="zh-CN" altLang="zh-CN" sz="3200" dirty="0">
                <a:solidFill>
                  <a:srgbClr val="1353A2"/>
                </a:solidFill>
                <a:latin typeface="微软雅黑" pitchFamily="34" charset="-122"/>
                <a:ea typeface="微软雅黑" pitchFamily="34" charset="-122"/>
                <a:cs typeface="+mn-cs"/>
              </a:rPr>
              <a:t>程序的运行方式</a:t>
            </a:r>
          </a:p>
        </p:txBody>
      </p:sp>
      <p:sp>
        <p:nvSpPr>
          <p:cNvPr id="6" name="矩形 5"/>
          <p:cNvSpPr/>
          <p:nvPr/>
        </p:nvSpPr>
        <p:spPr>
          <a:xfrm>
            <a:off x="613580" y="2541013"/>
            <a:ext cx="10973369" cy="140392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720725">
              <a:lnSpc>
                <a:spcPct val="150000"/>
              </a:lnSpc>
            </a:pPr>
            <a:r>
              <a:rPr lang="zh-CN" altLang="zh-CN" sz="2000" dirty="0">
                <a:solidFill>
                  <a:schemeClr val="bg1">
                    <a:lumMod val="50000"/>
                  </a:schemeClr>
                </a:solidFill>
                <a:latin typeface="微软雅黑" pitchFamily="34" charset="-122"/>
                <a:ea typeface="微软雅黑" pitchFamily="34" charset="-122"/>
              </a:rPr>
              <a:t>创建</a:t>
            </a:r>
            <a:r>
              <a:rPr lang="en-US" altLang="zh-CN" sz="2000" dirty="0">
                <a:solidFill>
                  <a:schemeClr val="bg1">
                    <a:lumMod val="50000"/>
                  </a:schemeClr>
                </a:solidFill>
                <a:latin typeface="微软雅黑" pitchFamily="34" charset="-122"/>
                <a:ea typeface="微软雅黑" pitchFamily="34" charset="-122"/>
              </a:rPr>
              <a:t>Python</a:t>
            </a:r>
            <a:r>
              <a:rPr lang="zh-CN" altLang="zh-CN" sz="2000" dirty="0">
                <a:solidFill>
                  <a:schemeClr val="bg1">
                    <a:lumMod val="50000"/>
                  </a:schemeClr>
                </a:solidFill>
                <a:latin typeface="微软雅黑" pitchFamily="34" charset="-122"/>
                <a:ea typeface="微软雅黑" pitchFamily="34" charset="-122"/>
              </a:rPr>
              <a:t>文件（后缀为</a:t>
            </a:r>
            <a:r>
              <a:rPr lang="en-US" altLang="zh-CN" sz="2000" dirty="0">
                <a:solidFill>
                  <a:schemeClr val="bg1">
                    <a:lumMod val="50000"/>
                  </a:schemeClr>
                </a:solidFill>
                <a:latin typeface="微软雅黑" pitchFamily="34" charset="-122"/>
                <a:ea typeface="微软雅黑" pitchFamily="34" charset="-122"/>
              </a:rPr>
              <a:t>.py</a:t>
            </a:r>
            <a:r>
              <a:rPr lang="zh-CN" altLang="zh-CN" sz="2000" dirty="0">
                <a:solidFill>
                  <a:schemeClr val="bg1">
                    <a:lumMod val="50000"/>
                  </a:schemeClr>
                </a:solidFill>
                <a:latin typeface="微软雅黑" pitchFamily="34" charset="-122"/>
                <a:ea typeface="微软雅黑" pitchFamily="34" charset="-122"/>
              </a:rPr>
              <a:t>的文件），在其中写入</a:t>
            </a:r>
            <a:r>
              <a:rPr lang="en-US" altLang="zh-CN" sz="2000" dirty="0">
                <a:solidFill>
                  <a:schemeClr val="bg1">
                    <a:lumMod val="50000"/>
                  </a:schemeClr>
                </a:solidFill>
                <a:latin typeface="微软雅黑" pitchFamily="34" charset="-122"/>
                <a:ea typeface="微软雅黑" pitchFamily="34" charset="-122"/>
              </a:rPr>
              <a:t>Python</a:t>
            </a:r>
            <a:r>
              <a:rPr lang="zh-CN" altLang="zh-CN" sz="2000" dirty="0">
                <a:solidFill>
                  <a:schemeClr val="bg1">
                    <a:lumMod val="50000"/>
                  </a:schemeClr>
                </a:solidFill>
                <a:latin typeface="微软雅黑" pitchFamily="34" charset="-122"/>
                <a:ea typeface="微软雅黑" pitchFamily="34" charset="-122"/>
              </a:rPr>
              <a:t>代码并保存。在该</a:t>
            </a:r>
            <a:r>
              <a:rPr lang="en-US" altLang="zh-CN" sz="2000" dirty="0">
                <a:solidFill>
                  <a:schemeClr val="bg1">
                    <a:lumMod val="50000"/>
                  </a:schemeClr>
                </a:solidFill>
                <a:latin typeface="微软雅黑" pitchFamily="34" charset="-122"/>
                <a:ea typeface="微软雅黑" pitchFamily="34" charset="-122"/>
              </a:rPr>
              <a:t>Python</a:t>
            </a:r>
            <a:r>
              <a:rPr lang="zh-CN" altLang="zh-CN" sz="2000" dirty="0">
                <a:solidFill>
                  <a:schemeClr val="bg1">
                    <a:lumMod val="50000"/>
                  </a:schemeClr>
                </a:solidFill>
                <a:latin typeface="微软雅黑" pitchFamily="34" charset="-122"/>
                <a:ea typeface="微软雅黑" pitchFamily="34" charset="-122"/>
              </a:rPr>
              <a:t>文件所在文件夹的空白区域按下“</a:t>
            </a:r>
            <a:r>
              <a:rPr lang="en-US" altLang="zh-CN" sz="2000" dirty="0">
                <a:solidFill>
                  <a:schemeClr val="bg1">
                    <a:lumMod val="50000"/>
                  </a:schemeClr>
                </a:solidFill>
                <a:latin typeface="微软雅黑" pitchFamily="34" charset="-122"/>
                <a:ea typeface="微软雅黑" pitchFamily="34" charset="-122"/>
              </a:rPr>
              <a:t>Shift+</a:t>
            </a:r>
            <a:r>
              <a:rPr lang="zh-CN" altLang="zh-CN" sz="2000" dirty="0">
                <a:solidFill>
                  <a:schemeClr val="bg1">
                    <a:lumMod val="50000"/>
                  </a:schemeClr>
                </a:solidFill>
                <a:latin typeface="微软雅黑" pitchFamily="34" charset="-122"/>
                <a:ea typeface="微软雅黑" pitchFamily="34" charset="-122"/>
              </a:rPr>
              <a:t>鼠标右键”，单击选择选项列表中的“在此处打开命令窗口”选项以打开命令窗口</a:t>
            </a:r>
            <a:r>
              <a:rPr lang="zh-CN" altLang="en-US" sz="2000" dirty="0">
                <a:solidFill>
                  <a:schemeClr val="bg1">
                    <a:lumMod val="50000"/>
                  </a:schemeClr>
                </a:solidFill>
                <a:latin typeface="微软雅黑" pitchFamily="34" charset="-122"/>
                <a:ea typeface="微软雅黑" pitchFamily="34" charset="-122"/>
              </a:rPr>
              <a:t>，</a:t>
            </a:r>
            <a:r>
              <a:rPr lang="zh-CN" altLang="zh-CN" sz="2000" dirty="0">
                <a:solidFill>
                  <a:schemeClr val="bg1">
                    <a:lumMod val="50000"/>
                  </a:schemeClr>
                </a:solidFill>
                <a:latin typeface="微软雅黑" pitchFamily="34" charset="-122"/>
                <a:ea typeface="微软雅黑" pitchFamily="34" charset="-122"/>
              </a:rPr>
              <a:t>在命令提示符“</a:t>
            </a:r>
            <a:r>
              <a:rPr lang="en-US" altLang="zh-CN" sz="2000" dirty="0">
                <a:solidFill>
                  <a:schemeClr val="bg1">
                    <a:lumMod val="50000"/>
                  </a:schemeClr>
                </a:solidFill>
                <a:latin typeface="微软雅黑" pitchFamily="34" charset="-122"/>
                <a:ea typeface="微软雅黑" pitchFamily="34" charset="-122"/>
              </a:rPr>
              <a:t>&gt;</a:t>
            </a:r>
            <a:r>
              <a:rPr lang="zh-CN" altLang="zh-CN" sz="2000" dirty="0">
                <a:solidFill>
                  <a:schemeClr val="bg1">
                    <a:lumMod val="50000"/>
                  </a:schemeClr>
                </a:solidFill>
                <a:latin typeface="微软雅黑" pitchFamily="34" charset="-122"/>
                <a:ea typeface="微软雅黑" pitchFamily="34" charset="-122"/>
              </a:rPr>
              <a:t>”后</a:t>
            </a:r>
            <a:r>
              <a:rPr lang="zh-CN" altLang="zh-CN" sz="2000" dirty="0">
                <a:solidFill>
                  <a:srgbClr val="FF0000"/>
                </a:solidFill>
                <a:latin typeface="微软雅黑" pitchFamily="34" charset="-122"/>
                <a:ea typeface="微软雅黑" pitchFamily="34" charset="-122"/>
              </a:rPr>
              <a:t>输入命令“</a:t>
            </a:r>
            <a:r>
              <a:rPr lang="en-US" altLang="zh-CN" sz="2000" dirty="0">
                <a:solidFill>
                  <a:srgbClr val="FF0000"/>
                </a:solidFill>
                <a:latin typeface="微软雅黑" pitchFamily="34" charset="-122"/>
                <a:ea typeface="微软雅黑" pitchFamily="34" charset="-122"/>
              </a:rPr>
              <a:t>python hello.py</a:t>
            </a:r>
            <a:r>
              <a:rPr lang="zh-CN" altLang="zh-CN" sz="2000" dirty="0">
                <a:solidFill>
                  <a:srgbClr val="FF0000"/>
                </a:solidFill>
                <a:latin typeface="微软雅黑" pitchFamily="34" charset="-122"/>
                <a:ea typeface="微软雅黑" pitchFamily="34" charset="-122"/>
              </a:rPr>
              <a:t>”运行</a:t>
            </a:r>
            <a:r>
              <a:rPr lang="en-US" altLang="zh-CN" sz="2000" dirty="0">
                <a:solidFill>
                  <a:srgbClr val="FF0000"/>
                </a:solidFill>
                <a:latin typeface="微软雅黑" pitchFamily="34" charset="-122"/>
                <a:ea typeface="微软雅黑" pitchFamily="34" charset="-122"/>
              </a:rPr>
              <a:t>Python</a:t>
            </a:r>
            <a:r>
              <a:rPr lang="zh-CN" altLang="zh-CN" sz="2000" dirty="0">
                <a:solidFill>
                  <a:srgbClr val="FF0000"/>
                </a:solidFill>
                <a:latin typeface="微软雅黑" pitchFamily="34" charset="-122"/>
                <a:ea typeface="微软雅黑" pitchFamily="34" charset="-122"/>
              </a:rPr>
              <a:t>程序</a:t>
            </a:r>
            <a:r>
              <a:rPr lang="zh-CN" altLang="en-US" sz="2000" dirty="0">
                <a:solidFill>
                  <a:schemeClr val="bg1">
                    <a:lumMod val="50000"/>
                  </a:schemeClr>
                </a:solidFill>
                <a:latin typeface="微软雅黑" pitchFamily="34" charset="-122"/>
                <a:ea typeface="微软雅黑" pitchFamily="34" charset="-122"/>
              </a:rPr>
              <a:t>。</a:t>
            </a:r>
          </a:p>
        </p:txBody>
      </p:sp>
      <p:grpSp>
        <p:nvGrpSpPr>
          <p:cNvPr id="9" name="组合 8">
            <a:extLst>
              <a:ext uri="{FF2B5EF4-FFF2-40B4-BE49-F238E27FC236}">
                <a16:creationId xmlns:a16="http://schemas.microsoft.com/office/drawing/2014/main" id="{479212BD-DF5A-FC41-95BE-6129203966DB}"/>
              </a:ext>
            </a:extLst>
          </p:cNvPr>
          <p:cNvGrpSpPr/>
          <p:nvPr/>
        </p:nvGrpSpPr>
        <p:grpSpPr>
          <a:xfrm rot="16200000">
            <a:off x="1508321" y="680606"/>
            <a:ext cx="703820" cy="2557516"/>
            <a:chOff x="1293269" y="2314806"/>
            <a:chExt cx="703820" cy="3263223"/>
          </a:xfrm>
        </p:grpSpPr>
        <p:sp>
          <p:nvSpPr>
            <p:cNvPr id="10" name="剪去单角的矩形 9">
              <a:extLst>
                <a:ext uri="{FF2B5EF4-FFF2-40B4-BE49-F238E27FC236}">
                  <a16:creationId xmlns:a16="http://schemas.microsoft.com/office/drawing/2014/main" id="{FDC0DFA9-7F4C-0D4E-A109-AF7D1653CE2E}"/>
                </a:ext>
              </a:extLst>
            </p:cNvPr>
            <p:cNvSpPr/>
            <p:nvPr/>
          </p:nvSpPr>
          <p:spPr>
            <a:xfrm flipH="1">
              <a:off x="1293269" y="2314806"/>
              <a:ext cx="703820" cy="3263223"/>
            </a:xfrm>
            <a:prstGeom prst="snip1Rect">
              <a:avLst>
                <a:gd name="adj" fmla="val 0"/>
              </a:avLst>
            </a:prstGeom>
            <a:solidFill>
              <a:srgbClr val="1F7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 name="TextBox 3">
              <a:extLst>
                <a:ext uri="{FF2B5EF4-FFF2-40B4-BE49-F238E27FC236}">
                  <a16:creationId xmlns:a16="http://schemas.microsoft.com/office/drawing/2014/main" id="{89B1AACD-848D-304B-AADB-3B2C37F8475B}"/>
                </a:ext>
              </a:extLst>
            </p:cNvPr>
            <p:cNvSpPr txBox="1"/>
            <p:nvPr/>
          </p:nvSpPr>
          <p:spPr>
            <a:xfrm>
              <a:off x="1368183" y="3181876"/>
              <a:ext cx="553998" cy="1529088"/>
            </a:xfrm>
            <a:prstGeom prst="rect">
              <a:avLst/>
            </a:prstGeom>
            <a:noFill/>
          </p:spPr>
          <p:txBody>
            <a:bodyPr vert="eaVert"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文 件 式</a:t>
              </a:r>
            </a:p>
          </p:txBody>
        </p:sp>
      </p:grpSp>
      <p:pic>
        <p:nvPicPr>
          <p:cNvPr id="717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305" y="4170171"/>
            <a:ext cx="6951917" cy="1894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61620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ChangeArrowheads="1"/>
          </p:cNvSpPr>
          <p:nvPr/>
        </p:nvSpPr>
        <p:spPr bwMode="auto">
          <a:xfrm>
            <a:off x="2330725" y="265724"/>
            <a:ext cx="5148262" cy="584775"/>
          </a:xfrm>
          <a:prstGeom prst="rect">
            <a:avLst/>
          </a:prstGeom>
          <a:noFill/>
          <a:effectLst/>
        </p:spPr>
        <p:txBody>
          <a:bodyPr>
            <a:spAutoFit/>
          </a:bodyPr>
          <a:lstStyle/>
          <a:p>
            <a:pPr fontAlgn="auto">
              <a:spcBef>
                <a:spcPts val="0"/>
              </a:spcBef>
              <a:spcAft>
                <a:spcPts val="0"/>
              </a:spcAft>
              <a:buFontTx/>
              <a:buNone/>
              <a:defRPr/>
            </a:pPr>
            <a:r>
              <a:rPr lang="zh-CN" altLang="en-US" sz="3200" dirty="0">
                <a:solidFill>
                  <a:srgbClr val="1353A2"/>
                </a:solidFill>
                <a:latin typeface="微软雅黑" panose="020B0503020204020204" charset="-122"/>
                <a:ea typeface="微软雅黑" panose="020B0503020204020204" charset="-122"/>
                <a:sym typeface="宋体" panose="02010600030101010101" pitchFamily="2" charset="-122"/>
              </a:rPr>
              <a:t>目录页</a:t>
            </a:r>
          </a:p>
        </p:txBody>
      </p:sp>
      <p:sp>
        <p:nvSpPr>
          <p:cNvPr id="10" name="对角圆角矩形 9"/>
          <p:cNvSpPr/>
          <p:nvPr/>
        </p:nvSpPr>
        <p:spPr>
          <a:xfrm>
            <a:off x="4360356" y="3870982"/>
            <a:ext cx="7217483"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1" name="TextBox 6"/>
          <p:cNvSpPr txBox="1">
            <a:spLocks noChangeArrowheads="1"/>
          </p:cNvSpPr>
          <p:nvPr/>
        </p:nvSpPr>
        <p:spPr bwMode="auto">
          <a:xfrm>
            <a:off x="4567439" y="2350157"/>
            <a:ext cx="5326504"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2800" dirty="0">
                <a:solidFill>
                  <a:srgbClr val="595959"/>
                </a:solidFill>
                <a:latin typeface="Impact" pitchFamily="34" charset="0"/>
                <a:ea typeface="微软雅黑" pitchFamily="34" charset="-122"/>
              </a:rPr>
              <a:t>01    </a:t>
            </a:r>
            <a:r>
              <a:rPr lang="zh-CN" altLang="en-US" sz="2800" dirty="0">
                <a:solidFill>
                  <a:srgbClr val="595959"/>
                </a:solidFill>
                <a:latin typeface="Impact" pitchFamily="34" charset="0"/>
                <a:ea typeface="微软雅黑" pitchFamily="34" charset="-122"/>
              </a:rPr>
              <a:t>认识</a:t>
            </a:r>
            <a:r>
              <a:rPr lang="en-US" altLang="zh-CN" sz="2800" dirty="0">
                <a:solidFill>
                  <a:srgbClr val="595959"/>
                </a:solidFill>
                <a:latin typeface="Impact" pitchFamily="34" charset="0"/>
                <a:ea typeface="微软雅黑" pitchFamily="34" charset="-122"/>
              </a:rPr>
              <a:t>Python</a:t>
            </a:r>
          </a:p>
        </p:txBody>
      </p:sp>
      <p:sp>
        <p:nvSpPr>
          <p:cNvPr id="13" name="TextBox 10"/>
          <p:cNvSpPr txBox="1">
            <a:spLocks noChangeArrowheads="1"/>
          </p:cNvSpPr>
          <p:nvPr/>
        </p:nvSpPr>
        <p:spPr bwMode="auto">
          <a:xfrm>
            <a:off x="4567439" y="3164208"/>
            <a:ext cx="7010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2800" dirty="0">
                <a:solidFill>
                  <a:srgbClr val="595959"/>
                </a:solidFill>
                <a:latin typeface="Impact" pitchFamily="34" charset="0"/>
                <a:ea typeface="微软雅黑" pitchFamily="34" charset="-122"/>
              </a:rPr>
              <a:t>02    Python</a:t>
            </a:r>
            <a:r>
              <a:rPr lang="zh-CN" altLang="en-US" sz="2800" dirty="0">
                <a:solidFill>
                  <a:srgbClr val="595959"/>
                </a:solidFill>
                <a:latin typeface="Impact" pitchFamily="34" charset="0"/>
                <a:ea typeface="微软雅黑" pitchFamily="34" charset="-122"/>
              </a:rPr>
              <a:t>解释器的安装与</a:t>
            </a:r>
            <a:r>
              <a:rPr lang="en-US" altLang="zh-CN" sz="2800" dirty="0">
                <a:solidFill>
                  <a:srgbClr val="595959"/>
                </a:solidFill>
                <a:latin typeface="Impact" pitchFamily="34" charset="0"/>
                <a:ea typeface="微软雅黑" pitchFamily="34" charset="-122"/>
              </a:rPr>
              <a:t>Python</a:t>
            </a:r>
            <a:r>
              <a:rPr lang="zh-CN" altLang="en-US" sz="2800" dirty="0">
                <a:solidFill>
                  <a:srgbClr val="595959"/>
                </a:solidFill>
                <a:latin typeface="Impact" pitchFamily="34" charset="0"/>
                <a:ea typeface="微软雅黑" pitchFamily="34" charset="-122"/>
              </a:rPr>
              <a:t>程序的运行</a:t>
            </a:r>
          </a:p>
        </p:txBody>
      </p:sp>
      <p:sp>
        <p:nvSpPr>
          <p:cNvPr id="14" name="TextBox 11"/>
          <p:cNvSpPr txBox="1">
            <a:spLocks noChangeArrowheads="1"/>
          </p:cNvSpPr>
          <p:nvPr/>
        </p:nvSpPr>
        <p:spPr bwMode="auto">
          <a:xfrm>
            <a:off x="4567438" y="3979389"/>
            <a:ext cx="532650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2800" dirty="0">
                <a:solidFill>
                  <a:schemeClr val="bg1"/>
                </a:solidFill>
                <a:latin typeface="Impact" pitchFamily="34" charset="0"/>
                <a:ea typeface="微软雅黑" pitchFamily="34" charset="-122"/>
              </a:rPr>
              <a:t>03    Python</a:t>
            </a:r>
            <a:r>
              <a:rPr lang="zh-CN" altLang="en-US" sz="2800" dirty="0">
                <a:solidFill>
                  <a:schemeClr val="bg1"/>
                </a:solidFill>
                <a:latin typeface="Impact" pitchFamily="34" charset="0"/>
                <a:ea typeface="微软雅黑" pitchFamily="34" charset="-122"/>
              </a:rPr>
              <a:t>开发工具</a:t>
            </a:r>
          </a:p>
        </p:txBody>
      </p:sp>
      <p:sp>
        <p:nvSpPr>
          <p:cNvPr id="15" name="TextBox 10"/>
          <p:cNvSpPr txBox="1">
            <a:spLocks noChangeArrowheads="1"/>
          </p:cNvSpPr>
          <p:nvPr/>
        </p:nvSpPr>
        <p:spPr bwMode="auto">
          <a:xfrm>
            <a:off x="4594426" y="4794570"/>
            <a:ext cx="529951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2800" dirty="0">
                <a:solidFill>
                  <a:srgbClr val="595959"/>
                </a:solidFill>
                <a:latin typeface="Impact" pitchFamily="34" charset="0"/>
                <a:ea typeface="微软雅黑" pitchFamily="34" charset="-122"/>
              </a:rPr>
              <a:t>04    Python</a:t>
            </a:r>
            <a:r>
              <a:rPr lang="zh-CN" altLang="en-US" sz="2800" dirty="0">
                <a:solidFill>
                  <a:srgbClr val="595959"/>
                </a:solidFill>
                <a:latin typeface="Impact" pitchFamily="34" charset="0"/>
                <a:ea typeface="微软雅黑" pitchFamily="34" charset="-122"/>
              </a:rPr>
              <a:t>模块</a:t>
            </a:r>
          </a:p>
        </p:txBody>
      </p:sp>
    </p:spTree>
    <p:extLst>
      <p:ext uri="{BB962C8B-B14F-4D97-AF65-F5344CB8AC3E}">
        <p14:creationId xmlns:p14="http://schemas.microsoft.com/office/powerpoint/2010/main" val="2523458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5525893" y="1676603"/>
            <a:ext cx="5898218" cy="392494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720725">
              <a:lnSpc>
                <a:spcPct val="150000"/>
              </a:lnSpc>
            </a:pPr>
            <a:r>
              <a:rPr lang="en-US" altLang="zh-CN" sz="2400" dirty="0">
                <a:solidFill>
                  <a:schemeClr val="bg1">
                    <a:lumMod val="50000"/>
                  </a:schemeClr>
                </a:solidFill>
                <a:latin typeface="微软雅黑" pitchFamily="34" charset="-122"/>
                <a:ea typeface="微软雅黑" pitchFamily="34" charset="-122"/>
              </a:rPr>
              <a:t>Python</a:t>
            </a:r>
            <a:r>
              <a:rPr lang="zh-CN" altLang="zh-CN" sz="2400" dirty="0">
                <a:solidFill>
                  <a:schemeClr val="bg1">
                    <a:lumMod val="50000"/>
                  </a:schemeClr>
                </a:solidFill>
                <a:latin typeface="微软雅黑" pitchFamily="34" charset="-122"/>
                <a:ea typeface="微软雅黑" pitchFamily="34" charset="-122"/>
              </a:rPr>
              <a:t>解释器捆绑了</a:t>
            </a:r>
            <a:r>
              <a:rPr lang="en-US" altLang="zh-CN" sz="2400" dirty="0">
                <a:solidFill>
                  <a:schemeClr val="bg1">
                    <a:lumMod val="50000"/>
                  </a:schemeClr>
                </a:solidFill>
                <a:latin typeface="微软雅黑" pitchFamily="34" charset="-122"/>
                <a:ea typeface="微软雅黑" pitchFamily="34" charset="-122"/>
              </a:rPr>
              <a:t>Python</a:t>
            </a:r>
            <a:r>
              <a:rPr lang="zh-CN" altLang="zh-CN" sz="2400" dirty="0">
                <a:solidFill>
                  <a:schemeClr val="bg1">
                    <a:lumMod val="50000"/>
                  </a:schemeClr>
                </a:solidFill>
                <a:latin typeface="微软雅黑" pitchFamily="34" charset="-122"/>
                <a:ea typeface="微软雅黑" pitchFamily="34" charset="-122"/>
              </a:rPr>
              <a:t>的官方开发工具——</a:t>
            </a:r>
            <a:r>
              <a:rPr lang="en-US" altLang="zh-CN" sz="2400" dirty="0">
                <a:solidFill>
                  <a:srgbClr val="FF0000"/>
                </a:solidFill>
                <a:latin typeface="微软雅黑" pitchFamily="34" charset="-122"/>
                <a:ea typeface="微软雅黑" pitchFamily="34" charset="-122"/>
              </a:rPr>
              <a:t>IDLE</a:t>
            </a:r>
            <a:r>
              <a:rPr lang="zh-CN" altLang="zh-CN"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IDLE</a:t>
            </a:r>
            <a:r>
              <a:rPr lang="zh-CN" altLang="zh-CN" sz="2400" dirty="0">
                <a:solidFill>
                  <a:schemeClr val="bg1">
                    <a:lumMod val="50000"/>
                  </a:schemeClr>
                </a:solidFill>
                <a:latin typeface="微软雅黑" pitchFamily="34" charset="-122"/>
                <a:ea typeface="微软雅黑" pitchFamily="34" charset="-122"/>
              </a:rPr>
              <a:t>具备</a:t>
            </a:r>
            <a:r>
              <a:rPr lang="zh-CN" altLang="zh-CN" sz="2400" dirty="0">
                <a:solidFill>
                  <a:srgbClr val="FF0000"/>
                </a:solidFill>
                <a:latin typeface="微软雅黑" pitchFamily="34" charset="-122"/>
                <a:ea typeface="微软雅黑" pitchFamily="34" charset="-122"/>
              </a:rPr>
              <a:t>集成开发环境</a:t>
            </a:r>
            <a:r>
              <a:rPr lang="zh-CN" altLang="zh-CN"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Integrated Development Environment </a:t>
            </a:r>
            <a:r>
              <a:rPr lang="zh-CN" altLang="zh-CN" sz="2400" dirty="0">
                <a:solidFill>
                  <a:schemeClr val="bg1">
                    <a:lumMod val="50000"/>
                  </a:schemeClr>
                </a:solidFill>
                <a:latin typeface="微软雅黑" pitchFamily="34" charset="-122"/>
                <a:ea typeface="微软雅黑" pitchFamily="34" charset="-122"/>
              </a:rPr>
              <a:t>，简称</a:t>
            </a:r>
            <a:r>
              <a:rPr lang="en-US" altLang="zh-CN" sz="2400" dirty="0">
                <a:solidFill>
                  <a:schemeClr val="bg1">
                    <a:lumMod val="50000"/>
                  </a:schemeClr>
                </a:solidFill>
                <a:latin typeface="微软雅黑" pitchFamily="34" charset="-122"/>
                <a:ea typeface="微软雅黑" pitchFamily="34" charset="-122"/>
              </a:rPr>
              <a:t>IDE</a:t>
            </a:r>
            <a:r>
              <a:rPr lang="zh-CN" altLang="zh-CN" sz="2400" dirty="0">
                <a:solidFill>
                  <a:schemeClr val="bg1">
                    <a:lumMod val="50000"/>
                  </a:schemeClr>
                </a:solidFill>
                <a:latin typeface="微软雅黑" pitchFamily="34" charset="-122"/>
                <a:ea typeface="微软雅黑" pitchFamily="34" charset="-122"/>
              </a:rPr>
              <a:t>）的基本功能，但开发人员一般还是会根据自己的需求或喜好选择使用其他的开发工具。</a:t>
            </a:r>
            <a:endParaRPr lang="zh-CN" altLang="en-US" sz="2400" dirty="0">
              <a:solidFill>
                <a:schemeClr val="bg1">
                  <a:lumMod val="50000"/>
                </a:schemeClr>
              </a:solidFill>
              <a:latin typeface="微软雅黑" pitchFamily="34" charset="-122"/>
              <a:ea typeface="微软雅黑" pitchFamily="34" charset="-122"/>
            </a:endParaRPr>
          </a:p>
        </p:txBody>
      </p:sp>
      <p:pic>
        <p:nvPicPr>
          <p:cNvPr id="6" name="Picture 2" descr="https://timgsa.baidu.com/timg?image&amp;quality=80&amp;size=b9999_10000&amp;sec=1588673906452&amp;di=785a35df03b10722f4c510225358a567&amp;imgtype=0&amp;src=http%3A%2F%2Fimg1.juimg.com%2F160107%2F330826-16010GZ0014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6328" y="1676602"/>
            <a:ext cx="3144549" cy="3924948"/>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p:cNvSpPr txBox="1">
            <a:spLocks/>
          </p:cNvSpPr>
          <p:nvPr/>
        </p:nvSpPr>
        <p:spPr>
          <a:xfrm>
            <a:off x="2329840" y="572250"/>
            <a:ext cx="8360079" cy="535531"/>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zh-CN" sz="3200" dirty="0">
                <a:solidFill>
                  <a:srgbClr val="1353A2"/>
                </a:solidFill>
                <a:latin typeface="微软雅黑" pitchFamily="34" charset="-122"/>
                <a:ea typeface="微软雅黑" pitchFamily="34" charset="-122"/>
              </a:rPr>
              <a:t>1.3.1 </a:t>
            </a:r>
            <a:r>
              <a:rPr lang="zh-CN" altLang="zh-CN" sz="3200" dirty="0">
                <a:solidFill>
                  <a:srgbClr val="1353A2"/>
                </a:solidFill>
                <a:latin typeface="微软雅黑" pitchFamily="34" charset="-122"/>
                <a:ea typeface="微软雅黑" pitchFamily="34" charset="-122"/>
                <a:cs typeface="+mn-cs"/>
              </a:rPr>
              <a:t>常用的开发工具</a:t>
            </a:r>
            <a:r>
              <a:rPr lang="en-US" altLang="zh-CN" sz="3200" dirty="0">
                <a:solidFill>
                  <a:srgbClr val="1353A2"/>
                </a:solidFill>
                <a:latin typeface="微软雅黑" pitchFamily="34" charset="-122"/>
                <a:ea typeface="微软雅黑" pitchFamily="34" charset="-122"/>
                <a:cs typeface="+mn-cs"/>
              </a:rPr>
              <a:t> </a:t>
            </a:r>
            <a:endParaRPr lang="zh-CN" altLang="zh-CN" sz="3200" dirty="0">
              <a:solidFill>
                <a:srgbClr val="1353A2"/>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7205605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2329840" y="572250"/>
            <a:ext cx="8360079" cy="535531"/>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zh-CN" sz="3200" dirty="0">
                <a:solidFill>
                  <a:srgbClr val="1353A2"/>
                </a:solidFill>
                <a:latin typeface="微软雅黑" pitchFamily="34" charset="-122"/>
                <a:ea typeface="微软雅黑" pitchFamily="34" charset="-122"/>
              </a:rPr>
              <a:t>1.3.1 </a:t>
            </a:r>
            <a:r>
              <a:rPr lang="zh-CN" altLang="zh-CN" sz="3200" dirty="0">
                <a:solidFill>
                  <a:srgbClr val="1353A2"/>
                </a:solidFill>
                <a:latin typeface="微软雅黑" pitchFamily="34" charset="-122"/>
                <a:ea typeface="微软雅黑" pitchFamily="34" charset="-122"/>
                <a:cs typeface="+mn-cs"/>
              </a:rPr>
              <a:t>常用的开发工具</a:t>
            </a:r>
            <a:r>
              <a:rPr lang="en-US" altLang="zh-CN" sz="3200" dirty="0">
                <a:solidFill>
                  <a:srgbClr val="1353A2"/>
                </a:solidFill>
                <a:latin typeface="微软雅黑" pitchFamily="34" charset="-122"/>
                <a:ea typeface="微软雅黑" pitchFamily="34" charset="-122"/>
                <a:cs typeface="+mn-cs"/>
              </a:rPr>
              <a:t> </a:t>
            </a:r>
            <a:endParaRPr lang="zh-CN" altLang="zh-CN" sz="3200" dirty="0">
              <a:solidFill>
                <a:srgbClr val="1353A2"/>
              </a:solidFill>
              <a:latin typeface="微软雅黑" pitchFamily="34" charset="-122"/>
              <a:ea typeface="微软雅黑" pitchFamily="34" charset="-122"/>
              <a:cs typeface="+mn-cs"/>
            </a:endParaRPr>
          </a:p>
        </p:txBody>
      </p:sp>
      <p:sp>
        <p:nvSpPr>
          <p:cNvPr id="5" name="矩形 4"/>
          <p:cNvSpPr/>
          <p:nvPr/>
        </p:nvSpPr>
        <p:spPr>
          <a:xfrm>
            <a:off x="2133213" y="2041888"/>
            <a:ext cx="3858156" cy="576903"/>
          </a:xfrm>
          <a:prstGeom prst="rect">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Sublime Text</a:t>
            </a:r>
            <a:endParaRPr lang="zh-CN" altLang="en-US" b="1" dirty="0">
              <a:latin typeface="微软雅黑" panose="020B0503020204020204" pitchFamily="34" charset="-122"/>
              <a:ea typeface="微软雅黑" panose="020B0503020204020204" pitchFamily="34" charset="-122"/>
            </a:endParaRPr>
          </a:p>
        </p:txBody>
      </p:sp>
      <p:sp>
        <p:nvSpPr>
          <p:cNvPr id="8" name="TextBox 4"/>
          <p:cNvSpPr txBox="1">
            <a:spLocks noChangeArrowheads="1"/>
          </p:cNvSpPr>
          <p:nvPr/>
        </p:nvSpPr>
        <p:spPr bwMode="auto">
          <a:xfrm>
            <a:off x="2228748" y="2894365"/>
            <a:ext cx="3762621" cy="2616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marL="342900" indent="-342900">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marL="0" lvl="1" indent="0">
              <a:lnSpc>
                <a:spcPct val="150000"/>
              </a:lnSpc>
              <a:buClr>
                <a:schemeClr val="tx1"/>
              </a:buClr>
            </a:pPr>
            <a:r>
              <a:rPr lang="en-US" altLang="zh-CN" dirty="0">
                <a:solidFill>
                  <a:schemeClr val="bg1">
                    <a:lumMod val="50000"/>
                  </a:schemeClr>
                </a:solidFill>
                <a:latin typeface="微软雅黑" pitchFamily="34" charset="-122"/>
                <a:ea typeface="微软雅黑" pitchFamily="34" charset="-122"/>
              </a:rPr>
              <a:t>Sublime Text</a:t>
            </a:r>
            <a:r>
              <a:rPr lang="zh-CN" altLang="zh-CN" dirty="0">
                <a:solidFill>
                  <a:schemeClr val="bg1">
                    <a:lumMod val="50000"/>
                  </a:schemeClr>
                </a:solidFill>
                <a:latin typeface="微软雅黑" pitchFamily="34" charset="-122"/>
                <a:ea typeface="微软雅黑" pitchFamily="34" charset="-122"/>
              </a:rPr>
              <a:t>是一个编辑器，它</a:t>
            </a:r>
            <a:r>
              <a:rPr lang="zh-CN" altLang="zh-CN" dirty="0">
                <a:solidFill>
                  <a:srgbClr val="FF0000"/>
                </a:solidFill>
                <a:latin typeface="微软雅黑" pitchFamily="34" charset="-122"/>
                <a:ea typeface="微软雅黑" pitchFamily="34" charset="-122"/>
              </a:rPr>
              <a:t>功能丰富</a:t>
            </a:r>
            <a:r>
              <a:rPr lang="zh-CN" altLang="zh-CN" dirty="0">
                <a:solidFill>
                  <a:schemeClr val="bg1">
                    <a:lumMod val="50000"/>
                  </a:schemeClr>
                </a:solidFill>
                <a:latin typeface="微软雅黑" pitchFamily="34" charset="-122"/>
                <a:ea typeface="微软雅黑" pitchFamily="34" charset="-122"/>
              </a:rPr>
              <a:t>、</a:t>
            </a:r>
            <a:r>
              <a:rPr lang="zh-CN" altLang="zh-CN" dirty="0">
                <a:solidFill>
                  <a:srgbClr val="FF0000"/>
                </a:solidFill>
                <a:latin typeface="微软雅黑" pitchFamily="34" charset="-122"/>
                <a:ea typeface="微软雅黑" pitchFamily="34" charset="-122"/>
              </a:rPr>
              <a:t>支持多种语言</a:t>
            </a:r>
            <a:r>
              <a:rPr lang="zh-CN" altLang="zh-CN" dirty="0">
                <a:solidFill>
                  <a:schemeClr val="bg1">
                    <a:lumMod val="50000"/>
                  </a:schemeClr>
                </a:solidFill>
                <a:latin typeface="微软雅黑" pitchFamily="34" charset="-122"/>
                <a:ea typeface="微软雅黑" pitchFamily="34" charset="-122"/>
              </a:rPr>
              <a:t>、</a:t>
            </a:r>
            <a:r>
              <a:rPr lang="zh-CN" altLang="zh-CN" dirty="0">
                <a:solidFill>
                  <a:srgbClr val="FF0000"/>
                </a:solidFill>
                <a:latin typeface="微软雅黑" pitchFamily="34" charset="-122"/>
                <a:ea typeface="微软雅黑" pitchFamily="34" charset="-122"/>
              </a:rPr>
              <a:t>有自己的包管理器</a:t>
            </a:r>
            <a:r>
              <a:rPr lang="zh-CN" altLang="zh-CN" dirty="0">
                <a:solidFill>
                  <a:schemeClr val="bg1">
                    <a:lumMod val="50000"/>
                  </a:schemeClr>
                </a:solidFill>
                <a:latin typeface="微软雅黑" pitchFamily="34" charset="-122"/>
                <a:ea typeface="微软雅黑" pitchFamily="34" charset="-122"/>
              </a:rPr>
              <a:t>，开发者可通过包管理器安装组件、插件和额外的样式，以提升编码体验。</a:t>
            </a:r>
            <a:r>
              <a:rPr lang="en-US" altLang="zh-CN" dirty="0">
                <a:solidFill>
                  <a:schemeClr val="bg1">
                    <a:lumMod val="50000"/>
                  </a:schemeClr>
                </a:solidFill>
                <a:latin typeface="微软雅黑" pitchFamily="34" charset="-122"/>
                <a:ea typeface="微软雅黑" pitchFamily="34" charset="-122"/>
              </a:rPr>
              <a:t>Sublime Text</a:t>
            </a:r>
            <a:r>
              <a:rPr lang="zh-CN" altLang="zh-CN" dirty="0">
                <a:solidFill>
                  <a:schemeClr val="bg1">
                    <a:lumMod val="50000"/>
                  </a:schemeClr>
                </a:solidFill>
                <a:latin typeface="微软雅黑" pitchFamily="34" charset="-122"/>
                <a:ea typeface="微软雅黑" pitchFamily="34" charset="-122"/>
              </a:rPr>
              <a:t>在开发者群体中非常受欢迎。</a:t>
            </a:r>
          </a:p>
        </p:txBody>
      </p:sp>
      <p:sp>
        <p:nvSpPr>
          <p:cNvPr id="9" name="矩形 8"/>
          <p:cNvSpPr/>
          <p:nvPr/>
        </p:nvSpPr>
        <p:spPr>
          <a:xfrm>
            <a:off x="2133214" y="2618791"/>
            <a:ext cx="3858155" cy="3167246"/>
          </a:xfrm>
          <a:prstGeom prst="rect">
            <a:avLst/>
          </a:prstGeom>
          <a:noFill/>
          <a:ln w="12700">
            <a:solidFill>
              <a:srgbClr val="1353A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3">
            <a:extLst>
              <a:ext uri="{FF2B5EF4-FFF2-40B4-BE49-F238E27FC236}">
                <a16:creationId xmlns:a16="http://schemas.microsoft.com/office/drawing/2014/main" id="{89B1AACD-848D-304B-AADB-3B2C37F8475B}"/>
              </a:ext>
            </a:extLst>
          </p:cNvPr>
          <p:cNvSpPr txBox="1"/>
          <p:nvPr/>
        </p:nvSpPr>
        <p:spPr>
          <a:xfrm>
            <a:off x="694148" y="2407809"/>
            <a:ext cx="553998" cy="2794996"/>
          </a:xfrm>
          <a:prstGeom prst="rect">
            <a:avLst/>
          </a:prstGeom>
          <a:noFill/>
        </p:spPr>
        <p:txBody>
          <a:bodyPr vert="eaVert" wrap="none" rtlCol="0">
            <a:spAutoFit/>
          </a:bodyPr>
          <a:lstStyle/>
          <a:p>
            <a:pPr algn="ct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常 用 的 开 发 工 具</a:t>
            </a:r>
          </a:p>
        </p:txBody>
      </p:sp>
      <p:sp>
        <p:nvSpPr>
          <p:cNvPr id="13" name="矩形 12"/>
          <p:cNvSpPr/>
          <p:nvPr/>
        </p:nvSpPr>
        <p:spPr>
          <a:xfrm>
            <a:off x="7087350" y="2041888"/>
            <a:ext cx="3858156" cy="576903"/>
          </a:xfrm>
          <a:prstGeom prst="rect">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Eclipse+PyDev</a:t>
            </a:r>
            <a:endParaRPr lang="zh-CN" altLang="en-US" b="1" dirty="0">
              <a:latin typeface="微软雅黑" panose="020B0503020204020204" pitchFamily="34" charset="-122"/>
              <a:ea typeface="微软雅黑" panose="020B0503020204020204" pitchFamily="34" charset="-122"/>
            </a:endParaRPr>
          </a:p>
        </p:txBody>
      </p:sp>
      <p:sp>
        <p:nvSpPr>
          <p:cNvPr id="14" name="TextBox 4"/>
          <p:cNvSpPr txBox="1">
            <a:spLocks noChangeArrowheads="1"/>
          </p:cNvSpPr>
          <p:nvPr/>
        </p:nvSpPr>
        <p:spPr bwMode="auto">
          <a:xfrm>
            <a:off x="7182885" y="2894365"/>
            <a:ext cx="3762621" cy="215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marL="342900" indent="-342900">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marL="0" lvl="1" indent="0">
              <a:lnSpc>
                <a:spcPct val="150000"/>
              </a:lnSpc>
              <a:buClr>
                <a:schemeClr val="tx1"/>
              </a:buClr>
            </a:pPr>
            <a:r>
              <a:rPr lang="en-US" altLang="zh-CN" dirty="0">
                <a:solidFill>
                  <a:schemeClr val="bg1">
                    <a:lumMod val="50000"/>
                  </a:schemeClr>
                </a:solidFill>
                <a:latin typeface="微软雅黑" pitchFamily="34" charset="-122"/>
                <a:ea typeface="微软雅黑" pitchFamily="34" charset="-122"/>
              </a:rPr>
              <a:t>Eclipse</a:t>
            </a:r>
            <a:r>
              <a:rPr lang="zh-CN" altLang="zh-CN" dirty="0">
                <a:solidFill>
                  <a:schemeClr val="bg1">
                    <a:lumMod val="50000"/>
                  </a:schemeClr>
                </a:solidFill>
                <a:latin typeface="微软雅黑" pitchFamily="34" charset="-122"/>
                <a:ea typeface="微软雅黑" pitchFamily="34" charset="-122"/>
              </a:rPr>
              <a:t>是古老且流行的程序开发工具，支持多种编程语言；</a:t>
            </a:r>
            <a:r>
              <a:rPr lang="en-US" altLang="zh-CN" dirty="0">
                <a:solidFill>
                  <a:schemeClr val="bg1">
                    <a:lumMod val="50000"/>
                  </a:schemeClr>
                </a:solidFill>
                <a:latin typeface="微软雅黑" pitchFamily="34" charset="-122"/>
                <a:ea typeface="微软雅黑" pitchFamily="34" charset="-122"/>
              </a:rPr>
              <a:t>PyDev</a:t>
            </a:r>
            <a:r>
              <a:rPr lang="zh-CN" altLang="zh-CN" dirty="0">
                <a:solidFill>
                  <a:schemeClr val="bg1">
                    <a:lumMod val="50000"/>
                  </a:schemeClr>
                </a:solidFill>
                <a:latin typeface="微软雅黑" pitchFamily="34" charset="-122"/>
                <a:ea typeface="微软雅黑" pitchFamily="34" charset="-122"/>
              </a:rPr>
              <a:t>是</a:t>
            </a:r>
            <a:r>
              <a:rPr lang="en-US" altLang="zh-CN" dirty="0">
                <a:solidFill>
                  <a:schemeClr val="bg1">
                    <a:lumMod val="50000"/>
                  </a:schemeClr>
                </a:solidFill>
                <a:latin typeface="微软雅黑" pitchFamily="34" charset="-122"/>
                <a:ea typeface="微软雅黑" pitchFamily="34" charset="-122"/>
              </a:rPr>
              <a:t>Eclipse</a:t>
            </a:r>
            <a:r>
              <a:rPr lang="zh-CN" altLang="zh-CN" dirty="0">
                <a:solidFill>
                  <a:schemeClr val="bg1">
                    <a:lumMod val="50000"/>
                  </a:schemeClr>
                </a:solidFill>
                <a:latin typeface="微软雅黑" pitchFamily="34" charset="-122"/>
                <a:ea typeface="微软雅黑" pitchFamily="34" charset="-122"/>
              </a:rPr>
              <a:t>中用于开发</a:t>
            </a:r>
            <a:r>
              <a:rPr lang="en-US" altLang="zh-CN" dirty="0">
                <a:solidFill>
                  <a:schemeClr val="bg1">
                    <a:lumMod val="50000"/>
                  </a:schemeClr>
                </a:solidFill>
                <a:latin typeface="微软雅黑" pitchFamily="34" charset="-122"/>
                <a:ea typeface="微软雅黑" pitchFamily="34" charset="-122"/>
              </a:rPr>
              <a:t>Python</a:t>
            </a:r>
            <a:r>
              <a:rPr lang="zh-CN" altLang="zh-CN" dirty="0">
                <a:solidFill>
                  <a:schemeClr val="bg1">
                    <a:lumMod val="50000"/>
                  </a:schemeClr>
                </a:solidFill>
                <a:latin typeface="微软雅黑" pitchFamily="34" charset="-122"/>
                <a:ea typeface="微软雅黑" pitchFamily="34" charset="-122"/>
              </a:rPr>
              <a:t>程序的</a:t>
            </a:r>
            <a:r>
              <a:rPr lang="en-US" altLang="zh-CN" dirty="0">
                <a:solidFill>
                  <a:schemeClr val="bg1">
                    <a:lumMod val="50000"/>
                  </a:schemeClr>
                </a:solidFill>
                <a:latin typeface="微软雅黑" pitchFamily="34" charset="-122"/>
                <a:ea typeface="微软雅黑" pitchFamily="34" charset="-122"/>
              </a:rPr>
              <a:t>IDE</a:t>
            </a:r>
            <a:r>
              <a:rPr lang="zh-CN" altLang="zh-CN" dirty="0">
                <a:solidFill>
                  <a:schemeClr val="bg1">
                    <a:lumMod val="50000"/>
                  </a:schemeClr>
                </a:solidFill>
                <a:latin typeface="微软雅黑" pitchFamily="34" charset="-122"/>
                <a:ea typeface="微软雅黑" pitchFamily="34" charset="-122"/>
              </a:rPr>
              <a:t>。</a:t>
            </a:r>
            <a:r>
              <a:rPr lang="en-US" altLang="zh-CN" dirty="0">
                <a:solidFill>
                  <a:srgbClr val="FF0000"/>
                </a:solidFill>
                <a:latin typeface="微软雅黑" pitchFamily="34" charset="-122"/>
                <a:ea typeface="微软雅黑" pitchFamily="34" charset="-122"/>
              </a:rPr>
              <a:t>Eclipse+PyDev</a:t>
            </a:r>
            <a:r>
              <a:rPr lang="zh-CN" altLang="zh-CN" dirty="0">
                <a:solidFill>
                  <a:srgbClr val="FF0000"/>
                </a:solidFill>
                <a:latin typeface="微软雅黑" pitchFamily="34" charset="-122"/>
                <a:ea typeface="微软雅黑" pitchFamily="34" charset="-122"/>
              </a:rPr>
              <a:t>通常被用于创建和开发交互式的</a:t>
            </a:r>
            <a:r>
              <a:rPr lang="en-US" altLang="zh-CN" dirty="0">
                <a:solidFill>
                  <a:srgbClr val="FF0000"/>
                </a:solidFill>
                <a:latin typeface="微软雅黑" pitchFamily="34" charset="-122"/>
                <a:ea typeface="微软雅黑" pitchFamily="34" charset="-122"/>
              </a:rPr>
              <a:t>Web</a:t>
            </a:r>
            <a:r>
              <a:rPr lang="zh-CN" altLang="zh-CN" dirty="0">
                <a:solidFill>
                  <a:srgbClr val="FF0000"/>
                </a:solidFill>
                <a:latin typeface="微软雅黑" pitchFamily="34" charset="-122"/>
                <a:ea typeface="微软雅黑" pitchFamily="34" charset="-122"/>
              </a:rPr>
              <a:t>应用</a:t>
            </a:r>
            <a:r>
              <a:rPr lang="zh-CN" altLang="zh-CN" dirty="0">
                <a:solidFill>
                  <a:schemeClr val="bg1">
                    <a:lumMod val="50000"/>
                  </a:schemeClr>
                </a:solidFill>
                <a:latin typeface="微软雅黑" pitchFamily="34" charset="-122"/>
                <a:ea typeface="微软雅黑" pitchFamily="34" charset="-122"/>
              </a:rPr>
              <a:t>。</a:t>
            </a:r>
          </a:p>
        </p:txBody>
      </p:sp>
      <p:sp>
        <p:nvSpPr>
          <p:cNvPr id="15" name="矩形 14"/>
          <p:cNvSpPr/>
          <p:nvPr/>
        </p:nvSpPr>
        <p:spPr>
          <a:xfrm>
            <a:off x="7087351" y="2618791"/>
            <a:ext cx="3858155" cy="3167246"/>
          </a:xfrm>
          <a:prstGeom prst="rect">
            <a:avLst/>
          </a:prstGeom>
          <a:noFill/>
          <a:ln w="12700">
            <a:solidFill>
              <a:srgbClr val="1353A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0793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2329840" y="572250"/>
            <a:ext cx="8360079" cy="535531"/>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zh-CN" sz="3200" dirty="0">
                <a:solidFill>
                  <a:srgbClr val="1353A2"/>
                </a:solidFill>
                <a:latin typeface="微软雅黑" pitchFamily="34" charset="-122"/>
                <a:ea typeface="微软雅黑" pitchFamily="34" charset="-122"/>
              </a:rPr>
              <a:t>1.3.1 </a:t>
            </a:r>
            <a:r>
              <a:rPr lang="zh-CN" altLang="zh-CN" sz="3200" dirty="0">
                <a:solidFill>
                  <a:srgbClr val="1353A2"/>
                </a:solidFill>
                <a:latin typeface="微软雅黑" pitchFamily="34" charset="-122"/>
                <a:ea typeface="微软雅黑" pitchFamily="34" charset="-122"/>
                <a:cs typeface="+mn-cs"/>
              </a:rPr>
              <a:t>常用的开发工具</a:t>
            </a:r>
            <a:r>
              <a:rPr lang="en-US" altLang="zh-CN" sz="3200" dirty="0">
                <a:solidFill>
                  <a:srgbClr val="1353A2"/>
                </a:solidFill>
                <a:latin typeface="微软雅黑" pitchFamily="34" charset="-122"/>
                <a:ea typeface="微软雅黑" pitchFamily="34" charset="-122"/>
                <a:cs typeface="+mn-cs"/>
              </a:rPr>
              <a:t> </a:t>
            </a:r>
            <a:endParaRPr lang="zh-CN" altLang="zh-CN" sz="3200" dirty="0">
              <a:solidFill>
                <a:srgbClr val="1353A2"/>
              </a:solidFill>
              <a:latin typeface="微软雅黑" pitchFamily="34" charset="-122"/>
              <a:ea typeface="微软雅黑" pitchFamily="34" charset="-122"/>
              <a:cs typeface="+mn-cs"/>
            </a:endParaRPr>
          </a:p>
        </p:txBody>
      </p:sp>
      <p:sp>
        <p:nvSpPr>
          <p:cNvPr id="5" name="矩形 4"/>
          <p:cNvSpPr/>
          <p:nvPr/>
        </p:nvSpPr>
        <p:spPr>
          <a:xfrm>
            <a:off x="2133212" y="1427728"/>
            <a:ext cx="4813498" cy="576903"/>
          </a:xfrm>
          <a:prstGeom prst="rect">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Vim</a:t>
            </a:r>
            <a:endParaRPr lang="zh-CN" altLang="en-US" b="1" dirty="0">
              <a:latin typeface="微软雅黑" panose="020B0503020204020204" pitchFamily="34" charset="-122"/>
              <a:ea typeface="微软雅黑" panose="020B0503020204020204" pitchFamily="34" charset="-122"/>
            </a:endParaRPr>
          </a:p>
        </p:txBody>
      </p:sp>
      <p:sp>
        <p:nvSpPr>
          <p:cNvPr id="8" name="TextBox 4"/>
          <p:cNvSpPr txBox="1">
            <a:spLocks noChangeArrowheads="1"/>
          </p:cNvSpPr>
          <p:nvPr/>
        </p:nvSpPr>
        <p:spPr bwMode="auto">
          <a:xfrm>
            <a:off x="2228747" y="2094154"/>
            <a:ext cx="4622430" cy="1692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marL="342900" indent="-342900">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marL="0" lvl="1" indent="0">
              <a:lnSpc>
                <a:spcPct val="150000"/>
              </a:lnSpc>
              <a:buClr>
                <a:schemeClr val="tx1"/>
              </a:buClr>
            </a:pPr>
            <a:r>
              <a:rPr lang="en-US" altLang="zh-CN" sz="1700" dirty="0">
                <a:solidFill>
                  <a:schemeClr val="bg1">
                    <a:lumMod val="50000"/>
                  </a:schemeClr>
                </a:solidFill>
                <a:latin typeface="微软雅黑" pitchFamily="34" charset="-122"/>
                <a:ea typeface="微软雅黑" pitchFamily="34" charset="-122"/>
              </a:rPr>
              <a:t>Vim</a:t>
            </a:r>
            <a:r>
              <a:rPr lang="zh-CN" altLang="zh-CN" sz="1700" dirty="0">
                <a:solidFill>
                  <a:schemeClr val="bg1">
                    <a:lumMod val="50000"/>
                  </a:schemeClr>
                </a:solidFill>
                <a:latin typeface="微软雅黑" pitchFamily="34" charset="-122"/>
                <a:ea typeface="微软雅黑" pitchFamily="34" charset="-122"/>
              </a:rPr>
              <a:t>是</a:t>
            </a:r>
            <a:r>
              <a:rPr lang="en-US" altLang="zh-CN" sz="1700" dirty="0">
                <a:solidFill>
                  <a:schemeClr val="bg1">
                    <a:lumMod val="50000"/>
                  </a:schemeClr>
                </a:solidFill>
                <a:latin typeface="微软雅黑" pitchFamily="34" charset="-122"/>
                <a:ea typeface="微软雅黑" pitchFamily="34" charset="-122"/>
              </a:rPr>
              <a:t>Linux</a:t>
            </a:r>
            <a:r>
              <a:rPr lang="zh-CN" altLang="zh-CN" sz="1700" dirty="0">
                <a:solidFill>
                  <a:schemeClr val="bg1">
                    <a:lumMod val="50000"/>
                  </a:schemeClr>
                </a:solidFill>
                <a:latin typeface="微软雅黑" pitchFamily="34" charset="-122"/>
                <a:ea typeface="微软雅黑" pitchFamily="34" charset="-122"/>
              </a:rPr>
              <a:t>系统中自带的高级文本编辑器，也是</a:t>
            </a:r>
            <a:r>
              <a:rPr lang="en-US" altLang="zh-CN" sz="1700" dirty="0">
                <a:solidFill>
                  <a:schemeClr val="bg1">
                    <a:lumMod val="50000"/>
                  </a:schemeClr>
                </a:solidFill>
                <a:latin typeface="微软雅黑" pitchFamily="34" charset="-122"/>
                <a:ea typeface="微软雅黑" pitchFamily="34" charset="-122"/>
              </a:rPr>
              <a:t>Linux</a:t>
            </a:r>
            <a:r>
              <a:rPr lang="zh-CN" altLang="zh-CN" sz="1700" dirty="0">
                <a:solidFill>
                  <a:schemeClr val="bg1">
                    <a:lumMod val="50000"/>
                  </a:schemeClr>
                </a:solidFill>
                <a:latin typeface="微软雅黑" pitchFamily="34" charset="-122"/>
                <a:ea typeface="微软雅黑" pitchFamily="34" charset="-122"/>
              </a:rPr>
              <a:t>程序员广泛使用的编辑器，它具有</a:t>
            </a:r>
            <a:r>
              <a:rPr lang="zh-CN" altLang="zh-CN" sz="1700" dirty="0">
                <a:solidFill>
                  <a:srgbClr val="FF0000"/>
                </a:solidFill>
                <a:latin typeface="微软雅黑" pitchFamily="34" charset="-122"/>
                <a:ea typeface="微软雅黑" pitchFamily="34" charset="-122"/>
              </a:rPr>
              <a:t>代码补全</a:t>
            </a:r>
            <a:r>
              <a:rPr lang="zh-CN" altLang="zh-CN" sz="1700" dirty="0">
                <a:solidFill>
                  <a:schemeClr val="bg1">
                    <a:lumMod val="50000"/>
                  </a:schemeClr>
                </a:solidFill>
                <a:latin typeface="微软雅黑" pitchFamily="34" charset="-122"/>
                <a:ea typeface="微软雅黑" pitchFamily="34" charset="-122"/>
              </a:rPr>
              <a:t>、</a:t>
            </a:r>
            <a:r>
              <a:rPr lang="zh-CN" altLang="zh-CN" sz="1700" dirty="0">
                <a:solidFill>
                  <a:srgbClr val="FF0000"/>
                </a:solidFill>
                <a:latin typeface="微软雅黑" pitchFamily="34" charset="-122"/>
                <a:ea typeface="微软雅黑" pitchFamily="34" charset="-122"/>
              </a:rPr>
              <a:t>编译及错误跳转</a:t>
            </a:r>
            <a:r>
              <a:rPr lang="zh-CN" altLang="zh-CN" sz="1700" dirty="0">
                <a:solidFill>
                  <a:schemeClr val="bg1">
                    <a:lumMod val="50000"/>
                  </a:schemeClr>
                </a:solidFill>
                <a:latin typeface="微软雅黑" pitchFamily="34" charset="-122"/>
                <a:ea typeface="微软雅黑" pitchFamily="34" charset="-122"/>
              </a:rPr>
              <a:t>等功能，并支持以插件形式进行扩展，实现更丰富的功能。</a:t>
            </a:r>
          </a:p>
        </p:txBody>
      </p:sp>
      <p:sp>
        <p:nvSpPr>
          <p:cNvPr id="9" name="矩形 8"/>
          <p:cNvSpPr/>
          <p:nvPr/>
        </p:nvSpPr>
        <p:spPr>
          <a:xfrm>
            <a:off x="2133214" y="2004632"/>
            <a:ext cx="4813496" cy="1825582"/>
          </a:xfrm>
          <a:prstGeom prst="rect">
            <a:avLst/>
          </a:prstGeom>
          <a:noFill/>
          <a:ln w="12700">
            <a:solidFill>
              <a:srgbClr val="1353A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133212" y="4051531"/>
            <a:ext cx="4813498" cy="576903"/>
          </a:xfrm>
          <a:prstGeom prst="rect">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Jupyter Notebook</a:t>
            </a:r>
            <a:endParaRPr lang="zh-CN" altLang="en-US" b="1" dirty="0">
              <a:latin typeface="微软雅黑" panose="020B0503020204020204" pitchFamily="34" charset="-122"/>
              <a:ea typeface="微软雅黑" panose="020B0503020204020204" pitchFamily="34" charset="-122"/>
            </a:endParaRPr>
          </a:p>
        </p:txBody>
      </p:sp>
      <p:sp>
        <p:nvSpPr>
          <p:cNvPr id="14" name="TextBox 4"/>
          <p:cNvSpPr txBox="1">
            <a:spLocks noChangeArrowheads="1"/>
          </p:cNvSpPr>
          <p:nvPr/>
        </p:nvSpPr>
        <p:spPr bwMode="auto">
          <a:xfrm>
            <a:off x="2228748" y="4792020"/>
            <a:ext cx="4622430" cy="130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marL="342900" indent="-342900">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marL="0" lvl="1" indent="0">
              <a:lnSpc>
                <a:spcPct val="150000"/>
              </a:lnSpc>
              <a:buClr>
                <a:schemeClr val="tx1"/>
              </a:buClr>
            </a:pPr>
            <a:r>
              <a:rPr lang="en-US" altLang="zh-CN" sz="1700" dirty="0">
                <a:solidFill>
                  <a:schemeClr val="bg1">
                    <a:lumMod val="50000"/>
                  </a:schemeClr>
                </a:solidFill>
                <a:latin typeface="微软雅黑" pitchFamily="34" charset="-122"/>
                <a:ea typeface="微软雅黑" pitchFamily="34" charset="-122"/>
              </a:rPr>
              <a:t>Jupyter Notebook</a:t>
            </a:r>
            <a:r>
              <a:rPr lang="zh-CN" altLang="zh-CN" sz="1700" dirty="0">
                <a:solidFill>
                  <a:schemeClr val="bg1">
                    <a:lumMod val="50000"/>
                  </a:schemeClr>
                </a:solidFill>
                <a:latin typeface="微软雅黑" pitchFamily="34" charset="-122"/>
                <a:ea typeface="微软雅黑" pitchFamily="34" charset="-122"/>
              </a:rPr>
              <a:t>（简称</a:t>
            </a:r>
            <a:r>
              <a:rPr lang="en-US" altLang="zh-CN" sz="1700" dirty="0">
                <a:solidFill>
                  <a:schemeClr val="bg1">
                    <a:lumMod val="50000"/>
                  </a:schemeClr>
                </a:solidFill>
                <a:latin typeface="微软雅黑" pitchFamily="34" charset="-122"/>
                <a:ea typeface="微软雅黑" pitchFamily="34" charset="-122"/>
              </a:rPr>
              <a:t>Jupyter</a:t>
            </a:r>
            <a:r>
              <a:rPr lang="zh-CN" altLang="zh-CN" sz="1700" dirty="0">
                <a:solidFill>
                  <a:schemeClr val="bg1">
                    <a:lumMod val="50000"/>
                  </a:schemeClr>
                </a:solidFill>
                <a:latin typeface="微软雅黑" pitchFamily="34" charset="-122"/>
                <a:ea typeface="微软雅黑" pitchFamily="34" charset="-122"/>
              </a:rPr>
              <a:t>）支持</a:t>
            </a:r>
            <a:r>
              <a:rPr lang="zh-CN" altLang="zh-CN" sz="1700" dirty="0">
                <a:solidFill>
                  <a:srgbClr val="FF0000"/>
                </a:solidFill>
                <a:latin typeface="微软雅黑" pitchFamily="34" charset="-122"/>
                <a:ea typeface="微软雅黑" pitchFamily="34" charset="-122"/>
              </a:rPr>
              <a:t>实时代码</a:t>
            </a:r>
            <a:r>
              <a:rPr lang="zh-CN" altLang="zh-CN" sz="1700" dirty="0">
                <a:solidFill>
                  <a:schemeClr val="bg1">
                    <a:lumMod val="50000"/>
                  </a:schemeClr>
                </a:solidFill>
                <a:latin typeface="微软雅黑" pitchFamily="34" charset="-122"/>
                <a:ea typeface="微软雅黑" pitchFamily="34" charset="-122"/>
              </a:rPr>
              <a:t>，便于创建和共享文档，它本质上是一个</a:t>
            </a:r>
            <a:r>
              <a:rPr lang="en-US" altLang="zh-CN" sz="1700" dirty="0">
                <a:solidFill>
                  <a:schemeClr val="bg1">
                    <a:lumMod val="50000"/>
                  </a:schemeClr>
                </a:solidFill>
                <a:latin typeface="微软雅黑" pitchFamily="34" charset="-122"/>
                <a:ea typeface="微软雅黑" pitchFamily="34" charset="-122"/>
              </a:rPr>
              <a:t>Web</a:t>
            </a:r>
            <a:r>
              <a:rPr lang="zh-CN" altLang="zh-CN" sz="1700" dirty="0">
                <a:solidFill>
                  <a:schemeClr val="bg1">
                    <a:lumMod val="50000"/>
                  </a:schemeClr>
                </a:solidFill>
                <a:latin typeface="微软雅黑" pitchFamily="34" charset="-122"/>
                <a:ea typeface="微软雅黑" pitchFamily="34" charset="-122"/>
              </a:rPr>
              <a:t>应用程序，常被应用于数据分析领域。</a:t>
            </a:r>
          </a:p>
        </p:txBody>
      </p:sp>
      <p:sp>
        <p:nvSpPr>
          <p:cNvPr id="15" name="矩形 14"/>
          <p:cNvSpPr/>
          <p:nvPr/>
        </p:nvSpPr>
        <p:spPr>
          <a:xfrm>
            <a:off x="2133214" y="4628433"/>
            <a:ext cx="4813496" cy="1581297"/>
          </a:xfrm>
          <a:prstGeom prst="rect">
            <a:avLst/>
          </a:prstGeom>
          <a:noFill/>
          <a:ln w="12700">
            <a:solidFill>
              <a:srgbClr val="1353A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7619612" y="2178368"/>
            <a:ext cx="3858156" cy="576903"/>
          </a:xfrm>
          <a:prstGeom prst="rect">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anose="020B0503020204020204" pitchFamily="34" charset="-122"/>
                <a:ea typeface="微软雅黑" panose="020B0503020204020204" pitchFamily="34" charset="-122"/>
              </a:rPr>
              <a:t>PyCharm</a:t>
            </a:r>
            <a:endParaRPr lang="zh-CN" altLang="en-US" b="1" dirty="0">
              <a:latin typeface="微软雅黑" panose="020B0503020204020204" pitchFamily="34" charset="-122"/>
              <a:ea typeface="微软雅黑" panose="020B0503020204020204" pitchFamily="34" charset="-122"/>
            </a:endParaRPr>
          </a:p>
        </p:txBody>
      </p:sp>
      <p:sp>
        <p:nvSpPr>
          <p:cNvPr id="17" name="TextBox 4"/>
          <p:cNvSpPr txBox="1">
            <a:spLocks noChangeArrowheads="1"/>
          </p:cNvSpPr>
          <p:nvPr/>
        </p:nvSpPr>
        <p:spPr bwMode="auto">
          <a:xfrm>
            <a:off x="7715147" y="3030845"/>
            <a:ext cx="3762621" cy="2085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marL="342900" indent="-342900">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anose="02010600030101010101" pitchFamily="2" charset="-122"/>
              </a:defRPr>
            </a:lvl9pPr>
          </a:lstStyle>
          <a:p>
            <a:pPr marL="0" lvl="1" indent="0">
              <a:lnSpc>
                <a:spcPct val="150000"/>
              </a:lnSpc>
              <a:buClr>
                <a:schemeClr val="tx1"/>
              </a:buClr>
            </a:pPr>
            <a:r>
              <a:rPr lang="en-US" altLang="zh-CN" sz="1700" dirty="0">
                <a:solidFill>
                  <a:schemeClr val="bg1">
                    <a:lumMod val="50000"/>
                  </a:schemeClr>
                </a:solidFill>
                <a:latin typeface="微软雅黑" pitchFamily="34" charset="-122"/>
                <a:ea typeface="微软雅黑" pitchFamily="34" charset="-122"/>
              </a:rPr>
              <a:t>PyCharm</a:t>
            </a:r>
            <a:r>
              <a:rPr lang="zh-CN" altLang="zh-CN" sz="1700" dirty="0">
                <a:solidFill>
                  <a:schemeClr val="bg1">
                    <a:lumMod val="50000"/>
                  </a:schemeClr>
                </a:solidFill>
                <a:latin typeface="微软雅黑" pitchFamily="34" charset="-122"/>
                <a:ea typeface="微软雅黑" pitchFamily="34" charset="-122"/>
              </a:rPr>
              <a:t>具备一般</a:t>
            </a:r>
            <a:r>
              <a:rPr lang="en-US" altLang="zh-CN" sz="1700" dirty="0">
                <a:solidFill>
                  <a:schemeClr val="bg1">
                    <a:lumMod val="50000"/>
                  </a:schemeClr>
                </a:solidFill>
                <a:latin typeface="微软雅黑" pitchFamily="34" charset="-122"/>
                <a:ea typeface="微软雅黑" pitchFamily="34" charset="-122"/>
              </a:rPr>
              <a:t>IDE</a:t>
            </a:r>
            <a:r>
              <a:rPr lang="zh-CN" altLang="zh-CN" sz="1700" dirty="0">
                <a:solidFill>
                  <a:schemeClr val="bg1">
                    <a:lumMod val="50000"/>
                  </a:schemeClr>
                </a:solidFill>
                <a:latin typeface="微软雅黑" pitchFamily="34" charset="-122"/>
                <a:ea typeface="微软雅黑" pitchFamily="34" charset="-122"/>
              </a:rPr>
              <a:t>的功能，如</a:t>
            </a:r>
            <a:r>
              <a:rPr lang="zh-CN" altLang="zh-CN" sz="1700" dirty="0">
                <a:solidFill>
                  <a:srgbClr val="FF0000"/>
                </a:solidFill>
                <a:latin typeface="微软雅黑" pitchFamily="34" charset="-122"/>
                <a:ea typeface="微软雅黑" pitchFamily="34" charset="-122"/>
              </a:rPr>
              <a:t>调试</a:t>
            </a:r>
            <a:r>
              <a:rPr lang="zh-CN" altLang="zh-CN" sz="1700" dirty="0">
                <a:solidFill>
                  <a:schemeClr val="bg1">
                    <a:lumMod val="50000"/>
                  </a:schemeClr>
                </a:solidFill>
                <a:latin typeface="微软雅黑" pitchFamily="34" charset="-122"/>
                <a:ea typeface="微软雅黑" pitchFamily="34" charset="-122"/>
              </a:rPr>
              <a:t>、</a:t>
            </a:r>
            <a:r>
              <a:rPr lang="zh-CN" altLang="zh-CN" sz="1700" dirty="0">
                <a:solidFill>
                  <a:srgbClr val="FF0000"/>
                </a:solidFill>
                <a:latin typeface="微软雅黑" pitchFamily="34" charset="-122"/>
                <a:ea typeface="微软雅黑" pitchFamily="34" charset="-122"/>
              </a:rPr>
              <a:t>语法高亮、</a:t>
            </a:r>
            <a:r>
              <a:rPr lang="en-US" altLang="zh-CN" sz="1700" dirty="0">
                <a:solidFill>
                  <a:srgbClr val="FF0000"/>
                </a:solidFill>
                <a:latin typeface="微软雅黑" pitchFamily="34" charset="-122"/>
                <a:ea typeface="微软雅黑" pitchFamily="34" charset="-122"/>
              </a:rPr>
              <a:t>Project</a:t>
            </a:r>
            <a:r>
              <a:rPr lang="zh-CN" altLang="zh-CN" sz="1700" dirty="0">
                <a:solidFill>
                  <a:srgbClr val="FF0000"/>
                </a:solidFill>
                <a:latin typeface="微软雅黑" pitchFamily="34" charset="-122"/>
                <a:ea typeface="微软雅黑" pitchFamily="34" charset="-122"/>
              </a:rPr>
              <a:t>管理、代码跳转、智能提示、单元测试、版本控制</a:t>
            </a:r>
            <a:r>
              <a:rPr lang="zh-CN" altLang="zh-CN" sz="1700" dirty="0">
                <a:solidFill>
                  <a:schemeClr val="bg1">
                    <a:lumMod val="50000"/>
                  </a:schemeClr>
                </a:solidFill>
                <a:latin typeface="微软雅黑" pitchFamily="34" charset="-122"/>
                <a:ea typeface="微软雅黑" pitchFamily="34" charset="-122"/>
              </a:rPr>
              <a:t>等，使用</a:t>
            </a:r>
            <a:r>
              <a:rPr lang="en-US" altLang="zh-CN" sz="1700" dirty="0">
                <a:solidFill>
                  <a:schemeClr val="bg1">
                    <a:lumMod val="50000"/>
                  </a:schemeClr>
                </a:solidFill>
                <a:latin typeface="微软雅黑" pitchFamily="34" charset="-122"/>
                <a:ea typeface="微软雅黑" pitchFamily="34" charset="-122"/>
              </a:rPr>
              <a:t>PyCharm</a:t>
            </a:r>
            <a:r>
              <a:rPr lang="zh-CN" altLang="zh-CN" sz="1700" dirty="0">
                <a:solidFill>
                  <a:schemeClr val="bg1">
                    <a:lumMod val="50000"/>
                  </a:schemeClr>
                </a:solidFill>
                <a:latin typeface="微软雅黑" pitchFamily="34" charset="-122"/>
                <a:ea typeface="微软雅黑" pitchFamily="34" charset="-122"/>
              </a:rPr>
              <a:t>可以实现程序编写、运行、测试的一体化。</a:t>
            </a:r>
          </a:p>
        </p:txBody>
      </p:sp>
      <p:sp>
        <p:nvSpPr>
          <p:cNvPr id="18" name="矩形 17"/>
          <p:cNvSpPr/>
          <p:nvPr/>
        </p:nvSpPr>
        <p:spPr>
          <a:xfrm>
            <a:off x="7619613" y="2755271"/>
            <a:ext cx="3858155" cy="2800290"/>
          </a:xfrm>
          <a:prstGeom prst="rect">
            <a:avLst/>
          </a:prstGeom>
          <a:noFill/>
          <a:ln w="12700">
            <a:solidFill>
              <a:srgbClr val="1353A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3">
            <a:extLst>
              <a:ext uri="{FF2B5EF4-FFF2-40B4-BE49-F238E27FC236}">
                <a16:creationId xmlns:a16="http://schemas.microsoft.com/office/drawing/2014/main" id="{89B1AACD-848D-304B-AADB-3B2C37F8475B}"/>
              </a:ext>
            </a:extLst>
          </p:cNvPr>
          <p:cNvSpPr txBox="1"/>
          <p:nvPr/>
        </p:nvSpPr>
        <p:spPr>
          <a:xfrm>
            <a:off x="694148" y="2407809"/>
            <a:ext cx="553998" cy="2794996"/>
          </a:xfrm>
          <a:prstGeom prst="rect">
            <a:avLst/>
          </a:prstGeom>
          <a:noFill/>
        </p:spPr>
        <p:txBody>
          <a:bodyPr vert="eaVert" wrap="none" rtlCol="0">
            <a:spAutoFit/>
          </a:bodyPr>
          <a:lstStyle/>
          <a:p>
            <a:pPr algn="ctr"/>
            <a:r>
              <a:rPr lang="zh-CN" altLang="en-US" sz="2400" b="1" dirty="0">
                <a:solidFill>
                  <a:schemeClr val="bg1">
                    <a:lumMod val="50000"/>
                  </a:schemeClr>
                </a:solidFill>
                <a:latin typeface="微软雅黑" panose="020B0503020204020204" pitchFamily="34" charset="-122"/>
                <a:ea typeface="微软雅黑" panose="020B0503020204020204" pitchFamily="34" charset="-122"/>
              </a:rPr>
              <a:t>常 用 的 开 发 工 具</a:t>
            </a:r>
          </a:p>
        </p:txBody>
      </p:sp>
    </p:spTree>
    <p:extLst>
      <p:ext uri="{BB962C8B-B14F-4D97-AF65-F5344CB8AC3E}">
        <p14:creationId xmlns:p14="http://schemas.microsoft.com/office/powerpoint/2010/main" val="1136826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0360" y="3225785"/>
            <a:ext cx="2344362" cy="2276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895556" y="2094706"/>
            <a:ext cx="6371572" cy="1131079"/>
          </a:xfrm>
          <a:prstGeom prst="rect">
            <a:avLst/>
          </a:prstGeom>
        </p:spPr>
        <p:txBody>
          <a:bodyPr wrap="square">
            <a:spAutoFit/>
          </a:bodyPr>
          <a:lstStyle/>
          <a:p>
            <a:pPr defTabSz="720725">
              <a:lnSpc>
                <a:spcPct val="150000"/>
              </a:lnSpc>
            </a:pPr>
            <a:r>
              <a:rPr lang="en-US" altLang="zh-CN" sz="2400" dirty="0">
                <a:solidFill>
                  <a:srgbClr val="FF0000"/>
                </a:solidFill>
                <a:latin typeface="微软雅黑" pitchFamily="34" charset="-122"/>
                <a:ea typeface="微软雅黑" pitchFamily="34" charset="-122"/>
              </a:rPr>
              <a:t>PyCharm</a:t>
            </a:r>
            <a:r>
              <a:rPr lang="zh-CN" altLang="zh-CN" sz="2400" dirty="0">
                <a:solidFill>
                  <a:schemeClr val="bg1">
                    <a:lumMod val="50000"/>
                  </a:schemeClr>
                </a:solidFill>
                <a:latin typeface="微软雅黑" pitchFamily="34" charset="-122"/>
                <a:ea typeface="微软雅黑" pitchFamily="34" charset="-122"/>
              </a:rPr>
              <a:t>操作简捷、功能齐全，既适用于新手，也可满足开发人员的专业开发需求。</a:t>
            </a:r>
            <a:endParaRPr lang="zh-CN" altLang="en-US" sz="2400" dirty="0">
              <a:solidFill>
                <a:schemeClr val="bg1">
                  <a:lumMod val="50000"/>
                </a:schemeClr>
              </a:solidFill>
              <a:latin typeface="微软雅黑" pitchFamily="34" charset="-122"/>
              <a:ea typeface="微软雅黑" pitchFamily="34" charset="-122"/>
            </a:endParaRPr>
          </a:p>
        </p:txBody>
      </p:sp>
      <p:sp>
        <p:nvSpPr>
          <p:cNvPr id="6" name="标题 1"/>
          <p:cNvSpPr txBox="1">
            <a:spLocks/>
          </p:cNvSpPr>
          <p:nvPr/>
        </p:nvSpPr>
        <p:spPr>
          <a:xfrm>
            <a:off x="2329841" y="132286"/>
            <a:ext cx="6309192" cy="978729"/>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rPr>
              <a:t>1.3.2 Python IDE</a:t>
            </a:r>
            <a:r>
              <a:rPr lang="zh-CN" altLang="zh-CN" sz="3200" dirty="0">
                <a:solidFill>
                  <a:srgbClr val="1353A2"/>
                </a:solidFill>
                <a:latin typeface="微软雅黑" pitchFamily="34" charset="-122"/>
                <a:ea typeface="微软雅黑" pitchFamily="34" charset="-122"/>
              </a:rPr>
              <a:t>——</a:t>
            </a:r>
            <a:r>
              <a:rPr lang="en-US" altLang="zh-CN" sz="3200" dirty="0">
                <a:solidFill>
                  <a:srgbClr val="1353A2"/>
                </a:solidFill>
                <a:latin typeface="微软雅黑" pitchFamily="34" charset="-122"/>
                <a:ea typeface="微软雅黑" pitchFamily="34" charset="-122"/>
              </a:rPr>
              <a:t>PyCharm</a:t>
            </a:r>
          </a:p>
          <a:p>
            <a:r>
              <a:rPr lang="zh-CN" altLang="zh-CN" sz="3200" dirty="0">
                <a:solidFill>
                  <a:srgbClr val="1353A2"/>
                </a:solidFill>
                <a:latin typeface="微软雅黑" pitchFamily="34" charset="-122"/>
                <a:ea typeface="微软雅黑" pitchFamily="34" charset="-122"/>
              </a:rPr>
              <a:t>的下载与安装</a:t>
            </a:r>
          </a:p>
        </p:txBody>
      </p:sp>
    </p:spTree>
    <p:extLst>
      <p:ext uri="{BB962C8B-B14F-4D97-AF65-F5344CB8AC3E}">
        <p14:creationId xmlns:p14="http://schemas.microsoft.com/office/powerpoint/2010/main" val="113935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682388" y="2733590"/>
            <a:ext cx="4765509" cy="219616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720725">
              <a:lnSpc>
                <a:spcPct val="150000"/>
              </a:lnSpc>
            </a:pPr>
            <a:r>
              <a:rPr lang="zh-CN" altLang="en-US" sz="2200" dirty="0">
                <a:solidFill>
                  <a:schemeClr val="bg1">
                    <a:lumMod val="50000"/>
                  </a:schemeClr>
                </a:solidFill>
                <a:latin typeface="微软雅黑" pitchFamily="34" charset="-122"/>
                <a:ea typeface="微软雅黑" pitchFamily="34" charset="-122"/>
              </a:rPr>
              <a:t>访问</a:t>
            </a:r>
            <a:r>
              <a:rPr lang="en-US" altLang="zh-CN" sz="2200" dirty="0">
                <a:solidFill>
                  <a:schemeClr val="bg1">
                    <a:lumMod val="50000"/>
                  </a:schemeClr>
                </a:solidFill>
                <a:latin typeface="微软雅黑" pitchFamily="34" charset="-122"/>
                <a:ea typeface="微软雅黑" pitchFamily="34" charset="-122"/>
              </a:rPr>
              <a:t>PyCharm</a:t>
            </a:r>
            <a:r>
              <a:rPr lang="zh-CN" altLang="en-US" sz="2200" dirty="0">
                <a:solidFill>
                  <a:schemeClr val="bg1">
                    <a:lumMod val="50000"/>
                  </a:schemeClr>
                </a:solidFill>
                <a:latin typeface="微软雅黑" pitchFamily="34" charset="-122"/>
                <a:ea typeface="微软雅黑" pitchFamily="34" charset="-122"/>
              </a:rPr>
              <a:t>官方网址</a:t>
            </a:r>
            <a:r>
              <a:rPr lang="en-US" altLang="zh-CN" sz="2200" dirty="0">
                <a:solidFill>
                  <a:schemeClr val="bg1">
                    <a:lumMod val="50000"/>
                  </a:schemeClr>
                </a:solidFill>
                <a:latin typeface="微软雅黑" pitchFamily="34" charset="-122"/>
                <a:ea typeface="微软雅黑" pitchFamily="34" charset="-122"/>
              </a:rPr>
              <a:t>http://www.jetbrains.com/pycharm/download/</a:t>
            </a:r>
            <a:r>
              <a:rPr lang="zh-CN" altLang="en-US" sz="2200" dirty="0">
                <a:solidFill>
                  <a:schemeClr val="bg1">
                    <a:lumMod val="50000"/>
                  </a:schemeClr>
                </a:solidFill>
                <a:latin typeface="微软雅黑" pitchFamily="34" charset="-122"/>
                <a:ea typeface="微软雅黑" pitchFamily="34" charset="-122"/>
              </a:rPr>
              <a:t>，进入</a:t>
            </a:r>
            <a:r>
              <a:rPr lang="en-US" altLang="zh-CN" sz="2200" dirty="0">
                <a:solidFill>
                  <a:srgbClr val="FF0000"/>
                </a:solidFill>
                <a:latin typeface="微软雅黑" pitchFamily="34" charset="-122"/>
                <a:ea typeface="微软雅黑" pitchFamily="34" charset="-122"/>
              </a:rPr>
              <a:t>PyCharm</a:t>
            </a:r>
            <a:r>
              <a:rPr lang="zh-CN" altLang="en-US" sz="2200" dirty="0">
                <a:solidFill>
                  <a:srgbClr val="FF0000"/>
                </a:solidFill>
                <a:latin typeface="微软雅黑" pitchFamily="34" charset="-122"/>
                <a:ea typeface="微软雅黑" pitchFamily="34" charset="-122"/>
              </a:rPr>
              <a:t>的下载页面</a:t>
            </a:r>
            <a:r>
              <a:rPr lang="zh-CN" altLang="en-US" sz="2200" dirty="0">
                <a:solidFill>
                  <a:schemeClr val="bg1">
                    <a:lumMod val="50000"/>
                  </a:schemeClr>
                </a:solidFill>
                <a:latin typeface="微软雅黑" pitchFamily="34" charset="-122"/>
                <a:ea typeface="微软雅黑" pitchFamily="34" charset="-122"/>
              </a:rPr>
              <a:t>。</a:t>
            </a:r>
          </a:p>
        </p:txBody>
      </p:sp>
      <p:pic>
        <p:nvPicPr>
          <p:cNvPr id="81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6637" y="1938649"/>
            <a:ext cx="5710957" cy="37245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 name="标题 1"/>
          <p:cNvSpPr txBox="1">
            <a:spLocks/>
          </p:cNvSpPr>
          <p:nvPr/>
        </p:nvSpPr>
        <p:spPr>
          <a:xfrm>
            <a:off x="2329840" y="145935"/>
            <a:ext cx="8530226" cy="978729"/>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rPr>
              <a:t>1.3.2 Python IDE</a:t>
            </a:r>
            <a:r>
              <a:rPr lang="zh-CN" altLang="zh-CN" sz="3200" dirty="0">
                <a:solidFill>
                  <a:srgbClr val="1353A2"/>
                </a:solidFill>
                <a:latin typeface="微软雅黑" pitchFamily="34" charset="-122"/>
                <a:ea typeface="微软雅黑" pitchFamily="34" charset="-122"/>
              </a:rPr>
              <a:t>——</a:t>
            </a:r>
            <a:r>
              <a:rPr lang="en-US" altLang="zh-CN" sz="3200" dirty="0">
                <a:solidFill>
                  <a:srgbClr val="1353A2"/>
                </a:solidFill>
                <a:latin typeface="微软雅黑" pitchFamily="34" charset="-122"/>
                <a:ea typeface="微软雅黑" pitchFamily="34" charset="-122"/>
              </a:rPr>
              <a:t>PyCharm</a:t>
            </a:r>
          </a:p>
          <a:p>
            <a:r>
              <a:rPr lang="zh-CN" altLang="zh-CN" sz="3200" dirty="0">
                <a:solidFill>
                  <a:srgbClr val="1353A2"/>
                </a:solidFill>
                <a:latin typeface="微软雅黑" pitchFamily="34" charset="-122"/>
                <a:ea typeface="微软雅黑" pitchFamily="34" charset="-122"/>
              </a:rPr>
              <a:t>的下载与安装</a:t>
            </a:r>
          </a:p>
        </p:txBody>
      </p:sp>
      <p:sp>
        <p:nvSpPr>
          <p:cNvPr id="10" name="矩形 9"/>
          <p:cNvSpPr/>
          <p:nvPr/>
        </p:nvSpPr>
        <p:spPr>
          <a:xfrm>
            <a:off x="576814" y="1911353"/>
            <a:ext cx="4871083" cy="64932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720725">
              <a:lnSpc>
                <a:spcPct val="150000"/>
              </a:lnSpc>
            </a:pPr>
            <a:r>
              <a:rPr lang="en-US" altLang="zh-CN" sz="2400" b="1" dirty="0">
                <a:solidFill>
                  <a:srgbClr val="1353A2"/>
                </a:solidFill>
                <a:latin typeface="微软雅黑" pitchFamily="34" charset="-122"/>
                <a:ea typeface="微软雅黑" pitchFamily="34" charset="-122"/>
              </a:rPr>
              <a:t>1. </a:t>
            </a:r>
            <a:r>
              <a:rPr lang="zh-CN" altLang="zh-CN" sz="2400" b="1" dirty="0">
                <a:solidFill>
                  <a:srgbClr val="1353A2"/>
                </a:solidFill>
                <a:latin typeface="微软雅黑" pitchFamily="34" charset="-122"/>
                <a:ea typeface="微软雅黑" pitchFamily="34" charset="-122"/>
              </a:rPr>
              <a:t>下载</a:t>
            </a:r>
            <a:r>
              <a:rPr lang="en-US" altLang="zh-CN" sz="2400" b="1" dirty="0">
                <a:solidFill>
                  <a:srgbClr val="1353A2"/>
                </a:solidFill>
                <a:latin typeface="微软雅黑" pitchFamily="34" charset="-122"/>
                <a:ea typeface="微软雅黑" pitchFamily="34" charset="-122"/>
              </a:rPr>
              <a:t>PyCharm</a:t>
            </a:r>
            <a:endParaRPr lang="zh-CN" altLang="en-US" sz="2400" b="1"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22051965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69153" y="2937024"/>
            <a:ext cx="4617498" cy="3259592"/>
            <a:chOff x="1169153" y="2281920"/>
            <a:chExt cx="4617498" cy="3259592"/>
          </a:xfrm>
        </p:grpSpPr>
        <p:sp>
          <p:nvSpPr>
            <p:cNvPr id="2" name="Rectangle 17"/>
            <p:cNvSpPr/>
            <p:nvPr/>
          </p:nvSpPr>
          <p:spPr bwMode="auto">
            <a:xfrm>
              <a:off x="1169153" y="2281920"/>
              <a:ext cx="4617498" cy="452670"/>
            </a:xfrm>
            <a:prstGeom prst="rect">
              <a:avLst/>
            </a:prstGeom>
            <a:solidFill>
              <a:srgbClr val="1353A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66"/>
              <a:r>
                <a:rPr lang="en-US" sz="2000" b="1" dirty="0">
                  <a:solidFill>
                    <a:srgbClr val="FFFFFF">
                      <a:alpha val="98824"/>
                    </a:srgbClr>
                  </a:solidFill>
                  <a:ea typeface="Segoe UI" pitchFamily="34" charset="0"/>
                  <a:cs typeface="Segoe UI" pitchFamily="34" charset="0"/>
                </a:rPr>
                <a:t>Professional</a:t>
              </a:r>
              <a:r>
                <a:rPr lang="zh-CN" altLang="en-US" sz="2000" b="1" dirty="0">
                  <a:solidFill>
                    <a:srgbClr val="FFFFFF">
                      <a:alpha val="98824"/>
                    </a:srgbClr>
                  </a:solidFill>
                  <a:ea typeface="Segoe UI" pitchFamily="34" charset="0"/>
                  <a:cs typeface="Segoe UI" pitchFamily="34" charset="0"/>
                </a:rPr>
                <a:t>版本特点</a:t>
              </a:r>
            </a:p>
          </p:txBody>
        </p:sp>
        <p:sp>
          <p:nvSpPr>
            <p:cNvPr id="3" name="Text Box 44"/>
            <p:cNvSpPr txBox="1">
              <a:spLocks noChangeArrowheads="1"/>
            </p:cNvSpPr>
            <p:nvPr/>
          </p:nvSpPr>
          <p:spPr bwMode="auto">
            <a:xfrm>
              <a:off x="1169153" y="2734590"/>
              <a:ext cx="4617498" cy="280692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marL="285750" indent="-285750">
                <a:lnSpc>
                  <a:spcPct val="140000"/>
                </a:lnSpc>
                <a:buFont typeface="Wingdings" panose="05000000000000000000" pitchFamily="2" charset="2"/>
                <a:buChar char="ü"/>
              </a:pPr>
              <a:r>
                <a:rPr lang="zh-CN" altLang="zh-CN" sz="1800" dirty="0"/>
                <a:t>提供</a:t>
              </a:r>
              <a:r>
                <a:rPr lang="x-none" altLang="zh-CN" sz="1800" dirty="0"/>
                <a:t>Python IDE</a:t>
              </a:r>
              <a:r>
                <a:rPr lang="zh-CN" altLang="zh-CN" sz="1800" dirty="0"/>
                <a:t>的所有功能，支持</a:t>
              </a:r>
              <a:r>
                <a:rPr lang="x-none" altLang="zh-CN" sz="1800" dirty="0"/>
                <a:t>Web</a:t>
              </a:r>
              <a:r>
                <a:rPr lang="zh-CN" altLang="zh-CN" sz="1800" dirty="0"/>
                <a:t>开发</a:t>
              </a:r>
              <a:r>
                <a:rPr lang="zh-CN" altLang="en-US" sz="1800" dirty="0"/>
                <a:t>。</a:t>
              </a:r>
              <a:endParaRPr lang="zh-CN" altLang="zh-CN" sz="1800" dirty="0"/>
            </a:p>
            <a:p>
              <a:pPr marL="285750" indent="-285750">
                <a:lnSpc>
                  <a:spcPct val="140000"/>
                </a:lnSpc>
                <a:buFont typeface="Wingdings" panose="05000000000000000000" pitchFamily="2" charset="2"/>
                <a:buChar char="ü"/>
              </a:pPr>
              <a:r>
                <a:rPr lang="zh-CN" altLang="zh-CN" sz="1800" dirty="0"/>
                <a:t>支持</a:t>
              </a:r>
              <a:r>
                <a:rPr lang="x-none" altLang="zh-CN" sz="1800" dirty="0"/>
                <a:t>JavaScript</a:t>
              </a:r>
              <a:r>
                <a:rPr lang="zh-CN" altLang="zh-CN" sz="1800" dirty="0"/>
                <a:t>、</a:t>
              </a:r>
              <a:r>
                <a:rPr lang="x-none" altLang="zh-CN" sz="1800" dirty="0"/>
                <a:t>CoffeeScriptTypeScript</a:t>
              </a:r>
              <a:r>
                <a:rPr lang="zh-CN" altLang="zh-CN" sz="1800" dirty="0"/>
                <a:t>、</a:t>
              </a:r>
              <a:r>
                <a:rPr lang="x-none" altLang="zh-CN" sz="1800" dirty="0"/>
                <a:t>CSS</a:t>
              </a:r>
              <a:r>
                <a:rPr lang="zh-CN" altLang="zh-CN" sz="1800" dirty="0"/>
                <a:t>和</a:t>
              </a:r>
              <a:r>
                <a:rPr lang="x-none" altLang="zh-CN" sz="1800" dirty="0"/>
                <a:t>Cython</a:t>
              </a:r>
              <a:r>
                <a:rPr lang="zh-CN" altLang="zh-CN" sz="1800" dirty="0"/>
                <a:t>等</a:t>
              </a:r>
              <a:r>
                <a:rPr lang="zh-CN" altLang="en-US" sz="1800" dirty="0"/>
                <a:t>。</a:t>
              </a:r>
              <a:endParaRPr lang="en-US" altLang="zh-CN" sz="1800" dirty="0"/>
            </a:p>
            <a:p>
              <a:pPr marL="285750" indent="-285750">
                <a:lnSpc>
                  <a:spcPct val="140000"/>
                </a:lnSpc>
                <a:buFont typeface="Wingdings" panose="05000000000000000000" pitchFamily="2" charset="2"/>
                <a:buChar char="ü"/>
              </a:pPr>
              <a:r>
                <a:rPr lang="zh-CN" altLang="zh-CN" sz="1800" dirty="0"/>
                <a:t>支持远程开发、</a:t>
              </a:r>
              <a:r>
                <a:rPr lang="x-none" altLang="zh-CN" sz="1800" dirty="0"/>
                <a:t>Python</a:t>
              </a:r>
              <a:r>
                <a:rPr lang="zh-CN" altLang="zh-CN" sz="1800" dirty="0"/>
                <a:t>分析器、数据库和</a:t>
              </a:r>
              <a:r>
                <a:rPr lang="x-none" altLang="zh-CN" sz="1800" dirty="0"/>
                <a:t>SQL</a:t>
              </a:r>
              <a:r>
                <a:rPr lang="zh-CN" altLang="zh-CN" sz="1800" dirty="0"/>
                <a:t>语句。</a:t>
              </a:r>
            </a:p>
          </p:txBody>
        </p:sp>
      </p:grpSp>
      <p:sp>
        <p:nvSpPr>
          <p:cNvPr id="4" name="矩形 3"/>
          <p:cNvSpPr/>
          <p:nvPr/>
        </p:nvSpPr>
        <p:spPr>
          <a:xfrm>
            <a:off x="685996" y="2141154"/>
            <a:ext cx="10832714" cy="581057"/>
          </a:xfrm>
          <a:prstGeom prst="rect">
            <a:avLst/>
          </a:prstGeom>
        </p:spPr>
        <p:txBody>
          <a:bodyPr wrap="square">
            <a:spAutoFit/>
          </a:bodyPr>
          <a:lstStyle/>
          <a:p>
            <a:pPr algn="ctr" defTabSz="720725">
              <a:lnSpc>
                <a:spcPct val="150000"/>
              </a:lnSpc>
            </a:pPr>
            <a:r>
              <a:rPr lang="x-none" altLang="zh-CN" sz="2400" dirty="0">
                <a:solidFill>
                  <a:schemeClr val="bg1">
                    <a:lumMod val="50000"/>
                  </a:schemeClr>
                </a:solidFill>
                <a:latin typeface="微软雅黑" pitchFamily="34" charset="-122"/>
                <a:ea typeface="微软雅黑" pitchFamily="34" charset="-122"/>
              </a:rPr>
              <a:t>Professional</a:t>
            </a:r>
            <a:r>
              <a:rPr lang="zh-CN" altLang="zh-CN" sz="2400" dirty="0">
                <a:solidFill>
                  <a:schemeClr val="bg1">
                    <a:lumMod val="50000"/>
                  </a:schemeClr>
                </a:solidFill>
                <a:latin typeface="微软雅黑" pitchFamily="34" charset="-122"/>
                <a:ea typeface="微软雅黑" pitchFamily="34" charset="-122"/>
              </a:rPr>
              <a:t>和</a:t>
            </a:r>
            <a:r>
              <a:rPr lang="x-none" altLang="zh-CN" sz="2400" dirty="0">
                <a:solidFill>
                  <a:srgbClr val="FF0000"/>
                </a:solidFill>
                <a:latin typeface="微软雅黑" pitchFamily="34" charset="-122"/>
                <a:ea typeface="微软雅黑" pitchFamily="34" charset="-122"/>
              </a:rPr>
              <a:t>Community</a:t>
            </a:r>
            <a:r>
              <a:rPr lang="zh-CN" altLang="zh-CN" sz="2400" dirty="0">
                <a:solidFill>
                  <a:schemeClr val="bg1">
                    <a:lumMod val="50000"/>
                  </a:schemeClr>
                </a:solidFill>
                <a:latin typeface="微软雅黑" pitchFamily="34" charset="-122"/>
                <a:ea typeface="微软雅黑" pitchFamily="34" charset="-122"/>
              </a:rPr>
              <a:t>是</a:t>
            </a:r>
            <a:r>
              <a:rPr lang="x-none" altLang="zh-CN" sz="2400" dirty="0">
                <a:solidFill>
                  <a:srgbClr val="FF0000"/>
                </a:solidFill>
                <a:latin typeface="微软雅黑" pitchFamily="34" charset="-122"/>
                <a:ea typeface="微软雅黑" pitchFamily="34" charset="-122"/>
              </a:rPr>
              <a:t>PyCharm</a:t>
            </a:r>
            <a:r>
              <a:rPr lang="zh-CN" altLang="zh-CN" sz="2400" dirty="0">
                <a:solidFill>
                  <a:schemeClr val="bg1">
                    <a:lumMod val="50000"/>
                  </a:schemeClr>
                </a:solidFill>
                <a:latin typeface="微软雅黑" pitchFamily="34" charset="-122"/>
                <a:ea typeface="微软雅黑" pitchFamily="34" charset="-122"/>
              </a:rPr>
              <a:t>的两个版本。</a:t>
            </a:r>
          </a:p>
        </p:txBody>
      </p:sp>
      <p:grpSp>
        <p:nvGrpSpPr>
          <p:cNvPr id="6" name="组合 5"/>
          <p:cNvGrpSpPr/>
          <p:nvPr/>
        </p:nvGrpSpPr>
        <p:grpSpPr>
          <a:xfrm>
            <a:off x="6579353" y="2937024"/>
            <a:ext cx="4498984" cy="2483995"/>
            <a:chOff x="1169153" y="2281920"/>
            <a:chExt cx="4498984" cy="2483995"/>
          </a:xfrm>
        </p:grpSpPr>
        <p:sp>
          <p:nvSpPr>
            <p:cNvPr id="7" name="Rectangle 17"/>
            <p:cNvSpPr/>
            <p:nvPr/>
          </p:nvSpPr>
          <p:spPr bwMode="auto">
            <a:xfrm>
              <a:off x="1169153" y="2281920"/>
              <a:ext cx="4498984" cy="452670"/>
            </a:xfrm>
            <a:prstGeom prst="rect">
              <a:avLst/>
            </a:prstGeom>
            <a:solidFill>
              <a:srgbClr val="1353A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466"/>
              <a:r>
                <a:rPr lang="en-US" altLang="zh-CN" sz="2000" b="1" dirty="0">
                  <a:solidFill>
                    <a:srgbClr val="FFFFFF">
                      <a:alpha val="98824"/>
                    </a:srgbClr>
                  </a:solidFill>
                  <a:ea typeface="Segoe UI" pitchFamily="34" charset="0"/>
                  <a:cs typeface="Segoe UI" pitchFamily="34" charset="0"/>
                </a:rPr>
                <a:t>Community</a:t>
              </a:r>
              <a:r>
                <a:rPr lang="zh-CN" altLang="en-US" sz="2000" b="1" dirty="0">
                  <a:solidFill>
                    <a:srgbClr val="FFFFFF">
                      <a:alpha val="98824"/>
                    </a:srgbClr>
                  </a:solidFill>
                  <a:ea typeface="Segoe UI" pitchFamily="34" charset="0"/>
                  <a:cs typeface="Segoe UI" pitchFamily="34" charset="0"/>
                </a:rPr>
                <a:t>版本特点</a:t>
              </a:r>
            </a:p>
          </p:txBody>
        </p:sp>
        <p:sp>
          <p:nvSpPr>
            <p:cNvPr id="8" name="Text Box 44"/>
            <p:cNvSpPr txBox="1">
              <a:spLocks noChangeArrowheads="1"/>
            </p:cNvSpPr>
            <p:nvPr/>
          </p:nvSpPr>
          <p:spPr bwMode="auto">
            <a:xfrm>
              <a:off x="1169153" y="2734590"/>
              <a:ext cx="4498984" cy="2031325"/>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marL="285750" indent="-285750">
                <a:lnSpc>
                  <a:spcPct val="140000"/>
                </a:lnSpc>
                <a:buFont typeface="Wingdings" panose="05000000000000000000" pitchFamily="2" charset="2"/>
                <a:buChar char="ü"/>
              </a:pPr>
              <a:r>
                <a:rPr lang="zh-CN" altLang="zh-CN" sz="1800" dirty="0"/>
                <a:t>轻量级的</a:t>
              </a:r>
              <a:r>
                <a:rPr lang="x-none" altLang="zh-CN" sz="1800" dirty="0"/>
                <a:t>Python IDE</a:t>
              </a:r>
              <a:r>
                <a:rPr lang="zh-CN" altLang="zh-CN" sz="1800" dirty="0"/>
                <a:t>，只支持</a:t>
              </a:r>
              <a:r>
                <a:rPr lang="x-none" altLang="zh-CN" sz="1800" dirty="0"/>
                <a:t>Python</a:t>
              </a:r>
              <a:r>
                <a:rPr lang="zh-CN" altLang="zh-CN" sz="1800" dirty="0"/>
                <a:t>开发</a:t>
              </a:r>
              <a:r>
                <a:rPr lang="zh-CN" altLang="en-US" sz="1800" dirty="0"/>
                <a:t>。</a:t>
              </a:r>
              <a:endParaRPr lang="en-US" altLang="zh-CN" sz="1800" dirty="0"/>
            </a:p>
            <a:p>
              <a:pPr marL="285750" indent="-285750">
                <a:lnSpc>
                  <a:spcPct val="140000"/>
                </a:lnSpc>
                <a:buFont typeface="Wingdings" panose="05000000000000000000" pitchFamily="2" charset="2"/>
                <a:buChar char="ü"/>
              </a:pPr>
              <a:r>
                <a:rPr lang="zh-CN" altLang="en-US" sz="1800" dirty="0"/>
                <a:t>免费、开源、集成</a:t>
              </a:r>
              <a:r>
                <a:rPr lang="en-US" altLang="zh-CN" sz="1800" dirty="0"/>
                <a:t>Apache2</a:t>
              </a:r>
              <a:r>
                <a:rPr lang="zh-CN" altLang="en-US" sz="1800" dirty="0"/>
                <a:t>的许可证。</a:t>
              </a:r>
              <a:endParaRPr lang="en-US" altLang="zh-CN" sz="1800" dirty="0"/>
            </a:p>
            <a:p>
              <a:pPr marL="285750" indent="-285750">
                <a:lnSpc>
                  <a:spcPct val="140000"/>
                </a:lnSpc>
                <a:buFont typeface="Wingdings" panose="05000000000000000000" pitchFamily="2" charset="2"/>
                <a:buChar char="ü"/>
              </a:pPr>
              <a:r>
                <a:rPr lang="zh-CN" altLang="en-US" sz="1800" dirty="0"/>
                <a:t>智能编辑器、调试器、支持重构和错误检查，集成</a:t>
              </a:r>
              <a:r>
                <a:rPr lang="en-US" altLang="zh-CN" sz="1800" dirty="0"/>
                <a:t>VCS</a:t>
              </a:r>
              <a:r>
                <a:rPr lang="zh-CN" altLang="en-US" sz="1800" dirty="0"/>
                <a:t>版本控制。</a:t>
              </a:r>
            </a:p>
          </p:txBody>
        </p:sp>
      </p:grpSp>
      <p:sp>
        <p:nvSpPr>
          <p:cNvPr id="10" name="标题 1"/>
          <p:cNvSpPr txBox="1">
            <a:spLocks/>
          </p:cNvSpPr>
          <p:nvPr/>
        </p:nvSpPr>
        <p:spPr>
          <a:xfrm>
            <a:off x="2329840" y="132286"/>
            <a:ext cx="8530226" cy="978729"/>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rPr>
              <a:t>1.3.2 Python IDE</a:t>
            </a:r>
            <a:r>
              <a:rPr lang="zh-CN" altLang="zh-CN" sz="3200" dirty="0">
                <a:solidFill>
                  <a:srgbClr val="1353A2"/>
                </a:solidFill>
                <a:latin typeface="微软雅黑" pitchFamily="34" charset="-122"/>
                <a:ea typeface="微软雅黑" pitchFamily="34" charset="-122"/>
              </a:rPr>
              <a:t>——</a:t>
            </a:r>
            <a:r>
              <a:rPr lang="en-US" altLang="zh-CN" sz="3200" dirty="0">
                <a:solidFill>
                  <a:srgbClr val="1353A2"/>
                </a:solidFill>
                <a:latin typeface="微软雅黑" pitchFamily="34" charset="-122"/>
                <a:ea typeface="微软雅黑" pitchFamily="34" charset="-122"/>
              </a:rPr>
              <a:t>PyCharm</a:t>
            </a:r>
          </a:p>
          <a:p>
            <a:r>
              <a:rPr lang="zh-CN" altLang="zh-CN" sz="3200" dirty="0">
                <a:solidFill>
                  <a:srgbClr val="1353A2"/>
                </a:solidFill>
                <a:latin typeface="微软雅黑" pitchFamily="34" charset="-122"/>
                <a:ea typeface="微软雅黑" pitchFamily="34" charset="-122"/>
              </a:rPr>
              <a:t>的下载与安装</a:t>
            </a:r>
          </a:p>
        </p:txBody>
      </p:sp>
      <p:sp>
        <p:nvSpPr>
          <p:cNvPr id="12" name="矩形 11"/>
          <p:cNvSpPr/>
          <p:nvPr/>
        </p:nvSpPr>
        <p:spPr>
          <a:xfrm>
            <a:off x="576814" y="1419367"/>
            <a:ext cx="4871083" cy="64932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720725">
              <a:lnSpc>
                <a:spcPct val="150000"/>
              </a:lnSpc>
            </a:pPr>
            <a:r>
              <a:rPr lang="en-US" altLang="zh-CN" sz="2400" b="1" dirty="0">
                <a:solidFill>
                  <a:srgbClr val="1353A2"/>
                </a:solidFill>
                <a:latin typeface="微软雅黑" pitchFamily="34" charset="-122"/>
                <a:ea typeface="微软雅黑" pitchFamily="34" charset="-122"/>
              </a:rPr>
              <a:t>1. </a:t>
            </a:r>
            <a:r>
              <a:rPr lang="zh-CN" altLang="zh-CN" sz="2400" b="1" dirty="0">
                <a:solidFill>
                  <a:srgbClr val="1353A2"/>
                </a:solidFill>
                <a:latin typeface="微软雅黑" pitchFamily="34" charset="-122"/>
                <a:ea typeface="微软雅黑" pitchFamily="34" charset="-122"/>
              </a:rPr>
              <a:t>下载</a:t>
            </a:r>
            <a:r>
              <a:rPr lang="en-US" altLang="zh-CN" sz="2400" b="1" dirty="0">
                <a:solidFill>
                  <a:srgbClr val="1353A2"/>
                </a:solidFill>
                <a:latin typeface="微软雅黑" pitchFamily="34" charset="-122"/>
                <a:ea typeface="微软雅黑" pitchFamily="34" charset="-122"/>
              </a:rPr>
              <a:t>PyCharm</a:t>
            </a:r>
            <a:endParaRPr lang="zh-CN" altLang="en-US" sz="2400" b="1"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3336248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5996" y="2964091"/>
            <a:ext cx="5769395" cy="2631490"/>
          </a:xfrm>
          <a:prstGeom prst="rect">
            <a:avLst/>
          </a:prstGeom>
        </p:spPr>
        <p:txBody>
          <a:bodyPr wrap="square">
            <a:spAutoFit/>
          </a:bodyPr>
          <a:lstStyle/>
          <a:p>
            <a:pPr lvl="0" defTabSz="720725">
              <a:lnSpc>
                <a:spcPct val="150000"/>
              </a:lnSpc>
            </a:pPr>
            <a:r>
              <a:rPr lang="zh-CN" altLang="en-US" sz="2200" dirty="0">
                <a:solidFill>
                  <a:schemeClr val="bg1">
                    <a:lumMod val="50000"/>
                  </a:schemeClr>
                </a:solidFill>
                <a:latin typeface="微软雅黑" pitchFamily="34" charset="-122"/>
                <a:ea typeface="微软雅黑" pitchFamily="34" charset="-122"/>
              </a:rPr>
              <a:t>（</a:t>
            </a:r>
            <a:r>
              <a:rPr lang="en-US" altLang="zh-CN" sz="2200" dirty="0">
                <a:solidFill>
                  <a:schemeClr val="bg1">
                    <a:lumMod val="50000"/>
                  </a:schemeClr>
                </a:solidFill>
                <a:latin typeface="微软雅黑" pitchFamily="34" charset="-122"/>
                <a:ea typeface="微软雅黑" pitchFamily="34" charset="-122"/>
              </a:rPr>
              <a:t>1</a:t>
            </a:r>
            <a:r>
              <a:rPr lang="zh-CN" altLang="en-US" sz="2200" dirty="0">
                <a:solidFill>
                  <a:schemeClr val="bg1">
                    <a:lumMod val="50000"/>
                  </a:schemeClr>
                </a:solidFill>
                <a:latin typeface="微软雅黑" pitchFamily="34" charset="-122"/>
                <a:ea typeface="微软雅黑" pitchFamily="34" charset="-122"/>
              </a:rPr>
              <a:t>）</a:t>
            </a:r>
            <a:r>
              <a:rPr lang="zh-CN" altLang="zh-CN" sz="2200" dirty="0">
                <a:solidFill>
                  <a:schemeClr val="bg1">
                    <a:lumMod val="50000"/>
                  </a:schemeClr>
                </a:solidFill>
                <a:latin typeface="微软雅黑" pitchFamily="34" charset="-122"/>
                <a:ea typeface="微软雅黑" pitchFamily="34" charset="-122"/>
              </a:rPr>
              <a:t>双击下载好的安装包（</a:t>
            </a:r>
            <a:r>
              <a:rPr lang="x-none" altLang="zh-CN" sz="2200" dirty="0">
                <a:solidFill>
                  <a:schemeClr val="bg1">
                    <a:lumMod val="50000"/>
                  </a:schemeClr>
                </a:solidFill>
                <a:latin typeface="微软雅黑" pitchFamily="34" charset="-122"/>
                <a:ea typeface="微软雅黑" pitchFamily="34" charset="-122"/>
              </a:rPr>
              <a:t>pycharm-community-2020.1.1.exe</a:t>
            </a:r>
            <a:r>
              <a:rPr lang="zh-CN" altLang="zh-CN" sz="2200" dirty="0">
                <a:solidFill>
                  <a:schemeClr val="bg1">
                    <a:lumMod val="50000"/>
                  </a:schemeClr>
                </a:solidFill>
                <a:latin typeface="微软雅黑" pitchFamily="34" charset="-122"/>
                <a:ea typeface="微软雅黑" pitchFamily="34" charset="-122"/>
              </a:rPr>
              <a:t>）打开</a:t>
            </a:r>
            <a:r>
              <a:rPr lang="x-none" altLang="zh-CN" sz="2200" dirty="0">
                <a:solidFill>
                  <a:schemeClr val="bg1">
                    <a:lumMod val="50000"/>
                  </a:schemeClr>
                </a:solidFill>
                <a:latin typeface="微软雅黑" pitchFamily="34" charset="-122"/>
                <a:ea typeface="微软雅黑" pitchFamily="34" charset="-122"/>
              </a:rPr>
              <a:t>PyCharm</a:t>
            </a:r>
            <a:r>
              <a:rPr lang="zh-CN" altLang="zh-CN" sz="2200" dirty="0">
                <a:solidFill>
                  <a:schemeClr val="bg1">
                    <a:lumMod val="50000"/>
                  </a:schemeClr>
                </a:solidFill>
                <a:latin typeface="微软雅黑" pitchFamily="34" charset="-122"/>
                <a:ea typeface="微软雅黑" pitchFamily="34" charset="-122"/>
              </a:rPr>
              <a:t>安装向导，可看到 “</a:t>
            </a:r>
            <a:r>
              <a:rPr lang="x-none" altLang="zh-CN" sz="2200" dirty="0">
                <a:solidFill>
                  <a:srgbClr val="FF0000"/>
                </a:solidFill>
                <a:latin typeface="微软雅黑" pitchFamily="34" charset="-122"/>
                <a:ea typeface="微软雅黑" pitchFamily="34" charset="-122"/>
              </a:rPr>
              <a:t>Welcome to PyCharm Community Edition Setup</a:t>
            </a:r>
            <a:r>
              <a:rPr lang="zh-CN" altLang="zh-CN" sz="2200" dirty="0">
                <a:solidFill>
                  <a:schemeClr val="bg1">
                    <a:lumMod val="50000"/>
                  </a:schemeClr>
                </a:solidFill>
                <a:latin typeface="微软雅黑" pitchFamily="34" charset="-122"/>
                <a:ea typeface="微软雅黑" pitchFamily="34" charset="-122"/>
              </a:rPr>
              <a:t>”界面，如</a:t>
            </a:r>
            <a:r>
              <a:rPr lang="zh-CN" altLang="en-US" sz="2200" dirty="0">
                <a:solidFill>
                  <a:schemeClr val="bg1">
                    <a:lumMod val="50000"/>
                  </a:schemeClr>
                </a:solidFill>
                <a:latin typeface="微软雅黑" pitchFamily="34" charset="-122"/>
                <a:ea typeface="微软雅黑" pitchFamily="34" charset="-122"/>
              </a:rPr>
              <a:t>右图</a:t>
            </a:r>
            <a:r>
              <a:rPr lang="zh-CN" altLang="zh-CN" sz="2200" dirty="0">
                <a:solidFill>
                  <a:schemeClr val="bg1">
                    <a:lumMod val="50000"/>
                  </a:schemeClr>
                </a:solidFill>
                <a:latin typeface="微软雅黑" pitchFamily="34" charset="-122"/>
                <a:ea typeface="微软雅黑" pitchFamily="34" charset="-122"/>
              </a:rPr>
              <a:t>所示。</a:t>
            </a:r>
          </a:p>
        </p:txBody>
      </p:sp>
      <p:sp>
        <p:nvSpPr>
          <p:cNvPr id="10" name="标题 1"/>
          <p:cNvSpPr txBox="1">
            <a:spLocks/>
          </p:cNvSpPr>
          <p:nvPr/>
        </p:nvSpPr>
        <p:spPr>
          <a:xfrm>
            <a:off x="2329840" y="128095"/>
            <a:ext cx="8530226" cy="978729"/>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rPr>
              <a:t>1.3.2 Python IDE</a:t>
            </a:r>
            <a:r>
              <a:rPr lang="zh-CN" altLang="zh-CN" sz="3200" dirty="0">
                <a:solidFill>
                  <a:srgbClr val="1353A2"/>
                </a:solidFill>
                <a:latin typeface="微软雅黑" pitchFamily="34" charset="-122"/>
                <a:ea typeface="微软雅黑" pitchFamily="34" charset="-122"/>
              </a:rPr>
              <a:t>——</a:t>
            </a:r>
            <a:r>
              <a:rPr lang="en-US" altLang="zh-CN" sz="3200" dirty="0">
                <a:solidFill>
                  <a:srgbClr val="1353A2"/>
                </a:solidFill>
                <a:latin typeface="微软雅黑" pitchFamily="34" charset="-122"/>
                <a:ea typeface="微软雅黑" pitchFamily="34" charset="-122"/>
              </a:rPr>
              <a:t>PyCharm</a:t>
            </a:r>
          </a:p>
          <a:p>
            <a:r>
              <a:rPr lang="zh-CN" altLang="zh-CN" sz="3200" dirty="0">
                <a:solidFill>
                  <a:srgbClr val="1353A2"/>
                </a:solidFill>
                <a:latin typeface="微软雅黑" pitchFamily="34" charset="-122"/>
                <a:ea typeface="微软雅黑" pitchFamily="34" charset="-122"/>
              </a:rPr>
              <a:t>的下载与安装</a:t>
            </a:r>
          </a:p>
        </p:txBody>
      </p:sp>
      <p:sp>
        <p:nvSpPr>
          <p:cNvPr id="12" name="矩形 11"/>
          <p:cNvSpPr/>
          <p:nvPr/>
        </p:nvSpPr>
        <p:spPr>
          <a:xfrm>
            <a:off x="576814" y="2141154"/>
            <a:ext cx="4871083" cy="64932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720725">
              <a:lnSpc>
                <a:spcPct val="150000"/>
              </a:lnSpc>
            </a:pPr>
            <a:r>
              <a:rPr lang="en-US" altLang="zh-CN" sz="2400" b="1" dirty="0">
                <a:solidFill>
                  <a:srgbClr val="1353A2"/>
                </a:solidFill>
                <a:latin typeface="微软雅黑" pitchFamily="34" charset="-122"/>
                <a:ea typeface="微软雅黑" pitchFamily="34" charset="-122"/>
              </a:rPr>
              <a:t>2. </a:t>
            </a:r>
            <a:r>
              <a:rPr lang="zh-CN" altLang="en-US" sz="2400" b="1" dirty="0">
                <a:solidFill>
                  <a:srgbClr val="1353A2"/>
                </a:solidFill>
                <a:latin typeface="微软雅黑" pitchFamily="34" charset="-122"/>
                <a:ea typeface="微软雅黑" pitchFamily="34" charset="-122"/>
              </a:rPr>
              <a:t>安装</a:t>
            </a:r>
            <a:r>
              <a:rPr lang="en-US" altLang="zh-CN" sz="2400" b="1" dirty="0">
                <a:solidFill>
                  <a:srgbClr val="1353A2"/>
                </a:solidFill>
                <a:latin typeface="微软雅黑" pitchFamily="34" charset="-122"/>
                <a:ea typeface="微软雅黑" pitchFamily="34" charset="-122"/>
              </a:rPr>
              <a:t>PyCharm</a:t>
            </a:r>
            <a:endParaRPr lang="zh-CN" altLang="en-US" sz="2400" b="1" dirty="0">
              <a:solidFill>
                <a:srgbClr val="1353A2"/>
              </a:solidFill>
              <a:latin typeface="微软雅黑" pitchFamily="34" charset="-122"/>
              <a:ea typeface="微软雅黑" pitchFamily="34" charset="-122"/>
            </a:endParaRPr>
          </a:p>
        </p:txBody>
      </p:sp>
      <p:pic>
        <p:nvPicPr>
          <p:cNvPr id="81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8129" y="2141154"/>
            <a:ext cx="4825174" cy="3727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3490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Box 6"/>
          <p:cNvSpPr txBox="1">
            <a:spLocks noChangeArrowheads="1"/>
          </p:cNvSpPr>
          <p:nvPr/>
        </p:nvSpPr>
        <p:spPr bwMode="auto">
          <a:xfrm>
            <a:off x="4567439" y="2350157"/>
            <a:ext cx="5326504"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2800" dirty="0">
                <a:solidFill>
                  <a:srgbClr val="595959"/>
                </a:solidFill>
                <a:latin typeface="Impact" pitchFamily="34" charset="0"/>
                <a:ea typeface="微软雅黑" pitchFamily="34" charset="-122"/>
              </a:rPr>
              <a:t>01    </a:t>
            </a:r>
            <a:r>
              <a:rPr lang="zh-CN" altLang="en-US" sz="2800" dirty="0">
                <a:solidFill>
                  <a:srgbClr val="595959"/>
                </a:solidFill>
                <a:latin typeface="Impact" pitchFamily="34" charset="0"/>
                <a:ea typeface="微软雅黑" pitchFamily="34" charset="-122"/>
              </a:rPr>
              <a:t>认识</a:t>
            </a:r>
            <a:r>
              <a:rPr lang="en-US" altLang="zh-CN" sz="2800" dirty="0">
                <a:solidFill>
                  <a:srgbClr val="595959"/>
                </a:solidFill>
                <a:latin typeface="Impact" pitchFamily="34" charset="0"/>
                <a:ea typeface="微软雅黑" pitchFamily="34" charset="-122"/>
              </a:rPr>
              <a:t>Python</a:t>
            </a:r>
          </a:p>
        </p:txBody>
      </p:sp>
      <p:sp>
        <p:nvSpPr>
          <p:cNvPr id="9221" name="TextBox 10"/>
          <p:cNvSpPr txBox="1">
            <a:spLocks noChangeArrowheads="1"/>
          </p:cNvSpPr>
          <p:nvPr/>
        </p:nvSpPr>
        <p:spPr bwMode="auto">
          <a:xfrm>
            <a:off x="4567439" y="3179596"/>
            <a:ext cx="7010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2600" dirty="0">
                <a:solidFill>
                  <a:srgbClr val="595959"/>
                </a:solidFill>
                <a:latin typeface="Impact" pitchFamily="34" charset="0"/>
                <a:ea typeface="微软雅黑" pitchFamily="34" charset="-122"/>
              </a:rPr>
              <a:t>02    Python</a:t>
            </a:r>
            <a:r>
              <a:rPr lang="zh-CN" altLang="en-US" sz="2600" dirty="0">
                <a:solidFill>
                  <a:srgbClr val="595959"/>
                </a:solidFill>
                <a:latin typeface="Impact" pitchFamily="34" charset="0"/>
                <a:ea typeface="微软雅黑" pitchFamily="34" charset="-122"/>
              </a:rPr>
              <a:t>解释器的安装与</a:t>
            </a:r>
            <a:r>
              <a:rPr lang="en-US" altLang="zh-CN" sz="2600" dirty="0">
                <a:solidFill>
                  <a:srgbClr val="595959"/>
                </a:solidFill>
                <a:latin typeface="Impact" pitchFamily="34" charset="0"/>
                <a:ea typeface="微软雅黑" pitchFamily="34" charset="-122"/>
              </a:rPr>
              <a:t>Python</a:t>
            </a:r>
            <a:r>
              <a:rPr lang="zh-CN" altLang="en-US" sz="2600" dirty="0">
                <a:solidFill>
                  <a:srgbClr val="595959"/>
                </a:solidFill>
                <a:latin typeface="Impact" pitchFamily="34" charset="0"/>
                <a:ea typeface="微软雅黑" pitchFamily="34" charset="-122"/>
              </a:rPr>
              <a:t>程序的运行</a:t>
            </a:r>
          </a:p>
        </p:txBody>
      </p:sp>
      <p:sp>
        <p:nvSpPr>
          <p:cNvPr id="9222" name="TextBox 11"/>
          <p:cNvSpPr txBox="1">
            <a:spLocks noChangeArrowheads="1"/>
          </p:cNvSpPr>
          <p:nvPr/>
        </p:nvSpPr>
        <p:spPr bwMode="auto">
          <a:xfrm>
            <a:off x="4567438" y="3979389"/>
            <a:ext cx="532650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2800" dirty="0">
                <a:solidFill>
                  <a:srgbClr val="595959"/>
                </a:solidFill>
                <a:latin typeface="Impact" pitchFamily="34" charset="0"/>
                <a:ea typeface="微软雅黑" pitchFamily="34" charset="-122"/>
              </a:rPr>
              <a:t>03    Python</a:t>
            </a:r>
            <a:r>
              <a:rPr lang="zh-CN" altLang="en-US" sz="2800" dirty="0">
                <a:solidFill>
                  <a:srgbClr val="595959"/>
                </a:solidFill>
                <a:latin typeface="Impact" pitchFamily="34" charset="0"/>
                <a:ea typeface="微软雅黑" pitchFamily="34" charset="-122"/>
              </a:rPr>
              <a:t>开发工具</a:t>
            </a:r>
          </a:p>
        </p:txBody>
      </p:sp>
      <p:sp>
        <p:nvSpPr>
          <p:cNvPr id="9223" name="TextBox 10"/>
          <p:cNvSpPr txBox="1">
            <a:spLocks noChangeArrowheads="1"/>
          </p:cNvSpPr>
          <p:nvPr/>
        </p:nvSpPr>
        <p:spPr bwMode="auto">
          <a:xfrm>
            <a:off x="4594426" y="4794570"/>
            <a:ext cx="529951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2800" dirty="0">
                <a:solidFill>
                  <a:srgbClr val="595959"/>
                </a:solidFill>
                <a:latin typeface="Impact" pitchFamily="34" charset="0"/>
                <a:ea typeface="微软雅黑" pitchFamily="34" charset="-122"/>
              </a:rPr>
              <a:t>04    Python</a:t>
            </a:r>
            <a:r>
              <a:rPr lang="zh-CN" altLang="en-US" sz="2800" dirty="0">
                <a:solidFill>
                  <a:srgbClr val="595959"/>
                </a:solidFill>
                <a:latin typeface="Impact" pitchFamily="34" charset="0"/>
                <a:ea typeface="微软雅黑" pitchFamily="34" charset="-122"/>
              </a:rPr>
              <a:t>模块</a:t>
            </a:r>
          </a:p>
        </p:txBody>
      </p:sp>
      <p:sp>
        <p:nvSpPr>
          <p:cNvPr id="12" name="标题 1"/>
          <p:cNvSpPr>
            <a:spLocks noChangeArrowheads="1"/>
          </p:cNvSpPr>
          <p:nvPr/>
        </p:nvSpPr>
        <p:spPr bwMode="auto">
          <a:xfrm>
            <a:off x="2330725" y="265724"/>
            <a:ext cx="5148262" cy="584775"/>
          </a:xfrm>
          <a:prstGeom prst="rect">
            <a:avLst/>
          </a:prstGeom>
          <a:noFill/>
          <a:effectLst/>
        </p:spPr>
        <p:txBody>
          <a:bodyPr>
            <a:spAutoFit/>
          </a:bodyPr>
          <a:lstStyle/>
          <a:p>
            <a:pPr fontAlgn="auto">
              <a:spcBef>
                <a:spcPts val="0"/>
              </a:spcBef>
              <a:spcAft>
                <a:spcPts val="0"/>
              </a:spcAft>
              <a:buFontTx/>
              <a:buNone/>
              <a:defRPr/>
            </a:pPr>
            <a:r>
              <a:rPr lang="zh-CN" altLang="en-US" sz="3200" dirty="0">
                <a:solidFill>
                  <a:srgbClr val="1353A2"/>
                </a:solidFill>
                <a:latin typeface="微软雅黑" panose="020B0503020204020204" charset="-122"/>
                <a:ea typeface="微软雅黑" panose="020B0503020204020204" charset="-122"/>
                <a:sym typeface="宋体" panose="02010600030101010101" pitchFamily="2" charset="-122"/>
              </a:rPr>
              <a:t>目录页</a:t>
            </a:r>
          </a:p>
        </p:txBody>
      </p:sp>
    </p:spTree>
    <p:extLst>
      <p:ext uri="{BB962C8B-B14F-4D97-AF65-F5344CB8AC3E}">
        <p14:creationId xmlns:p14="http://schemas.microsoft.com/office/powerpoint/2010/main" val="1838271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5996" y="2834130"/>
            <a:ext cx="5769395" cy="2123658"/>
          </a:xfrm>
          <a:prstGeom prst="rect">
            <a:avLst/>
          </a:prstGeom>
        </p:spPr>
        <p:txBody>
          <a:bodyPr wrap="square">
            <a:spAutoFit/>
          </a:bodyPr>
          <a:lstStyle/>
          <a:p>
            <a:pPr defTabSz="720725">
              <a:lnSpc>
                <a:spcPct val="150000"/>
              </a:lnSpc>
            </a:pPr>
            <a:r>
              <a:rPr lang="zh-CN" altLang="en-US" sz="2200" dirty="0">
                <a:solidFill>
                  <a:schemeClr val="bg1">
                    <a:lumMod val="50000"/>
                  </a:schemeClr>
                </a:solidFill>
                <a:latin typeface="微软雅黑" pitchFamily="34" charset="-122"/>
                <a:ea typeface="微软雅黑" pitchFamily="34" charset="-122"/>
              </a:rPr>
              <a:t>（</a:t>
            </a:r>
            <a:r>
              <a:rPr lang="en-US" altLang="zh-CN" sz="2200" dirty="0">
                <a:solidFill>
                  <a:schemeClr val="bg1">
                    <a:lumMod val="50000"/>
                  </a:schemeClr>
                </a:solidFill>
                <a:latin typeface="微软雅黑" pitchFamily="34" charset="-122"/>
                <a:ea typeface="微软雅黑" pitchFamily="34" charset="-122"/>
              </a:rPr>
              <a:t>2</a:t>
            </a:r>
            <a:r>
              <a:rPr lang="zh-CN" altLang="en-US" sz="2200" dirty="0">
                <a:solidFill>
                  <a:schemeClr val="bg1">
                    <a:lumMod val="50000"/>
                  </a:schemeClr>
                </a:solidFill>
                <a:latin typeface="微软雅黑" pitchFamily="34" charset="-122"/>
                <a:ea typeface="微软雅黑" pitchFamily="34" charset="-122"/>
              </a:rPr>
              <a:t>）</a:t>
            </a:r>
            <a:r>
              <a:rPr lang="zh-CN" altLang="zh-CN" sz="2200" dirty="0">
                <a:solidFill>
                  <a:schemeClr val="bg1">
                    <a:lumMod val="50000"/>
                  </a:schemeClr>
                </a:solidFill>
                <a:latin typeface="微软雅黑" pitchFamily="34" charset="-122"/>
                <a:ea typeface="微软雅黑" pitchFamily="34" charset="-122"/>
              </a:rPr>
              <a:t>单击【</a:t>
            </a:r>
            <a:r>
              <a:rPr lang="x-none" altLang="zh-CN" sz="2200" dirty="0">
                <a:solidFill>
                  <a:schemeClr val="bg1">
                    <a:lumMod val="50000"/>
                  </a:schemeClr>
                </a:solidFill>
                <a:latin typeface="微软雅黑" pitchFamily="34" charset="-122"/>
                <a:ea typeface="微软雅黑" pitchFamily="34" charset="-122"/>
              </a:rPr>
              <a:t>Next &gt;</a:t>
            </a:r>
            <a:r>
              <a:rPr lang="zh-CN" altLang="zh-CN" sz="2200" dirty="0">
                <a:solidFill>
                  <a:schemeClr val="bg1">
                    <a:lumMod val="50000"/>
                  </a:schemeClr>
                </a:solidFill>
                <a:latin typeface="微软雅黑" pitchFamily="34" charset="-122"/>
                <a:ea typeface="微软雅黑" pitchFamily="34" charset="-122"/>
              </a:rPr>
              <a:t>】按钮进入“</a:t>
            </a:r>
            <a:r>
              <a:rPr lang="x-none" altLang="zh-CN" sz="2200" dirty="0">
                <a:solidFill>
                  <a:srgbClr val="FF0000"/>
                </a:solidFill>
                <a:latin typeface="微软雅黑" pitchFamily="34" charset="-122"/>
                <a:ea typeface="微软雅黑" pitchFamily="34" charset="-122"/>
              </a:rPr>
              <a:t>Choose Install Location</a:t>
            </a:r>
            <a:r>
              <a:rPr lang="zh-CN" altLang="zh-CN" sz="2200" dirty="0">
                <a:solidFill>
                  <a:schemeClr val="bg1">
                    <a:lumMod val="50000"/>
                  </a:schemeClr>
                </a:solidFill>
                <a:latin typeface="微软雅黑" pitchFamily="34" charset="-122"/>
                <a:ea typeface="微软雅黑" pitchFamily="34" charset="-122"/>
              </a:rPr>
              <a:t>”界面，用户可在此界面设置</a:t>
            </a:r>
            <a:r>
              <a:rPr lang="x-none" altLang="zh-CN" sz="2200" dirty="0">
                <a:solidFill>
                  <a:schemeClr val="bg1">
                    <a:lumMod val="50000"/>
                  </a:schemeClr>
                </a:solidFill>
                <a:latin typeface="微软雅黑" pitchFamily="34" charset="-122"/>
                <a:ea typeface="微软雅黑" pitchFamily="34" charset="-122"/>
              </a:rPr>
              <a:t>PyCharm</a:t>
            </a:r>
            <a:r>
              <a:rPr lang="zh-CN" altLang="zh-CN" sz="2200" dirty="0">
                <a:solidFill>
                  <a:schemeClr val="bg1">
                    <a:lumMod val="50000"/>
                  </a:schemeClr>
                </a:solidFill>
                <a:latin typeface="微软雅黑" pitchFamily="34" charset="-122"/>
                <a:ea typeface="微软雅黑" pitchFamily="34" charset="-122"/>
              </a:rPr>
              <a:t>的安装路径。此处使用默认路径，如</a:t>
            </a:r>
            <a:r>
              <a:rPr lang="zh-CN" altLang="en-US" sz="2200" dirty="0">
                <a:solidFill>
                  <a:schemeClr val="bg1">
                    <a:lumMod val="50000"/>
                  </a:schemeClr>
                </a:solidFill>
                <a:latin typeface="微软雅黑" pitchFamily="34" charset="-122"/>
                <a:ea typeface="微软雅黑" pitchFamily="34" charset="-122"/>
              </a:rPr>
              <a:t>右图</a:t>
            </a:r>
            <a:r>
              <a:rPr lang="zh-CN" altLang="zh-CN" sz="2200" dirty="0">
                <a:solidFill>
                  <a:schemeClr val="bg1">
                    <a:lumMod val="50000"/>
                  </a:schemeClr>
                </a:solidFill>
                <a:latin typeface="微软雅黑" pitchFamily="34" charset="-122"/>
                <a:ea typeface="微软雅黑" pitchFamily="34" charset="-122"/>
              </a:rPr>
              <a:t>所示。</a:t>
            </a:r>
          </a:p>
        </p:txBody>
      </p:sp>
      <p:sp>
        <p:nvSpPr>
          <p:cNvPr id="10" name="标题 1"/>
          <p:cNvSpPr txBox="1">
            <a:spLocks/>
          </p:cNvSpPr>
          <p:nvPr/>
        </p:nvSpPr>
        <p:spPr>
          <a:xfrm>
            <a:off x="2329840" y="128095"/>
            <a:ext cx="8530226" cy="978729"/>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rPr>
              <a:t>1.3.2 Python IDE</a:t>
            </a:r>
            <a:r>
              <a:rPr lang="zh-CN" altLang="zh-CN" sz="3200" dirty="0">
                <a:solidFill>
                  <a:srgbClr val="1353A2"/>
                </a:solidFill>
                <a:latin typeface="微软雅黑" pitchFamily="34" charset="-122"/>
                <a:ea typeface="微软雅黑" pitchFamily="34" charset="-122"/>
              </a:rPr>
              <a:t>——</a:t>
            </a:r>
            <a:r>
              <a:rPr lang="en-US" altLang="zh-CN" sz="3200" dirty="0">
                <a:solidFill>
                  <a:srgbClr val="1353A2"/>
                </a:solidFill>
                <a:latin typeface="微软雅黑" pitchFamily="34" charset="-122"/>
                <a:ea typeface="微软雅黑" pitchFamily="34" charset="-122"/>
              </a:rPr>
              <a:t>PyCharm</a:t>
            </a:r>
          </a:p>
          <a:p>
            <a:r>
              <a:rPr lang="zh-CN" altLang="zh-CN" sz="3200" dirty="0">
                <a:solidFill>
                  <a:srgbClr val="1353A2"/>
                </a:solidFill>
                <a:latin typeface="微软雅黑" pitchFamily="34" charset="-122"/>
                <a:ea typeface="微软雅黑" pitchFamily="34" charset="-122"/>
              </a:rPr>
              <a:t>的下载与安装</a:t>
            </a:r>
          </a:p>
        </p:txBody>
      </p:sp>
      <p:sp>
        <p:nvSpPr>
          <p:cNvPr id="12" name="矩形 11"/>
          <p:cNvSpPr/>
          <p:nvPr/>
        </p:nvSpPr>
        <p:spPr>
          <a:xfrm>
            <a:off x="576814" y="1986801"/>
            <a:ext cx="4871083" cy="64932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720725">
              <a:lnSpc>
                <a:spcPct val="150000"/>
              </a:lnSpc>
            </a:pPr>
            <a:r>
              <a:rPr lang="en-US" altLang="zh-CN" sz="2400" b="1" dirty="0">
                <a:solidFill>
                  <a:srgbClr val="1353A2"/>
                </a:solidFill>
                <a:latin typeface="微软雅黑" pitchFamily="34" charset="-122"/>
                <a:ea typeface="微软雅黑" pitchFamily="34" charset="-122"/>
              </a:rPr>
              <a:t>2. </a:t>
            </a:r>
            <a:r>
              <a:rPr lang="zh-CN" altLang="en-US" sz="2400" b="1" dirty="0">
                <a:solidFill>
                  <a:srgbClr val="1353A2"/>
                </a:solidFill>
                <a:latin typeface="微软雅黑" pitchFamily="34" charset="-122"/>
                <a:ea typeface="微软雅黑" pitchFamily="34" charset="-122"/>
              </a:rPr>
              <a:t>安装</a:t>
            </a:r>
            <a:r>
              <a:rPr lang="en-US" altLang="zh-CN" sz="2400" b="1" dirty="0">
                <a:solidFill>
                  <a:srgbClr val="1353A2"/>
                </a:solidFill>
                <a:latin typeface="微软雅黑" pitchFamily="34" charset="-122"/>
                <a:ea typeface="微软雅黑" pitchFamily="34" charset="-122"/>
              </a:rPr>
              <a:t>PyCharm</a:t>
            </a:r>
            <a:endParaRPr lang="zh-CN" altLang="en-US" sz="2400" b="1" dirty="0">
              <a:solidFill>
                <a:srgbClr val="1353A2"/>
              </a:solidFill>
              <a:latin typeface="微软雅黑" pitchFamily="34" charset="-122"/>
              <a:ea typeface="微软雅黑" pitchFamily="34" charset="-122"/>
            </a:endParaRPr>
          </a:p>
        </p:txBody>
      </p:sp>
      <p:pic>
        <p:nvPicPr>
          <p:cNvPr id="9219"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8129" y="1986801"/>
            <a:ext cx="4825174" cy="3727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7324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5996" y="3184450"/>
            <a:ext cx="5769395" cy="1615827"/>
          </a:xfrm>
          <a:prstGeom prst="rect">
            <a:avLst/>
          </a:prstGeom>
        </p:spPr>
        <p:txBody>
          <a:bodyPr wrap="square">
            <a:spAutoFit/>
          </a:bodyPr>
          <a:lstStyle/>
          <a:p>
            <a:pPr lvl="0" defTabSz="720725">
              <a:lnSpc>
                <a:spcPct val="150000"/>
              </a:lnSpc>
            </a:pPr>
            <a:r>
              <a:rPr lang="zh-CN" altLang="en-US" sz="2200" dirty="0">
                <a:solidFill>
                  <a:schemeClr val="bg1">
                    <a:lumMod val="50000"/>
                  </a:schemeClr>
                </a:solidFill>
                <a:latin typeface="微软雅黑" pitchFamily="34" charset="-122"/>
                <a:ea typeface="微软雅黑" pitchFamily="34" charset="-122"/>
              </a:rPr>
              <a:t>（</a:t>
            </a:r>
            <a:r>
              <a:rPr lang="en-US" altLang="zh-CN" sz="2200" dirty="0">
                <a:solidFill>
                  <a:schemeClr val="bg1">
                    <a:lumMod val="50000"/>
                  </a:schemeClr>
                </a:solidFill>
                <a:latin typeface="微软雅黑" pitchFamily="34" charset="-122"/>
                <a:ea typeface="微软雅黑" pitchFamily="34" charset="-122"/>
              </a:rPr>
              <a:t>3</a:t>
            </a:r>
            <a:r>
              <a:rPr lang="zh-CN" altLang="en-US" sz="2200" dirty="0">
                <a:solidFill>
                  <a:schemeClr val="bg1">
                    <a:lumMod val="50000"/>
                  </a:schemeClr>
                </a:solidFill>
                <a:latin typeface="微软雅黑" pitchFamily="34" charset="-122"/>
                <a:ea typeface="微软雅黑" pitchFamily="34" charset="-122"/>
              </a:rPr>
              <a:t>）</a:t>
            </a:r>
            <a:r>
              <a:rPr lang="zh-CN" altLang="zh-CN" sz="2200" dirty="0">
                <a:solidFill>
                  <a:schemeClr val="bg1">
                    <a:lumMod val="50000"/>
                  </a:schemeClr>
                </a:solidFill>
                <a:latin typeface="微软雅黑" pitchFamily="34" charset="-122"/>
                <a:ea typeface="微软雅黑" pitchFamily="34" charset="-122"/>
              </a:rPr>
              <a:t>单击【</a:t>
            </a:r>
            <a:r>
              <a:rPr lang="x-none" altLang="zh-CN" sz="2200" dirty="0">
                <a:solidFill>
                  <a:schemeClr val="bg1">
                    <a:lumMod val="50000"/>
                  </a:schemeClr>
                </a:solidFill>
                <a:latin typeface="微软雅黑" pitchFamily="34" charset="-122"/>
                <a:ea typeface="微软雅黑" pitchFamily="34" charset="-122"/>
              </a:rPr>
              <a:t>Next &gt;</a:t>
            </a:r>
            <a:r>
              <a:rPr lang="zh-CN" altLang="zh-CN" sz="2200" dirty="0">
                <a:solidFill>
                  <a:schemeClr val="bg1">
                    <a:lumMod val="50000"/>
                  </a:schemeClr>
                </a:solidFill>
                <a:latin typeface="微软雅黑" pitchFamily="34" charset="-122"/>
                <a:ea typeface="微软雅黑" pitchFamily="34" charset="-122"/>
              </a:rPr>
              <a:t>】按钮进入“</a:t>
            </a:r>
            <a:r>
              <a:rPr lang="x-none" altLang="zh-CN" sz="2200" dirty="0">
                <a:solidFill>
                  <a:srgbClr val="FF0000"/>
                </a:solidFill>
                <a:latin typeface="微软雅黑" pitchFamily="34" charset="-122"/>
                <a:ea typeface="微软雅黑" pitchFamily="34" charset="-122"/>
              </a:rPr>
              <a:t>Installation Options</a:t>
            </a:r>
            <a:r>
              <a:rPr lang="zh-CN" altLang="zh-CN" sz="2200" dirty="0">
                <a:solidFill>
                  <a:schemeClr val="bg1">
                    <a:lumMod val="50000"/>
                  </a:schemeClr>
                </a:solidFill>
                <a:latin typeface="微软雅黑" pitchFamily="34" charset="-122"/>
                <a:ea typeface="微软雅黑" pitchFamily="34" charset="-122"/>
              </a:rPr>
              <a:t>”的界面，在该界面可配置</a:t>
            </a:r>
            <a:r>
              <a:rPr lang="x-none" altLang="zh-CN" sz="2200" dirty="0">
                <a:solidFill>
                  <a:schemeClr val="bg1">
                    <a:lumMod val="50000"/>
                  </a:schemeClr>
                </a:solidFill>
                <a:latin typeface="微软雅黑" pitchFamily="34" charset="-122"/>
                <a:ea typeface="微软雅黑" pitchFamily="34" charset="-122"/>
              </a:rPr>
              <a:t>PyCharm</a:t>
            </a:r>
            <a:r>
              <a:rPr lang="zh-CN" altLang="zh-CN" sz="2200" dirty="0">
                <a:solidFill>
                  <a:schemeClr val="bg1">
                    <a:lumMod val="50000"/>
                  </a:schemeClr>
                </a:solidFill>
                <a:latin typeface="微软雅黑" pitchFamily="34" charset="-122"/>
                <a:ea typeface="微软雅黑" pitchFamily="34" charset="-122"/>
              </a:rPr>
              <a:t>的选项，如</a:t>
            </a:r>
            <a:r>
              <a:rPr lang="zh-CN" altLang="en-US" sz="2200" dirty="0">
                <a:solidFill>
                  <a:schemeClr val="bg1">
                    <a:lumMod val="50000"/>
                  </a:schemeClr>
                </a:solidFill>
                <a:latin typeface="微软雅黑" pitchFamily="34" charset="-122"/>
                <a:ea typeface="微软雅黑" pitchFamily="34" charset="-122"/>
              </a:rPr>
              <a:t>右图</a:t>
            </a:r>
            <a:r>
              <a:rPr lang="zh-CN" altLang="zh-CN" sz="2200" dirty="0">
                <a:solidFill>
                  <a:schemeClr val="bg1">
                    <a:lumMod val="50000"/>
                  </a:schemeClr>
                </a:solidFill>
                <a:latin typeface="微软雅黑" pitchFamily="34" charset="-122"/>
                <a:ea typeface="微软雅黑" pitchFamily="34" charset="-122"/>
              </a:rPr>
              <a:t>所示。</a:t>
            </a:r>
          </a:p>
        </p:txBody>
      </p:sp>
      <p:sp>
        <p:nvSpPr>
          <p:cNvPr id="10" name="标题 1"/>
          <p:cNvSpPr txBox="1">
            <a:spLocks/>
          </p:cNvSpPr>
          <p:nvPr/>
        </p:nvSpPr>
        <p:spPr>
          <a:xfrm>
            <a:off x="2329840" y="128095"/>
            <a:ext cx="8530226" cy="978729"/>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rPr>
              <a:t>1.3.2 Python IDE</a:t>
            </a:r>
            <a:r>
              <a:rPr lang="zh-CN" altLang="zh-CN" sz="3200" dirty="0">
                <a:solidFill>
                  <a:srgbClr val="1353A2"/>
                </a:solidFill>
                <a:latin typeface="微软雅黑" pitchFamily="34" charset="-122"/>
                <a:ea typeface="微软雅黑" pitchFamily="34" charset="-122"/>
              </a:rPr>
              <a:t>——</a:t>
            </a:r>
            <a:r>
              <a:rPr lang="en-US" altLang="zh-CN" sz="3200" dirty="0">
                <a:solidFill>
                  <a:srgbClr val="1353A2"/>
                </a:solidFill>
                <a:latin typeface="微软雅黑" pitchFamily="34" charset="-122"/>
                <a:ea typeface="微软雅黑" pitchFamily="34" charset="-122"/>
              </a:rPr>
              <a:t>PyCharm</a:t>
            </a:r>
          </a:p>
          <a:p>
            <a:r>
              <a:rPr lang="zh-CN" altLang="zh-CN" sz="3200" dirty="0">
                <a:solidFill>
                  <a:srgbClr val="1353A2"/>
                </a:solidFill>
                <a:latin typeface="微软雅黑" pitchFamily="34" charset="-122"/>
                <a:ea typeface="微软雅黑" pitchFamily="34" charset="-122"/>
              </a:rPr>
              <a:t>的下载与安装</a:t>
            </a:r>
          </a:p>
        </p:txBody>
      </p:sp>
      <p:sp>
        <p:nvSpPr>
          <p:cNvPr id="12" name="矩形 11"/>
          <p:cNvSpPr/>
          <p:nvPr/>
        </p:nvSpPr>
        <p:spPr>
          <a:xfrm>
            <a:off x="576814" y="2292446"/>
            <a:ext cx="4871083" cy="64932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720725">
              <a:lnSpc>
                <a:spcPct val="150000"/>
              </a:lnSpc>
            </a:pPr>
            <a:r>
              <a:rPr lang="en-US" altLang="zh-CN" sz="2400" b="1" dirty="0">
                <a:solidFill>
                  <a:srgbClr val="1353A2"/>
                </a:solidFill>
                <a:latin typeface="微软雅黑" pitchFamily="34" charset="-122"/>
                <a:ea typeface="微软雅黑" pitchFamily="34" charset="-122"/>
              </a:rPr>
              <a:t>2. </a:t>
            </a:r>
            <a:r>
              <a:rPr lang="zh-CN" altLang="en-US" sz="2400" b="1" dirty="0">
                <a:solidFill>
                  <a:srgbClr val="1353A2"/>
                </a:solidFill>
                <a:latin typeface="微软雅黑" pitchFamily="34" charset="-122"/>
                <a:ea typeface="微软雅黑" pitchFamily="34" charset="-122"/>
              </a:rPr>
              <a:t>安装</a:t>
            </a:r>
            <a:r>
              <a:rPr lang="en-US" altLang="zh-CN" sz="2400" b="1" dirty="0">
                <a:solidFill>
                  <a:srgbClr val="1353A2"/>
                </a:solidFill>
                <a:latin typeface="微软雅黑" pitchFamily="34" charset="-122"/>
                <a:ea typeface="微软雅黑" pitchFamily="34" charset="-122"/>
              </a:rPr>
              <a:t>PyCharm</a:t>
            </a:r>
            <a:endParaRPr lang="zh-CN" altLang="en-US" sz="2400" b="1" dirty="0">
              <a:solidFill>
                <a:srgbClr val="1353A2"/>
              </a:solidFill>
              <a:latin typeface="微软雅黑" pitchFamily="34" charset="-122"/>
              <a:ea typeface="微软雅黑" pitchFamily="34" charset="-122"/>
            </a:endParaRPr>
          </a:p>
        </p:txBody>
      </p:sp>
      <p:pic>
        <p:nvPicPr>
          <p:cNvPr id="1024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8129" y="1978548"/>
            <a:ext cx="4825174" cy="3727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8730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5996" y="3034317"/>
            <a:ext cx="5769395" cy="1615827"/>
          </a:xfrm>
          <a:prstGeom prst="rect">
            <a:avLst/>
          </a:prstGeom>
        </p:spPr>
        <p:txBody>
          <a:bodyPr wrap="square">
            <a:spAutoFit/>
          </a:bodyPr>
          <a:lstStyle/>
          <a:p>
            <a:pPr lvl="0" defTabSz="720725">
              <a:lnSpc>
                <a:spcPct val="150000"/>
              </a:lnSpc>
            </a:pPr>
            <a:r>
              <a:rPr lang="zh-CN" altLang="en-US" sz="2200" dirty="0">
                <a:solidFill>
                  <a:schemeClr val="bg1">
                    <a:lumMod val="50000"/>
                  </a:schemeClr>
                </a:solidFill>
                <a:latin typeface="微软雅黑" pitchFamily="34" charset="-122"/>
                <a:ea typeface="微软雅黑" pitchFamily="34" charset="-122"/>
              </a:rPr>
              <a:t>（</a:t>
            </a:r>
            <a:r>
              <a:rPr lang="en-US" altLang="zh-CN" sz="2200" dirty="0">
                <a:solidFill>
                  <a:schemeClr val="bg1">
                    <a:lumMod val="50000"/>
                  </a:schemeClr>
                </a:solidFill>
                <a:latin typeface="微软雅黑" pitchFamily="34" charset="-122"/>
                <a:ea typeface="微软雅黑" pitchFamily="34" charset="-122"/>
              </a:rPr>
              <a:t>4</a:t>
            </a:r>
            <a:r>
              <a:rPr lang="zh-CN" altLang="en-US" sz="2200" dirty="0">
                <a:solidFill>
                  <a:schemeClr val="bg1">
                    <a:lumMod val="50000"/>
                  </a:schemeClr>
                </a:solidFill>
                <a:latin typeface="微软雅黑" pitchFamily="34" charset="-122"/>
                <a:ea typeface="微软雅黑" pitchFamily="34" charset="-122"/>
              </a:rPr>
              <a:t>）</a:t>
            </a:r>
            <a:r>
              <a:rPr lang="zh-CN" altLang="zh-CN" sz="2200" dirty="0">
                <a:solidFill>
                  <a:schemeClr val="bg1">
                    <a:lumMod val="50000"/>
                  </a:schemeClr>
                </a:solidFill>
                <a:latin typeface="微软雅黑" pitchFamily="34" charset="-122"/>
                <a:ea typeface="微软雅黑" pitchFamily="34" charset="-122"/>
              </a:rPr>
              <a:t>勾选</a:t>
            </a:r>
            <a:r>
              <a:rPr lang="zh-CN" altLang="en-US" sz="2200" dirty="0">
                <a:solidFill>
                  <a:schemeClr val="bg1">
                    <a:lumMod val="50000"/>
                  </a:schemeClr>
                </a:solidFill>
                <a:latin typeface="微软雅黑" pitchFamily="34" charset="-122"/>
                <a:ea typeface="微软雅黑" pitchFamily="34" charset="-122"/>
              </a:rPr>
              <a:t>前图</a:t>
            </a:r>
            <a:r>
              <a:rPr lang="zh-CN" altLang="zh-CN" sz="2200" dirty="0">
                <a:solidFill>
                  <a:schemeClr val="bg1">
                    <a:lumMod val="50000"/>
                  </a:schemeClr>
                </a:solidFill>
                <a:latin typeface="微软雅黑" pitchFamily="34" charset="-122"/>
                <a:ea typeface="微软雅黑" pitchFamily="34" charset="-122"/>
              </a:rPr>
              <a:t>所示界面中的所有选项，单击【</a:t>
            </a:r>
            <a:r>
              <a:rPr lang="en-US" altLang="zh-CN" sz="2200" dirty="0">
                <a:solidFill>
                  <a:schemeClr val="bg1">
                    <a:lumMod val="50000"/>
                  </a:schemeClr>
                </a:solidFill>
                <a:latin typeface="微软雅黑" pitchFamily="34" charset="-122"/>
                <a:ea typeface="微软雅黑" pitchFamily="34" charset="-122"/>
              </a:rPr>
              <a:t>Next &gt;</a:t>
            </a:r>
            <a:r>
              <a:rPr lang="zh-CN" altLang="zh-CN" sz="2200" dirty="0">
                <a:solidFill>
                  <a:schemeClr val="bg1">
                    <a:lumMod val="50000"/>
                  </a:schemeClr>
                </a:solidFill>
                <a:latin typeface="微软雅黑" pitchFamily="34" charset="-122"/>
                <a:ea typeface="微软雅黑" pitchFamily="34" charset="-122"/>
              </a:rPr>
              <a:t>】按钮进入“</a:t>
            </a:r>
            <a:r>
              <a:rPr lang="en-US" altLang="zh-CN" sz="2200" dirty="0">
                <a:solidFill>
                  <a:srgbClr val="FF0000"/>
                </a:solidFill>
                <a:latin typeface="微软雅黑" pitchFamily="34" charset="-122"/>
                <a:ea typeface="微软雅黑" pitchFamily="34" charset="-122"/>
              </a:rPr>
              <a:t>Choose Start Menu Folder</a:t>
            </a:r>
            <a:r>
              <a:rPr lang="zh-CN" altLang="zh-CN" sz="2200" dirty="0">
                <a:solidFill>
                  <a:schemeClr val="bg1">
                    <a:lumMod val="50000"/>
                  </a:schemeClr>
                </a:solidFill>
                <a:latin typeface="微软雅黑" pitchFamily="34" charset="-122"/>
                <a:ea typeface="微软雅黑" pitchFamily="34" charset="-122"/>
              </a:rPr>
              <a:t>”界面，如</a:t>
            </a:r>
            <a:r>
              <a:rPr lang="zh-CN" altLang="en-US" sz="2200" dirty="0">
                <a:solidFill>
                  <a:schemeClr val="bg1">
                    <a:lumMod val="50000"/>
                  </a:schemeClr>
                </a:solidFill>
                <a:latin typeface="微软雅黑" pitchFamily="34" charset="-122"/>
                <a:ea typeface="微软雅黑" pitchFamily="34" charset="-122"/>
              </a:rPr>
              <a:t>右图</a:t>
            </a:r>
            <a:r>
              <a:rPr lang="zh-CN" altLang="zh-CN" sz="2200" dirty="0">
                <a:solidFill>
                  <a:schemeClr val="bg1">
                    <a:lumMod val="50000"/>
                  </a:schemeClr>
                </a:solidFill>
                <a:latin typeface="微软雅黑" pitchFamily="34" charset="-122"/>
                <a:ea typeface="微软雅黑" pitchFamily="34" charset="-122"/>
              </a:rPr>
              <a:t>所示。</a:t>
            </a:r>
          </a:p>
        </p:txBody>
      </p:sp>
      <p:sp>
        <p:nvSpPr>
          <p:cNvPr id="10" name="标题 1"/>
          <p:cNvSpPr txBox="1">
            <a:spLocks/>
          </p:cNvSpPr>
          <p:nvPr/>
        </p:nvSpPr>
        <p:spPr>
          <a:xfrm>
            <a:off x="2329840" y="128095"/>
            <a:ext cx="8530226" cy="978729"/>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rPr>
              <a:t>1.3.2 Python IDE</a:t>
            </a:r>
            <a:r>
              <a:rPr lang="zh-CN" altLang="zh-CN" sz="3200" dirty="0">
                <a:solidFill>
                  <a:srgbClr val="1353A2"/>
                </a:solidFill>
                <a:latin typeface="微软雅黑" pitchFamily="34" charset="-122"/>
                <a:ea typeface="微软雅黑" pitchFamily="34" charset="-122"/>
              </a:rPr>
              <a:t>——</a:t>
            </a:r>
            <a:r>
              <a:rPr lang="en-US" altLang="zh-CN" sz="3200" dirty="0">
                <a:solidFill>
                  <a:srgbClr val="1353A2"/>
                </a:solidFill>
                <a:latin typeface="微软雅黑" pitchFamily="34" charset="-122"/>
                <a:ea typeface="微软雅黑" pitchFamily="34" charset="-122"/>
              </a:rPr>
              <a:t>PyCharm</a:t>
            </a:r>
          </a:p>
          <a:p>
            <a:r>
              <a:rPr lang="zh-CN" altLang="zh-CN" sz="3200" dirty="0">
                <a:solidFill>
                  <a:srgbClr val="1353A2"/>
                </a:solidFill>
                <a:latin typeface="微软雅黑" pitchFamily="34" charset="-122"/>
                <a:ea typeface="微软雅黑" pitchFamily="34" charset="-122"/>
              </a:rPr>
              <a:t>的下载与安装</a:t>
            </a:r>
          </a:p>
        </p:txBody>
      </p:sp>
      <p:sp>
        <p:nvSpPr>
          <p:cNvPr id="12" name="矩形 11"/>
          <p:cNvSpPr/>
          <p:nvPr/>
        </p:nvSpPr>
        <p:spPr>
          <a:xfrm>
            <a:off x="576813" y="1978540"/>
            <a:ext cx="4871083" cy="64932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720725">
              <a:lnSpc>
                <a:spcPct val="150000"/>
              </a:lnSpc>
            </a:pPr>
            <a:r>
              <a:rPr lang="en-US" altLang="zh-CN" sz="2400" b="1" dirty="0">
                <a:solidFill>
                  <a:srgbClr val="1353A2"/>
                </a:solidFill>
                <a:latin typeface="微软雅黑" pitchFamily="34" charset="-122"/>
                <a:ea typeface="微软雅黑" pitchFamily="34" charset="-122"/>
              </a:rPr>
              <a:t>2. </a:t>
            </a:r>
            <a:r>
              <a:rPr lang="zh-CN" altLang="en-US" sz="2400" b="1" dirty="0">
                <a:solidFill>
                  <a:srgbClr val="1353A2"/>
                </a:solidFill>
                <a:latin typeface="微软雅黑" pitchFamily="34" charset="-122"/>
                <a:ea typeface="微软雅黑" pitchFamily="34" charset="-122"/>
              </a:rPr>
              <a:t>安装</a:t>
            </a:r>
            <a:r>
              <a:rPr lang="en-US" altLang="zh-CN" sz="2400" b="1" dirty="0">
                <a:solidFill>
                  <a:srgbClr val="1353A2"/>
                </a:solidFill>
                <a:latin typeface="微软雅黑" pitchFamily="34" charset="-122"/>
                <a:ea typeface="微软雅黑" pitchFamily="34" charset="-122"/>
              </a:rPr>
              <a:t>PyCharm</a:t>
            </a:r>
            <a:endParaRPr lang="zh-CN" altLang="en-US" sz="2400" b="1" dirty="0">
              <a:solidFill>
                <a:srgbClr val="1353A2"/>
              </a:solidFill>
              <a:latin typeface="微软雅黑" pitchFamily="34" charset="-122"/>
              <a:ea typeface="微软雅黑" pitchFamily="34" charset="-122"/>
            </a:endParaRPr>
          </a:p>
        </p:txBody>
      </p:sp>
      <p:pic>
        <p:nvPicPr>
          <p:cNvPr id="1126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8129" y="1978540"/>
            <a:ext cx="4825174" cy="3727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92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5996" y="2793189"/>
            <a:ext cx="5769395" cy="1107996"/>
          </a:xfrm>
          <a:prstGeom prst="rect">
            <a:avLst/>
          </a:prstGeom>
        </p:spPr>
        <p:txBody>
          <a:bodyPr wrap="square">
            <a:spAutoFit/>
          </a:bodyPr>
          <a:lstStyle/>
          <a:p>
            <a:pPr lvl="0" defTabSz="720725">
              <a:lnSpc>
                <a:spcPct val="150000"/>
              </a:lnSpc>
            </a:pPr>
            <a:r>
              <a:rPr lang="zh-CN" altLang="en-US" sz="2200" dirty="0">
                <a:solidFill>
                  <a:schemeClr val="bg1">
                    <a:lumMod val="50000"/>
                  </a:schemeClr>
                </a:solidFill>
                <a:latin typeface="微软雅黑" pitchFamily="34" charset="-122"/>
                <a:ea typeface="微软雅黑" pitchFamily="34" charset="-122"/>
              </a:rPr>
              <a:t>（</a:t>
            </a:r>
            <a:r>
              <a:rPr lang="en-US" altLang="zh-CN" sz="2200" dirty="0">
                <a:solidFill>
                  <a:schemeClr val="bg1">
                    <a:lumMod val="50000"/>
                  </a:schemeClr>
                </a:solidFill>
                <a:latin typeface="微软雅黑" pitchFamily="34" charset="-122"/>
                <a:ea typeface="微软雅黑" pitchFamily="34" charset="-122"/>
              </a:rPr>
              <a:t>5</a:t>
            </a:r>
            <a:r>
              <a:rPr lang="zh-CN" altLang="en-US" sz="2200" dirty="0">
                <a:solidFill>
                  <a:schemeClr val="bg1">
                    <a:lumMod val="50000"/>
                  </a:schemeClr>
                </a:solidFill>
                <a:latin typeface="微软雅黑" pitchFamily="34" charset="-122"/>
                <a:ea typeface="微软雅黑" pitchFamily="34" charset="-122"/>
              </a:rPr>
              <a:t>）</a:t>
            </a:r>
            <a:r>
              <a:rPr lang="zh-CN" altLang="zh-CN" sz="2200" dirty="0">
                <a:solidFill>
                  <a:schemeClr val="bg1">
                    <a:lumMod val="50000"/>
                  </a:schemeClr>
                </a:solidFill>
                <a:latin typeface="微软雅黑" pitchFamily="34" charset="-122"/>
                <a:ea typeface="微软雅黑" pitchFamily="34" charset="-122"/>
              </a:rPr>
              <a:t>单击</a:t>
            </a:r>
            <a:r>
              <a:rPr lang="zh-CN" altLang="en-US" sz="2200" dirty="0">
                <a:solidFill>
                  <a:schemeClr val="bg1">
                    <a:lumMod val="50000"/>
                  </a:schemeClr>
                </a:solidFill>
                <a:latin typeface="微软雅黑" pitchFamily="34" charset="-122"/>
                <a:ea typeface="微软雅黑" pitchFamily="34" charset="-122"/>
              </a:rPr>
              <a:t>上</a:t>
            </a:r>
            <a:r>
              <a:rPr lang="zh-CN" altLang="zh-CN" sz="2200" dirty="0">
                <a:solidFill>
                  <a:schemeClr val="bg1">
                    <a:lumMod val="50000"/>
                  </a:schemeClr>
                </a:solidFill>
                <a:latin typeface="微软雅黑" pitchFamily="34" charset="-122"/>
                <a:ea typeface="微软雅黑" pitchFamily="34" charset="-122"/>
              </a:rPr>
              <a:t>图中的【</a:t>
            </a:r>
            <a:r>
              <a:rPr lang="en-US" altLang="zh-CN" sz="2200" dirty="0">
                <a:solidFill>
                  <a:schemeClr val="bg1">
                    <a:lumMod val="50000"/>
                  </a:schemeClr>
                </a:solidFill>
                <a:latin typeface="微软雅黑" pitchFamily="34" charset="-122"/>
                <a:ea typeface="微软雅黑" pitchFamily="34" charset="-122"/>
              </a:rPr>
              <a:t>Install</a:t>
            </a:r>
            <a:r>
              <a:rPr lang="zh-CN" altLang="zh-CN" sz="2200" dirty="0">
                <a:solidFill>
                  <a:schemeClr val="bg1">
                    <a:lumMod val="50000"/>
                  </a:schemeClr>
                </a:solidFill>
                <a:latin typeface="微软雅黑" pitchFamily="34" charset="-122"/>
                <a:ea typeface="微软雅黑" pitchFamily="34" charset="-122"/>
              </a:rPr>
              <a:t>】按钮</a:t>
            </a:r>
            <a:r>
              <a:rPr lang="zh-CN" altLang="zh-CN" sz="2200" dirty="0">
                <a:solidFill>
                  <a:srgbClr val="FF0000"/>
                </a:solidFill>
                <a:latin typeface="微软雅黑" pitchFamily="34" charset="-122"/>
                <a:ea typeface="微软雅黑" pitchFamily="34" charset="-122"/>
              </a:rPr>
              <a:t>安装</a:t>
            </a:r>
            <a:r>
              <a:rPr lang="en-US" altLang="zh-CN" sz="2200" dirty="0">
                <a:solidFill>
                  <a:srgbClr val="FF0000"/>
                </a:solidFill>
                <a:latin typeface="微软雅黑" pitchFamily="34" charset="-122"/>
                <a:ea typeface="微软雅黑" pitchFamily="34" charset="-122"/>
              </a:rPr>
              <a:t>PyCharm</a:t>
            </a:r>
            <a:r>
              <a:rPr lang="zh-CN" altLang="zh-CN" sz="2200" dirty="0">
                <a:solidFill>
                  <a:schemeClr val="bg1">
                    <a:lumMod val="50000"/>
                  </a:schemeClr>
                </a:solidFill>
                <a:latin typeface="微软雅黑" pitchFamily="34" charset="-122"/>
                <a:ea typeface="微软雅黑" pitchFamily="34" charset="-122"/>
              </a:rPr>
              <a:t>，如</a:t>
            </a:r>
            <a:r>
              <a:rPr lang="zh-CN" altLang="en-US" sz="2200" dirty="0">
                <a:solidFill>
                  <a:schemeClr val="bg1">
                    <a:lumMod val="50000"/>
                  </a:schemeClr>
                </a:solidFill>
                <a:latin typeface="微软雅黑" pitchFamily="34" charset="-122"/>
                <a:ea typeface="微软雅黑" pitchFamily="34" charset="-122"/>
              </a:rPr>
              <a:t>右图</a:t>
            </a:r>
            <a:r>
              <a:rPr lang="zh-CN" altLang="zh-CN" sz="2200" dirty="0">
                <a:solidFill>
                  <a:schemeClr val="bg1">
                    <a:lumMod val="50000"/>
                  </a:schemeClr>
                </a:solidFill>
                <a:latin typeface="微软雅黑" pitchFamily="34" charset="-122"/>
                <a:ea typeface="微软雅黑" pitchFamily="34" charset="-122"/>
              </a:rPr>
              <a:t>所示。</a:t>
            </a:r>
          </a:p>
        </p:txBody>
      </p:sp>
      <p:sp>
        <p:nvSpPr>
          <p:cNvPr id="10" name="标题 1"/>
          <p:cNvSpPr txBox="1">
            <a:spLocks/>
          </p:cNvSpPr>
          <p:nvPr/>
        </p:nvSpPr>
        <p:spPr>
          <a:xfrm>
            <a:off x="2329840" y="128095"/>
            <a:ext cx="8530226" cy="978729"/>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rPr>
              <a:t>1.3.2 Python IDE</a:t>
            </a:r>
            <a:r>
              <a:rPr lang="zh-CN" altLang="zh-CN" sz="3200" dirty="0">
                <a:solidFill>
                  <a:srgbClr val="1353A2"/>
                </a:solidFill>
                <a:latin typeface="微软雅黑" pitchFamily="34" charset="-122"/>
                <a:ea typeface="微软雅黑" pitchFamily="34" charset="-122"/>
              </a:rPr>
              <a:t>——</a:t>
            </a:r>
            <a:r>
              <a:rPr lang="en-US" altLang="zh-CN" sz="3200" dirty="0">
                <a:solidFill>
                  <a:srgbClr val="1353A2"/>
                </a:solidFill>
                <a:latin typeface="微软雅黑" pitchFamily="34" charset="-122"/>
                <a:ea typeface="微软雅黑" pitchFamily="34" charset="-122"/>
              </a:rPr>
              <a:t>PyCharm</a:t>
            </a:r>
          </a:p>
          <a:p>
            <a:r>
              <a:rPr lang="zh-CN" altLang="zh-CN" sz="3200" dirty="0">
                <a:solidFill>
                  <a:srgbClr val="1353A2"/>
                </a:solidFill>
                <a:latin typeface="微软雅黑" pitchFamily="34" charset="-122"/>
                <a:ea typeface="微软雅黑" pitchFamily="34" charset="-122"/>
              </a:rPr>
              <a:t>的下载与安装</a:t>
            </a:r>
          </a:p>
        </p:txBody>
      </p:sp>
      <p:sp>
        <p:nvSpPr>
          <p:cNvPr id="12" name="矩形 11"/>
          <p:cNvSpPr/>
          <p:nvPr/>
        </p:nvSpPr>
        <p:spPr>
          <a:xfrm>
            <a:off x="576814" y="1937219"/>
            <a:ext cx="4871083" cy="64932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720725">
              <a:lnSpc>
                <a:spcPct val="150000"/>
              </a:lnSpc>
            </a:pPr>
            <a:r>
              <a:rPr lang="en-US" altLang="zh-CN" sz="2400" b="1" dirty="0">
                <a:solidFill>
                  <a:srgbClr val="1353A2"/>
                </a:solidFill>
                <a:latin typeface="微软雅黑" pitchFamily="34" charset="-122"/>
                <a:ea typeface="微软雅黑" pitchFamily="34" charset="-122"/>
              </a:rPr>
              <a:t>2. </a:t>
            </a:r>
            <a:r>
              <a:rPr lang="zh-CN" altLang="en-US" sz="2400" b="1" dirty="0">
                <a:solidFill>
                  <a:srgbClr val="1353A2"/>
                </a:solidFill>
                <a:latin typeface="微软雅黑" pitchFamily="34" charset="-122"/>
                <a:ea typeface="微软雅黑" pitchFamily="34" charset="-122"/>
              </a:rPr>
              <a:t>安装</a:t>
            </a:r>
            <a:r>
              <a:rPr lang="en-US" altLang="zh-CN" sz="2400" b="1" dirty="0">
                <a:solidFill>
                  <a:srgbClr val="1353A2"/>
                </a:solidFill>
                <a:latin typeface="微软雅黑" pitchFamily="34" charset="-122"/>
                <a:ea typeface="微软雅黑" pitchFamily="34" charset="-122"/>
              </a:rPr>
              <a:t>PyCharm</a:t>
            </a:r>
            <a:endParaRPr lang="zh-CN" altLang="en-US" sz="2400" b="1" dirty="0">
              <a:solidFill>
                <a:srgbClr val="1353A2"/>
              </a:solidFill>
              <a:latin typeface="微软雅黑" pitchFamily="34" charset="-122"/>
              <a:ea typeface="微软雅黑" pitchFamily="34" charset="-122"/>
            </a:endParaRPr>
          </a:p>
        </p:txBody>
      </p:sp>
      <p:pic>
        <p:nvPicPr>
          <p:cNvPr id="1229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8129" y="1937598"/>
            <a:ext cx="4825174" cy="3727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3834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5996" y="2895066"/>
            <a:ext cx="5441849" cy="1107996"/>
          </a:xfrm>
          <a:prstGeom prst="rect">
            <a:avLst/>
          </a:prstGeom>
        </p:spPr>
        <p:txBody>
          <a:bodyPr wrap="square">
            <a:spAutoFit/>
          </a:bodyPr>
          <a:lstStyle/>
          <a:p>
            <a:pPr defTabSz="720725">
              <a:lnSpc>
                <a:spcPct val="150000"/>
              </a:lnSpc>
            </a:pPr>
            <a:r>
              <a:rPr lang="zh-CN" altLang="en-US" sz="2200" dirty="0">
                <a:solidFill>
                  <a:schemeClr val="bg1">
                    <a:lumMod val="50000"/>
                  </a:schemeClr>
                </a:solidFill>
                <a:latin typeface="微软雅黑" pitchFamily="34" charset="-122"/>
                <a:ea typeface="微软雅黑" pitchFamily="34" charset="-122"/>
              </a:rPr>
              <a:t>（</a:t>
            </a:r>
            <a:r>
              <a:rPr lang="en-US" altLang="zh-CN" sz="2200" dirty="0">
                <a:solidFill>
                  <a:schemeClr val="bg1">
                    <a:lumMod val="50000"/>
                  </a:schemeClr>
                </a:solidFill>
                <a:latin typeface="微软雅黑" pitchFamily="34" charset="-122"/>
                <a:ea typeface="微软雅黑" pitchFamily="34" charset="-122"/>
              </a:rPr>
              <a:t>6</a:t>
            </a:r>
            <a:r>
              <a:rPr lang="zh-CN" altLang="en-US" sz="2200" dirty="0">
                <a:solidFill>
                  <a:schemeClr val="bg1">
                    <a:lumMod val="50000"/>
                  </a:schemeClr>
                </a:solidFill>
                <a:latin typeface="微软雅黑" pitchFamily="34" charset="-122"/>
                <a:ea typeface="微软雅黑" pitchFamily="34" charset="-122"/>
              </a:rPr>
              <a:t>）</a:t>
            </a:r>
            <a:r>
              <a:rPr lang="zh-CN" altLang="zh-CN" sz="2200" dirty="0">
                <a:solidFill>
                  <a:schemeClr val="bg1">
                    <a:lumMod val="50000"/>
                  </a:schemeClr>
                </a:solidFill>
                <a:latin typeface="微软雅黑" pitchFamily="34" charset="-122"/>
                <a:ea typeface="微软雅黑" pitchFamily="34" charset="-122"/>
              </a:rPr>
              <a:t>片刻后</a:t>
            </a:r>
            <a:r>
              <a:rPr lang="x-none" altLang="zh-CN" sz="2200" dirty="0">
                <a:solidFill>
                  <a:srgbClr val="FF0000"/>
                </a:solidFill>
                <a:latin typeface="微软雅黑" pitchFamily="34" charset="-122"/>
                <a:ea typeface="微软雅黑" pitchFamily="34" charset="-122"/>
              </a:rPr>
              <a:t>PyCharm</a:t>
            </a:r>
            <a:r>
              <a:rPr lang="zh-CN" altLang="zh-CN" sz="2200" dirty="0">
                <a:solidFill>
                  <a:srgbClr val="FF0000"/>
                </a:solidFill>
                <a:latin typeface="微软雅黑" pitchFamily="34" charset="-122"/>
                <a:ea typeface="微软雅黑" pitchFamily="34" charset="-122"/>
              </a:rPr>
              <a:t>安装完成</a:t>
            </a:r>
            <a:r>
              <a:rPr lang="zh-CN" altLang="zh-CN" sz="2200" dirty="0">
                <a:solidFill>
                  <a:schemeClr val="bg1">
                    <a:lumMod val="50000"/>
                  </a:schemeClr>
                </a:solidFill>
                <a:latin typeface="微软雅黑" pitchFamily="34" charset="-122"/>
                <a:ea typeface="微软雅黑" pitchFamily="34" charset="-122"/>
              </a:rPr>
              <a:t>，界面如</a:t>
            </a:r>
            <a:r>
              <a:rPr lang="zh-CN" altLang="en-US" sz="2200" dirty="0">
                <a:solidFill>
                  <a:schemeClr val="bg1">
                    <a:lumMod val="50000"/>
                  </a:schemeClr>
                </a:solidFill>
                <a:latin typeface="微软雅黑" pitchFamily="34" charset="-122"/>
                <a:ea typeface="微软雅黑" pitchFamily="34" charset="-122"/>
              </a:rPr>
              <a:t>右图</a:t>
            </a:r>
            <a:r>
              <a:rPr lang="zh-CN" altLang="zh-CN" sz="2200" dirty="0">
                <a:solidFill>
                  <a:schemeClr val="bg1">
                    <a:lumMod val="50000"/>
                  </a:schemeClr>
                </a:solidFill>
                <a:latin typeface="微软雅黑" pitchFamily="34" charset="-122"/>
                <a:ea typeface="微软雅黑" pitchFamily="34" charset="-122"/>
              </a:rPr>
              <a:t>所示。单击【</a:t>
            </a:r>
            <a:r>
              <a:rPr lang="en-US" altLang="zh-CN" sz="2200" dirty="0">
                <a:solidFill>
                  <a:schemeClr val="bg1">
                    <a:lumMod val="50000"/>
                  </a:schemeClr>
                </a:solidFill>
                <a:latin typeface="微软雅黑" pitchFamily="34" charset="-122"/>
                <a:ea typeface="微软雅黑" pitchFamily="34" charset="-122"/>
              </a:rPr>
              <a:t>Finish</a:t>
            </a:r>
            <a:r>
              <a:rPr lang="zh-CN" altLang="zh-CN" sz="2200" dirty="0">
                <a:solidFill>
                  <a:schemeClr val="bg1">
                    <a:lumMod val="50000"/>
                  </a:schemeClr>
                </a:solidFill>
                <a:latin typeface="微软雅黑" pitchFamily="34" charset="-122"/>
                <a:ea typeface="微软雅黑" pitchFamily="34" charset="-122"/>
              </a:rPr>
              <a:t>】按钮可结束安装。</a:t>
            </a:r>
          </a:p>
        </p:txBody>
      </p:sp>
      <p:sp>
        <p:nvSpPr>
          <p:cNvPr id="10" name="标题 1"/>
          <p:cNvSpPr txBox="1">
            <a:spLocks/>
          </p:cNvSpPr>
          <p:nvPr/>
        </p:nvSpPr>
        <p:spPr>
          <a:xfrm>
            <a:off x="2329840" y="128095"/>
            <a:ext cx="8530226" cy="978729"/>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rPr>
              <a:t>1.3.2 Python IDE</a:t>
            </a:r>
            <a:r>
              <a:rPr lang="zh-CN" altLang="zh-CN" sz="3200" dirty="0">
                <a:solidFill>
                  <a:srgbClr val="1353A2"/>
                </a:solidFill>
                <a:latin typeface="微软雅黑" pitchFamily="34" charset="-122"/>
                <a:ea typeface="微软雅黑" pitchFamily="34" charset="-122"/>
              </a:rPr>
              <a:t>——</a:t>
            </a:r>
            <a:r>
              <a:rPr lang="en-US" altLang="zh-CN" sz="3200" dirty="0">
                <a:solidFill>
                  <a:srgbClr val="1353A2"/>
                </a:solidFill>
                <a:latin typeface="微软雅黑" pitchFamily="34" charset="-122"/>
                <a:ea typeface="微软雅黑" pitchFamily="34" charset="-122"/>
              </a:rPr>
              <a:t>PyCharm</a:t>
            </a:r>
          </a:p>
          <a:p>
            <a:r>
              <a:rPr lang="zh-CN" altLang="zh-CN" sz="3200" dirty="0">
                <a:solidFill>
                  <a:srgbClr val="1353A2"/>
                </a:solidFill>
                <a:latin typeface="微软雅黑" pitchFamily="34" charset="-122"/>
                <a:ea typeface="微软雅黑" pitchFamily="34" charset="-122"/>
              </a:rPr>
              <a:t>的下载与安装</a:t>
            </a:r>
          </a:p>
        </p:txBody>
      </p:sp>
      <p:sp>
        <p:nvSpPr>
          <p:cNvPr id="12" name="矩形 11"/>
          <p:cNvSpPr/>
          <p:nvPr/>
        </p:nvSpPr>
        <p:spPr>
          <a:xfrm>
            <a:off x="685996" y="1979424"/>
            <a:ext cx="4871083" cy="64932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720725">
              <a:lnSpc>
                <a:spcPct val="150000"/>
              </a:lnSpc>
            </a:pPr>
            <a:r>
              <a:rPr lang="en-US" altLang="zh-CN" sz="2400" b="1" dirty="0">
                <a:solidFill>
                  <a:srgbClr val="1353A2"/>
                </a:solidFill>
                <a:latin typeface="微软雅黑" pitchFamily="34" charset="-122"/>
                <a:ea typeface="微软雅黑" pitchFamily="34" charset="-122"/>
              </a:rPr>
              <a:t>2. </a:t>
            </a:r>
            <a:r>
              <a:rPr lang="zh-CN" altLang="en-US" sz="2400" b="1" dirty="0">
                <a:solidFill>
                  <a:srgbClr val="1353A2"/>
                </a:solidFill>
                <a:latin typeface="微软雅黑" pitchFamily="34" charset="-122"/>
                <a:ea typeface="微软雅黑" pitchFamily="34" charset="-122"/>
              </a:rPr>
              <a:t>安装</a:t>
            </a:r>
            <a:r>
              <a:rPr lang="en-US" altLang="zh-CN" sz="2400" b="1" dirty="0">
                <a:solidFill>
                  <a:srgbClr val="1353A2"/>
                </a:solidFill>
                <a:latin typeface="微软雅黑" pitchFamily="34" charset="-122"/>
                <a:ea typeface="微软雅黑" pitchFamily="34" charset="-122"/>
              </a:rPr>
              <a:t>PyCharm</a:t>
            </a:r>
            <a:endParaRPr lang="zh-CN" altLang="en-US" sz="2400" b="1" dirty="0">
              <a:solidFill>
                <a:srgbClr val="1353A2"/>
              </a:solidFill>
              <a:latin typeface="微软雅黑" pitchFamily="34" charset="-122"/>
              <a:ea typeface="微软雅黑" pitchFamily="34" charset="-122"/>
            </a:endParaRPr>
          </a:p>
        </p:txBody>
      </p:sp>
      <p:pic>
        <p:nvPicPr>
          <p:cNvPr id="13314" name="Picture 2" descr="企业微信截图_159013350949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8129" y="1979424"/>
            <a:ext cx="4825174" cy="375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9763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590251" y="1915758"/>
            <a:ext cx="5469355" cy="389819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720725">
              <a:lnSpc>
                <a:spcPct val="150000"/>
              </a:lnSpc>
            </a:pPr>
            <a:r>
              <a:rPr lang="en-US" altLang="zh-CN" sz="2200" dirty="0">
                <a:solidFill>
                  <a:schemeClr val="bg1">
                    <a:lumMod val="50000"/>
                  </a:schemeClr>
                </a:solidFill>
                <a:latin typeface="微软雅黑" pitchFamily="34" charset="-122"/>
                <a:ea typeface="微软雅黑" pitchFamily="34" charset="-122"/>
              </a:rPr>
              <a:t>1.  </a:t>
            </a:r>
            <a:r>
              <a:rPr lang="zh-CN" altLang="en-US" sz="2200" dirty="0">
                <a:solidFill>
                  <a:schemeClr val="bg1">
                    <a:lumMod val="50000"/>
                  </a:schemeClr>
                </a:solidFill>
                <a:latin typeface="微软雅黑" pitchFamily="34" charset="-122"/>
                <a:ea typeface="微软雅黑" pitchFamily="34" charset="-122"/>
              </a:rPr>
              <a:t>单击桌面上</a:t>
            </a:r>
            <a:r>
              <a:rPr lang="en-US" altLang="zh-CN" sz="2200" dirty="0">
                <a:solidFill>
                  <a:schemeClr val="bg1">
                    <a:lumMod val="50000"/>
                  </a:schemeClr>
                </a:solidFill>
                <a:latin typeface="微软雅黑" pitchFamily="34" charset="-122"/>
                <a:ea typeface="微软雅黑" pitchFamily="34" charset="-122"/>
              </a:rPr>
              <a:t>PyCharm</a:t>
            </a:r>
            <a:r>
              <a:rPr lang="zh-CN" altLang="en-US" sz="2200" dirty="0">
                <a:solidFill>
                  <a:schemeClr val="bg1">
                    <a:lumMod val="50000"/>
                  </a:schemeClr>
                </a:solidFill>
                <a:latin typeface="微软雅黑" pitchFamily="34" charset="-122"/>
                <a:ea typeface="微软雅黑" pitchFamily="34" charset="-122"/>
              </a:rPr>
              <a:t>的快捷方式打开</a:t>
            </a:r>
            <a:r>
              <a:rPr lang="en-US" altLang="zh-CN" sz="2200" dirty="0">
                <a:solidFill>
                  <a:schemeClr val="bg1">
                    <a:lumMod val="50000"/>
                  </a:schemeClr>
                </a:solidFill>
                <a:latin typeface="微软雅黑" pitchFamily="34" charset="-122"/>
                <a:ea typeface="微软雅黑" pitchFamily="34" charset="-122"/>
              </a:rPr>
              <a:t>PyCharm</a:t>
            </a:r>
            <a:r>
              <a:rPr lang="zh-CN" altLang="en-US" sz="2200" dirty="0">
                <a:solidFill>
                  <a:schemeClr val="bg1">
                    <a:lumMod val="50000"/>
                  </a:schemeClr>
                </a:solidFill>
                <a:latin typeface="微软雅黑" pitchFamily="34" charset="-122"/>
                <a:ea typeface="微软雅黑" pitchFamily="34" charset="-122"/>
              </a:rPr>
              <a:t>，初次打开</a:t>
            </a:r>
            <a:r>
              <a:rPr lang="en-US" altLang="zh-CN" sz="2200" dirty="0">
                <a:solidFill>
                  <a:schemeClr val="bg1">
                    <a:lumMod val="50000"/>
                  </a:schemeClr>
                </a:solidFill>
                <a:latin typeface="微软雅黑" pitchFamily="34" charset="-122"/>
                <a:ea typeface="微软雅黑" pitchFamily="34" charset="-122"/>
              </a:rPr>
              <a:t>PyCharm</a:t>
            </a:r>
            <a:r>
              <a:rPr lang="zh-CN" altLang="en-US" sz="2200" dirty="0">
                <a:solidFill>
                  <a:schemeClr val="bg1">
                    <a:lumMod val="50000"/>
                  </a:schemeClr>
                </a:solidFill>
                <a:latin typeface="微软雅黑" pitchFamily="34" charset="-122"/>
                <a:ea typeface="微软雅黑" pitchFamily="34" charset="-122"/>
              </a:rPr>
              <a:t>时会弹出</a:t>
            </a:r>
            <a:r>
              <a:rPr lang="en-US" altLang="zh-CN" sz="2200" dirty="0">
                <a:solidFill>
                  <a:schemeClr val="bg1">
                    <a:lumMod val="50000"/>
                  </a:schemeClr>
                </a:solidFill>
                <a:latin typeface="微软雅黑" pitchFamily="34" charset="-122"/>
                <a:ea typeface="微软雅黑" pitchFamily="34" charset="-122"/>
              </a:rPr>
              <a:t>JetBrains Privacy Policy</a:t>
            </a:r>
            <a:r>
              <a:rPr lang="zh-CN" altLang="en-US" sz="2200" dirty="0">
                <a:solidFill>
                  <a:schemeClr val="bg1">
                    <a:lumMod val="50000"/>
                  </a:schemeClr>
                </a:solidFill>
                <a:latin typeface="微软雅黑" pitchFamily="34" charset="-122"/>
                <a:ea typeface="微软雅黑" pitchFamily="34" charset="-122"/>
              </a:rPr>
              <a:t>窗口，用户需在该窗口中勾选同意用户协议；之后会进入</a:t>
            </a:r>
            <a:r>
              <a:rPr lang="en-US" altLang="zh-CN" sz="2200" dirty="0">
                <a:solidFill>
                  <a:schemeClr val="bg1">
                    <a:lumMod val="50000"/>
                  </a:schemeClr>
                </a:solidFill>
                <a:latin typeface="微软雅黑" pitchFamily="34" charset="-122"/>
                <a:ea typeface="微软雅黑" pitchFamily="34" charset="-122"/>
              </a:rPr>
              <a:t>PyCharm</a:t>
            </a:r>
            <a:r>
              <a:rPr lang="zh-CN" altLang="en-US" sz="2200" dirty="0">
                <a:solidFill>
                  <a:schemeClr val="bg1">
                    <a:lumMod val="50000"/>
                  </a:schemeClr>
                </a:solidFill>
                <a:latin typeface="微软雅黑" pitchFamily="34" charset="-122"/>
                <a:ea typeface="微软雅黑" pitchFamily="34" charset="-122"/>
              </a:rPr>
              <a:t>的主题选择窗口，在该窗口中选择</a:t>
            </a:r>
            <a:r>
              <a:rPr lang="en-US" altLang="zh-CN" sz="2200" dirty="0">
                <a:solidFill>
                  <a:schemeClr val="bg1">
                    <a:lumMod val="50000"/>
                  </a:schemeClr>
                </a:solidFill>
                <a:latin typeface="微软雅黑" pitchFamily="34" charset="-122"/>
                <a:ea typeface="微软雅黑" pitchFamily="34" charset="-122"/>
              </a:rPr>
              <a:t>PyCharm</a:t>
            </a:r>
            <a:r>
              <a:rPr lang="zh-CN" altLang="en-US" sz="2200" dirty="0">
                <a:solidFill>
                  <a:schemeClr val="bg1">
                    <a:lumMod val="50000"/>
                  </a:schemeClr>
                </a:solidFill>
                <a:latin typeface="微软雅黑" pitchFamily="34" charset="-122"/>
                <a:ea typeface="微软雅黑" pitchFamily="34" charset="-122"/>
              </a:rPr>
              <a:t>的主题后方可启动</a:t>
            </a:r>
            <a:r>
              <a:rPr lang="en-US" altLang="zh-CN" sz="2200" dirty="0">
                <a:solidFill>
                  <a:schemeClr val="bg1">
                    <a:lumMod val="50000"/>
                  </a:schemeClr>
                </a:solidFill>
                <a:latin typeface="微软雅黑" pitchFamily="34" charset="-122"/>
                <a:ea typeface="微软雅黑" pitchFamily="34" charset="-122"/>
              </a:rPr>
              <a:t>PyCharm</a:t>
            </a:r>
            <a:r>
              <a:rPr lang="zh-CN" altLang="en-US" sz="2200" dirty="0">
                <a:solidFill>
                  <a:schemeClr val="bg1">
                    <a:lumMod val="50000"/>
                  </a:schemeClr>
                </a:solidFill>
                <a:latin typeface="微软雅黑" pitchFamily="34" charset="-122"/>
                <a:ea typeface="微软雅黑" pitchFamily="34" charset="-122"/>
              </a:rPr>
              <a:t>，进入</a:t>
            </a:r>
            <a:r>
              <a:rPr lang="en-US" altLang="zh-CN" sz="2200" dirty="0">
                <a:solidFill>
                  <a:srgbClr val="FF0000"/>
                </a:solidFill>
                <a:latin typeface="微软雅黑" pitchFamily="34" charset="-122"/>
                <a:ea typeface="微软雅黑" pitchFamily="34" charset="-122"/>
              </a:rPr>
              <a:t>PyCharm</a:t>
            </a:r>
            <a:r>
              <a:rPr lang="zh-CN" altLang="en-US" sz="2200" dirty="0">
                <a:solidFill>
                  <a:srgbClr val="FF0000"/>
                </a:solidFill>
                <a:latin typeface="微软雅黑" pitchFamily="34" charset="-122"/>
                <a:ea typeface="微软雅黑" pitchFamily="34" charset="-122"/>
              </a:rPr>
              <a:t>的欢迎窗口</a:t>
            </a:r>
            <a:r>
              <a:rPr lang="zh-CN" altLang="en-US" sz="2200" dirty="0">
                <a:solidFill>
                  <a:schemeClr val="bg1">
                    <a:lumMod val="50000"/>
                  </a:schemeClr>
                </a:solidFill>
                <a:latin typeface="微软雅黑" pitchFamily="34" charset="-122"/>
                <a:ea typeface="微软雅黑" pitchFamily="34" charset="-122"/>
              </a:rPr>
              <a:t>。</a:t>
            </a:r>
          </a:p>
        </p:txBody>
      </p:sp>
      <p:pic>
        <p:nvPicPr>
          <p:cNvPr id="921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2490" y="1915758"/>
            <a:ext cx="5358240" cy="389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p:nvSpPr>
        <p:spPr>
          <a:xfrm>
            <a:off x="2329840" y="599950"/>
            <a:ext cx="8360079" cy="480131"/>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solidFill>
                  <a:srgbClr val="1353A2"/>
                </a:solidFill>
                <a:latin typeface="微软雅黑" pitchFamily="34" charset="-122"/>
                <a:ea typeface="微软雅黑" pitchFamily="34" charset="-122"/>
                <a:cs typeface="+mn-cs"/>
              </a:rPr>
              <a:t>1.3.3 </a:t>
            </a:r>
            <a:r>
              <a:rPr lang="zh-CN" altLang="en-US" sz="2800" dirty="0">
                <a:solidFill>
                  <a:srgbClr val="1353A2"/>
                </a:solidFill>
                <a:latin typeface="微软雅黑" pitchFamily="34" charset="-122"/>
                <a:ea typeface="微软雅黑" pitchFamily="34" charset="-122"/>
                <a:cs typeface="+mn-cs"/>
              </a:rPr>
              <a:t>使用</a:t>
            </a:r>
            <a:r>
              <a:rPr lang="en-US" altLang="zh-CN" sz="2800" dirty="0">
                <a:solidFill>
                  <a:srgbClr val="1353A2"/>
                </a:solidFill>
                <a:latin typeface="微软雅黑" pitchFamily="34" charset="-122"/>
                <a:ea typeface="微软雅黑" pitchFamily="34" charset="-122"/>
                <a:cs typeface="+mn-cs"/>
              </a:rPr>
              <a:t>PyCharm</a:t>
            </a:r>
            <a:r>
              <a:rPr lang="zh-CN" altLang="en-US" sz="2800" dirty="0">
                <a:solidFill>
                  <a:srgbClr val="1353A2"/>
                </a:solidFill>
                <a:latin typeface="微软雅黑" pitchFamily="34" charset="-122"/>
                <a:ea typeface="微软雅黑" pitchFamily="34" charset="-122"/>
                <a:cs typeface="+mn-cs"/>
              </a:rPr>
              <a:t>编写</a:t>
            </a:r>
            <a:r>
              <a:rPr lang="en-US" altLang="zh-CN" sz="2800" dirty="0">
                <a:solidFill>
                  <a:srgbClr val="1353A2"/>
                </a:solidFill>
                <a:latin typeface="微软雅黑" pitchFamily="34" charset="-122"/>
                <a:ea typeface="微软雅黑" pitchFamily="34" charset="-122"/>
                <a:cs typeface="+mn-cs"/>
              </a:rPr>
              <a:t>Python</a:t>
            </a:r>
            <a:r>
              <a:rPr lang="zh-CN" altLang="en-US" sz="2800" dirty="0">
                <a:solidFill>
                  <a:srgbClr val="1353A2"/>
                </a:solidFill>
                <a:latin typeface="微软雅黑" pitchFamily="34" charset="-122"/>
                <a:ea typeface="微软雅黑" pitchFamily="34" charset="-122"/>
                <a:cs typeface="+mn-cs"/>
              </a:rPr>
              <a:t>程序</a:t>
            </a:r>
          </a:p>
        </p:txBody>
      </p:sp>
    </p:spTree>
    <p:extLst>
      <p:ext uri="{BB962C8B-B14F-4D97-AF65-F5344CB8AC3E}">
        <p14:creationId xmlns:p14="http://schemas.microsoft.com/office/powerpoint/2010/main" val="14156246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614149" y="3303019"/>
            <a:ext cx="4718340" cy="12251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720725">
              <a:lnSpc>
                <a:spcPct val="150000"/>
              </a:lnSpc>
            </a:pPr>
            <a:r>
              <a:rPr lang="en-US" altLang="zh-CN" sz="2400" dirty="0">
                <a:solidFill>
                  <a:schemeClr val="bg1">
                    <a:lumMod val="50000"/>
                  </a:schemeClr>
                </a:solidFill>
                <a:latin typeface="微软雅黑" pitchFamily="34" charset="-122"/>
                <a:ea typeface="微软雅黑" pitchFamily="34" charset="-122"/>
              </a:rPr>
              <a:t>2.  </a:t>
            </a:r>
            <a:r>
              <a:rPr lang="zh-CN" altLang="en-US" sz="2400" dirty="0">
                <a:solidFill>
                  <a:schemeClr val="bg1">
                    <a:lumMod val="50000"/>
                  </a:schemeClr>
                </a:solidFill>
                <a:latin typeface="微软雅黑" pitchFamily="34" charset="-122"/>
                <a:ea typeface="微软雅黑" pitchFamily="34" charset="-122"/>
              </a:rPr>
              <a:t>单击“</a:t>
            </a:r>
            <a:r>
              <a:rPr lang="en-US" altLang="zh-CN" sz="2400" dirty="0">
                <a:solidFill>
                  <a:schemeClr val="bg1">
                    <a:lumMod val="50000"/>
                  </a:schemeClr>
                </a:solidFill>
                <a:latin typeface="微软雅黑" pitchFamily="34" charset="-122"/>
                <a:ea typeface="微软雅黑" pitchFamily="34" charset="-122"/>
              </a:rPr>
              <a:t>Create New Project”</a:t>
            </a:r>
            <a:r>
              <a:rPr lang="zh-CN" altLang="en-US" sz="2400" dirty="0">
                <a:solidFill>
                  <a:schemeClr val="bg1">
                    <a:lumMod val="50000"/>
                  </a:schemeClr>
                </a:solidFill>
                <a:latin typeface="微软雅黑" pitchFamily="34" charset="-122"/>
                <a:ea typeface="微软雅黑" pitchFamily="34" charset="-122"/>
              </a:rPr>
              <a:t>进入</a:t>
            </a:r>
            <a:r>
              <a:rPr lang="en-US" altLang="zh-CN" sz="2400" dirty="0">
                <a:solidFill>
                  <a:srgbClr val="FF0000"/>
                </a:solidFill>
                <a:latin typeface="微软雅黑" pitchFamily="34" charset="-122"/>
                <a:ea typeface="微软雅黑" pitchFamily="34" charset="-122"/>
              </a:rPr>
              <a:t>Create Project</a:t>
            </a:r>
            <a:r>
              <a:rPr lang="zh-CN" altLang="en-US" sz="2400" dirty="0">
                <a:solidFill>
                  <a:srgbClr val="FF0000"/>
                </a:solidFill>
                <a:latin typeface="微软雅黑" pitchFamily="34" charset="-122"/>
                <a:ea typeface="微软雅黑" pitchFamily="34" charset="-122"/>
              </a:rPr>
              <a:t>窗口</a:t>
            </a:r>
            <a:r>
              <a:rPr lang="zh-CN" altLang="en-US" sz="2400" dirty="0">
                <a:solidFill>
                  <a:schemeClr val="bg1">
                    <a:lumMod val="50000"/>
                  </a:schemeClr>
                </a:solidFill>
                <a:latin typeface="微软雅黑" pitchFamily="34" charset="-122"/>
                <a:ea typeface="微软雅黑" pitchFamily="34" charset="-122"/>
              </a:rPr>
              <a:t>。</a:t>
            </a:r>
          </a:p>
        </p:txBody>
      </p:sp>
      <p:pic>
        <p:nvPicPr>
          <p:cNvPr id="1024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6971" y="2060811"/>
            <a:ext cx="5898274" cy="3709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p:cNvSpPr txBox="1">
            <a:spLocks/>
          </p:cNvSpPr>
          <p:nvPr/>
        </p:nvSpPr>
        <p:spPr>
          <a:xfrm>
            <a:off x="2329840" y="599950"/>
            <a:ext cx="8360079" cy="480131"/>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solidFill>
                  <a:srgbClr val="1353A2"/>
                </a:solidFill>
                <a:latin typeface="微软雅黑" pitchFamily="34" charset="-122"/>
                <a:ea typeface="微软雅黑" pitchFamily="34" charset="-122"/>
                <a:cs typeface="+mn-cs"/>
              </a:rPr>
              <a:t>1.3.3 </a:t>
            </a:r>
            <a:r>
              <a:rPr lang="zh-CN" altLang="en-US" sz="2800" dirty="0">
                <a:solidFill>
                  <a:srgbClr val="1353A2"/>
                </a:solidFill>
                <a:latin typeface="微软雅黑" pitchFamily="34" charset="-122"/>
                <a:ea typeface="微软雅黑" pitchFamily="34" charset="-122"/>
                <a:cs typeface="+mn-cs"/>
              </a:rPr>
              <a:t>使用</a:t>
            </a:r>
            <a:r>
              <a:rPr lang="en-US" altLang="zh-CN" sz="2800" dirty="0">
                <a:solidFill>
                  <a:srgbClr val="1353A2"/>
                </a:solidFill>
                <a:latin typeface="微软雅黑" pitchFamily="34" charset="-122"/>
                <a:ea typeface="微软雅黑" pitchFamily="34" charset="-122"/>
                <a:cs typeface="+mn-cs"/>
              </a:rPr>
              <a:t>PyCharm</a:t>
            </a:r>
            <a:r>
              <a:rPr lang="zh-CN" altLang="en-US" sz="2800" dirty="0">
                <a:solidFill>
                  <a:srgbClr val="1353A2"/>
                </a:solidFill>
                <a:latin typeface="微软雅黑" pitchFamily="34" charset="-122"/>
                <a:ea typeface="微软雅黑" pitchFamily="34" charset="-122"/>
                <a:cs typeface="+mn-cs"/>
              </a:rPr>
              <a:t>编写</a:t>
            </a:r>
            <a:r>
              <a:rPr lang="en-US" altLang="zh-CN" sz="2800" dirty="0">
                <a:solidFill>
                  <a:srgbClr val="1353A2"/>
                </a:solidFill>
                <a:latin typeface="微软雅黑" pitchFamily="34" charset="-122"/>
                <a:ea typeface="微软雅黑" pitchFamily="34" charset="-122"/>
                <a:cs typeface="+mn-cs"/>
              </a:rPr>
              <a:t>Python</a:t>
            </a:r>
            <a:r>
              <a:rPr lang="zh-CN" altLang="en-US" sz="2800" dirty="0">
                <a:solidFill>
                  <a:srgbClr val="1353A2"/>
                </a:solidFill>
                <a:latin typeface="微软雅黑" pitchFamily="34" charset="-122"/>
                <a:ea typeface="微软雅黑" pitchFamily="34" charset="-122"/>
                <a:cs typeface="+mn-cs"/>
              </a:rPr>
              <a:t>程序</a:t>
            </a:r>
          </a:p>
        </p:txBody>
      </p:sp>
    </p:spTree>
    <p:extLst>
      <p:ext uri="{BB962C8B-B14F-4D97-AF65-F5344CB8AC3E}">
        <p14:creationId xmlns:p14="http://schemas.microsoft.com/office/powerpoint/2010/main" val="17004807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27797" y="1296537"/>
            <a:ext cx="10953119" cy="125817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720725">
              <a:lnSpc>
                <a:spcPct val="150000"/>
              </a:lnSpc>
            </a:pPr>
            <a:r>
              <a:rPr lang="en-US" altLang="zh-CN" sz="2400" dirty="0">
                <a:solidFill>
                  <a:schemeClr val="bg1">
                    <a:lumMod val="50000"/>
                  </a:schemeClr>
                </a:solidFill>
                <a:latin typeface="微软雅黑" pitchFamily="34" charset="-122"/>
                <a:ea typeface="微软雅黑" pitchFamily="34" charset="-122"/>
              </a:rPr>
              <a:t>3.  </a:t>
            </a:r>
            <a:r>
              <a:rPr lang="zh-CN" altLang="zh-CN" sz="2400" dirty="0">
                <a:solidFill>
                  <a:schemeClr val="bg1">
                    <a:lumMod val="50000"/>
                  </a:schemeClr>
                </a:solidFill>
                <a:latin typeface="微软雅黑" pitchFamily="34" charset="-122"/>
                <a:ea typeface="微软雅黑" pitchFamily="34" charset="-122"/>
              </a:rPr>
              <a:t>在路径</a:t>
            </a:r>
            <a:r>
              <a:rPr lang="x-none" altLang="zh-CN" sz="2400" dirty="0">
                <a:solidFill>
                  <a:schemeClr val="bg1">
                    <a:lumMod val="50000"/>
                  </a:schemeClr>
                </a:solidFill>
                <a:latin typeface="微软雅黑" pitchFamily="34" charset="-122"/>
                <a:ea typeface="微软雅黑" pitchFamily="34" charset="-122"/>
              </a:rPr>
              <a:t>E:\python_study\first_proj</a:t>
            </a:r>
            <a:r>
              <a:rPr lang="zh-CN" altLang="zh-CN" sz="2400" dirty="0">
                <a:solidFill>
                  <a:schemeClr val="bg1">
                    <a:lumMod val="50000"/>
                  </a:schemeClr>
                </a:solidFill>
                <a:latin typeface="微软雅黑" pitchFamily="34" charset="-122"/>
                <a:ea typeface="微软雅黑" pitchFamily="34" charset="-122"/>
              </a:rPr>
              <a:t>下</a:t>
            </a:r>
            <a:r>
              <a:rPr lang="zh-CN" altLang="zh-CN" sz="2400" dirty="0">
                <a:solidFill>
                  <a:srgbClr val="FF0000"/>
                </a:solidFill>
                <a:latin typeface="微软雅黑" pitchFamily="34" charset="-122"/>
                <a:ea typeface="微软雅黑" pitchFamily="34" charset="-122"/>
              </a:rPr>
              <a:t>创建项目</a:t>
            </a:r>
            <a:r>
              <a:rPr lang="x-none" altLang="zh-CN" sz="2400" dirty="0">
                <a:solidFill>
                  <a:srgbClr val="FF0000"/>
                </a:solidFill>
                <a:latin typeface="微软雅黑" pitchFamily="34" charset="-122"/>
                <a:ea typeface="微软雅黑" pitchFamily="34" charset="-122"/>
              </a:rPr>
              <a:t>first_proj</a:t>
            </a:r>
            <a:r>
              <a:rPr lang="zh-CN" altLang="zh-CN" sz="2400" dirty="0">
                <a:solidFill>
                  <a:schemeClr val="bg1">
                    <a:lumMod val="50000"/>
                  </a:schemeClr>
                </a:solidFill>
                <a:latin typeface="微软雅黑" pitchFamily="34" charset="-122"/>
                <a:ea typeface="微软雅黑" pitchFamily="34" charset="-122"/>
              </a:rPr>
              <a:t>，选择</a:t>
            </a:r>
            <a:r>
              <a:rPr lang="x-none" altLang="zh-CN" sz="2400" dirty="0">
                <a:solidFill>
                  <a:schemeClr val="bg1">
                    <a:lumMod val="50000"/>
                  </a:schemeClr>
                </a:solidFill>
                <a:latin typeface="微软雅黑" pitchFamily="34" charset="-122"/>
                <a:ea typeface="微软雅黑" pitchFamily="34" charset="-122"/>
              </a:rPr>
              <a:t>Existing interpreter</a:t>
            </a:r>
            <a:r>
              <a:rPr lang="zh-CN" altLang="zh-CN" sz="2400" dirty="0">
                <a:solidFill>
                  <a:schemeClr val="bg1">
                    <a:lumMod val="50000"/>
                  </a:schemeClr>
                </a:solidFill>
                <a:latin typeface="微软雅黑" pitchFamily="34" charset="-122"/>
                <a:ea typeface="微软雅黑" pitchFamily="34" charset="-122"/>
              </a:rPr>
              <a:t>并</a:t>
            </a:r>
            <a:r>
              <a:rPr lang="zh-CN" altLang="zh-CN" sz="2400" dirty="0">
                <a:solidFill>
                  <a:srgbClr val="FF0000"/>
                </a:solidFill>
                <a:latin typeface="微软雅黑" pitchFamily="34" charset="-122"/>
                <a:ea typeface="微软雅黑" pitchFamily="34" charset="-122"/>
              </a:rPr>
              <a:t>配置</a:t>
            </a:r>
            <a:r>
              <a:rPr lang="x-none" altLang="zh-CN" sz="2400" dirty="0">
                <a:solidFill>
                  <a:srgbClr val="FF0000"/>
                </a:solidFill>
                <a:latin typeface="微软雅黑" pitchFamily="34" charset="-122"/>
                <a:ea typeface="微软雅黑" pitchFamily="34" charset="-122"/>
              </a:rPr>
              <a:t>Python</a:t>
            </a:r>
            <a:r>
              <a:rPr lang="zh-CN" altLang="zh-CN" sz="2400" dirty="0">
                <a:solidFill>
                  <a:srgbClr val="FF0000"/>
                </a:solidFill>
                <a:latin typeface="微软雅黑" pitchFamily="34" charset="-122"/>
                <a:ea typeface="微软雅黑" pitchFamily="34" charset="-122"/>
              </a:rPr>
              <a:t>解释器</a:t>
            </a:r>
            <a:r>
              <a:rPr lang="zh-CN" altLang="zh-CN" sz="2400" dirty="0">
                <a:solidFill>
                  <a:schemeClr val="bg1">
                    <a:lumMod val="50000"/>
                  </a:schemeClr>
                </a:solidFill>
                <a:latin typeface="微软雅黑" pitchFamily="34" charset="-122"/>
                <a:ea typeface="微软雅黑" pitchFamily="34" charset="-122"/>
              </a:rPr>
              <a:t>，具体如</a:t>
            </a:r>
            <a:r>
              <a:rPr lang="zh-CN" altLang="en-US" sz="2400" dirty="0">
                <a:solidFill>
                  <a:schemeClr val="bg1">
                    <a:lumMod val="50000"/>
                  </a:schemeClr>
                </a:solidFill>
                <a:latin typeface="微软雅黑" pitchFamily="34" charset="-122"/>
                <a:ea typeface="微软雅黑" pitchFamily="34" charset="-122"/>
              </a:rPr>
              <a:t>下图</a:t>
            </a:r>
            <a:r>
              <a:rPr lang="zh-CN" altLang="zh-CN" sz="2400" dirty="0">
                <a:solidFill>
                  <a:schemeClr val="bg1">
                    <a:lumMod val="50000"/>
                  </a:schemeClr>
                </a:solidFill>
                <a:latin typeface="微软雅黑" pitchFamily="34" charset="-122"/>
                <a:ea typeface="微软雅黑" pitchFamily="34" charset="-122"/>
              </a:rPr>
              <a:t>所示。</a:t>
            </a:r>
          </a:p>
        </p:txBody>
      </p:sp>
      <p:sp>
        <p:nvSpPr>
          <p:cNvPr id="6" name="标题 1"/>
          <p:cNvSpPr txBox="1">
            <a:spLocks/>
          </p:cNvSpPr>
          <p:nvPr/>
        </p:nvSpPr>
        <p:spPr>
          <a:xfrm>
            <a:off x="2329840" y="599950"/>
            <a:ext cx="8360079" cy="480131"/>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solidFill>
                  <a:srgbClr val="1353A2"/>
                </a:solidFill>
                <a:latin typeface="微软雅黑" pitchFamily="34" charset="-122"/>
                <a:ea typeface="微软雅黑" pitchFamily="34" charset="-122"/>
                <a:cs typeface="+mn-cs"/>
              </a:rPr>
              <a:t>1.3.3 </a:t>
            </a:r>
            <a:r>
              <a:rPr lang="zh-CN" altLang="en-US" sz="2800" dirty="0">
                <a:solidFill>
                  <a:srgbClr val="1353A2"/>
                </a:solidFill>
                <a:latin typeface="微软雅黑" pitchFamily="34" charset="-122"/>
                <a:ea typeface="微软雅黑" pitchFamily="34" charset="-122"/>
                <a:cs typeface="+mn-cs"/>
              </a:rPr>
              <a:t>使用</a:t>
            </a:r>
            <a:r>
              <a:rPr lang="en-US" altLang="zh-CN" sz="2800" dirty="0">
                <a:solidFill>
                  <a:srgbClr val="1353A2"/>
                </a:solidFill>
                <a:latin typeface="微软雅黑" pitchFamily="34" charset="-122"/>
                <a:ea typeface="微软雅黑" pitchFamily="34" charset="-122"/>
                <a:cs typeface="+mn-cs"/>
              </a:rPr>
              <a:t>PyCharm</a:t>
            </a:r>
            <a:r>
              <a:rPr lang="zh-CN" altLang="en-US" sz="2800" dirty="0">
                <a:solidFill>
                  <a:srgbClr val="1353A2"/>
                </a:solidFill>
                <a:latin typeface="微软雅黑" pitchFamily="34" charset="-122"/>
                <a:ea typeface="微软雅黑" pitchFamily="34" charset="-122"/>
                <a:cs typeface="+mn-cs"/>
              </a:rPr>
              <a:t>编写</a:t>
            </a:r>
            <a:r>
              <a:rPr lang="en-US" altLang="zh-CN" sz="2800" dirty="0">
                <a:solidFill>
                  <a:srgbClr val="1353A2"/>
                </a:solidFill>
                <a:latin typeface="微软雅黑" pitchFamily="34" charset="-122"/>
                <a:ea typeface="微软雅黑" pitchFamily="34" charset="-122"/>
                <a:cs typeface="+mn-cs"/>
              </a:rPr>
              <a:t>Python</a:t>
            </a:r>
            <a:r>
              <a:rPr lang="zh-CN" altLang="en-US" sz="2800" dirty="0">
                <a:solidFill>
                  <a:srgbClr val="1353A2"/>
                </a:solidFill>
                <a:latin typeface="微软雅黑" pitchFamily="34" charset="-122"/>
                <a:ea typeface="微软雅黑" pitchFamily="34" charset="-122"/>
                <a:cs typeface="+mn-cs"/>
              </a:rPr>
              <a:t>程序</a:t>
            </a:r>
          </a:p>
        </p:txBody>
      </p:sp>
      <p:pic>
        <p:nvPicPr>
          <p:cNvPr id="1433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7980" y="2650250"/>
            <a:ext cx="5472752" cy="3434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22610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27797" y="1296537"/>
            <a:ext cx="10953119" cy="88710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720725">
              <a:lnSpc>
                <a:spcPct val="150000"/>
              </a:lnSpc>
            </a:pPr>
            <a:r>
              <a:rPr lang="en-US" altLang="zh-CN" sz="2400" dirty="0">
                <a:solidFill>
                  <a:schemeClr val="bg1">
                    <a:lumMod val="50000"/>
                  </a:schemeClr>
                </a:solidFill>
                <a:latin typeface="微软雅黑" pitchFamily="34" charset="-122"/>
                <a:ea typeface="微软雅黑" pitchFamily="34" charset="-122"/>
              </a:rPr>
              <a:t>4.</a:t>
            </a:r>
            <a:r>
              <a:rPr lang="zh-CN" altLang="zh-CN" sz="2400" dirty="0">
                <a:solidFill>
                  <a:schemeClr val="bg1">
                    <a:lumMod val="50000"/>
                  </a:schemeClr>
                </a:solidFill>
                <a:latin typeface="微软雅黑" pitchFamily="34" charset="-122"/>
                <a:ea typeface="微软雅黑" pitchFamily="34" charset="-122"/>
              </a:rPr>
              <a:t>单击【</a:t>
            </a:r>
            <a:r>
              <a:rPr lang="x-none" altLang="zh-CN" sz="2400" dirty="0">
                <a:solidFill>
                  <a:schemeClr val="bg1">
                    <a:lumMod val="50000"/>
                  </a:schemeClr>
                </a:solidFill>
                <a:latin typeface="微软雅黑" pitchFamily="34" charset="-122"/>
                <a:ea typeface="微软雅黑" pitchFamily="34" charset="-122"/>
              </a:rPr>
              <a:t>Create</a:t>
            </a:r>
            <a:r>
              <a:rPr lang="zh-CN" altLang="zh-CN" sz="2400" dirty="0">
                <a:solidFill>
                  <a:schemeClr val="bg1">
                    <a:lumMod val="50000"/>
                  </a:schemeClr>
                </a:solidFill>
                <a:latin typeface="微软雅黑" pitchFamily="34" charset="-122"/>
                <a:ea typeface="微软雅黑" pitchFamily="34" charset="-122"/>
              </a:rPr>
              <a:t>】按钮完成项目创建并进入</a:t>
            </a:r>
            <a:r>
              <a:rPr lang="zh-CN" altLang="zh-CN" sz="2400" dirty="0">
                <a:solidFill>
                  <a:srgbClr val="FF0000"/>
                </a:solidFill>
                <a:latin typeface="微软雅黑" pitchFamily="34" charset="-122"/>
                <a:ea typeface="微软雅黑" pitchFamily="34" charset="-122"/>
              </a:rPr>
              <a:t>项目管理界面</a:t>
            </a:r>
            <a:r>
              <a:rPr lang="zh-CN" altLang="zh-CN" sz="2400" dirty="0">
                <a:solidFill>
                  <a:schemeClr val="bg1">
                    <a:lumMod val="50000"/>
                  </a:schemeClr>
                </a:solidFill>
                <a:latin typeface="微软雅黑" pitchFamily="34" charset="-122"/>
                <a:ea typeface="微软雅黑" pitchFamily="34" charset="-122"/>
              </a:rPr>
              <a:t>，如</a:t>
            </a:r>
            <a:r>
              <a:rPr lang="zh-CN" altLang="en-US" sz="2400" dirty="0">
                <a:solidFill>
                  <a:schemeClr val="bg1">
                    <a:lumMod val="50000"/>
                  </a:schemeClr>
                </a:solidFill>
                <a:latin typeface="微软雅黑" pitchFamily="34" charset="-122"/>
                <a:ea typeface="微软雅黑" pitchFamily="34" charset="-122"/>
              </a:rPr>
              <a:t>下图</a:t>
            </a:r>
            <a:r>
              <a:rPr lang="zh-CN" altLang="zh-CN" sz="2400" dirty="0">
                <a:solidFill>
                  <a:schemeClr val="bg1">
                    <a:lumMod val="50000"/>
                  </a:schemeClr>
                </a:solidFill>
                <a:latin typeface="微软雅黑" pitchFamily="34" charset="-122"/>
                <a:ea typeface="微软雅黑" pitchFamily="34" charset="-122"/>
              </a:rPr>
              <a:t>所示。</a:t>
            </a:r>
          </a:p>
        </p:txBody>
      </p:sp>
      <p:sp>
        <p:nvSpPr>
          <p:cNvPr id="6" name="标题 1"/>
          <p:cNvSpPr txBox="1">
            <a:spLocks/>
          </p:cNvSpPr>
          <p:nvPr/>
        </p:nvSpPr>
        <p:spPr>
          <a:xfrm>
            <a:off x="2329840" y="599950"/>
            <a:ext cx="8360079" cy="480131"/>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solidFill>
                  <a:srgbClr val="1353A2"/>
                </a:solidFill>
                <a:latin typeface="微软雅黑" pitchFamily="34" charset="-122"/>
                <a:ea typeface="微软雅黑" pitchFamily="34" charset="-122"/>
                <a:cs typeface="+mn-cs"/>
              </a:rPr>
              <a:t>1.3.3 </a:t>
            </a:r>
            <a:r>
              <a:rPr lang="zh-CN" altLang="en-US" sz="2800" dirty="0">
                <a:solidFill>
                  <a:srgbClr val="1353A2"/>
                </a:solidFill>
                <a:latin typeface="微软雅黑" pitchFamily="34" charset="-122"/>
                <a:ea typeface="微软雅黑" pitchFamily="34" charset="-122"/>
                <a:cs typeface="+mn-cs"/>
              </a:rPr>
              <a:t>使用</a:t>
            </a:r>
            <a:r>
              <a:rPr lang="en-US" altLang="zh-CN" sz="2800" dirty="0">
                <a:solidFill>
                  <a:srgbClr val="1353A2"/>
                </a:solidFill>
                <a:latin typeface="微软雅黑" pitchFamily="34" charset="-122"/>
                <a:ea typeface="微软雅黑" pitchFamily="34" charset="-122"/>
                <a:cs typeface="+mn-cs"/>
              </a:rPr>
              <a:t>PyCharm</a:t>
            </a:r>
            <a:r>
              <a:rPr lang="zh-CN" altLang="en-US" sz="2800" dirty="0">
                <a:solidFill>
                  <a:srgbClr val="1353A2"/>
                </a:solidFill>
                <a:latin typeface="微软雅黑" pitchFamily="34" charset="-122"/>
                <a:ea typeface="微软雅黑" pitchFamily="34" charset="-122"/>
                <a:cs typeface="+mn-cs"/>
              </a:rPr>
              <a:t>编写</a:t>
            </a:r>
            <a:r>
              <a:rPr lang="en-US" altLang="zh-CN" sz="2800" dirty="0">
                <a:solidFill>
                  <a:srgbClr val="1353A2"/>
                </a:solidFill>
                <a:latin typeface="微软雅黑" pitchFamily="34" charset="-122"/>
                <a:ea typeface="微软雅黑" pitchFamily="34" charset="-122"/>
                <a:cs typeface="+mn-cs"/>
              </a:rPr>
              <a:t>Python</a:t>
            </a:r>
            <a:r>
              <a:rPr lang="zh-CN" altLang="en-US" sz="2800" dirty="0">
                <a:solidFill>
                  <a:srgbClr val="1353A2"/>
                </a:solidFill>
                <a:latin typeface="微软雅黑" pitchFamily="34" charset="-122"/>
                <a:ea typeface="微软雅黑" pitchFamily="34" charset="-122"/>
                <a:cs typeface="+mn-cs"/>
              </a:rPr>
              <a:t>程序</a:t>
            </a:r>
          </a:p>
        </p:txBody>
      </p:sp>
      <p:pic>
        <p:nvPicPr>
          <p:cNvPr id="1536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145" y="2183642"/>
            <a:ext cx="8075494" cy="354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18904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586854" y="1337479"/>
            <a:ext cx="11027391" cy="131246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720725">
              <a:lnSpc>
                <a:spcPct val="150000"/>
              </a:lnSpc>
            </a:pPr>
            <a:r>
              <a:rPr lang="en-US" altLang="zh-CN" sz="2300" dirty="0">
                <a:solidFill>
                  <a:schemeClr val="bg1">
                    <a:lumMod val="50000"/>
                  </a:schemeClr>
                </a:solidFill>
                <a:latin typeface="微软雅黑" pitchFamily="34" charset="-122"/>
                <a:ea typeface="微软雅黑" pitchFamily="34" charset="-122"/>
              </a:rPr>
              <a:t>5.  </a:t>
            </a:r>
            <a:r>
              <a:rPr lang="zh-CN" altLang="en-US" sz="2300" dirty="0">
                <a:solidFill>
                  <a:schemeClr val="bg1">
                    <a:lumMod val="50000"/>
                  </a:schemeClr>
                </a:solidFill>
                <a:latin typeface="微软雅黑" pitchFamily="34" charset="-122"/>
                <a:ea typeface="微软雅黑" pitchFamily="34" charset="-122"/>
              </a:rPr>
              <a:t>经以上操作后我们创建了一个空</a:t>
            </a:r>
            <a:r>
              <a:rPr lang="en-US" altLang="zh-CN" sz="2300" dirty="0">
                <a:solidFill>
                  <a:schemeClr val="bg1">
                    <a:lumMod val="50000"/>
                  </a:schemeClr>
                </a:solidFill>
                <a:latin typeface="微软雅黑" pitchFamily="34" charset="-122"/>
                <a:ea typeface="微软雅黑" pitchFamily="34" charset="-122"/>
              </a:rPr>
              <a:t>Python</a:t>
            </a:r>
            <a:r>
              <a:rPr lang="zh-CN" altLang="en-US" sz="2300" dirty="0">
                <a:solidFill>
                  <a:schemeClr val="bg1">
                    <a:lumMod val="50000"/>
                  </a:schemeClr>
                </a:solidFill>
                <a:latin typeface="微软雅黑" pitchFamily="34" charset="-122"/>
                <a:ea typeface="微软雅黑" pitchFamily="34" charset="-122"/>
              </a:rPr>
              <a:t>项目，之后还需要在该项目中</a:t>
            </a:r>
            <a:r>
              <a:rPr lang="zh-CN" altLang="en-US" sz="2300" dirty="0">
                <a:solidFill>
                  <a:srgbClr val="FF0000"/>
                </a:solidFill>
                <a:latin typeface="微软雅黑" pitchFamily="34" charset="-122"/>
                <a:ea typeface="微软雅黑" pitchFamily="34" charset="-122"/>
              </a:rPr>
              <a:t>添加</a:t>
            </a:r>
            <a:r>
              <a:rPr lang="en-US" altLang="zh-CN" sz="2300" dirty="0">
                <a:solidFill>
                  <a:srgbClr val="FF0000"/>
                </a:solidFill>
                <a:latin typeface="微软雅黑" pitchFamily="34" charset="-122"/>
                <a:ea typeface="微软雅黑" pitchFamily="34" charset="-122"/>
              </a:rPr>
              <a:t>Python</a:t>
            </a:r>
            <a:r>
              <a:rPr lang="zh-CN" altLang="en-US" sz="2300" dirty="0">
                <a:solidFill>
                  <a:srgbClr val="FF0000"/>
                </a:solidFill>
                <a:latin typeface="微软雅黑" pitchFamily="34" charset="-122"/>
                <a:ea typeface="微软雅黑" pitchFamily="34" charset="-122"/>
              </a:rPr>
              <a:t>文件</a:t>
            </a:r>
            <a:r>
              <a:rPr lang="zh-CN" altLang="en-US" sz="2300" dirty="0">
                <a:solidFill>
                  <a:schemeClr val="bg1">
                    <a:lumMod val="50000"/>
                  </a:schemeClr>
                </a:solidFill>
                <a:latin typeface="微软雅黑" pitchFamily="34" charset="-122"/>
                <a:ea typeface="微软雅黑" pitchFamily="34" charset="-122"/>
              </a:rPr>
              <a:t>。右击项目名称，在弹出的下拉菜单中选择</a:t>
            </a:r>
            <a:r>
              <a:rPr lang="en-US" altLang="zh-CN" sz="2300" dirty="0">
                <a:solidFill>
                  <a:schemeClr val="bg1">
                    <a:lumMod val="50000"/>
                  </a:schemeClr>
                </a:solidFill>
                <a:latin typeface="微软雅黑" pitchFamily="34" charset="-122"/>
                <a:ea typeface="微软雅黑" pitchFamily="34" charset="-122"/>
              </a:rPr>
              <a:t>【New】→【Python File】</a:t>
            </a:r>
            <a:r>
              <a:rPr lang="zh-CN" altLang="en-US" sz="2300" dirty="0">
                <a:solidFill>
                  <a:schemeClr val="bg1">
                    <a:lumMod val="50000"/>
                  </a:schemeClr>
                </a:solidFill>
                <a:latin typeface="微软雅黑" pitchFamily="34" charset="-122"/>
                <a:ea typeface="微软雅黑" pitchFamily="34" charset="-122"/>
              </a:rPr>
              <a:t>。</a:t>
            </a:r>
          </a:p>
        </p:txBody>
      </p:sp>
      <p:pic>
        <p:nvPicPr>
          <p:cNvPr id="1229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611" y="2649940"/>
            <a:ext cx="5857875" cy="3547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p:cNvSpPr txBox="1">
            <a:spLocks/>
          </p:cNvSpPr>
          <p:nvPr/>
        </p:nvSpPr>
        <p:spPr>
          <a:xfrm>
            <a:off x="2329840" y="599950"/>
            <a:ext cx="8360079" cy="480131"/>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solidFill>
                  <a:srgbClr val="1353A2"/>
                </a:solidFill>
                <a:latin typeface="微软雅黑" pitchFamily="34" charset="-122"/>
                <a:ea typeface="微软雅黑" pitchFamily="34" charset="-122"/>
                <a:cs typeface="+mn-cs"/>
              </a:rPr>
              <a:t>1.3.3 </a:t>
            </a:r>
            <a:r>
              <a:rPr lang="zh-CN" altLang="en-US" sz="2800" dirty="0">
                <a:solidFill>
                  <a:srgbClr val="1353A2"/>
                </a:solidFill>
                <a:latin typeface="微软雅黑" pitchFamily="34" charset="-122"/>
                <a:ea typeface="微软雅黑" pitchFamily="34" charset="-122"/>
                <a:cs typeface="+mn-cs"/>
              </a:rPr>
              <a:t>使用</a:t>
            </a:r>
            <a:r>
              <a:rPr lang="en-US" altLang="zh-CN" sz="2800" dirty="0">
                <a:solidFill>
                  <a:srgbClr val="1353A2"/>
                </a:solidFill>
                <a:latin typeface="微软雅黑" pitchFamily="34" charset="-122"/>
                <a:ea typeface="微软雅黑" pitchFamily="34" charset="-122"/>
                <a:cs typeface="+mn-cs"/>
              </a:rPr>
              <a:t>PyCharm</a:t>
            </a:r>
            <a:r>
              <a:rPr lang="zh-CN" altLang="en-US" sz="2800" dirty="0">
                <a:solidFill>
                  <a:srgbClr val="1353A2"/>
                </a:solidFill>
                <a:latin typeface="微软雅黑" pitchFamily="34" charset="-122"/>
                <a:ea typeface="微软雅黑" pitchFamily="34" charset="-122"/>
                <a:cs typeface="+mn-cs"/>
              </a:rPr>
              <a:t>编写</a:t>
            </a:r>
            <a:r>
              <a:rPr lang="en-US" altLang="zh-CN" sz="2800" dirty="0">
                <a:solidFill>
                  <a:srgbClr val="1353A2"/>
                </a:solidFill>
                <a:latin typeface="微软雅黑" pitchFamily="34" charset="-122"/>
                <a:ea typeface="微软雅黑" pitchFamily="34" charset="-122"/>
                <a:cs typeface="+mn-cs"/>
              </a:rPr>
              <a:t>Python</a:t>
            </a:r>
            <a:r>
              <a:rPr lang="zh-CN" altLang="en-US" sz="2800" dirty="0">
                <a:solidFill>
                  <a:srgbClr val="1353A2"/>
                </a:solidFill>
                <a:latin typeface="微软雅黑" pitchFamily="34" charset="-122"/>
                <a:ea typeface="微软雅黑" pitchFamily="34" charset="-122"/>
                <a:cs typeface="+mn-cs"/>
              </a:rPr>
              <a:t>程序</a:t>
            </a:r>
          </a:p>
        </p:txBody>
      </p:sp>
    </p:spTree>
    <p:extLst>
      <p:ext uri="{BB962C8B-B14F-4D97-AF65-F5344CB8AC3E}">
        <p14:creationId xmlns:p14="http://schemas.microsoft.com/office/powerpoint/2010/main" val="10770326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360356" y="2214563"/>
            <a:ext cx="6237261"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3" name="标题 1"/>
          <p:cNvSpPr>
            <a:spLocks noChangeArrowheads="1"/>
          </p:cNvSpPr>
          <p:nvPr/>
        </p:nvSpPr>
        <p:spPr bwMode="auto">
          <a:xfrm>
            <a:off x="2330725" y="265724"/>
            <a:ext cx="5148262" cy="584775"/>
          </a:xfrm>
          <a:prstGeom prst="rect">
            <a:avLst/>
          </a:prstGeom>
          <a:noFill/>
          <a:effectLst/>
        </p:spPr>
        <p:txBody>
          <a:bodyPr>
            <a:spAutoFit/>
          </a:bodyPr>
          <a:lstStyle/>
          <a:p>
            <a:pPr fontAlgn="auto">
              <a:spcBef>
                <a:spcPts val="0"/>
              </a:spcBef>
              <a:spcAft>
                <a:spcPts val="0"/>
              </a:spcAft>
              <a:buFontTx/>
              <a:buNone/>
              <a:defRPr/>
            </a:pPr>
            <a:r>
              <a:rPr lang="zh-CN" altLang="en-US" sz="3200" dirty="0">
                <a:solidFill>
                  <a:srgbClr val="1353A2"/>
                </a:solidFill>
                <a:latin typeface="微软雅黑" panose="020B0503020204020204" charset="-122"/>
                <a:ea typeface="微软雅黑" panose="020B0503020204020204" charset="-122"/>
                <a:sym typeface="宋体" panose="02010600030101010101" pitchFamily="2" charset="-122"/>
              </a:rPr>
              <a:t>目录页</a:t>
            </a:r>
          </a:p>
        </p:txBody>
      </p:sp>
      <p:sp>
        <p:nvSpPr>
          <p:cNvPr id="11" name="TextBox 6"/>
          <p:cNvSpPr txBox="1">
            <a:spLocks noChangeArrowheads="1"/>
          </p:cNvSpPr>
          <p:nvPr/>
        </p:nvSpPr>
        <p:spPr bwMode="auto">
          <a:xfrm>
            <a:off x="4567439" y="2350157"/>
            <a:ext cx="5326504"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2800" dirty="0">
                <a:solidFill>
                  <a:schemeClr val="bg1"/>
                </a:solidFill>
                <a:latin typeface="Impact" pitchFamily="34" charset="0"/>
                <a:ea typeface="微软雅黑" pitchFamily="34" charset="-122"/>
              </a:rPr>
              <a:t>01    </a:t>
            </a:r>
            <a:r>
              <a:rPr lang="zh-CN" altLang="en-US" sz="2800" dirty="0">
                <a:solidFill>
                  <a:schemeClr val="bg1"/>
                </a:solidFill>
                <a:latin typeface="Impact" pitchFamily="34" charset="0"/>
                <a:ea typeface="微软雅黑" pitchFamily="34" charset="-122"/>
              </a:rPr>
              <a:t>认识</a:t>
            </a:r>
            <a:r>
              <a:rPr lang="en-US" altLang="zh-CN" sz="2800" dirty="0">
                <a:solidFill>
                  <a:schemeClr val="bg1"/>
                </a:solidFill>
                <a:latin typeface="Impact" pitchFamily="34" charset="0"/>
                <a:ea typeface="微软雅黑" pitchFamily="34" charset="-122"/>
              </a:rPr>
              <a:t>Python</a:t>
            </a:r>
          </a:p>
        </p:txBody>
      </p:sp>
      <p:sp>
        <p:nvSpPr>
          <p:cNvPr id="12" name="TextBox 10"/>
          <p:cNvSpPr txBox="1">
            <a:spLocks noChangeArrowheads="1"/>
          </p:cNvSpPr>
          <p:nvPr/>
        </p:nvSpPr>
        <p:spPr bwMode="auto">
          <a:xfrm>
            <a:off x="4567439" y="3179596"/>
            <a:ext cx="7010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2600" dirty="0">
                <a:solidFill>
                  <a:srgbClr val="595959"/>
                </a:solidFill>
                <a:latin typeface="Impact" pitchFamily="34" charset="0"/>
                <a:ea typeface="微软雅黑" pitchFamily="34" charset="-122"/>
              </a:rPr>
              <a:t>02    Python</a:t>
            </a:r>
            <a:r>
              <a:rPr lang="zh-CN" altLang="en-US" sz="2600" dirty="0">
                <a:solidFill>
                  <a:srgbClr val="595959"/>
                </a:solidFill>
                <a:latin typeface="Impact" pitchFamily="34" charset="0"/>
                <a:ea typeface="微软雅黑" pitchFamily="34" charset="-122"/>
              </a:rPr>
              <a:t>解释器的安装与</a:t>
            </a:r>
            <a:r>
              <a:rPr lang="en-US" altLang="zh-CN" sz="2600" dirty="0">
                <a:solidFill>
                  <a:srgbClr val="595959"/>
                </a:solidFill>
                <a:latin typeface="Impact" pitchFamily="34" charset="0"/>
                <a:ea typeface="微软雅黑" pitchFamily="34" charset="-122"/>
              </a:rPr>
              <a:t>Python</a:t>
            </a:r>
            <a:r>
              <a:rPr lang="zh-CN" altLang="en-US" sz="2600" dirty="0">
                <a:solidFill>
                  <a:srgbClr val="595959"/>
                </a:solidFill>
                <a:latin typeface="Impact" pitchFamily="34" charset="0"/>
                <a:ea typeface="微软雅黑" pitchFamily="34" charset="-122"/>
              </a:rPr>
              <a:t>程序的运行</a:t>
            </a:r>
          </a:p>
        </p:txBody>
      </p:sp>
      <p:sp>
        <p:nvSpPr>
          <p:cNvPr id="14" name="TextBox 11"/>
          <p:cNvSpPr txBox="1">
            <a:spLocks noChangeArrowheads="1"/>
          </p:cNvSpPr>
          <p:nvPr/>
        </p:nvSpPr>
        <p:spPr bwMode="auto">
          <a:xfrm>
            <a:off x="4567438" y="3979389"/>
            <a:ext cx="532650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2800" dirty="0">
                <a:solidFill>
                  <a:srgbClr val="595959"/>
                </a:solidFill>
                <a:latin typeface="Impact" pitchFamily="34" charset="0"/>
                <a:ea typeface="微软雅黑" pitchFamily="34" charset="-122"/>
              </a:rPr>
              <a:t>03    Python</a:t>
            </a:r>
            <a:r>
              <a:rPr lang="zh-CN" altLang="en-US" sz="2800" dirty="0">
                <a:solidFill>
                  <a:srgbClr val="595959"/>
                </a:solidFill>
                <a:latin typeface="Impact" pitchFamily="34" charset="0"/>
                <a:ea typeface="微软雅黑" pitchFamily="34" charset="-122"/>
              </a:rPr>
              <a:t>开发工具</a:t>
            </a:r>
          </a:p>
        </p:txBody>
      </p:sp>
      <p:sp>
        <p:nvSpPr>
          <p:cNvPr id="18" name="TextBox 10"/>
          <p:cNvSpPr txBox="1">
            <a:spLocks noChangeArrowheads="1"/>
          </p:cNvSpPr>
          <p:nvPr/>
        </p:nvSpPr>
        <p:spPr bwMode="auto">
          <a:xfrm>
            <a:off x="4594426" y="4794570"/>
            <a:ext cx="529951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2800" dirty="0">
                <a:solidFill>
                  <a:srgbClr val="595959"/>
                </a:solidFill>
                <a:latin typeface="Impact" pitchFamily="34" charset="0"/>
                <a:ea typeface="微软雅黑" pitchFamily="34" charset="-122"/>
              </a:rPr>
              <a:t>04    Python</a:t>
            </a:r>
            <a:r>
              <a:rPr lang="zh-CN" altLang="en-US" sz="2800" dirty="0">
                <a:solidFill>
                  <a:srgbClr val="595959"/>
                </a:solidFill>
                <a:latin typeface="Impact" pitchFamily="34" charset="0"/>
                <a:ea typeface="微软雅黑" pitchFamily="34" charset="-122"/>
              </a:rPr>
              <a:t>模块</a:t>
            </a:r>
          </a:p>
        </p:txBody>
      </p:sp>
    </p:spTree>
    <p:extLst>
      <p:ext uri="{BB962C8B-B14F-4D97-AF65-F5344CB8AC3E}">
        <p14:creationId xmlns:p14="http://schemas.microsoft.com/office/powerpoint/2010/main" val="8062812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573206" y="1184358"/>
            <a:ext cx="10972800" cy="71268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720725">
              <a:lnSpc>
                <a:spcPct val="150000"/>
              </a:lnSpc>
            </a:pPr>
            <a:r>
              <a:rPr lang="en-US" altLang="zh-CN" sz="2400" dirty="0">
                <a:solidFill>
                  <a:schemeClr val="bg1">
                    <a:lumMod val="50000"/>
                  </a:schemeClr>
                </a:solidFill>
                <a:latin typeface="微软雅黑" pitchFamily="34" charset="-122"/>
                <a:ea typeface="微软雅黑" pitchFamily="34" charset="-122"/>
              </a:rPr>
              <a:t>6.  </a:t>
            </a:r>
            <a:r>
              <a:rPr lang="zh-CN" altLang="en-US" sz="2400" dirty="0">
                <a:solidFill>
                  <a:schemeClr val="bg1">
                    <a:lumMod val="50000"/>
                  </a:schemeClr>
                </a:solidFill>
                <a:latin typeface="微软雅黑" pitchFamily="34" charset="-122"/>
                <a:ea typeface="微软雅黑" pitchFamily="34" charset="-122"/>
              </a:rPr>
              <a:t>单击下拉列表中的“</a:t>
            </a:r>
            <a:r>
              <a:rPr lang="en-US" altLang="zh-CN" sz="2400" dirty="0">
                <a:solidFill>
                  <a:schemeClr val="bg1">
                    <a:lumMod val="50000"/>
                  </a:schemeClr>
                </a:solidFill>
                <a:latin typeface="微软雅黑" pitchFamily="34" charset="-122"/>
                <a:ea typeface="微软雅黑" pitchFamily="34" charset="-122"/>
              </a:rPr>
              <a:t>Python File”</a:t>
            </a:r>
            <a:r>
              <a:rPr lang="zh-CN" altLang="en-US" sz="2400" dirty="0">
                <a:solidFill>
                  <a:schemeClr val="bg1">
                    <a:lumMod val="50000"/>
                  </a:schemeClr>
                </a:solidFill>
                <a:latin typeface="微软雅黑" pitchFamily="34" charset="-122"/>
                <a:ea typeface="微软雅黑" pitchFamily="34" charset="-122"/>
              </a:rPr>
              <a:t>将弹出“</a:t>
            </a:r>
            <a:r>
              <a:rPr lang="en-US" altLang="zh-CN" sz="2400" dirty="0">
                <a:solidFill>
                  <a:srgbClr val="FF0000"/>
                </a:solidFill>
                <a:latin typeface="微软雅黑" pitchFamily="34" charset="-122"/>
                <a:ea typeface="微软雅黑" pitchFamily="34" charset="-122"/>
              </a:rPr>
              <a:t>New Python file</a:t>
            </a:r>
            <a:r>
              <a:rPr lang="en-US" altLang="zh-CN" sz="2400" dirty="0">
                <a:solidFill>
                  <a:schemeClr val="bg1">
                    <a:lumMod val="50000"/>
                  </a:schemeClr>
                </a:solidFill>
                <a:latin typeface="微软雅黑" pitchFamily="34" charset="-122"/>
                <a:ea typeface="微软雅黑" pitchFamily="34" charset="-122"/>
              </a:rPr>
              <a:t>”</a:t>
            </a:r>
            <a:r>
              <a:rPr lang="zh-CN" altLang="en-US" sz="2400" dirty="0">
                <a:solidFill>
                  <a:schemeClr val="bg1">
                    <a:lumMod val="50000"/>
                  </a:schemeClr>
                </a:solidFill>
                <a:latin typeface="微软雅黑" pitchFamily="34" charset="-122"/>
                <a:ea typeface="微软雅黑" pitchFamily="34" charset="-122"/>
              </a:rPr>
              <a:t>窗口。</a:t>
            </a:r>
          </a:p>
        </p:txBody>
      </p:sp>
      <p:pic>
        <p:nvPicPr>
          <p:cNvPr id="1331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1303" y="1973489"/>
            <a:ext cx="3405298" cy="1503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73206" y="3476517"/>
            <a:ext cx="10986448" cy="646331"/>
          </a:xfrm>
          <a:prstGeom prst="rect">
            <a:avLst/>
          </a:prstGeom>
        </p:spPr>
        <p:txBody>
          <a:bodyPr wrap="square">
            <a:spAutoFit/>
          </a:bodyPr>
          <a:lstStyle/>
          <a:p>
            <a:pPr defTabSz="720725">
              <a:lnSpc>
                <a:spcPct val="150000"/>
              </a:lnSpc>
            </a:pPr>
            <a:r>
              <a:rPr lang="en-US" altLang="zh-CN" sz="2400" dirty="0">
                <a:solidFill>
                  <a:schemeClr val="bg1">
                    <a:lumMod val="50000"/>
                  </a:schemeClr>
                </a:solidFill>
                <a:latin typeface="微软雅黑" pitchFamily="34" charset="-122"/>
                <a:ea typeface="微软雅黑" pitchFamily="34" charset="-122"/>
              </a:rPr>
              <a:t>7.  </a:t>
            </a:r>
            <a:r>
              <a:rPr lang="zh-CN" altLang="zh-CN" sz="2400" dirty="0">
                <a:solidFill>
                  <a:schemeClr val="bg1">
                    <a:lumMod val="50000"/>
                  </a:schemeClr>
                </a:solidFill>
                <a:latin typeface="微软雅黑" pitchFamily="34" charset="-122"/>
                <a:ea typeface="微软雅黑" pitchFamily="34" charset="-122"/>
              </a:rPr>
              <a:t>这里添加的文件为“</a:t>
            </a:r>
            <a:r>
              <a:rPr lang="x-none" altLang="zh-CN" sz="2400" dirty="0">
                <a:solidFill>
                  <a:schemeClr val="bg1">
                    <a:lumMod val="50000"/>
                  </a:schemeClr>
                </a:solidFill>
                <a:latin typeface="微软雅黑" pitchFamily="34" charset="-122"/>
                <a:ea typeface="微软雅黑" pitchFamily="34" charset="-122"/>
              </a:rPr>
              <a:t>first.py</a:t>
            </a:r>
            <a:r>
              <a:rPr lang="zh-CN" altLang="zh-CN" sz="2400" dirty="0">
                <a:solidFill>
                  <a:schemeClr val="bg1">
                    <a:lumMod val="50000"/>
                  </a:schemeClr>
                </a:solidFill>
                <a:latin typeface="微软雅黑" pitchFamily="34" charset="-122"/>
                <a:ea typeface="微软雅黑" pitchFamily="34" charset="-122"/>
              </a:rPr>
              <a:t>”，</a:t>
            </a:r>
            <a:r>
              <a:rPr lang="zh-CN" altLang="zh-CN" sz="2400" dirty="0">
                <a:solidFill>
                  <a:srgbClr val="FF0000"/>
                </a:solidFill>
                <a:latin typeface="微软雅黑" pitchFamily="34" charset="-122"/>
                <a:ea typeface="微软雅黑" pitchFamily="34" charset="-122"/>
              </a:rPr>
              <a:t>文件添加完成后的</a:t>
            </a:r>
            <a:r>
              <a:rPr lang="x-none" altLang="zh-CN" sz="2400" dirty="0">
                <a:solidFill>
                  <a:srgbClr val="FF0000"/>
                </a:solidFill>
                <a:latin typeface="微软雅黑" pitchFamily="34" charset="-122"/>
                <a:ea typeface="微软雅黑" pitchFamily="34" charset="-122"/>
              </a:rPr>
              <a:t>PyCharm</a:t>
            </a:r>
            <a:r>
              <a:rPr lang="zh-CN" altLang="zh-CN" sz="2400" dirty="0">
                <a:solidFill>
                  <a:srgbClr val="FF0000"/>
                </a:solidFill>
                <a:latin typeface="微软雅黑" pitchFamily="34" charset="-122"/>
                <a:ea typeface="微软雅黑" pitchFamily="34" charset="-122"/>
              </a:rPr>
              <a:t>窗口</a:t>
            </a:r>
            <a:r>
              <a:rPr lang="zh-CN" altLang="zh-CN" sz="2400" dirty="0">
                <a:solidFill>
                  <a:schemeClr val="bg1">
                    <a:lumMod val="50000"/>
                  </a:schemeClr>
                </a:solidFill>
                <a:latin typeface="微软雅黑" pitchFamily="34" charset="-122"/>
                <a:ea typeface="微软雅黑" pitchFamily="34" charset="-122"/>
              </a:rPr>
              <a:t>如</a:t>
            </a:r>
            <a:r>
              <a:rPr lang="zh-CN" altLang="en-US" sz="2400" dirty="0">
                <a:solidFill>
                  <a:schemeClr val="bg1">
                    <a:lumMod val="50000"/>
                  </a:schemeClr>
                </a:solidFill>
                <a:latin typeface="微软雅黑" pitchFamily="34" charset="-122"/>
                <a:ea typeface="微软雅黑" pitchFamily="34" charset="-122"/>
              </a:rPr>
              <a:t>下图</a:t>
            </a:r>
            <a:r>
              <a:rPr lang="zh-CN" altLang="zh-CN" sz="2400" dirty="0">
                <a:solidFill>
                  <a:schemeClr val="bg1">
                    <a:lumMod val="50000"/>
                  </a:schemeClr>
                </a:solidFill>
                <a:latin typeface="微软雅黑" pitchFamily="34" charset="-122"/>
                <a:ea typeface="微软雅黑" pitchFamily="34" charset="-122"/>
              </a:rPr>
              <a:t>所示。</a:t>
            </a:r>
          </a:p>
        </p:txBody>
      </p:sp>
      <p:pic>
        <p:nvPicPr>
          <p:cNvPr id="1331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3576" y="4194465"/>
            <a:ext cx="6632606" cy="218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txBox="1">
            <a:spLocks/>
          </p:cNvSpPr>
          <p:nvPr/>
        </p:nvSpPr>
        <p:spPr>
          <a:xfrm>
            <a:off x="2329840" y="599950"/>
            <a:ext cx="8360079" cy="480131"/>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solidFill>
                  <a:srgbClr val="1353A2"/>
                </a:solidFill>
                <a:latin typeface="微软雅黑" pitchFamily="34" charset="-122"/>
                <a:ea typeface="微软雅黑" pitchFamily="34" charset="-122"/>
                <a:cs typeface="+mn-cs"/>
              </a:rPr>
              <a:t>1.3.3 </a:t>
            </a:r>
            <a:r>
              <a:rPr lang="zh-CN" altLang="en-US" sz="2800" dirty="0">
                <a:solidFill>
                  <a:srgbClr val="1353A2"/>
                </a:solidFill>
                <a:latin typeface="微软雅黑" pitchFamily="34" charset="-122"/>
                <a:ea typeface="微软雅黑" pitchFamily="34" charset="-122"/>
                <a:cs typeface="+mn-cs"/>
              </a:rPr>
              <a:t>使用</a:t>
            </a:r>
            <a:r>
              <a:rPr lang="en-US" altLang="zh-CN" sz="2800" dirty="0">
                <a:solidFill>
                  <a:srgbClr val="1353A2"/>
                </a:solidFill>
                <a:latin typeface="微软雅黑" pitchFamily="34" charset="-122"/>
                <a:ea typeface="微软雅黑" pitchFamily="34" charset="-122"/>
                <a:cs typeface="+mn-cs"/>
              </a:rPr>
              <a:t>PyCharm</a:t>
            </a:r>
            <a:r>
              <a:rPr lang="zh-CN" altLang="en-US" sz="2800" dirty="0">
                <a:solidFill>
                  <a:srgbClr val="1353A2"/>
                </a:solidFill>
                <a:latin typeface="微软雅黑" pitchFamily="34" charset="-122"/>
                <a:ea typeface="微软雅黑" pitchFamily="34" charset="-122"/>
                <a:cs typeface="+mn-cs"/>
              </a:rPr>
              <a:t>编写</a:t>
            </a:r>
            <a:r>
              <a:rPr lang="en-US" altLang="zh-CN" sz="2800" dirty="0">
                <a:solidFill>
                  <a:srgbClr val="1353A2"/>
                </a:solidFill>
                <a:latin typeface="微软雅黑" pitchFamily="34" charset="-122"/>
                <a:ea typeface="微软雅黑" pitchFamily="34" charset="-122"/>
                <a:cs typeface="+mn-cs"/>
              </a:rPr>
              <a:t>Python</a:t>
            </a:r>
            <a:r>
              <a:rPr lang="zh-CN" altLang="en-US" sz="2800" dirty="0">
                <a:solidFill>
                  <a:srgbClr val="1353A2"/>
                </a:solidFill>
                <a:latin typeface="微软雅黑" pitchFamily="34" charset="-122"/>
                <a:ea typeface="微软雅黑" pitchFamily="34" charset="-122"/>
                <a:cs typeface="+mn-cs"/>
              </a:rPr>
              <a:t>程序</a:t>
            </a:r>
          </a:p>
        </p:txBody>
      </p:sp>
    </p:spTree>
    <p:extLst>
      <p:ext uri="{BB962C8B-B14F-4D97-AF65-F5344CB8AC3E}">
        <p14:creationId xmlns:p14="http://schemas.microsoft.com/office/powerpoint/2010/main" val="13540755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777923" y="1842031"/>
            <a:ext cx="10836322" cy="1754326"/>
          </a:xfrm>
          <a:prstGeom prst="rect">
            <a:avLst/>
          </a:prstGeom>
          <a:ln>
            <a:noFill/>
            <a:prstDash val="lgDash"/>
          </a:ln>
        </p:spPr>
        <p:txBody>
          <a:bodyPr wrap="square">
            <a:spAutoFit/>
          </a:bodyPr>
          <a:lstStyle/>
          <a:p>
            <a:pPr defTabSz="720725">
              <a:lnSpc>
                <a:spcPct val="150000"/>
              </a:lnSpc>
            </a:pPr>
            <a:r>
              <a:rPr lang="en-US" altLang="zh-CN" sz="2400" dirty="0">
                <a:solidFill>
                  <a:schemeClr val="bg1">
                    <a:lumMod val="50000"/>
                  </a:schemeClr>
                </a:solidFill>
                <a:latin typeface="微软雅黑" pitchFamily="34" charset="-122"/>
                <a:ea typeface="微软雅黑" pitchFamily="34" charset="-122"/>
              </a:rPr>
              <a:t>8.  </a:t>
            </a:r>
            <a:r>
              <a:rPr lang="zh-CN" altLang="zh-CN" sz="2400" dirty="0">
                <a:solidFill>
                  <a:schemeClr val="bg1">
                    <a:lumMod val="50000"/>
                  </a:schemeClr>
                </a:solidFill>
                <a:latin typeface="微软雅黑" pitchFamily="34" charset="-122"/>
                <a:ea typeface="微软雅黑" pitchFamily="34" charset="-122"/>
              </a:rPr>
              <a:t>在</a:t>
            </a:r>
            <a:r>
              <a:rPr lang="x-none" altLang="zh-CN" sz="2400" dirty="0">
                <a:solidFill>
                  <a:schemeClr val="bg1">
                    <a:lumMod val="50000"/>
                  </a:schemeClr>
                </a:solidFill>
                <a:latin typeface="微软雅黑" pitchFamily="34" charset="-122"/>
                <a:ea typeface="微软雅黑" pitchFamily="34" charset="-122"/>
              </a:rPr>
              <a:t>first.py</a:t>
            </a:r>
            <a:r>
              <a:rPr lang="zh-CN" altLang="zh-CN" sz="2400" dirty="0">
                <a:solidFill>
                  <a:schemeClr val="bg1">
                    <a:lumMod val="50000"/>
                  </a:schemeClr>
                </a:solidFill>
                <a:latin typeface="微软雅黑" pitchFamily="34" charset="-122"/>
                <a:ea typeface="微软雅黑" pitchFamily="34" charset="-122"/>
              </a:rPr>
              <a:t>文件中输入</a:t>
            </a:r>
            <a:r>
              <a:rPr lang="zh-CN" altLang="en-US" sz="2400" dirty="0">
                <a:solidFill>
                  <a:schemeClr val="bg1">
                    <a:lumMod val="50000"/>
                  </a:schemeClr>
                </a:solidFill>
                <a:latin typeface="微软雅黑" pitchFamily="34" charset="-122"/>
                <a:ea typeface="微软雅黑" pitchFamily="34" charset="-122"/>
              </a:rPr>
              <a:t>代码</a:t>
            </a:r>
            <a:r>
              <a:rPr lang="zh-CN" altLang="zh-CN"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print(“Hello World!”)</a:t>
            </a:r>
            <a:r>
              <a:rPr lang="zh-CN" altLang="en-US" sz="2400" dirty="0">
                <a:solidFill>
                  <a:schemeClr val="bg1">
                    <a:lumMod val="50000"/>
                  </a:schemeClr>
                </a:solidFill>
                <a:latin typeface="微软雅黑" pitchFamily="34" charset="-122"/>
                <a:ea typeface="微软雅黑" pitchFamily="34" charset="-122"/>
              </a:rPr>
              <a:t>，</a:t>
            </a:r>
            <a:r>
              <a:rPr lang="zh-CN" altLang="zh-CN" sz="2400" dirty="0">
                <a:solidFill>
                  <a:schemeClr val="bg1">
                    <a:lumMod val="50000"/>
                  </a:schemeClr>
                </a:solidFill>
                <a:latin typeface="微软雅黑" pitchFamily="34" charset="-122"/>
                <a:ea typeface="微软雅黑" pitchFamily="34" charset="-122"/>
              </a:rPr>
              <a:t>选中要执行的文件</a:t>
            </a:r>
            <a:r>
              <a:rPr lang="en-US" altLang="zh-CN" sz="2400" dirty="0">
                <a:solidFill>
                  <a:schemeClr val="bg1">
                    <a:lumMod val="50000"/>
                  </a:schemeClr>
                </a:solidFill>
                <a:latin typeface="微软雅黑" pitchFamily="34" charset="-122"/>
                <a:ea typeface="微软雅黑" pitchFamily="34" charset="-122"/>
              </a:rPr>
              <a:t>first.py</a:t>
            </a:r>
            <a:r>
              <a:rPr lang="zh-CN" altLang="zh-CN" sz="2400" dirty="0">
                <a:solidFill>
                  <a:schemeClr val="bg1">
                    <a:lumMod val="50000"/>
                  </a:schemeClr>
                </a:solidFill>
                <a:latin typeface="微软雅黑" pitchFamily="34" charset="-122"/>
                <a:ea typeface="微软雅黑" pitchFamily="34" charset="-122"/>
              </a:rPr>
              <a:t>，在</a:t>
            </a:r>
            <a:r>
              <a:rPr lang="zh-CN" altLang="en-US" sz="2400" dirty="0">
                <a:solidFill>
                  <a:schemeClr val="bg1">
                    <a:lumMod val="50000"/>
                  </a:schemeClr>
                </a:solidFill>
                <a:latin typeface="微软雅黑" pitchFamily="34" charset="-122"/>
                <a:ea typeface="微软雅黑" pitchFamily="34" charset="-122"/>
              </a:rPr>
              <a:t>右键</a:t>
            </a:r>
            <a:r>
              <a:rPr lang="zh-CN" altLang="zh-CN" sz="2400" dirty="0">
                <a:solidFill>
                  <a:schemeClr val="bg1">
                    <a:lumMod val="50000"/>
                  </a:schemeClr>
                </a:solidFill>
                <a:latin typeface="微软雅黑" pitchFamily="34" charset="-122"/>
                <a:ea typeface="微软雅黑" pitchFamily="34" charset="-122"/>
              </a:rPr>
              <a:t>下拉列表中</a:t>
            </a:r>
            <a:r>
              <a:rPr lang="zh-CN" altLang="zh-CN" sz="2400" dirty="0">
                <a:solidFill>
                  <a:srgbClr val="FF0000"/>
                </a:solidFill>
                <a:latin typeface="微软雅黑" pitchFamily="34" charset="-122"/>
                <a:ea typeface="微软雅黑" pitchFamily="34" charset="-122"/>
              </a:rPr>
              <a:t>选择“</a:t>
            </a:r>
            <a:r>
              <a:rPr lang="en-US" altLang="zh-CN" sz="2400" dirty="0">
                <a:solidFill>
                  <a:srgbClr val="FF0000"/>
                </a:solidFill>
                <a:latin typeface="微软雅黑" pitchFamily="34" charset="-122"/>
                <a:ea typeface="微软雅黑" pitchFamily="34" charset="-122"/>
              </a:rPr>
              <a:t>Run ‘first’</a:t>
            </a:r>
            <a:r>
              <a:rPr lang="zh-CN" altLang="zh-CN" sz="2400" dirty="0">
                <a:solidFill>
                  <a:srgbClr val="FF0000"/>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命令</a:t>
            </a:r>
            <a:r>
              <a:rPr lang="zh-CN" altLang="zh-CN" sz="2400" dirty="0">
                <a:solidFill>
                  <a:srgbClr val="FF0000"/>
                </a:solidFill>
                <a:latin typeface="微软雅黑" pitchFamily="34" charset="-122"/>
                <a:ea typeface="微软雅黑" pitchFamily="34" charset="-122"/>
              </a:rPr>
              <a:t>可执行该文件</a:t>
            </a:r>
            <a:r>
              <a:rPr lang="zh-CN" altLang="zh-CN" sz="2400" dirty="0">
                <a:solidFill>
                  <a:schemeClr val="bg1">
                    <a:lumMod val="50000"/>
                  </a:schemeClr>
                </a:solidFill>
                <a:latin typeface="微软雅黑" pitchFamily="34" charset="-122"/>
                <a:ea typeface="微软雅黑" pitchFamily="34" charset="-122"/>
              </a:rPr>
              <a:t>。文件执行结果将窗口下方显示，如</a:t>
            </a:r>
            <a:r>
              <a:rPr lang="zh-CN" altLang="en-US" sz="2400" dirty="0">
                <a:solidFill>
                  <a:schemeClr val="bg1">
                    <a:lumMod val="50000"/>
                  </a:schemeClr>
                </a:solidFill>
                <a:latin typeface="微软雅黑" pitchFamily="34" charset="-122"/>
                <a:ea typeface="微软雅黑" pitchFamily="34" charset="-122"/>
              </a:rPr>
              <a:t>下图</a:t>
            </a:r>
            <a:r>
              <a:rPr lang="zh-CN" altLang="zh-CN" sz="2400" dirty="0">
                <a:solidFill>
                  <a:schemeClr val="bg1">
                    <a:lumMod val="50000"/>
                  </a:schemeClr>
                </a:solidFill>
                <a:latin typeface="微软雅黑" pitchFamily="34" charset="-122"/>
                <a:ea typeface="微软雅黑" pitchFamily="34" charset="-122"/>
              </a:rPr>
              <a:t>所示。</a:t>
            </a:r>
          </a:p>
        </p:txBody>
      </p:sp>
      <p:pic>
        <p:nvPicPr>
          <p:cNvPr id="206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923" y="3837342"/>
            <a:ext cx="7117275" cy="137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p:nvSpPr>
        <p:spPr>
          <a:xfrm>
            <a:off x="2329840" y="599950"/>
            <a:ext cx="8360079" cy="480131"/>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solidFill>
                  <a:srgbClr val="1353A2"/>
                </a:solidFill>
                <a:latin typeface="微软雅黑" pitchFamily="34" charset="-122"/>
                <a:ea typeface="微软雅黑" pitchFamily="34" charset="-122"/>
                <a:cs typeface="+mn-cs"/>
              </a:rPr>
              <a:t>1.3.3 </a:t>
            </a:r>
            <a:r>
              <a:rPr lang="zh-CN" altLang="en-US" sz="2800" dirty="0">
                <a:solidFill>
                  <a:srgbClr val="1353A2"/>
                </a:solidFill>
                <a:latin typeface="微软雅黑" pitchFamily="34" charset="-122"/>
                <a:ea typeface="微软雅黑" pitchFamily="34" charset="-122"/>
                <a:cs typeface="+mn-cs"/>
              </a:rPr>
              <a:t>使用</a:t>
            </a:r>
            <a:r>
              <a:rPr lang="en-US" altLang="zh-CN" sz="2800" dirty="0">
                <a:solidFill>
                  <a:srgbClr val="1353A2"/>
                </a:solidFill>
                <a:latin typeface="微软雅黑" pitchFamily="34" charset="-122"/>
                <a:ea typeface="微软雅黑" pitchFamily="34" charset="-122"/>
                <a:cs typeface="+mn-cs"/>
              </a:rPr>
              <a:t>PyCharm</a:t>
            </a:r>
            <a:r>
              <a:rPr lang="zh-CN" altLang="en-US" sz="2800" dirty="0">
                <a:solidFill>
                  <a:srgbClr val="1353A2"/>
                </a:solidFill>
                <a:latin typeface="微软雅黑" pitchFamily="34" charset="-122"/>
                <a:ea typeface="微软雅黑" pitchFamily="34" charset="-122"/>
                <a:cs typeface="+mn-cs"/>
              </a:rPr>
              <a:t>编写</a:t>
            </a:r>
            <a:r>
              <a:rPr lang="en-US" altLang="zh-CN" sz="2800" dirty="0">
                <a:solidFill>
                  <a:srgbClr val="1353A2"/>
                </a:solidFill>
                <a:latin typeface="微软雅黑" pitchFamily="34" charset="-122"/>
                <a:ea typeface="微软雅黑" pitchFamily="34" charset="-122"/>
                <a:cs typeface="+mn-cs"/>
              </a:rPr>
              <a:t>Python</a:t>
            </a:r>
            <a:r>
              <a:rPr lang="zh-CN" altLang="en-US" sz="2800" dirty="0">
                <a:solidFill>
                  <a:srgbClr val="1353A2"/>
                </a:solidFill>
                <a:latin typeface="微软雅黑" pitchFamily="34" charset="-122"/>
                <a:ea typeface="微软雅黑" pitchFamily="34" charset="-122"/>
                <a:cs typeface="+mn-cs"/>
              </a:rPr>
              <a:t>程序</a:t>
            </a:r>
          </a:p>
        </p:txBody>
      </p:sp>
      <p:sp>
        <p:nvSpPr>
          <p:cNvPr id="2" name="矩形 1"/>
          <p:cNvSpPr/>
          <p:nvPr/>
        </p:nvSpPr>
        <p:spPr>
          <a:xfrm>
            <a:off x="8311487" y="3716849"/>
            <a:ext cx="3043450" cy="1613313"/>
          </a:xfrm>
          <a:prstGeom prst="rect">
            <a:avLst/>
          </a:prstGeom>
          <a:noFill/>
          <a:ln>
            <a:solidFill>
              <a:srgbClr val="135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zh-CN" dirty="0">
                <a:solidFill>
                  <a:schemeClr val="bg1">
                    <a:lumMod val="50000"/>
                  </a:schemeClr>
                </a:solidFill>
                <a:latin typeface="微软雅黑" pitchFamily="34" charset="-122"/>
                <a:ea typeface="微软雅黑" pitchFamily="34" charset="-122"/>
              </a:rPr>
              <a:t>观察</a:t>
            </a:r>
            <a:r>
              <a:rPr lang="zh-CN" altLang="en-US" dirty="0">
                <a:solidFill>
                  <a:schemeClr val="bg1">
                    <a:lumMod val="50000"/>
                  </a:schemeClr>
                </a:solidFill>
                <a:latin typeface="微软雅黑" pitchFamily="34" charset="-122"/>
                <a:ea typeface="微软雅黑" pitchFamily="34" charset="-122"/>
              </a:rPr>
              <a:t>左图</a:t>
            </a:r>
            <a:r>
              <a:rPr lang="zh-CN" altLang="zh-CN" dirty="0">
                <a:solidFill>
                  <a:schemeClr val="bg1">
                    <a:lumMod val="50000"/>
                  </a:schemeClr>
                </a:solidFill>
                <a:latin typeface="微软雅黑" pitchFamily="34" charset="-122"/>
                <a:ea typeface="微软雅黑" pitchFamily="34" charset="-122"/>
              </a:rPr>
              <a:t>可看到程序的运行结果</a:t>
            </a:r>
            <a:r>
              <a:rPr lang="zh-CN" altLang="zh-CN" b="1" dirty="0">
                <a:solidFill>
                  <a:srgbClr val="1353A2"/>
                </a:solidFill>
                <a:latin typeface="微软雅黑" pitchFamily="34" charset="-122"/>
                <a:ea typeface="微软雅黑" pitchFamily="34" charset="-122"/>
              </a:rPr>
              <a:t>“</a:t>
            </a:r>
            <a:r>
              <a:rPr lang="x-none" altLang="zh-CN" b="1" dirty="0">
                <a:solidFill>
                  <a:srgbClr val="1353A2"/>
                </a:solidFill>
                <a:latin typeface="微软雅黑" pitchFamily="34" charset="-122"/>
                <a:ea typeface="微软雅黑" pitchFamily="34" charset="-122"/>
              </a:rPr>
              <a:t>hello world</a:t>
            </a:r>
            <a:r>
              <a:rPr lang="zh-CN" altLang="zh-CN" b="1" dirty="0">
                <a:solidFill>
                  <a:srgbClr val="1353A2"/>
                </a:solidFill>
                <a:latin typeface="微软雅黑" pitchFamily="34" charset="-122"/>
                <a:ea typeface="微软雅黑" pitchFamily="34" charset="-122"/>
              </a:rPr>
              <a:t>”</a:t>
            </a:r>
            <a:r>
              <a:rPr lang="zh-CN" altLang="zh-CN" dirty="0">
                <a:solidFill>
                  <a:schemeClr val="bg1">
                    <a:lumMod val="50000"/>
                  </a:schemeClr>
                </a:solidFill>
                <a:latin typeface="微软雅黑" pitchFamily="34" charset="-122"/>
                <a:ea typeface="微软雅黑" pitchFamily="34" charset="-122"/>
              </a:rPr>
              <a:t>，说明程序成功执行。</a:t>
            </a:r>
          </a:p>
        </p:txBody>
      </p:sp>
    </p:spTree>
    <p:extLst>
      <p:ext uri="{BB962C8B-B14F-4D97-AF65-F5344CB8AC3E}">
        <p14:creationId xmlns:p14="http://schemas.microsoft.com/office/powerpoint/2010/main" val="1543805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p:cNvSpPr>
            <a:spLocks noChangeArrowheads="1"/>
          </p:cNvSpPr>
          <p:nvPr/>
        </p:nvSpPr>
        <p:spPr bwMode="auto">
          <a:xfrm>
            <a:off x="2330725" y="265724"/>
            <a:ext cx="5148262" cy="584775"/>
          </a:xfrm>
          <a:prstGeom prst="rect">
            <a:avLst/>
          </a:prstGeom>
          <a:noFill/>
          <a:effectLst/>
        </p:spPr>
        <p:txBody>
          <a:bodyPr>
            <a:spAutoFit/>
          </a:bodyPr>
          <a:lstStyle/>
          <a:p>
            <a:pPr fontAlgn="auto">
              <a:spcBef>
                <a:spcPts val="0"/>
              </a:spcBef>
              <a:spcAft>
                <a:spcPts val="0"/>
              </a:spcAft>
              <a:buFontTx/>
              <a:buNone/>
              <a:defRPr/>
            </a:pPr>
            <a:r>
              <a:rPr lang="zh-CN" altLang="en-US" sz="3200" dirty="0">
                <a:solidFill>
                  <a:srgbClr val="1353A2"/>
                </a:solidFill>
                <a:latin typeface="微软雅黑" panose="020B0503020204020204" charset="-122"/>
                <a:ea typeface="微软雅黑" panose="020B0503020204020204" charset="-122"/>
                <a:sym typeface="宋体" panose="02010600030101010101" pitchFamily="2" charset="-122"/>
              </a:rPr>
              <a:t>目录页</a:t>
            </a:r>
          </a:p>
        </p:txBody>
      </p:sp>
      <p:sp>
        <p:nvSpPr>
          <p:cNvPr id="10" name="对角圆角矩形 9"/>
          <p:cNvSpPr/>
          <p:nvPr/>
        </p:nvSpPr>
        <p:spPr>
          <a:xfrm>
            <a:off x="4360356" y="4686163"/>
            <a:ext cx="7217483"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2" name="TextBox 6"/>
          <p:cNvSpPr txBox="1">
            <a:spLocks noChangeArrowheads="1"/>
          </p:cNvSpPr>
          <p:nvPr/>
        </p:nvSpPr>
        <p:spPr bwMode="auto">
          <a:xfrm>
            <a:off x="4567439" y="2350157"/>
            <a:ext cx="5326504"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2800" dirty="0">
                <a:solidFill>
                  <a:srgbClr val="595959"/>
                </a:solidFill>
                <a:latin typeface="Impact" pitchFamily="34" charset="0"/>
                <a:ea typeface="微软雅黑" pitchFamily="34" charset="-122"/>
              </a:rPr>
              <a:t>01    </a:t>
            </a:r>
            <a:r>
              <a:rPr lang="zh-CN" altLang="en-US" sz="2800" dirty="0">
                <a:solidFill>
                  <a:srgbClr val="595959"/>
                </a:solidFill>
                <a:latin typeface="Impact" pitchFamily="34" charset="0"/>
                <a:ea typeface="微软雅黑" pitchFamily="34" charset="-122"/>
              </a:rPr>
              <a:t>认识</a:t>
            </a:r>
            <a:r>
              <a:rPr lang="en-US" altLang="zh-CN" sz="2800" dirty="0">
                <a:solidFill>
                  <a:srgbClr val="595959"/>
                </a:solidFill>
                <a:latin typeface="Impact" pitchFamily="34" charset="0"/>
                <a:ea typeface="微软雅黑" pitchFamily="34" charset="-122"/>
              </a:rPr>
              <a:t>Python</a:t>
            </a:r>
          </a:p>
        </p:txBody>
      </p:sp>
      <p:sp>
        <p:nvSpPr>
          <p:cNvPr id="13" name="TextBox 10"/>
          <p:cNvSpPr txBox="1">
            <a:spLocks noChangeArrowheads="1"/>
          </p:cNvSpPr>
          <p:nvPr/>
        </p:nvSpPr>
        <p:spPr bwMode="auto">
          <a:xfrm>
            <a:off x="4567439" y="3164208"/>
            <a:ext cx="7010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2800" dirty="0">
                <a:solidFill>
                  <a:srgbClr val="595959"/>
                </a:solidFill>
                <a:latin typeface="Impact" pitchFamily="34" charset="0"/>
                <a:ea typeface="微软雅黑" pitchFamily="34" charset="-122"/>
              </a:rPr>
              <a:t>02    Python</a:t>
            </a:r>
            <a:r>
              <a:rPr lang="zh-CN" altLang="en-US" sz="2800" dirty="0">
                <a:solidFill>
                  <a:srgbClr val="595959"/>
                </a:solidFill>
                <a:latin typeface="Impact" pitchFamily="34" charset="0"/>
                <a:ea typeface="微软雅黑" pitchFamily="34" charset="-122"/>
              </a:rPr>
              <a:t>解释器的安装与</a:t>
            </a:r>
            <a:r>
              <a:rPr lang="en-US" altLang="zh-CN" sz="2800" dirty="0">
                <a:solidFill>
                  <a:srgbClr val="595959"/>
                </a:solidFill>
                <a:latin typeface="Impact" pitchFamily="34" charset="0"/>
                <a:ea typeface="微软雅黑" pitchFamily="34" charset="-122"/>
              </a:rPr>
              <a:t>Python</a:t>
            </a:r>
            <a:r>
              <a:rPr lang="zh-CN" altLang="en-US" sz="2800" dirty="0">
                <a:solidFill>
                  <a:srgbClr val="595959"/>
                </a:solidFill>
                <a:latin typeface="Impact" pitchFamily="34" charset="0"/>
                <a:ea typeface="微软雅黑" pitchFamily="34" charset="-122"/>
              </a:rPr>
              <a:t>程序的运行</a:t>
            </a:r>
          </a:p>
        </p:txBody>
      </p:sp>
      <p:sp>
        <p:nvSpPr>
          <p:cNvPr id="14" name="TextBox 11"/>
          <p:cNvSpPr txBox="1">
            <a:spLocks noChangeArrowheads="1"/>
          </p:cNvSpPr>
          <p:nvPr/>
        </p:nvSpPr>
        <p:spPr bwMode="auto">
          <a:xfrm>
            <a:off x="4567438" y="3979389"/>
            <a:ext cx="532650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2800" dirty="0">
                <a:solidFill>
                  <a:srgbClr val="595959"/>
                </a:solidFill>
                <a:latin typeface="Impact" pitchFamily="34" charset="0"/>
                <a:ea typeface="微软雅黑" pitchFamily="34" charset="-122"/>
              </a:rPr>
              <a:t>03    Python</a:t>
            </a:r>
            <a:r>
              <a:rPr lang="zh-CN" altLang="en-US" sz="2800" dirty="0">
                <a:solidFill>
                  <a:srgbClr val="595959"/>
                </a:solidFill>
                <a:latin typeface="Impact" pitchFamily="34" charset="0"/>
                <a:ea typeface="微软雅黑" pitchFamily="34" charset="-122"/>
              </a:rPr>
              <a:t>开发工具</a:t>
            </a:r>
          </a:p>
        </p:txBody>
      </p:sp>
      <p:sp>
        <p:nvSpPr>
          <p:cNvPr id="15" name="TextBox 10"/>
          <p:cNvSpPr txBox="1">
            <a:spLocks noChangeArrowheads="1"/>
          </p:cNvSpPr>
          <p:nvPr/>
        </p:nvSpPr>
        <p:spPr bwMode="auto">
          <a:xfrm>
            <a:off x="4594426" y="4794570"/>
            <a:ext cx="529951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2800" dirty="0">
                <a:solidFill>
                  <a:schemeClr val="bg1"/>
                </a:solidFill>
                <a:latin typeface="Impact" pitchFamily="34" charset="0"/>
                <a:ea typeface="微软雅黑" pitchFamily="34" charset="-122"/>
              </a:rPr>
              <a:t>04    Python</a:t>
            </a:r>
            <a:r>
              <a:rPr lang="zh-CN" altLang="en-US" sz="2800" dirty="0">
                <a:solidFill>
                  <a:schemeClr val="bg1"/>
                </a:solidFill>
                <a:latin typeface="Impact" pitchFamily="34" charset="0"/>
                <a:ea typeface="微软雅黑" pitchFamily="34" charset="-122"/>
              </a:rPr>
              <a:t>模块</a:t>
            </a:r>
          </a:p>
        </p:txBody>
      </p:sp>
    </p:spTree>
    <p:extLst>
      <p:ext uri="{BB962C8B-B14F-4D97-AF65-F5344CB8AC3E}">
        <p14:creationId xmlns:p14="http://schemas.microsoft.com/office/powerpoint/2010/main" val="17030157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37028" y="1806919"/>
            <a:ext cx="5008250" cy="4095160"/>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x-none" altLang="zh-CN" sz="2200" dirty="0">
                <a:solidFill>
                  <a:schemeClr val="bg1">
                    <a:lumMod val="50000"/>
                  </a:schemeClr>
                </a:solidFill>
                <a:latin typeface="微软雅黑" pitchFamily="34" charset="-122"/>
                <a:ea typeface="微软雅黑" pitchFamily="34" charset="-122"/>
              </a:rPr>
              <a:t>1.3</a:t>
            </a:r>
            <a:r>
              <a:rPr lang="zh-CN" altLang="zh-CN" sz="2200" dirty="0">
                <a:solidFill>
                  <a:schemeClr val="bg1">
                    <a:lumMod val="50000"/>
                  </a:schemeClr>
                </a:solidFill>
                <a:latin typeface="微软雅黑" pitchFamily="34" charset="-122"/>
                <a:ea typeface="微软雅黑" pitchFamily="34" charset="-122"/>
              </a:rPr>
              <a:t>节编写的</a:t>
            </a:r>
            <a:r>
              <a:rPr lang="x-none" altLang="zh-CN" sz="2200" dirty="0">
                <a:solidFill>
                  <a:schemeClr val="bg1">
                    <a:lumMod val="50000"/>
                  </a:schemeClr>
                </a:solidFill>
                <a:latin typeface="微软雅黑" pitchFamily="34" charset="-122"/>
                <a:ea typeface="微软雅黑" pitchFamily="34" charset="-122"/>
              </a:rPr>
              <a:t>Python</a:t>
            </a:r>
            <a:r>
              <a:rPr lang="zh-CN" altLang="zh-CN" sz="2200" dirty="0">
                <a:solidFill>
                  <a:schemeClr val="bg1">
                    <a:lumMod val="50000"/>
                  </a:schemeClr>
                </a:solidFill>
                <a:latin typeface="微软雅黑" pitchFamily="34" charset="-122"/>
                <a:ea typeface="微软雅黑" pitchFamily="34" charset="-122"/>
              </a:rPr>
              <a:t>程序只有极少的代码，实现的功能非常简单。随着程序复杂度的提高代码量会同步增长，这时若还是在一个文件中编写代码，代码的维护就会越来越困难。为了保证代码的可维护性，开发人员通常将一些功能性代码放在其他文件中，这样用于存放功能性代码的文件就是</a:t>
            </a:r>
            <a:r>
              <a:rPr lang="zh-CN" altLang="zh-CN" sz="2200" dirty="0">
                <a:solidFill>
                  <a:srgbClr val="FF0000"/>
                </a:solidFill>
                <a:latin typeface="微软雅黑" pitchFamily="34" charset="-122"/>
                <a:ea typeface="微软雅黑" pitchFamily="34" charset="-122"/>
              </a:rPr>
              <a:t>模块</a:t>
            </a:r>
            <a:r>
              <a:rPr lang="zh-CN" altLang="zh-CN" sz="2200" dirty="0">
                <a:solidFill>
                  <a:schemeClr val="bg1">
                    <a:lumMod val="50000"/>
                  </a:schemeClr>
                </a:solidFill>
                <a:latin typeface="微软雅黑" pitchFamily="34" charset="-122"/>
                <a:ea typeface="微软雅黑" pitchFamily="34" charset="-122"/>
              </a:rPr>
              <a:t>。</a:t>
            </a:r>
          </a:p>
        </p:txBody>
      </p:sp>
      <p:sp>
        <p:nvSpPr>
          <p:cNvPr id="4" name="标题 1"/>
          <p:cNvSpPr txBox="1">
            <a:spLocks/>
          </p:cNvSpPr>
          <p:nvPr/>
        </p:nvSpPr>
        <p:spPr>
          <a:xfrm>
            <a:off x="2329840" y="572250"/>
            <a:ext cx="8360079" cy="535531"/>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zh-CN" sz="3200" dirty="0">
                <a:solidFill>
                  <a:srgbClr val="1353A2"/>
                </a:solidFill>
                <a:latin typeface="微软雅黑" pitchFamily="34" charset="-122"/>
                <a:ea typeface="微软雅黑" pitchFamily="34" charset="-122"/>
              </a:rPr>
              <a:t>1.4.1 </a:t>
            </a:r>
            <a:r>
              <a:rPr lang="zh-CN" altLang="zh-CN" sz="3200" dirty="0">
                <a:solidFill>
                  <a:srgbClr val="1353A2"/>
                </a:solidFill>
                <a:latin typeface="微软雅黑" pitchFamily="34" charset="-122"/>
                <a:ea typeface="微软雅黑" pitchFamily="34" charset="-122"/>
                <a:cs typeface="+mn-cs"/>
              </a:rPr>
              <a:t>模块的安装</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684" y="1806919"/>
            <a:ext cx="5194854" cy="3838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0425543"/>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37028" y="2331209"/>
            <a:ext cx="5008250" cy="3139321"/>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zh-CN" sz="2200" dirty="0">
                <a:solidFill>
                  <a:schemeClr val="bg1">
                    <a:lumMod val="50000"/>
                  </a:schemeClr>
                </a:solidFill>
                <a:latin typeface="微软雅黑" pitchFamily="34" charset="-122"/>
                <a:ea typeface="微软雅黑" pitchFamily="34" charset="-122"/>
              </a:rPr>
              <a:t>作为一种强大且便捷的编程语言，</a:t>
            </a:r>
            <a:r>
              <a:rPr lang="x-none" altLang="zh-CN" sz="2200" dirty="0">
                <a:solidFill>
                  <a:schemeClr val="bg1">
                    <a:lumMod val="50000"/>
                  </a:schemeClr>
                </a:solidFill>
                <a:latin typeface="微软雅黑" pitchFamily="34" charset="-122"/>
                <a:ea typeface="微软雅黑" pitchFamily="34" charset="-122"/>
              </a:rPr>
              <a:t>Python</a:t>
            </a:r>
            <a:r>
              <a:rPr lang="zh-CN" altLang="zh-CN" sz="2200" dirty="0">
                <a:solidFill>
                  <a:schemeClr val="bg1">
                    <a:lumMod val="50000"/>
                  </a:schemeClr>
                </a:solidFill>
                <a:latin typeface="微软雅黑" pitchFamily="34" charset="-122"/>
                <a:ea typeface="微软雅黑" pitchFamily="34" charset="-122"/>
              </a:rPr>
              <a:t>自然支持以模块的形式组织代码。</a:t>
            </a:r>
            <a:r>
              <a:rPr lang="x-none" altLang="zh-CN" sz="2200" dirty="0">
                <a:solidFill>
                  <a:schemeClr val="bg1">
                    <a:lumMod val="50000"/>
                  </a:schemeClr>
                </a:solidFill>
                <a:latin typeface="微软雅黑" pitchFamily="34" charset="-122"/>
                <a:ea typeface="微软雅黑" pitchFamily="34" charset="-122"/>
              </a:rPr>
              <a:t>Python</a:t>
            </a:r>
            <a:r>
              <a:rPr lang="zh-CN" altLang="zh-CN" sz="2200" dirty="0">
                <a:solidFill>
                  <a:schemeClr val="bg1">
                    <a:lumMod val="50000"/>
                  </a:schemeClr>
                </a:solidFill>
                <a:latin typeface="微软雅黑" pitchFamily="34" charset="-122"/>
                <a:ea typeface="微软雅黑" pitchFamily="34" charset="-122"/>
              </a:rPr>
              <a:t>内置了一些</a:t>
            </a:r>
            <a:r>
              <a:rPr lang="zh-CN" altLang="zh-CN" sz="2200" dirty="0">
                <a:solidFill>
                  <a:srgbClr val="FF0000"/>
                </a:solidFill>
                <a:latin typeface="微软雅黑" pitchFamily="34" charset="-122"/>
                <a:ea typeface="微软雅黑" pitchFamily="34" charset="-122"/>
              </a:rPr>
              <a:t>标准模块</a:t>
            </a:r>
            <a:r>
              <a:rPr lang="zh-CN" altLang="zh-CN" sz="2200" dirty="0">
                <a:solidFill>
                  <a:schemeClr val="bg1">
                    <a:lumMod val="50000"/>
                  </a:schemeClr>
                </a:solidFill>
                <a:latin typeface="微软雅黑" pitchFamily="34" charset="-122"/>
                <a:ea typeface="微软雅黑" pitchFamily="34" charset="-122"/>
              </a:rPr>
              <a:t>，</a:t>
            </a:r>
            <a:r>
              <a:rPr lang="x-none" altLang="zh-CN" sz="2200" dirty="0">
                <a:solidFill>
                  <a:schemeClr val="bg1">
                    <a:lumMod val="50000"/>
                  </a:schemeClr>
                </a:solidFill>
                <a:latin typeface="微软雅黑" pitchFamily="34" charset="-122"/>
                <a:ea typeface="微软雅黑" pitchFamily="34" charset="-122"/>
              </a:rPr>
              <a:t>Python</a:t>
            </a:r>
            <a:r>
              <a:rPr lang="zh-CN" altLang="zh-CN" sz="2200" dirty="0">
                <a:solidFill>
                  <a:schemeClr val="bg1">
                    <a:lumMod val="50000"/>
                  </a:schemeClr>
                </a:solidFill>
                <a:latin typeface="微软雅黑" pitchFamily="34" charset="-122"/>
                <a:ea typeface="微软雅黑" pitchFamily="34" charset="-122"/>
              </a:rPr>
              <a:t>的使用者也贡献了丰富且强大的</a:t>
            </a:r>
            <a:r>
              <a:rPr lang="zh-CN" altLang="zh-CN" sz="2200" dirty="0">
                <a:solidFill>
                  <a:srgbClr val="FF0000"/>
                </a:solidFill>
                <a:latin typeface="微软雅黑" pitchFamily="34" charset="-122"/>
                <a:ea typeface="微软雅黑" pitchFamily="34" charset="-122"/>
              </a:rPr>
              <a:t>第三方模块</a:t>
            </a:r>
            <a:r>
              <a:rPr lang="zh-CN" altLang="zh-CN" sz="2200" dirty="0">
                <a:solidFill>
                  <a:schemeClr val="bg1">
                    <a:lumMod val="50000"/>
                  </a:schemeClr>
                </a:solidFill>
                <a:latin typeface="微软雅黑" pitchFamily="34" charset="-122"/>
                <a:ea typeface="微软雅黑" pitchFamily="34" charset="-122"/>
              </a:rPr>
              <a:t>；标准模块可以直接导入与使用，第三方模块则需先行安装。</a:t>
            </a:r>
            <a:endParaRPr lang="zh-CN" altLang="en-US" sz="2200" dirty="0">
              <a:solidFill>
                <a:schemeClr val="bg1">
                  <a:lumMod val="50000"/>
                </a:schemeClr>
              </a:solidFill>
              <a:latin typeface="微软雅黑" pitchFamily="34" charset="-122"/>
              <a:ea typeface="微软雅黑" pitchFamily="34" charset="-122"/>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684" y="1951876"/>
            <a:ext cx="5194854" cy="3838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标题 1"/>
          <p:cNvSpPr txBox="1">
            <a:spLocks/>
          </p:cNvSpPr>
          <p:nvPr/>
        </p:nvSpPr>
        <p:spPr>
          <a:xfrm>
            <a:off x="2329840" y="572250"/>
            <a:ext cx="8360079" cy="535531"/>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zh-CN" sz="3200" dirty="0">
                <a:solidFill>
                  <a:srgbClr val="1353A2"/>
                </a:solidFill>
                <a:latin typeface="微软雅黑" pitchFamily="34" charset="-122"/>
                <a:ea typeface="微软雅黑" pitchFamily="34" charset="-122"/>
              </a:rPr>
              <a:t>1.4.1 </a:t>
            </a:r>
            <a:r>
              <a:rPr lang="zh-CN" altLang="zh-CN" sz="3200" dirty="0">
                <a:solidFill>
                  <a:srgbClr val="1353A2"/>
                </a:solidFill>
                <a:latin typeface="微软雅黑" pitchFamily="34" charset="-122"/>
                <a:ea typeface="微软雅黑" pitchFamily="34" charset="-122"/>
                <a:cs typeface="+mn-cs"/>
              </a:rPr>
              <a:t>模块的安装</a:t>
            </a:r>
          </a:p>
        </p:txBody>
      </p:sp>
    </p:spTree>
    <p:extLst>
      <p:ext uri="{BB962C8B-B14F-4D97-AF65-F5344CB8AC3E}">
        <p14:creationId xmlns:p14="http://schemas.microsoft.com/office/powerpoint/2010/main" val="3756336611"/>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5424" y="1360531"/>
            <a:ext cx="10981150" cy="12003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zh-CN" sz="2400" dirty="0">
                <a:solidFill>
                  <a:schemeClr val="bg1">
                    <a:lumMod val="50000"/>
                  </a:schemeClr>
                </a:solidFill>
                <a:latin typeface="微软雅黑" pitchFamily="34" charset="-122"/>
                <a:ea typeface="微软雅黑" pitchFamily="34" charset="-122"/>
              </a:rPr>
              <a:t>利用</a:t>
            </a:r>
            <a:r>
              <a:rPr lang="en-US" altLang="zh-CN" sz="2400" dirty="0">
                <a:solidFill>
                  <a:schemeClr val="bg1">
                    <a:lumMod val="50000"/>
                  </a:schemeClr>
                </a:solidFill>
                <a:latin typeface="微软雅黑" pitchFamily="34" charset="-122"/>
                <a:ea typeface="微软雅黑" pitchFamily="34" charset="-122"/>
              </a:rPr>
              <a:t>Python</a:t>
            </a:r>
            <a:r>
              <a:rPr lang="zh-CN" altLang="zh-CN" sz="2400" dirty="0">
                <a:solidFill>
                  <a:schemeClr val="bg1">
                    <a:lumMod val="50000"/>
                  </a:schemeClr>
                </a:solidFill>
                <a:latin typeface="微软雅黑" pitchFamily="34" charset="-122"/>
                <a:ea typeface="微软雅黑" pitchFamily="34" charset="-122"/>
              </a:rPr>
              <a:t>内置的</a:t>
            </a:r>
            <a:r>
              <a:rPr lang="en-US" altLang="zh-CN" sz="2400" dirty="0">
                <a:solidFill>
                  <a:srgbClr val="FF0000"/>
                </a:solidFill>
                <a:latin typeface="微软雅黑" pitchFamily="34" charset="-122"/>
                <a:ea typeface="微软雅黑" pitchFamily="34" charset="-122"/>
              </a:rPr>
              <a:t>pip</a:t>
            </a:r>
            <a:r>
              <a:rPr lang="zh-CN" altLang="zh-CN" sz="2400" dirty="0">
                <a:solidFill>
                  <a:srgbClr val="FF0000"/>
                </a:solidFill>
                <a:latin typeface="微软雅黑" pitchFamily="34" charset="-122"/>
                <a:ea typeface="微软雅黑" pitchFamily="34" charset="-122"/>
              </a:rPr>
              <a:t>工具</a:t>
            </a:r>
            <a:r>
              <a:rPr lang="zh-CN" altLang="zh-CN" sz="2400" dirty="0">
                <a:solidFill>
                  <a:schemeClr val="bg1">
                    <a:lumMod val="50000"/>
                  </a:schemeClr>
                </a:solidFill>
                <a:latin typeface="微软雅黑" pitchFamily="34" charset="-122"/>
                <a:ea typeface="微软雅黑" pitchFamily="34" charset="-122"/>
              </a:rPr>
              <a:t>（安装</a:t>
            </a:r>
            <a:r>
              <a:rPr lang="en-US" altLang="zh-CN" sz="2400" dirty="0">
                <a:solidFill>
                  <a:schemeClr val="bg1">
                    <a:lumMod val="50000"/>
                  </a:schemeClr>
                </a:solidFill>
                <a:latin typeface="微软雅黑" pitchFamily="34" charset="-122"/>
                <a:ea typeface="微软雅黑" pitchFamily="34" charset="-122"/>
              </a:rPr>
              <a:t>Python3.8</a:t>
            </a:r>
            <a:r>
              <a:rPr lang="zh-CN" altLang="zh-CN" sz="2400" dirty="0">
                <a:solidFill>
                  <a:schemeClr val="bg1">
                    <a:lumMod val="50000"/>
                  </a:schemeClr>
                </a:solidFill>
                <a:latin typeface="微软雅黑" pitchFamily="34" charset="-122"/>
                <a:ea typeface="微软雅黑" pitchFamily="34" charset="-122"/>
              </a:rPr>
              <a:t>时会自动安装该工具）可以非常方便地</a:t>
            </a:r>
            <a:r>
              <a:rPr lang="zh-CN" altLang="zh-CN" sz="2400" dirty="0">
                <a:solidFill>
                  <a:srgbClr val="FF0000"/>
                </a:solidFill>
                <a:latin typeface="微软雅黑" pitchFamily="34" charset="-122"/>
                <a:ea typeface="微软雅黑" pitchFamily="34" charset="-122"/>
              </a:rPr>
              <a:t>安装</a:t>
            </a:r>
            <a:r>
              <a:rPr lang="en-US" altLang="zh-CN" sz="2400" dirty="0">
                <a:solidFill>
                  <a:srgbClr val="FF0000"/>
                </a:solidFill>
                <a:latin typeface="微软雅黑" pitchFamily="34" charset="-122"/>
                <a:ea typeface="微软雅黑" pitchFamily="34" charset="-122"/>
              </a:rPr>
              <a:t>Python</a:t>
            </a:r>
            <a:r>
              <a:rPr lang="zh-CN" altLang="zh-CN" sz="2400" dirty="0">
                <a:solidFill>
                  <a:srgbClr val="FF0000"/>
                </a:solidFill>
                <a:latin typeface="微软雅黑" pitchFamily="34" charset="-122"/>
                <a:ea typeface="微软雅黑" pitchFamily="34" charset="-122"/>
              </a:rPr>
              <a:t>第三方模块</a:t>
            </a:r>
            <a:r>
              <a:rPr lang="zh-CN" altLang="zh-CN" sz="2400" dirty="0">
                <a:solidFill>
                  <a:schemeClr val="bg1">
                    <a:lumMod val="50000"/>
                  </a:schemeClr>
                </a:solidFill>
                <a:latin typeface="微软雅黑" pitchFamily="34" charset="-122"/>
                <a:ea typeface="微软雅黑" pitchFamily="34" charset="-122"/>
              </a:rPr>
              <a:t>，该工具可在命令行中使用</a:t>
            </a:r>
            <a:r>
              <a:rPr lang="zh-CN" altLang="en-US" sz="2400" dirty="0">
                <a:solidFill>
                  <a:schemeClr val="bg1">
                    <a:lumMod val="50000"/>
                  </a:schemeClr>
                </a:solidFill>
                <a:latin typeface="微软雅黑" pitchFamily="34" charset="-122"/>
                <a:ea typeface="微软雅黑" pitchFamily="34" charset="-122"/>
              </a:rPr>
              <a:t>，</a:t>
            </a:r>
            <a:r>
              <a:rPr lang="zh-CN" altLang="zh-CN" sz="2400" dirty="0">
                <a:solidFill>
                  <a:schemeClr val="bg1">
                    <a:lumMod val="50000"/>
                  </a:schemeClr>
                </a:solidFill>
                <a:latin typeface="微软雅黑" pitchFamily="34" charset="-122"/>
                <a:ea typeface="微软雅黑" pitchFamily="34" charset="-122"/>
              </a:rPr>
              <a:t>语法格式如下：</a:t>
            </a:r>
            <a:endParaRPr lang="en-US" altLang="zh-CN" sz="2400" dirty="0">
              <a:solidFill>
                <a:schemeClr val="bg1">
                  <a:lumMod val="50000"/>
                </a:schemeClr>
              </a:solidFill>
              <a:latin typeface="微软雅黑" pitchFamily="34" charset="-122"/>
              <a:ea typeface="微软雅黑" pitchFamily="34" charset="-122"/>
            </a:endParaRPr>
          </a:p>
        </p:txBody>
      </p:sp>
      <p:grpSp>
        <p:nvGrpSpPr>
          <p:cNvPr id="3" name="组合 2"/>
          <p:cNvGrpSpPr/>
          <p:nvPr/>
        </p:nvGrpSpPr>
        <p:grpSpPr>
          <a:xfrm>
            <a:off x="605424" y="4271854"/>
            <a:ext cx="10981150" cy="1431219"/>
            <a:chOff x="605424" y="4090010"/>
            <a:chExt cx="10981150" cy="1431219"/>
          </a:xfrm>
        </p:grpSpPr>
        <p:sp>
          <p:nvSpPr>
            <p:cNvPr id="2" name="矩形 1"/>
            <p:cNvSpPr/>
            <p:nvPr/>
          </p:nvSpPr>
          <p:spPr>
            <a:xfrm>
              <a:off x="605424" y="4613801"/>
              <a:ext cx="10981150" cy="907428"/>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40000"/>
                </a:lnSpc>
              </a:pPr>
              <a:r>
                <a:rPr lang="en-US" altLang="zh-CN" sz="2000" dirty="0">
                  <a:solidFill>
                    <a:srgbClr val="FF0000"/>
                  </a:solidFill>
                  <a:latin typeface="微软雅黑"/>
                  <a:ea typeface="微软雅黑"/>
                  <a:cs typeface="微软雅黑"/>
                </a:rPr>
                <a:t>pip</a:t>
              </a:r>
              <a:r>
                <a:rPr lang="zh-CN" altLang="zh-CN" sz="2000" dirty="0">
                  <a:solidFill>
                    <a:srgbClr val="FF0000"/>
                  </a:solidFill>
                  <a:latin typeface="微软雅黑"/>
                  <a:ea typeface="微软雅黑"/>
                  <a:cs typeface="微软雅黑"/>
                </a:rPr>
                <a:t>是在线工具，</a:t>
              </a:r>
              <a:r>
                <a:rPr lang="en-US" altLang="zh-CN" sz="2000" dirty="0">
                  <a:solidFill>
                    <a:srgbClr val="FF0000"/>
                  </a:solidFill>
                  <a:latin typeface="微软雅黑"/>
                  <a:ea typeface="微软雅黑"/>
                  <a:cs typeface="微软雅黑"/>
                </a:rPr>
                <a:t>pip</a:t>
              </a:r>
              <a:r>
                <a:rPr lang="zh-CN" altLang="zh-CN" sz="2000" dirty="0">
                  <a:solidFill>
                    <a:srgbClr val="FF0000"/>
                  </a:solidFill>
                  <a:latin typeface="微软雅黑"/>
                  <a:ea typeface="微软雅黑"/>
                  <a:cs typeface="微软雅黑"/>
                </a:rPr>
                <a:t>命令执行后，它需要联网获取模块资源，若没有网络或网络不佳，</a:t>
              </a:r>
              <a:r>
                <a:rPr lang="en-US" altLang="zh-CN" sz="2000" dirty="0">
                  <a:solidFill>
                    <a:srgbClr val="FF0000"/>
                  </a:solidFill>
                  <a:latin typeface="微软雅黑"/>
                  <a:ea typeface="微软雅黑"/>
                  <a:cs typeface="微软雅黑"/>
                </a:rPr>
                <a:t>pip</a:t>
              </a:r>
              <a:r>
                <a:rPr lang="zh-CN" altLang="zh-CN" sz="2000" dirty="0">
                  <a:solidFill>
                    <a:srgbClr val="FF0000"/>
                  </a:solidFill>
                  <a:latin typeface="微软雅黑"/>
                  <a:ea typeface="微软雅黑"/>
                  <a:cs typeface="微软雅黑"/>
                </a:rPr>
                <a:t>将无法顺利安装第三方模块。</a:t>
              </a:r>
            </a:p>
          </p:txBody>
        </p:sp>
        <p:sp>
          <p:nvSpPr>
            <p:cNvPr id="5" name="矩形 4"/>
            <p:cNvSpPr/>
            <p:nvPr/>
          </p:nvSpPr>
          <p:spPr>
            <a:xfrm>
              <a:off x="605424" y="4090010"/>
              <a:ext cx="934127" cy="461665"/>
            </a:xfrm>
            <a:prstGeom prst="rect">
              <a:avLst/>
            </a:prstGeom>
            <a:solidFill>
              <a:srgbClr val="1353A2"/>
            </a:solidFill>
          </p:spPr>
          <p:txBody>
            <a:bodyPr wrap="square">
              <a:spAutoFit/>
            </a:bodyPr>
            <a:lstStyle/>
            <a:p>
              <a:r>
                <a:rPr lang="zh-CN" altLang="zh-CN" sz="2400" b="1" dirty="0">
                  <a:solidFill>
                    <a:schemeClr val="bg1"/>
                  </a:solidFill>
                  <a:latin typeface="微软雅黑"/>
                  <a:ea typeface="微软雅黑"/>
                  <a:cs typeface="微软雅黑"/>
                </a:rPr>
                <a:t>注意</a:t>
              </a:r>
              <a:endParaRPr lang="zh-CN" altLang="en-US" sz="2400" b="1" dirty="0">
                <a:solidFill>
                  <a:schemeClr val="bg1"/>
                </a:solidFill>
              </a:endParaRPr>
            </a:p>
          </p:txBody>
        </p:sp>
      </p:grpSp>
      <p:sp>
        <p:nvSpPr>
          <p:cNvPr id="9" name="标题 1"/>
          <p:cNvSpPr txBox="1">
            <a:spLocks/>
          </p:cNvSpPr>
          <p:nvPr/>
        </p:nvSpPr>
        <p:spPr>
          <a:xfrm>
            <a:off x="2329840" y="572250"/>
            <a:ext cx="8360079" cy="535531"/>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zh-CN" sz="3200" dirty="0">
                <a:solidFill>
                  <a:srgbClr val="1353A2"/>
                </a:solidFill>
                <a:latin typeface="微软雅黑" pitchFamily="34" charset="-122"/>
                <a:ea typeface="微软雅黑" pitchFamily="34" charset="-122"/>
              </a:rPr>
              <a:t>1.4.1 </a:t>
            </a:r>
            <a:r>
              <a:rPr lang="zh-CN" altLang="zh-CN" sz="3200" dirty="0">
                <a:solidFill>
                  <a:srgbClr val="1353A2"/>
                </a:solidFill>
                <a:latin typeface="微软雅黑" pitchFamily="34" charset="-122"/>
                <a:ea typeface="微软雅黑" pitchFamily="34" charset="-122"/>
                <a:cs typeface="+mn-cs"/>
              </a:rPr>
              <a:t>模块的安装</a:t>
            </a:r>
          </a:p>
        </p:txBody>
      </p:sp>
      <p:grpSp>
        <p:nvGrpSpPr>
          <p:cNvPr id="11" name="组合 10"/>
          <p:cNvGrpSpPr/>
          <p:nvPr/>
        </p:nvGrpSpPr>
        <p:grpSpPr>
          <a:xfrm>
            <a:off x="605425" y="2821496"/>
            <a:ext cx="10981149" cy="795156"/>
            <a:chOff x="4495493" y="3537060"/>
            <a:chExt cx="7213907" cy="795156"/>
          </a:xfrm>
        </p:grpSpPr>
        <p:sp>
          <p:nvSpPr>
            <p:cNvPr id="12" name="矩形 2"/>
            <p:cNvSpPr>
              <a:spLocks noChangeArrowheads="1"/>
            </p:cNvSpPr>
            <p:nvPr/>
          </p:nvSpPr>
          <p:spPr bwMode="auto">
            <a:xfrm>
              <a:off x="4495493" y="3685755"/>
              <a:ext cx="7213907" cy="497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等线" pitchFamily="2" charset="-122"/>
                  <a:ea typeface="宋体" pitchFamily="2" charset="-122"/>
                </a:defRPr>
              </a:lvl1pPr>
              <a:lvl2pPr marL="742950" indent="-285750" eaLnBrk="0" hangingPunct="0">
                <a:defRPr kumimoji="1" sz="2400">
                  <a:solidFill>
                    <a:schemeClr val="tx1"/>
                  </a:solidFill>
                  <a:latin typeface="等线" pitchFamily="2" charset="-122"/>
                  <a:ea typeface="宋体" pitchFamily="2" charset="-122"/>
                </a:defRPr>
              </a:lvl2pPr>
              <a:lvl3pPr marL="1143000" indent="-228600" eaLnBrk="0" hangingPunct="0">
                <a:defRPr kumimoji="1" sz="2400">
                  <a:solidFill>
                    <a:schemeClr val="tx1"/>
                  </a:solidFill>
                  <a:latin typeface="等线" pitchFamily="2" charset="-122"/>
                  <a:ea typeface="宋体" pitchFamily="2" charset="-122"/>
                </a:defRPr>
              </a:lvl3pPr>
              <a:lvl4pPr marL="1600200" indent="-228600" eaLnBrk="0" hangingPunct="0">
                <a:defRPr kumimoji="1" sz="2400">
                  <a:solidFill>
                    <a:schemeClr val="tx1"/>
                  </a:solidFill>
                  <a:latin typeface="等线" pitchFamily="2" charset="-122"/>
                  <a:ea typeface="宋体" pitchFamily="2" charset="-122"/>
                </a:defRPr>
              </a:lvl4pPr>
              <a:lvl5pPr marL="2057400" indent="-228600" eaLnBrk="0" hangingPunct="0">
                <a:defRPr kumimoji="1" sz="2400">
                  <a:solidFill>
                    <a:schemeClr val="tx1"/>
                  </a:solidFill>
                  <a:latin typeface="等线" pitchFamily="2" charset="-122"/>
                  <a:ea typeface="宋体" pitchFamily="2" charset="-122"/>
                </a:defRPr>
              </a:lvl5pPr>
              <a:lvl6pPr marL="2514600" indent="-228600" eaLnBrk="0" fontAlgn="base" hangingPunct="0">
                <a:spcBef>
                  <a:spcPct val="0"/>
                </a:spcBef>
                <a:spcAft>
                  <a:spcPct val="0"/>
                </a:spcAft>
                <a:defRPr kumimoji="1" sz="2400">
                  <a:solidFill>
                    <a:schemeClr val="tx1"/>
                  </a:solidFill>
                  <a:latin typeface="等线" pitchFamily="2" charset="-122"/>
                  <a:ea typeface="宋体" pitchFamily="2" charset="-122"/>
                </a:defRPr>
              </a:lvl6pPr>
              <a:lvl7pPr marL="2971800" indent="-228600" eaLnBrk="0" fontAlgn="base" hangingPunct="0">
                <a:spcBef>
                  <a:spcPct val="0"/>
                </a:spcBef>
                <a:spcAft>
                  <a:spcPct val="0"/>
                </a:spcAft>
                <a:defRPr kumimoji="1" sz="2400">
                  <a:solidFill>
                    <a:schemeClr val="tx1"/>
                  </a:solidFill>
                  <a:latin typeface="等线" pitchFamily="2" charset="-122"/>
                  <a:ea typeface="宋体" pitchFamily="2" charset="-122"/>
                </a:defRPr>
              </a:lvl7pPr>
              <a:lvl8pPr marL="3429000" indent="-228600" eaLnBrk="0" fontAlgn="base" hangingPunct="0">
                <a:spcBef>
                  <a:spcPct val="0"/>
                </a:spcBef>
                <a:spcAft>
                  <a:spcPct val="0"/>
                </a:spcAft>
                <a:defRPr kumimoji="1" sz="2400">
                  <a:solidFill>
                    <a:schemeClr val="tx1"/>
                  </a:solidFill>
                  <a:latin typeface="等线" pitchFamily="2" charset="-122"/>
                  <a:ea typeface="宋体" pitchFamily="2" charset="-122"/>
                </a:defRPr>
              </a:lvl8pPr>
              <a:lvl9pPr marL="3886200" indent="-228600" eaLnBrk="0" fontAlgn="base" hangingPunct="0">
                <a:spcBef>
                  <a:spcPct val="0"/>
                </a:spcBef>
                <a:spcAft>
                  <a:spcPct val="0"/>
                </a:spcAft>
                <a:defRPr kumimoji="1" sz="2400">
                  <a:solidFill>
                    <a:schemeClr val="tx1"/>
                  </a:solidFill>
                  <a:latin typeface="等线" pitchFamily="2" charset="-122"/>
                  <a:ea typeface="宋体" pitchFamily="2" charset="-122"/>
                </a:defRPr>
              </a:lvl9pPr>
            </a:lstStyle>
            <a:p>
              <a:pPr algn="ctr">
                <a:lnSpc>
                  <a:spcPct val="120000"/>
                </a:lnSpc>
              </a:pPr>
              <a:r>
                <a:rPr lang="en-US" altLang="zh-CN" dirty="0">
                  <a:solidFill>
                    <a:schemeClr val="bg1">
                      <a:lumMod val="50000"/>
                    </a:schemeClr>
                  </a:solidFill>
                  <a:latin typeface="微软雅黑" pitchFamily="34" charset="-122"/>
                  <a:ea typeface="微软雅黑" pitchFamily="34" charset="-122"/>
                </a:rPr>
                <a:t>pip install </a:t>
              </a:r>
              <a:r>
                <a:rPr lang="zh-CN" altLang="zh-CN" dirty="0">
                  <a:solidFill>
                    <a:schemeClr val="bg1">
                      <a:lumMod val="50000"/>
                    </a:schemeClr>
                  </a:solidFill>
                  <a:latin typeface="微软雅黑" pitchFamily="34" charset="-122"/>
                  <a:ea typeface="微软雅黑" pitchFamily="34" charset="-122"/>
                </a:rPr>
                <a:t>模块名</a:t>
              </a:r>
            </a:p>
          </p:txBody>
        </p:sp>
        <p:sp>
          <p:nvSpPr>
            <p:cNvPr id="13" name="矩形 12"/>
            <p:cNvSpPr/>
            <p:nvPr/>
          </p:nvSpPr>
          <p:spPr>
            <a:xfrm>
              <a:off x="4495493" y="3537060"/>
              <a:ext cx="7083235" cy="795156"/>
            </a:xfrm>
            <a:prstGeom prst="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88373"/>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05424" y="1328534"/>
            <a:ext cx="10981150" cy="11350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en-US" sz="2400" dirty="0">
                <a:solidFill>
                  <a:schemeClr val="bg1">
                    <a:lumMod val="50000"/>
                  </a:schemeClr>
                </a:solidFill>
                <a:latin typeface="微软雅黑" pitchFamily="34" charset="-122"/>
                <a:ea typeface="微软雅黑" pitchFamily="34" charset="-122"/>
              </a:rPr>
              <a:t>在使用模块中定义的内容之前，需先将模块导入到当前程序。</a:t>
            </a:r>
            <a:r>
              <a:rPr lang="en-US" altLang="zh-CN" sz="2400" dirty="0">
                <a:solidFill>
                  <a:schemeClr val="bg1">
                    <a:lumMod val="50000"/>
                  </a:schemeClr>
                </a:solidFill>
                <a:latin typeface="微软雅黑" pitchFamily="34" charset="-122"/>
                <a:ea typeface="微软雅黑" pitchFamily="34" charset="-122"/>
              </a:rPr>
              <a:t>Python</a:t>
            </a:r>
            <a:r>
              <a:rPr lang="zh-CN" altLang="en-US" sz="2400" dirty="0">
                <a:solidFill>
                  <a:schemeClr val="bg1">
                    <a:lumMod val="50000"/>
                  </a:schemeClr>
                </a:solidFill>
                <a:latin typeface="微软雅黑" pitchFamily="34" charset="-122"/>
                <a:ea typeface="微软雅黑" pitchFamily="34" charset="-122"/>
              </a:rPr>
              <a:t>使用</a:t>
            </a:r>
            <a:r>
              <a:rPr lang="en-US" altLang="zh-CN" sz="2400" dirty="0">
                <a:solidFill>
                  <a:srgbClr val="FF0000"/>
                </a:solidFill>
                <a:latin typeface="微软雅黑" pitchFamily="34" charset="-122"/>
                <a:ea typeface="微软雅黑" pitchFamily="34" charset="-122"/>
              </a:rPr>
              <a:t>import</a:t>
            </a:r>
            <a:r>
              <a:rPr lang="zh-CN" altLang="en-US" sz="2400" dirty="0">
                <a:solidFill>
                  <a:srgbClr val="FF0000"/>
                </a:solidFill>
                <a:latin typeface="微软雅黑" pitchFamily="34" charset="-122"/>
                <a:ea typeface="微软雅黑" pitchFamily="34" charset="-122"/>
              </a:rPr>
              <a:t>关键字导入模块</a:t>
            </a:r>
            <a:r>
              <a:rPr lang="zh-CN" altLang="en-US" sz="2400" dirty="0">
                <a:solidFill>
                  <a:schemeClr val="bg1">
                    <a:lumMod val="50000"/>
                  </a:schemeClr>
                </a:solidFill>
                <a:latin typeface="微软雅黑" pitchFamily="34" charset="-122"/>
                <a:ea typeface="微软雅黑" pitchFamily="34" charset="-122"/>
              </a:rPr>
              <a:t>，其语法格式如下：</a:t>
            </a:r>
          </a:p>
        </p:txBody>
      </p:sp>
      <p:sp>
        <p:nvSpPr>
          <p:cNvPr id="4" name="矩形 3"/>
          <p:cNvSpPr/>
          <p:nvPr/>
        </p:nvSpPr>
        <p:spPr>
          <a:xfrm>
            <a:off x="605424" y="3944943"/>
            <a:ext cx="10981150"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en-US" sz="2400" dirty="0">
                <a:solidFill>
                  <a:schemeClr val="bg1">
                    <a:lumMod val="50000"/>
                  </a:schemeClr>
                </a:solidFill>
                <a:latin typeface="微软雅黑" pitchFamily="34" charset="-122"/>
                <a:ea typeface="微软雅黑" pitchFamily="34" charset="-122"/>
              </a:rPr>
              <a:t>模块导入后，可通过点字符“</a:t>
            </a:r>
            <a:r>
              <a:rPr lang="en-US" altLang="zh-CN" sz="2400" dirty="0">
                <a:solidFill>
                  <a:srgbClr val="FF0000"/>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a:t>
            </a:r>
            <a:r>
              <a:rPr lang="zh-CN" altLang="en-US" sz="2400" dirty="0">
                <a:solidFill>
                  <a:schemeClr val="bg1">
                    <a:lumMod val="50000"/>
                  </a:schemeClr>
                </a:solidFill>
                <a:latin typeface="微软雅黑" pitchFamily="34" charset="-122"/>
                <a:ea typeface="微软雅黑" pitchFamily="34" charset="-122"/>
              </a:rPr>
              <a:t>调用模块中的内容，其语法格式如下：</a:t>
            </a:r>
          </a:p>
          <a:p>
            <a:pPr marL="342900" indent="-342900" defTabSz="720725">
              <a:lnSpc>
                <a:spcPct val="150000"/>
              </a:lnSpc>
              <a:buClr>
                <a:schemeClr val="bg1">
                  <a:lumMod val="50000"/>
                </a:schemeClr>
              </a:buClr>
              <a:buFont typeface="Wingdings" panose="05000000000000000000" pitchFamily="2" charset="2"/>
              <a:buChar char="ü"/>
            </a:pPr>
            <a:r>
              <a:rPr lang="zh-CN" altLang="en-US" sz="2400" dirty="0">
                <a:solidFill>
                  <a:srgbClr val="FF0000"/>
                </a:solidFill>
                <a:latin typeface="微软雅黑" pitchFamily="34" charset="-122"/>
                <a:ea typeface="微软雅黑" pitchFamily="34" charset="-122"/>
              </a:rPr>
              <a:t>模块</a:t>
            </a:r>
            <a:r>
              <a:rPr lang="en-US" altLang="zh-CN" sz="2400" dirty="0">
                <a:solidFill>
                  <a:srgbClr val="FF0000"/>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函数</a:t>
            </a:r>
          </a:p>
          <a:p>
            <a:pPr marL="342900" indent="-342900" defTabSz="720725">
              <a:lnSpc>
                <a:spcPct val="150000"/>
              </a:lnSpc>
              <a:buClr>
                <a:schemeClr val="bg1">
                  <a:lumMod val="50000"/>
                </a:schemeClr>
              </a:buClr>
              <a:buFont typeface="Wingdings" panose="05000000000000000000" pitchFamily="2" charset="2"/>
              <a:buChar char="ü"/>
            </a:pPr>
            <a:r>
              <a:rPr lang="zh-CN" altLang="en-US" sz="2400" dirty="0">
                <a:solidFill>
                  <a:srgbClr val="FF0000"/>
                </a:solidFill>
                <a:latin typeface="微软雅黑" pitchFamily="34" charset="-122"/>
                <a:ea typeface="微软雅黑" pitchFamily="34" charset="-122"/>
              </a:rPr>
              <a:t>模块</a:t>
            </a:r>
            <a:r>
              <a:rPr lang="en-US" altLang="zh-CN" sz="2400" dirty="0">
                <a:solidFill>
                  <a:srgbClr val="FF0000"/>
                </a:solidFill>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变量</a:t>
            </a:r>
          </a:p>
        </p:txBody>
      </p:sp>
      <p:sp>
        <p:nvSpPr>
          <p:cNvPr id="5" name="标题 1"/>
          <p:cNvSpPr txBox="1">
            <a:spLocks/>
          </p:cNvSpPr>
          <p:nvPr/>
        </p:nvSpPr>
        <p:spPr>
          <a:xfrm>
            <a:off x="2329840" y="572250"/>
            <a:ext cx="8360079" cy="535531"/>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rPr>
              <a:t>1.4.2 </a:t>
            </a:r>
            <a:r>
              <a:rPr lang="zh-CN" altLang="zh-CN" sz="3200" dirty="0">
                <a:solidFill>
                  <a:srgbClr val="1353A2"/>
                </a:solidFill>
                <a:latin typeface="微软雅黑" pitchFamily="34" charset="-122"/>
                <a:ea typeface="微软雅黑" pitchFamily="34" charset="-122"/>
              </a:rPr>
              <a:t>模块的导入与使用</a:t>
            </a:r>
          </a:p>
        </p:txBody>
      </p:sp>
      <p:grpSp>
        <p:nvGrpSpPr>
          <p:cNvPr id="6" name="组合 5"/>
          <p:cNvGrpSpPr/>
          <p:nvPr/>
        </p:nvGrpSpPr>
        <p:grpSpPr>
          <a:xfrm>
            <a:off x="605425" y="2672800"/>
            <a:ext cx="10981149" cy="795156"/>
            <a:chOff x="4495493" y="3537060"/>
            <a:chExt cx="7213907" cy="795156"/>
          </a:xfrm>
        </p:grpSpPr>
        <p:sp>
          <p:nvSpPr>
            <p:cNvPr id="9" name="矩形 2"/>
            <p:cNvSpPr>
              <a:spLocks noChangeArrowheads="1"/>
            </p:cNvSpPr>
            <p:nvPr/>
          </p:nvSpPr>
          <p:spPr bwMode="auto">
            <a:xfrm>
              <a:off x="4495493" y="3685755"/>
              <a:ext cx="7213907" cy="497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等线" pitchFamily="2" charset="-122"/>
                  <a:ea typeface="宋体" pitchFamily="2" charset="-122"/>
                </a:defRPr>
              </a:lvl1pPr>
              <a:lvl2pPr marL="742950" indent="-285750" eaLnBrk="0" hangingPunct="0">
                <a:defRPr kumimoji="1" sz="2400">
                  <a:solidFill>
                    <a:schemeClr val="tx1"/>
                  </a:solidFill>
                  <a:latin typeface="等线" pitchFamily="2" charset="-122"/>
                  <a:ea typeface="宋体" pitchFamily="2" charset="-122"/>
                </a:defRPr>
              </a:lvl2pPr>
              <a:lvl3pPr marL="1143000" indent="-228600" eaLnBrk="0" hangingPunct="0">
                <a:defRPr kumimoji="1" sz="2400">
                  <a:solidFill>
                    <a:schemeClr val="tx1"/>
                  </a:solidFill>
                  <a:latin typeface="等线" pitchFamily="2" charset="-122"/>
                  <a:ea typeface="宋体" pitchFamily="2" charset="-122"/>
                </a:defRPr>
              </a:lvl3pPr>
              <a:lvl4pPr marL="1600200" indent="-228600" eaLnBrk="0" hangingPunct="0">
                <a:defRPr kumimoji="1" sz="2400">
                  <a:solidFill>
                    <a:schemeClr val="tx1"/>
                  </a:solidFill>
                  <a:latin typeface="等线" pitchFamily="2" charset="-122"/>
                  <a:ea typeface="宋体" pitchFamily="2" charset="-122"/>
                </a:defRPr>
              </a:lvl4pPr>
              <a:lvl5pPr marL="2057400" indent="-228600" eaLnBrk="0" hangingPunct="0">
                <a:defRPr kumimoji="1" sz="2400">
                  <a:solidFill>
                    <a:schemeClr val="tx1"/>
                  </a:solidFill>
                  <a:latin typeface="等线" pitchFamily="2" charset="-122"/>
                  <a:ea typeface="宋体" pitchFamily="2" charset="-122"/>
                </a:defRPr>
              </a:lvl5pPr>
              <a:lvl6pPr marL="2514600" indent="-228600" eaLnBrk="0" fontAlgn="base" hangingPunct="0">
                <a:spcBef>
                  <a:spcPct val="0"/>
                </a:spcBef>
                <a:spcAft>
                  <a:spcPct val="0"/>
                </a:spcAft>
                <a:defRPr kumimoji="1" sz="2400">
                  <a:solidFill>
                    <a:schemeClr val="tx1"/>
                  </a:solidFill>
                  <a:latin typeface="等线" pitchFamily="2" charset="-122"/>
                  <a:ea typeface="宋体" pitchFamily="2" charset="-122"/>
                </a:defRPr>
              </a:lvl6pPr>
              <a:lvl7pPr marL="2971800" indent="-228600" eaLnBrk="0" fontAlgn="base" hangingPunct="0">
                <a:spcBef>
                  <a:spcPct val="0"/>
                </a:spcBef>
                <a:spcAft>
                  <a:spcPct val="0"/>
                </a:spcAft>
                <a:defRPr kumimoji="1" sz="2400">
                  <a:solidFill>
                    <a:schemeClr val="tx1"/>
                  </a:solidFill>
                  <a:latin typeface="等线" pitchFamily="2" charset="-122"/>
                  <a:ea typeface="宋体" pitchFamily="2" charset="-122"/>
                </a:defRPr>
              </a:lvl7pPr>
              <a:lvl8pPr marL="3429000" indent="-228600" eaLnBrk="0" fontAlgn="base" hangingPunct="0">
                <a:spcBef>
                  <a:spcPct val="0"/>
                </a:spcBef>
                <a:spcAft>
                  <a:spcPct val="0"/>
                </a:spcAft>
                <a:defRPr kumimoji="1" sz="2400">
                  <a:solidFill>
                    <a:schemeClr val="tx1"/>
                  </a:solidFill>
                  <a:latin typeface="等线" pitchFamily="2" charset="-122"/>
                  <a:ea typeface="宋体" pitchFamily="2" charset="-122"/>
                </a:defRPr>
              </a:lvl8pPr>
              <a:lvl9pPr marL="3886200" indent="-228600" eaLnBrk="0" fontAlgn="base" hangingPunct="0">
                <a:spcBef>
                  <a:spcPct val="0"/>
                </a:spcBef>
                <a:spcAft>
                  <a:spcPct val="0"/>
                </a:spcAft>
                <a:defRPr kumimoji="1" sz="2400">
                  <a:solidFill>
                    <a:schemeClr val="tx1"/>
                  </a:solidFill>
                  <a:latin typeface="等线" pitchFamily="2" charset="-122"/>
                  <a:ea typeface="宋体" pitchFamily="2" charset="-122"/>
                </a:defRPr>
              </a:lvl9pPr>
            </a:lstStyle>
            <a:p>
              <a:pPr algn="ctr">
                <a:lnSpc>
                  <a:spcPct val="120000"/>
                </a:lnSpc>
              </a:pPr>
              <a:r>
                <a:rPr lang="en-US" altLang="zh-CN" dirty="0">
                  <a:solidFill>
                    <a:schemeClr val="bg1">
                      <a:lumMod val="50000"/>
                    </a:schemeClr>
                  </a:solidFill>
                  <a:latin typeface="微软雅黑" pitchFamily="34" charset="-122"/>
                  <a:ea typeface="微软雅黑" pitchFamily="34" charset="-122"/>
                </a:rPr>
                <a:t>import </a:t>
              </a:r>
              <a:r>
                <a:rPr lang="zh-CN" altLang="zh-CN" dirty="0">
                  <a:solidFill>
                    <a:schemeClr val="bg1">
                      <a:lumMod val="50000"/>
                    </a:schemeClr>
                  </a:solidFill>
                  <a:latin typeface="微软雅黑" pitchFamily="34" charset="-122"/>
                  <a:ea typeface="微软雅黑" pitchFamily="34" charset="-122"/>
                </a:rPr>
                <a:t>模块</a:t>
              </a:r>
              <a:r>
                <a:rPr lang="en-US" altLang="zh-CN" dirty="0">
                  <a:solidFill>
                    <a:schemeClr val="bg1">
                      <a:lumMod val="50000"/>
                    </a:schemeClr>
                  </a:solidFill>
                  <a:latin typeface="微软雅黑" pitchFamily="34" charset="-122"/>
                  <a:ea typeface="微软雅黑" pitchFamily="34" charset="-122"/>
                </a:rPr>
                <a:t>1,</a:t>
              </a:r>
              <a:r>
                <a:rPr lang="zh-CN" altLang="zh-CN" dirty="0">
                  <a:solidFill>
                    <a:schemeClr val="bg1">
                      <a:lumMod val="50000"/>
                    </a:schemeClr>
                  </a:solidFill>
                  <a:latin typeface="微软雅黑" pitchFamily="34" charset="-122"/>
                  <a:ea typeface="微软雅黑" pitchFamily="34" charset="-122"/>
                </a:rPr>
                <a:t>模块</a:t>
              </a:r>
              <a:r>
                <a:rPr lang="en-US" altLang="zh-CN" dirty="0">
                  <a:solidFill>
                    <a:schemeClr val="bg1">
                      <a:lumMod val="50000"/>
                    </a:schemeClr>
                  </a:solidFill>
                  <a:latin typeface="微软雅黑" pitchFamily="34" charset="-122"/>
                  <a:ea typeface="微软雅黑" pitchFamily="34" charset="-122"/>
                </a:rPr>
                <a:t>2,…</a:t>
              </a:r>
              <a:endParaRPr lang="zh-CN" altLang="zh-CN" dirty="0">
                <a:solidFill>
                  <a:schemeClr val="bg1">
                    <a:lumMod val="50000"/>
                  </a:schemeClr>
                </a:solidFill>
                <a:latin typeface="微软雅黑" pitchFamily="34" charset="-122"/>
                <a:ea typeface="微软雅黑" pitchFamily="34" charset="-122"/>
              </a:endParaRPr>
            </a:p>
          </p:txBody>
        </p:sp>
        <p:sp>
          <p:nvSpPr>
            <p:cNvPr id="10" name="矩形 9"/>
            <p:cNvSpPr/>
            <p:nvPr/>
          </p:nvSpPr>
          <p:spPr>
            <a:xfrm>
              <a:off x="4495493" y="3537060"/>
              <a:ext cx="7083235" cy="795156"/>
            </a:xfrm>
            <a:prstGeom prst="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939218431"/>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5424" y="1656086"/>
            <a:ext cx="10981150" cy="168905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en-US" sz="2400" dirty="0">
                <a:solidFill>
                  <a:schemeClr val="bg1">
                    <a:lumMod val="50000"/>
                  </a:schemeClr>
                </a:solidFill>
                <a:latin typeface="微软雅黑" pitchFamily="34" charset="-122"/>
                <a:ea typeface="微软雅黑" pitchFamily="34" charset="-122"/>
              </a:rPr>
              <a:t>通过点字符调用模块中的内容可避免多个模块中存在同名函数时代码产生歧义，但若不存在同名函数，可使用</a:t>
            </a:r>
            <a:r>
              <a:rPr lang="en-US" altLang="zh-CN" sz="2400" dirty="0">
                <a:solidFill>
                  <a:srgbClr val="FF0000"/>
                </a:solidFill>
                <a:latin typeface="微软雅黑" pitchFamily="34" charset="-122"/>
                <a:ea typeface="微软雅黑" pitchFamily="34" charset="-122"/>
              </a:rPr>
              <a:t>from…import…</a:t>
            </a:r>
            <a:r>
              <a:rPr lang="zh-CN" altLang="en-US" sz="2400" dirty="0">
                <a:solidFill>
                  <a:schemeClr val="bg1">
                    <a:lumMod val="50000"/>
                  </a:schemeClr>
                </a:solidFill>
                <a:latin typeface="微软雅黑" pitchFamily="34" charset="-122"/>
                <a:ea typeface="微软雅黑" pitchFamily="34" charset="-122"/>
              </a:rPr>
              <a:t>语句直接将模块的指定内容导入程序，并在程序中直接使用模块中的内容。</a:t>
            </a:r>
          </a:p>
        </p:txBody>
      </p:sp>
      <p:sp>
        <p:nvSpPr>
          <p:cNvPr id="8" name="标题 1"/>
          <p:cNvSpPr txBox="1">
            <a:spLocks/>
          </p:cNvSpPr>
          <p:nvPr/>
        </p:nvSpPr>
        <p:spPr>
          <a:xfrm>
            <a:off x="2329840" y="572250"/>
            <a:ext cx="8360079" cy="535531"/>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rPr>
              <a:t>1.4.2 </a:t>
            </a:r>
            <a:r>
              <a:rPr lang="zh-CN" altLang="zh-CN" sz="3200" dirty="0">
                <a:solidFill>
                  <a:srgbClr val="1353A2"/>
                </a:solidFill>
                <a:latin typeface="微软雅黑" pitchFamily="34" charset="-122"/>
                <a:ea typeface="微软雅黑" pitchFamily="34" charset="-122"/>
              </a:rPr>
              <a:t>模块的导入与使用</a:t>
            </a:r>
          </a:p>
        </p:txBody>
      </p:sp>
      <p:sp>
        <p:nvSpPr>
          <p:cNvPr id="11" name="矩形 10"/>
          <p:cNvSpPr/>
          <p:nvPr/>
        </p:nvSpPr>
        <p:spPr>
          <a:xfrm>
            <a:off x="1714964" y="3646811"/>
            <a:ext cx="9589829" cy="1430161"/>
          </a:xfrm>
          <a:prstGeom prst="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122021" y="3946392"/>
            <a:ext cx="8800635" cy="904863"/>
          </a:xfrm>
          <a:prstGeom prst="rect">
            <a:avLst/>
          </a:prstGeom>
        </p:spPr>
        <p:txBody>
          <a:bodyPr wrap="square">
            <a:spAutoFit/>
          </a:bodyPr>
          <a:lstStyle/>
          <a:p>
            <a:pPr eaLnBrk="0" hangingPunct="0">
              <a:lnSpc>
                <a:spcPct val="120000"/>
              </a:lnSpc>
            </a:pPr>
            <a:r>
              <a:rPr kumimoji="1" lang="en-US" altLang="zh-CN" sz="2200" dirty="0">
                <a:solidFill>
                  <a:schemeClr val="bg1">
                    <a:lumMod val="50000"/>
                  </a:schemeClr>
                </a:solidFill>
                <a:latin typeface="微软雅黑" pitchFamily="34" charset="-122"/>
                <a:ea typeface="微软雅黑" pitchFamily="34" charset="-122"/>
              </a:rPr>
              <a:t>from pygame import init</a:t>
            </a:r>
            <a:endParaRPr kumimoji="1" lang="zh-CN" altLang="zh-CN" sz="2200" dirty="0">
              <a:solidFill>
                <a:schemeClr val="bg1">
                  <a:lumMod val="50000"/>
                </a:schemeClr>
              </a:solidFill>
              <a:latin typeface="微软雅黑" pitchFamily="34" charset="-122"/>
              <a:ea typeface="微软雅黑" pitchFamily="34" charset="-122"/>
            </a:endParaRPr>
          </a:p>
          <a:p>
            <a:pPr eaLnBrk="0" hangingPunct="0">
              <a:lnSpc>
                <a:spcPct val="120000"/>
              </a:lnSpc>
            </a:pPr>
            <a:r>
              <a:rPr kumimoji="1" lang="en-US" altLang="zh-CN" sz="2200" dirty="0">
                <a:solidFill>
                  <a:schemeClr val="bg1">
                    <a:lumMod val="50000"/>
                  </a:schemeClr>
                </a:solidFill>
                <a:latin typeface="微软雅黑" pitchFamily="34" charset="-122"/>
                <a:ea typeface="微软雅黑" pitchFamily="34" charset="-122"/>
              </a:rPr>
              <a:t>init()</a:t>
            </a:r>
            <a:endParaRPr kumimoji="1" lang="zh-CN" altLang="zh-CN" sz="2200" dirty="0">
              <a:solidFill>
                <a:schemeClr val="bg1">
                  <a:lumMod val="50000"/>
                </a:schemeClr>
              </a:solidFill>
              <a:latin typeface="微软雅黑" pitchFamily="34" charset="-122"/>
              <a:ea typeface="微软雅黑" pitchFamily="34" charset="-122"/>
            </a:endParaRPr>
          </a:p>
        </p:txBody>
      </p:sp>
      <p:grpSp>
        <p:nvGrpSpPr>
          <p:cNvPr id="12" name="组合 11">
            <a:extLst>
              <a:ext uri="{FF2B5EF4-FFF2-40B4-BE49-F238E27FC236}">
                <a16:creationId xmlns:a16="http://schemas.microsoft.com/office/drawing/2014/main" id="{479212BD-DF5A-FC41-95BE-6129203966DB}"/>
              </a:ext>
            </a:extLst>
          </p:cNvPr>
          <p:cNvGrpSpPr/>
          <p:nvPr/>
        </p:nvGrpSpPr>
        <p:grpSpPr>
          <a:xfrm>
            <a:off x="619226" y="3646811"/>
            <a:ext cx="703820" cy="1430161"/>
            <a:chOff x="1293269" y="2314806"/>
            <a:chExt cx="703820" cy="3263223"/>
          </a:xfrm>
        </p:grpSpPr>
        <p:sp>
          <p:nvSpPr>
            <p:cNvPr id="13" name="剪去单角的矩形 12">
              <a:extLst>
                <a:ext uri="{FF2B5EF4-FFF2-40B4-BE49-F238E27FC236}">
                  <a16:creationId xmlns:a16="http://schemas.microsoft.com/office/drawing/2014/main" id="{FDC0DFA9-7F4C-0D4E-A109-AF7D1653CE2E}"/>
                </a:ext>
              </a:extLst>
            </p:cNvPr>
            <p:cNvSpPr/>
            <p:nvPr/>
          </p:nvSpPr>
          <p:spPr>
            <a:xfrm flipH="1">
              <a:off x="1293269" y="2314806"/>
              <a:ext cx="703820" cy="3263223"/>
            </a:xfrm>
            <a:prstGeom prst="snip1Rect">
              <a:avLst>
                <a:gd name="adj" fmla="val 0"/>
              </a:avLst>
            </a:prstGeom>
            <a:solidFill>
              <a:srgbClr val="1F7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4" name="TextBox 3">
              <a:extLst>
                <a:ext uri="{FF2B5EF4-FFF2-40B4-BE49-F238E27FC236}">
                  <a16:creationId xmlns:a16="http://schemas.microsoft.com/office/drawing/2014/main" id="{89B1AACD-848D-304B-AADB-3B2C37F8475B}"/>
                </a:ext>
              </a:extLst>
            </p:cNvPr>
            <p:cNvSpPr txBox="1"/>
            <p:nvPr/>
          </p:nvSpPr>
          <p:spPr>
            <a:xfrm>
              <a:off x="1368190" y="3501103"/>
              <a:ext cx="553998" cy="890629"/>
            </a:xfrm>
            <a:prstGeom prst="rect">
              <a:avLst/>
            </a:prstGeom>
            <a:noFill/>
          </p:spPr>
          <p:txBody>
            <a:bodyPr vert="eaVert"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示  例</a:t>
              </a:r>
            </a:p>
          </p:txBody>
        </p:sp>
      </p:grpSp>
    </p:spTree>
    <p:extLst>
      <p:ext uri="{BB962C8B-B14F-4D97-AF65-F5344CB8AC3E}">
        <p14:creationId xmlns:p14="http://schemas.microsoft.com/office/powerpoint/2010/main" val="3463287459"/>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5424" y="1737972"/>
            <a:ext cx="10981150" cy="12003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en-US" sz="2400" dirty="0">
                <a:solidFill>
                  <a:schemeClr val="bg1">
                    <a:lumMod val="50000"/>
                  </a:schemeClr>
                </a:solidFill>
                <a:latin typeface="微软雅黑" pitchFamily="34" charset="-122"/>
                <a:ea typeface="微软雅黑" pitchFamily="34" charset="-122"/>
              </a:rPr>
              <a:t>使用</a:t>
            </a:r>
            <a:r>
              <a:rPr lang="en-US" altLang="zh-CN" sz="2400" dirty="0">
                <a:solidFill>
                  <a:srgbClr val="FF0000"/>
                </a:solidFill>
                <a:latin typeface="微软雅黑" pitchFamily="34" charset="-122"/>
                <a:ea typeface="微软雅黑" pitchFamily="34" charset="-122"/>
              </a:rPr>
              <a:t>from…import…</a:t>
            </a:r>
            <a:r>
              <a:rPr lang="zh-CN" altLang="en-US" sz="2400" dirty="0">
                <a:solidFill>
                  <a:srgbClr val="FF0000"/>
                </a:solidFill>
                <a:latin typeface="微软雅黑" pitchFamily="34" charset="-122"/>
                <a:ea typeface="微软雅黑" pitchFamily="34" charset="-122"/>
              </a:rPr>
              <a:t>语句</a:t>
            </a:r>
            <a:r>
              <a:rPr lang="zh-CN" altLang="en-US" sz="2400" dirty="0">
                <a:solidFill>
                  <a:schemeClr val="bg1">
                    <a:lumMod val="50000"/>
                  </a:schemeClr>
                </a:solidFill>
                <a:latin typeface="微软雅黑" pitchFamily="34" charset="-122"/>
                <a:ea typeface="微软雅黑" pitchFamily="34" charset="-122"/>
              </a:rPr>
              <a:t>也可将指定模块的全部内容导入当前程序，此时可使用“*”指代模块中的全部内容。</a:t>
            </a:r>
            <a:endParaRPr lang="en-US" altLang="zh-CN" sz="2400" dirty="0">
              <a:solidFill>
                <a:schemeClr val="bg1">
                  <a:lumMod val="50000"/>
                </a:schemeClr>
              </a:solidFill>
              <a:latin typeface="微软雅黑" pitchFamily="34" charset="-122"/>
              <a:ea typeface="微软雅黑" pitchFamily="34" charset="-122"/>
            </a:endParaRPr>
          </a:p>
        </p:txBody>
      </p:sp>
      <p:sp>
        <p:nvSpPr>
          <p:cNvPr id="2" name="矩形 1"/>
          <p:cNvSpPr/>
          <p:nvPr/>
        </p:nvSpPr>
        <p:spPr>
          <a:xfrm>
            <a:off x="605424" y="4241294"/>
            <a:ext cx="10981150" cy="961289"/>
          </a:xfrm>
          <a:prstGeom prst="rect">
            <a:avLst/>
          </a:prstGeom>
        </p:spPr>
        <p:txBody>
          <a:bodyPr wrap="square">
            <a:spAutoFit/>
          </a:bodyPr>
          <a:lstStyle/>
          <a:p>
            <a:pPr defTabSz="720725">
              <a:lnSpc>
                <a:spcPct val="150000"/>
              </a:lnSpc>
            </a:pPr>
            <a:r>
              <a:rPr lang="zh-CN" altLang="en-US" sz="2000" dirty="0">
                <a:solidFill>
                  <a:srgbClr val="1353A2"/>
                </a:solidFill>
                <a:latin typeface="微软雅黑" pitchFamily="34" charset="-122"/>
                <a:ea typeface="微软雅黑" pitchFamily="34" charset="-122"/>
              </a:rPr>
              <a:t>虽然</a:t>
            </a:r>
            <a:r>
              <a:rPr lang="en-US" altLang="zh-CN" sz="2000" dirty="0">
                <a:solidFill>
                  <a:srgbClr val="1353A2"/>
                </a:solidFill>
                <a:latin typeface="微软雅黑" pitchFamily="34" charset="-122"/>
                <a:ea typeface="微软雅黑" pitchFamily="34" charset="-122"/>
              </a:rPr>
              <a:t>from…import *</a:t>
            </a:r>
            <a:r>
              <a:rPr lang="zh-CN" altLang="en-US" sz="2000" dirty="0">
                <a:solidFill>
                  <a:srgbClr val="1353A2"/>
                </a:solidFill>
                <a:latin typeface="微软雅黑" pitchFamily="34" charset="-122"/>
                <a:ea typeface="微软雅黑" pitchFamily="34" charset="-122"/>
              </a:rPr>
              <a:t>可以方便地导入一个模块中的所有内容，但考虑到代码的可维护性，此种方式不应被过多地使用。</a:t>
            </a:r>
            <a:endParaRPr lang="en-US" altLang="zh-CN" sz="2000" dirty="0">
              <a:solidFill>
                <a:srgbClr val="1353A2"/>
              </a:solidFill>
              <a:latin typeface="微软雅黑" pitchFamily="34" charset="-122"/>
              <a:ea typeface="微软雅黑" pitchFamily="34" charset="-122"/>
            </a:endParaRPr>
          </a:p>
        </p:txBody>
      </p:sp>
      <p:sp>
        <p:nvSpPr>
          <p:cNvPr id="8" name="标题 1"/>
          <p:cNvSpPr txBox="1">
            <a:spLocks/>
          </p:cNvSpPr>
          <p:nvPr/>
        </p:nvSpPr>
        <p:spPr>
          <a:xfrm>
            <a:off x="2329840" y="572250"/>
            <a:ext cx="8360079" cy="535531"/>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rPr>
              <a:t>1.4.2 </a:t>
            </a:r>
            <a:r>
              <a:rPr lang="zh-CN" altLang="zh-CN" sz="3200" dirty="0">
                <a:solidFill>
                  <a:srgbClr val="1353A2"/>
                </a:solidFill>
                <a:latin typeface="微软雅黑" pitchFamily="34" charset="-122"/>
                <a:ea typeface="微软雅黑" pitchFamily="34" charset="-122"/>
              </a:rPr>
              <a:t>模块的导入与使用</a:t>
            </a:r>
          </a:p>
        </p:txBody>
      </p:sp>
      <p:sp>
        <p:nvSpPr>
          <p:cNvPr id="9" name="矩形 8"/>
          <p:cNvSpPr/>
          <p:nvPr/>
        </p:nvSpPr>
        <p:spPr>
          <a:xfrm>
            <a:off x="1714964" y="2998610"/>
            <a:ext cx="9589829" cy="1095723"/>
          </a:xfrm>
          <a:prstGeom prst="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122021" y="3298191"/>
            <a:ext cx="8800635" cy="476669"/>
          </a:xfrm>
          <a:prstGeom prst="rect">
            <a:avLst/>
          </a:prstGeom>
        </p:spPr>
        <p:txBody>
          <a:bodyPr wrap="square">
            <a:spAutoFit/>
          </a:bodyPr>
          <a:lstStyle/>
          <a:p>
            <a:pPr eaLnBrk="0" hangingPunct="0">
              <a:lnSpc>
                <a:spcPct val="120000"/>
              </a:lnSpc>
            </a:pPr>
            <a:r>
              <a:rPr kumimoji="1" lang="en-US" altLang="zh-CN" sz="2200" dirty="0">
                <a:solidFill>
                  <a:schemeClr val="bg1">
                    <a:lumMod val="50000"/>
                  </a:schemeClr>
                </a:solidFill>
                <a:latin typeface="微软雅黑" pitchFamily="34" charset="-122"/>
                <a:ea typeface="微软雅黑" pitchFamily="34" charset="-122"/>
              </a:rPr>
              <a:t>from pygame import *</a:t>
            </a:r>
            <a:endParaRPr kumimoji="1" lang="zh-CN" altLang="zh-CN" sz="2200" dirty="0">
              <a:solidFill>
                <a:schemeClr val="bg1">
                  <a:lumMod val="50000"/>
                </a:schemeClr>
              </a:solidFill>
              <a:latin typeface="微软雅黑" pitchFamily="34" charset="-122"/>
              <a:ea typeface="微软雅黑" pitchFamily="34" charset="-122"/>
            </a:endParaRPr>
          </a:p>
        </p:txBody>
      </p:sp>
      <p:grpSp>
        <p:nvGrpSpPr>
          <p:cNvPr id="11" name="组合 10">
            <a:extLst>
              <a:ext uri="{FF2B5EF4-FFF2-40B4-BE49-F238E27FC236}">
                <a16:creationId xmlns:a16="http://schemas.microsoft.com/office/drawing/2014/main" id="{479212BD-DF5A-FC41-95BE-6129203966DB}"/>
              </a:ext>
            </a:extLst>
          </p:cNvPr>
          <p:cNvGrpSpPr/>
          <p:nvPr/>
        </p:nvGrpSpPr>
        <p:grpSpPr>
          <a:xfrm>
            <a:off x="619226" y="2998610"/>
            <a:ext cx="703820" cy="1095723"/>
            <a:chOff x="1293269" y="2314806"/>
            <a:chExt cx="703820" cy="3263223"/>
          </a:xfrm>
        </p:grpSpPr>
        <p:sp>
          <p:nvSpPr>
            <p:cNvPr id="12" name="剪去单角的矩形 11">
              <a:extLst>
                <a:ext uri="{FF2B5EF4-FFF2-40B4-BE49-F238E27FC236}">
                  <a16:creationId xmlns:a16="http://schemas.microsoft.com/office/drawing/2014/main" id="{FDC0DFA9-7F4C-0D4E-A109-AF7D1653CE2E}"/>
                </a:ext>
              </a:extLst>
            </p:cNvPr>
            <p:cNvSpPr/>
            <p:nvPr/>
          </p:nvSpPr>
          <p:spPr>
            <a:xfrm flipH="1">
              <a:off x="1293269" y="2314806"/>
              <a:ext cx="703820" cy="3263223"/>
            </a:xfrm>
            <a:prstGeom prst="snip1Rect">
              <a:avLst>
                <a:gd name="adj" fmla="val 0"/>
              </a:avLst>
            </a:prstGeom>
            <a:solidFill>
              <a:srgbClr val="1F7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 name="TextBox 3">
              <a:extLst>
                <a:ext uri="{FF2B5EF4-FFF2-40B4-BE49-F238E27FC236}">
                  <a16:creationId xmlns:a16="http://schemas.microsoft.com/office/drawing/2014/main" id="{89B1AACD-848D-304B-AADB-3B2C37F8475B}"/>
                </a:ext>
              </a:extLst>
            </p:cNvPr>
            <p:cNvSpPr txBox="1"/>
            <p:nvPr/>
          </p:nvSpPr>
          <p:spPr>
            <a:xfrm>
              <a:off x="1368190" y="2892325"/>
              <a:ext cx="553998" cy="2108188"/>
            </a:xfrm>
            <a:prstGeom prst="rect">
              <a:avLst/>
            </a:prstGeom>
            <a:noFill/>
          </p:spPr>
          <p:txBody>
            <a:bodyPr vert="eaVert"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示例</a:t>
              </a:r>
            </a:p>
          </p:txBody>
        </p:sp>
      </p:grpSp>
    </p:spTree>
    <p:extLst>
      <p:ext uri="{BB962C8B-B14F-4D97-AF65-F5344CB8AC3E}">
        <p14:creationId xmlns:p14="http://schemas.microsoft.com/office/powerpoint/2010/main" val="27496022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782888" y="2019869"/>
            <a:ext cx="8699577" cy="3991186"/>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9" name="图片 5"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2139">
            <a:off x="693738" y="2861651"/>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333733" y="2261135"/>
            <a:ext cx="7830136" cy="3662541"/>
          </a:xfrm>
          <a:prstGeom prst="rect">
            <a:avLst/>
          </a:prstGeom>
        </p:spPr>
        <p:txBody>
          <a:bodyPr wrap="square">
            <a:spAutoFit/>
          </a:bodyPr>
          <a:lstStyle/>
          <a:p>
            <a:pPr defTabSz="720725">
              <a:lnSpc>
                <a:spcPct val="150000"/>
              </a:lnSpc>
              <a:spcAft>
                <a:spcPts val="1200"/>
              </a:spcAft>
            </a:pPr>
            <a:r>
              <a:rPr lang="zh-CN" altLang="zh-CN" sz="2000" dirty="0">
                <a:solidFill>
                  <a:srgbClr val="FF0000"/>
                </a:solidFill>
                <a:latin typeface="微软雅黑" pitchFamily="34" charset="-122"/>
                <a:ea typeface="微软雅黑" pitchFamily="34" charset="-122"/>
              </a:rPr>
              <a:t>模块</a:t>
            </a:r>
            <a:r>
              <a:rPr lang="zh-CN" altLang="zh-CN" sz="2000" dirty="0">
                <a:solidFill>
                  <a:schemeClr val="bg1">
                    <a:lumMod val="50000"/>
                  </a:schemeClr>
                </a:solidFill>
                <a:latin typeface="微软雅黑" pitchFamily="34" charset="-122"/>
                <a:ea typeface="微软雅黑" pitchFamily="34" charset="-122"/>
              </a:rPr>
              <a:t>（</a:t>
            </a:r>
            <a:r>
              <a:rPr lang="en-US" altLang="zh-CN" sz="2000" dirty="0">
                <a:solidFill>
                  <a:schemeClr val="bg1">
                    <a:lumMod val="50000"/>
                  </a:schemeClr>
                </a:solidFill>
                <a:latin typeface="微软雅黑" pitchFamily="34" charset="-122"/>
                <a:ea typeface="微软雅黑" pitchFamily="34" charset="-122"/>
              </a:rPr>
              <a:t>module</a:t>
            </a:r>
            <a:r>
              <a:rPr lang="zh-CN" altLang="zh-CN" sz="2000" dirty="0">
                <a:solidFill>
                  <a:schemeClr val="bg1">
                    <a:lumMod val="50000"/>
                  </a:schemeClr>
                </a:solidFill>
                <a:latin typeface="微软雅黑" pitchFamily="34" charset="-122"/>
                <a:ea typeface="微软雅黑" pitchFamily="34" charset="-122"/>
              </a:rPr>
              <a:t>）、</a:t>
            </a:r>
            <a:r>
              <a:rPr lang="zh-CN" altLang="zh-CN" sz="2000" dirty="0">
                <a:solidFill>
                  <a:srgbClr val="FF0000"/>
                </a:solidFill>
                <a:latin typeface="微软雅黑" pitchFamily="34" charset="-122"/>
                <a:ea typeface="微软雅黑" pitchFamily="34" charset="-122"/>
              </a:rPr>
              <a:t>包</a:t>
            </a:r>
            <a:r>
              <a:rPr lang="zh-CN" altLang="zh-CN" sz="2000" dirty="0">
                <a:solidFill>
                  <a:schemeClr val="bg1">
                    <a:lumMod val="50000"/>
                  </a:schemeClr>
                </a:solidFill>
                <a:latin typeface="微软雅黑" pitchFamily="34" charset="-122"/>
                <a:ea typeface="微软雅黑" pitchFamily="34" charset="-122"/>
              </a:rPr>
              <a:t>（</a:t>
            </a:r>
            <a:r>
              <a:rPr lang="en-US" altLang="zh-CN" sz="2000" dirty="0">
                <a:solidFill>
                  <a:schemeClr val="bg1">
                    <a:lumMod val="50000"/>
                  </a:schemeClr>
                </a:solidFill>
                <a:latin typeface="微软雅黑" pitchFamily="34" charset="-122"/>
                <a:ea typeface="微软雅黑" pitchFamily="34" charset="-122"/>
              </a:rPr>
              <a:t>package</a:t>
            </a:r>
            <a:r>
              <a:rPr lang="zh-CN" altLang="zh-CN" sz="2000" dirty="0">
                <a:solidFill>
                  <a:schemeClr val="bg1">
                    <a:lumMod val="50000"/>
                  </a:schemeClr>
                </a:solidFill>
                <a:latin typeface="微软雅黑" pitchFamily="34" charset="-122"/>
                <a:ea typeface="微软雅黑" pitchFamily="34" charset="-122"/>
              </a:rPr>
              <a:t>）和</a:t>
            </a:r>
            <a:r>
              <a:rPr lang="zh-CN" altLang="zh-CN" sz="2000" dirty="0">
                <a:solidFill>
                  <a:srgbClr val="FF0000"/>
                </a:solidFill>
                <a:latin typeface="微软雅黑" pitchFamily="34" charset="-122"/>
                <a:ea typeface="微软雅黑" pitchFamily="34" charset="-122"/>
              </a:rPr>
              <a:t>库</a:t>
            </a:r>
            <a:r>
              <a:rPr lang="zh-CN" altLang="zh-CN" sz="2000" dirty="0">
                <a:solidFill>
                  <a:schemeClr val="bg1">
                    <a:lumMod val="50000"/>
                  </a:schemeClr>
                </a:solidFill>
                <a:latin typeface="微软雅黑" pitchFamily="34" charset="-122"/>
                <a:ea typeface="微软雅黑" pitchFamily="34" charset="-122"/>
              </a:rPr>
              <a:t>（</a:t>
            </a:r>
            <a:r>
              <a:rPr lang="en-US" altLang="zh-CN" sz="2000" dirty="0">
                <a:solidFill>
                  <a:schemeClr val="bg1">
                    <a:lumMod val="50000"/>
                  </a:schemeClr>
                </a:solidFill>
                <a:latin typeface="微软雅黑" pitchFamily="34" charset="-122"/>
                <a:ea typeface="微软雅黑" pitchFamily="34" charset="-122"/>
              </a:rPr>
              <a:t>lib</a:t>
            </a:r>
            <a:r>
              <a:rPr lang="zh-CN" altLang="zh-CN" sz="2000" dirty="0">
                <a:solidFill>
                  <a:schemeClr val="bg1">
                    <a:lumMod val="50000"/>
                  </a:schemeClr>
                </a:solidFill>
                <a:latin typeface="微软雅黑" pitchFamily="34" charset="-122"/>
                <a:ea typeface="微软雅黑" pitchFamily="34" charset="-122"/>
              </a:rPr>
              <a:t>）是</a:t>
            </a:r>
            <a:r>
              <a:rPr lang="en-US" altLang="zh-CN" sz="2000" dirty="0">
                <a:solidFill>
                  <a:schemeClr val="bg1">
                    <a:lumMod val="50000"/>
                  </a:schemeClr>
                </a:solidFill>
                <a:latin typeface="微软雅黑" pitchFamily="34" charset="-122"/>
                <a:ea typeface="微软雅黑" pitchFamily="34" charset="-122"/>
              </a:rPr>
              <a:t>Python</a:t>
            </a:r>
            <a:r>
              <a:rPr lang="zh-CN" altLang="zh-CN" sz="2000" dirty="0">
                <a:solidFill>
                  <a:schemeClr val="bg1">
                    <a:lumMod val="50000"/>
                  </a:schemeClr>
                </a:solidFill>
                <a:latin typeface="微软雅黑" pitchFamily="34" charset="-122"/>
                <a:ea typeface="微软雅黑" pitchFamily="34" charset="-122"/>
              </a:rPr>
              <a:t>组织代码的三种方式。</a:t>
            </a:r>
          </a:p>
          <a:p>
            <a:pPr marL="342900" indent="-342900" defTabSz="720725">
              <a:lnSpc>
                <a:spcPct val="150000"/>
              </a:lnSpc>
              <a:spcAft>
                <a:spcPts val="0"/>
              </a:spcAft>
              <a:buFont typeface="Wingdings" pitchFamily="2" charset="2"/>
              <a:buChar char="p"/>
            </a:pPr>
            <a:r>
              <a:rPr lang="zh-CN" altLang="zh-CN" dirty="0">
                <a:solidFill>
                  <a:schemeClr val="bg1">
                    <a:lumMod val="50000"/>
                  </a:schemeClr>
                </a:solidFill>
                <a:latin typeface="微软雅黑" pitchFamily="34" charset="-122"/>
                <a:ea typeface="微软雅黑" pitchFamily="34" charset="-122"/>
              </a:rPr>
              <a:t>模块是最基础的代码组织方式，每个包含有组织的代码片段的</a:t>
            </a:r>
            <a:r>
              <a:rPr lang="en-US" altLang="zh-CN" dirty="0">
                <a:solidFill>
                  <a:schemeClr val="bg1">
                    <a:lumMod val="50000"/>
                  </a:schemeClr>
                </a:solidFill>
                <a:latin typeface="微软雅黑" pitchFamily="34" charset="-122"/>
                <a:ea typeface="微软雅黑" pitchFamily="34" charset="-122"/>
              </a:rPr>
              <a:t>.py</a:t>
            </a:r>
            <a:r>
              <a:rPr lang="zh-CN" altLang="zh-CN" dirty="0">
                <a:solidFill>
                  <a:schemeClr val="bg1">
                    <a:lumMod val="50000"/>
                  </a:schemeClr>
                </a:solidFill>
                <a:latin typeface="微软雅黑" pitchFamily="34" charset="-122"/>
                <a:ea typeface="微软雅黑" pitchFamily="34" charset="-122"/>
              </a:rPr>
              <a:t>文件都是一个模块，</a:t>
            </a:r>
            <a:r>
              <a:rPr lang="zh-CN" altLang="zh-CN" dirty="0">
                <a:solidFill>
                  <a:srgbClr val="FF0000"/>
                </a:solidFill>
                <a:latin typeface="微软雅黑" pitchFamily="34" charset="-122"/>
                <a:ea typeface="微软雅黑" pitchFamily="34" charset="-122"/>
              </a:rPr>
              <a:t>文件名就是模块名</a:t>
            </a:r>
            <a:r>
              <a:rPr lang="zh-CN" altLang="zh-CN" dirty="0">
                <a:solidFill>
                  <a:schemeClr val="bg1">
                    <a:lumMod val="50000"/>
                  </a:schemeClr>
                </a:solidFill>
                <a:latin typeface="微软雅黑" pitchFamily="34" charset="-122"/>
                <a:ea typeface="微软雅黑" pitchFamily="34" charset="-122"/>
              </a:rPr>
              <a:t>。</a:t>
            </a:r>
          </a:p>
          <a:p>
            <a:pPr marL="342900" indent="-342900" defTabSz="720725">
              <a:lnSpc>
                <a:spcPct val="150000"/>
              </a:lnSpc>
              <a:spcAft>
                <a:spcPts val="0"/>
              </a:spcAft>
              <a:buFont typeface="Wingdings" pitchFamily="2" charset="2"/>
              <a:buChar char="p"/>
            </a:pPr>
            <a:r>
              <a:rPr lang="zh-CN" altLang="zh-CN" dirty="0">
                <a:solidFill>
                  <a:schemeClr val="bg1">
                    <a:lumMod val="50000"/>
                  </a:schemeClr>
                </a:solidFill>
                <a:latin typeface="微软雅黑" pitchFamily="34" charset="-122"/>
                <a:ea typeface="微软雅黑" pitchFamily="34" charset="-122"/>
              </a:rPr>
              <a:t>包以类似目录的结构组织模块文件或子包，简单来说，一个包含</a:t>
            </a:r>
            <a:r>
              <a:rPr lang="en-US" altLang="zh-CN" dirty="0">
                <a:solidFill>
                  <a:schemeClr val="bg1">
                    <a:lumMod val="50000"/>
                  </a:schemeClr>
                </a:solidFill>
                <a:latin typeface="微软雅黑" pitchFamily="34" charset="-122"/>
                <a:ea typeface="微软雅黑" pitchFamily="34" charset="-122"/>
              </a:rPr>
              <a:t>__init__.py</a:t>
            </a:r>
            <a:r>
              <a:rPr lang="zh-CN" altLang="zh-CN" dirty="0">
                <a:solidFill>
                  <a:schemeClr val="bg1">
                    <a:lumMod val="50000"/>
                  </a:schemeClr>
                </a:solidFill>
                <a:latin typeface="微软雅黑" pitchFamily="34" charset="-122"/>
                <a:ea typeface="微软雅黑" pitchFamily="34" charset="-122"/>
              </a:rPr>
              <a:t>文件的目录就是一个包。</a:t>
            </a:r>
            <a:r>
              <a:rPr lang="zh-CN" altLang="zh-CN" dirty="0">
                <a:solidFill>
                  <a:srgbClr val="FF0000"/>
                </a:solidFill>
                <a:latin typeface="微软雅黑" pitchFamily="34" charset="-122"/>
                <a:ea typeface="微软雅黑" pitchFamily="34" charset="-122"/>
              </a:rPr>
              <a:t>包中必有</a:t>
            </a:r>
            <a:r>
              <a:rPr lang="en-US" altLang="zh-CN" dirty="0">
                <a:solidFill>
                  <a:srgbClr val="FF0000"/>
                </a:solidFill>
                <a:latin typeface="微软雅黑" pitchFamily="34" charset="-122"/>
                <a:ea typeface="微软雅黑" pitchFamily="34" charset="-122"/>
              </a:rPr>
              <a:t>__init__.py</a:t>
            </a:r>
            <a:r>
              <a:rPr lang="zh-CN" altLang="zh-CN" dirty="0">
                <a:solidFill>
                  <a:srgbClr val="FF0000"/>
                </a:solidFill>
                <a:latin typeface="微软雅黑" pitchFamily="34" charset="-122"/>
                <a:ea typeface="微软雅黑" pitchFamily="34" charset="-122"/>
              </a:rPr>
              <a:t>文件</a:t>
            </a:r>
            <a:r>
              <a:rPr lang="zh-CN" altLang="zh-CN" dirty="0">
                <a:solidFill>
                  <a:schemeClr val="bg1">
                    <a:lumMod val="50000"/>
                  </a:schemeClr>
                </a:solidFill>
                <a:latin typeface="微软雅黑" pitchFamily="34" charset="-122"/>
                <a:ea typeface="微软雅黑" pitchFamily="34" charset="-122"/>
              </a:rPr>
              <a:t>，可以有多个模块或子包。</a:t>
            </a:r>
          </a:p>
          <a:p>
            <a:pPr marL="342900" indent="-342900" defTabSz="720725">
              <a:lnSpc>
                <a:spcPct val="150000"/>
              </a:lnSpc>
              <a:spcAft>
                <a:spcPts val="0"/>
              </a:spcAft>
              <a:buFont typeface="Wingdings" pitchFamily="2" charset="2"/>
              <a:buChar char="p"/>
            </a:pPr>
            <a:r>
              <a:rPr lang="zh-CN" altLang="zh-CN" dirty="0">
                <a:solidFill>
                  <a:schemeClr val="bg1">
                    <a:lumMod val="50000"/>
                  </a:schemeClr>
                </a:solidFill>
                <a:latin typeface="微软雅黑" pitchFamily="34" charset="-122"/>
                <a:ea typeface="微软雅黑" pitchFamily="34" charset="-122"/>
              </a:rPr>
              <a:t>库是一个</a:t>
            </a:r>
            <a:r>
              <a:rPr lang="zh-CN" altLang="zh-CN" dirty="0">
                <a:solidFill>
                  <a:srgbClr val="FF0000"/>
                </a:solidFill>
                <a:latin typeface="微软雅黑" pitchFamily="34" charset="-122"/>
                <a:ea typeface="微软雅黑" pitchFamily="34" charset="-122"/>
              </a:rPr>
              <a:t>抽象概念</a:t>
            </a:r>
            <a:r>
              <a:rPr lang="zh-CN" altLang="zh-CN" dirty="0">
                <a:solidFill>
                  <a:schemeClr val="bg1">
                    <a:lumMod val="50000"/>
                  </a:schemeClr>
                </a:solidFill>
                <a:latin typeface="微软雅黑" pitchFamily="34" charset="-122"/>
                <a:ea typeface="微软雅黑" pitchFamily="34" charset="-122"/>
              </a:rPr>
              <a:t>，它是指具有相关功能的模块的集合。</a:t>
            </a:r>
            <a:endParaRPr lang="zh-CN" altLang="zh-CN" sz="2000" dirty="0">
              <a:solidFill>
                <a:schemeClr val="bg1">
                  <a:lumMod val="50000"/>
                </a:schemeClr>
              </a:solidFill>
              <a:latin typeface="微软雅黑" pitchFamily="34" charset="-122"/>
              <a:ea typeface="微软雅黑" pitchFamily="34" charset="-122"/>
            </a:endParaRPr>
          </a:p>
        </p:txBody>
      </p:sp>
      <p:sp>
        <p:nvSpPr>
          <p:cNvPr id="6" name="标题 1"/>
          <p:cNvSpPr txBox="1">
            <a:spLocks/>
          </p:cNvSpPr>
          <p:nvPr/>
        </p:nvSpPr>
        <p:spPr>
          <a:xfrm>
            <a:off x="2342368" y="617007"/>
            <a:ext cx="7007268" cy="424732"/>
          </a:xfrm>
          <a:prstGeom prst="rect">
            <a:avLst/>
          </a:prstGeom>
          <a:noFill/>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solidFill>
                  <a:srgbClr val="1353A2"/>
                </a:solidFill>
                <a:latin typeface="微软雅黑" pitchFamily="34" charset="-122"/>
                <a:ea typeface="微软雅黑" pitchFamily="34" charset="-122"/>
                <a:cs typeface="+mn-cs"/>
              </a:rPr>
              <a:t>多学一招：代码的组织方式</a:t>
            </a:r>
            <a:r>
              <a:rPr lang="en-US" altLang="zh-CN" sz="2400" dirty="0">
                <a:solidFill>
                  <a:srgbClr val="1353A2"/>
                </a:solidFill>
                <a:latin typeface="微软雅黑" pitchFamily="34" charset="-122"/>
                <a:ea typeface="微软雅黑" pitchFamily="34" charset="-122"/>
                <a:cs typeface="+mn-cs"/>
              </a:rPr>
              <a:t>——</a:t>
            </a:r>
            <a:r>
              <a:rPr lang="zh-CN" altLang="en-US" sz="2400" dirty="0">
                <a:solidFill>
                  <a:srgbClr val="1353A2"/>
                </a:solidFill>
                <a:latin typeface="微软雅黑" pitchFamily="34" charset="-122"/>
                <a:ea typeface="微软雅黑" pitchFamily="34" charset="-122"/>
                <a:cs typeface="+mn-cs"/>
              </a:rPr>
              <a:t>模快、包与库</a:t>
            </a:r>
          </a:p>
        </p:txBody>
      </p:sp>
    </p:spTree>
    <p:extLst>
      <p:ext uri="{BB962C8B-B14F-4D97-AF65-F5344CB8AC3E}">
        <p14:creationId xmlns:p14="http://schemas.microsoft.com/office/powerpoint/2010/main" val="1570404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4"/>
          <p:cNvSpPr txBox="1">
            <a:spLocks noChangeArrowheads="1"/>
          </p:cNvSpPr>
          <p:nvPr/>
        </p:nvSpPr>
        <p:spPr bwMode="auto">
          <a:xfrm>
            <a:off x="606162" y="1574592"/>
            <a:ext cx="6407043" cy="230832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nSpc>
                <a:spcPct val="150000"/>
              </a:lnSpc>
            </a:pPr>
            <a:r>
              <a:rPr lang="zh-CN" altLang="zh-CN" sz="2400" dirty="0"/>
              <a:t>计算机目前已应用在人类日常生活的各个场景，计算机通过程序控制，程序通过编程语言编写，对于初次接触编程的小伙伴而言，</a:t>
            </a:r>
            <a:r>
              <a:rPr lang="x-none" altLang="zh-CN" sz="2400" dirty="0"/>
              <a:t>Python</a:t>
            </a:r>
            <a:r>
              <a:rPr lang="zh-CN" altLang="zh-CN" sz="2400" dirty="0"/>
              <a:t>无疑是最为</a:t>
            </a:r>
            <a:r>
              <a:rPr lang="zh-CN" altLang="zh-CN" sz="2400" dirty="0">
                <a:solidFill>
                  <a:srgbClr val="FF0000"/>
                </a:solidFill>
              </a:rPr>
              <a:t>简洁、易上手</a:t>
            </a:r>
            <a:r>
              <a:rPr lang="zh-CN" altLang="zh-CN" sz="2400" dirty="0"/>
              <a:t>的编程语言</a:t>
            </a:r>
            <a:r>
              <a:rPr lang="zh-CN" altLang="en-US" sz="2400" dirty="0"/>
              <a:t>。</a:t>
            </a:r>
            <a:endParaRPr lang="zh-CN" altLang="en-US" sz="2400" dirty="0">
              <a:solidFill>
                <a:schemeClr val="tx1">
                  <a:lumMod val="75000"/>
                  <a:lumOff val="25000"/>
                </a:schemeClr>
              </a:solidFill>
            </a:endParaRPr>
          </a:p>
        </p:txBody>
      </p:sp>
      <p:pic>
        <p:nvPicPr>
          <p:cNvPr id="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9047" y="4257895"/>
            <a:ext cx="4954072" cy="162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p:nvSpPr>
        <p:spPr>
          <a:xfrm>
            <a:off x="2329840" y="572250"/>
            <a:ext cx="8360079" cy="535531"/>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cs typeface="+mn-cs"/>
              </a:rPr>
              <a:t>1.1.1 Python</a:t>
            </a:r>
            <a:r>
              <a:rPr lang="zh-CN" altLang="en-US" sz="3200" dirty="0">
                <a:solidFill>
                  <a:srgbClr val="1353A2"/>
                </a:solidFill>
                <a:latin typeface="微软雅黑" pitchFamily="34" charset="-122"/>
                <a:ea typeface="微软雅黑" pitchFamily="34" charset="-122"/>
                <a:cs typeface="+mn-cs"/>
              </a:rPr>
              <a:t>的发展历程</a:t>
            </a:r>
          </a:p>
        </p:txBody>
      </p:sp>
    </p:spTree>
    <p:extLst>
      <p:ext uri="{BB962C8B-B14F-4D97-AF65-F5344CB8AC3E}">
        <p14:creationId xmlns:p14="http://schemas.microsoft.com/office/powerpoint/2010/main" val="791693194"/>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17314" y="559724"/>
            <a:ext cx="6186811" cy="535531"/>
          </a:xfrm>
          <a:noFill/>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1.6</a:t>
            </a:r>
            <a:r>
              <a:rPr lang="zh-CN" altLang="en-US" sz="3200" dirty="0">
                <a:solidFill>
                  <a:srgbClr val="1353A2"/>
                </a:solidFill>
                <a:latin typeface="微软雅黑" pitchFamily="34" charset="-122"/>
                <a:ea typeface="微软雅黑" pitchFamily="34" charset="-122"/>
                <a:cs typeface="+mn-cs"/>
              </a:rPr>
              <a:t>本章小结</a:t>
            </a:r>
          </a:p>
        </p:txBody>
      </p:sp>
      <p:sp>
        <p:nvSpPr>
          <p:cNvPr id="4" name="矩形 3"/>
          <p:cNvSpPr/>
          <p:nvPr/>
        </p:nvSpPr>
        <p:spPr>
          <a:xfrm>
            <a:off x="4384713" y="2069037"/>
            <a:ext cx="6751678" cy="374573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defTabSz="720725" fontAlgn="base">
              <a:lnSpc>
                <a:spcPct val="150000"/>
              </a:lnSpc>
              <a:spcBef>
                <a:spcPct val="0"/>
              </a:spcBef>
              <a:spcAft>
                <a:spcPct val="0"/>
              </a:spcAft>
            </a:pPr>
            <a:r>
              <a:rPr lang="zh-CN" altLang="en-US" sz="2000" dirty="0">
                <a:solidFill>
                  <a:schemeClr val="bg1">
                    <a:lumMod val="50000"/>
                  </a:schemeClr>
                </a:solidFill>
                <a:latin typeface="微软雅黑" panose="020B0503020204020204" pitchFamily="34" charset="-122"/>
                <a:ea typeface="微软雅黑" panose="020B0503020204020204" pitchFamily="34" charset="-122"/>
              </a:rPr>
              <a:t>本章首先通过</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Python</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的</a:t>
            </a:r>
            <a:r>
              <a:rPr lang="zh-CN" altLang="en-US" sz="2000" dirty="0">
                <a:solidFill>
                  <a:srgbClr val="FF0000"/>
                </a:solidFill>
                <a:latin typeface="微软雅黑" panose="020B0503020204020204" pitchFamily="34" charset="-122"/>
                <a:ea typeface="微软雅黑" panose="020B0503020204020204" pitchFamily="34" charset="-122"/>
              </a:rPr>
              <a:t>发展史</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语言特点</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两方面简单介绍了</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Python</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，然后介绍了</a:t>
            </a:r>
            <a:r>
              <a:rPr lang="zh-CN" altLang="en-US" sz="2000" dirty="0">
                <a:solidFill>
                  <a:srgbClr val="FF0000"/>
                </a:solidFill>
                <a:latin typeface="微软雅黑" panose="020B0503020204020204" pitchFamily="34" charset="-122"/>
                <a:ea typeface="微软雅黑" panose="020B0503020204020204" pitchFamily="34" charset="-122"/>
              </a:rPr>
              <a:t>如何安装</a:t>
            </a:r>
            <a:r>
              <a:rPr lang="en-US" altLang="zh-CN" sz="2000" dirty="0">
                <a:solidFill>
                  <a:srgbClr val="FF0000"/>
                </a:solidFill>
                <a:latin typeface="微软雅黑" panose="020B0503020204020204" pitchFamily="34" charset="-122"/>
                <a:ea typeface="微软雅黑" panose="020B0503020204020204" pitchFamily="34" charset="-122"/>
              </a:rPr>
              <a:t>Python</a:t>
            </a:r>
            <a:r>
              <a:rPr lang="zh-CN" altLang="en-US" sz="2000" dirty="0">
                <a:solidFill>
                  <a:srgbClr val="FF0000"/>
                </a:solidFill>
                <a:latin typeface="微软雅黑" panose="020B0503020204020204" pitchFamily="34" charset="-122"/>
                <a:ea typeface="微软雅黑" panose="020B0503020204020204" pitchFamily="34" charset="-122"/>
              </a:rPr>
              <a:t>解释器</a:t>
            </a:r>
            <a:r>
              <a:rPr lang="zh-CN" altLang="en-US" sz="2000" dirty="0">
                <a:solidFill>
                  <a:srgbClr val="1353A2"/>
                </a:solidFill>
                <a:latin typeface="微软雅黑" panose="020B0503020204020204" pitchFamily="34" charset="-122"/>
                <a:ea typeface="微软雅黑" panose="020B0503020204020204" pitchFamily="34" charset="-122"/>
              </a:rPr>
              <a:t>，</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之后介绍了</a:t>
            </a:r>
            <a:r>
              <a:rPr lang="en-US" altLang="zh-CN" sz="2000" dirty="0">
                <a:solidFill>
                  <a:srgbClr val="FF0000"/>
                </a:solidFill>
                <a:latin typeface="微软雅黑" panose="020B0503020204020204" pitchFamily="34" charset="-122"/>
                <a:ea typeface="微软雅黑" panose="020B0503020204020204" pitchFamily="34" charset="-122"/>
              </a:rPr>
              <a:t>PyCharm</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Jupyter Notebook</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两种常用的</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Python</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编辑器，以及</a:t>
            </a:r>
            <a:r>
              <a:rPr lang="zh-CN" altLang="en-US" sz="2000" dirty="0">
                <a:solidFill>
                  <a:srgbClr val="FF0000"/>
                </a:solidFill>
                <a:latin typeface="微软雅黑" panose="020B0503020204020204" pitchFamily="34" charset="-122"/>
                <a:ea typeface="微软雅黑" panose="020B0503020204020204" pitchFamily="34" charset="-122"/>
              </a:rPr>
              <a:t>如何编写</a:t>
            </a:r>
            <a:r>
              <a:rPr lang="en-US" altLang="zh-CN" sz="2000" dirty="0">
                <a:solidFill>
                  <a:srgbClr val="FF0000"/>
                </a:solidFill>
                <a:latin typeface="微软雅黑" panose="020B0503020204020204" pitchFamily="34" charset="-122"/>
                <a:ea typeface="微软雅黑" panose="020B0503020204020204" pitchFamily="34" charset="-122"/>
              </a:rPr>
              <a:t>Python</a:t>
            </a:r>
            <a:r>
              <a:rPr lang="zh-CN" altLang="en-US" sz="2000" dirty="0">
                <a:solidFill>
                  <a:srgbClr val="FF0000"/>
                </a:solidFill>
                <a:latin typeface="微软雅黑" panose="020B0503020204020204" pitchFamily="34" charset="-122"/>
                <a:ea typeface="微软雅黑" panose="020B0503020204020204" pitchFamily="34" charset="-122"/>
              </a:rPr>
              <a:t>程序</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，最后介绍了</a:t>
            </a:r>
            <a:r>
              <a:rPr lang="en-US" altLang="zh-CN" sz="2000" dirty="0">
                <a:solidFill>
                  <a:srgbClr val="FF0000"/>
                </a:solidFill>
                <a:latin typeface="微软雅黑" panose="020B0503020204020204" pitchFamily="34" charset="-122"/>
                <a:ea typeface="微软雅黑" panose="020B0503020204020204" pitchFamily="34" charset="-122"/>
              </a:rPr>
              <a:t>Python</a:t>
            </a:r>
            <a:r>
              <a:rPr lang="zh-CN" altLang="en-US" sz="2000" dirty="0">
                <a:solidFill>
                  <a:srgbClr val="FF0000"/>
                </a:solidFill>
                <a:latin typeface="微软雅黑" panose="020B0503020204020204" pitchFamily="34" charset="-122"/>
                <a:ea typeface="微软雅黑" panose="020B0503020204020204" pitchFamily="34" charset="-122"/>
              </a:rPr>
              <a:t>模块的安装、导入与使用</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a:t>
            </a:r>
          </a:p>
          <a:p>
            <a:pPr defTabSz="720725" fontAlgn="base">
              <a:lnSpc>
                <a:spcPct val="150000"/>
              </a:lnSpc>
              <a:spcBef>
                <a:spcPct val="0"/>
              </a:spcBef>
              <a:spcAft>
                <a:spcPct val="0"/>
              </a:spcAft>
            </a:pPr>
            <a:r>
              <a:rPr lang="zh-CN" altLang="en-US" sz="2000" dirty="0">
                <a:solidFill>
                  <a:schemeClr val="bg1">
                    <a:lumMod val="50000"/>
                  </a:schemeClr>
                </a:solidFill>
                <a:latin typeface="微软雅黑" panose="020B0503020204020204" pitchFamily="34" charset="-122"/>
                <a:ea typeface="微软雅黑" panose="020B0503020204020204" pitchFamily="34" charset="-122"/>
              </a:rPr>
              <a:t>通过本章的讲解，希望读者能对</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Python</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语言有个简单的认识，并能熟练搭建</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Python</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开发环境，了解</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Python</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编辑器的使用方式，以及模块的安装与使用。</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640" y="1776925"/>
            <a:ext cx="2470300" cy="4329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61375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lang="zh-CN" altLang="en-US" dirty="0">
                <a:solidFill>
                  <a:schemeClr val="bg1"/>
                </a:solidFill>
              </a:rPr>
              <a:t>e</a:t>
            </a:r>
            <a:r>
              <a:rPr lang="en-US" altLang="zh-CN" dirty="0">
                <a:solidFill>
                  <a:schemeClr val="bg1"/>
                </a:solidFill>
              </a:rPr>
              <a:t>nd</a:t>
            </a:r>
            <a:endParaRPr lang="zh-CN" altLang="en-US" dirty="0">
              <a:solidFill>
                <a:schemeClr val="bg1"/>
              </a:solidFill>
            </a:endParaRPr>
          </a:p>
        </p:txBody>
      </p:sp>
    </p:spTree>
    <p:extLst>
      <p:ext uri="{BB962C8B-B14F-4D97-AF65-F5344CB8AC3E}">
        <p14:creationId xmlns:p14="http://schemas.microsoft.com/office/powerpoint/2010/main" val="2607474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11034" y="2055910"/>
            <a:ext cx="5874707" cy="3416320"/>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en-US" altLang="zh-CN" sz="2400" dirty="0">
                <a:solidFill>
                  <a:schemeClr val="bg1">
                    <a:lumMod val="50000"/>
                  </a:schemeClr>
                </a:solidFill>
                <a:latin typeface="微软雅黑" pitchFamily="34" charset="-122"/>
                <a:ea typeface="微软雅黑" pitchFamily="34" charset="-122"/>
              </a:rPr>
              <a:t>1989</a:t>
            </a:r>
            <a:r>
              <a:rPr lang="zh-CN" altLang="en-US" sz="2400" dirty="0">
                <a:solidFill>
                  <a:schemeClr val="bg1">
                    <a:lumMod val="50000"/>
                  </a:schemeClr>
                </a:solidFill>
                <a:latin typeface="微软雅黑" pitchFamily="34" charset="-122"/>
                <a:ea typeface="微软雅黑" pitchFamily="34" charset="-122"/>
              </a:rPr>
              <a:t>年圣诞节期间，阿姆斯特丹的</a:t>
            </a:r>
            <a:r>
              <a:rPr lang="en-US" altLang="zh-CN" sz="2400" dirty="0">
                <a:solidFill>
                  <a:srgbClr val="FF0000"/>
                </a:solidFill>
                <a:latin typeface="微软雅黑" pitchFamily="34" charset="-122"/>
                <a:ea typeface="微软雅黑" pitchFamily="34" charset="-122"/>
              </a:rPr>
              <a:t>Guido</a:t>
            </a:r>
            <a:r>
              <a:rPr lang="zh-CN" altLang="en-US"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Guido van Rossum</a:t>
            </a:r>
            <a:r>
              <a:rPr lang="zh-CN" altLang="en-US" sz="2400" dirty="0">
                <a:solidFill>
                  <a:schemeClr val="bg1">
                    <a:lumMod val="50000"/>
                  </a:schemeClr>
                </a:solidFill>
                <a:latin typeface="微软雅黑" pitchFamily="34" charset="-122"/>
                <a:ea typeface="微软雅黑" pitchFamily="34" charset="-122"/>
              </a:rPr>
              <a:t>）自觉假日无趣，想起自己曾参与设计的一种优美与强大并存，但最终惨遭失败的语言</a:t>
            </a:r>
            <a:r>
              <a:rPr lang="en-US" altLang="zh-CN" sz="2400" dirty="0">
                <a:solidFill>
                  <a:schemeClr val="bg1">
                    <a:lumMod val="50000"/>
                  </a:schemeClr>
                </a:solidFill>
                <a:latin typeface="微软雅黑" pitchFamily="34" charset="-122"/>
                <a:ea typeface="微软雅黑" pitchFamily="34" charset="-122"/>
              </a:rPr>
              <a:t>ABC</a:t>
            </a:r>
            <a:r>
              <a:rPr lang="zh-CN" altLang="en-US" sz="2400" dirty="0">
                <a:solidFill>
                  <a:schemeClr val="bg1">
                    <a:lumMod val="50000"/>
                  </a:schemeClr>
                </a:solidFill>
                <a:latin typeface="微软雅黑" pitchFamily="34" charset="-122"/>
                <a:ea typeface="微软雅黑" pitchFamily="34" charset="-122"/>
              </a:rPr>
              <a:t>，寻思不如开发一个新的脚本解释程序作为</a:t>
            </a:r>
            <a:r>
              <a:rPr lang="en-US" altLang="zh-CN" sz="2400" dirty="0">
                <a:solidFill>
                  <a:schemeClr val="bg1">
                    <a:lumMod val="50000"/>
                  </a:schemeClr>
                </a:solidFill>
                <a:latin typeface="微软雅黑" pitchFamily="34" charset="-122"/>
                <a:ea typeface="微软雅黑" pitchFamily="34" charset="-122"/>
              </a:rPr>
              <a:t>ABC</a:t>
            </a:r>
            <a:r>
              <a:rPr lang="zh-CN" altLang="en-US" sz="2400" dirty="0">
                <a:solidFill>
                  <a:schemeClr val="bg1">
                    <a:lumMod val="50000"/>
                  </a:schemeClr>
                </a:solidFill>
                <a:latin typeface="微软雅黑" pitchFamily="34" charset="-122"/>
                <a:ea typeface="微软雅黑" pitchFamily="34" charset="-122"/>
              </a:rPr>
              <a:t>语言的继承，于是</a:t>
            </a:r>
            <a:r>
              <a:rPr lang="en-US" altLang="zh-CN" sz="2400" dirty="0">
                <a:solidFill>
                  <a:srgbClr val="FF0000"/>
                </a:solidFill>
                <a:latin typeface="微软雅黑" pitchFamily="34" charset="-122"/>
                <a:ea typeface="微软雅黑" pitchFamily="34" charset="-122"/>
              </a:rPr>
              <a:t>Python</a:t>
            </a:r>
            <a:r>
              <a:rPr lang="zh-CN" altLang="en-US" sz="2400" dirty="0">
                <a:solidFill>
                  <a:schemeClr val="bg1">
                    <a:lumMod val="50000"/>
                  </a:schemeClr>
                </a:solidFill>
                <a:latin typeface="微软雅黑" pitchFamily="34" charset="-122"/>
                <a:ea typeface="微软雅黑" pitchFamily="34" charset="-122"/>
              </a:rPr>
              <a:t>诞生了。</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4658" y="1640909"/>
            <a:ext cx="2833318" cy="4246323"/>
          </a:xfrm>
          <a:prstGeom prst="rect">
            <a:avLst/>
          </a:prstGeom>
        </p:spPr>
      </p:pic>
      <p:sp>
        <p:nvSpPr>
          <p:cNvPr id="5" name="标题 1"/>
          <p:cNvSpPr txBox="1">
            <a:spLocks/>
          </p:cNvSpPr>
          <p:nvPr/>
        </p:nvSpPr>
        <p:spPr>
          <a:xfrm>
            <a:off x="2329840" y="572250"/>
            <a:ext cx="8360079" cy="535531"/>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cs typeface="+mn-cs"/>
              </a:rPr>
              <a:t>1.1.1 Python</a:t>
            </a:r>
            <a:r>
              <a:rPr lang="zh-CN" altLang="en-US" sz="3200" dirty="0">
                <a:solidFill>
                  <a:srgbClr val="1353A2"/>
                </a:solidFill>
                <a:latin typeface="微软雅黑" pitchFamily="34" charset="-122"/>
                <a:ea typeface="微软雅黑" pitchFamily="34" charset="-122"/>
                <a:cs typeface="+mn-cs"/>
              </a:rPr>
              <a:t>的</a:t>
            </a:r>
            <a:r>
              <a:rPr lang="zh-CN" altLang="en-US" sz="3200" dirty="0">
                <a:solidFill>
                  <a:srgbClr val="1353A2"/>
                </a:solidFill>
                <a:latin typeface="微软雅黑" pitchFamily="34" charset="-122"/>
                <a:ea typeface="微软雅黑" pitchFamily="34" charset="-122"/>
              </a:rPr>
              <a:t>发展历程</a:t>
            </a:r>
            <a:endParaRPr lang="zh-CN" altLang="en-US" sz="3200" dirty="0">
              <a:solidFill>
                <a:srgbClr val="1353A2"/>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227017773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6488482" y="1581462"/>
            <a:ext cx="5006711" cy="450544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40000"/>
              </a:lnSpc>
            </a:pPr>
            <a:r>
              <a:rPr lang="en-US" altLang="zh-CN" sz="2400" dirty="0">
                <a:solidFill>
                  <a:schemeClr val="bg1">
                    <a:lumMod val="50000"/>
                  </a:schemeClr>
                </a:solidFill>
                <a:latin typeface="Times New Roman" panose="02020603050405020304" pitchFamily="18" charset="0"/>
                <a:ea typeface="微软雅黑" pitchFamily="34" charset="-122"/>
                <a:cs typeface="Times New Roman" panose="02020603050405020304" pitchFamily="18" charset="0"/>
              </a:rPr>
              <a:t>Python</a:t>
            </a:r>
            <a:r>
              <a:rPr lang="zh-CN" altLang="en-US" sz="2400" dirty="0">
                <a:solidFill>
                  <a:schemeClr val="bg1">
                    <a:lumMod val="50000"/>
                  </a:schemeClr>
                </a:solidFill>
                <a:latin typeface="Times New Roman" panose="02020603050405020304" pitchFamily="18" charset="0"/>
                <a:ea typeface="微软雅黑" pitchFamily="34" charset="-122"/>
                <a:cs typeface="Times New Roman" panose="02020603050405020304" pitchFamily="18" charset="0"/>
              </a:rPr>
              <a:t>语法很多来自</a:t>
            </a:r>
            <a:r>
              <a:rPr lang="en-US" altLang="zh-CN" sz="2400" dirty="0">
                <a:solidFill>
                  <a:schemeClr val="bg1">
                    <a:lumMod val="50000"/>
                  </a:schemeClr>
                </a:solidFill>
                <a:latin typeface="Times New Roman" panose="02020603050405020304" pitchFamily="18" charset="0"/>
                <a:ea typeface="微软雅黑" pitchFamily="34" charset="-122"/>
                <a:cs typeface="Times New Roman" panose="02020603050405020304" pitchFamily="18" charset="0"/>
              </a:rPr>
              <a:t>C</a:t>
            </a:r>
            <a:r>
              <a:rPr lang="zh-CN" altLang="en-US" sz="2400" dirty="0">
                <a:solidFill>
                  <a:schemeClr val="bg1">
                    <a:lumMod val="50000"/>
                  </a:schemeClr>
                </a:solidFill>
                <a:latin typeface="Times New Roman" panose="02020603050405020304" pitchFamily="18" charset="0"/>
                <a:ea typeface="微软雅黑" pitchFamily="34" charset="-122"/>
                <a:cs typeface="Times New Roman" panose="02020603050405020304" pitchFamily="18" charset="0"/>
              </a:rPr>
              <a:t>语言，但又受到</a:t>
            </a:r>
            <a:r>
              <a:rPr lang="en-US" altLang="zh-CN" sz="2400" dirty="0">
                <a:solidFill>
                  <a:schemeClr val="bg1">
                    <a:lumMod val="50000"/>
                  </a:schemeClr>
                </a:solidFill>
                <a:latin typeface="Times New Roman" panose="02020603050405020304" pitchFamily="18" charset="0"/>
                <a:ea typeface="微软雅黑" pitchFamily="34" charset="-122"/>
                <a:cs typeface="Times New Roman" panose="02020603050405020304" pitchFamily="18" charset="0"/>
              </a:rPr>
              <a:t>ABC</a:t>
            </a:r>
            <a:r>
              <a:rPr lang="zh-CN" altLang="en-US" sz="2400" dirty="0">
                <a:solidFill>
                  <a:schemeClr val="bg1">
                    <a:lumMod val="50000"/>
                  </a:schemeClr>
                </a:solidFill>
                <a:latin typeface="Times New Roman" panose="02020603050405020304" pitchFamily="18" charset="0"/>
                <a:ea typeface="微软雅黑" pitchFamily="34" charset="-122"/>
                <a:cs typeface="Times New Roman" panose="02020603050405020304" pitchFamily="18" charset="0"/>
              </a:rPr>
              <a:t>语言的强烈影响。自诞生开始，</a:t>
            </a:r>
            <a:r>
              <a:rPr lang="en-US" altLang="zh-CN" sz="2400" dirty="0">
                <a:solidFill>
                  <a:schemeClr val="bg1">
                    <a:lumMod val="50000"/>
                  </a:schemeClr>
                </a:solidFill>
                <a:latin typeface="Times New Roman" panose="02020603050405020304" pitchFamily="18" charset="0"/>
                <a:ea typeface="微软雅黑" pitchFamily="34" charset="-122"/>
                <a:cs typeface="Times New Roman" panose="02020603050405020304" pitchFamily="18" charset="0"/>
              </a:rPr>
              <a:t>Python</a:t>
            </a:r>
            <a:r>
              <a:rPr lang="zh-CN" altLang="en-US" sz="2400" dirty="0">
                <a:solidFill>
                  <a:schemeClr val="bg1">
                    <a:lumMod val="50000"/>
                  </a:schemeClr>
                </a:solidFill>
                <a:latin typeface="Times New Roman" panose="02020603050405020304" pitchFamily="18" charset="0"/>
                <a:ea typeface="微软雅黑" pitchFamily="34" charset="-122"/>
                <a:cs typeface="Times New Roman" panose="02020603050405020304" pitchFamily="18" charset="0"/>
              </a:rPr>
              <a:t>已经具有了</a:t>
            </a:r>
            <a:r>
              <a:rPr lang="zh-CN" altLang="en-US" sz="2400" dirty="0">
                <a:solidFill>
                  <a:srgbClr val="FF0000"/>
                </a:solidFill>
                <a:latin typeface="Times New Roman" panose="02020603050405020304" pitchFamily="18" charset="0"/>
                <a:ea typeface="微软雅黑" pitchFamily="34" charset="-122"/>
                <a:cs typeface="Times New Roman" panose="02020603050405020304" pitchFamily="18" charset="0"/>
              </a:rPr>
              <a:t>类（</a:t>
            </a:r>
            <a:r>
              <a:rPr lang="en-US" altLang="zh-CN" sz="2400" dirty="0">
                <a:solidFill>
                  <a:srgbClr val="FF0000"/>
                </a:solidFill>
                <a:latin typeface="Times New Roman" panose="02020603050405020304" pitchFamily="18" charset="0"/>
                <a:ea typeface="微软雅黑" pitchFamily="34" charset="-122"/>
                <a:cs typeface="Times New Roman" panose="02020603050405020304" pitchFamily="18" charset="0"/>
              </a:rPr>
              <a:t>class</a:t>
            </a:r>
            <a:r>
              <a:rPr lang="zh-CN" altLang="en-US" sz="2400" dirty="0">
                <a:solidFill>
                  <a:srgbClr val="FF0000"/>
                </a:solidFill>
                <a:latin typeface="Times New Roman" panose="02020603050405020304" pitchFamily="18" charset="0"/>
                <a:ea typeface="微软雅黑" pitchFamily="34" charset="-122"/>
                <a:cs typeface="Times New Roman" panose="02020603050405020304" pitchFamily="18" charset="0"/>
              </a:rPr>
              <a:t>）、函数（</a:t>
            </a:r>
            <a:r>
              <a:rPr lang="en-US" altLang="zh-CN" sz="2400" dirty="0">
                <a:solidFill>
                  <a:srgbClr val="FF0000"/>
                </a:solidFill>
                <a:latin typeface="Times New Roman" panose="02020603050405020304" pitchFamily="18" charset="0"/>
                <a:ea typeface="微软雅黑" pitchFamily="34" charset="-122"/>
                <a:cs typeface="Times New Roman" panose="02020603050405020304" pitchFamily="18" charset="0"/>
              </a:rPr>
              <a:t>function</a:t>
            </a:r>
            <a:r>
              <a:rPr lang="zh-CN" altLang="en-US" sz="2400" dirty="0">
                <a:solidFill>
                  <a:srgbClr val="FF0000"/>
                </a:solidFill>
                <a:latin typeface="Times New Roman" panose="02020603050405020304" pitchFamily="18" charset="0"/>
                <a:ea typeface="微软雅黑" pitchFamily="34" charset="-122"/>
                <a:cs typeface="Times New Roman" panose="02020603050405020304" pitchFamily="18" charset="0"/>
              </a:rPr>
              <a:t>）</a:t>
            </a:r>
            <a:r>
              <a:rPr lang="zh-CN" altLang="en-US" sz="2400" dirty="0">
                <a:solidFill>
                  <a:schemeClr val="bg1">
                    <a:lumMod val="50000"/>
                  </a:schemeClr>
                </a:solidFill>
                <a:latin typeface="Times New Roman" panose="02020603050405020304" pitchFamily="18" charset="0"/>
                <a:ea typeface="微软雅黑" pitchFamily="34" charset="-122"/>
                <a:cs typeface="Times New Roman" panose="02020603050405020304" pitchFamily="18" charset="0"/>
              </a:rPr>
              <a:t>、</a:t>
            </a:r>
            <a:r>
              <a:rPr lang="zh-CN" altLang="en-US" sz="2400" dirty="0">
                <a:solidFill>
                  <a:srgbClr val="FF0000"/>
                </a:solidFill>
                <a:latin typeface="Times New Roman" panose="02020603050405020304" pitchFamily="18" charset="0"/>
                <a:ea typeface="微软雅黑" pitchFamily="34" charset="-122"/>
                <a:cs typeface="Times New Roman" panose="02020603050405020304" pitchFamily="18" charset="0"/>
              </a:rPr>
              <a:t>异常处理（</a:t>
            </a:r>
            <a:r>
              <a:rPr lang="en-US" altLang="zh-CN" sz="2400" dirty="0">
                <a:solidFill>
                  <a:srgbClr val="FF0000"/>
                </a:solidFill>
                <a:latin typeface="Times New Roman" panose="02020603050405020304" pitchFamily="18" charset="0"/>
                <a:ea typeface="微软雅黑" pitchFamily="34" charset="-122"/>
                <a:cs typeface="Times New Roman" panose="02020603050405020304" pitchFamily="18" charset="0"/>
              </a:rPr>
              <a:t>exception</a:t>
            </a:r>
            <a:r>
              <a:rPr lang="zh-CN" altLang="en-US" sz="2400" dirty="0">
                <a:solidFill>
                  <a:srgbClr val="FF0000"/>
                </a:solidFill>
                <a:latin typeface="Times New Roman" panose="02020603050405020304" pitchFamily="18" charset="0"/>
                <a:ea typeface="微软雅黑" pitchFamily="34" charset="-122"/>
                <a:cs typeface="Times New Roman" panose="02020603050405020304" pitchFamily="18" charset="0"/>
              </a:rPr>
              <a:t>）</a:t>
            </a:r>
            <a:r>
              <a:rPr lang="zh-CN" altLang="en-US" sz="2400" dirty="0">
                <a:solidFill>
                  <a:schemeClr val="bg1">
                    <a:lumMod val="50000"/>
                  </a:schemeClr>
                </a:solidFill>
                <a:latin typeface="Times New Roman" panose="02020603050405020304" pitchFamily="18" charset="0"/>
                <a:ea typeface="微软雅黑" pitchFamily="34" charset="-122"/>
                <a:cs typeface="Times New Roman" panose="02020603050405020304" pitchFamily="18" charset="0"/>
              </a:rPr>
              <a:t>、包括</a:t>
            </a:r>
            <a:r>
              <a:rPr lang="zh-CN" altLang="en-US" sz="2400" dirty="0">
                <a:solidFill>
                  <a:srgbClr val="FF0000"/>
                </a:solidFill>
                <a:latin typeface="Times New Roman" panose="02020603050405020304" pitchFamily="18" charset="0"/>
                <a:ea typeface="微软雅黑" pitchFamily="34" charset="-122"/>
                <a:cs typeface="Times New Roman" panose="02020603050405020304" pitchFamily="18" charset="0"/>
              </a:rPr>
              <a:t>列表（</a:t>
            </a:r>
            <a:r>
              <a:rPr lang="en-US" altLang="zh-CN" sz="2400" dirty="0">
                <a:solidFill>
                  <a:srgbClr val="FF0000"/>
                </a:solidFill>
                <a:latin typeface="Times New Roman" panose="02020603050405020304" pitchFamily="18" charset="0"/>
                <a:ea typeface="微软雅黑" pitchFamily="34" charset="-122"/>
                <a:cs typeface="Times New Roman" panose="02020603050405020304" pitchFamily="18" charset="0"/>
              </a:rPr>
              <a:t>list</a:t>
            </a:r>
            <a:r>
              <a:rPr lang="zh-CN" altLang="en-US" sz="2400" dirty="0">
                <a:solidFill>
                  <a:srgbClr val="FF0000"/>
                </a:solidFill>
                <a:latin typeface="Times New Roman" panose="02020603050405020304" pitchFamily="18" charset="0"/>
                <a:ea typeface="微软雅黑" pitchFamily="34" charset="-122"/>
                <a:cs typeface="Times New Roman" panose="02020603050405020304" pitchFamily="18" charset="0"/>
              </a:rPr>
              <a:t>）</a:t>
            </a:r>
            <a:r>
              <a:rPr lang="zh-CN" altLang="en-US" sz="2400" dirty="0">
                <a:solidFill>
                  <a:schemeClr val="bg1">
                    <a:lumMod val="50000"/>
                  </a:schemeClr>
                </a:solidFill>
                <a:latin typeface="Times New Roman" panose="02020603050405020304" pitchFamily="18" charset="0"/>
                <a:ea typeface="微软雅黑" pitchFamily="34" charset="-122"/>
                <a:cs typeface="Times New Roman" panose="02020603050405020304" pitchFamily="18" charset="0"/>
              </a:rPr>
              <a:t>和</a:t>
            </a:r>
            <a:r>
              <a:rPr lang="zh-CN" altLang="en-US" sz="2400" dirty="0">
                <a:solidFill>
                  <a:srgbClr val="FF0000"/>
                </a:solidFill>
                <a:latin typeface="Times New Roman" panose="02020603050405020304" pitchFamily="18" charset="0"/>
                <a:ea typeface="微软雅黑" pitchFamily="34" charset="-122"/>
                <a:cs typeface="Times New Roman" panose="02020603050405020304" pitchFamily="18" charset="0"/>
              </a:rPr>
              <a:t>字典（</a:t>
            </a:r>
            <a:r>
              <a:rPr lang="en-US" altLang="zh-CN" sz="2400" dirty="0">
                <a:solidFill>
                  <a:srgbClr val="FF0000"/>
                </a:solidFill>
                <a:latin typeface="Times New Roman" panose="02020603050405020304" pitchFamily="18" charset="0"/>
                <a:ea typeface="微软雅黑" pitchFamily="34" charset="-122"/>
                <a:cs typeface="Times New Roman" panose="02020603050405020304" pitchFamily="18" charset="0"/>
              </a:rPr>
              <a:t>dict</a:t>
            </a:r>
            <a:r>
              <a:rPr lang="zh-CN" altLang="en-US" sz="2400" dirty="0">
                <a:solidFill>
                  <a:srgbClr val="FF0000"/>
                </a:solidFill>
                <a:latin typeface="Times New Roman" panose="02020603050405020304" pitchFamily="18" charset="0"/>
                <a:ea typeface="微软雅黑" pitchFamily="34" charset="-122"/>
                <a:cs typeface="Times New Roman" panose="02020603050405020304" pitchFamily="18" charset="0"/>
              </a:rPr>
              <a:t>）</a:t>
            </a:r>
            <a:r>
              <a:rPr lang="zh-CN" altLang="en-US" sz="2400" dirty="0">
                <a:solidFill>
                  <a:schemeClr val="bg1">
                    <a:lumMod val="50000"/>
                  </a:schemeClr>
                </a:solidFill>
                <a:latin typeface="Times New Roman" panose="02020603050405020304" pitchFamily="18" charset="0"/>
                <a:ea typeface="微软雅黑" pitchFamily="34" charset="-122"/>
                <a:cs typeface="Times New Roman" panose="02020603050405020304" pitchFamily="18" charset="0"/>
              </a:rPr>
              <a:t>在内的核心数据类型，以及以模块为基础的拓展系统。</a:t>
            </a:r>
            <a:endParaRPr lang="en-US" altLang="zh-CN" sz="2400" dirty="0">
              <a:solidFill>
                <a:schemeClr val="bg1">
                  <a:lumMod val="50000"/>
                </a:schemeClr>
              </a:solidFill>
              <a:latin typeface="Times New Roman" panose="02020603050405020304" pitchFamily="18" charset="0"/>
              <a:ea typeface="微软雅黑" pitchFamily="34" charset="-122"/>
              <a:cs typeface="Times New Roman" panose="02020603050405020304" pitchFamily="18" charset="0"/>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575" y="2176156"/>
            <a:ext cx="5035598" cy="3304368"/>
          </a:xfrm>
          <a:prstGeom prst="rect">
            <a:avLst/>
          </a:prstGeom>
        </p:spPr>
      </p:pic>
      <p:sp>
        <p:nvSpPr>
          <p:cNvPr id="6" name="标题 1"/>
          <p:cNvSpPr txBox="1">
            <a:spLocks/>
          </p:cNvSpPr>
          <p:nvPr/>
        </p:nvSpPr>
        <p:spPr>
          <a:xfrm>
            <a:off x="2329840" y="572250"/>
            <a:ext cx="8360079" cy="535531"/>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cs typeface="+mn-cs"/>
              </a:rPr>
              <a:t>1.1.1 Python</a:t>
            </a:r>
            <a:r>
              <a:rPr lang="zh-CN" altLang="en-US" sz="3200" dirty="0">
                <a:solidFill>
                  <a:srgbClr val="1353A2"/>
                </a:solidFill>
                <a:latin typeface="微软雅黑" pitchFamily="34" charset="-122"/>
                <a:ea typeface="微软雅黑" pitchFamily="34" charset="-122"/>
                <a:cs typeface="+mn-cs"/>
              </a:rPr>
              <a:t>的</a:t>
            </a:r>
            <a:r>
              <a:rPr lang="zh-CN" altLang="en-US" sz="3200" dirty="0">
                <a:solidFill>
                  <a:srgbClr val="1353A2"/>
                </a:solidFill>
                <a:latin typeface="微软雅黑" pitchFamily="34" charset="-122"/>
                <a:ea typeface="微软雅黑" pitchFamily="34" charset="-122"/>
              </a:rPr>
              <a:t>发展历程</a:t>
            </a:r>
            <a:endParaRPr lang="zh-CN" altLang="en-US" sz="3200" dirty="0">
              <a:solidFill>
                <a:srgbClr val="1353A2"/>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372697866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 60"/>
          <p:cNvGrpSpPr/>
          <p:nvPr/>
        </p:nvGrpSpPr>
        <p:grpSpPr>
          <a:xfrm>
            <a:off x="3456848" y="3573016"/>
            <a:ext cx="2023944" cy="360040"/>
            <a:chOff x="3385740" y="3573016"/>
            <a:chExt cx="2024471" cy="360040"/>
          </a:xfrm>
        </p:grpSpPr>
        <p:grpSp>
          <p:nvGrpSpPr>
            <p:cNvPr id="42" name="组 54"/>
            <p:cNvGrpSpPr/>
            <p:nvPr/>
          </p:nvGrpSpPr>
          <p:grpSpPr>
            <a:xfrm>
              <a:off x="5050171" y="3573016"/>
              <a:ext cx="360040" cy="360040"/>
              <a:chOff x="5050171" y="3573016"/>
              <a:chExt cx="360040" cy="360040"/>
            </a:xfrm>
          </p:grpSpPr>
          <p:sp>
            <p:nvSpPr>
              <p:cNvPr id="44" name="椭圆 43"/>
              <p:cNvSpPr/>
              <p:nvPr/>
            </p:nvSpPr>
            <p:spPr>
              <a:xfrm>
                <a:off x="5050171" y="3573016"/>
                <a:ext cx="360040" cy="360040"/>
              </a:xfrm>
              <a:prstGeom prst="ellipse">
                <a:avLst/>
              </a:prstGeom>
              <a:solidFill>
                <a:schemeClr val="bg1"/>
              </a:solidFill>
              <a:ln>
                <a:solidFill>
                  <a:srgbClr val="1353A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45" name="椭圆 44"/>
              <p:cNvSpPr>
                <a:spLocks/>
              </p:cNvSpPr>
              <p:nvPr/>
            </p:nvSpPr>
            <p:spPr>
              <a:xfrm>
                <a:off x="5125803" y="3645024"/>
                <a:ext cx="212400" cy="212400"/>
              </a:xfrm>
              <a:prstGeom prst="ellipse">
                <a:avLst/>
              </a:prstGeom>
              <a:solidFill>
                <a:srgbClr val="1353A2"/>
              </a:solidFill>
              <a:ln>
                <a:solidFill>
                  <a:srgbClr val="1353A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cxnSp>
          <p:nvCxnSpPr>
            <p:cNvPr id="43" name="直线连接符 19"/>
            <p:cNvCxnSpPr>
              <a:stCxn id="74" idx="6"/>
              <a:endCxn id="44" idx="2"/>
            </p:cNvCxnSpPr>
            <p:nvPr/>
          </p:nvCxnSpPr>
          <p:spPr>
            <a:xfrm>
              <a:off x="3385740" y="3753036"/>
              <a:ext cx="1664431" cy="0"/>
            </a:xfrm>
            <a:prstGeom prst="line">
              <a:avLst/>
            </a:prstGeom>
            <a:ln>
              <a:solidFill>
                <a:srgbClr val="1353A2"/>
              </a:solidFill>
              <a:headEnd type="none" w="med" len="med"/>
              <a:tailEnd type="triangle" w="med" len="lg"/>
            </a:ln>
          </p:spPr>
          <p:style>
            <a:lnRef idx="2">
              <a:schemeClr val="accent1"/>
            </a:lnRef>
            <a:fillRef idx="0">
              <a:schemeClr val="accent1"/>
            </a:fillRef>
            <a:effectRef idx="1">
              <a:schemeClr val="accent1"/>
            </a:effectRef>
            <a:fontRef idx="minor">
              <a:schemeClr val="tx1"/>
            </a:fontRef>
          </p:style>
        </p:cxnSp>
      </p:grpSp>
      <p:grpSp>
        <p:nvGrpSpPr>
          <p:cNvPr id="46" name="组 62"/>
          <p:cNvGrpSpPr/>
          <p:nvPr/>
        </p:nvGrpSpPr>
        <p:grpSpPr>
          <a:xfrm>
            <a:off x="7463795" y="3573016"/>
            <a:ext cx="1799731" cy="360040"/>
            <a:chOff x="7393731" y="3573016"/>
            <a:chExt cx="1800200" cy="360040"/>
          </a:xfrm>
        </p:grpSpPr>
        <p:cxnSp>
          <p:nvCxnSpPr>
            <p:cNvPr id="47" name="直线连接符 24"/>
            <p:cNvCxnSpPr>
              <a:stCxn id="58" idx="6"/>
              <a:endCxn id="49" idx="2"/>
            </p:cNvCxnSpPr>
            <p:nvPr/>
          </p:nvCxnSpPr>
          <p:spPr>
            <a:xfrm>
              <a:off x="7393731" y="3753036"/>
              <a:ext cx="1440160" cy="0"/>
            </a:xfrm>
            <a:prstGeom prst="line">
              <a:avLst/>
            </a:prstGeom>
            <a:ln>
              <a:solidFill>
                <a:srgbClr val="1353A2"/>
              </a:solidFill>
              <a:headEnd type="none" w="med" len="med"/>
              <a:tailEnd type="triangle" w="med" len="lg"/>
            </a:ln>
          </p:spPr>
          <p:style>
            <a:lnRef idx="2">
              <a:schemeClr val="accent1"/>
            </a:lnRef>
            <a:fillRef idx="0">
              <a:schemeClr val="accent1"/>
            </a:fillRef>
            <a:effectRef idx="1">
              <a:schemeClr val="accent1"/>
            </a:effectRef>
            <a:fontRef idx="minor">
              <a:schemeClr val="tx1"/>
            </a:fontRef>
          </p:style>
        </p:cxnSp>
        <p:grpSp>
          <p:nvGrpSpPr>
            <p:cNvPr id="48" name="组 56"/>
            <p:cNvGrpSpPr/>
            <p:nvPr/>
          </p:nvGrpSpPr>
          <p:grpSpPr>
            <a:xfrm>
              <a:off x="8833891" y="3573016"/>
              <a:ext cx="360040" cy="360040"/>
              <a:chOff x="8833891" y="3573016"/>
              <a:chExt cx="360040" cy="360040"/>
            </a:xfrm>
          </p:grpSpPr>
          <p:sp>
            <p:nvSpPr>
              <p:cNvPr id="49" name="椭圆 48"/>
              <p:cNvSpPr/>
              <p:nvPr/>
            </p:nvSpPr>
            <p:spPr>
              <a:xfrm>
                <a:off x="8833891" y="3573016"/>
                <a:ext cx="360040" cy="360040"/>
              </a:xfrm>
              <a:prstGeom prst="ellipse">
                <a:avLst/>
              </a:prstGeom>
              <a:solidFill>
                <a:schemeClr val="bg1"/>
              </a:solidFill>
              <a:ln>
                <a:solidFill>
                  <a:srgbClr val="1353A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0" name="椭圆 49"/>
              <p:cNvSpPr>
                <a:spLocks/>
              </p:cNvSpPr>
              <p:nvPr/>
            </p:nvSpPr>
            <p:spPr>
              <a:xfrm>
                <a:off x="8909523" y="3645024"/>
                <a:ext cx="212400" cy="212400"/>
              </a:xfrm>
              <a:prstGeom prst="ellipse">
                <a:avLst/>
              </a:prstGeom>
              <a:solidFill>
                <a:srgbClr val="1353A2"/>
              </a:solidFill>
              <a:ln>
                <a:solidFill>
                  <a:srgbClr val="1353A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grpSp>
      <p:grpSp>
        <p:nvGrpSpPr>
          <p:cNvPr id="51" name="组 57"/>
          <p:cNvGrpSpPr/>
          <p:nvPr/>
        </p:nvGrpSpPr>
        <p:grpSpPr>
          <a:xfrm>
            <a:off x="10703312" y="3573016"/>
            <a:ext cx="359946" cy="360040"/>
            <a:chOff x="10634091" y="3573016"/>
            <a:chExt cx="360040" cy="360040"/>
          </a:xfrm>
        </p:grpSpPr>
        <p:sp>
          <p:nvSpPr>
            <p:cNvPr id="52" name="椭圆 51"/>
            <p:cNvSpPr/>
            <p:nvPr/>
          </p:nvSpPr>
          <p:spPr>
            <a:xfrm>
              <a:off x="10634091" y="3573016"/>
              <a:ext cx="360040" cy="360040"/>
            </a:xfrm>
            <a:prstGeom prst="ellipse">
              <a:avLst/>
            </a:prstGeom>
            <a:solidFill>
              <a:schemeClr val="bg1"/>
            </a:solidFill>
            <a:ln>
              <a:solidFill>
                <a:srgbClr val="1353A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3" name="椭圆 52"/>
            <p:cNvSpPr>
              <a:spLocks/>
            </p:cNvSpPr>
            <p:nvPr/>
          </p:nvSpPr>
          <p:spPr>
            <a:xfrm>
              <a:off x="10709723" y="3645024"/>
              <a:ext cx="212400" cy="212400"/>
            </a:xfrm>
            <a:prstGeom prst="ellipse">
              <a:avLst/>
            </a:prstGeom>
            <a:solidFill>
              <a:srgbClr val="1353A2"/>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cxnSp>
        <p:nvCxnSpPr>
          <p:cNvPr id="54" name="直线连接符 29"/>
          <p:cNvCxnSpPr>
            <a:stCxn id="49" idx="6"/>
            <a:endCxn id="52" idx="2"/>
          </p:cNvCxnSpPr>
          <p:nvPr/>
        </p:nvCxnSpPr>
        <p:spPr>
          <a:xfrm>
            <a:off x="9263527" y="3753036"/>
            <a:ext cx="1439785" cy="0"/>
          </a:xfrm>
          <a:prstGeom prst="line">
            <a:avLst/>
          </a:prstGeom>
          <a:ln>
            <a:solidFill>
              <a:srgbClr val="1353A2"/>
            </a:solidFill>
            <a:headEnd type="none" w="med" len="med"/>
            <a:tailEnd type="triangle" w="med" len="lg"/>
          </a:ln>
        </p:spPr>
        <p:style>
          <a:lnRef idx="2">
            <a:schemeClr val="accent1"/>
          </a:lnRef>
          <a:fillRef idx="0">
            <a:schemeClr val="accent1"/>
          </a:fillRef>
          <a:effectRef idx="1">
            <a:schemeClr val="accent1"/>
          </a:effectRef>
          <a:fontRef idx="minor">
            <a:schemeClr val="tx1"/>
          </a:fontRef>
        </p:style>
      </p:cxnSp>
      <p:grpSp>
        <p:nvGrpSpPr>
          <p:cNvPr id="55" name="组 61"/>
          <p:cNvGrpSpPr/>
          <p:nvPr/>
        </p:nvGrpSpPr>
        <p:grpSpPr>
          <a:xfrm>
            <a:off x="5480792" y="3573016"/>
            <a:ext cx="1983003" cy="360040"/>
            <a:chOff x="5482220" y="3573016"/>
            <a:chExt cx="1911511" cy="360040"/>
          </a:xfrm>
        </p:grpSpPr>
        <p:grpSp>
          <p:nvGrpSpPr>
            <p:cNvPr id="56" name="组 55"/>
            <p:cNvGrpSpPr/>
            <p:nvPr/>
          </p:nvGrpSpPr>
          <p:grpSpPr>
            <a:xfrm>
              <a:off x="7033691" y="3573016"/>
              <a:ext cx="360040" cy="360040"/>
              <a:chOff x="7033691" y="3573016"/>
              <a:chExt cx="360040" cy="360040"/>
            </a:xfrm>
          </p:grpSpPr>
          <p:sp>
            <p:nvSpPr>
              <p:cNvPr id="58" name="椭圆 57"/>
              <p:cNvSpPr/>
              <p:nvPr/>
            </p:nvSpPr>
            <p:spPr>
              <a:xfrm>
                <a:off x="7033691" y="3573016"/>
                <a:ext cx="360040" cy="360040"/>
              </a:xfrm>
              <a:prstGeom prst="ellipse">
                <a:avLst/>
              </a:prstGeom>
              <a:solidFill>
                <a:schemeClr val="bg1"/>
              </a:solidFill>
              <a:ln>
                <a:solidFill>
                  <a:srgbClr val="1353A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9" name="椭圆 58"/>
              <p:cNvSpPr>
                <a:spLocks/>
              </p:cNvSpPr>
              <p:nvPr/>
            </p:nvSpPr>
            <p:spPr>
              <a:xfrm>
                <a:off x="7109323" y="3645024"/>
                <a:ext cx="212400" cy="212400"/>
              </a:xfrm>
              <a:prstGeom prst="ellipse">
                <a:avLst/>
              </a:prstGeom>
              <a:solidFill>
                <a:srgbClr val="1353A2"/>
              </a:solidFill>
              <a:ln>
                <a:solidFill>
                  <a:srgbClr val="1353A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cxnSp>
          <p:nvCxnSpPr>
            <p:cNvPr id="57" name="直线连接符 30"/>
            <p:cNvCxnSpPr>
              <a:stCxn id="44" idx="6"/>
              <a:endCxn id="58" idx="2"/>
            </p:cNvCxnSpPr>
            <p:nvPr/>
          </p:nvCxnSpPr>
          <p:spPr>
            <a:xfrm>
              <a:off x="5482219" y="3753036"/>
              <a:ext cx="1551472" cy="0"/>
            </a:xfrm>
            <a:prstGeom prst="line">
              <a:avLst/>
            </a:prstGeom>
            <a:ln>
              <a:solidFill>
                <a:srgbClr val="1353A2"/>
              </a:solidFill>
              <a:headEnd type="none" w="med" len="med"/>
              <a:tailEnd type="triangle" w="med" len="lg"/>
            </a:ln>
          </p:spPr>
          <p:style>
            <a:lnRef idx="2">
              <a:schemeClr val="accent1"/>
            </a:lnRef>
            <a:fillRef idx="0">
              <a:schemeClr val="accent1"/>
            </a:fillRef>
            <a:effectRef idx="1">
              <a:schemeClr val="accent1"/>
            </a:effectRef>
            <a:fontRef idx="minor">
              <a:schemeClr val="tx1"/>
            </a:fontRef>
          </p:style>
        </p:cxnSp>
      </p:grpSp>
      <p:grpSp>
        <p:nvGrpSpPr>
          <p:cNvPr id="60" name="组 58"/>
          <p:cNvGrpSpPr/>
          <p:nvPr/>
        </p:nvGrpSpPr>
        <p:grpSpPr>
          <a:xfrm>
            <a:off x="264870" y="1484784"/>
            <a:ext cx="3239516" cy="2448272"/>
            <a:chOff x="192931" y="1484784"/>
            <a:chExt cx="3240360" cy="2448272"/>
          </a:xfrm>
        </p:grpSpPr>
        <p:grpSp>
          <p:nvGrpSpPr>
            <p:cNvPr id="61" name="组 52"/>
            <p:cNvGrpSpPr/>
            <p:nvPr/>
          </p:nvGrpSpPr>
          <p:grpSpPr>
            <a:xfrm>
              <a:off x="841003" y="3573016"/>
              <a:ext cx="360040" cy="360040"/>
              <a:chOff x="841003" y="3573016"/>
              <a:chExt cx="360040" cy="360040"/>
            </a:xfrm>
          </p:grpSpPr>
          <p:sp>
            <p:nvSpPr>
              <p:cNvPr id="63" name="椭圆 62"/>
              <p:cNvSpPr/>
              <p:nvPr/>
            </p:nvSpPr>
            <p:spPr>
              <a:xfrm>
                <a:off x="841003" y="3573016"/>
                <a:ext cx="360040" cy="360040"/>
              </a:xfrm>
              <a:prstGeom prst="ellipse">
                <a:avLst/>
              </a:prstGeom>
              <a:solidFill>
                <a:schemeClr val="bg1"/>
              </a:solidFill>
              <a:ln>
                <a:solidFill>
                  <a:srgbClr val="1353A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64" name="椭圆 63"/>
              <p:cNvSpPr>
                <a:spLocks/>
              </p:cNvSpPr>
              <p:nvPr/>
            </p:nvSpPr>
            <p:spPr>
              <a:xfrm>
                <a:off x="916635" y="3645024"/>
                <a:ext cx="212400" cy="212400"/>
              </a:xfrm>
              <a:prstGeom prst="ellipse">
                <a:avLst/>
              </a:prstGeom>
              <a:solidFill>
                <a:srgbClr val="1353A2"/>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62" name="圆角矩形标注 61"/>
            <p:cNvSpPr/>
            <p:nvPr/>
          </p:nvSpPr>
          <p:spPr>
            <a:xfrm>
              <a:off x="192931" y="1484784"/>
              <a:ext cx="3240360" cy="1800200"/>
            </a:xfrm>
            <a:prstGeom prst="wedgeRoundRectCallout">
              <a:avLst>
                <a:gd name="adj1" fmla="val -23782"/>
                <a:gd name="adj2" fmla="val 62500"/>
                <a:gd name="adj3" fmla="val 16667"/>
              </a:avLst>
            </a:prstGeom>
            <a:solidFill>
              <a:srgbClr val="1353A2"/>
            </a:solidFill>
            <a:ln>
              <a:solidFill>
                <a:srgbClr val="1353A2"/>
              </a:solidFill>
            </a:ln>
          </p:spPr>
          <p:style>
            <a:lnRef idx="1">
              <a:schemeClr val="accent1"/>
            </a:lnRef>
            <a:fillRef idx="3">
              <a:schemeClr val="accent1"/>
            </a:fillRef>
            <a:effectRef idx="2">
              <a:schemeClr val="accent1"/>
            </a:effectRef>
            <a:fontRef idx="minor">
              <a:schemeClr val="lt1"/>
            </a:fontRef>
          </p:style>
          <p:txBody>
            <a:bodyPr rtlCol="0" anchor="ctr"/>
            <a:lstStyle/>
            <a:p>
              <a:endParaRPr lang="zh-CN" altLang="en-US" sz="2000" dirty="0">
                <a:solidFill>
                  <a:schemeClr val="bg1"/>
                </a:solidFill>
                <a:latin typeface="微软雅黑"/>
                <a:ea typeface="微软雅黑"/>
                <a:cs typeface="微软雅黑"/>
              </a:endParaRPr>
            </a:p>
          </p:txBody>
        </p:sp>
      </p:grpSp>
      <p:sp>
        <p:nvSpPr>
          <p:cNvPr id="65" name="圆角矩形标注 64"/>
          <p:cNvSpPr/>
          <p:nvPr/>
        </p:nvSpPr>
        <p:spPr>
          <a:xfrm>
            <a:off x="840784" y="4233614"/>
            <a:ext cx="3239516" cy="1800200"/>
          </a:xfrm>
          <a:prstGeom prst="wedgeRoundRectCallout">
            <a:avLst>
              <a:gd name="adj1" fmla="val 26194"/>
              <a:gd name="adj2" fmla="val -62605"/>
              <a:gd name="adj3" fmla="val 16667"/>
            </a:avLst>
          </a:prstGeom>
          <a:solidFill>
            <a:srgbClr val="1353A2"/>
          </a:solidFill>
          <a:ln>
            <a:solidFill>
              <a:srgbClr val="1353A2"/>
            </a:solidFill>
          </a:ln>
        </p:spPr>
        <p:style>
          <a:lnRef idx="1">
            <a:schemeClr val="accent1"/>
          </a:lnRef>
          <a:fillRef idx="3">
            <a:schemeClr val="accent1"/>
          </a:fillRef>
          <a:effectRef idx="2">
            <a:schemeClr val="accent1"/>
          </a:effectRef>
          <a:fontRef idx="minor">
            <a:schemeClr val="lt1"/>
          </a:fontRef>
        </p:style>
        <p:txBody>
          <a:bodyPr rtlCol="0" anchor="ctr"/>
          <a:lstStyle/>
          <a:p>
            <a:r>
              <a:rPr lang="x-none" altLang="zh-CN" sz="1600" dirty="0">
                <a:latin typeface="Times New Roman" panose="02020603050405020304" pitchFamily="18" charset="0"/>
                <a:cs typeface="Times New Roman" panose="02020603050405020304" pitchFamily="18" charset="0"/>
              </a:rPr>
              <a:t>2000</a:t>
            </a:r>
            <a:r>
              <a:rPr lang="zh-CN" altLang="zh-CN" sz="1600" dirty="0">
                <a:latin typeface="Times New Roman" panose="02020603050405020304" pitchFamily="18" charset="0"/>
                <a:cs typeface="Times New Roman" panose="02020603050405020304" pitchFamily="18" charset="0"/>
              </a:rPr>
              <a:t>年</a:t>
            </a:r>
            <a:r>
              <a:rPr lang="x-none" altLang="zh-CN" sz="1600" dirty="0">
                <a:latin typeface="Times New Roman" panose="02020603050405020304" pitchFamily="18" charset="0"/>
                <a:cs typeface="Times New Roman" panose="02020603050405020304" pitchFamily="18" charset="0"/>
              </a:rPr>
              <a:t>10</a:t>
            </a:r>
            <a:r>
              <a:rPr lang="zh-CN" altLang="zh-CN" sz="1600" dirty="0">
                <a:latin typeface="Times New Roman" panose="02020603050405020304" pitchFamily="18" charset="0"/>
                <a:cs typeface="Times New Roman" panose="02020603050405020304" pitchFamily="18" charset="0"/>
              </a:rPr>
              <a:t>月，</a:t>
            </a:r>
            <a:r>
              <a:rPr lang="x-none" altLang="zh-CN" sz="1600" dirty="0">
                <a:latin typeface="Times New Roman" panose="02020603050405020304" pitchFamily="18" charset="0"/>
                <a:cs typeface="Times New Roman" panose="02020603050405020304" pitchFamily="18" charset="0"/>
              </a:rPr>
              <a:t>Python 2.0</a:t>
            </a:r>
            <a:r>
              <a:rPr lang="zh-CN" altLang="zh-CN" sz="1600" dirty="0">
                <a:latin typeface="Times New Roman" panose="02020603050405020304" pitchFamily="18" charset="0"/>
                <a:cs typeface="Times New Roman" panose="02020603050405020304" pitchFamily="18" charset="0"/>
              </a:rPr>
              <a:t>发布，</a:t>
            </a:r>
            <a:r>
              <a:rPr lang="x-none" altLang="zh-CN" sz="1600" dirty="0">
                <a:latin typeface="Times New Roman" panose="02020603050405020304" pitchFamily="18" charset="0"/>
                <a:cs typeface="Times New Roman" panose="02020603050405020304" pitchFamily="18" charset="0"/>
              </a:rPr>
              <a:t>Python</a:t>
            </a:r>
            <a:r>
              <a:rPr lang="zh-CN" altLang="zh-CN" sz="1600" dirty="0">
                <a:latin typeface="Times New Roman" panose="02020603050405020304" pitchFamily="18" charset="0"/>
                <a:cs typeface="Times New Roman" panose="02020603050405020304" pitchFamily="18" charset="0"/>
              </a:rPr>
              <a:t>从基于</a:t>
            </a:r>
            <a:r>
              <a:rPr lang="x-none" altLang="zh-CN" sz="1600" dirty="0">
                <a:latin typeface="Times New Roman" panose="02020603050405020304" pitchFamily="18" charset="0"/>
                <a:cs typeface="Times New Roman" panose="02020603050405020304" pitchFamily="18" charset="0"/>
              </a:rPr>
              <a:t>maillist</a:t>
            </a:r>
            <a:r>
              <a:rPr lang="zh-CN" altLang="zh-CN" sz="1600" dirty="0">
                <a:latin typeface="Times New Roman" panose="02020603050405020304" pitchFamily="18" charset="0"/>
                <a:cs typeface="Times New Roman" panose="02020603050405020304" pitchFamily="18" charset="0"/>
              </a:rPr>
              <a:t>的开发方式转为完全开源的开发方式。</a:t>
            </a:r>
          </a:p>
        </p:txBody>
      </p:sp>
      <p:sp>
        <p:nvSpPr>
          <p:cNvPr id="66" name="圆角矩形标注 65"/>
          <p:cNvSpPr/>
          <p:nvPr/>
        </p:nvSpPr>
        <p:spPr>
          <a:xfrm>
            <a:off x="3864333" y="1484784"/>
            <a:ext cx="3527473" cy="1800200"/>
          </a:xfrm>
          <a:prstGeom prst="wedgeRoundRectCallout">
            <a:avLst>
              <a:gd name="adj1" fmla="val -8667"/>
              <a:gd name="adj2" fmla="val 62135"/>
              <a:gd name="adj3" fmla="val 16667"/>
            </a:avLst>
          </a:prstGeom>
          <a:solidFill>
            <a:srgbClr val="1353A2"/>
          </a:solidFill>
          <a:ln>
            <a:solidFill>
              <a:srgbClr val="1353A2"/>
            </a:solidFill>
          </a:ln>
        </p:spPr>
        <p:style>
          <a:lnRef idx="1">
            <a:schemeClr val="accent1"/>
          </a:lnRef>
          <a:fillRef idx="3">
            <a:schemeClr val="accent1"/>
          </a:fillRef>
          <a:effectRef idx="2">
            <a:schemeClr val="accent1"/>
          </a:effectRef>
          <a:fontRef idx="minor">
            <a:schemeClr val="lt1"/>
          </a:fontRef>
        </p:style>
        <p:txBody>
          <a:bodyPr rtlCol="0" anchor="ctr"/>
          <a:lstStyle/>
          <a:p>
            <a:r>
              <a:rPr lang="x-none" altLang="zh-CN" sz="1600" dirty="0">
                <a:latin typeface="Times New Roman" panose="02020603050405020304" pitchFamily="18" charset="0"/>
                <a:cs typeface="Times New Roman" panose="02020603050405020304" pitchFamily="18" charset="0"/>
              </a:rPr>
              <a:t>2008</a:t>
            </a:r>
            <a:r>
              <a:rPr lang="zh-CN" altLang="zh-CN" sz="1600" dirty="0">
                <a:latin typeface="Times New Roman" panose="02020603050405020304" pitchFamily="18" charset="0"/>
                <a:cs typeface="Times New Roman" panose="02020603050405020304" pitchFamily="18" charset="0"/>
              </a:rPr>
              <a:t>年</a:t>
            </a:r>
            <a:r>
              <a:rPr lang="x-none" altLang="zh-CN" sz="1600" dirty="0">
                <a:latin typeface="Times New Roman" panose="02020603050405020304" pitchFamily="18" charset="0"/>
                <a:cs typeface="Times New Roman" panose="02020603050405020304" pitchFamily="18" charset="0"/>
              </a:rPr>
              <a:t>12</a:t>
            </a:r>
            <a:r>
              <a:rPr lang="zh-CN" altLang="zh-CN" sz="1600" dirty="0">
                <a:latin typeface="Times New Roman" panose="02020603050405020304" pitchFamily="18" charset="0"/>
                <a:cs typeface="Times New Roman" panose="02020603050405020304" pitchFamily="18" charset="0"/>
              </a:rPr>
              <a:t>月，</a:t>
            </a:r>
            <a:r>
              <a:rPr lang="x-none" altLang="zh-CN" sz="1600" dirty="0">
                <a:latin typeface="Times New Roman" panose="02020603050405020304" pitchFamily="18" charset="0"/>
                <a:cs typeface="Times New Roman" panose="02020603050405020304" pitchFamily="18" charset="0"/>
              </a:rPr>
              <a:t>Python 3.0</a:t>
            </a:r>
            <a:r>
              <a:rPr lang="zh-CN" altLang="zh-CN" sz="1600" dirty="0">
                <a:latin typeface="Times New Roman" panose="02020603050405020304" pitchFamily="18" charset="0"/>
                <a:cs typeface="Times New Roman" panose="02020603050405020304" pitchFamily="18" charset="0"/>
              </a:rPr>
              <a:t>版本发布，并被作为</a:t>
            </a:r>
            <a:r>
              <a:rPr lang="x-none" altLang="zh-CN" sz="1600" dirty="0">
                <a:latin typeface="Times New Roman" panose="02020603050405020304" pitchFamily="18" charset="0"/>
                <a:cs typeface="Times New Roman" panose="02020603050405020304" pitchFamily="18" charset="0"/>
              </a:rPr>
              <a:t>Python</a:t>
            </a:r>
            <a:r>
              <a:rPr lang="zh-CN" altLang="zh-CN" sz="1600" dirty="0">
                <a:latin typeface="Times New Roman" panose="02020603050405020304" pitchFamily="18" charset="0"/>
                <a:cs typeface="Times New Roman" panose="02020603050405020304" pitchFamily="18" charset="0"/>
              </a:rPr>
              <a:t>语言持续维护的主要系列。</a:t>
            </a:r>
            <a:endParaRPr lang="zh-TW" altLang="en-US" sz="1600" dirty="0">
              <a:solidFill>
                <a:schemeClr val="bg1"/>
              </a:solidFill>
              <a:latin typeface="Times New Roman" panose="02020603050405020304" pitchFamily="18" charset="0"/>
              <a:ea typeface="微软雅黑"/>
              <a:cs typeface="Times New Roman" panose="02020603050405020304" pitchFamily="18" charset="0"/>
            </a:endParaRPr>
          </a:p>
        </p:txBody>
      </p:sp>
      <p:sp>
        <p:nvSpPr>
          <p:cNvPr id="67" name="圆角矩形标注 66"/>
          <p:cNvSpPr/>
          <p:nvPr/>
        </p:nvSpPr>
        <p:spPr>
          <a:xfrm>
            <a:off x="4656214" y="4221088"/>
            <a:ext cx="3599463" cy="1800200"/>
          </a:xfrm>
          <a:prstGeom prst="wedgeRoundRectCallout">
            <a:avLst>
              <a:gd name="adj1" fmla="val 23495"/>
              <a:gd name="adj2" fmla="val -62788"/>
              <a:gd name="adj3" fmla="val 16667"/>
            </a:avLst>
          </a:prstGeom>
          <a:solidFill>
            <a:srgbClr val="1353A2"/>
          </a:solidFill>
          <a:ln>
            <a:solidFill>
              <a:srgbClr val="1353A2"/>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600" dirty="0">
                <a:latin typeface="Times New Roman" panose="02020603050405020304" pitchFamily="18" charset="0"/>
                <a:cs typeface="Times New Roman" panose="02020603050405020304" pitchFamily="18" charset="0"/>
              </a:rPr>
              <a:t>2010</a:t>
            </a:r>
            <a:r>
              <a:rPr lang="zh-CN" altLang="en-US" sz="1600" dirty="0">
                <a:latin typeface="Times New Roman" panose="02020603050405020304" pitchFamily="18" charset="0"/>
                <a:cs typeface="Times New Roman" panose="02020603050405020304" pitchFamily="18" charset="0"/>
              </a:rPr>
              <a:t>年，</a:t>
            </a:r>
            <a:r>
              <a:rPr lang="en-US" altLang="zh-CN" sz="1600" dirty="0">
                <a:latin typeface="Times New Roman" panose="02020603050405020304" pitchFamily="18" charset="0"/>
                <a:cs typeface="Times New Roman" panose="02020603050405020304" pitchFamily="18" charset="0"/>
              </a:rPr>
              <a:t>Python 2.x</a:t>
            </a:r>
            <a:r>
              <a:rPr lang="zh-CN" altLang="en-US" sz="1600" dirty="0">
                <a:latin typeface="Times New Roman" panose="02020603050405020304" pitchFamily="18" charset="0"/>
                <a:cs typeface="Times New Roman" panose="02020603050405020304" pitchFamily="18" charset="0"/>
              </a:rPr>
              <a:t>系列发布了最后一个版本，其主版本号为</a:t>
            </a:r>
            <a:r>
              <a:rPr lang="en-US" altLang="zh-CN" sz="1600" dirty="0">
                <a:latin typeface="Times New Roman" panose="02020603050405020304" pitchFamily="18" charset="0"/>
                <a:cs typeface="Times New Roman" panose="02020603050405020304" pitchFamily="18" charset="0"/>
              </a:rPr>
              <a:t>2.7</a:t>
            </a:r>
            <a:r>
              <a:rPr lang="zh-CN" altLang="en-US" sz="1600" dirty="0">
                <a:latin typeface="Times New Roman" panose="02020603050405020304" pitchFamily="18" charset="0"/>
                <a:cs typeface="Times New Roman" panose="02020603050405020304" pitchFamily="18" charset="0"/>
              </a:rPr>
              <a:t>，同时，</a:t>
            </a:r>
            <a:r>
              <a:rPr lang="en-US" altLang="zh-CN" sz="1600" dirty="0">
                <a:latin typeface="Times New Roman" panose="02020603050405020304" pitchFamily="18" charset="0"/>
                <a:cs typeface="Times New Roman" panose="02020603050405020304" pitchFamily="18" charset="0"/>
              </a:rPr>
              <a:t>Python</a:t>
            </a:r>
            <a:r>
              <a:rPr lang="zh-CN" altLang="en-US" sz="1600" dirty="0">
                <a:latin typeface="Times New Roman" panose="02020603050405020304" pitchFamily="18" charset="0"/>
                <a:cs typeface="Times New Roman" panose="02020603050405020304" pitchFamily="18" charset="0"/>
              </a:rPr>
              <a:t>的维护者们声称不在</a:t>
            </a:r>
            <a:r>
              <a:rPr lang="en-US" altLang="zh-CN" sz="1600" dirty="0">
                <a:latin typeface="Times New Roman" panose="02020603050405020304" pitchFamily="18" charset="0"/>
                <a:cs typeface="Times New Roman" panose="02020603050405020304" pitchFamily="18" charset="0"/>
              </a:rPr>
              <a:t>2.x</a:t>
            </a:r>
            <a:r>
              <a:rPr lang="zh-CN" altLang="en-US" sz="1600" dirty="0">
                <a:latin typeface="Times New Roman" panose="02020603050405020304" pitchFamily="18" charset="0"/>
                <a:cs typeface="Times New Roman" panose="02020603050405020304" pitchFamily="18" charset="0"/>
              </a:rPr>
              <a:t>系列中继续对主版本号升级，</a:t>
            </a:r>
            <a:r>
              <a:rPr lang="en-US" altLang="zh-CN" sz="1600" dirty="0">
                <a:latin typeface="Times New Roman" panose="02020603050405020304" pitchFamily="18" charset="0"/>
                <a:cs typeface="Times New Roman" panose="02020603050405020304" pitchFamily="18" charset="0"/>
              </a:rPr>
              <a:t>Python 2.x</a:t>
            </a:r>
            <a:r>
              <a:rPr lang="zh-CN" altLang="en-US" sz="1600" dirty="0">
                <a:latin typeface="Times New Roman" panose="02020603050405020304" pitchFamily="18" charset="0"/>
                <a:cs typeface="Times New Roman" panose="02020603050405020304" pitchFamily="18" charset="0"/>
              </a:rPr>
              <a:t>系列慢慢退出历史舞台。</a:t>
            </a:r>
            <a:endParaRPr lang="zh-TW" altLang="en-US" sz="1600" dirty="0">
              <a:solidFill>
                <a:schemeClr val="bg1"/>
              </a:solidFill>
              <a:latin typeface="Times New Roman" panose="02020603050405020304" pitchFamily="18" charset="0"/>
              <a:ea typeface="微软雅黑"/>
              <a:cs typeface="Times New Roman" panose="02020603050405020304" pitchFamily="18" charset="0"/>
            </a:endParaRPr>
          </a:p>
        </p:txBody>
      </p:sp>
      <p:sp>
        <p:nvSpPr>
          <p:cNvPr id="68" name="圆角矩形标注 67"/>
          <p:cNvSpPr/>
          <p:nvPr/>
        </p:nvSpPr>
        <p:spPr>
          <a:xfrm>
            <a:off x="7823742" y="1484784"/>
            <a:ext cx="3455484" cy="1800200"/>
          </a:xfrm>
          <a:prstGeom prst="wedgeRoundRectCallout">
            <a:avLst>
              <a:gd name="adj1" fmla="val -13665"/>
              <a:gd name="adj2" fmla="val 63103"/>
              <a:gd name="adj3" fmla="val 16667"/>
            </a:avLst>
          </a:prstGeom>
          <a:solidFill>
            <a:srgbClr val="1353A2"/>
          </a:solidFill>
          <a:ln>
            <a:solidFill>
              <a:srgbClr val="1353A2"/>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zh-TW" sz="1600" dirty="0">
                <a:latin typeface="Times New Roman" panose="02020603050405020304" pitchFamily="18" charset="0"/>
                <a:cs typeface="Times New Roman" panose="02020603050405020304" pitchFamily="18" charset="0"/>
              </a:rPr>
              <a:t>2012</a:t>
            </a:r>
            <a:r>
              <a:rPr lang="zh-TW" altLang="en-US" sz="1600" dirty="0">
                <a:latin typeface="Times New Roman" panose="02020603050405020304" pitchFamily="18" charset="0"/>
                <a:cs typeface="Times New Roman" panose="02020603050405020304" pitchFamily="18" charset="0"/>
              </a:rPr>
              <a:t>年</a:t>
            </a:r>
            <a:r>
              <a:rPr lang="en-US" altLang="zh-TW" sz="1600" dirty="0">
                <a:latin typeface="Times New Roman" panose="02020603050405020304" pitchFamily="18" charset="0"/>
                <a:cs typeface="Times New Roman" panose="02020603050405020304" pitchFamily="18" charset="0"/>
              </a:rPr>
              <a:t>Python 3.3</a:t>
            </a:r>
            <a:r>
              <a:rPr lang="zh-TW" altLang="en-US" sz="1600" dirty="0">
                <a:latin typeface="Times New Roman" panose="02020603050405020304" pitchFamily="18" charset="0"/>
                <a:cs typeface="Times New Roman" panose="02020603050405020304" pitchFamily="18" charset="0"/>
              </a:rPr>
              <a:t>版本发布，</a:t>
            </a:r>
            <a:r>
              <a:rPr lang="en-US" altLang="zh-TW" sz="1600" dirty="0">
                <a:latin typeface="Times New Roman" panose="02020603050405020304" pitchFamily="18" charset="0"/>
                <a:cs typeface="Times New Roman" panose="02020603050405020304" pitchFamily="18" charset="0"/>
              </a:rPr>
              <a:t>2014</a:t>
            </a:r>
            <a:r>
              <a:rPr lang="zh-TW" altLang="en-US" sz="1600" dirty="0">
                <a:latin typeface="Times New Roman" panose="02020603050405020304" pitchFamily="18" charset="0"/>
                <a:cs typeface="Times New Roman" panose="02020603050405020304" pitchFamily="18" charset="0"/>
              </a:rPr>
              <a:t>年</a:t>
            </a:r>
            <a:r>
              <a:rPr lang="en-US" altLang="zh-TW" sz="1600" dirty="0">
                <a:latin typeface="Times New Roman" panose="02020603050405020304" pitchFamily="18" charset="0"/>
                <a:cs typeface="Times New Roman" panose="02020603050405020304" pitchFamily="18" charset="0"/>
              </a:rPr>
              <a:t>Python 3.4</a:t>
            </a:r>
            <a:r>
              <a:rPr lang="zh-TW" altLang="en-US" sz="1600" dirty="0">
                <a:latin typeface="Times New Roman" panose="02020603050405020304" pitchFamily="18" charset="0"/>
                <a:cs typeface="Times New Roman" panose="02020603050405020304" pitchFamily="18" charset="0"/>
              </a:rPr>
              <a:t>版本发布，</a:t>
            </a:r>
            <a:r>
              <a:rPr lang="en-US" altLang="zh-TW" sz="1600" dirty="0">
                <a:latin typeface="Times New Roman" panose="02020603050405020304" pitchFamily="18" charset="0"/>
                <a:cs typeface="Times New Roman" panose="02020603050405020304" pitchFamily="18" charset="0"/>
              </a:rPr>
              <a:t>2015</a:t>
            </a:r>
            <a:r>
              <a:rPr lang="zh-TW" altLang="en-US" sz="1600" dirty="0">
                <a:latin typeface="Times New Roman" panose="02020603050405020304" pitchFamily="18" charset="0"/>
                <a:cs typeface="Times New Roman" panose="02020603050405020304" pitchFamily="18" charset="0"/>
              </a:rPr>
              <a:t>年</a:t>
            </a:r>
            <a:r>
              <a:rPr lang="en-US" altLang="zh-TW" sz="1600" dirty="0">
                <a:latin typeface="Times New Roman" panose="02020603050405020304" pitchFamily="18" charset="0"/>
                <a:cs typeface="Times New Roman" panose="02020603050405020304" pitchFamily="18" charset="0"/>
              </a:rPr>
              <a:t>Python 3.5</a:t>
            </a:r>
            <a:r>
              <a:rPr lang="zh-TW" altLang="en-US" sz="1600" dirty="0">
                <a:latin typeface="Times New Roman" panose="02020603050405020304" pitchFamily="18" charset="0"/>
                <a:cs typeface="Times New Roman" panose="02020603050405020304" pitchFamily="18" charset="0"/>
              </a:rPr>
              <a:t>版本发布，</a:t>
            </a:r>
            <a:r>
              <a:rPr lang="en-US" altLang="zh-TW" sz="1600" dirty="0">
                <a:latin typeface="Times New Roman" panose="02020603050405020304" pitchFamily="18" charset="0"/>
                <a:cs typeface="Times New Roman" panose="02020603050405020304" pitchFamily="18" charset="0"/>
              </a:rPr>
              <a:t>2016</a:t>
            </a:r>
            <a:r>
              <a:rPr lang="zh-TW" altLang="en-US" sz="1600" dirty="0">
                <a:latin typeface="Times New Roman" panose="02020603050405020304" pitchFamily="18" charset="0"/>
                <a:cs typeface="Times New Roman" panose="02020603050405020304" pitchFamily="18" charset="0"/>
              </a:rPr>
              <a:t>年</a:t>
            </a:r>
            <a:r>
              <a:rPr lang="en-US" altLang="zh-TW" sz="1600" dirty="0">
                <a:latin typeface="Times New Roman" panose="02020603050405020304" pitchFamily="18" charset="0"/>
                <a:cs typeface="Times New Roman" panose="02020603050405020304" pitchFamily="18" charset="0"/>
              </a:rPr>
              <a:t>Python 3.6</a:t>
            </a:r>
            <a:r>
              <a:rPr lang="zh-TW" altLang="en-US" sz="1600" dirty="0">
                <a:latin typeface="Times New Roman" panose="02020603050405020304" pitchFamily="18" charset="0"/>
                <a:cs typeface="Times New Roman" panose="02020603050405020304" pitchFamily="18" charset="0"/>
              </a:rPr>
              <a:t>版本发布，</a:t>
            </a:r>
            <a:r>
              <a:rPr lang="en-US" altLang="zh-TW" sz="1600" dirty="0">
                <a:latin typeface="Times New Roman" panose="02020603050405020304" pitchFamily="18" charset="0"/>
                <a:cs typeface="Times New Roman" panose="02020603050405020304" pitchFamily="18" charset="0"/>
              </a:rPr>
              <a:t>2018</a:t>
            </a:r>
            <a:r>
              <a:rPr lang="zh-TW" altLang="en-US" sz="1600" dirty="0">
                <a:latin typeface="Times New Roman" panose="02020603050405020304" pitchFamily="18" charset="0"/>
                <a:cs typeface="Times New Roman" panose="02020603050405020304" pitchFamily="18" charset="0"/>
              </a:rPr>
              <a:t>年</a:t>
            </a:r>
            <a:r>
              <a:rPr lang="en-US" altLang="zh-TW" sz="1600" dirty="0">
                <a:latin typeface="Times New Roman" panose="02020603050405020304" pitchFamily="18" charset="0"/>
                <a:cs typeface="Times New Roman" panose="02020603050405020304" pitchFamily="18" charset="0"/>
              </a:rPr>
              <a:t>6</a:t>
            </a:r>
            <a:r>
              <a:rPr lang="zh-TW" altLang="en-US" sz="1600" dirty="0">
                <a:latin typeface="Times New Roman" panose="02020603050405020304" pitchFamily="18" charset="0"/>
                <a:cs typeface="Times New Roman" panose="02020603050405020304" pitchFamily="18" charset="0"/>
              </a:rPr>
              <a:t>月</a:t>
            </a:r>
            <a:r>
              <a:rPr lang="en-US" altLang="zh-TW" sz="1600" dirty="0">
                <a:latin typeface="Times New Roman" panose="02020603050405020304" pitchFamily="18" charset="0"/>
                <a:cs typeface="Times New Roman" panose="02020603050405020304" pitchFamily="18" charset="0"/>
              </a:rPr>
              <a:t>27</a:t>
            </a:r>
            <a:r>
              <a:rPr lang="zh-TW" altLang="en-US" sz="1600" dirty="0">
                <a:latin typeface="Times New Roman" panose="02020603050405020304" pitchFamily="18" charset="0"/>
                <a:cs typeface="Times New Roman" panose="02020603050405020304" pitchFamily="18" charset="0"/>
              </a:rPr>
              <a:t>日</a:t>
            </a:r>
            <a:r>
              <a:rPr lang="en-US" altLang="zh-TW" sz="1600" dirty="0">
                <a:latin typeface="Times New Roman" panose="02020603050405020304" pitchFamily="18" charset="0"/>
                <a:cs typeface="Times New Roman" panose="02020603050405020304" pitchFamily="18" charset="0"/>
              </a:rPr>
              <a:t>Python 3.7.0</a:t>
            </a:r>
            <a:r>
              <a:rPr lang="zh-TW" altLang="en-US" sz="1600" dirty="0">
                <a:latin typeface="Times New Roman" panose="02020603050405020304" pitchFamily="18" charset="0"/>
                <a:cs typeface="Times New Roman" panose="02020603050405020304" pitchFamily="18" charset="0"/>
              </a:rPr>
              <a:t>发布，</a:t>
            </a:r>
            <a:r>
              <a:rPr lang="en-US" altLang="zh-TW" sz="1600" dirty="0">
                <a:latin typeface="Times New Roman" panose="02020603050405020304" pitchFamily="18" charset="0"/>
                <a:cs typeface="Times New Roman" panose="02020603050405020304" pitchFamily="18" charset="0"/>
              </a:rPr>
              <a:t>2019</a:t>
            </a:r>
            <a:r>
              <a:rPr lang="zh-TW" altLang="en-US" sz="1600" dirty="0">
                <a:latin typeface="Times New Roman" panose="02020603050405020304" pitchFamily="18" charset="0"/>
                <a:cs typeface="Times New Roman" panose="02020603050405020304" pitchFamily="18" charset="0"/>
              </a:rPr>
              <a:t>年</a:t>
            </a:r>
            <a:r>
              <a:rPr lang="en-US" altLang="zh-TW" sz="1600" dirty="0">
                <a:latin typeface="Times New Roman" panose="02020603050405020304" pitchFamily="18" charset="0"/>
                <a:cs typeface="Times New Roman" panose="02020603050405020304" pitchFamily="18" charset="0"/>
              </a:rPr>
              <a:t>10</a:t>
            </a:r>
            <a:r>
              <a:rPr lang="zh-TW" altLang="en-US" sz="1600" dirty="0">
                <a:latin typeface="Times New Roman" panose="02020603050405020304" pitchFamily="18" charset="0"/>
                <a:cs typeface="Times New Roman" panose="02020603050405020304" pitchFamily="18" charset="0"/>
              </a:rPr>
              <a:t>月</a:t>
            </a:r>
            <a:r>
              <a:rPr lang="en-US" altLang="zh-TW" sz="1600" dirty="0">
                <a:latin typeface="Times New Roman" panose="02020603050405020304" pitchFamily="18" charset="0"/>
                <a:cs typeface="Times New Roman" panose="02020603050405020304" pitchFamily="18" charset="0"/>
              </a:rPr>
              <a:t>14</a:t>
            </a:r>
            <a:r>
              <a:rPr lang="zh-TW" altLang="en-US" sz="1600" dirty="0">
                <a:latin typeface="Times New Roman" panose="02020603050405020304" pitchFamily="18" charset="0"/>
                <a:cs typeface="Times New Roman" panose="02020603050405020304" pitchFamily="18" charset="0"/>
              </a:rPr>
              <a:t>日</a:t>
            </a:r>
            <a:r>
              <a:rPr lang="en-US" altLang="zh-TW" sz="1600" dirty="0">
                <a:latin typeface="Times New Roman" panose="02020603050405020304" pitchFamily="18" charset="0"/>
                <a:cs typeface="Times New Roman" panose="02020603050405020304" pitchFamily="18" charset="0"/>
              </a:rPr>
              <a:t>Python3.8.0</a:t>
            </a:r>
            <a:r>
              <a:rPr lang="zh-TW" altLang="en-US" sz="1600" dirty="0">
                <a:latin typeface="Times New Roman" panose="02020603050405020304" pitchFamily="18" charset="0"/>
                <a:cs typeface="Times New Roman" panose="02020603050405020304" pitchFamily="18" charset="0"/>
              </a:rPr>
              <a:t>发布</a:t>
            </a:r>
          </a:p>
        </p:txBody>
      </p:sp>
      <p:sp>
        <p:nvSpPr>
          <p:cNvPr id="69" name="圆角矩形标注 68"/>
          <p:cNvSpPr/>
          <p:nvPr/>
        </p:nvSpPr>
        <p:spPr>
          <a:xfrm>
            <a:off x="8759602" y="4221088"/>
            <a:ext cx="3239516" cy="1800200"/>
          </a:xfrm>
          <a:prstGeom prst="wedgeRoundRectCallout">
            <a:avLst>
              <a:gd name="adj1" fmla="val 15206"/>
              <a:gd name="adj2" fmla="val -60696"/>
              <a:gd name="adj3" fmla="val 16667"/>
            </a:avLst>
          </a:prstGeom>
          <a:solidFill>
            <a:srgbClr val="1353A2"/>
          </a:solidFill>
          <a:ln>
            <a:solidFill>
              <a:srgbClr val="1353A2"/>
            </a:solidFill>
          </a:ln>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600" dirty="0">
                <a:solidFill>
                  <a:schemeClr val="bg1"/>
                </a:solidFill>
                <a:latin typeface="Times New Roman" panose="02020603050405020304" pitchFamily="18" charset="0"/>
                <a:ea typeface="微软雅黑"/>
                <a:cs typeface="Times New Roman" panose="02020603050405020304" pitchFamily="18" charset="0"/>
              </a:rPr>
              <a:t>目前</a:t>
            </a:r>
            <a:r>
              <a:rPr lang="en-US" altLang="zh-CN" sz="1600" dirty="0">
                <a:solidFill>
                  <a:schemeClr val="bg1"/>
                </a:solidFill>
                <a:latin typeface="Times New Roman" panose="02020603050405020304" pitchFamily="18" charset="0"/>
                <a:ea typeface="微软雅黑"/>
                <a:cs typeface="Times New Roman" panose="02020603050405020304" pitchFamily="18" charset="0"/>
              </a:rPr>
              <a:t>Python</a:t>
            </a:r>
            <a:r>
              <a:rPr lang="zh-CN" altLang="en-US" sz="1600" dirty="0">
                <a:solidFill>
                  <a:schemeClr val="bg1"/>
                </a:solidFill>
                <a:latin typeface="Times New Roman" panose="02020603050405020304" pitchFamily="18" charset="0"/>
                <a:ea typeface="微软雅黑"/>
                <a:cs typeface="Times New Roman" panose="02020603050405020304" pitchFamily="18" charset="0"/>
              </a:rPr>
              <a:t>的最新版本为</a:t>
            </a:r>
            <a:r>
              <a:rPr lang="en-US" altLang="zh-CN" sz="1600" dirty="0">
                <a:solidFill>
                  <a:schemeClr val="bg1"/>
                </a:solidFill>
                <a:latin typeface="Times New Roman" panose="02020603050405020304" pitchFamily="18" charset="0"/>
                <a:ea typeface="微软雅黑"/>
                <a:cs typeface="Times New Roman" panose="02020603050405020304" pitchFamily="18" charset="0"/>
              </a:rPr>
              <a:t>2020</a:t>
            </a:r>
            <a:r>
              <a:rPr lang="zh-CN" altLang="en-US" sz="1600" dirty="0">
                <a:solidFill>
                  <a:schemeClr val="bg1"/>
                </a:solidFill>
                <a:latin typeface="Times New Roman" panose="02020603050405020304" pitchFamily="18" charset="0"/>
                <a:ea typeface="微软雅黑"/>
                <a:cs typeface="Times New Roman" panose="02020603050405020304" pitchFamily="18" charset="0"/>
              </a:rPr>
              <a:t>年</a:t>
            </a:r>
            <a:r>
              <a:rPr lang="en-US" altLang="zh-CN" sz="1600" dirty="0">
                <a:solidFill>
                  <a:schemeClr val="bg1"/>
                </a:solidFill>
                <a:latin typeface="Times New Roman" panose="02020603050405020304" pitchFamily="18" charset="0"/>
                <a:ea typeface="微软雅黑"/>
                <a:cs typeface="Times New Roman" panose="02020603050405020304" pitchFamily="18" charset="0"/>
              </a:rPr>
              <a:t>2</a:t>
            </a:r>
            <a:r>
              <a:rPr lang="zh-CN" altLang="en-US" sz="1600" dirty="0">
                <a:solidFill>
                  <a:schemeClr val="bg1"/>
                </a:solidFill>
                <a:latin typeface="Times New Roman" panose="02020603050405020304" pitchFamily="18" charset="0"/>
                <a:ea typeface="微软雅黑"/>
                <a:cs typeface="Times New Roman" panose="02020603050405020304" pitchFamily="18" charset="0"/>
              </a:rPr>
              <a:t>月</a:t>
            </a:r>
            <a:r>
              <a:rPr lang="en-US" altLang="zh-CN" sz="1600" dirty="0">
                <a:solidFill>
                  <a:schemeClr val="bg1"/>
                </a:solidFill>
                <a:latin typeface="Times New Roman" panose="02020603050405020304" pitchFamily="18" charset="0"/>
                <a:ea typeface="微软雅黑"/>
                <a:cs typeface="Times New Roman" panose="02020603050405020304" pitchFamily="18" charset="0"/>
              </a:rPr>
              <a:t>24</a:t>
            </a:r>
            <a:r>
              <a:rPr lang="zh-CN" altLang="en-US" sz="1600" dirty="0">
                <a:solidFill>
                  <a:schemeClr val="bg1"/>
                </a:solidFill>
                <a:latin typeface="Times New Roman" panose="02020603050405020304" pitchFamily="18" charset="0"/>
                <a:ea typeface="微软雅黑"/>
                <a:cs typeface="Times New Roman" panose="02020603050405020304" pitchFamily="18" charset="0"/>
              </a:rPr>
              <a:t>日发布的</a:t>
            </a:r>
            <a:r>
              <a:rPr lang="en-US" altLang="zh-CN" sz="1600" dirty="0">
                <a:solidFill>
                  <a:schemeClr val="bg1"/>
                </a:solidFill>
                <a:latin typeface="Times New Roman" panose="02020603050405020304" pitchFamily="18" charset="0"/>
                <a:ea typeface="微软雅黑"/>
                <a:cs typeface="Times New Roman" panose="02020603050405020304" pitchFamily="18" charset="0"/>
              </a:rPr>
              <a:t>3.8.2</a:t>
            </a:r>
            <a:r>
              <a:rPr lang="zh-CN" altLang="en-US" sz="1600" dirty="0">
                <a:solidFill>
                  <a:schemeClr val="bg1"/>
                </a:solidFill>
                <a:latin typeface="Times New Roman" panose="02020603050405020304" pitchFamily="18" charset="0"/>
                <a:ea typeface="微软雅黑"/>
                <a:cs typeface="Times New Roman" panose="02020603050405020304" pitchFamily="18" charset="0"/>
              </a:rPr>
              <a:t>。</a:t>
            </a:r>
          </a:p>
        </p:txBody>
      </p:sp>
      <p:sp>
        <p:nvSpPr>
          <p:cNvPr id="70" name="矩形 69"/>
          <p:cNvSpPr/>
          <p:nvPr/>
        </p:nvSpPr>
        <p:spPr>
          <a:xfrm>
            <a:off x="312407" y="1549359"/>
            <a:ext cx="3144441" cy="16710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600" dirty="0">
                <a:latin typeface="Times New Roman" panose="02020603050405020304" pitchFamily="18" charset="0"/>
                <a:cs typeface="Times New Roman" panose="02020603050405020304" pitchFamily="18" charset="0"/>
              </a:rPr>
              <a:t>Guido</a:t>
            </a:r>
            <a:r>
              <a:rPr lang="zh-CN" altLang="en-US" sz="1600" dirty="0">
                <a:latin typeface="Times New Roman" panose="02020603050405020304" pitchFamily="18" charset="0"/>
                <a:cs typeface="Times New Roman" panose="02020603050405020304" pitchFamily="18" charset="0"/>
              </a:rPr>
              <a:t>于</a:t>
            </a:r>
            <a:r>
              <a:rPr lang="en-US" altLang="zh-CN" sz="1600" dirty="0">
                <a:latin typeface="Times New Roman" panose="02020603050405020304" pitchFamily="18" charset="0"/>
                <a:cs typeface="Times New Roman" panose="02020603050405020304" pitchFamily="18" charset="0"/>
              </a:rPr>
              <a:t>1989</a:t>
            </a:r>
            <a:r>
              <a:rPr lang="zh-CN" altLang="en-US" sz="1600" dirty="0">
                <a:latin typeface="Times New Roman" panose="02020603050405020304" pitchFamily="18" charset="0"/>
                <a:cs typeface="Times New Roman" panose="02020603050405020304" pitchFamily="18" charset="0"/>
              </a:rPr>
              <a:t>年定下目标之后便投身于</a:t>
            </a:r>
            <a:r>
              <a:rPr lang="en-US" altLang="zh-CN" sz="1600" dirty="0">
                <a:latin typeface="Times New Roman" panose="02020603050405020304" pitchFamily="18" charset="0"/>
                <a:cs typeface="Times New Roman" panose="02020603050405020304" pitchFamily="18" charset="0"/>
              </a:rPr>
              <a:t>Python</a:t>
            </a:r>
            <a:r>
              <a:rPr lang="zh-CN" altLang="en-US" sz="1600" dirty="0">
                <a:latin typeface="Times New Roman" panose="02020603050405020304" pitchFamily="18" charset="0"/>
                <a:cs typeface="Times New Roman" panose="02020603050405020304" pitchFamily="18" charset="0"/>
              </a:rPr>
              <a:t>语言的设计之中，但</a:t>
            </a:r>
            <a:r>
              <a:rPr lang="en-US" altLang="zh-CN" sz="1600" dirty="0">
                <a:latin typeface="Times New Roman" panose="02020603050405020304" pitchFamily="18" charset="0"/>
                <a:cs typeface="Times New Roman" panose="02020603050405020304" pitchFamily="18" charset="0"/>
              </a:rPr>
              <a:t>Python</a:t>
            </a:r>
            <a:r>
              <a:rPr lang="zh-CN" altLang="en-US" sz="1600" dirty="0">
                <a:latin typeface="Times New Roman" panose="02020603050405020304" pitchFamily="18" charset="0"/>
                <a:cs typeface="Times New Roman" panose="02020603050405020304" pitchFamily="18" charset="0"/>
              </a:rPr>
              <a:t>的第一个公开版本直到</a:t>
            </a:r>
            <a:r>
              <a:rPr lang="en-US" altLang="zh-CN" sz="1600" dirty="0">
                <a:latin typeface="Times New Roman" panose="02020603050405020304" pitchFamily="18" charset="0"/>
                <a:cs typeface="Times New Roman" panose="02020603050405020304" pitchFamily="18" charset="0"/>
              </a:rPr>
              <a:t>1991</a:t>
            </a:r>
            <a:r>
              <a:rPr lang="zh-CN" altLang="en-US" sz="1600" dirty="0">
                <a:latin typeface="Times New Roman" panose="02020603050405020304" pitchFamily="18" charset="0"/>
                <a:cs typeface="Times New Roman" panose="02020603050405020304" pitchFamily="18" charset="0"/>
              </a:rPr>
              <a:t>年才发行，此版本使用</a:t>
            </a:r>
            <a:r>
              <a:rPr lang="en-US" altLang="zh-CN" sz="1600" dirty="0">
                <a:latin typeface="Times New Roman" panose="02020603050405020304" pitchFamily="18" charset="0"/>
                <a:cs typeface="Times New Roman" panose="02020603050405020304" pitchFamily="18" charset="0"/>
              </a:rPr>
              <a:t>C</a:t>
            </a:r>
            <a:r>
              <a:rPr lang="zh-CN" altLang="en-US" sz="1600" dirty="0">
                <a:latin typeface="Times New Roman" panose="02020603050405020304" pitchFamily="18" charset="0"/>
                <a:cs typeface="Times New Roman" panose="02020603050405020304" pitchFamily="18" charset="0"/>
              </a:rPr>
              <a:t>语言实现，能调用</a:t>
            </a:r>
            <a:r>
              <a:rPr lang="en-US" altLang="zh-CN" sz="1600" dirty="0">
                <a:latin typeface="Times New Roman" panose="02020603050405020304" pitchFamily="18" charset="0"/>
                <a:cs typeface="Times New Roman" panose="02020603050405020304" pitchFamily="18" charset="0"/>
              </a:rPr>
              <a:t>C</a:t>
            </a:r>
            <a:r>
              <a:rPr lang="zh-CN" altLang="en-US" sz="1600" dirty="0">
                <a:latin typeface="Times New Roman" panose="02020603050405020304" pitchFamily="18" charset="0"/>
                <a:cs typeface="Times New Roman" panose="02020603050405020304" pitchFamily="18" charset="0"/>
              </a:rPr>
              <a:t>语言的库文件</a:t>
            </a:r>
            <a:r>
              <a:rPr lang="zh-CN" altLang="zh-CN" sz="1600" dirty="0">
                <a:latin typeface="Times New Roman" panose="02020603050405020304" pitchFamily="18" charset="0"/>
                <a:cs typeface="Times New Roman" panose="02020603050405020304" pitchFamily="18" charset="0"/>
              </a:rPr>
              <a:t>。</a:t>
            </a:r>
            <a:endParaRPr lang="zh-CN" altLang="en-US" sz="1600" dirty="0">
              <a:solidFill>
                <a:schemeClr val="bg1"/>
              </a:solidFill>
              <a:latin typeface="Times New Roman" panose="02020603050405020304" pitchFamily="18" charset="0"/>
              <a:ea typeface="微软雅黑"/>
              <a:cs typeface="Times New Roman" panose="02020603050405020304" pitchFamily="18" charset="0"/>
            </a:endParaRPr>
          </a:p>
        </p:txBody>
      </p:sp>
      <p:grpSp>
        <p:nvGrpSpPr>
          <p:cNvPr id="71" name="组 60"/>
          <p:cNvGrpSpPr/>
          <p:nvPr/>
        </p:nvGrpSpPr>
        <p:grpSpPr>
          <a:xfrm>
            <a:off x="1272719" y="3573016"/>
            <a:ext cx="2184129" cy="360040"/>
            <a:chOff x="3225513" y="3573016"/>
            <a:chExt cx="2184698" cy="360040"/>
          </a:xfrm>
        </p:grpSpPr>
        <p:grpSp>
          <p:nvGrpSpPr>
            <p:cNvPr id="72" name="组 54"/>
            <p:cNvGrpSpPr/>
            <p:nvPr/>
          </p:nvGrpSpPr>
          <p:grpSpPr>
            <a:xfrm>
              <a:off x="5050171" y="3573016"/>
              <a:ext cx="360040" cy="360040"/>
              <a:chOff x="5050171" y="3573016"/>
              <a:chExt cx="360040" cy="360040"/>
            </a:xfrm>
          </p:grpSpPr>
          <p:sp>
            <p:nvSpPr>
              <p:cNvPr id="74" name="椭圆 73"/>
              <p:cNvSpPr/>
              <p:nvPr/>
            </p:nvSpPr>
            <p:spPr>
              <a:xfrm>
                <a:off x="5050171" y="3573016"/>
                <a:ext cx="360040" cy="360040"/>
              </a:xfrm>
              <a:prstGeom prst="ellipse">
                <a:avLst/>
              </a:prstGeom>
              <a:solidFill>
                <a:schemeClr val="bg1"/>
              </a:solidFill>
              <a:ln>
                <a:solidFill>
                  <a:srgbClr val="1353A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5" name="椭圆 74"/>
              <p:cNvSpPr>
                <a:spLocks/>
              </p:cNvSpPr>
              <p:nvPr/>
            </p:nvSpPr>
            <p:spPr>
              <a:xfrm>
                <a:off x="5125803" y="3645024"/>
                <a:ext cx="212400" cy="212400"/>
              </a:xfrm>
              <a:prstGeom prst="ellipse">
                <a:avLst/>
              </a:prstGeom>
              <a:solidFill>
                <a:srgbClr val="1353A2"/>
              </a:solidFill>
              <a:ln>
                <a:solidFill>
                  <a:srgbClr val="1353A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cxnSp>
          <p:nvCxnSpPr>
            <p:cNvPr id="73" name="直线连接符 19"/>
            <p:cNvCxnSpPr>
              <a:stCxn id="63" idx="6"/>
              <a:endCxn id="74" idx="2"/>
            </p:cNvCxnSpPr>
            <p:nvPr/>
          </p:nvCxnSpPr>
          <p:spPr>
            <a:xfrm>
              <a:off x="3225513" y="3753036"/>
              <a:ext cx="1824658" cy="0"/>
            </a:xfrm>
            <a:prstGeom prst="line">
              <a:avLst/>
            </a:prstGeom>
            <a:ln>
              <a:solidFill>
                <a:srgbClr val="1353A2"/>
              </a:solidFill>
              <a:headEnd type="none" w="med" len="med"/>
              <a:tailEnd type="triangle" w="med" len="lg"/>
            </a:ln>
          </p:spPr>
          <p:style>
            <a:lnRef idx="2">
              <a:schemeClr val="accent1"/>
            </a:lnRef>
            <a:fillRef idx="0">
              <a:schemeClr val="accent1"/>
            </a:fillRef>
            <a:effectRef idx="1">
              <a:schemeClr val="accent1"/>
            </a:effectRef>
            <a:fontRef idx="minor">
              <a:schemeClr val="tx1"/>
            </a:fontRef>
          </p:style>
        </p:cxnSp>
      </p:grpSp>
      <p:sp>
        <p:nvSpPr>
          <p:cNvPr id="39" name="标题 1"/>
          <p:cNvSpPr txBox="1">
            <a:spLocks/>
          </p:cNvSpPr>
          <p:nvPr/>
        </p:nvSpPr>
        <p:spPr>
          <a:xfrm>
            <a:off x="2329840" y="572250"/>
            <a:ext cx="8360079" cy="535531"/>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cs typeface="+mn-cs"/>
              </a:rPr>
              <a:t>1.1.1 Python</a:t>
            </a:r>
            <a:r>
              <a:rPr lang="zh-CN" altLang="en-US" sz="3200" dirty="0">
                <a:solidFill>
                  <a:srgbClr val="1353A2"/>
                </a:solidFill>
                <a:latin typeface="微软雅黑" pitchFamily="34" charset="-122"/>
                <a:ea typeface="微软雅黑" pitchFamily="34" charset="-122"/>
                <a:cs typeface="+mn-cs"/>
              </a:rPr>
              <a:t>的</a:t>
            </a:r>
            <a:r>
              <a:rPr lang="zh-CN" altLang="en-US" sz="3200" dirty="0">
                <a:solidFill>
                  <a:srgbClr val="1353A2"/>
                </a:solidFill>
                <a:latin typeface="微软雅黑" pitchFamily="34" charset="-122"/>
                <a:ea typeface="微软雅黑" pitchFamily="34" charset="-122"/>
              </a:rPr>
              <a:t>发展历程</a:t>
            </a:r>
            <a:endParaRPr lang="zh-CN" altLang="en-US" sz="3200" dirty="0">
              <a:solidFill>
                <a:srgbClr val="1353A2"/>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260920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down)">
                                      <p:cBhvr>
                                        <p:cTn id="7" dur="500"/>
                                        <p:tgtEl>
                                          <p:spTgt spid="6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left)">
                                      <p:cBhvr>
                                        <p:cTn id="11" dur="500"/>
                                        <p:tgtEl>
                                          <p:spTgt spid="7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wipe(up)">
                                      <p:cBhvr>
                                        <p:cTn id="15" dur="500"/>
                                        <p:tgtEl>
                                          <p:spTgt spid="6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left)">
                                      <p:cBhvr>
                                        <p:cTn id="19" dur="500"/>
                                        <p:tgtEl>
                                          <p:spTgt spid="41"/>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wipe(down)">
                                      <p:cBhvr>
                                        <p:cTn id="23" dur="500"/>
                                        <p:tgtEl>
                                          <p:spTgt spid="6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left)">
                                      <p:cBhvr>
                                        <p:cTn id="27" dur="500"/>
                                        <p:tgtEl>
                                          <p:spTgt spid="55"/>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wipe(up)">
                                      <p:cBhvr>
                                        <p:cTn id="31" dur="500"/>
                                        <p:tgtEl>
                                          <p:spTgt spid="67"/>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left)">
                                      <p:cBhvr>
                                        <p:cTn id="35" dur="500"/>
                                        <p:tgtEl>
                                          <p:spTgt spid="46"/>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wipe(down)">
                                      <p:cBhvr>
                                        <p:cTn id="39" dur="500"/>
                                        <p:tgtEl>
                                          <p:spTgt spid="68"/>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ipe(left)">
                                      <p:cBhvr>
                                        <p:cTn id="43" dur="500"/>
                                        <p:tgtEl>
                                          <p:spTgt spid="54"/>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wipe(left)">
                                      <p:cBhvr>
                                        <p:cTn id="47" dur="500"/>
                                        <p:tgtEl>
                                          <p:spTgt spid="51"/>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wipe(up)">
                                      <p:cBhvr>
                                        <p:cTn id="5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8" grpId="0" animBg="1"/>
      <p:bldP spid="6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329840" y="572250"/>
            <a:ext cx="8360079" cy="535531"/>
          </a:xfrm>
          <a:prstGeom prst="rect">
            <a:avLst/>
          </a:prstGeom>
          <a:noFill/>
          <a:effectLst>
            <a:outerShdw blurRad="50800" dist="50800" dir="5400000" algn="ctr" rotWithShape="0">
              <a:schemeClr val="bg1"/>
            </a:outerShdw>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rgbClr val="1353A2"/>
                </a:solidFill>
                <a:latin typeface="微软雅黑" pitchFamily="34" charset="-122"/>
                <a:ea typeface="微软雅黑" pitchFamily="34" charset="-122"/>
                <a:cs typeface="+mn-cs"/>
              </a:rPr>
              <a:t>1.1.2 Python</a:t>
            </a:r>
            <a:r>
              <a:rPr lang="zh-CN" altLang="en-US" sz="3200" dirty="0">
                <a:solidFill>
                  <a:srgbClr val="1353A2"/>
                </a:solidFill>
                <a:latin typeface="微软雅黑" pitchFamily="34" charset="-122"/>
                <a:ea typeface="微软雅黑" pitchFamily="34" charset="-122"/>
                <a:cs typeface="+mn-cs"/>
              </a:rPr>
              <a:t>语言的特点</a:t>
            </a:r>
          </a:p>
        </p:txBody>
      </p:sp>
      <p:sp>
        <p:nvSpPr>
          <p:cNvPr id="5" name="矩形 4"/>
          <p:cNvSpPr/>
          <p:nvPr/>
        </p:nvSpPr>
        <p:spPr>
          <a:xfrm>
            <a:off x="1815153" y="2004813"/>
            <a:ext cx="9547938" cy="3600986"/>
          </a:xfrm>
          <a:prstGeom prst="rect">
            <a:avLst/>
          </a:prstGeom>
        </p:spPr>
        <p:txBody>
          <a:bodyPr wrap="square">
            <a:spAutoFit/>
          </a:bodyPr>
          <a:lstStyle/>
          <a:p>
            <a:pPr marL="342900" indent="-342900" defTabSz="720725">
              <a:lnSpc>
                <a:spcPct val="150000"/>
              </a:lnSpc>
              <a:buClr>
                <a:schemeClr val="bg1">
                  <a:lumMod val="50000"/>
                </a:schemeClr>
              </a:buClr>
              <a:buFont typeface="Wingdings" panose="05000000000000000000" pitchFamily="2" charset="2"/>
              <a:buChar char="p"/>
            </a:pPr>
            <a:r>
              <a:rPr lang="zh-CN" altLang="en-US" sz="1900" dirty="0">
                <a:solidFill>
                  <a:srgbClr val="FF0000"/>
                </a:solidFill>
                <a:latin typeface="微软雅黑" pitchFamily="34" charset="-122"/>
                <a:ea typeface="微软雅黑" pitchFamily="34" charset="-122"/>
              </a:rPr>
              <a:t>简洁。</a:t>
            </a:r>
            <a:r>
              <a:rPr lang="en-US" altLang="zh-CN" sz="1900" dirty="0">
                <a:solidFill>
                  <a:schemeClr val="bg1">
                    <a:lumMod val="50000"/>
                  </a:schemeClr>
                </a:solidFill>
                <a:latin typeface="微软雅黑" pitchFamily="34" charset="-122"/>
                <a:ea typeface="微软雅黑" pitchFamily="34" charset="-122"/>
              </a:rPr>
              <a:t>Python</a:t>
            </a:r>
            <a:r>
              <a:rPr lang="zh-CN" altLang="en-US" sz="1900" dirty="0">
                <a:solidFill>
                  <a:schemeClr val="bg1">
                    <a:lumMod val="50000"/>
                  </a:schemeClr>
                </a:solidFill>
                <a:latin typeface="微软雅黑" pitchFamily="34" charset="-122"/>
                <a:ea typeface="微软雅黑" pitchFamily="34" charset="-122"/>
              </a:rPr>
              <a:t>代码的行数往往只有</a:t>
            </a:r>
            <a:r>
              <a:rPr lang="en-US" altLang="zh-CN" sz="1900" dirty="0">
                <a:solidFill>
                  <a:schemeClr val="bg1">
                    <a:lumMod val="50000"/>
                  </a:schemeClr>
                </a:solidFill>
                <a:latin typeface="微软雅黑" pitchFamily="34" charset="-122"/>
                <a:ea typeface="微软雅黑" pitchFamily="34" charset="-122"/>
              </a:rPr>
              <a:t>C</a:t>
            </a:r>
            <a:r>
              <a:rPr lang="zh-CN" altLang="en-US" sz="1900" dirty="0">
                <a:solidFill>
                  <a:schemeClr val="bg1">
                    <a:lumMod val="50000"/>
                  </a:schemeClr>
                </a:solidFill>
                <a:latin typeface="微软雅黑" pitchFamily="34" charset="-122"/>
                <a:ea typeface="微软雅黑" pitchFamily="34" charset="-122"/>
              </a:rPr>
              <a:t>、</a:t>
            </a:r>
            <a:r>
              <a:rPr lang="en-US" altLang="zh-CN" sz="1900" dirty="0">
                <a:solidFill>
                  <a:schemeClr val="bg1">
                    <a:lumMod val="50000"/>
                  </a:schemeClr>
                </a:solidFill>
                <a:latin typeface="微软雅黑" pitchFamily="34" charset="-122"/>
                <a:ea typeface="微软雅黑" pitchFamily="34" charset="-122"/>
              </a:rPr>
              <a:t>C++</a:t>
            </a:r>
            <a:r>
              <a:rPr lang="zh-CN" altLang="en-US" sz="1900" dirty="0">
                <a:solidFill>
                  <a:schemeClr val="bg1">
                    <a:lumMod val="50000"/>
                  </a:schemeClr>
                </a:solidFill>
                <a:latin typeface="微软雅黑" pitchFamily="34" charset="-122"/>
                <a:ea typeface="微软雅黑" pitchFamily="34" charset="-122"/>
              </a:rPr>
              <a:t>、</a:t>
            </a:r>
            <a:r>
              <a:rPr lang="en-US" altLang="zh-CN" sz="1900" dirty="0">
                <a:solidFill>
                  <a:schemeClr val="bg1">
                    <a:lumMod val="50000"/>
                  </a:schemeClr>
                </a:solidFill>
                <a:latin typeface="微软雅黑" pitchFamily="34" charset="-122"/>
                <a:ea typeface="微软雅黑" pitchFamily="34" charset="-122"/>
              </a:rPr>
              <a:t>Java</a:t>
            </a:r>
            <a:r>
              <a:rPr lang="zh-CN" altLang="en-US" sz="1900" dirty="0">
                <a:solidFill>
                  <a:schemeClr val="bg1">
                    <a:lumMod val="50000"/>
                  </a:schemeClr>
                </a:solidFill>
                <a:latin typeface="微软雅黑" pitchFamily="34" charset="-122"/>
                <a:ea typeface="微软雅黑" pitchFamily="34" charset="-122"/>
              </a:rPr>
              <a:t>代码数量的</a:t>
            </a:r>
            <a:r>
              <a:rPr lang="en-US" altLang="zh-CN" sz="1900" dirty="0">
                <a:solidFill>
                  <a:schemeClr val="bg1">
                    <a:lumMod val="50000"/>
                  </a:schemeClr>
                </a:solidFill>
                <a:latin typeface="微软雅黑" pitchFamily="34" charset="-122"/>
                <a:ea typeface="微软雅黑" pitchFamily="34" charset="-122"/>
              </a:rPr>
              <a:t>1/5~1/3</a:t>
            </a:r>
            <a:r>
              <a:rPr lang="zh-CN" altLang="en-US" sz="1900" dirty="0">
                <a:solidFill>
                  <a:schemeClr val="bg1">
                    <a:lumMod val="50000"/>
                  </a:schemeClr>
                </a:solidFill>
                <a:latin typeface="微软雅黑" pitchFamily="34" charset="-122"/>
                <a:ea typeface="微软雅黑" pitchFamily="34" charset="-122"/>
              </a:rPr>
              <a:t>。</a:t>
            </a:r>
            <a:endParaRPr lang="en-US" altLang="zh-CN" sz="1900" dirty="0">
              <a:solidFill>
                <a:schemeClr val="bg1">
                  <a:lumMod val="50000"/>
                </a:schemeClr>
              </a:solidFill>
              <a:latin typeface="微软雅黑" pitchFamily="34" charset="-122"/>
              <a:ea typeface="微软雅黑" pitchFamily="34" charset="-122"/>
            </a:endParaRPr>
          </a:p>
          <a:p>
            <a:pPr marL="342900" indent="-342900" defTabSz="720725">
              <a:lnSpc>
                <a:spcPct val="150000"/>
              </a:lnSpc>
              <a:buClr>
                <a:schemeClr val="bg1">
                  <a:lumMod val="50000"/>
                </a:schemeClr>
              </a:buClr>
              <a:buFont typeface="Wingdings" panose="05000000000000000000" pitchFamily="2" charset="2"/>
              <a:buChar char="p"/>
            </a:pPr>
            <a:r>
              <a:rPr lang="zh-CN" altLang="en-US" sz="1900" dirty="0">
                <a:solidFill>
                  <a:srgbClr val="FF0000"/>
                </a:solidFill>
                <a:latin typeface="微软雅黑" pitchFamily="34" charset="-122"/>
                <a:ea typeface="微软雅黑" pitchFamily="34" charset="-122"/>
              </a:rPr>
              <a:t>语法优美。</a:t>
            </a:r>
            <a:r>
              <a:rPr lang="en-US" altLang="zh-CN" sz="1900" dirty="0">
                <a:solidFill>
                  <a:schemeClr val="bg1">
                    <a:lumMod val="50000"/>
                  </a:schemeClr>
                </a:solidFill>
                <a:latin typeface="微软雅黑" pitchFamily="34" charset="-122"/>
                <a:ea typeface="微软雅黑" pitchFamily="34" charset="-122"/>
              </a:rPr>
              <a:t>Python</a:t>
            </a:r>
            <a:r>
              <a:rPr lang="zh-CN" altLang="en-US" sz="1900" dirty="0">
                <a:solidFill>
                  <a:schemeClr val="bg1">
                    <a:lumMod val="50000"/>
                  </a:schemeClr>
                </a:solidFill>
                <a:latin typeface="微软雅黑" pitchFamily="34" charset="-122"/>
                <a:ea typeface="微软雅黑" pitchFamily="34" charset="-122"/>
              </a:rPr>
              <a:t>语言是高级语言，它的代码接近人类语言，只要掌握由英语单词表示的助记符，就能大致读懂</a:t>
            </a:r>
            <a:r>
              <a:rPr lang="en-US" altLang="zh-CN" sz="1900" dirty="0">
                <a:solidFill>
                  <a:schemeClr val="bg1">
                    <a:lumMod val="50000"/>
                  </a:schemeClr>
                </a:solidFill>
                <a:latin typeface="微软雅黑" pitchFamily="34" charset="-122"/>
                <a:ea typeface="微软雅黑" pitchFamily="34" charset="-122"/>
              </a:rPr>
              <a:t>Python</a:t>
            </a:r>
            <a:r>
              <a:rPr lang="zh-CN" altLang="en-US" sz="1900" dirty="0">
                <a:solidFill>
                  <a:schemeClr val="bg1">
                    <a:lumMod val="50000"/>
                  </a:schemeClr>
                </a:solidFill>
                <a:latin typeface="微软雅黑" pitchFamily="34" charset="-122"/>
                <a:ea typeface="微软雅黑" pitchFamily="34" charset="-122"/>
              </a:rPr>
              <a:t>代码。</a:t>
            </a:r>
            <a:endParaRPr lang="en-US" altLang="zh-CN" sz="1900" dirty="0">
              <a:solidFill>
                <a:schemeClr val="bg1">
                  <a:lumMod val="50000"/>
                </a:schemeClr>
              </a:solidFill>
              <a:latin typeface="微软雅黑" pitchFamily="34" charset="-122"/>
              <a:ea typeface="微软雅黑" pitchFamily="34" charset="-122"/>
            </a:endParaRPr>
          </a:p>
          <a:p>
            <a:pPr marL="342900" indent="-342900" defTabSz="720725">
              <a:lnSpc>
                <a:spcPct val="150000"/>
              </a:lnSpc>
              <a:buClr>
                <a:schemeClr val="bg1">
                  <a:lumMod val="50000"/>
                </a:schemeClr>
              </a:buClr>
              <a:buFont typeface="Wingdings" panose="05000000000000000000" pitchFamily="2" charset="2"/>
              <a:buChar char="p"/>
            </a:pPr>
            <a:r>
              <a:rPr lang="zh-CN" altLang="en-US" sz="1900" dirty="0">
                <a:solidFill>
                  <a:srgbClr val="FF0000"/>
                </a:solidFill>
                <a:latin typeface="微软雅黑" pitchFamily="34" charset="-122"/>
                <a:ea typeface="微软雅黑" pitchFamily="34" charset="-122"/>
              </a:rPr>
              <a:t>简单易学。</a:t>
            </a:r>
            <a:r>
              <a:rPr lang="en-US" altLang="zh-CN" sz="1900" dirty="0">
                <a:solidFill>
                  <a:schemeClr val="bg1">
                    <a:lumMod val="50000"/>
                  </a:schemeClr>
                </a:solidFill>
                <a:latin typeface="微软雅黑" pitchFamily="34" charset="-122"/>
                <a:ea typeface="微软雅黑" pitchFamily="34" charset="-122"/>
              </a:rPr>
              <a:t>Python</a:t>
            </a:r>
            <a:r>
              <a:rPr lang="zh-CN" altLang="en-US" sz="1900" dirty="0">
                <a:solidFill>
                  <a:schemeClr val="bg1">
                    <a:lumMod val="50000"/>
                  </a:schemeClr>
                </a:solidFill>
                <a:latin typeface="微软雅黑" pitchFamily="34" charset="-122"/>
                <a:ea typeface="微软雅黑" pitchFamily="34" charset="-122"/>
              </a:rPr>
              <a:t>是一门简单易学的编程语言，它使编程人员更注重解决问题，而非语言本身的语法和结构。</a:t>
            </a:r>
          </a:p>
          <a:p>
            <a:pPr marL="342900" indent="-342900" defTabSz="720725">
              <a:lnSpc>
                <a:spcPct val="150000"/>
              </a:lnSpc>
              <a:buClr>
                <a:schemeClr val="bg1">
                  <a:lumMod val="50000"/>
                </a:schemeClr>
              </a:buClr>
              <a:buFont typeface="Wingdings" panose="05000000000000000000" pitchFamily="2" charset="2"/>
              <a:buChar char="p"/>
            </a:pPr>
            <a:r>
              <a:rPr lang="zh-CN" altLang="en-US" sz="1900" dirty="0">
                <a:solidFill>
                  <a:srgbClr val="FF0000"/>
                </a:solidFill>
                <a:latin typeface="微软雅黑" pitchFamily="34" charset="-122"/>
                <a:ea typeface="微软雅黑" pitchFamily="34" charset="-122"/>
              </a:rPr>
              <a:t>开源。</a:t>
            </a:r>
            <a:r>
              <a:rPr lang="en-US" altLang="zh-CN" sz="1900" dirty="0">
                <a:solidFill>
                  <a:schemeClr val="bg1">
                    <a:lumMod val="50000"/>
                  </a:schemeClr>
                </a:solidFill>
                <a:latin typeface="微软雅黑" pitchFamily="34" charset="-122"/>
                <a:ea typeface="微软雅黑" pitchFamily="34" charset="-122"/>
              </a:rPr>
              <a:t>Python</a:t>
            </a:r>
            <a:r>
              <a:rPr lang="zh-CN" altLang="en-US" sz="1900" dirty="0">
                <a:solidFill>
                  <a:schemeClr val="bg1">
                    <a:lumMod val="50000"/>
                  </a:schemeClr>
                </a:solidFill>
                <a:latin typeface="微软雅黑" pitchFamily="34" charset="-122"/>
                <a:ea typeface="微软雅黑" pitchFamily="34" charset="-122"/>
              </a:rPr>
              <a:t>是</a:t>
            </a:r>
            <a:r>
              <a:rPr lang="en-US" altLang="zh-CN" sz="1900" dirty="0">
                <a:solidFill>
                  <a:schemeClr val="bg1">
                    <a:lumMod val="50000"/>
                  </a:schemeClr>
                </a:solidFill>
                <a:latin typeface="微软雅黑" pitchFamily="34" charset="-122"/>
                <a:ea typeface="微软雅黑" pitchFamily="34" charset="-122"/>
              </a:rPr>
              <a:t>FLOSS</a:t>
            </a:r>
            <a:r>
              <a:rPr lang="zh-CN" altLang="en-US" sz="1900" dirty="0">
                <a:solidFill>
                  <a:schemeClr val="bg1">
                    <a:lumMod val="50000"/>
                  </a:schemeClr>
                </a:solidFill>
                <a:latin typeface="微软雅黑" pitchFamily="34" charset="-122"/>
                <a:ea typeface="微软雅黑" pitchFamily="34" charset="-122"/>
              </a:rPr>
              <a:t>（自由</a:t>
            </a:r>
            <a:r>
              <a:rPr lang="en-US" altLang="zh-CN" sz="1900" dirty="0">
                <a:solidFill>
                  <a:schemeClr val="bg1">
                    <a:lumMod val="50000"/>
                  </a:schemeClr>
                </a:solidFill>
                <a:latin typeface="微软雅黑" pitchFamily="34" charset="-122"/>
                <a:ea typeface="微软雅黑" pitchFamily="34" charset="-122"/>
              </a:rPr>
              <a:t>/</a:t>
            </a:r>
            <a:r>
              <a:rPr lang="zh-CN" altLang="en-US" sz="1900" dirty="0">
                <a:solidFill>
                  <a:schemeClr val="bg1">
                    <a:lumMod val="50000"/>
                  </a:schemeClr>
                </a:solidFill>
                <a:latin typeface="微软雅黑" pitchFamily="34" charset="-122"/>
                <a:ea typeface="微软雅黑" pitchFamily="34" charset="-122"/>
              </a:rPr>
              <a:t>开放源码软件）之一，用户可以自由地下载、拷贝、阅读、修改代码。</a:t>
            </a:r>
            <a:endParaRPr lang="en-US" altLang="zh-CN" sz="1900" dirty="0">
              <a:solidFill>
                <a:schemeClr val="bg1">
                  <a:lumMod val="50000"/>
                </a:schemeClr>
              </a:solidFill>
              <a:latin typeface="微软雅黑" pitchFamily="34" charset="-122"/>
              <a:ea typeface="微软雅黑" pitchFamily="34" charset="-122"/>
            </a:endParaRPr>
          </a:p>
          <a:p>
            <a:pPr marL="342900" indent="-342900" defTabSz="720725">
              <a:lnSpc>
                <a:spcPct val="150000"/>
              </a:lnSpc>
              <a:buClr>
                <a:schemeClr val="bg1">
                  <a:lumMod val="50000"/>
                </a:schemeClr>
              </a:buClr>
              <a:buFont typeface="Wingdings" panose="05000000000000000000" pitchFamily="2" charset="2"/>
              <a:buChar char="p"/>
            </a:pPr>
            <a:r>
              <a:rPr lang="zh-CN" altLang="en-US" sz="1900" dirty="0">
                <a:solidFill>
                  <a:srgbClr val="FF0000"/>
                </a:solidFill>
                <a:latin typeface="微软雅黑" pitchFamily="34" charset="-122"/>
                <a:ea typeface="微软雅黑" pitchFamily="34" charset="-122"/>
              </a:rPr>
              <a:t>可移植。</a:t>
            </a:r>
            <a:r>
              <a:rPr lang="en-US" altLang="zh-CN" sz="1900" dirty="0">
                <a:solidFill>
                  <a:schemeClr val="bg1">
                    <a:lumMod val="50000"/>
                  </a:schemeClr>
                </a:solidFill>
                <a:latin typeface="微软雅黑" pitchFamily="34" charset="-122"/>
                <a:ea typeface="微软雅黑" pitchFamily="34" charset="-122"/>
              </a:rPr>
              <a:t>Python</a:t>
            </a:r>
            <a:r>
              <a:rPr lang="zh-CN" altLang="en-US" sz="1900" dirty="0">
                <a:solidFill>
                  <a:schemeClr val="bg1">
                    <a:lumMod val="50000"/>
                  </a:schemeClr>
                </a:solidFill>
                <a:latin typeface="微软雅黑" pitchFamily="34" charset="-122"/>
                <a:ea typeface="微软雅黑" pitchFamily="34" charset="-122"/>
              </a:rPr>
              <a:t>语言编写的程序可以不加修改地在任何平台中运行。</a:t>
            </a:r>
          </a:p>
        </p:txBody>
      </p:sp>
      <p:grpSp>
        <p:nvGrpSpPr>
          <p:cNvPr id="6" name="组合 5">
            <a:extLst>
              <a:ext uri="{FF2B5EF4-FFF2-40B4-BE49-F238E27FC236}">
                <a16:creationId xmlns:a16="http://schemas.microsoft.com/office/drawing/2014/main" id="{479212BD-DF5A-FC41-95BE-6129203966DB}"/>
              </a:ext>
            </a:extLst>
          </p:cNvPr>
          <p:cNvGrpSpPr/>
          <p:nvPr/>
        </p:nvGrpSpPr>
        <p:grpSpPr>
          <a:xfrm>
            <a:off x="619226" y="2173694"/>
            <a:ext cx="703820" cy="3263223"/>
            <a:chOff x="1293269" y="2314806"/>
            <a:chExt cx="703820" cy="3263223"/>
          </a:xfrm>
        </p:grpSpPr>
        <p:sp>
          <p:nvSpPr>
            <p:cNvPr id="7" name="剪去单角的矩形 6">
              <a:extLst>
                <a:ext uri="{FF2B5EF4-FFF2-40B4-BE49-F238E27FC236}">
                  <a16:creationId xmlns:a16="http://schemas.microsoft.com/office/drawing/2014/main" id="{FDC0DFA9-7F4C-0D4E-A109-AF7D1653CE2E}"/>
                </a:ext>
              </a:extLst>
            </p:cNvPr>
            <p:cNvSpPr/>
            <p:nvPr/>
          </p:nvSpPr>
          <p:spPr>
            <a:xfrm flipH="1">
              <a:off x="1293269" y="2314806"/>
              <a:ext cx="703820" cy="3263223"/>
            </a:xfrm>
            <a:prstGeom prst="snip1Rect">
              <a:avLst>
                <a:gd name="adj" fmla="val 0"/>
              </a:avLst>
            </a:prstGeom>
            <a:solidFill>
              <a:srgbClr val="1F7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8" name="TextBox 3">
              <a:extLst>
                <a:ext uri="{FF2B5EF4-FFF2-40B4-BE49-F238E27FC236}">
                  <a16:creationId xmlns:a16="http://schemas.microsoft.com/office/drawing/2014/main" id="{89B1AACD-848D-304B-AADB-3B2C37F8475B}"/>
                </a:ext>
              </a:extLst>
            </p:cNvPr>
            <p:cNvSpPr txBox="1"/>
            <p:nvPr/>
          </p:nvSpPr>
          <p:spPr>
            <a:xfrm>
              <a:off x="1429741" y="2605569"/>
              <a:ext cx="492443" cy="2681696"/>
            </a:xfrm>
            <a:prstGeom prst="rect">
              <a:avLst/>
            </a:prstGeom>
            <a:noFill/>
          </p:spPr>
          <p:txBody>
            <a:bodyPr vert="eaVert" wrap="non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Python </a:t>
              </a:r>
              <a:r>
                <a:rPr lang="zh-CN" altLang="en-US" sz="2000" b="1" dirty="0">
                  <a:solidFill>
                    <a:schemeClr val="bg1"/>
                  </a:solidFill>
                  <a:latin typeface="微软雅黑" panose="020B0503020204020204" pitchFamily="34" charset="-122"/>
                  <a:ea typeface="微软雅黑" panose="020B0503020204020204" pitchFamily="34" charset="-122"/>
                </a:rPr>
                <a:t>语 言 的 优 点</a:t>
              </a:r>
            </a:p>
          </p:txBody>
        </p:sp>
      </p:grpSp>
    </p:spTree>
    <p:extLst>
      <p:ext uri="{BB962C8B-B14F-4D97-AF65-F5344CB8AC3E}">
        <p14:creationId xmlns:p14="http://schemas.microsoft.com/office/powerpoint/2010/main" val="23268516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UID" val="{842068C2-F92A-4D3A-9DCE-AFEC7C50768F}"/>
  <p:tag name="ISPRING_RESOURCE_FOLDER" val="E:\工作\工作\06-计算机网络\04-资源\3 教学PPT\第1章 初识计算机网络 教学PPT\"/>
  <p:tag name="ISPRING_PRESENTATION_PATH" val="E:\工作\工作\06-计算机网络\04-资源\3 教学PPT\第1章 初识计算机网络 教学PPT.pptx"/>
  <p:tag name="ISPRING_PROJECT_FOLDER_UPDATED" val="1"/>
  <p:tag name="ISPRING_RESOURCE_PATHS_HASH_PRESENTER" val="5d3e3fc7b20ae82b115c2e4e025f667ac3450e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2976</TotalTime>
  <Words>3113</Words>
  <Application>Microsoft Macintosh PowerPoint</Application>
  <PresentationFormat>宽屏</PresentationFormat>
  <Paragraphs>207</Paragraphs>
  <Slides>51</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62" baseType="lpstr">
      <vt:lpstr>等线</vt:lpstr>
      <vt:lpstr>等线 Light</vt:lpstr>
      <vt:lpstr>方正细倩简体</vt:lpstr>
      <vt:lpstr>微软雅黑</vt:lpstr>
      <vt:lpstr>Arial</vt:lpstr>
      <vt:lpstr>Calibri</vt:lpstr>
      <vt:lpstr>Impact</vt:lpstr>
      <vt:lpstr>Times New Roman</vt:lpstr>
      <vt:lpstr>Wingdings</vt:lpstr>
      <vt:lpstr>Office 主题​​</vt:lpstr>
      <vt:lpstr>Excel.Sheet.8</vt:lpstr>
      <vt:lpstr>第1章 Python概述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1.6本章小结</vt:lpstr>
      <vt:lpstr>end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sd</dc:creator>
  <cp:lastModifiedBy>80810</cp:lastModifiedBy>
  <cp:revision>588</cp:revision>
  <dcterms:created xsi:type="dcterms:W3CDTF">2016-08-25T05:35:30Z</dcterms:created>
  <dcterms:modified xsi:type="dcterms:W3CDTF">2021-02-02T10:51:14Z</dcterms:modified>
</cp:coreProperties>
</file>