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72" r:id="rId2"/>
    <p:sldId id="571" r:id="rId3"/>
    <p:sldId id="561" r:id="rId4"/>
    <p:sldId id="598" r:id="rId5"/>
    <p:sldId id="599" r:id="rId6"/>
    <p:sldId id="262" r:id="rId7"/>
    <p:sldId id="600" r:id="rId8"/>
    <p:sldId id="601" r:id="rId9"/>
    <p:sldId id="602" r:id="rId10"/>
    <p:sldId id="623" r:id="rId11"/>
    <p:sldId id="603" r:id="rId12"/>
    <p:sldId id="604" r:id="rId13"/>
    <p:sldId id="605" r:id="rId14"/>
    <p:sldId id="606" r:id="rId15"/>
    <p:sldId id="624" r:id="rId16"/>
    <p:sldId id="625" r:id="rId17"/>
    <p:sldId id="626" r:id="rId18"/>
    <p:sldId id="627" r:id="rId19"/>
    <p:sldId id="607" r:id="rId20"/>
    <p:sldId id="608" r:id="rId21"/>
    <p:sldId id="576" r:id="rId22"/>
    <p:sldId id="609" r:id="rId23"/>
    <p:sldId id="610" r:id="rId24"/>
    <p:sldId id="578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456" r:id="rId36"/>
    <p:sldId id="283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7" autoAdjust="0"/>
    <p:restoredTop sz="77956" autoAdjust="0"/>
  </p:normalViewPr>
  <p:slideViewPr>
    <p:cSldViewPr snapToGrid="0">
      <p:cViewPr varScale="1">
        <p:scale>
          <a:sx n="102" d="100"/>
          <a:sy n="102" d="100"/>
        </p:scale>
        <p:origin x="208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568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E5F4CA-8E1D-1542-BA64-A67A4E2AE7FC}"/>
              </a:ext>
            </a:extLst>
          </p:cNvPr>
          <p:cNvGrpSpPr/>
          <p:nvPr userDrawn="1"/>
        </p:nvGrpSpPr>
        <p:grpSpPr>
          <a:xfrm>
            <a:off x="3814011" y="379186"/>
            <a:ext cx="4463715" cy="1337036"/>
            <a:chOff x="3814011" y="379186"/>
            <a:chExt cx="4463715" cy="13370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0DB1C9-0FB3-3846-B83A-20D321E35681}"/>
                </a:ext>
              </a:extLst>
            </p:cNvPr>
            <p:cNvSpPr/>
            <p:nvPr userDrawn="1"/>
          </p:nvSpPr>
          <p:spPr>
            <a:xfrm>
              <a:off x="3814011" y="697832"/>
              <a:ext cx="4463715" cy="846847"/>
            </a:xfrm>
            <a:prstGeom prst="rect">
              <a:avLst/>
            </a:prstGeom>
            <a:solidFill>
              <a:srgbClr val="116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55DEFA-58C3-7548-8D39-50D121CB085A}"/>
                </a:ext>
              </a:extLst>
            </p:cNvPr>
            <p:cNvGrpSpPr/>
            <p:nvPr userDrawn="1"/>
          </p:nvGrpSpPr>
          <p:grpSpPr>
            <a:xfrm>
              <a:off x="4091306" y="379186"/>
              <a:ext cx="4009387" cy="1337036"/>
              <a:chOff x="4091306" y="4725938"/>
              <a:chExt cx="4009387" cy="1337036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72933F5E-4195-344E-BE33-C92C7C728E53}"/>
                  </a:ext>
                </a:extLst>
              </p:cNvPr>
              <p:cNvSpPr/>
              <p:nvPr userDrawn="1"/>
            </p:nvSpPr>
            <p:spPr>
              <a:xfrm>
                <a:off x="4091306" y="5061021"/>
                <a:ext cx="4009387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E354B0D5-567B-3F48-8DDF-0FF5EB30674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0893" y="4725938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4323FC4-DF16-244C-A9AB-6F8BEB4B29E3}"/>
              </a:ext>
            </a:extLst>
          </p:cNvPr>
          <p:cNvGrpSpPr/>
          <p:nvPr userDrawn="1"/>
        </p:nvGrpSpPr>
        <p:grpSpPr>
          <a:xfrm>
            <a:off x="3404937" y="1166298"/>
            <a:ext cx="5029200" cy="1337036"/>
            <a:chOff x="3404937" y="1166298"/>
            <a:chExt cx="5029200" cy="13370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1682E3-06A6-7B4A-9C04-634DFB809AD9}"/>
                </a:ext>
              </a:extLst>
            </p:cNvPr>
            <p:cNvSpPr/>
            <p:nvPr userDrawn="1"/>
          </p:nvSpPr>
          <p:spPr>
            <a:xfrm>
              <a:off x="3404937" y="1455821"/>
              <a:ext cx="5029200" cy="75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E21EFCB-050B-004A-8A94-725570D04E39}"/>
                </a:ext>
              </a:extLst>
            </p:cNvPr>
            <p:cNvGrpSpPr/>
            <p:nvPr userDrawn="1"/>
          </p:nvGrpSpPr>
          <p:grpSpPr>
            <a:xfrm>
              <a:off x="4253894" y="1166298"/>
              <a:ext cx="3684211" cy="1337036"/>
              <a:chOff x="4595113" y="304724"/>
              <a:chExt cx="3684211" cy="1337036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8C7515-33D6-1C4D-984F-9C217B376AD4}"/>
                  </a:ext>
                </a:extLst>
              </p:cNvPr>
              <p:cNvSpPr/>
              <p:nvPr userDrawn="1"/>
            </p:nvSpPr>
            <p:spPr>
              <a:xfrm>
                <a:off x="4595113" y="591646"/>
                <a:ext cx="3684211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2488B17F-FDDA-E748-8CC9-A5EC54E3A1C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112" y="304724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2000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EDF1DF2-135D-4B4B-B033-6A487A984CF5}"/>
              </a:ext>
            </a:extLst>
          </p:cNvPr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21496"/>
          <a:stretch/>
        </p:blipFill>
        <p:spPr bwMode="auto">
          <a:xfrm>
            <a:off x="8497887" y="235425"/>
            <a:ext cx="3029585" cy="792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/>
              <a:t>字符串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654558" y="5236537"/>
            <a:ext cx="24531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字符串定义方法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格式化字符串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51378" y="5236537"/>
            <a:ext cx="242566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字符串的常见操作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14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49" y="1387181"/>
            <a:ext cx="1099185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在一段字符串中如果包含多个转义字符，但又不希望转义字符产生作用，此时可以使用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原始字符串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。原始字符串即在字符串开始的引号之前添加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，使它成为原始字符串。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多学一招：转义字符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049" y="2770898"/>
            <a:ext cx="2577364" cy="31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77847" y="3576725"/>
            <a:ext cx="7395601" cy="499624"/>
            <a:chOff x="617346" y="3124829"/>
            <a:chExt cx="5797563" cy="633808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6338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print(r'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转义字符中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:\n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表示换行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;\r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表示回车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;\b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表示退格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7354" y="3155993"/>
              <a:ext cx="717555" cy="57016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7847" y="4565110"/>
            <a:ext cx="7395601" cy="499624"/>
            <a:chOff x="-901756" y="3391140"/>
            <a:chExt cx="7316665" cy="499624"/>
          </a:xfrm>
        </p:grpSpPr>
        <p:sp>
          <p:nvSpPr>
            <p:cNvPr id="10" name="矩形 9"/>
            <p:cNvSpPr/>
            <p:nvPr/>
          </p:nvSpPr>
          <p:spPr>
            <a:xfrm>
              <a:off x="-901756" y="3391140"/>
              <a:ext cx="7316664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转义字符中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:\n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表示换行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;\r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表示回车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;\b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表示退格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509337" y="3449537"/>
              <a:ext cx="90557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2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228127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字符串介绍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格式化字符串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字符串的常见操作</a:t>
            </a:r>
          </a:p>
        </p:txBody>
      </p:sp>
    </p:spTree>
    <p:extLst>
      <p:ext uri="{BB962C8B-B14F-4D97-AF65-F5344CB8AC3E}">
        <p14:creationId xmlns:p14="http://schemas.microsoft.com/office/powerpoint/2010/main" val="397551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593344"/>
            <a:ext cx="1123439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字符串具有一种特殊的内置操作，它可以使用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进行格式化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%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611098" y="3209220"/>
            <a:ext cx="5797562" cy="581061"/>
            <a:chOff x="617347" y="3124827"/>
            <a:chExt cx="5797562" cy="318332"/>
          </a:xfrm>
        </p:grpSpPr>
        <p:sp>
          <p:nvSpPr>
            <p:cNvPr id="18" name="矩形 17"/>
            <p:cNvSpPr/>
            <p:nvPr/>
          </p:nvSpPr>
          <p:spPr>
            <a:xfrm>
              <a:off x="617347" y="3124827"/>
              <a:ext cx="5797562" cy="31833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 % values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3611098" y="3209224"/>
            <a:ext cx="1111509" cy="5810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8" idx="1"/>
          </p:cNvCxnSpPr>
          <p:nvPr/>
        </p:nvCxnSpPr>
        <p:spPr>
          <a:xfrm flipH="1" flipV="1">
            <a:off x="3119718" y="3209220"/>
            <a:ext cx="491380" cy="290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075936" y="2812299"/>
            <a:ext cx="1364776" cy="54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83539" y="3221894"/>
            <a:ext cx="1111509" cy="5810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205863" y="3084902"/>
            <a:ext cx="304016" cy="4100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27491" y="2574591"/>
            <a:ext cx="1364776" cy="54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真实数据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9894" y="4236504"/>
            <a:ext cx="9355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表示一个字符串，该字符串中包含单个或多个为真实数据占位的格式符；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720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表示单个或多个真实数据；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720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代表执行格式化操作，即将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中的格式符替换为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695203"/>
            <a:ext cx="1123439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为不同类型的数据预留位置，常见的格式符如下所示。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%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格式化字符串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46" y="2652931"/>
            <a:ext cx="7973004" cy="321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71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277622"/>
            <a:ext cx="1095375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虽然使用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可以对字符串进行格式化，但是这种方式并不是很直观，一旦开发人员遗漏了替换数据或选择了不匹配的格式符，就会导致字符串格式化失败。为了能</a:t>
            </a:r>
            <a:r>
              <a:rPr lang="zh-CN" altLang="en-US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更直观、便捷地</a:t>
            </a: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格式化字符串，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为字符串提供了一个</a:t>
            </a:r>
            <a:r>
              <a:rPr lang="zh-CN" altLang="en-US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格式化方法</a:t>
            </a:r>
            <a:r>
              <a:rPr lang="en-US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format()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99950"/>
            <a:ext cx="8360079" cy="4801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4.2.2 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format()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611098" y="3950484"/>
            <a:ext cx="5797562" cy="581061"/>
            <a:chOff x="617347" y="3124827"/>
            <a:chExt cx="5797562" cy="318332"/>
          </a:xfrm>
        </p:grpSpPr>
        <p:sp>
          <p:nvSpPr>
            <p:cNvPr id="18" name="矩形 17"/>
            <p:cNvSpPr/>
            <p:nvPr/>
          </p:nvSpPr>
          <p:spPr>
            <a:xfrm>
              <a:off x="617347" y="3124827"/>
              <a:ext cx="5797562" cy="31833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str.format(values)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3687299" y="4092267"/>
            <a:ext cx="389401" cy="4319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490518" y="3731588"/>
            <a:ext cx="290907" cy="4286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17223" y="3315855"/>
            <a:ext cx="1364776" cy="54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91125" y="4031167"/>
            <a:ext cx="1003923" cy="5130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7"/>
          </p:cNvCxnSpPr>
          <p:nvPr/>
        </p:nvCxnSpPr>
        <p:spPr>
          <a:xfrm flipV="1">
            <a:off x="6048027" y="3731588"/>
            <a:ext cx="230926" cy="3747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27491" y="3315855"/>
            <a:ext cx="1364776" cy="54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真实数据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11388" y="4960404"/>
            <a:ext cx="9735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表示需要被格式化的字符串，字符串中包含单个或多个为真实数据占位的符号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720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表示单个或多个待替换的真实数据，多个数据之间以逗号分隔。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7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660283"/>
            <a:ext cx="1095375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字符串中可以包含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，字符串被格式化时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解释器默认会按从左到右的顺序将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逐个替换为真实的数据</a:t>
            </a:r>
            <a:endParaRPr lang="zh-CN" altLang="en-US" sz="2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99950"/>
            <a:ext cx="8360079" cy="4801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4.2.2 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format()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2317" y="3226973"/>
            <a:ext cx="5797562" cy="1884617"/>
            <a:chOff x="617347" y="3124827"/>
            <a:chExt cx="5797562" cy="1032480"/>
          </a:xfrm>
        </p:grpSpPr>
        <p:sp>
          <p:nvSpPr>
            <p:cNvPr id="18" name="矩形 17"/>
            <p:cNvSpPr/>
            <p:nvPr/>
          </p:nvSpPr>
          <p:spPr>
            <a:xfrm>
              <a:off x="617347" y="3124827"/>
              <a:ext cx="5797562" cy="103248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 = '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张倩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25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= "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{}\n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{}"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print(string.format(name, age))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59534" y="4150302"/>
            <a:ext cx="4406900" cy="961288"/>
            <a:chOff x="617347" y="3124827"/>
            <a:chExt cx="5797562" cy="526638"/>
          </a:xfrm>
        </p:grpSpPr>
        <p:sp>
          <p:nvSpPr>
            <p:cNvPr id="21" name="矩形 20"/>
            <p:cNvSpPr/>
            <p:nvPr/>
          </p:nvSpPr>
          <p:spPr>
            <a:xfrm>
              <a:off x="617347" y="3124827"/>
              <a:ext cx="5797562" cy="52663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姓名：张倩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23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660283"/>
            <a:ext cx="1095375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中可以明确地指定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，格式化字符串时解释器会按编号取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中相应位置的值替换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中元素的索引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99950"/>
            <a:ext cx="8360079" cy="4801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4.2.2 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format()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2317" y="3226973"/>
            <a:ext cx="5797562" cy="1884617"/>
            <a:chOff x="617347" y="3124827"/>
            <a:chExt cx="5797562" cy="1032480"/>
          </a:xfrm>
        </p:grpSpPr>
        <p:sp>
          <p:nvSpPr>
            <p:cNvPr id="18" name="矩形 17"/>
            <p:cNvSpPr/>
            <p:nvPr/>
          </p:nvSpPr>
          <p:spPr>
            <a:xfrm>
              <a:off x="617347" y="3124827"/>
              <a:ext cx="5797562" cy="103248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 = '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张倩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25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= "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{1}\n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{0}"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print(string.format(age, name))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59534" y="4150302"/>
            <a:ext cx="4406900" cy="961288"/>
            <a:chOff x="617347" y="3124827"/>
            <a:chExt cx="5797562" cy="526638"/>
          </a:xfrm>
        </p:grpSpPr>
        <p:sp>
          <p:nvSpPr>
            <p:cNvPr id="21" name="矩形 20"/>
            <p:cNvSpPr/>
            <p:nvPr/>
          </p:nvSpPr>
          <p:spPr>
            <a:xfrm>
              <a:off x="617347" y="3124827"/>
              <a:ext cx="5797562" cy="52663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姓名：张倩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86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405071"/>
            <a:ext cx="1095375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中可以指定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，字符串在被格式化时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解释器会按真实数据绑定的名称替换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中的变量。</a:t>
            </a:r>
            <a:endParaRPr lang="zh-CN" altLang="en-US" sz="2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99950"/>
            <a:ext cx="8360079" cy="4801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4.2.2 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format()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2317" y="2814219"/>
            <a:ext cx="5797562" cy="3269614"/>
            <a:chOff x="617347" y="3124827"/>
            <a:chExt cx="5797562" cy="1791245"/>
          </a:xfrm>
        </p:grpSpPr>
        <p:sp>
          <p:nvSpPr>
            <p:cNvPr id="18" name="矩形 17"/>
            <p:cNvSpPr/>
            <p:nvPr/>
          </p:nvSpPr>
          <p:spPr>
            <a:xfrm>
              <a:off x="617347" y="3124827"/>
              <a:ext cx="5797562" cy="179124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 = '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张倩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 = 25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 = 65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= "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{name}\n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{age}\n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体重：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{weight}kg"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print(string.format(name=name, weight=weight, age=age))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59534" y="4660879"/>
            <a:ext cx="4406900" cy="1422954"/>
            <a:chOff x="617347" y="3124827"/>
            <a:chExt cx="5797562" cy="779560"/>
          </a:xfrm>
        </p:grpSpPr>
        <p:sp>
          <p:nvSpPr>
            <p:cNvPr id="21" name="矩形 20"/>
            <p:cNvSpPr/>
            <p:nvPr/>
          </p:nvSpPr>
          <p:spPr>
            <a:xfrm>
              <a:off x="617347" y="3124827"/>
              <a:ext cx="5797562" cy="77956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姓名：张倩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体重：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65kg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21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760671"/>
            <a:ext cx="1095375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字符串中的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可以指定替换的</a:t>
            </a:r>
            <a:r>
              <a:rPr lang="zh-CN" altLang="zh-CN" sz="2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浮点型数据的精度</a:t>
            </a:r>
            <a:r>
              <a:rPr lang="zh-CN" altLang="zh-CN" sz="2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，浮点型数据在被格式化时会按指定的精度进行替换。</a:t>
            </a:r>
            <a:endParaRPr lang="zh-CN" altLang="en-US" sz="2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99950"/>
            <a:ext cx="8360079" cy="4801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4.2.2 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format()</a:t>
            </a: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2317" y="3342242"/>
            <a:ext cx="5797562" cy="1477329"/>
            <a:chOff x="617347" y="3124828"/>
            <a:chExt cx="5797562" cy="809349"/>
          </a:xfrm>
        </p:grpSpPr>
        <p:sp>
          <p:nvSpPr>
            <p:cNvPr id="18" name="矩形 17"/>
            <p:cNvSpPr/>
            <p:nvPr/>
          </p:nvSpPr>
          <p:spPr>
            <a:xfrm>
              <a:off x="617347" y="3124828"/>
              <a:ext cx="5797562" cy="809349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points = 19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 = 22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print('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所占百分比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{:.2%}'.format(points/total))  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59534" y="4270335"/>
            <a:ext cx="4406900" cy="499626"/>
            <a:chOff x="617347" y="3124827"/>
            <a:chExt cx="5797562" cy="273718"/>
          </a:xfrm>
        </p:grpSpPr>
        <p:sp>
          <p:nvSpPr>
            <p:cNvPr id="21" name="矩形 20"/>
            <p:cNvSpPr/>
            <p:nvPr/>
          </p:nvSpPr>
          <p:spPr>
            <a:xfrm>
              <a:off x="617347" y="3124827"/>
              <a:ext cx="5797562" cy="27371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所占百分比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86.36%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16480" y="3124830"/>
              <a:ext cx="1098429" cy="273715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92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917700"/>
            <a:ext cx="112343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f-string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提供了一种更为简洁的格式化字符串的方式，它在形式上以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引领字符串，在字符串中使用“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标明被替换的真实数据和其所在位置。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4.2.3 </a:t>
            </a:r>
            <a:r>
              <a:rPr lang="zh-CN" altLang="en-US" sz="3200" dirty="0">
                <a:solidFill>
                  <a:srgbClr val="1353A2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f-string</a:t>
            </a:r>
            <a:r>
              <a:rPr lang="zh-CN" altLang="en-US" sz="3200" dirty="0">
                <a:solidFill>
                  <a:srgbClr val="1353A2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格式化字符串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329840" y="3595853"/>
            <a:ext cx="7145914" cy="581056"/>
            <a:chOff x="617347" y="3124827"/>
            <a:chExt cx="5797562" cy="318332"/>
          </a:xfrm>
        </p:grpSpPr>
        <p:sp>
          <p:nvSpPr>
            <p:cNvPr id="18" name="矩形 17"/>
            <p:cNvSpPr/>
            <p:nvPr/>
          </p:nvSpPr>
          <p:spPr>
            <a:xfrm>
              <a:off x="617347" y="3124827"/>
              <a:ext cx="5797562" cy="31833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f('{</a:t>
              </a:r>
              <a:r>
                <a:rPr lang="zh-CN" altLang="en-US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</a:t>
              </a: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}') </a:t>
              </a:r>
              <a:r>
                <a:rPr lang="zh-CN" altLang="en-US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F('{</a:t>
              </a:r>
              <a:r>
                <a:rPr lang="zh-CN" altLang="en-US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</a:t>
              </a: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}')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3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5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4" y="1450557"/>
            <a:ext cx="3554235" cy="1152942"/>
            <a:chOff x="153988" y="1603557"/>
            <a:chExt cx="3118034" cy="1152213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603557"/>
              <a:ext cx="2520773" cy="55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字符串的定义方法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499190"/>
            <a:ext cx="3281363" cy="1112247"/>
            <a:chOff x="5414469" y="2100315"/>
            <a:chExt cx="3281856" cy="1109610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2100315"/>
              <a:ext cx="2774364" cy="55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字符串格式化</a:t>
              </a: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711951" y="4905377"/>
            <a:ext cx="3651250" cy="1310782"/>
            <a:chOff x="5273227" y="4225925"/>
            <a:chExt cx="3423098" cy="1312378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3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字符串的常见操作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8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045092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字符串介绍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格式化字符串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字符串的常见操作</a:t>
            </a:r>
          </a:p>
        </p:txBody>
      </p:sp>
    </p:spTree>
    <p:extLst>
      <p:ext uri="{BB962C8B-B14F-4D97-AF65-F5344CB8AC3E}">
        <p14:creationId xmlns:p14="http://schemas.microsoft.com/office/powerpoint/2010/main" val="351704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4696089" y="2464152"/>
            <a:ext cx="59938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十进制是实际应用中最常使用的计数方式，除此之外，还可以采用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八进制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十六进制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本实例要求编写代码，实现将用户输入的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整数转换为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指定进制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的功能。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进制转换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08" y="2539861"/>
            <a:ext cx="2786614" cy="278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1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1500" y="1378610"/>
            <a:ext cx="1109675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进度条一般以图形的方式显示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已完成任务量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未完成任务量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，并以动态文字的方式显示任务的完成度。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本实例要求编写程序，实现如图所示的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文本进度条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文本进度条</a:t>
            </a:r>
          </a:p>
        </p:txBody>
      </p:sp>
      <p:pic>
        <p:nvPicPr>
          <p:cNvPr id="5" name="图片 4" descr="图片包含 物体&#10;&#10;描述已自动生成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7" b="16991"/>
          <a:stretch/>
        </p:blipFill>
        <p:spPr bwMode="auto">
          <a:xfrm>
            <a:off x="1839912" y="3530599"/>
            <a:ext cx="8753534" cy="1117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 descr="图片包含 音乐&#10;&#10;描述已自动生成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/>
          <a:stretch/>
        </p:blipFill>
        <p:spPr bwMode="auto">
          <a:xfrm>
            <a:off x="2005012" y="4876800"/>
            <a:ext cx="8232608" cy="107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485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776636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字符串介绍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格式化字符串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4.4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字符串的常见操作</a:t>
            </a:r>
          </a:p>
        </p:txBody>
      </p:sp>
    </p:spTree>
    <p:extLst>
      <p:ext uri="{BB962C8B-B14F-4D97-AF65-F5344CB8AC3E}">
        <p14:creationId xmlns:p14="http://schemas.microsoft.com/office/powerpoint/2010/main" val="1906035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4200" y="1548703"/>
            <a:ext cx="1106633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中提供了实现字符串查找操作的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方法，该方法可查找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中是否包含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，若包含则返回子串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首次出现的位置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，否则返回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字符串的查找与替换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4200" y="3057155"/>
            <a:ext cx="5283200" cy="581057"/>
            <a:chOff x="617346" y="3124829"/>
            <a:chExt cx="5797563" cy="318330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27821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str.find(sub[, start[, end]])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316479" y="3124829"/>
              <a:ext cx="1098430" cy="3183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84200" y="3902734"/>
            <a:ext cx="5283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：指定要查找的子串。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：开始索引，默认为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：结束索引，默认为字符串的长度。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332172" y="3115369"/>
            <a:ext cx="5008928" cy="2274208"/>
            <a:chOff x="6332173" y="2898636"/>
            <a:chExt cx="4672900" cy="2274208"/>
          </a:xfrm>
        </p:grpSpPr>
        <p:grpSp>
          <p:nvGrpSpPr>
            <p:cNvPr id="10" name="组合 9"/>
            <p:cNvGrpSpPr/>
            <p:nvPr/>
          </p:nvGrpSpPr>
          <p:grpSpPr>
            <a:xfrm>
              <a:off x="6332173" y="2898636"/>
              <a:ext cx="4672900" cy="1705402"/>
              <a:chOff x="617346" y="3124829"/>
              <a:chExt cx="5797563" cy="93429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17346" y="3124829"/>
                <a:ext cx="5797562" cy="934299"/>
              </a:xfrm>
              <a:prstGeom prst="rect">
                <a:avLst/>
              </a:prstGeom>
              <a:noFill/>
              <a:ln>
                <a:solidFill>
                  <a:srgbClr val="1353A2"/>
                </a:solidFill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kern="100" dirty="0">
                    <a:solidFill>
                      <a:srgbClr val="1353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 = 't'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kern="100" dirty="0">
                    <a:solidFill>
                      <a:srgbClr val="1353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 = 'Python'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kern="100" dirty="0">
                    <a:solidFill>
                      <a:srgbClr val="1353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= string.find(word)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kern="100" dirty="0">
                    <a:solidFill>
                      <a:srgbClr val="1353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print(result)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316479" y="3124829"/>
                <a:ext cx="1098430" cy="258134"/>
              </a:xfrm>
              <a:prstGeom prst="rect">
                <a:avLst/>
              </a:prstGeom>
              <a:solidFill>
                <a:srgbClr val="1353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示例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332173" y="4701663"/>
              <a:ext cx="4672900" cy="471181"/>
              <a:chOff x="617346" y="3124828"/>
              <a:chExt cx="5797563" cy="25813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17346" y="3124828"/>
                <a:ext cx="5797562" cy="252922"/>
              </a:xfrm>
              <a:prstGeom prst="rect">
                <a:avLst/>
              </a:prstGeom>
              <a:noFill/>
              <a:ln>
                <a:solidFill>
                  <a:srgbClr val="1353A2"/>
                </a:solidFill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kern="100" dirty="0">
                    <a:solidFill>
                      <a:srgbClr val="1353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316479" y="3124829"/>
                <a:ext cx="1098430" cy="258134"/>
              </a:xfrm>
              <a:prstGeom prst="rect">
                <a:avLst/>
              </a:prstGeom>
              <a:solidFill>
                <a:srgbClr val="1353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0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4200" y="1406794"/>
            <a:ext cx="110663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中提供了实现字符串替换操作的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replace()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方法，该方法可将当前字符串中的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指定子串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替换成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新的子串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，并返回替换后的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新字符串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字符串的查找与替换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8401" y="2858124"/>
            <a:ext cx="5133599" cy="499625"/>
            <a:chOff x="617346" y="3124829"/>
            <a:chExt cx="5797563" cy="273718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27371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str.replace(old, new[, count])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316479" y="3124830"/>
              <a:ext cx="1098430" cy="273717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3832" y="358979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old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：被替换的旧子串。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：替换旧子串的新子串。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：表示替换旧字符串的次数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376" y="2858129"/>
            <a:ext cx="5497156" cy="2264855"/>
            <a:chOff x="753495" y="3124829"/>
            <a:chExt cx="5797562" cy="1240794"/>
          </a:xfrm>
        </p:grpSpPr>
        <p:sp>
          <p:nvSpPr>
            <p:cNvPr id="11" name="矩形 10"/>
            <p:cNvSpPr/>
            <p:nvPr/>
          </p:nvSpPr>
          <p:spPr>
            <a:xfrm>
              <a:off x="753495" y="3124831"/>
              <a:ext cx="5797562" cy="124079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= 'He said, "you have to go forward, ' \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'Then turn left, Then go forward, and Then turn right."'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指定替换两次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new_string = string.replace("Then", "then",2)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print(new_string)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41284" y="3124829"/>
              <a:ext cx="1098430" cy="209522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89494" y="5237813"/>
            <a:ext cx="5461038" cy="787523"/>
            <a:chOff x="617346" y="3124829"/>
            <a:chExt cx="5797563" cy="431442"/>
          </a:xfrm>
        </p:grpSpPr>
        <p:sp>
          <p:nvSpPr>
            <p:cNvPr id="15" name="矩形 14"/>
            <p:cNvSpPr/>
            <p:nvPr/>
          </p:nvSpPr>
          <p:spPr>
            <a:xfrm>
              <a:off x="617346" y="3124829"/>
              <a:ext cx="5797562" cy="43144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 said, "you have to go forward, then turn left,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then go forward, and Then turn right."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297796" y="3124829"/>
              <a:ext cx="1117113" cy="21492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14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96900" y="1547691"/>
            <a:ext cx="110536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split()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方法可以按照指定分隔符对字符串进行分割，该方法会返回由分割后的子串组成的列表。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字符串的分隔与拼接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6900" y="3092209"/>
            <a:ext cx="4988434" cy="507832"/>
            <a:chOff x="260420" y="3124829"/>
            <a:chExt cx="6154489" cy="278214"/>
          </a:xfrm>
        </p:grpSpPr>
        <p:sp>
          <p:nvSpPr>
            <p:cNvPr id="7" name="矩形 6"/>
            <p:cNvSpPr/>
            <p:nvPr/>
          </p:nvSpPr>
          <p:spPr>
            <a:xfrm>
              <a:off x="260420" y="3124829"/>
              <a:ext cx="6154487" cy="27821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str.split(sep=None, maxsplit=-1)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316479" y="3124830"/>
              <a:ext cx="1098430" cy="27821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96900" y="3881990"/>
            <a:ext cx="49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：分隔符，默认为空字符。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maxsplit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：分割次数，默认值为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表示不限制分割次数。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375" y="2927271"/>
            <a:ext cx="5497155" cy="1289909"/>
            <a:chOff x="753495" y="3124829"/>
            <a:chExt cx="5797562" cy="706673"/>
          </a:xfrm>
        </p:grpSpPr>
        <p:sp>
          <p:nvSpPr>
            <p:cNvPr id="11" name="矩形 10"/>
            <p:cNvSpPr/>
            <p:nvPr/>
          </p:nvSpPr>
          <p:spPr>
            <a:xfrm>
              <a:off x="753495" y="3124831"/>
              <a:ext cx="5797562" cy="70667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string= "Hello, my name is Wang Hong"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以空格作为分割符，并分割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print(string.split(' ', 2))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41284" y="3124829"/>
              <a:ext cx="1098430" cy="209522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89494" y="4623411"/>
            <a:ext cx="5461038" cy="471720"/>
            <a:chOff x="617346" y="3124828"/>
            <a:chExt cx="5797563" cy="258430"/>
          </a:xfrm>
        </p:grpSpPr>
        <p:sp>
          <p:nvSpPr>
            <p:cNvPr id="15" name="矩形 14"/>
            <p:cNvSpPr/>
            <p:nvPr/>
          </p:nvSpPr>
          <p:spPr>
            <a:xfrm>
              <a:off x="617346" y="3124828"/>
              <a:ext cx="5797562" cy="25141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['Hello,', 'my', 'name is Wang Hong']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316479" y="3124830"/>
              <a:ext cx="1098430" cy="258428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82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96900" y="1484447"/>
            <a:ext cx="110536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join()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方法使用指定的字符连接字符串并生成一个新的字符串。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方法的语法格式如下。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字符串的分隔与拼接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6901" y="2963192"/>
            <a:ext cx="4988434" cy="507831"/>
            <a:chOff x="617346" y="3124829"/>
            <a:chExt cx="5797563" cy="278213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27821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str.join(iterable)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316479" y="3124830"/>
              <a:ext cx="1098430" cy="25141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96901" y="3743112"/>
            <a:ext cx="513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iterable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：表示连接字符串的字符。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376" y="2963180"/>
            <a:ext cx="5497156" cy="1338831"/>
            <a:chOff x="753495" y="3124829"/>
            <a:chExt cx="5797562" cy="733475"/>
          </a:xfrm>
        </p:grpSpPr>
        <p:sp>
          <p:nvSpPr>
            <p:cNvPr id="11" name="矩形 10"/>
            <p:cNvSpPr/>
            <p:nvPr/>
          </p:nvSpPr>
          <p:spPr>
            <a:xfrm>
              <a:off x="753495" y="3124831"/>
              <a:ext cx="5797562" cy="73347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symbol = '*'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world = 'Python'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print(symbol.join(world))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41284" y="3124829"/>
              <a:ext cx="1098430" cy="209522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53376" y="4508993"/>
            <a:ext cx="5497157" cy="507832"/>
            <a:chOff x="617346" y="3124828"/>
            <a:chExt cx="5797563" cy="278214"/>
          </a:xfrm>
        </p:grpSpPr>
        <p:sp>
          <p:nvSpPr>
            <p:cNvPr id="15" name="矩形 14"/>
            <p:cNvSpPr/>
            <p:nvPr/>
          </p:nvSpPr>
          <p:spPr>
            <a:xfrm>
              <a:off x="617346" y="3124828"/>
              <a:ext cx="5797562" cy="27821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P*y*t*h*o*n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316479" y="3124830"/>
              <a:ext cx="1098430" cy="206762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55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28456" y="2354791"/>
            <a:ext cx="7079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还可以使用运算符“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拼接字符串。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字符串的分隔与拼接</a:t>
            </a:r>
          </a:p>
        </p:txBody>
      </p:sp>
      <p:sp>
        <p:nvSpPr>
          <p:cNvPr id="2" name="矩形 1"/>
          <p:cNvSpPr/>
          <p:nvPr/>
        </p:nvSpPr>
        <p:spPr>
          <a:xfrm>
            <a:off x="882578" y="3536579"/>
            <a:ext cx="115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“Py”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4541" y="3536578"/>
            <a:ext cx="1606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“thon”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1503" y="3536577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400" dirty="0"/>
          </a:p>
        </p:txBody>
      </p:sp>
      <p:sp>
        <p:nvSpPr>
          <p:cNvPr id="18" name="右箭头 17"/>
          <p:cNvSpPr/>
          <p:nvPr/>
        </p:nvSpPr>
        <p:spPr>
          <a:xfrm>
            <a:off x="3970836" y="3605828"/>
            <a:ext cx="771395" cy="323166"/>
          </a:xfrm>
          <a:prstGeom prst="rightArrow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55038" y="3536576"/>
            <a:ext cx="2150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“Python”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921" y="2354791"/>
            <a:ext cx="31813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3550" y="444876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示 例</a:t>
            </a:r>
          </a:p>
        </p:txBody>
      </p:sp>
    </p:spTree>
    <p:extLst>
      <p:ext uri="{BB962C8B-B14F-4D97-AF65-F5344CB8AC3E}">
        <p14:creationId xmlns:p14="http://schemas.microsoft.com/office/powerpoint/2010/main" val="15657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58800" y="1433397"/>
            <a:ext cx="110917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字符串中可能会包含一些无用的字符（如空格），在处理字符串之前往往需要先删除这些无用的字符。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strip()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lstrip()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rstrip()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方法可以删除字符串中的指定字符。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删除字符串的指定字符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7" y="3541807"/>
            <a:ext cx="7836014" cy="146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1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字符串介绍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格式化字符串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字符串的常见操作</a:t>
            </a:r>
          </a:p>
        </p:txBody>
      </p:sp>
    </p:spTree>
    <p:extLst>
      <p:ext uri="{BB962C8B-B14F-4D97-AF65-F5344CB8AC3E}">
        <p14:creationId xmlns:p14="http://schemas.microsoft.com/office/powerpoint/2010/main" val="3575424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4200" y="1420697"/>
            <a:ext cx="110663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在特定情况下会对英文单词的大小写形式进行要求，表示特殊简称时全字母大写，如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CBA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；表示月份、周日、节假日时每个单词首字母大写，如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Monday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中支持字母大小写转换的方法有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upper()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lower()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capitalize()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title()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4.4.4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删除字符串的指定字符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56" y="3410772"/>
            <a:ext cx="7917076" cy="18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59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1500" y="1433397"/>
            <a:ext cx="110790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处理文档时可能需要对文档的格式进行调整，如标题居中显示、左对齐、右对齐等。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center()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ljust()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rjust()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个方法来设置字符串的对齐方式。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4.4.5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字符串对齐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430" y="3383540"/>
            <a:ext cx="6978128" cy="221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54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4529696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4.5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字符串介绍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格式化字符串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字符串的常见操作</a:t>
            </a:r>
          </a:p>
        </p:txBody>
      </p:sp>
    </p:spTree>
    <p:extLst>
      <p:ext uri="{BB962C8B-B14F-4D97-AF65-F5344CB8AC3E}">
        <p14:creationId xmlns:p14="http://schemas.microsoft.com/office/powerpoint/2010/main" val="209704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454127" y="1985280"/>
            <a:ext cx="63581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敏感词通常是指带有敏感政治倾向、暴力倾向、不健康色彩的词或不文明的词语，对于文章中出现的敏感词常用的处理方法是使用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特殊符号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（如“*”）对敏感词进行替换。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本实例要求编写代码，实现具有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替换敏感词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功能的程序。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敏感词替换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60477" y="2519050"/>
            <a:ext cx="4016790" cy="2695575"/>
            <a:chOff x="1187624" y="1628800"/>
            <a:chExt cx="4016790" cy="26955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628800"/>
              <a:ext cx="2924175" cy="2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144508" y="2653421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  <a:latin typeface="GungsuhChe" panose="02030609000101010101" pitchFamily="49" charset="-127"/>
                  <a:ea typeface="GungsuhChe" panose="02030609000101010101" pitchFamily="49" charset="-127"/>
                  <a:cs typeface="Microsoft Himalaya" panose="01010100010101010101" pitchFamily="2" charset="0"/>
                </a:rPr>
                <a:t>&amp;</a:t>
              </a:r>
              <a:endParaRPr lang="zh-CN" altLang="en-US" sz="3600" dirty="0">
                <a:solidFill>
                  <a:srgbClr val="FF000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Microsoft Himalaya" panose="01010100010101010101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1799" y="355627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00B0F0"/>
                  </a:solidFill>
                  <a:latin typeface="GungsuhChe" panose="02030609000101010101" pitchFamily="49" charset="-127"/>
                  <a:ea typeface="GungsuhChe" panose="02030609000101010101" pitchFamily="49" charset="-127"/>
                  <a:cs typeface="Microsoft Himalaya" panose="01010100010101010101" pitchFamily="2" charset="0"/>
                </a:rPr>
                <a:t>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4477" y="234180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B050"/>
                  </a:solidFill>
                  <a:latin typeface="GungsuhChe" panose="02030609000101010101" pitchFamily="49" charset="-127"/>
                  <a:ea typeface="GungsuhChe" panose="02030609000101010101" pitchFamily="49" charset="-127"/>
                  <a:cs typeface="Microsoft Himalaya" panose="01010100010101010101" pitchFamily="2" charset="0"/>
                </a:rPr>
                <a:t>#</a:t>
              </a:r>
              <a:endParaRPr lang="zh-CN" altLang="en-US" sz="3600" dirty="0">
                <a:solidFill>
                  <a:srgbClr val="00B05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Microsoft Himalaya" panose="01010100010101010101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0934" y="306895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GungsuhChe" panose="02030609000101010101" pitchFamily="49" charset="-127"/>
                  <a:ea typeface="GungsuhChe" panose="02030609000101010101" pitchFamily="49" charset="-127"/>
                  <a:cs typeface="Microsoft Himalaya" panose="01010100010101010101" pitchFamily="2" charset="0"/>
                </a:rPr>
                <a:t>a</a:t>
              </a:r>
              <a:endParaRPr lang="zh-CN" altLang="en-US" sz="3600" dirty="0">
                <a:latin typeface="GungsuhChe" panose="02030609000101010101" pitchFamily="49" charset="-127"/>
                <a:ea typeface="GungsuhChe" panose="02030609000101010101" pitchFamily="49" charset="-127"/>
                <a:cs typeface="Microsoft Himalaya" panose="01010100010101010101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3418" y="306527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70C0"/>
                  </a:solidFill>
                  <a:latin typeface="GungsuhChe" panose="02030609000101010101" pitchFamily="49" charset="-127"/>
                  <a:ea typeface="GungsuhChe" panose="02030609000101010101" pitchFamily="49" charset="-127"/>
                  <a:cs typeface="Microsoft Himalaya" panose="01010100010101010101" pitchFamily="2" charset="0"/>
                </a:rPr>
                <a:t>*</a:t>
              </a:r>
              <a:endParaRPr lang="zh-CN" altLang="en-US" sz="36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Microsoft Himalaya" panose="01010100010101010101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8916" y="3539825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7030A0"/>
                  </a:solidFill>
                  <a:latin typeface="GungsuhChe" panose="02030609000101010101" pitchFamily="49" charset="-127"/>
                  <a:ea typeface="GungsuhChe" panose="02030609000101010101" pitchFamily="49" charset="-127"/>
                  <a:cs typeface="Microsoft Himalaya" panose="01010100010101010101" pitchFamily="2" charset="0"/>
                </a:rPr>
                <a:t>~</a:t>
              </a:r>
              <a:endParaRPr lang="zh-CN" altLang="en-US" sz="3600" dirty="0">
                <a:solidFill>
                  <a:srgbClr val="7030A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Microsoft Himalaya" panose="01010100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644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454127" y="2007198"/>
            <a:ext cx="63581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文字排版工具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是一款强大的文章自动排版工具，它会将文字按现代汉语习惯及发表出版要求进行规范编排。文字排版工具一般具备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删除空格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英文标点替换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英文单词大写功能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本实例要求编写代码，实现具有上述功能的文字排版工具。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文字排版工具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58824" y="2973815"/>
            <a:ext cx="4136703" cy="1219200"/>
            <a:chOff x="1859285" y="2857872"/>
            <a:chExt cx="4136703" cy="12192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285" y="2857872"/>
              <a:ext cx="128872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57872"/>
              <a:ext cx="28479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3024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17314" y="559724"/>
            <a:ext cx="618681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4.6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  <p:sp>
        <p:nvSpPr>
          <p:cNvPr id="8" name="矩形 7"/>
          <p:cNvSpPr/>
          <p:nvPr/>
        </p:nvSpPr>
        <p:spPr>
          <a:xfrm>
            <a:off x="4384713" y="1912881"/>
            <a:ext cx="6751678" cy="3745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07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字符串的相关知识，包括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什么是字符串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，并结合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实训案例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演示了字符串的使用。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207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通过本章的学习，希望读者能够掌握字符串的使用。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43" y="2060614"/>
            <a:ext cx="2041794" cy="357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37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154975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字符串介绍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格式化字符串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4.4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字符串的常见操作</a:t>
            </a:r>
          </a:p>
        </p:txBody>
      </p:sp>
    </p:spTree>
    <p:extLst>
      <p:ext uri="{BB962C8B-B14F-4D97-AF65-F5344CB8AC3E}">
        <p14:creationId xmlns:p14="http://schemas.microsoft.com/office/powerpoint/2010/main" val="294362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04" y="2010542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4749670" y="2683642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什么是字符串</a:t>
            </a:r>
            <a:r>
              <a:rPr lang="zh-CN" altLang="zh-CN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4.1 </a:t>
            </a:r>
            <a:r>
              <a:rPr lang="zh-CN" altLang="en-US" sz="3200">
                <a:solidFill>
                  <a:srgbClr val="1353A2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字符串介绍</a:t>
            </a:r>
            <a:endParaRPr lang="zh-CN" altLang="en-US" sz="3200" dirty="0">
              <a:solidFill>
                <a:srgbClr val="1353A2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0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字符串介绍</a:t>
            </a: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3119309"/>
            <a:ext cx="710752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defTabSz="720725">
              <a:lnSpc>
                <a:spcPct val="150000"/>
              </a:lnSpc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字符串是由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组成的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字符序列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782889" y="2628900"/>
            <a:ext cx="8029891" cy="15579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26627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1981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54430" y="3238286"/>
            <a:ext cx="2971800" cy="2059842"/>
            <a:chOff x="1154430" y="3578515"/>
            <a:chExt cx="2971800" cy="2059842"/>
          </a:xfrm>
        </p:grpSpPr>
        <p:sp>
          <p:nvSpPr>
            <p:cNvPr id="12" name="矩形 11"/>
            <p:cNvSpPr/>
            <p:nvPr/>
          </p:nvSpPr>
          <p:spPr>
            <a:xfrm>
              <a:off x="1168400" y="4114357"/>
              <a:ext cx="2946400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404071" y="4544324"/>
              <a:ext cx="247505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'hello itcast'</a:t>
              </a:r>
              <a:endParaRPr lang="zh-CN" altLang="zh-CN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文本框 7"/>
            <p:cNvSpPr txBox="1">
              <a:spLocks noChangeArrowheads="1"/>
            </p:cNvSpPr>
            <p:nvPr/>
          </p:nvSpPr>
          <p:spPr bwMode="auto">
            <a:xfrm>
              <a:off x="1154430" y="3578515"/>
              <a:ext cx="2971800" cy="52322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使用单引号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8200" y="3263686"/>
            <a:ext cx="3022600" cy="2012875"/>
            <a:chOff x="4648200" y="3603915"/>
            <a:chExt cx="3022600" cy="2012875"/>
          </a:xfrm>
        </p:grpSpPr>
        <p:sp>
          <p:nvSpPr>
            <p:cNvPr id="13" name="矩形 12"/>
            <p:cNvSpPr/>
            <p:nvPr/>
          </p:nvSpPr>
          <p:spPr>
            <a:xfrm>
              <a:off x="4648200" y="4118190"/>
              <a:ext cx="3022600" cy="1498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文本框 8"/>
            <p:cNvSpPr txBox="1">
              <a:spLocks noChangeArrowheads="1"/>
            </p:cNvSpPr>
            <p:nvPr/>
          </p:nvSpPr>
          <p:spPr bwMode="auto">
            <a:xfrm>
              <a:off x="4648200" y="3603915"/>
              <a:ext cx="3022600" cy="523220"/>
            </a:xfrm>
            <a:prstGeom prst="rect">
              <a:avLst/>
            </a:prstGeom>
            <a:solidFill>
              <a:srgbClr val="1353A2"/>
            </a:solidFill>
            <a:ln w="9525">
              <a:solidFill>
                <a:srgbClr val="1353A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使用双引号</a:t>
              </a:r>
            </a:p>
          </p:txBody>
        </p:sp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4968875" y="4544246"/>
              <a:ext cx="27019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"hello itcast"</a:t>
              </a:r>
              <a:endParaRPr lang="zh-CN" altLang="zh-CN" sz="3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29600" y="3238286"/>
            <a:ext cx="2819400" cy="2085242"/>
            <a:chOff x="8229600" y="3578515"/>
            <a:chExt cx="2819400" cy="2085242"/>
          </a:xfrm>
        </p:grpSpPr>
        <p:sp>
          <p:nvSpPr>
            <p:cNvPr id="14" name="矩形 13"/>
            <p:cNvSpPr/>
            <p:nvPr/>
          </p:nvSpPr>
          <p:spPr>
            <a:xfrm>
              <a:off x="8229600" y="4114357"/>
              <a:ext cx="2819400" cy="154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文本框 9"/>
            <p:cNvSpPr txBox="1">
              <a:spLocks noChangeArrowheads="1"/>
            </p:cNvSpPr>
            <p:nvPr/>
          </p:nvSpPr>
          <p:spPr bwMode="auto">
            <a:xfrm>
              <a:off x="8229600" y="3578515"/>
              <a:ext cx="2819400" cy="523220"/>
            </a:xfrm>
            <a:prstGeom prst="rect">
              <a:avLst/>
            </a:prstGeom>
            <a:solidFill>
              <a:srgbClr val="1353A2"/>
            </a:solidFill>
            <a:ln w="9525">
              <a:solidFill>
                <a:srgbClr val="1353A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使用三引号</a:t>
              </a:r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8229600" y="4460858"/>
              <a:ext cx="2819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"""my name is itcast</a:t>
              </a:r>
              <a:endParaRPr lang="zh-CN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my name is itcast"""</a:t>
              </a:r>
              <a:endParaRPr lang="zh-CN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49" y="1625600"/>
            <a:ext cx="1123439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支持使用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单引号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双引号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三引号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定义字符串，其中单引号和双引号通常用于定义单行字符串，三引号通常用于定义多行字符串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4.1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字符串介绍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9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49" y="2770898"/>
            <a:ext cx="2577364" cy="31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49" y="1570569"/>
            <a:ext cx="112343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反斜杠“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转义。例如，在字符串中的引号前添加“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，此时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解释器会将“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之后的引号视为解释为一个普通字符，而非特殊符号。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4.1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字符串介绍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09470" y="3576725"/>
            <a:ext cx="4700409" cy="499624"/>
            <a:chOff x="617346" y="3124829"/>
            <a:chExt cx="5797563" cy="499624"/>
          </a:xfrm>
        </p:grpSpPr>
        <p:sp>
          <p:nvSpPr>
            <p:cNvPr id="24" name="矩形 23"/>
            <p:cNvSpPr/>
            <p:nvPr/>
          </p:nvSpPr>
          <p:spPr>
            <a:xfrm>
              <a:off x="617346" y="3124829"/>
              <a:ext cx="5797562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print('let\'s learn Python')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509337" y="3124829"/>
              <a:ext cx="90557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09469" y="4575799"/>
            <a:ext cx="4700409" cy="499624"/>
            <a:chOff x="617346" y="3124829"/>
            <a:chExt cx="5797563" cy="499624"/>
          </a:xfrm>
        </p:grpSpPr>
        <p:sp>
          <p:nvSpPr>
            <p:cNvPr id="27" name="矩形 26"/>
            <p:cNvSpPr/>
            <p:nvPr/>
          </p:nvSpPr>
          <p:spPr>
            <a:xfrm>
              <a:off x="617346" y="3124829"/>
              <a:ext cx="5797562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let's learn Python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9337" y="3124829"/>
              <a:ext cx="90557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2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48" y="1387181"/>
            <a:ext cx="112343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一些普通字符与反斜杠组合后将失去原有意义，产生新的含义。类似这样的由“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和而成的、具有特殊意义的字符就是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转义字符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。转移字符通常用于表示一些无法显示的字符，例如空格、回车等。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多学一招：转义字符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74" y="3660140"/>
            <a:ext cx="7227146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38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8c67cae1b91a110889ddc9f384dc1945698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2139</Words>
  <Application>Microsoft Macintosh PowerPoint</Application>
  <PresentationFormat>宽屏</PresentationFormat>
  <Paragraphs>235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等线 Light</vt:lpstr>
      <vt:lpstr>微软雅黑</vt:lpstr>
      <vt:lpstr>GungsuhChe</vt:lpstr>
      <vt:lpstr>Arial</vt:lpstr>
      <vt:lpstr>Calibri</vt:lpstr>
      <vt:lpstr>Impact</vt:lpstr>
      <vt:lpstr>Times New Roman</vt:lpstr>
      <vt:lpstr>Wingdings</vt:lpstr>
      <vt:lpstr>Office 主题​​</vt:lpstr>
      <vt:lpstr>Excel.Sheet.8</vt:lpstr>
      <vt:lpstr>第4章 字符串</vt:lpstr>
      <vt:lpstr>PowerPoint 演示文稿</vt:lpstr>
      <vt:lpstr>PowerPoint 演示文稿</vt:lpstr>
      <vt:lpstr>PowerPoint 演示文稿</vt:lpstr>
      <vt:lpstr>PowerPoint 演示文稿</vt:lpstr>
      <vt:lpstr>4.1 字符串介绍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</dc:creator>
  <cp:lastModifiedBy>80810</cp:lastModifiedBy>
  <cp:revision>705</cp:revision>
  <dcterms:created xsi:type="dcterms:W3CDTF">2016-08-25T05:35:30Z</dcterms:created>
  <dcterms:modified xsi:type="dcterms:W3CDTF">2021-02-02T10:23:39Z</dcterms:modified>
</cp:coreProperties>
</file>