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513" r:id="rId3"/>
    <p:sldId id="514" r:id="rId4"/>
    <p:sldId id="516" r:id="rId5"/>
    <p:sldId id="517" r:id="rId6"/>
    <p:sldId id="262" r:id="rId7"/>
    <p:sldId id="518" r:id="rId8"/>
    <p:sldId id="519" r:id="rId9"/>
    <p:sldId id="520" r:id="rId10"/>
    <p:sldId id="522" r:id="rId11"/>
    <p:sldId id="523" r:id="rId12"/>
    <p:sldId id="336"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551" r:id="rId41"/>
    <p:sldId id="552" r:id="rId42"/>
    <p:sldId id="553" r:id="rId43"/>
    <p:sldId id="554" r:id="rId44"/>
    <p:sldId id="555" r:id="rId45"/>
    <p:sldId id="556" r:id="rId46"/>
    <p:sldId id="557" r:id="rId47"/>
    <p:sldId id="558" r:id="rId48"/>
    <p:sldId id="559" r:id="rId49"/>
    <p:sldId id="560" r:id="rId50"/>
    <p:sldId id="561" r:id="rId51"/>
    <p:sldId id="562" r:id="rId52"/>
    <p:sldId id="563" r:id="rId53"/>
    <p:sldId id="564" r:id="rId54"/>
    <p:sldId id="566" r:id="rId55"/>
    <p:sldId id="567" r:id="rId56"/>
    <p:sldId id="568" r:id="rId57"/>
    <p:sldId id="569" r:id="rId58"/>
    <p:sldId id="570" r:id="rId59"/>
    <p:sldId id="571" r:id="rId60"/>
    <p:sldId id="573" r:id="rId61"/>
    <p:sldId id="574" r:id="rId62"/>
    <p:sldId id="576" r:id="rId63"/>
    <p:sldId id="577" r:id="rId64"/>
    <p:sldId id="578" r:id="rId65"/>
    <p:sldId id="579" r:id="rId66"/>
    <p:sldId id="580" r:id="rId67"/>
    <p:sldId id="581" r:id="rId68"/>
    <p:sldId id="582" r:id="rId69"/>
    <p:sldId id="583" r:id="rId70"/>
    <p:sldId id="584" r:id="rId71"/>
    <p:sldId id="585" r:id="rId72"/>
    <p:sldId id="586" r:id="rId73"/>
    <p:sldId id="283" r:id="rId74"/>
  </p:sldIdLst>
  <p:sldSz cx="12192000" cy="6858000"/>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3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5" autoAdjust="0"/>
    <p:restoredTop sz="86433" autoAdjust="0"/>
  </p:normalViewPr>
  <p:slideViewPr>
    <p:cSldViewPr snapToGrid="0">
      <p:cViewPr varScale="1">
        <p:scale>
          <a:sx n="101" d="100"/>
          <a:sy n="101" d="100"/>
        </p:scale>
        <p:origin x="224" y="304"/>
      </p:cViewPr>
      <p:guideLst>
        <p:guide orient="horz" pos="2160"/>
        <p:guide pos="3840"/>
      </p:guideLst>
    </p:cSldViewPr>
  </p:slideViewPr>
  <p:outlineViewPr>
    <p:cViewPr>
      <p:scale>
        <a:sx n="33" d="100"/>
        <a:sy n="33" d="100"/>
      </p:scale>
      <p:origin x="0" y="122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676CC-DE11-4864-9A2B-FE598FA6C5C0}" type="datetimeFigureOut">
              <a:rPr lang="zh-CN" altLang="en-US" smtClean="0"/>
              <a:t>2021/2/2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12A1C-5F36-441A-BFFC-3646EF3A82B6}" type="slidenum">
              <a:rPr lang="zh-CN" altLang="en-US" smtClean="0"/>
              <a:t>‹#›</a:t>
            </a:fld>
            <a:endParaRPr lang="zh-CN" altLang="en-US"/>
          </a:p>
        </p:txBody>
      </p:sp>
    </p:spTree>
    <p:extLst>
      <p:ext uri="{BB962C8B-B14F-4D97-AF65-F5344CB8AC3E}">
        <p14:creationId xmlns:p14="http://schemas.microsoft.com/office/powerpoint/2010/main" val="185049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a:t>
            </a:fld>
            <a:endParaRPr lang="zh-CN" altLang="en-US"/>
          </a:p>
        </p:txBody>
      </p:sp>
    </p:spTree>
    <p:extLst>
      <p:ext uri="{BB962C8B-B14F-4D97-AF65-F5344CB8AC3E}">
        <p14:creationId xmlns:p14="http://schemas.microsoft.com/office/powerpoint/2010/main" val="326927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20</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24</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25</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27</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29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30</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34</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37</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39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44</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45</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47</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49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50</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55</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59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60</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62</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63</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14</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64</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65</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69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71</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15</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16</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18</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512A1C-5F36-441A-BFFC-3646EF3A82B6}" type="slidenum">
              <a:rPr lang="zh-CN" altLang="en-US" smtClean="0"/>
              <a:t>19</a:t>
            </a:fld>
            <a:endParaRPr lang="zh-CN" altLang="en-US"/>
          </a:p>
        </p:txBody>
      </p:sp>
    </p:spTree>
    <p:extLst>
      <p:ext uri="{BB962C8B-B14F-4D97-AF65-F5344CB8AC3E}">
        <p14:creationId xmlns:p14="http://schemas.microsoft.com/office/powerpoint/2010/main" val="1933855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grpSp>
        <p:nvGrpSpPr>
          <p:cNvPr id="13" name="组合 12">
            <a:extLst>
              <a:ext uri="{FF2B5EF4-FFF2-40B4-BE49-F238E27FC236}">
                <a16:creationId xmlns:a16="http://schemas.microsoft.com/office/drawing/2014/main" id="{A099EA73-6660-1446-BE00-7F603C78F2A6}"/>
              </a:ext>
            </a:extLst>
          </p:cNvPr>
          <p:cNvGrpSpPr/>
          <p:nvPr userDrawn="1"/>
        </p:nvGrpSpPr>
        <p:grpSpPr>
          <a:xfrm>
            <a:off x="3814011" y="379186"/>
            <a:ext cx="4463715" cy="1337036"/>
            <a:chOff x="3814011" y="379186"/>
            <a:chExt cx="4463715" cy="1337036"/>
          </a:xfrm>
        </p:grpSpPr>
        <p:sp>
          <p:nvSpPr>
            <p:cNvPr id="14" name="矩形 13">
              <a:extLst>
                <a:ext uri="{FF2B5EF4-FFF2-40B4-BE49-F238E27FC236}">
                  <a16:creationId xmlns:a16="http://schemas.microsoft.com/office/drawing/2014/main" id="{DE77B0EA-6A0C-D249-8CA5-C37C169DD28C}"/>
                </a:ext>
              </a:extLst>
            </p:cNvPr>
            <p:cNvSpPr/>
            <p:nvPr userDrawn="1"/>
          </p:nvSpPr>
          <p:spPr>
            <a:xfrm>
              <a:off x="3814011" y="697832"/>
              <a:ext cx="4463715" cy="846847"/>
            </a:xfrm>
            <a:prstGeom prst="rect">
              <a:avLst/>
            </a:prstGeom>
            <a:solidFill>
              <a:srgbClr val="1169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14">
              <a:extLst>
                <a:ext uri="{FF2B5EF4-FFF2-40B4-BE49-F238E27FC236}">
                  <a16:creationId xmlns:a16="http://schemas.microsoft.com/office/drawing/2014/main" id="{A20CF0E8-0519-934B-8782-05DDFB4C061F}"/>
                </a:ext>
              </a:extLst>
            </p:cNvPr>
            <p:cNvGrpSpPr/>
            <p:nvPr userDrawn="1"/>
          </p:nvGrpSpPr>
          <p:grpSpPr>
            <a:xfrm>
              <a:off x="4091306" y="379186"/>
              <a:ext cx="4009387" cy="1337036"/>
              <a:chOff x="4091306" y="4725938"/>
              <a:chExt cx="4009387" cy="1337036"/>
            </a:xfrm>
          </p:grpSpPr>
          <p:sp>
            <p:nvSpPr>
              <p:cNvPr id="16" name="圆角矩形 15">
                <a:extLst>
                  <a:ext uri="{FF2B5EF4-FFF2-40B4-BE49-F238E27FC236}">
                    <a16:creationId xmlns:a16="http://schemas.microsoft.com/office/drawing/2014/main" id="{27C8C463-A0A3-B24E-AA03-42BFA652BE60}"/>
                  </a:ext>
                </a:extLst>
              </p:cNvPr>
              <p:cNvSpPr/>
              <p:nvPr userDrawn="1"/>
            </p:nvSpPr>
            <p:spPr>
              <a:xfrm>
                <a:off x="4091306" y="5061021"/>
                <a:ext cx="4009387"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icture 4" descr="C:\Users\wz\Desktop\黑马程序员横板logo.png">
                <a:extLst>
                  <a:ext uri="{FF2B5EF4-FFF2-40B4-BE49-F238E27FC236}">
                    <a16:creationId xmlns:a16="http://schemas.microsoft.com/office/drawing/2014/main" id="{B769BCD2-9346-1941-8AA5-14497894DA2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80893" y="4725938"/>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44053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solidFill>
                  <a:srgbClr val="1353A2"/>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269188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1893D6-510C-4F6F-9867-0DA6859ED432}" type="slidenum">
              <a:rPr lang="zh-CN" altLang="en-US" smtClean="0"/>
              <a:t>‹#›</a:t>
            </a:fld>
            <a:endParaRPr lang="zh-CN" altLang="en-US"/>
          </a:p>
        </p:txBody>
      </p:sp>
    </p:spTree>
    <p:extLst>
      <p:ext uri="{BB962C8B-B14F-4D97-AF65-F5344CB8AC3E}">
        <p14:creationId xmlns:p14="http://schemas.microsoft.com/office/powerpoint/2010/main" val="55882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8377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366520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1893D6-510C-4F6F-9867-0DA6859ED432}" type="slidenum">
              <a:rPr lang="zh-CN" altLang="en-US" smtClean="0"/>
              <a:t>‹#›</a:t>
            </a:fld>
            <a:endParaRPr lang="zh-CN" altLang="en-US"/>
          </a:p>
        </p:txBody>
      </p:sp>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77268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EA79B1-94F2-44A5-8271-BE7A17D6686D}" type="datetimeFigureOut">
              <a:rPr lang="zh-CN" altLang="en-US" smtClean="0"/>
              <a:t>2021/2/2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1893D6-510C-4F6F-9867-0DA6859ED432}"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914409"/>
          </a:xfrm>
          <a:prstGeom prst="rect">
            <a:avLst/>
          </a:prstGeom>
        </p:spPr>
      </p:pic>
      <p:grpSp>
        <p:nvGrpSpPr>
          <p:cNvPr id="6" name="组合 5">
            <a:extLst>
              <a:ext uri="{FF2B5EF4-FFF2-40B4-BE49-F238E27FC236}">
                <a16:creationId xmlns:a16="http://schemas.microsoft.com/office/drawing/2014/main" id="{DAE7A762-DF5B-CB4B-8D71-AE022CCB6C2B}"/>
              </a:ext>
            </a:extLst>
          </p:cNvPr>
          <p:cNvGrpSpPr/>
          <p:nvPr userDrawn="1"/>
        </p:nvGrpSpPr>
        <p:grpSpPr>
          <a:xfrm>
            <a:off x="3404937" y="1166298"/>
            <a:ext cx="5029200" cy="1337036"/>
            <a:chOff x="3404937" y="1166298"/>
            <a:chExt cx="5029200" cy="1337036"/>
          </a:xfrm>
        </p:grpSpPr>
        <p:sp>
          <p:nvSpPr>
            <p:cNvPr id="7" name="矩形 6">
              <a:extLst>
                <a:ext uri="{FF2B5EF4-FFF2-40B4-BE49-F238E27FC236}">
                  <a16:creationId xmlns:a16="http://schemas.microsoft.com/office/drawing/2014/main" id="{0D80D340-8C54-824C-B41F-4348638278AF}"/>
                </a:ext>
              </a:extLst>
            </p:cNvPr>
            <p:cNvSpPr/>
            <p:nvPr userDrawn="1"/>
          </p:nvSpPr>
          <p:spPr>
            <a:xfrm>
              <a:off x="3404937" y="1455821"/>
              <a:ext cx="5029200" cy="757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A6F555F6-85E3-D74E-8BA7-A4E31FAB7584}"/>
                </a:ext>
              </a:extLst>
            </p:cNvPr>
            <p:cNvGrpSpPr/>
            <p:nvPr userDrawn="1"/>
          </p:nvGrpSpPr>
          <p:grpSpPr>
            <a:xfrm>
              <a:off x="4253894" y="1166298"/>
              <a:ext cx="3684211" cy="1337036"/>
              <a:chOff x="4595113" y="304724"/>
              <a:chExt cx="3684211" cy="1337036"/>
            </a:xfrm>
          </p:grpSpPr>
          <p:sp>
            <p:nvSpPr>
              <p:cNvPr id="9" name="圆角矩形 8">
                <a:extLst>
                  <a:ext uri="{FF2B5EF4-FFF2-40B4-BE49-F238E27FC236}">
                    <a16:creationId xmlns:a16="http://schemas.microsoft.com/office/drawing/2014/main" id="{AA365C1C-C221-934A-A2E7-1B1F7CCA60DB}"/>
                  </a:ext>
                </a:extLst>
              </p:cNvPr>
              <p:cNvSpPr/>
              <p:nvPr userDrawn="1"/>
            </p:nvSpPr>
            <p:spPr>
              <a:xfrm>
                <a:off x="4595113" y="591646"/>
                <a:ext cx="3684211" cy="760591"/>
              </a:xfrm>
              <a:prstGeom prst="round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descr="C:\Users\wz\Desktop\黑马程序员横板logo.png">
                <a:extLst>
                  <a:ext uri="{FF2B5EF4-FFF2-40B4-BE49-F238E27FC236}">
                    <a16:creationId xmlns:a16="http://schemas.microsoft.com/office/drawing/2014/main" id="{B5D149D9-893E-B24C-91A0-0D23DAD602A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2112" y="304724"/>
                <a:ext cx="3030212" cy="133703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5923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79B1-94F2-44A5-8271-BE7A17D6686D}" type="datetimeFigureOut">
              <a:rPr lang="zh-CN" altLang="en-US" smtClean="0"/>
              <a:t>2021/2/2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1893D6-510C-4F6F-9867-0DA6859ED432}" type="slidenum">
              <a:rPr lang="zh-CN" altLang="en-US" smtClean="0"/>
              <a:t>‹#›</a:t>
            </a:fld>
            <a:endParaRPr lang="zh-CN" altLang="en-US"/>
          </a:p>
        </p:txBody>
      </p:sp>
      <p:pic>
        <p:nvPicPr>
          <p:cNvPr id="7" name="图片 6"/>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715"/>
            <a:ext cx="12191999" cy="6848474"/>
          </a:xfrm>
          <a:prstGeom prst="rect">
            <a:avLst/>
          </a:prstGeom>
        </p:spPr>
      </p:pic>
      <p:sp>
        <p:nvSpPr>
          <p:cNvPr id="8" name="矩形 1"/>
          <p:cNvSpPr>
            <a:spLocks noChangeArrowheads="1"/>
          </p:cNvSpPr>
          <p:nvPr userDrawn="1"/>
        </p:nvSpPr>
        <p:spPr bwMode="auto">
          <a:xfrm>
            <a:off x="871382" y="363024"/>
            <a:ext cx="8930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pic>
        <p:nvPicPr>
          <p:cNvPr id="9" name="Picture 4">
            <a:extLst>
              <a:ext uri="{FF2B5EF4-FFF2-40B4-BE49-F238E27FC236}">
                <a16:creationId xmlns:a16="http://schemas.microsoft.com/office/drawing/2014/main" id="{EC810FED-F6CE-104B-AE1B-5503A1A1DCCE}"/>
              </a:ext>
            </a:extLst>
          </p:cNvPr>
          <p:cNvPicPr/>
          <p:nvPr userDrawn="1"/>
        </p:nvPicPr>
        <p:blipFill rotWithShape="1">
          <a:blip r:embed="rId13" cstate="print">
            <a:extLst>
              <a:ext uri="{28A0092B-C50C-407E-A947-70E740481C1C}">
                <a14:useLocalDpi xmlns:a14="http://schemas.microsoft.com/office/drawing/2010/main" val="0"/>
              </a:ext>
            </a:extLst>
          </a:blip>
          <a:srcRect t="19216" b="21496"/>
          <a:stretch/>
        </p:blipFill>
        <p:spPr bwMode="auto">
          <a:xfrm>
            <a:off x="8497887" y="235425"/>
            <a:ext cx="3029585" cy="792481"/>
          </a:xfrm>
          <a:prstGeom prst="rect">
            <a:avLst/>
          </a:prstGeom>
          <a:solidFill>
            <a:schemeClr val="bg1"/>
          </a:solidFill>
        </p:spPr>
      </p:pic>
    </p:spTree>
    <p:extLst>
      <p:ext uri="{BB962C8B-B14F-4D97-AF65-F5344CB8AC3E}">
        <p14:creationId xmlns:p14="http://schemas.microsoft.com/office/powerpoint/2010/main" val="634962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ctrTitle"/>
          </p:nvPr>
        </p:nvSpPr>
        <p:spPr>
          <a:xfrm>
            <a:off x="1524000" y="1596979"/>
            <a:ext cx="9473852" cy="1912983"/>
          </a:xfrm>
        </p:spPr>
        <p:txBody>
          <a:bodyPr/>
          <a:lstStyle/>
          <a:p>
            <a:r>
              <a:rPr lang="zh-CN" altLang="en-US" b="1" dirty="0">
                <a:latin typeface="方正细倩简体"/>
                <a:ea typeface="方正细倩简体"/>
                <a:cs typeface="方正细倩简体"/>
              </a:rPr>
              <a:t>第</a:t>
            </a:r>
            <a:r>
              <a:rPr lang="en-US" altLang="zh-CN" b="1" dirty="0">
                <a:latin typeface="方正细倩简体"/>
                <a:ea typeface="方正细倩简体"/>
                <a:cs typeface="方正细倩简体"/>
              </a:rPr>
              <a:t>6</a:t>
            </a:r>
            <a:r>
              <a:rPr lang="zh-CN" altLang="en-US" b="1" dirty="0">
                <a:latin typeface="方正细倩简体"/>
                <a:ea typeface="方正细倩简体"/>
                <a:cs typeface="方正细倩简体"/>
              </a:rPr>
              <a:t>章 函数</a:t>
            </a:r>
            <a:endParaRPr lang="zh-CN" altLang="zh-CN" b="1" dirty="0"/>
          </a:p>
        </p:txBody>
      </p:sp>
      <p:sp>
        <p:nvSpPr>
          <p:cNvPr id="11" name="矩形 10"/>
          <p:cNvSpPr/>
          <p:nvPr/>
        </p:nvSpPr>
        <p:spPr>
          <a:xfrm>
            <a:off x="4521449" y="5068490"/>
            <a:ext cx="3101459" cy="1338828"/>
          </a:xfrm>
          <a:prstGeom prst="rect">
            <a:avLst/>
          </a:prstGeom>
        </p:spPr>
        <p:txBody>
          <a:bodyPr wrap="square">
            <a:spAutoFit/>
          </a:bodyPr>
          <a:lstStyle/>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函数的定义和调用</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函数参数的传递</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函数的返回值</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p:txBody>
      </p:sp>
      <p:sp>
        <p:nvSpPr>
          <p:cNvPr id="12" name="矩形 11"/>
          <p:cNvSpPr/>
          <p:nvPr/>
        </p:nvSpPr>
        <p:spPr>
          <a:xfrm>
            <a:off x="7622908" y="5063433"/>
            <a:ext cx="3299788" cy="923330"/>
          </a:xfrm>
          <a:prstGeom prst="rect">
            <a:avLst/>
          </a:prstGeom>
        </p:spPr>
        <p:txBody>
          <a:bodyPr wrap="square">
            <a:spAutoFit/>
          </a:bodyPr>
          <a:lstStyle/>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变量作用域</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a:p>
            <a:pPr>
              <a:lnSpc>
                <a:spcPct val="150000"/>
              </a:lnSpc>
              <a:defRPr/>
            </a:pPr>
            <a:r>
              <a:rPr lang="en-US" altLang="zh-CN" b="1" dirty="0">
                <a:solidFill>
                  <a:schemeClr val="accent1">
                    <a:lumMod val="75000"/>
                  </a:schemeClr>
                </a:solidFill>
                <a:latin typeface="微软雅黑" pitchFamily="34" charset="-122"/>
                <a:ea typeface="微软雅黑" pitchFamily="34" charset="-122"/>
                <a:sym typeface="微软雅黑" pitchFamily="34" charset="-122"/>
              </a:rPr>
              <a:t>· </a:t>
            </a:r>
            <a:r>
              <a:rPr lang="zh-CN" altLang="en-US" b="1" dirty="0">
                <a:solidFill>
                  <a:schemeClr val="accent1">
                    <a:lumMod val="75000"/>
                  </a:schemeClr>
                </a:solidFill>
                <a:latin typeface="微软雅黑" pitchFamily="34" charset="-122"/>
                <a:ea typeface="微软雅黑" pitchFamily="34" charset="-122"/>
                <a:sym typeface="微软雅黑" pitchFamily="34" charset="-122"/>
              </a:rPr>
              <a:t>特殊形式的函数</a:t>
            </a:r>
            <a:endParaRPr lang="en-US" altLang="zh-CN" b="1" dirty="0">
              <a:solidFill>
                <a:schemeClr val="accent1">
                  <a:lumMod val="75000"/>
                </a:schemeClr>
              </a:solidFill>
              <a:latin typeface="微软雅黑" pitchFamily="34" charset="-122"/>
              <a:ea typeface="微软雅黑" pitchFamily="34" charset="-122"/>
              <a:sym typeface="微软雅黑" pitchFamily="34" charset="-122"/>
            </a:endParaRPr>
          </a:p>
        </p:txBody>
      </p:sp>
      <p:pic>
        <p:nvPicPr>
          <p:cNvPr id="6"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64" y="5031917"/>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945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29840" y="572250"/>
            <a:ext cx="8360079"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 </a:t>
            </a:r>
            <a:r>
              <a:rPr lang="zh-CN" altLang="en-US" sz="3200" dirty="0">
                <a:solidFill>
                  <a:srgbClr val="1353A2"/>
                </a:solidFill>
                <a:latin typeface="微软雅黑" pitchFamily="34" charset="-122"/>
                <a:ea typeface="微软雅黑" pitchFamily="34" charset="-122"/>
                <a:cs typeface="+mn-cs"/>
              </a:rPr>
              <a:t>函数概述</a:t>
            </a:r>
          </a:p>
        </p:txBody>
      </p:sp>
      <p:sp>
        <p:nvSpPr>
          <p:cNvPr id="7" name="矩形 2"/>
          <p:cNvSpPr>
            <a:spLocks noChangeArrowheads="1"/>
          </p:cNvSpPr>
          <p:nvPr/>
        </p:nvSpPr>
        <p:spPr bwMode="auto">
          <a:xfrm>
            <a:off x="588299" y="1527573"/>
            <a:ext cx="10989552" cy="23083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函数式编程具有以下优点：</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将程序模块化，既</a:t>
            </a:r>
            <a:r>
              <a:rPr lang="zh-CN" altLang="en-US" sz="2400" u="sng" dirty="0">
                <a:solidFill>
                  <a:srgbClr val="FF0000"/>
                </a:solidFill>
                <a:latin typeface="微软雅黑" pitchFamily="34" charset="-122"/>
                <a:ea typeface="微软雅黑" pitchFamily="34" charset="-122"/>
              </a:rPr>
              <a:t>减少了冗余</a:t>
            </a:r>
            <a:r>
              <a:rPr lang="zh-CN" altLang="en-US" sz="2400" dirty="0">
                <a:solidFill>
                  <a:schemeClr val="bg1">
                    <a:lumMod val="50000"/>
                  </a:schemeClr>
                </a:solidFill>
                <a:latin typeface="微软雅黑" pitchFamily="34" charset="-122"/>
                <a:ea typeface="微软雅黑" pitchFamily="34" charset="-122"/>
              </a:rPr>
              <a:t>代码，又让程序</a:t>
            </a:r>
            <a:r>
              <a:rPr lang="zh-CN" altLang="en-US" sz="2400" u="sng" dirty="0">
                <a:solidFill>
                  <a:srgbClr val="FF0000"/>
                </a:solidFill>
                <a:latin typeface="微软雅黑" pitchFamily="34" charset="-122"/>
                <a:ea typeface="微软雅黑" pitchFamily="34" charset="-122"/>
              </a:rPr>
              <a:t>结构更为清晰</a:t>
            </a:r>
            <a:endParaRPr lang="en-US" altLang="zh-CN" sz="2400" u="sng" dirty="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u="sng" dirty="0">
                <a:solidFill>
                  <a:srgbClr val="FF0000"/>
                </a:solidFill>
                <a:latin typeface="微软雅黑" pitchFamily="34" charset="-122"/>
                <a:ea typeface="微软雅黑" pitchFamily="34" charset="-122"/>
              </a:rPr>
              <a:t>提高</a:t>
            </a:r>
            <a:r>
              <a:rPr lang="zh-CN" altLang="en-US" sz="2400" dirty="0">
                <a:solidFill>
                  <a:schemeClr val="bg1">
                    <a:lumMod val="50000"/>
                  </a:schemeClr>
                </a:solidFill>
                <a:latin typeface="微软雅黑" pitchFamily="34" charset="-122"/>
                <a:ea typeface="微软雅黑" pitchFamily="34" charset="-122"/>
              </a:rPr>
              <a:t>开发人员的编程</a:t>
            </a:r>
            <a:r>
              <a:rPr lang="zh-CN" altLang="en-US" sz="2400" u="sng" dirty="0">
                <a:solidFill>
                  <a:srgbClr val="FF0000"/>
                </a:solidFill>
                <a:latin typeface="微软雅黑" pitchFamily="34" charset="-122"/>
                <a:ea typeface="微软雅黑" pitchFamily="34" charset="-122"/>
              </a:rPr>
              <a:t>效率</a:t>
            </a:r>
            <a:endParaRPr lang="en-US" altLang="zh-CN" sz="2400" u="sng" dirty="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u="sng" dirty="0">
                <a:solidFill>
                  <a:srgbClr val="FF0000"/>
                </a:solidFill>
                <a:latin typeface="微软雅黑" pitchFamily="34" charset="-122"/>
                <a:ea typeface="微软雅黑" pitchFamily="34" charset="-122"/>
              </a:rPr>
              <a:t>方便</a:t>
            </a:r>
            <a:r>
              <a:rPr lang="zh-CN" altLang="en-US" sz="2400" dirty="0">
                <a:solidFill>
                  <a:schemeClr val="bg1">
                    <a:lumMod val="50000"/>
                  </a:schemeClr>
                </a:solidFill>
                <a:latin typeface="微软雅黑" pitchFamily="34" charset="-122"/>
                <a:ea typeface="微软雅黑" pitchFamily="34" charset="-122"/>
              </a:rPr>
              <a:t>后期的</a:t>
            </a:r>
            <a:r>
              <a:rPr lang="zh-CN" altLang="en-US" sz="2400" u="sng" dirty="0">
                <a:solidFill>
                  <a:srgbClr val="FF0000"/>
                </a:solidFill>
                <a:latin typeface="微软雅黑" pitchFamily="34" charset="-122"/>
                <a:ea typeface="微软雅黑" pitchFamily="34" charset="-122"/>
              </a:rPr>
              <a:t>维护与扩展</a:t>
            </a:r>
            <a:endParaRPr lang="zh-CN" altLang="zh-CN" sz="2400" u="sng" dirty="0">
              <a:solidFill>
                <a:srgbClr val="FF0000"/>
              </a:solidFill>
              <a:latin typeface="微软雅黑" pitchFamily="34" charset="-122"/>
              <a:ea typeface="微软雅黑" pitchFamily="34"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320" y="3297694"/>
            <a:ext cx="4244631" cy="283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850611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6.5    </a:t>
            </a:r>
            <a:r>
              <a:rPr lang="zh-CN" altLang="en-US" sz="2800" dirty="0">
                <a:solidFill>
                  <a:srgbClr val="595959"/>
                </a:solidFill>
                <a:latin typeface="Impact" pitchFamily="34" charset="0"/>
                <a:ea typeface="微软雅黑" pitchFamily="34" charset="-122"/>
              </a:rPr>
              <a:t>变量作用域</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6.3    </a:t>
            </a:r>
            <a:r>
              <a:rPr lang="zh-CN" altLang="en-US" sz="2800" dirty="0">
                <a:solidFill>
                  <a:srgbClr val="595959"/>
                </a:solidFill>
                <a:latin typeface="Impact" pitchFamily="34" charset="0"/>
                <a:ea typeface="微软雅黑" pitchFamily="34" charset="-122"/>
              </a:rPr>
              <a:t>函数参数的传递</a:t>
            </a: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6.4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返回值</a:t>
            </a:r>
          </a:p>
        </p:txBody>
      </p:sp>
      <p:sp>
        <p:nvSpPr>
          <p:cNvPr id="9" name="对角圆角矩形 8"/>
          <p:cNvSpPr/>
          <p:nvPr/>
        </p:nvSpPr>
        <p:spPr>
          <a:xfrm>
            <a:off x="4870450" y="231402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zh-CN"/>
            </a:defPPr>
            <a:lvl1pPr>
              <a:defRPr sz="2800">
                <a:solidFill>
                  <a:srgbClr val="595959"/>
                </a:solidFill>
                <a:latin typeface="Impact" pitchFamily="34" charset="0"/>
                <a:ea typeface="微软雅黑" pitchFamily="34" charset="-122"/>
              </a:defRPr>
            </a:lvl1pPr>
            <a:lvl2pPr>
              <a:defRPr sz="2400">
                <a:latin typeface="等线" charset="-122"/>
                <a:ea typeface="宋体" pitchFamily="2" charset="-122"/>
              </a:defRPr>
            </a:lvl2pPr>
            <a:lvl3pPr>
              <a:defRPr sz="2400">
                <a:latin typeface="等线" charset="-122"/>
                <a:ea typeface="宋体" pitchFamily="2" charset="-122"/>
              </a:defRPr>
            </a:lvl3pPr>
            <a:lvl4pPr>
              <a:defRPr sz="2400">
                <a:latin typeface="等线" charset="-122"/>
                <a:ea typeface="宋体" pitchFamily="2" charset="-122"/>
              </a:defRPr>
            </a:lvl4pPr>
            <a:lvl5pPr>
              <a:defRPr sz="2400">
                <a:latin typeface="等线" charset="-122"/>
                <a:ea typeface="宋体" pitchFamily="2" charset="-122"/>
              </a:defRPr>
            </a:lvl5pPr>
            <a:lvl6pPr fontAlgn="base">
              <a:spcBef>
                <a:spcPct val="0"/>
              </a:spcBef>
              <a:spcAft>
                <a:spcPct val="0"/>
              </a:spcAft>
              <a:buFont typeface="Arial" pitchFamily="34" charset="0"/>
              <a:defRPr sz="2400">
                <a:latin typeface="等线" charset="-122"/>
                <a:ea typeface="宋体" pitchFamily="2" charset="-122"/>
              </a:defRPr>
            </a:lvl6pPr>
            <a:lvl7pPr fontAlgn="base">
              <a:spcBef>
                <a:spcPct val="0"/>
              </a:spcBef>
              <a:spcAft>
                <a:spcPct val="0"/>
              </a:spcAft>
              <a:buFont typeface="Arial" pitchFamily="34" charset="0"/>
              <a:defRPr sz="2400">
                <a:latin typeface="等线" charset="-122"/>
                <a:ea typeface="宋体" pitchFamily="2" charset="-122"/>
              </a:defRPr>
            </a:lvl7pPr>
            <a:lvl8pPr fontAlgn="base">
              <a:spcBef>
                <a:spcPct val="0"/>
              </a:spcBef>
              <a:spcAft>
                <a:spcPct val="0"/>
              </a:spcAft>
              <a:buFont typeface="Arial" pitchFamily="34" charset="0"/>
              <a:defRPr sz="2400">
                <a:latin typeface="等线" charset="-122"/>
                <a:ea typeface="宋体" pitchFamily="2" charset="-122"/>
              </a:defRPr>
            </a:lvl8pPr>
            <a:lvl9pPr fontAlgn="base">
              <a:spcBef>
                <a:spcPct val="0"/>
              </a:spcBef>
              <a:spcAft>
                <a:spcPct val="0"/>
              </a:spcAft>
              <a:buFont typeface="Arial" pitchFamily="34" charset="0"/>
              <a:defRPr sz="2400">
                <a:latin typeface="等线" charset="-122"/>
                <a:ea typeface="宋体" pitchFamily="2" charset="-122"/>
              </a:defRPr>
            </a:lvl9pPr>
          </a:lstStyle>
          <a:p>
            <a:r>
              <a:rPr lang="en-US" altLang="zh-CN" dirty="0"/>
              <a:t>6.1    </a:t>
            </a:r>
            <a:r>
              <a:rPr lang="zh-CN" altLang="zh-CN" dirty="0"/>
              <a:t>函数</a:t>
            </a:r>
            <a:r>
              <a:rPr lang="zh-CN" altLang="en-US" dirty="0"/>
              <a:t>概述</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6.2   </a:t>
            </a:r>
            <a:r>
              <a:rPr lang="zh-CN" altLang="zh-CN" sz="2800" dirty="0">
                <a:solidFill>
                  <a:schemeClr val="bg1"/>
                </a:solidFill>
                <a:latin typeface="Impact" pitchFamily="34" charset="0"/>
                <a:ea typeface="微软雅黑" pitchFamily="34" charset="-122"/>
              </a:rPr>
              <a:t>函数的</a:t>
            </a:r>
            <a:r>
              <a:rPr lang="zh-CN" altLang="en-US" sz="2800" dirty="0">
                <a:solidFill>
                  <a:schemeClr val="bg1"/>
                </a:solidFill>
                <a:latin typeface="Impact" pitchFamily="34" charset="0"/>
                <a:ea typeface="微软雅黑" pitchFamily="34" charset="-122"/>
              </a:rPr>
              <a:t>定义和调用</a:t>
            </a:r>
          </a:p>
        </p:txBody>
      </p:sp>
    </p:spTree>
    <p:extLst>
      <p:ext uri="{BB962C8B-B14F-4D97-AF65-F5344CB8AC3E}">
        <p14:creationId xmlns:p14="http://schemas.microsoft.com/office/powerpoint/2010/main" val="153287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90053" y="1143660"/>
            <a:ext cx="11010544"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前面使用的</a:t>
            </a:r>
            <a:r>
              <a:rPr lang="en-US" altLang="zh-CN" sz="2400" dirty="0"/>
              <a:t>print()</a:t>
            </a:r>
            <a:r>
              <a:rPr lang="zh-CN" altLang="zh-CN" sz="2400" dirty="0"/>
              <a:t>函数和</a:t>
            </a:r>
            <a:r>
              <a:rPr lang="en-US" altLang="zh-CN" sz="2400" dirty="0"/>
              <a:t>input()</a:t>
            </a:r>
            <a:r>
              <a:rPr lang="zh-CN" altLang="zh-CN" sz="2400" dirty="0"/>
              <a:t>都是</a:t>
            </a:r>
            <a:r>
              <a:rPr lang="en-US" altLang="zh-CN" sz="2400" dirty="0"/>
              <a:t>Python</a:t>
            </a:r>
            <a:r>
              <a:rPr lang="zh-CN" altLang="zh-CN" sz="2400" dirty="0"/>
              <a:t>的内置函数，这些函数由</a:t>
            </a:r>
            <a:r>
              <a:rPr lang="en-US" altLang="zh-CN" sz="2400" dirty="0"/>
              <a:t>Python</a:t>
            </a:r>
            <a:r>
              <a:rPr lang="zh-CN" altLang="zh-CN" sz="2400" dirty="0"/>
              <a:t>定义。开发人员也可以根据自己的需求</a:t>
            </a:r>
            <a:r>
              <a:rPr lang="zh-CN" altLang="zh-CN" sz="2400" dirty="0">
                <a:solidFill>
                  <a:srgbClr val="FF0000"/>
                </a:solidFill>
              </a:rPr>
              <a:t>定义函数</a:t>
            </a:r>
            <a:r>
              <a:rPr lang="zh-CN" altLang="zh-CN" sz="2400" dirty="0"/>
              <a:t>，</a:t>
            </a:r>
            <a:r>
              <a:rPr lang="en-US" altLang="zh-CN" sz="2400" dirty="0"/>
              <a:t>Python</a:t>
            </a:r>
            <a:r>
              <a:rPr lang="zh-CN" altLang="zh-CN" sz="2400" dirty="0"/>
              <a:t>中使用关键字</a:t>
            </a:r>
            <a:r>
              <a:rPr lang="en-US" altLang="zh-CN" sz="2400" dirty="0">
                <a:solidFill>
                  <a:srgbClr val="FF0000"/>
                </a:solidFill>
              </a:rPr>
              <a:t>def</a:t>
            </a:r>
            <a:r>
              <a:rPr lang="zh-CN" altLang="zh-CN" sz="2400" dirty="0"/>
              <a:t>来定义函数，其</a:t>
            </a:r>
            <a:r>
              <a:rPr lang="zh-CN" altLang="zh-CN" sz="2400" dirty="0">
                <a:solidFill>
                  <a:srgbClr val="FF0000"/>
                </a:solidFill>
              </a:rPr>
              <a:t>语法格式</a:t>
            </a:r>
            <a:r>
              <a:rPr lang="zh-CN" altLang="zh-CN" sz="2400" dirty="0"/>
              <a:t>如下：</a:t>
            </a:r>
            <a:endParaRPr lang="zh-CN" altLang="en-US" sz="2400" dirty="0">
              <a:solidFill>
                <a:schemeClr val="tx1">
                  <a:lumMod val="75000"/>
                  <a:lumOff val="25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6.2.1 </a:t>
            </a:r>
            <a:r>
              <a:rPr lang="zh-CN" altLang="en-US" sz="3200" dirty="0">
                <a:solidFill>
                  <a:srgbClr val="1353A2"/>
                </a:solidFill>
                <a:latin typeface="微软雅黑" pitchFamily="34" charset="-122"/>
                <a:ea typeface="微软雅黑" pitchFamily="34" charset="-122"/>
                <a:cs typeface="+mn-cs"/>
              </a:rPr>
              <a:t>定义函数</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201" y="2897986"/>
            <a:ext cx="4252385" cy="175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椭圆 4"/>
          <p:cNvSpPr/>
          <p:nvPr/>
        </p:nvSpPr>
        <p:spPr>
          <a:xfrm>
            <a:off x="4091961" y="2897986"/>
            <a:ext cx="698402" cy="459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5" idx="2"/>
          </p:cNvCxnSpPr>
          <p:nvPr/>
        </p:nvCxnSpPr>
        <p:spPr>
          <a:xfrm flipH="1" flipV="1">
            <a:off x="3657600" y="3127667"/>
            <a:ext cx="434361"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857107" y="2943002"/>
            <a:ext cx="1800493" cy="369332"/>
          </a:xfrm>
          <a:prstGeom prst="rect">
            <a:avLst/>
          </a:prstGeom>
        </p:spPr>
        <p:txBody>
          <a:bodyPr wrap="none">
            <a:spAutoFit/>
          </a:bodyPr>
          <a:lstStyle/>
          <a:p>
            <a:r>
              <a:rPr lang="zh-CN" altLang="zh-CN" b="1" dirty="0">
                <a:solidFill>
                  <a:srgbClr val="1353A2"/>
                </a:solidFill>
              </a:rPr>
              <a:t>标记函数的开始</a:t>
            </a:r>
            <a:endParaRPr lang="zh-CN" altLang="en-US" b="1" dirty="0">
              <a:solidFill>
                <a:srgbClr val="1353A2"/>
              </a:solidFill>
            </a:endParaRPr>
          </a:p>
        </p:txBody>
      </p:sp>
      <p:cxnSp>
        <p:nvCxnSpPr>
          <p:cNvPr id="10" name="直接连接符 9"/>
          <p:cNvCxnSpPr/>
          <p:nvPr/>
        </p:nvCxnSpPr>
        <p:spPr>
          <a:xfrm>
            <a:off x="4790363" y="3312334"/>
            <a:ext cx="66874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657600" y="3316405"/>
            <a:ext cx="1132763" cy="4189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57106" y="3565051"/>
            <a:ext cx="1811714" cy="369332"/>
          </a:xfrm>
          <a:prstGeom prst="rect">
            <a:avLst/>
          </a:prstGeom>
        </p:spPr>
        <p:txBody>
          <a:bodyPr wrap="none">
            <a:spAutoFit/>
          </a:bodyPr>
          <a:lstStyle/>
          <a:p>
            <a:r>
              <a:rPr lang="zh-CN" altLang="zh-CN" b="1" dirty="0">
                <a:solidFill>
                  <a:srgbClr val="1353A2"/>
                </a:solidFill>
              </a:rPr>
              <a:t>函数的</a:t>
            </a:r>
            <a:r>
              <a:rPr lang="zh-CN" altLang="en-US" b="1" dirty="0">
                <a:solidFill>
                  <a:srgbClr val="1353A2"/>
                </a:solidFill>
              </a:rPr>
              <a:t>唯一标识</a:t>
            </a:r>
          </a:p>
        </p:txBody>
      </p:sp>
      <p:sp>
        <p:nvSpPr>
          <p:cNvPr id="17" name="椭圆 16"/>
          <p:cNvSpPr/>
          <p:nvPr/>
        </p:nvSpPr>
        <p:spPr>
          <a:xfrm>
            <a:off x="5459103" y="2857042"/>
            <a:ext cx="1446663" cy="459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V="1">
            <a:off x="6905766" y="3075406"/>
            <a:ext cx="1692324" cy="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8652682" y="2586286"/>
            <a:ext cx="3029997" cy="1338828"/>
          </a:xfrm>
          <a:prstGeom prst="rect">
            <a:avLst/>
          </a:prstGeom>
        </p:spPr>
        <p:txBody>
          <a:bodyPr wrap="none">
            <a:spAutoFit/>
          </a:bodyPr>
          <a:lstStyle/>
          <a:p>
            <a:pPr marL="285750" indent="-285750">
              <a:lnSpc>
                <a:spcPct val="150000"/>
              </a:lnSpc>
              <a:buFont typeface="Wingdings" panose="05000000000000000000" pitchFamily="2" charset="2"/>
              <a:buChar char="ü"/>
            </a:pPr>
            <a:r>
              <a:rPr lang="zh-CN" altLang="zh-CN" b="1" dirty="0">
                <a:solidFill>
                  <a:srgbClr val="1353A2"/>
                </a:solidFill>
              </a:rPr>
              <a:t>传入函数中的数据</a:t>
            </a:r>
            <a:endParaRPr lang="en-US" altLang="zh-CN" b="1" dirty="0">
              <a:solidFill>
                <a:srgbClr val="1353A2"/>
              </a:solidFill>
            </a:endParaRPr>
          </a:p>
          <a:p>
            <a:pPr marL="285750" indent="-285750">
              <a:lnSpc>
                <a:spcPct val="150000"/>
              </a:lnSpc>
              <a:buFont typeface="Wingdings" panose="05000000000000000000" pitchFamily="2" charset="2"/>
              <a:buChar char="ü"/>
            </a:pPr>
            <a:r>
              <a:rPr lang="zh-CN" altLang="zh-CN" b="1" dirty="0">
                <a:solidFill>
                  <a:srgbClr val="1353A2"/>
                </a:solidFill>
              </a:rPr>
              <a:t>可以包含一个或多个参数</a:t>
            </a:r>
            <a:endParaRPr lang="en-US" altLang="zh-CN" b="1" dirty="0">
              <a:solidFill>
                <a:srgbClr val="1353A2"/>
              </a:solidFill>
            </a:endParaRPr>
          </a:p>
          <a:p>
            <a:pPr marL="285750" indent="-285750">
              <a:lnSpc>
                <a:spcPct val="150000"/>
              </a:lnSpc>
              <a:buFont typeface="Wingdings" panose="05000000000000000000" pitchFamily="2" charset="2"/>
              <a:buChar char="ü"/>
            </a:pPr>
            <a:r>
              <a:rPr lang="zh-CN" altLang="zh-CN" b="1" dirty="0">
                <a:solidFill>
                  <a:srgbClr val="1353A2"/>
                </a:solidFill>
              </a:rPr>
              <a:t>也可以为空</a:t>
            </a:r>
            <a:endParaRPr lang="zh-CN" altLang="en-US" b="1" dirty="0">
              <a:solidFill>
                <a:srgbClr val="1353A2"/>
              </a:solidFill>
            </a:endParaRPr>
          </a:p>
        </p:txBody>
      </p:sp>
      <p:cxnSp>
        <p:nvCxnSpPr>
          <p:cNvPr id="22" name="直接连接符 21"/>
          <p:cNvCxnSpPr/>
          <p:nvPr/>
        </p:nvCxnSpPr>
        <p:spPr>
          <a:xfrm>
            <a:off x="6771563" y="3316405"/>
            <a:ext cx="33437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7113804" y="3312323"/>
            <a:ext cx="1675356" cy="62206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789160" y="3934383"/>
            <a:ext cx="2044149" cy="369332"/>
          </a:xfrm>
          <a:prstGeom prst="rect">
            <a:avLst/>
          </a:prstGeom>
        </p:spPr>
        <p:txBody>
          <a:bodyPr wrap="none">
            <a:spAutoFit/>
          </a:bodyPr>
          <a:lstStyle/>
          <a:p>
            <a:r>
              <a:rPr lang="zh-CN" altLang="zh-CN" b="1" dirty="0">
                <a:solidFill>
                  <a:srgbClr val="1353A2"/>
                </a:solidFill>
              </a:rPr>
              <a:t>标记函数</a:t>
            </a:r>
            <a:r>
              <a:rPr lang="zh-CN" altLang="en-US" b="1" dirty="0">
                <a:solidFill>
                  <a:srgbClr val="1353A2"/>
                </a:solidFill>
              </a:rPr>
              <a:t>体</a:t>
            </a:r>
            <a:r>
              <a:rPr lang="zh-CN" altLang="zh-CN" b="1" dirty="0">
                <a:solidFill>
                  <a:srgbClr val="1353A2"/>
                </a:solidFill>
              </a:rPr>
              <a:t>的</a:t>
            </a:r>
            <a:r>
              <a:rPr lang="zh-CN" altLang="zh-CN" b="1" dirty="0">
                <a:solidFill>
                  <a:srgbClr val="FF0000"/>
                </a:solidFill>
              </a:rPr>
              <a:t>开始</a:t>
            </a:r>
            <a:endParaRPr lang="zh-CN" altLang="en-US" b="1" dirty="0">
              <a:solidFill>
                <a:srgbClr val="FF0000"/>
              </a:solidFill>
            </a:endParaRPr>
          </a:p>
        </p:txBody>
      </p:sp>
      <p:cxnSp>
        <p:nvCxnSpPr>
          <p:cNvPr id="27" name="直接连接符 26"/>
          <p:cNvCxnSpPr/>
          <p:nvPr/>
        </p:nvCxnSpPr>
        <p:spPr>
          <a:xfrm>
            <a:off x="4790363" y="3776347"/>
            <a:ext cx="21483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681182" y="3817292"/>
            <a:ext cx="989458" cy="342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stCxn id="30" idx="2"/>
          </p:cNvCxnSpPr>
          <p:nvPr/>
        </p:nvCxnSpPr>
        <p:spPr>
          <a:xfrm flipH="1">
            <a:off x="3874781" y="3988643"/>
            <a:ext cx="806401" cy="4719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736705" y="4460613"/>
            <a:ext cx="2741456" cy="369332"/>
          </a:xfrm>
          <a:prstGeom prst="rect">
            <a:avLst/>
          </a:prstGeom>
        </p:spPr>
        <p:txBody>
          <a:bodyPr wrap="none">
            <a:spAutoFit/>
          </a:bodyPr>
          <a:lstStyle/>
          <a:p>
            <a:r>
              <a:rPr lang="zh-CN" altLang="en-US" b="1" dirty="0">
                <a:solidFill>
                  <a:srgbClr val="1353A2"/>
                </a:solidFill>
              </a:rPr>
              <a:t>实现函数功能的具体代码</a:t>
            </a:r>
          </a:p>
        </p:txBody>
      </p:sp>
      <p:cxnSp>
        <p:nvCxnSpPr>
          <p:cNvPr id="21" name="直接连接符 20"/>
          <p:cNvCxnSpPr/>
          <p:nvPr/>
        </p:nvCxnSpPr>
        <p:spPr>
          <a:xfrm>
            <a:off x="4790363" y="4645279"/>
            <a:ext cx="1760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6550925" y="4654709"/>
            <a:ext cx="555008" cy="31103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173499" y="4965739"/>
            <a:ext cx="3494867" cy="1338828"/>
          </a:xfrm>
          <a:prstGeom prst="rect">
            <a:avLst/>
          </a:prstGeom>
        </p:spPr>
        <p:txBody>
          <a:bodyPr wrap="none">
            <a:spAutoFit/>
          </a:bodyPr>
          <a:lstStyle/>
          <a:p>
            <a:pPr marL="285750" indent="-285750">
              <a:lnSpc>
                <a:spcPct val="150000"/>
              </a:lnSpc>
              <a:buFont typeface="Wingdings" panose="05000000000000000000" pitchFamily="2" charset="2"/>
              <a:buChar char="ü"/>
            </a:pPr>
            <a:r>
              <a:rPr lang="zh-CN" altLang="zh-CN" b="1" dirty="0">
                <a:solidFill>
                  <a:srgbClr val="1353A2"/>
                </a:solidFill>
              </a:rPr>
              <a:t>返回函数的处理结果给调用方</a:t>
            </a:r>
            <a:endParaRPr lang="en-US" altLang="zh-CN" b="1" dirty="0">
              <a:solidFill>
                <a:srgbClr val="1353A2"/>
              </a:solidFill>
            </a:endParaRPr>
          </a:p>
          <a:p>
            <a:pPr marL="285750" indent="-285750">
              <a:lnSpc>
                <a:spcPct val="150000"/>
              </a:lnSpc>
              <a:buFont typeface="Wingdings" panose="05000000000000000000" pitchFamily="2" charset="2"/>
              <a:buChar char="ü"/>
            </a:pPr>
            <a:r>
              <a:rPr lang="zh-CN" altLang="zh-CN" b="1" dirty="0">
                <a:solidFill>
                  <a:srgbClr val="1353A2"/>
                </a:solidFill>
              </a:rPr>
              <a:t>标志着函数的</a:t>
            </a:r>
            <a:r>
              <a:rPr lang="zh-CN" altLang="zh-CN" b="1" dirty="0">
                <a:solidFill>
                  <a:srgbClr val="FF0000"/>
                </a:solidFill>
              </a:rPr>
              <a:t>结束</a:t>
            </a:r>
            <a:endParaRPr lang="en-US" altLang="zh-CN" b="1" dirty="0">
              <a:solidFill>
                <a:srgbClr val="FF0000"/>
              </a:solidFill>
            </a:endParaRPr>
          </a:p>
          <a:p>
            <a:pPr marL="285750" indent="-285750">
              <a:lnSpc>
                <a:spcPct val="150000"/>
              </a:lnSpc>
              <a:buFont typeface="Wingdings" panose="05000000000000000000" pitchFamily="2" charset="2"/>
              <a:buChar char="ü"/>
            </a:pPr>
            <a:r>
              <a:rPr lang="zh-CN" altLang="zh-CN" b="1" dirty="0">
                <a:solidFill>
                  <a:srgbClr val="1353A2"/>
                </a:solidFill>
              </a:rPr>
              <a:t>若函数没有返回值，可以省略</a:t>
            </a:r>
            <a:endParaRPr lang="zh-CN" altLang="en-US" b="1" dirty="0">
              <a:solidFill>
                <a:srgbClr val="1353A2"/>
              </a:solidFill>
            </a:endParaRPr>
          </a:p>
        </p:txBody>
      </p:sp>
    </p:spTree>
    <p:extLst>
      <p:ext uri="{BB962C8B-B14F-4D97-AF65-F5344CB8AC3E}">
        <p14:creationId xmlns:p14="http://schemas.microsoft.com/office/powerpoint/2010/main" val="2635255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right)">
                                      <p:cBhvr>
                                        <p:cTn id="20" dur="500"/>
                                        <p:tgtEl>
                                          <p:spTgt spid="10"/>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heel(1)">
                                      <p:cBhvr>
                                        <p:cTn id="33" dur="500"/>
                                        <p:tgtEl>
                                          <p:spTgt spid="1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par>
                          <p:cTn id="38" fill="hold">
                            <p:stCondLst>
                              <p:cond delay="1000"/>
                            </p:stCondLst>
                            <p:childTnLst>
                              <p:par>
                                <p:cTn id="39" presetID="22" presetClass="entr" presetSubtype="4"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wipe(down)">
                                      <p:cBhvr>
                                        <p:cTn id="41" dur="500"/>
                                        <p:tgtEl>
                                          <p:spTgt spid="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Effect transition="in" filter="wipe(down)">
                                      <p:cBhvr>
                                        <p:cTn id="46" dur="500"/>
                                        <p:tgtEl>
                                          <p:spTgt spid="1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animEffect transition="in" filter="wipe(down)">
                                      <p:cBhvr>
                                        <p:cTn id="51" dur="500"/>
                                        <p:tgtEl>
                                          <p:spTgt spid="15">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right)">
                                      <p:cBhvr>
                                        <p:cTn id="56" dur="500"/>
                                        <p:tgtEl>
                                          <p:spTgt spid="22"/>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1000"/>
                            </p:stCondLst>
                            <p:childTnLst>
                              <p:par>
                                <p:cTn id="62" presetID="22" presetClass="entr" presetSubtype="2"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right)">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right)">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heel(1)">
                                      <p:cBhvr>
                                        <p:cTn id="74" dur="500"/>
                                        <p:tgtEl>
                                          <p:spTgt spid="30"/>
                                        </p:tgtEl>
                                      </p:cBhvr>
                                    </p:animEffect>
                                  </p:childTnLst>
                                </p:cTn>
                              </p:par>
                            </p:childTnLst>
                          </p:cTn>
                        </p:par>
                        <p:par>
                          <p:cTn id="75" fill="hold">
                            <p:stCondLst>
                              <p:cond delay="500"/>
                            </p:stCondLst>
                            <p:childTnLst>
                              <p:par>
                                <p:cTn id="76" presetID="22" presetClass="entr" presetSubtype="2"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right)">
                                      <p:cBhvr>
                                        <p:cTn id="78" dur="500"/>
                                        <p:tgtEl>
                                          <p:spTgt spid="31"/>
                                        </p:tgtEl>
                                      </p:cBhvr>
                                    </p:animEffect>
                                  </p:childTnLst>
                                </p:cTn>
                              </p:par>
                            </p:childTnLst>
                          </p:cTn>
                        </p:par>
                        <p:par>
                          <p:cTn id="79" fill="hold">
                            <p:stCondLst>
                              <p:cond delay="1000"/>
                            </p:stCondLst>
                            <p:childTnLst>
                              <p:par>
                                <p:cTn id="80" presetID="22" presetClass="entr" presetSubtype="2" fill="hold" grpId="0"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right)">
                                      <p:cBhvr>
                                        <p:cTn id="82" dur="50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right)">
                                      <p:cBhvr>
                                        <p:cTn id="87" dur="500"/>
                                        <p:tgtEl>
                                          <p:spTgt spid="21"/>
                                        </p:tgtEl>
                                      </p:cBhvr>
                                    </p:animEffect>
                                  </p:childTnLst>
                                </p:cTn>
                              </p:par>
                            </p:childTnLst>
                          </p:cTn>
                        </p:par>
                        <p:par>
                          <p:cTn id="88" fill="hold">
                            <p:stCondLst>
                              <p:cond delay="500"/>
                            </p:stCondLst>
                            <p:childTnLst>
                              <p:par>
                                <p:cTn id="89" presetID="22" presetClass="entr" presetSubtype="8"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6">
                                            <p:txEl>
                                              <p:pRg st="0" end="0"/>
                                            </p:txEl>
                                          </p:spTgt>
                                        </p:tgtEl>
                                        <p:attrNameLst>
                                          <p:attrName>style.visibility</p:attrName>
                                        </p:attrNameLst>
                                      </p:cBhvr>
                                      <p:to>
                                        <p:strVal val="visible"/>
                                      </p:to>
                                    </p:set>
                                    <p:animEffect transition="in" filter="wipe(up)">
                                      <p:cBhvr>
                                        <p:cTn id="95" dur="500"/>
                                        <p:tgtEl>
                                          <p:spTgt spid="6">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6">
                                            <p:txEl>
                                              <p:pRg st="1" end="1"/>
                                            </p:txEl>
                                          </p:spTgt>
                                        </p:tgtEl>
                                        <p:attrNameLst>
                                          <p:attrName>style.visibility</p:attrName>
                                        </p:attrNameLst>
                                      </p:cBhvr>
                                      <p:to>
                                        <p:strVal val="visible"/>
                                      </p:to>
                                    </p:set>
                                    <p:animEffect transition="in" filter="wipe(up)">
                                      <p:cBhvr>
                                        <p:cTn id="100" dur="500"/>
                                        <p:tgtEl>
                                          <p:spTgt spid="6">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6">
                                            <p:txEl>
                                              <p:pRg st="2" end="2"/>
                                            </p:txEl>
                                          </p:spTgt>
                                        </p:tgtEl>
                                        <p:attrNameLst>
                                          <p:attrName>style.visibility</p:attrName>
                                        </p:attrNameLst>
                                      </p:cBhvr>
                                      <p:to>
                                        <p:strVal val="visible"/>
                                      </p:to>
                                    </p:set>
                                    <p:animEffect transition="in" filter="wipe(up)">
                                      <p:cBhvr>
                                        <p:cTn id="10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6" grpId="0"/>
      <p:bldP spid="17" grpId="0" animBg="1"/>
      <p:bldP spid="15" grpId="0" uiExpand="1" build="p"/>
      <p:bldP spid="26" grpId="0"/>
      <p:bldP spid="30" grpId="0" animBg="1"/>
      <p:bldP spid="32" grpId="0"/>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90053" y="1706450"/>
            <a:ext cx="11010544" cy="539507"/>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r>
              <a:rPr lang="zh-CN" altLang="zh-CN" sz="2400" dirty="0"/>
              <a:t>例如，定义一个计算</a:t>
            </a:r>
            <a:r>
              <a:rPr lang="zh-CN" altLang="zh-CN" sz="2400" dirty="0">
                <a:solidFill>
                  <a:srgbClr val="FF0000"/>
                </a:solidFill>
              </a:rPr>
              <a:t>两个数之和</a:t>
            </a:r>
            <a:r>
              <a:rPr lang="zh-CN" altLang="zh-CN" sz="2400" dirty="0"/>
              <a:t>的函数</a:t>
            </a:r>
            <a:r>
              <a:rPr lang="zh-CN" altLang="en-US" sz="2400" dirty="0"/>
              <a:t>。</a:t>
            </a:r>
            <a:endParaRPr lang="zh-CN" altLang="zh-CN" sz="2400" dirty="0"/>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6.2.1 </a:t>
            </a:r>
            <a:r>
              <a:rPr lang="zh-CN" altLang="en-US" sz="3200" dirty="0">
                <a:solidFill>
                  <a:srgbClr val="1353A2"/>
                </a:solidFill>
                <a:latin typeface="微软雅黑" pitchFamily="34" charset="-122"/>
                <a:ea typeface="微软雅黑" pitchFamily="34" charset="-122"/>
                <a:cs typeface="+mn-cs"/>
              </a:rPr>
              <a:t>定义函数</a:t>
            </a:r>
          </a:p>
        </p:txBody>
      </p:sp>
      <p:graphicFrame>
        <p:nvGraphicFramePr>
          <p:cNvPr id="3" name="表格 2"/>
          <p:cNvGraphicFramePr>
            <a:graphicFrameLocks noGrp="1"/>
          </p:cNvGraphicFramePr>
          <p:nvPr>
            <p:extLst>
              <p:ext uri="{D42A27DB-BD31-4B8C-83A1-F6EECF244321}">
                <p14:modId xmlns:p14="http://schemas.microsoft.com/office/powerpoint/2010/main" val="1687717592"/>
              </p:ext>
            </p:extLst>
          </p:nvPr>
        </p:nvGraphicFramePr>
        <p:xfrm>
          <a:off x="1114649" y="2652642"/>
          <a:ext cx="10485948" cy="1389458"/>
        </p:xfrm>
        <a:graphic>
          <a:graphicData uri="http://schemas.openxmlformats.org/drawingml/2006/table">
            <a:tbl>
              <a:tblPr firstRow="1" firstCol="1" bandRow="1">
                <a:tableStyleId>{5C22544A-7EE6-4342-B048-85BDC9FD1C3A}</a:tableStyleId>
              </a:tblPr>
              <a:tblGrid>
                <a:gridCol w="10485948">
                  <a:extLst>
                    <a:ext uri="{9D8B030D-6E8A-4147-A177-3AD203B41FA5}">
                      <a16:colId xmlns:a16="http://schemas.microsoft.com/office/drawing/2014/main" val="20000"/>
                    </a:ext>
                  </a:extLst>
                </a:gridCol>
              </a:tblGrid>
              <a:tr h="1389458">
                <a:tc>
                  <a:txBody>
                    <a:bodyPr/>
                    <a:lstStyle/>
                    <a:p>
                      <a:pPr algn="l">
                        <a:lnSpc>
                          <a:spcPct val="150000"/>
                        </a:lnSpc>
                        <a:spcAft>
                          <a:spcPts val="0"/>
                        </a:spcAft>
                      </a:pPr>
                      <a:endParaRPr lang="zh-CN" sz="1800" b="0" kern="100" dirty="0">
                        <a:solidFill>
                          <a:srgbClr val="1353A2"/>
                        </a:solidFill>
                        <a:effectLst/>
                        <a:latin typeface="微软雅黑" panose="020B0503020204020204" pitchFamily="34" charset="-122"/>
                        <a:ea typeface="微软雅黑" panose="020B0503020204020204" pitchFamily="34" charset="-122"/>
                      </a:endParaRPr>
                    </a:p>
                  </a:txBody>
                  <a:tcPr marL="68580" marR="68580" marT="0" marB="0">
                    <a:noFill/>
                  </a:tcPr>
                </a:tc>
                <a:extLst>
                  <a:ext uri="{0D108BD9-81ED-4DB2-BD59-A6C34878D82A}">
                    <a16:rowId xmlns:a16="http://schemas.microsoft.com/office/drawing/2014/main" val="10000"/>
                  </a:ext>
                </a:extLst>
              </a:tr>
            </a:tbl>
          </a:graphicData>
        </a:graphic>
      </p:graphicFrame>
      <p:sp>
        <p:nvSpPr>
          <p:cNvPr id="9" name="矩形 8"/>
          <p:cNvSpPr/>
          <p:nvPr/>
        </p:nvSpPr>
        <p:spPr>
          <a:xfrm>
            <a:off x="1176908" y="2604016"/>
            <a:ext cx="3790878" cy="1442170"/>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1176909" y="2665839"/>
            <a:ext cx="3790878" cy="1338828"/>
          </a:xfrm>
          <a:prstGeom prst="rect">
            <a:avLst/>
          </a:prstGeom>
        </p:spPr>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add():</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result = 11 + 22</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print(result)</a:t>
            </a:r>
            <a:endParaRPr lang="zh-CN" altLang="zh-CN" kern="100" dirty="0">
              <a:solidFill>
                <a:srgbClr val="1353A2"/>
              </a:solidFill>
              <a:latin typeface="微软雅黑" panose="020B0503020204020204" pitchFamily="34" charset="-122"/>
              <a:ea typeface="微软雅黑" panose="020B0503020204020204" pitchFamily="34" charset="-122"/>
            </a:endParaRPr>
          </a:p>
        </p:txBody>
      </p:sp>
      <p:sp>
        <p:nvSpPr>
          <p:cNvPr id="28" name="矩形 27"/>
          <p:cNvSpPr/>
          <p:nvPr/>
        </p:nvSpPr>
        <p:spPr>
          <a:xfrm>
            <a:off x="7231963" y="2618478"/>
            <a:ext cx="3790878" cy="1442170"/>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7231964" y="2678841"/>
            <a:ext cx="3790878" cy="1338828"/>
          </a:xfrm>
          <a:prstGeom prst="rect">
            <a:avLst/>
          </a:prstGeom>
        </p:spPr>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add_modify(a, b):</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result = a + b</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print(result)</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sp>
        <p:nvSpPr>
          <p:cNvPr id="14" name="上箭头标注 13"/>
          <p:cNvSpPr/>
          <p:nvPr/>
        </p:nvSpPr>
        <p:spPr>
          <a:xfrm>
            <a:off x="2076061" y="4135305"/>
            <a:ext cx="1992574" cy="777922"/>
          </a:xfrm>
          <a:prstGeom prst="upArrowCallou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无参函数</a:t>
            </a:r>
          </a:p>
        </p:txBody>
      </p:sp>
      <p:sp>
        <p:nvSpPr>
          <p:cNvPr id="33" name="上箭头标注 32"/>
          <p:cNvSpPr/>
          <p:nvPr/>
        </p:nvSpPr>
        <p:spPr>
          <a:xfrm>
            <a:off x="8315362" y="4135305"/>
            <a:ext cx="1992574" cy="777922"/>
          </a:xfrm>
          <a:prstGeom prst="upArrowCallou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有参函数</a:t>
            </a:r>
          </a:p>
        </p:txBody>
      </p:sp>
    </p:spTree>
    <p:extLst>
      <p:ext uri="{BB962C8B-B14F-4D97-AF65-F5344CB8AC3E}">
        <p14:creationId xmlns:p14="http://schemas.microsoft.com/office/powerpoint/2010/main" val="3672450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barn(inVertical)">
                                      <p:cBhvr>
                                        <p:cTn id="14" dur="500"/>
                                        <p:tgtEl>
                                          <p:spTgt spid="2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3" grpId="0"/>
      <p:bldP spid="14"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90053" y="1143660"/>
            <a:ext cx="11010544"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indent="-342900">
              <a:lnSpc>
                <a:spcPct val="150000"/>
              </a:lnSpc>
              <a:buFont typeface="Arial" pitchFamily="34" charset="0"/>
              <a:buChar char="•"/>
            </a:pPr>
            <a:r>
              <a:rPr lang="zh-CN" altLang="zh-CN" sz="2400" dirty="0"/>
              <a:t>函数在定义完成后不会立刻执行，直到</a:t>
            </a:r>
            <a:r>
              <a:rPr lang="zh-CN" altLang="zh-CN" sz="2400" dirty="0">
                <a:solidFill>
                  <a:srgbClr val="FF0000"/>
                </a:solidFill>
              </a:rPr>
              <a:t>被</a:t>
            </a:r>
            <a:r>
              <a:rPr lang="zh-CN" altLang="zh-CN" sz="2400" dirty="0"/>
              <a:t>程序</a:t>
            </a:r>
            <a:r>
              <a:rPr lang="zh-CN" altLang="zh-CN" sz="2400" dirty="0">
                <a:solidFill>
                  <a:srgbClr val="FF0000"/>
                </a:solidFill>
              </a:rPr>
              <a:t>调用</a:t>
            </a:r>
            <a:r>
              <a:rPr lang="zh-CN" altLang="zh-CN" sz="2400" dirty="0"/>
              <a:t>时</a:t>
            </a:r>
            <a:r>
              <a:rPr lang="zh-CN" altLang="zh-CN" sz="2400" dirty="0">
                <a:solidFill>
                  <a:srgbClr val="FF0000"/>
                </a:solidFill>
              </a:rPr>
              <a:t>才</a:t>
            </a:r>
            <a:r>
              <a:rPr lang="zh-CN" altLang="zh-CN" sz="2400" dirty="0"/>
              <a:t>会</a:t>
            </a:r>
            <a:r>
              <a:rPr lang="zh-CN" altLang="zh-CN" sz="2400" dirty="0">
                <a:solidFill>
                  <a:srgbClr val="FF0000"/>
                </a:solidFill>
              </a:rPr>
              <a:t>执行</a:t>
            </a:r>
            <a:r>
              <a:rPr lang="zh-CN" altLang="zh-CN" sz="2400" dirty="0"/>
              <a:t>。</a:t>
            </a:r>
            <a:endParaRPr lang="en-US" altLang="zh-CN" sz="2400" dirty="0"/>
          </a:p>
          <a:p>
            <a:pPr marL="342900" indent="-342900">
              <a:lnSpc>
                <a:spcPct val="150000"/>
              </a:lnSpc>
              <a:buFont typeface="Arial" pitchFamily="34" charset="0"/>
              <a:buChar char="•"/>
            </a:pPr>
            <a:r>
              <a:rPr lang="zh-CN" altLang="en-US" sz="2400" dirty="0"/>
              <a:t>语法格式如下：</a:t>
            </a:r>
            <a:endParaRPr lang="en-US" altLang="zh-CN" sz="2400" dirty="0"/>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6.2.2 </a:t>
            </a:r>
            <a:r>
              <a:rPr lang="zh-CN" altLang="en-US" sz="3200" dirty="0">
                <a:solidFill>
                  <a:srgbClr val="1353A2"/>
                </a:solidFill>
                <a:latin typeface="微软雅黑" pitchFamily="34" charset="-122"/>
                <a:ea typeface="微软雅黑" pitchFamily="34" charset="-122"/>
                <a:cs typeface="+mn-cs"/>
              </a:rPr>
              <a:t>调用函数</a:t>
            </a:r>
          </a:p>
        </p:txBody>
      </p:sp>
      <p:grpSp>
        <p:nvGrpSpPr>
          <p:cNvPr id="24" name="组合 23"/>
          <p:cNvGrpSpPr/>
          <p:nvPr/>
        </p:nvGrpSpPr>
        <p:grpSpPr>
          <a:xfrm>
            <a:off x="590052" y="3130119"/>
            <a:ext cx="3790879" cy="1229130"/>
            <a:chOff x="590052" y="3130119"/>
            <a:chExt cx="3790879" cy="1229130"/>
          </a:xfrm>
        </p:grpSpPr>
        <p:sp>
          <p:nvSpPr>
            <p:cNvPr id="9" name="矩形 8"/>
            <p:cNvSpPr/>
            <p:nvPr/>
          </p:nvSpPr>
          <p:spPr>
            <a:xfrm>
              <a:off x="590052" y="3395564"/>
              <a:ext cx="3790878" cy="963685"/>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590053" y="3470222"/>
              <a:ext cx="3790878" cy="874407"/>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add()</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add_modify(10, 20)</a:t>
              </a:r>
            </a:p>
          </p:txBody>
        </p:sp>
        <p:sp>
          <p:nvSpPr>
            <p:cNvPr id="5" name="矩形 4"/>
            <p:cNvSpPr/>
            <p:nvPr/>
          </p:nvSpPr>
          <p:spPr>
            <a:xfrm>
              <a:off x="2028291" y="3130119"/>
              <a:ext cx="914400" cy="457200"/>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例如</a:t>
              </a:r>
            </a:p>
          </p:txBody>
        </p:sp>
      </p:grpSp>
      <p:sp>
        <p:nvSpPr>
          <p:cNvPr id="10" name="矩形 9"/>
          <p:cNvSpPr/>
          <p:nvPr/>
        </p:nvSpPr>
        <p:spPr>
          <a:xfrm>
            <a:off x="590053" y="2350708"/>
            <a:ext cx="11010544" cy="53950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indent="457200" algn="ctr" defTabSz="720725">
              <a:lnSpc>
                <a:spcPct val="135000"/>
              </a:lnSpc>
            </a:pPr>
            <a:r>
              <a:rPr lang="zh-CN" altLang="zh-CN" sz="2400" dirty="0">
                <a:solidFill>
                  <a:srgbClr val="1353A2"/>
                </a:solidFill>
                <a:latin typeface="微软雅黑" pitchFamily="34" charset="-122"/>
                <a:ea typeface="微软雅黑" pitchFamily="34" charset="-122"/>
              </a:rPr>
              <a:t>函数名</a:t>
            </a:r>
            <a:r>
              <a:rPr lang="en-US" altLang="zh-CN" sz="2400" dirty="0">
                <a:solidFill>
                  <a:srgbClr val="1353A2"/>
                </a:solidFill>
                <a:latin typeface="微软雅黑" pitchFamily="34" charset="-122"/>
                <a:ea typeface="微软雅黑" pitchFamily="34" charset="-122"/>
              </a:rPr>
              <a:t>([</a:t>
            </a:r>
            <a:r>
              <a:rPr lang="zh-CN" altLang="zh-CN" sz="2400" dirty="0">
                <a:solidFill>
                  <a:srgbClr val="1353A2"/>
                </a:solidFill>
                <a:latin typeface="微软雅黑" pitchFamily="34" charset="-122"/>
                <a:ea typeface="微软雅黑" pitchFamily="34" charset="-122"/>
              </a:rPr>
              <a:t>参数列表</a:t>
            </a:r>
            <a:r>
              <a:rPr lang="en-US" altLang="zh-CN" sz="2400" dirty="0">
                <a:solidFill>
                  <a:srgbClr val="1353A2"/>
                </a:solidFill>
                <a:latin typeface="微软雅黑" pitchFamily="34" charset="-122"/>
                <a:ea typeface="微软雅黑" pitchFamily="34" charset="-122"/>
              </a:rPr>
              <a:t>])</a:t>
            </a:r>
            <a:endParaRPr lang="zh-CN" altLang="zh-CN" sz="2400" dirty="0">
              <a:solidFill>
                <a:srgbClr val="1353A2"/>
              </a:solidFill>
              <a:latin typeface="微软雅黑" pitchFamily="34" charset="-122"/>
              <a:ea typeface="微软雅黑" pitchFamily="34" charset="-122"/>
            </a:endParaRP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13" y="3395564"/>
            <a:ext cx="5472152" cy="194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椭圆 17"/>
          <p:cNvSpPr/>
          <p:nvPr/>
        </p:nvSpPr>
        <p:spPr>
          <a:xfrm>
            <a:off x="436728" y="3907425"/>
            <a:ext cx="2988860" cy="4518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3425588" y="4133337"/>
            <a:ext cx="308439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4730549" y="3604397"/>
            <a:ext cx="1364776" cy="546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调用过程</a:t>
            </a:r>
          </a:p>
        </p:txBody>
      </p:sp>
      <p:sp>
        <p:nvSpPr>
          <p:cNvPr id="29" name="矩形 28"/>
          <p:cNvSpPr/>
          <p:nvPr/>
        </p:nvSpPr>
        <p:spPr>
          <a:xfrm>
            <a:off x="590052" y="4485638"/>
            <a:ext cx="4677983" cy="1705403"/>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dirty="0">
                <a:solidFill>
                  <a:schemeClr val="bg1">
                    <a:lumMod val="50000"/>
                  </a:schemeClr>
                </a:solidFill>
                <a:latin typeface="微软雅黑" pitchFamily="34" charset="-122"/>
                <a:ea typeface="微软雅黑" pitchFamily="34" charset="-122"/>
              </a:rPr>
              <a:t>1. </a:t>
            </a:r>
            <a:r>
              <a:rPr lang="zh-CN" altLang="en-US" dirty="0">
                <a:solidFill>
                  <a:schemeClr val="bg1">
                    <a:lumMod val="50000"/>
                  </a:schemeClr>
                </a:solidFill>
                <a:latin typeface="微软雅黑" pitchFamily="34" charset="-122"/>
                <a:ea typeface="微软雅黑" pitchFamily="34" charset="-122"/>
              </a:rPr>
              <a:t>程序在调用函数的位置暂停执行。</a:t>
            </a:r>
          </a:p>
          <a:p>
            <a:pPr>
              <a:lnSpc>
                <a:spcPct val="150000"/>
              </a:lnSpc>
            </a:pPr>
            <a:r>
              <a:rPr lang="en-US" altLang="zh-CN" dirty="0">
                <a:solidFill>
                  <a:schemeClr val="bg1">
                    <a:lumMod val="50000"/>
                  </a:schemeClr>
                </a:solidFill>
                <a:latin typeface="微软雅黑" pitchFamily="34" charset="-122"/>
                <a:ea typeface="微软雅黑" pitchFamily="34" charset="-122"/>
              </a:rPr>
              <a:t>2. </a:t>
            </a:r>
            <a:r>
              <a:rPr lang="zh-CN" altLang="en-US" dirty="0">
                <a:solidFill>
                  <a:schemeClr val="bg1">
                    <a:lumMod val="50000"/>
                  </a:schemeClr>
                </a:solidFill>
                <a:latin typeface="微软雅黑" pitchFamily="34" charset="-122"/>
                <a:ea typeface="微软雅黑" pitchFamily="34" charset="-122"/>
              </a:rPr>
              <a:t>将数据传递给函数参数。</a:t>
            </a:r>
          </a:p>
          <a:p>
            <a:pPr>
              <a:lnSpc>
                <a:spcPct val="150000"/>
              </a:lnSpc>
            </a:pPr>
            <a:r>
              <a:rPr lang="en-US" altLang="zh-CN" dirty="0">
                <a:solidFill>
                  <a:schemeClr val="bg1">
                    <a:lumMod val="50000"/>
                  </a:schemeClr>
                </a:solidFill>
                <a:latin typeface="微软雅黑" pitchFamily="34" charset="-122"/>
                <a:ea typeface="微软雅黑" pitchFamily="34" charset="-122"/>
              </a:rPr>
              <a:t>3. </a:t>
            </a:r>
            <a:r>
              <a:rPr lang="zh-CN" altLang="en-US" dirty="0">
                <a:solidFill>
                  <a:schemeClr val="bg1">
                    <a:lumMod val="50000"/>
                  </a:schemeClr>
                </a:solidFill>
                <a:latin typeface="微软雅黑" pitchFamily="34" charset="-122"/>
                <a:ea typeface="微软雅黑" pitchFamily="34" charset="-122"/>
              </a:rPr>
              <a:t>执行函数体中的语句。</a:t>
            </a:r>
          </a:p>
          <a:p>
            <a:pPr>
              <a:lnSpc>
                <a:spcPct val="150000"/>
              </a:lnSpc>
            </a:pPr>
            <a:r>
              <a:rPr lang="en-US" altLang="zh-CN" dirty="0">
                <a:solidFill>
                  <a:schemeClr val="bg1">
                    <a:lumMod val="50000"/>
                  </a:schemeClr>
                </a:solidFill>
                <a:latin typeface="微软雅黑" pitchFamily="34" charset="-122"/>
                <a:ea typeface="微软雅黑" pitchFamily="34" charset="-122"/>
              </a:rPr>
              <a:t>4. </a:t>
            </a:r>
            <a:r>
              <a:rPr lang="zh-CN" altLang="en-US" dirty="0">
                <a:solidFill>
                  <a:schemeClr val="bg1">
                    <a:lumMod val="50000"/>
                  </a:schemeClr>
                </a:solidFill>
                <a:latin typeface="微软雅黑" pitchFamily="34" charset="-122"/>
                <a:ea typeface="微软雅黑" pitchFamily="34" charset="-122"/>
              </a:rPr>
              <a:t>程序回到暂停处继续执行。</a:t>
            </a:r>
          </a:p>
        </p:txBody>
      </p:sp>
    </p:spTree>
    <p:extLst>
      <p:ext uri="{BB962C8B-B14F-4D97-AF65-F5344CB8AC3E}">
        <p14:creationId xmlns:p14="http://schemas.microsoft.com/office/powerpoint/2010/main" val="1751950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heel(1)">
                                      <p:cBhvr>
                                        <p:cTn id="12" dur="500"/>
                                        <p:tgtEl>
                                          <p:spTgt spid="1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1000"/>
                            </p:stCondLst>
                            <p:childTnLst>
                              <p:par>
                                <p:cTn id="18" presetID="45"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anim calcmode="lin" valueType="num">
                                      <p:cBhvr>
                                        <p:cTn id="21" dur="500" fill="hold"/>
                                        <p:tgtEl>
                                          <p:spTgt spid="22"/>
                                        </p:tgtEl>
                                        <p:attrNameLst>
                                          <p:attrName>ppt_w</p:attrName>
                                        </p:attrNameLst>
                                      </p:cBhvr>
                                      <p:tavLst>
                                        <p:tav tm="0" fmla="#ppt_w*sin(2.5*pi*$)">
                                          <p:val>
                                            <p:fltVal val="0"/>
                                          </p:val>
                                        </p:tav>
                                        <p:tav tm="100000">
                                          <p:val>
                                            <p:fltVal val="1"/>
                                          </p:val>
                                        </p:tav>
                                      </p:tavLst>
                                    </p:anim>
                                    <p:anim calcmode="lin" valueType="num">
                                      <p:cBhvr>
                                        <p:cTn id="22" dur="500" fill="hold"/>
                                        <p:tgtEl>
                                          <p:spTgt spid="22"/>
                                        </p:tgtEl>
                                        <p:attrNameLst>
                                          <p:attrName>ppt_h</p:attrName>
                                        </p:attrNameLst>
                                      </p:cBhvr>
                                      <p:tavLst>
                                        <p:tav tm="0">
                                          <p:val>
                                            <p:strVal val="#ppt_h"/>
                                          </p:val>
                                        </p:tav>
                                        <p:tav tm="100000">
                                          <p:val>
                                            <p:strVal val="#ppt_h"/>
                                          </p:val>
                                        </p:tav>
                                      </p:tavLst>
                                    </p:anim>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wipe(left)">
                                      <p:cBhvr>
                                        <p:cTn id="26" dur="250"/>
                                        <p:tgtEl>
                                          <p:spTgt spid="307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Effect transition="in" filter="fade">
                                      <p:cBhvr>
                                        <p:cTn id="31" dur="500"/>
                                        <p:tgtEl>
                                          <p:spTgt spid="29">
                                            <p:txEl>
                                              <p:pRg st="0" end="0"/>
                                            </p:txEl>
                                          </p:spTgt>
                                        </p:tgtEl>
                                      </p:cBhvr>
                                    </p:animEffect>
                                    <p:anim calcmode="lin" valueType="num">
                                      <p:cBhvr>
                                        <p:cTn id="32"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33" dur="5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9">
                                            <p:txEl>
                                              <p:pRg st="1" end="1"/>
                                            </p:txEl>
                                          </p:spTgt>
                                        </p:tgtEl>
                                        <p:attrNameLst>
                                          <p:attrName>style.visibility</p:attrName>
                                        </p:attrNameLst>
                                      </p:cBhvr>
                                      <p:to>
                                        <p:strVal val="visible"/>
                                      </p:to>
                                    </p:set>
                                    <p:animEffect transition="in" filter="fade">
                                      <p:cBhvr>
                                        <p:cTn id="38" dur="500"/>
                                        <p:tgtEl>
                                          <p:spTgt spid="29">
                                            <p:txEl>
                                              <p:pRg st="1" end="1"/>
                                            </p:txEl>
                                          </p:spTgt>
                                        </p:tgtEl>
                                      </p:cBhvr>
                                    </p:animEffect>
                                    <p:anim calcmode="lin" valueType="num">
                                      <p:cBhvr>
                                        <p:cTn id="39" dur="500" fill="hold"/>
                                        <p:tgtEl>
                                          <p:spTgt spid="29">
                                            <p:txEl>
                                              <p:pRg st="1" end="1"/>
                                            </p:txEl>
                                          </p:spTgt>
                                        </p:tgtEl>
                                        <p:attrNameLst>
                                          <p:attrName>ppt_x</p:attrName>
                                        </p:attrNameLst>
                                      </p:cBhvr>
                                      <p:tavLst>
                                        <p:tav tm="0">
                                          <p:val>
                                            <p:strVal val="#ppt_x"/>
                                          </p:val>
                                        </p:tav>
                                        <p:tav tm="100000">
                                          <p:val>
                                            <p:strVal val="#ppt_x"/>
                                          </p:val>
                                        </p:tav>
                                      </p:tavLst>
                                    </p:anim>
                                    <p:anim calcmode="lin" valueType="num">
                                      <p:cBhvr>
                                        <p:cTn id="40" dur="500" fill="hold"/>
                                        <p:tgtEl>
                                          <p:spTgt spid="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9">
                                            <p:txEl>
                                              <p:pRg st="2" end="2"/>
                                            </p:txEl>
                                          </p:spTgt>
                                        </p:tgtEl>
                                        <p:attrNameLst>
                                          <p:attrName>style.visibility</p:attrName>
                                        </p:attrNameLst>
                                      </p:cBhvr>
                                      <p:to>
                                        <p:strVal val="visible"/>
                                      </p:to>
                                    </p:set>
                                    <p:animEffect transition="in" filter="fade">
                                      <p:cBhvr>
                                        <p:cTn id="45" dur="500"/>
                                        <p:tgtEl>
                                          <p:spTgt spid="29">
                                            <p:txEl>
                                              <p:pRg st="2" end="2"/>
                                            </p:txEl>
                                          </p:spTgt>
                                        </p:tgtEl>
                                      </p:cBhvr>
                                    </p:animEffect>
                                    <p:anim calcmode="lin" valueType="num">
                                      <p:cBhvr>
                                        <p:cTn id="46" dur="500" fill="hold"/>
                                        <p:tgtEl>
                                          <p:spTgt spid="29">
                                            <p:txEl>
                                              <p:pRg st="2" end="2"/>
                                            </p:txEl>
                                          </p:spTgt>
                                        </p:tgtEl>
                                        <p:attrNameLst>
                                          <p:attrName>ppt_x</p:attrName>
                                        </p:attrNameLst>
                                      </p:cBhvr>
                                      <p:tavLst>
                                        <p:tav tm="0">
                                          <p:val>
                                            <p:strVal val="#ppt_x"/>
                                          </p:val>
                                        </p:tav>
                                        <p:tav tm="100000">
                                          <p:val>
                                            <p:strVal val="#ppt_x"/>
                                          </p:val>
                                        </p:tav>
                                      </p:tavLst>
                                    </p:anim>
                                    <p:anim calcmode="lin" valueType="num">
                                      <p:cBhvr>
                                        <p:cTn id="47" dur="500" fill="hold"/>
                                        <p:tgtEl>
                                          <p:spTgt spid="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9">
                                            <p:txEl>
                                              <p:pRg st="3" end="3"/>
                                            </p:txEl>
                                          </p:spTgt>
                                        </p:tgtEl>
                                        <p:attrNameLst>
                                          <p:attrName>style.visibility</p:attrName>
                                        </p:attrNameLst>
                                      </p:cBhvr>
                                      <p:to>
                                        <p:strVal val="visible"/>
                                      </p:to>
                                    </p:set>
                                    <p:animEffect transition="in" filter="fade">
                                      <p:cBhvr>
                                        <p:cTn id="52" dur="500"/>
                                        <p:tgtEl>
                                          <p:spTgt spid="29">
                                            <p:txEl>
                                              <p:pRg st="3" end="3"/>
                                            </p:txEl>
                                          </p:spTgt>
                                        </p:tgtEl>
                                      </p:cBhvr>
                                    </p:animEffect>
                                    <p:anim calcmode="lin" valueType="num">
                                      <p:cBhvr>
                                        <p:cTn id="53" dur="500" fill="hold"/>
                                        <p:tgtEl>
                                          <p:spTgt spid="29">
                                            <p:txEl>
                                              <p:pRg st="3" end="3"/>
                                            </p:txEl>
                                          </p:spTgt>
                                        </p:tgtEl>
                                        <p:attrNameLst>
                                          <p:attrName>ppt_x</p:attrName>
                                        </p:attrNameLst>
                                      </p:cBhvr>
                                      <p:tavLst>
                                        <p:tav tm="0">
                                          <p:val>
                                            <p:strVal val="#ppt_x"/>
                                          </p:val>
                                        </p:tav>
                                        <p:tav tm="100000">
                                          <p:val>
                                            <p:strVal val="#ppt_x"/>
                                          </p:val>
                                        </p:tav>
                                      </p:tavLst>
                                    </p:anim>
                                    <p:anim calcmode="lin" valueType="num">
                                      <p:cBhvr>
                                        <p:cTn id="54" dur="500" fill="hold"/>
                                        <p:tgtEl>
                                          <p:spTgt spid="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P spid="2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90053" y="1543823"/>
            <a:ext cx="11010544"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函数内部也可以调用其他函数，这被称为函数的</a:t>
            </a:r>
            <a:r>
              <a:rPr lang="zh-CN" altLang="zh-CN" sz="2400" dirty="0">
                <a:solidFill>
                  <a:srgbClr val="FF0000"/>
                </a:solidFill>
              </a:rPr>
              <a:t>嵌套调用</a:t>
            </a:r>
            <a:r>
              <a:rPr lang="zh-CN" altLang="zh-CN" sz="2400" dirty="0"/>
              <a:t>。</a:t>
            </a:r>
            <a:endParaRPr lang="en-US" altLang="zh-CN" sz="2400" dirty="0">
              <a:solidFill>
                <a:schemeClr val="accent1">
                  <a:lumMod val="50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6.2.2 </a:t>
            </a:r>
            <a:r>
              <a:rPr lang="zh-CN" altLang="en-US" sz="3200" dirty="0">
                <a:solidFill>
                  <a:srgbClr val="1353A2"/>
                </a:solidFill>
                <a:latin typeface="微软雅黑" pitchFamily="34" charset="-122"/>
                <a:ea typeface="微软雅黑" pitchFamily="34" charset="-122"/>
                <a:cs typeface="+mn-cs"/>
              </a:rPr>
              <a:t>调用函数</a:t>
            </a:r>
          </a:p>
        </p:txBody>
      </p:sp>
      <p:grpSp>
        <p:nvGrpSpPr>
          <p:cNvPr id="24" name="组合 23"/>
          <p:cNvGrpSpPr/>
          <p:nvPr/>
        </p:nvGrpSpPr>
        <p:grpSpPr>
          <a:xfrm>
            <a:off x="689265" y="2297199"/>
            <a:ext cx="2845506" cy="2774401"/>
            <a:chOff x="590053" y="3140826"/>
            <a:chExt cx="3790878" cy="1511601"/>
          </a:xfrm>
        </p:grpSpPr>
        <p:sp>
          <p:nvSpPr>
            <p:cNvPr id="9" name="矩形 8"/>
            <p:cNvSpPr/>
            <p:nvPr/>
          </p:nvSpPr>
          <p:spPr>
            <a:xfrm>
              <a:off x="590053" y="3267238"/>
              <a:ext cx="3790878" cy="1385189"/>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590053" y="3410734"/>
              <a:ext cx="3790878" cy="1182205"/>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add_modify(a, b):</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result = a + b</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add()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print(result)</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add_modify(10, 20)</a:t>
              </a:r>
            </a:p>
          </p:txBody>
        </p:sp>
        <p:sp>
          <p:nvSpPr>
            <p:cNvPr id="5" name="矩形 4"/>
            <p:cNvSpPr/>
            <p:nvPr/>
          </p:nvSpPr>
          <p:spPr>
            <a:xfrm>
              <a:off x="2028291" y="3140826"/>
              <a:ext cx="914400" cy="240164"/>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例如</a:t>
              </a:r>
            </a:p>
          </p:txBody>
        </p:sp>
      </p:grpSp>
      <p:sp>
        <p:nvSpPr>
          <p:cNvPr id="18" name="椭圆 17"/>
          <p:cNvSpPr/>
          <p:nvPr/>
        </p:nvSpPr>
        <p:spPr>
          <a:xfrm>
            <a:off x="689264" y="3670183"/>
            <a:ext cx="1426139" cy="414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2115403" y="3877503"/>
            <a:ext cx="169575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811162" y="3604494"/>
            <a:ext cx="1364776" cy="546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嵌套调用函数</a:t>
            </a:r>
            <a:r>
              <a:rPr lang="en-US" altLang="zh-CN" b="1" dirty="0">
                <a:solidFill>
                  <a:srgbClr val="FF0000"/>
                </a:solidFill>
              </a:rPr>
              <a:t>add()</a:t>
            </a: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6927" y="2988870"/>
            <a:ext cx="6363670" cy="1998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5275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1000"/>
                            </p:stCondLst>
                            <p:childTnLst>
                              <p:par>
                                <p:cTn id="13" presetID="45"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anim calcmode="lin" valueType="num">
                                      <p:cBhvr>
                                        <p:cTn id="16" dur="500" fill="hold"/>
                                        <p:tgtEl>
                                          <p:spTgt spid="22"/>
                                        </p:tgtEl>
                                        <p:attrNameLst>
                                          <p:attrName>ppt_w</p:attrName>
                                        </p:attrNameLst>
                                      </p:cBhvr>
                                      <p:tavLst>
                                        <p:tav tm="0" fmla="#ppt_w*sin(2.5*pi*$)">
                                          <p:val>
                                            <p:fltVal val="0"/>
                                          </p:val>
                                        </p:tav>
                                        <p:tav tm="100000">
                                          <p:val>
                                            <p:fltVal val="1"/>
                                          </p:val>
                                        </p:tav>
                                      </p:tavLst>
                                    </p:anim>
                                    <p:anim calcmode="lin" valueType="num">
                                      <p:cBhvr>
                                        <p:cTn id="17" dur="500" fill="hold"/>
                                        <p:tgtEl>
                                          <p:spTgt spid="22"/>
                                        </p:tgtEl>
                                        <p:attrNameLst>
                                          <p:attrName>ppt_h</p:attrName>
                                        </p:attrNameLst>
                                      </p:cBhvr>
                                      <p:tavLst>
                                        <p:tav tm="0">
                                          <p:val>
                                            <p:strVal val="#ppt_h"/>
                                          </p:val>
                                        </p:tav>
                                        <p:tav tm="100000">
                                          <p:val>
                                            <p:strVal val="#ppt_h"/>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4098"/>
                                        </p:tgtEl>
                                        <p:attrNameLst>
                                          <p:attrName>style.visibility</p:attrName>
                                        </p:attrNameLst>
                                      </p:cBhvr>
                                      <p:to>
                                        <p:strVal val="visible"/>
                                      </p:to>
                                    </p:set>
                                    <p:animEffect transition="in" filter="wipe(down)">
                                      <p:cBhvr>
                                        <p:cTn id="2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90053" y="1143660"/>
            <a:ext cx="11010544"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函数在定义时可以在其</a:t>
            </a:r>
            <a:r>
              <a:rPr lang="zh-CN" altLang="zh-CN" sz="2400" dirty="0">
                <a:solidFill>
                  <a:srgbClr val="FF0000"/>
                </a:solidFill>
              </a:rPr>
              <a:t>内部嵌套定义</a:t>
            </a:r>
            <a:r>
              <a:rPr lang="zh-CN" altLang="zh-CN" sz="2400" dirty="0"/>
              <a:t>另外一个函数，此时嵌套的函数称为</a:t>
            </a:r>
            <a:r>
              <a:rPr lang="zh-CN" altLang="zh-CN" sz="2400" dirty="0">
                <a:solidFill>
                  <a:srgbClr val="FF0000"/>
                </a:solidFill>
              </a:rPr>
              <a:t>外层函数</a:t>
            </a:r>
            <a:r>
              <a:rPr lang="zh-CN" altLang="zh-CN" sz="2400" dirty="0"/>
              <a:t>，被嵌套的函数称为</a:t>
            </a:r>
            <a:r>
              <a:rPr lang="zh-CN" altLang="zh-CN" sz="2400" dirty="0">
                <a:solidFill>
                  <a:srgbClr val="FF0000"/>
                </a:solidFill>
              </a:rPr>
              <a:t>内层函数</a:t>
            </a:r>
            <a:r>
              <a:rPr lang="zh-CN" altLang="zh-CN" sz="2400" dirty="0"/>
              <a:t>。</a:t>
            </a:r>
            <a:endParaRPr lang="en-US" altLang="zh-CN" sz="2400" dirty="0">
              <a:solidFill>
                <a:schemeClr val="accent1">
                  <a:lumMod val="50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zh-CN" altLang="en-US" sz="3200" dirty="0">
                <a:solidFill>
                  <a:srgbClr val="1353A2"/>
                </a:solidFill>
                <a:latin typeface="微软雅黑" pitchFamily="34" charset="-122"/>
                <a:ea typeface="微软雅黑" pitchFamily="34" charset="-122"/>
                <a:cs typeface="+mn-cs"/>
              </a:rPr>
              <a:t>多学一招：函数的嵌套定义</a:t>
            </a:r>
          </a:p>
        </p:txBody>
      </p:sp>
      <p:grpSp>
        <p:nvGrpSpPr>
          <p:cNvPr id="24" name="组合 23"/>
          <p:cNvGrpSpPr/>
          <p:nvPr/>
        </p:nvGrpSpPr>
        <p:grpSpPr>
          <a:xfrm>
            <a:off x="5902709" y="3802809"/>
            <a:ext cx="5588705" cy="1852125"/>
            <a:chOff x="590053" y="3267237"/>
            <a:chExt cx="3790878" cy="1552081"/>
          </a:xfrm>
        </p:grpSpPr>
        <p:sp>
          <p:nvSpPr>
            <p:cNvPr id="9" name="矩形 8"/>
            <p:cNvSpPr/>
            <p:nvPr/>
          </p:nvSpPr>
          <p:spPr>
            <a:xfrm>
              <a:off x="590053" y="3267238"/>
              <a:ext cx="3790878" cy="1552080"/>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590053" y="3793084"/>
              <a:ext cx="3790878" cy="851126"/>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nSpc>
                  <a:spcPct val="150000"/>
                </a:lnSpc>
                <a:buFont typeface="Wingdings" panose="05000000000000000000" pitchFamily="2" charset="2"/>
                <a:buChar char="l"/>
              </a:pPr>
              <a:r>
                <a:rPr lang="zh-CN" altLang="en-US" sz="2000" kern="100" dirty="0">
                  <a:solidFill>
                    <a:srgbClr val="1353A2"/>
                  </a:solidFill>
                  <a:latin typeface="微软雅黑" panose="020B0503020204020204" pitchFamily="34" charset="-122"/>
                  <a:ea typeface="微软雅黑" panose="020B0503020204020204" pitchFamily="34" charset="-122"/>
                </a:rPr>
                <a:t>函数外部无法直接调用内层函数</a:t>
              </a:r>
              <a:endParaRPr lang="en-US" altLang="zh-CN" sz="2000" kern="100" dirty="0">
                <a:solidFill>
                  <a:srgbClr val="1353A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kern="100" dirty="0">
                  <a:solidFill>
                    <a:srgbClr val="1353A2"/>
                  </a:solidFill>
                  <a:latin typeface="微软雅黑" panose="020B0503020204020204" pitchFamily="34" charset="-122"/>
                  <a:ea typeface="微软雅黑" panose="020B0503020204020204" pitchFamily="34" charset="-122"/>
                </a:rPr>
                <a:t>只能通过外层函数间接调用内层函数</a:t>
              </a:r>
              <a:endParaRPr lang="en-US" altLang="zh-CN" sz="2000" kern="100" dirty="0">
                <a:solidFill>
                  <a:srgbClr val="1353A2"/>
                </a:solidFill>
                <a:latin typeface="微软雅黑" panose="020B0503020204020204" pitchFamily="34" charset="-122"/>
                <a:ea typeface="微软雅黑" panose="020B0503020204020204" pitchFamily="34" charset="-122"/>
              </a:endParaRPr>
            </a:p>
          </p:txBody>
        </p:sp>
        <p:sp>
          <p:nvSpPr>
            <p:cNvPr id="5" name="矩形 4"/>
            <p:cNvSpPr/>
            <p:nvPr/>
          </p:nvSpPr>
          <p:spPr>
            <a:xfrm>
              <a:off x="590053" y="3267237"/>
              <a:ext cx="914400" cy="363151"/>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注意</a:t>
              </a:r>
            </a:p>
          </p:txBody>
        </p:sp>
      </p:grpSp>
      <p:sp>
        <p:nvSpPr>
          <p:cNvPr id="22" name="矩形 21"/>
          <p:cNvSpPr/>
          <p:nvPr/>
        </p:nvSpPr>
        <p:spPr>
          <a:xfrm>
            <a:off x="4380931" y="3473468"/>
            <a:ext cx="1364776" cy="546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00"/>
                </a:solidFill>
              </a:rPr>
              <a:t>内层函数</a:t>
            </a:r>
            <a:endParaRPr lang="en-US" altLang="zh-CN" b="1" dirty="0">
              <a:solidFill>
                <a:srgbClr val="FF0000"/>
              </a:solidFill>
            </a:endParaRPr>
          </a:p>
        </p:txBody>
      </p:sp>
      <p:grpSp>
        <p:nvGrpSpPr>
          <p:cNvPr id="14" name="组合 13"/>
          <p:cNvGrpSpPr/>
          <p:nvPr/>
        </p:nvGrpSpPr>
        <p:grpSpPr>
          <a:xfrm>
            <a:off x="846216" y="2583332"/>
            <a:ext cx="3367556" cy="3496212"/>
            <a:chOff x="590053" y="3140826"/>
            <a:chExt cx="3790878" cy="1904872"/>
          </a:xfrm>
        </p:grpSpPr>
        <p:sp>
          <p:nvSpPr>
            <p:cNvPr id="15" name="矩形 14"/>
            <p:cNvSpPr/>
            <p:nvPr/>
          </p:nvSpPr>
          <p:spPr>
            <a:xfrm>
              <a:off x="590053" y="3267238"/>
              <a:ext cx="3790878" cy="1552080"/>
            </a:xfrm>
            <a:prstGeom prst="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矩形 15"/>
            <p:cNvSpPr/>
            <p:nvPr/>
          </p:nvSpPr>
          <p:spPr>
            <a:xfrm>
              <a:off x="590053" y="3410734"/>
              <a:ext cx="3790878" cy="1634964"/>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add_modify(a, b):</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result = a + b</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print(result)</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def test():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a:t>
              </a:r>
              <a:r>
                <a:rPr lang="zh-CN" altLang="en-US" kern="100" dirty="0">
                  <a:solidFill>
                    <a:srgbClr val="1353A2"/>
                  </a:solidFill>
                  <a:latin typeface="微软雅黑" panose="020B0503020204020204" pitchFamily="34" charset="-122"/>
                  <a:ea typeface="微软雅黑" panose="020B0503020204020204" pitchFamily="34" charset="-122"/>
                </a:rPr>
                <a:t>我是内层函数</a:t>
              </a:r>
              <a:r>
                <a:rPr lang="en-US" altLang="zh-CN" kern="100" dirty="0">
                  <a:solidFill>
                    <a:srgbClr val="1353A2"/>
                  </a:solidFill>
                  <a:latin typeface="微软雅黑" panose="020B0503020204020204" pitchFamily="34" charset="-122"/>
                  <a:ea typeface="微软雅黑" panose="020B0503020204020204" pitchFamily="34" charset="-122"/>
                </a:rPr>
                <a:t>")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add_modify(10, 20)</a:t>
              </a:r>
            </a:p>
          </p:txBody>
        </p:sp>
        <p:sp>
          <p:nvSpPr>
            <p:cNvPr id="17" name="矩形 16"/>
            <p:cNvSpPr/>
            <p:nvPr/>
          </p:nvSpPr>
          <p:spPr>
            <a:xfrm>
              <a:off x="2028291" y="3140826"/>
              <a:ext cx="914400" cy="240164"/>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示例</a:t>
              </a:r>
            </a:p>
          </p:txBody>
        </p:sp>
      </p:grpSp>
      <p:cxnSp>
        <p:nvCxnSpPr>
          <p:cNvPr id="21" name="直接箭头连接符 20"/>
          <p:cNvCxnSpPr/>
          <p:nvPr/>
        </p:nvCxnSpPr>
        <p:spPr>
          <a:xfrm flipV="1">
            <a:off x="2931587" y="3802811"/>
            <a:ext cx="1449344" cy="5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952009" y="4354939"/>
            <a:ext cx="2992194" cy="8721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9943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heel(1)">
                                      <p:cBhvr>
                                        <p:cTn id="12" dur="500"/>
                                        <p:tgtEl>
                                          <p:spTgt spid="2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14" presetClass="entr" presetSubtype="1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randombar(horizont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6.5    </a:t>
            </a:r>
            <a:r>
              <a:rPr lang="zh-CN" altLang="en-US" sz="2800" dirty="0">
                <a:solidFill>
                  <a:srgbClr val="595959"/>
                </a:solidFill>
                <a:latin typeface="Impact" pitchFamily="34" charset="0"/>
                <a:ea typeface="微软雅黑" pitchFamily="34" charset="-122"/>
              </a:rPr>
              <a:t>变量作用域</a:t>
            </a: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6.4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返回值</a:t>
            </a:r>
          </a:p>
        </p:txBody>
      </p:sp>
      <p:sp>
        <p:nvSpPr>
          <p:cNvPr id="9" name="对角圆角矩形 8"/>
          <p:cNvSpPr/>
          <p:nvPr/>
        </p:nvSpPr>
        <p:spPr>
          <a:xfrm>
            <a:off x="4870450" y="3057265"/>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zh-CN"/>
            </a:defPPr>
            <a:lvl1pPr>
              <a:defRPr sz="2800">
                <a:solidFill>
                  <a:srgbClr val="595959"/>
                </a:solidFill>
                <a:latin typeface="Impact" pitchFamily="34" charset="0"/>
                <a:ea typeface="微软雅黑" pitchFamily="34" charset="-122"/>
              </a:defRPr>
            </a:lvl1pPr>
            <a:lvl2pPr>
              <a:defRPr sz="2400">
                <a:latin typeface="等线" charset="-122"/>
                <a:ea typeface="宋体" pitchFamily="2" charset="-122"/>
              </a:defRPr>
            </a:lvl2pPr>
            <a:lvl3pPr>
              <a:defRPr sz="2400">
                <a:latin typeface="等线" charset="-122"/>
                <a:ea typeface="宋体" pitchFamily="2" charset="-122"/>
              </a:defRPr>
            </a:lvl3pPr>
            <a:lvl4pPr>
              <a:defRPr sz="2400">
                <a:latin typeface="等线" charset="-122"/>
                <a:ea typeface="宋体" pitchFamily="2" charset="-122"/>
              </a:defRPr>
            </a:lvl4pPr>
            <a:lvl5pPr>
              <a:defRPr sz="2400">
                <a:latin typeface="等线" charset="-122"/>
                <a:ea typeface="宋体" pitchFamily="2" charset="-122"/>
              </a:defRPr>
            </a:lvl5pPr>
            <a:lvl6pPr fontAlgn="base">
              <a:spcBef>
                <a:spcPct val="0"/>
              </a:spcBef>
              <a:spcAft>
                <a:spcPct val="0"/>
              </a:spcAft>
              <a:buFont typeface="Arial" pitchFamily="34" charset="0"/>
              <a:defRPr sz="2400">
                <a:latin typeface="等线" charset="-122"/>
                <a:ea typeface="宋体" pitchFamily="2" charset="-122"/>
              </a:defRPr>
            </a:lvl6pPr>
            <a:lvl7pPr fontAlgn="base">
              <a:spcBef>
                <a:spcPct val="0"/>
              </a:spcBef>
              <a:spcAft>
                <a:spcPct val="0"/>
              </a:spcAft>
              <a:buFont typeface="Arial" pitchFamily="34" charset="0"/>
              <a:defRPr sz="2400">
                <a:latin typeface="等线" charset="-122"/>
                <a:ea typeface="宋体" pitchFamily="2" charset="-122"/>
              </a:defRPr>
            </a:lvl7pPr>
            <a:lvl8pPr fontAlgn="base">
              <a:spcBef>
                <a:spcPct val="0"/>
              </a:spcBef>
              <a:spcAft>
                <a:spcPct val="0"/>
              </a:spcAft>
              <a:buFont typeface="Arial" pitchFamily="34" charset="0"/>
              <a:defRPr sz="2400">
                <a:latin typeface="等线" charset="-122"/>
                <a:ea typeface="宋体" pitchFamily="2" charset="-122"/>
              </a:defRPr>
            </a:lvl8pPr>
            <a:lvl9pPr fontAlgn="base">
              <a:spcBef>
                <a:spcPct val="0"/>
              </a:spcBef>
              <a:spcAft>
                <a:spcPct val="0"/>
              </a:spcAft>
              <a:buFont typeface="Arial" pitchFamily="34" charset="0"/>
              <a:defRPr sz="2400">
                <a:latin typeface="等线" charset="-122"/>
                <a:ea typeface="宋体" pitchFamily="2" charset="-122"/>
              </a:defRPr>
            </a:lvl9pPr>
          </a:lstStyle>
          <a:p>
            <a:r>
              <a:rPr lang="en-US" altLang="zh-CN" dirty="0"/>
              <a:t>6.1    </a:t>
            </a:r>
            <a:r>
              <a:rPr lang="zh-CN" altLang="zh-CN" dirty="0"/>
              <a:t>函数</a:t>
            </a:r>
            <a:r>
              <a:rPr lang="zh-CN" altLang="en-US" dirty="0"/>
              <a:t>概述</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6.2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定义和调用</a:t>
            </a:r>
          </a:p>
        </p:txBody>
      </p:sp>
      <p:sp>
        <p:nvSpPr>
          <p:cNvPr id="12"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6.3    </a:t>
            </a:r>
            <a:r>
              <a:rPr lang="zh-CN" altLang="en-US" sz="2800" dirty="0">
                <a:solidFill>
                  <a:schemeClr val="bg1"/>
                </a:solidFill>
                <a:latin typeface="Impact" pitchFamily="34" charset="0"/>
                <a:ea typeface="微软雅黑" pitchFamily="34" charset="-122"/>
              </a:rPr>
              <a:t>函数参数的传递</a:t>
            </a:r>
          </a:p>
        </p:txBody>
      </p:sp>
    </p:spTree>
    <p:extLst>
      <p:ext uri="{BB962C8B-B14F-4D97-AF65-F5344CB8AC3E}">
        <p14:creationId xmlns:p14="http://schemas.microsoft.com/office/powerpoint/2010/main" val="1120848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917599" y="2262122"/>
            <a:ext cx="5769804" cy="279704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我们通常将定义函数时设置的参数称为形式参数（简称为</a:t>
            </a:r>
            <a:r>
              <a:rPr lang="zh-CN" altLang="zh-CN" sz="2400" dirty="0">
                <a:solidFill>
                  <a:srgbClr val="FF0000"/>
                </a:solidFill>
              </a:rPr>
              <a:t>形参</a:t>
            </a:r>
            <a:r>
              <a:rPr lang="zh-CN" altLang="zh-CN" sz="2400" dirty="0"/>
              <a:t>），将调用函数时传入的参数称为实际参数（简称为</a:t>
            </a:r>
            <a:r>
              <a:rPr lang="zh-CN" altLang="zh-CN" sz="2400" dirty="0">
                <a:solidFill>
                  <a:srgbClr val="FF0000"/>
                </a:solidFill>
              </a:rPr>
              <a:t>实参</a:t>
            </a:r>
            <a:r>
              <a:rPr lang="zh-CN" altLang="zh-CN" sz="2400" dirty="0"/>
              <a:t>）。函数的</a:t>
            </a:r>
            <a:r>
              <a:rPr lang="zh-CN" altLang="zh-CN" sz="2400" dirty="0">
                <a:solidFill>
                  <a:srgbClr val="FF0000"/>
                </a:solidFill>
              </a:rPr>
              <a:t>参数传递</a:t>
            </a:r>
            <a:r>
              <a:rPr lang="zh-CN" altLang="zh-CN" sz="2400" dirty="0"/>
              <a:t>是指</a:t>
            </a:r>
            <a:r>
              <a:rPr lang="zh-CN" altLang="zh-CN" sz="2400" dirty="0">
                <a:solidFill>
                  <a:srgbClr val="FF0000"/>
                </a:solidFill>
              </a:rPr>
              <a:t>将实际参数传递给形式参数</a:t>
            </a:r>
            <a:r>
              <a:rPr lang="zh-CN" altLang="zh-CN" sz="2400" dirty="0"/>
              <a:t>的过程。</a:t>
            </a:r>
            <a:endParaRPr lang="zh-CN" altLang="en-US" sz="2400" dirty="0">
              <a:solidFill>
                <a:schemeClr val="tx1">
                  <a:lumMod val="75000"/>
                  <a:lumOff val="25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 </a:t>
            </a:r>
            <a:r>
              <a:rPr lang="zh-CN" altLang="en-US" sz="3200" dirty="0">
                <a:solidFill>
                  <a:srgbClr val="1353A2"/>
                </a:solidFill>
                <a:latin typeface="微软雅黑" pitchFamily="34" charset="-122"/>
                <a:ea typeface="微软雅黑" pitchFamily="34" charset="-122"/>
                <a:cs typeface="+mn-cs"/>
              </a:rPr>
              <a:t>函数参数的传递</a:t>
            </a:r>
          </a:p>
        </p:txBody>
      </p:sp>
      <p:pic>
        <p:nvPicPr>
          <p:cNvPr id="28" name="Picture 2" descr="https://timgsa.baidu.com/timg?image&amp;quality=80&amp;size=b9999_10000&amp;sec=1588671986290&amp;di=87668495e0ed0f9d290ea5eaa11aa746&amp;imgtype=0&amp;src=http%3A%2F%2Fhbimg.b0.upaiyun.com%2F7a2c4c17d259bc80e3d90b1c548b59cfa17b0043a311-iybzy4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802" y="1518029"/>
            <a:ext cx="3269241" cy="435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79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917599" y="2848757"/>
            <a:ext cx="5769804" cy="168905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函数参数的传递可以分为</a:t>
            </a:r>
            <a:r>
              <a:rPr lang="zh-CN" altLang="zh-CN" sz="2400" dirty="0">
                <a:solidFill>
                  <a:srgbClr val="FF0000"/>
                </a:solidFill>
              </a:rPr>
              <a:t>位置</a:t>
            </a:r>
            <a:r>
              <a:rPr lang="zh-CN" altLang="zh-CN" sz="2400" dirty="0"/>
              <a:t>参数传递、</a:t>
            </a:r>
            <a:r>
              <a:rPr lang="zh-CN" altLang="zh-CN" sz="2400" dirty="0">
                <a:solidFill>
                  <a:srgbClr val="FF0000"/>
                </a:solidFill>
              </a:rPr>
              <a:t>关键字</a:t>
            </a:r>
            <a:r>
              <a:rPr lang="zh-CN" altLang="zh-CN" sz="2400" dirty="0"/>
              <a:t>参数传递、</a:t>
            </a:r>
            <a:r>
              <a:rPr lang="zh-CN" altLang="zh-CN" sz="2400" dirty="0">
                <a:solidFill>
                  <a:srgbClr val="FF0000"/>
                </a:solidFill>
              </a:rPr>
              <a:t>默认</a:t>
            </a:r>
            <a:r>
              <a:rPr lang="zh-CN" altLang="zh-CN" sz="2400" dirty="0"/>
              <a:t>参数传递、参数的</a:t>
            </a:r>
            <a:r>
              <a:rPr lang="zh-CN" altLang="zh-CN" sz="2400" dirty="0">
                <a:solidFill>
                  <a:srgbClr val="FF0000"/>
                </a:solidFill>
              </a:rPr>
              <a:t>打包与解包</a:t>
            </a:r>
            <a:r>
              <a:rPr lang="zh-CN" altLang="zh-CN" sz="2400" dirty="0"/>
              <a:t>以及</a:t>
            </a:r>
            <a:r>
              <a:rPr lang="zh-CN" altLang="zh-CN" sz="2400" dirty="0">
                <a:solidFill>
                  <a:srgbClr val="FF0000"/>
                </a:solidFill>
              </a:rPr>
              <a:t>混合</a:t>
            </a:r>
            <a:r>
              <a:rPr lang="zh-CN" altLang="zh-CN" sz="2400" dirty="0"/>
              <a:t>传递。</a:t>
            </a:r>
            <a:endParaRPr lang="zh-CN" altLang="en-US" sz="2400" dirty="0">
              <a:solidFill>
                <a:schemeClr val="tx1">
                  <a:lumMod val="75000"/>
                  <a:lumOff val="25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 </a:t>
            </a:r>
            <a:r>
              <a:rPr lang="zh-CN" altLang="en-US" sz="3200" dirty="0">
                <a:solidFill>
                  <a:srgbClr val="1353A2"/>
                </a:solidFill>
                <a:latin typeface="微软雅黑" pitchFamily="34" charset="-122"/>
                <a:ea typeface="微软雅黑" pitchFamily="34" charset="-122"/>
                <a:cs typeface="+mn-cs"/>
              </a:rPr>
              <a:t>函数参数的传递</a:t>
            </a:r>
          </a:p>
        </p:txBody>
      </p:sp>
      <p:pic>
        <p:nvPicPr>
          <p:cNvPr id="5122" name="Picture 2" descr="https://timgsa.baidu.com/timg?image&amp;quality=80&amp;size=b9999_10000&amp;sec=1588671986290&amp;di=87668495e0ed0f9d290ea5eaa11aa746&amp;imgtype=0&amp;src=http%3A%2F%2Fhbimg.b0.upaiyun.com%2F7a2c4c17d259bc80e3d90b1c548b59cfa17b0043a311-iybzy4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802" y="1518029"/>
            <a:ext cx="3269241" cy="435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713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1138" r:id="rId4" imgW="5394240" imgH="3720960" progId="Excel.Sheet.8">
                      <p:embed/>
                    </p:oleObj>
                  </mc:Choice>
                  <mc:Fallback>
                    <p:oleObj r:id="rId4" imgW="5394240" imgH="3720960" progId="Excel.Shee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了解</a:t>
                </a: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3"/>
            <a:chOff x="153988" y="1372872"/>
            <a:chExt cx="3118034" cy="1382898"/>
          </a:xfrm>
        </p:grpSpPr>
        <p:sp>
          <p:nvSpPr>
            <p:cNvPr id="7181" name="矩形 5"/>
            <p:cNvSpPr>
              <a:spLocks noChangeArrowheads="1"/>
            </p:cNvSpPr>
            <p:nvPr/>
          </p:nvSpPr>
          <p:spPr bwMode="auto">
            <a:xfrm>
              <a:off x="751249" y="1372872"/>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a:latin typeface="微软雅黑" pitchFamily="34" charset="-122"/>
                  <a:ea typeface="微软雅黑" pitchFamily="34" charset="-122"/>
                </a:rPr>
                <a:t>了解 </a:t>
              </a:r>
              <a:r>
                <a:rPr lang="zh-CN" altLang="en-US" sz="2000" b="1" dirty="0">
                  <a:solidFill>
                    <a:srgbClr val="1369B2"/>
                  </a:solidFill>
                  <a:latin typeface="微软雅黑" pitchFamily="34" charset="-122"/>
                  <a:ea typeface="微软雅黑" pitchFamily="34" charset="-122"/>
                </a:rPr>
                <a:t>函数的概念及优势</a:t>
              </a: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476825" y="1268352"/>
            <a:ext cx="3516489" cy="1343082"/>
            <a:chOff x="5179308" y="1870026"/>
            <a:chExt cx="3517017" cy="1339899"/>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179308" y="1870026"/>
              <a:ext cx="3009526" cy="101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algn="r">
                <a:lnSpc>
                  <a:spcPts val="3600"/>
                </a:lnSpc>
              </a:pPr>
              <a:r>
                <a:rPr lang="zh-CN" altLang="en-US" sz="2000" b="1" dirty="0">
                  <a:latin typeface="微软雅黑" pitchFamily="34" charset="-122"/>
                  <a:ea typeface="微软雅黑" pitchFamily="34" charset="-122"/>
                </a:rPr>
                <a:t>掌握 </a:t>
              </a:r>
              <a:r>
                <a:rPr lang="zh-CN" altLang="en-US" sz="2000" b="1" dirty="0">
                  <a:solidFill>
                    <a:srgbClr val="1369B2"/>
                  </a:solidFill>
                  <a:latin typeface="微软雅黑" pitchFamily="34" charset="-122"/>
                  <a:ea typeface="微软雅黑" pitchFamily="34" charset="-122"/>
                </a:rPr>
                <a:t>函数的定义和使用、函数参数的传递</a:t>
              </a:r>
            </a:p>
          </p:txBody>
        </p:sp>
      </p:grpSp>
      <p:grpSp>
        <p:nvGrpSpPr>
          <p:cNvPr id="29" name="组合 71"/>
          <p:cNvGrpSpPr>
            <a:grpSpLocks/>
          </p:cNvGrpSpPr>
          <p:nvPr/>
        </p:nvGrpSpPr>
        <p:grpSpPr bwMode="auto">
          <a:xfrm>
            <a:off x="6938963" y="4905374"/>
            <a:ext cx="3424237" cy="1103556"/>
            <a:chOff x="5273227" y="4225925"/>
            <a:chExt cx="3423098" cy="1104900"/>
          </a:xfrm>
        </p:grpSpPr>
        <p:sp>
          <p:nvSpPr>
            <p:cNvPr id="7197" name="矩形 51"/>
            <p:cNvSpPr>
              <a:spLocks noChangeArrowheads="1"/>
            </p:cNvSpPr>
            <p:nvPr/>
          </p:nvSpPr>
          <p:spPr bwMode="auto">
            <a:xfrm>
              <a:off x="5273227" y="4752516"/>
              <a:ext cx="2772529" cy="55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a:latin typeface="微软雅黑" pitchFamily="34" charset="-122"/>
                  <a:ea typeface="微软雅黑" pitchFamily="34" charset="-122"/>
                  <a:sym typeface="宋体" pitchFamily="2" charset="-122"/>
                </a:rPr>
                <a:t>熟悉 </a:t>
              </a:r>
              <a:r>
                <a:rPr lang="zh-CN" altLang="en-US" sz="2000" b="1" dirty="0">
                  <a:solidFill>
                    <a:srgbClr val="1369B2"/>
                  </a:solidFill>
                  <a:latin typeface="微软雅黑" pitchFamily="34" charset="-122"/>
                  <a:ea typeface="微软雅黑" pitchFamily="34" charset="-122"/>
                  <a:sym typeface="宋体" pitchFamily="2" charset="-122"/>
                </a:rPr>
                <a:t>变量作用域</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46"/>
            <a:ext cx="3919360" cy="1385598"/>
            <a:chOff x="218911" y="4857376"/>
            <a:chExt cx="3919890" cy="138440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26992"/>
              <a:ext cx="3180949"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600"/>
                </a:lnSpc>
              </a:pPr>
              <a:r>
                <a:rPr lang="zh-CN" altLang="en-US" sz="2000" b="1" dirty="0">
                  <a:latin typeface="微软雅黑" pitchFamily="34" charset="-122"/>
                  <a:ea typeface="微软雅黑" pitchFamily="34" charset="-122"/>
                  <a:sym typeface="宋体" pitchFamily="2" charset="-122"/>
                </a:rPr>
                <a:t>掌握 </a:t>
              </a:r>
              <a:r>
                <a:rPr lang="zh-CN" altLang="en-US" sz="2000" b="1" dirty="0">
                  <a:solidFill>
                    <a:srgbClr val="1369B2"/>
                  </a:solidFill>
                  <a:latin typeface="微软雅黑" pitchFamily="34" charset="-122"/>
                  <a:ea typeface="微软雅黑" pitchFamily="34" charset="-122"/>
                  <a:sym typeface="宋体" pitchFamily="2" charset="-122"/>
                </a:rPr>
                <a:t>局部变量和全局变量、递归函数和匿名函数</a:t>
              </a:r>
              <a:endParaRPr lang="zh-CN" altLang="en-US" sz="2000" b="1" dirty="0">
                <a:solidFill>
                  <a:srgbClr val="1369B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211007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17347" y="1238322"/>
            <a:ext cx="10642055"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en-US" sz="2400" dirty="0"/>
              <a:t>函数在被调用时会将实参按照相应的位置</a:t>
            </a:r>
            <a:r>
              <a:rPr lang="zh-CN" altLang="en-US" sz="2400" dirty="0">
                <a:solidFill>
                  <a:srgbClr val="FF0000"/>
                </a:solidFill>
              </a:rPr>
              <a:t>依次传递</a:t>
            </a:r>
            <a:r>
              <a:rPr lang="zh-CN" altLang="en-US" sz="2400" dirty="0"/>
              <a:t>给形参，也就是说</a:t>
            </a:r>
            <a:r>
              <a:rPr lang="zh-CN" altLang="en-US" sz="2400" dirty="0">
                <a:solidFill>
                  <a:srgbClr val="FF0000"/>
                </a:solidFill>
              </a:rPr>
              <a:t>将第一个实参传递给第一个形参，将第二个实参传递给第二个形参</a:t>
            </a:r>
            <a:r>
              <a:rPr lang="zh-CN" altLang="en-US" sz="2400" dirty="0"/>
              <a:t>，以此类推。</a:t>
            </a:r>
            <a:endParaRPr lang="zh-CN" altLang="en-US" sz="2400" dirty="0">
              <a:solidFill>
                <a:schemeClr val="tx1">
                  <a:lumMod val="75000"/>
                  <a:lumOff val="25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6.3.1 </a:t>
            </a:r>
            <a:r>
              <a:rPr lang="zh-CN" altLang="en-US" sz="3200" dirty="0">
                <a:solidFill>
                  <a:srgbClr val="1353A2"/>
                </a:solidFill>
                <a:latin typeface="微软雅黑" pitchFamily="34" charset="-122"/>
                <a:ea typeface="微软雅黑" pitchFamily="34" charset="-122"/>
                <a:cs typeface="+mn-cs"/>
              </a:rPr>
              <a:t>位置参数的传递</a:t>
            </a:r>
          </a:p>
        </p:txBody>
      </p:sp>
      <p:pic>
        <p:nvPicPr>
          <p:cNvPr id="5122" name="Picture 2" descr="https://timgsa.baidu.com/timg?image&amp;quality=80&amp;size=b9999_10000&amp;sec=1588671986290&amp;di=87668495e0ed0f9d290ea5eaa11aa746&amp;imgtype=0&amp;src=http%3A%2F%2Fhbimg.b0.upaiyun.com%2F7a2c4c17d259bc80e3d90b1c548b59cfa17b0043a311-iybzy4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727" y="2756847"/>
            <a:ext cx="2338316" cy="31116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17347" y="2558365"/>
            <a:ext cx="3531572" cy="2585323"/>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get_max(a, b):</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if a &gt; b:</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print(a,"</a:t>
            </a:r>
            <a:r>
              <a:rPr lang="zh-CN" altLang="zh-CN" kern="100" dirty="0">
                <a:solidFill>
                  <a:srgbClr val="1353A2"/>
                </a:solidFill>
                <a:latin typeface="微软雅黑" panose="020B0503020204020204" pitchFamily="34" charset="-122"/>
                <a:ea typeface="微软雅黑" panose="020B0503020204020204" pitchFamily="34" charset="-122"/>
              </a:rPr>
              <a:t>是较大的值！</a:t>
            </a:r>
            <a:r>
              <a:rPr lang="en-US" altLang="zh-CN" kern="100" dirty="0">
                <a:solidFill>
                  <a:srgbClr val="1353A2"/>
                </a:solidFill>
                <a:latin typeface="微软雅黑" panose="020B0503020204020204" pitchFamily="34" charset="-122"/>
                <a:ea typeface="微软雅黑" panose="020B0503020204020204" pitchFamily="34" charset="-122"/>
              </a:rPr>
              <a:t>")</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else:</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print(b,"</a:t>
            </a:r>
            <a:r>
              <a:rPr lang="zh-CN" altLang="zh-CN" kern="100" dirty="0">
                <a:solidFill>
                  <a:srgbClr val="1353A2"/>
                </a:solidFill>
                <a:latin typeface="微软雅黑" panose="020B0503020204020204" pitchFamily="34" charset="-122"/>
                <a:ea typeface="微软雅黑" panose="020B0503020204020204" pitchFamily="34" charset="-122"/>
              </a:rPr>
              <a:t>是较大的值！</a:t>
            </a:r>
            <a:r>
              <a:rPr lang="en-US" altLang="zh-CN" kern="100" dirty="0">
                <a:solidFill>
                  <a:srgbClr val="1353A2"/>
                </a:solidFill>
                <a:latin typeface="微软雅黑" panose="020B0503020204020204" pitchFamily="34" charset="-122"/>
                <a:ea typeface="微软雅黑" panose="020B0503020204020204" pitchFamily="34" charset="-122"/>
              </a:rPr>
              <a:t>")</a:t>
            </a:r>
            <a:endParaRPr lang="zh-CN" altLang="zh-CN"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get_max(8, 5)</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cxnSp>
        <p:nvCxnSpPr>
          <p:cNvPr id="11" name="直接箭头连接符 10"/>
          <p:cNvCxnSpPr/>
          <p:nvPr/>
        </p:nvCxnSpPr>
        <p:spPr>
          <a:xfrm flipV="1">
            <a:off x="1774209" y="3002507"/>
            <a:ext cx="450376" cy="17196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023742" y="3002507"/>
            <a:ext cx="450376" cy="17196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右箭头 13"/>
          <p:cNvSpPr/>
          <p:nvPr/>
        </p:nvSpPr>
        <p:spPr>
          <a:xfrm>
            <a:off x="3732662" y="4722125"/>
            <a:ext cx="832513" cy="312381"/>
          </a:xfrm>
          <a:prstGeom prst="right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872498" y="4606201"/>
            <a:ext cx="1542410" cy="458908"/>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FF0000"/>
                </a:solidFill>
                <a:latin typeface="微软雅黑" panose="020B0503020204020204" pitchFamily="34" charset="-122"/>
                <a:ea typeface="微软雅黑" panose="020B0503020204020204" pitchFamily="34" charset="-122"/>
              </a:rPr>
              <a:t>8</a:t>
            </a:r>
            <a:r>
              <a:rPr lang="zh-CN" altLang="zh-CN" kern="100" dirty="0">
                <a:solidFill>
                  <a:srgbClr val="FF0000"/>
                </a:solidFill>
                <a:latin typeface="微软雅黑" panose="020B0503020204020204" pitchFamily="34" charset="-122"/>
                <a:ea typeface="微软雅黑" panose="020B0503020204020204" pitchFamily="34" charset="-122"/>
              </a:rPr>
              <a:t>是较大的值</a:t>
            </a:r>
            <a:endParaRPr lang="zh-CN" altLang="en-US" kern="1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5937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617347" y="1788577"/>
            <a:ext cx="10642055"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关键字参数的传递是通过“</a:t>
            </a:r>
            <a:r>
              <a:rPr lang="zh-CN" altLang="zh-CN" sz="2400" dirty="0">
                <a:solidFill>
                  <a:srgbClr val="FF0000"/>
                </a:solidFill>
              </a:rPr>
              <a:t>形参</a:t>
            </a:r>
            <a:r>
              <a:rPr lang="en-US" altLang="zh-CN" sz="2400" dirty="0">
                <a:solidFill>
                  <a:srgbClr val="FF0000"/>
                </a:solidFill>
              </a:rPr>
              <a:t>=</a:t>
            </a:r>
            <a:r>
              <a:rPr lang="zh-CN" altLang="zh-CN" sz="2400" dirty="0">
                <a:solidFill>
                  <a:srgbClr val="FF0000"/>
                </a:solidFill>
              </a:rPr>
              <a:t>实参</a:t>
            </a:r>
            <a:r>
              <a:rPr lang="zh-CN" altLang="zh-CN" sz="2400" dirty="0"/>
              <a:t>”的格式</a:t>
            </a:r>
            <a:r>
              <a:rPr lang="zh-CN" altLang="zh-CN" sz="2400" dirty="0">
                <a:solidFill>
                  <a:srgbClr val="FF0000"/>
                </a:solidFill>
              </a:rPr>
              <a:t>将实参与形参相关联</a:t>
            </a:r>
            <a:r>
              <a:rPr lang="zh-CN" altLang="zh-CN" sz="2400" dirty="0"/>
              <a:t>，将实参按照相应的关键字传递给形参。</a:t>
            </a:r>
            <a:endParaRPr lang="zh-CN" altLang="en-US" sz="2400" dirty="0">
              <a:solidFill>
                <a:schemeClr val="tx1">
                  <a:lumMod val="75000"/>
                  <a:lumOff val="25000"/>
                </a:schemeClr>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6.3.2 </a:t>
            </a:r>
            <a:r>
              <a:rPr lang="zh-CN" altLang="en-US" sz="3200" dirty="0">
                <a:solidFill>
                  <a:srgbClr val="1353A2"/>
                </a:solidFill>
                <a:latin typeface="微软雅黑" pitchFamily="34" charset="-122"/>
                <a:ea typeface="微软雅黑" pitchFamily="34" charset="-122"/>
                <a:cs typeface="+mn-cs"/>
              </a:rPr>
              <a:t>关键字参数的传递</a:t>
            </a:r>
          </a:p>
        </p:txBody>
      </p:sp>
      <p:pic>
        <p:nvPicPr>
          <p:cNvPr id="5122" name="Picture 2" descr="https://timgsa.baidu.com/timg?image&amp;quality=80&amp;size=b9999_10000&amp;sec=1588671986290&amp;di=87668495e0ed0f9d290ea5eaa11aa746&amp;imgtype=0&amp;src=http%3A%2F%2Fhbimg.b0.upaiyun.com%2F7a2c4c17d259bc80e3d90b1c548b59cfa17b0043a311-iybzy4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727" y="2756847"/>
            <a:ext cx="2338316" cy="31116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542197" y="3411940"/>
            <a:ext cx="5797562" cy="1338828"/>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connect(ip, port):</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print(f"</a:t>
            </a:r>
            <a:r>
              <a:rPr lang="zh-CN" altLang="en-US" kern="100" dirty="0">
                <a:solidFill>
                  <a:srgbClr val="1353A2"/>
                </a:solidFill>
                <a:latin typeface="微软雅黑" panose="020B0503020204020204" pitchFamily="34" charset="-122"/>
                <a:ea typeface="微软雅黑" panose="020B0503020204020204" pitchFamily="34" charset="-122"/>
              </a:rPr>
              <a:t>设备</a:t>
            </a:r>
            <a:r>
              <a:rPr lang="en-US" altLang="zh-CN" kern="100" dirty="0">
                <a:solidFill>
                  <a:srgbClr val="1353A2"/>
                </a:solidFill>
                <a:latin typeface="微软雅黑" panose="020B0503020204020204" pitchFamily="34" charset="-122"/>
                <a:ea typeface="微软雅黑" panose="020B0503020204020204" pitchFamily="34" charset="-122"/>
              </a:rPr>
              <a:t>{ip}:{port}</a:t>
            </a:r>
            <a:r>
              <a:rPr lang="zh-CN" altLang="en-US" kern="100" dirty="0">
                <a:solidFill>
                  <a:srgbClr val="1353A2"/>
                </a:solidFill>
                <a:latin typeface="微软雅黑" panose="020B0503020204020204" pitchFamily="34" charset="-122"/>
                <a:ea typeface="微软雅黑" panose="020B0503020204020204" pitchFamily="34" charset="-122"/>
              </a:rPr>
              <a:t>连接！</a:t>
            </a:r>
            <a:r>
              <a:rPr lang="en-US" altLang="zh-CN" kern="100" dirty="0">
                <a:solidFill>
                  <a:srgbClr val="1353A2"/>
                </a:solidFill>
                <a:latin typeface="微软雅黑" panose="020B0503020204020204" pitchFamily="34" charset="-122"/>
                <a:ea typeface="微软雅黑" panose="020B0503020204020204" pitchFamily="34" charset="-122"/>
              </a:rPr>
              <a:t>")</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connect(ip="127.0.0.1", port=8080)</a:t>
            </a:r>
          </a:p>
        </p:txBody>
      </p:sp>
      <p:sp>
        <p:nvSpPr>
          <p:cNvPr id="5" name="椭圆 4"/>
          <p:cNvSpPr/>
          <p:nvPr/>
        </p:nvSpPr>
        <p:spPr>
          <a:xfrm>
            <a:off x="2467048" y="4265515"/>
            <a:ext cx="1719618" cy="4852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2958367" y="3869730"/>
            <a:ext cx="2593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564856" y="4750768"/>
            <a:ext cx="25930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3668052" y="3815139"/>
            <a:ext cx="772926" cy="638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665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290">
                                          <p:stCondLst>
                                            <p:cond delay="0"/>
                                          </p:stCondLst>
                                        </p:cTn>
                                        <p:tgtEl>
                                          <p:spTgt spid="17"/>
                                        </p:tgtEl>
                                      </p:cBhvr>
                                    </p:animEffect>
                                    <p:anim calcmode="lin" valueType="num">
                                      <p:cBhvr>
                                        <p:cTn id="13"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8" dur="13">
                                          <p:stCondLst>
                                            <p:cond delay="325"/>
                                          </p:stCondLst>
                                        </p:cTn>
                                        <p:tgtEl>
                                          <p:spTgt spid="17"/>
                                        </p:tgtEl>
                                      </p:cBhvr>
                                      <p:to x="100000" y="60000"/>
                                    </p:animScale>
                                    <p:animScale>
                                      <p:cBhvr>
                                        <p:cTn id="19" dur="83" decel="50000">
                                          <p:stCondLst>
                                            <p:cond delay="338"/>
                                          </p:stCondLst>
                                        </p:cTn>
                                        <p:tgtEl>
                                          <p:spTgt spid="17"/>
                                        </p:tgtEl>
                                      </p:cBhvr>
                                      <p:to x="100000" y="100000"/>
                                    </p:animScale>
                                    <p:animScale>
                                      <p:cBhvr>
                                        <p:cTn id="20" dur="13">
                                          <p:stCondLst>
                                            <p:cond delay="656"/>
                                          </p:stCondLst>
                                        </p:cTn>
                                        <p:tgtEl>
                                          <p:spTgt spid="17"/>
                                        </p:tgtEl>
                                      </p:cBhvr>
                                      <p:to x="100000" y="80000"/>
                                    </p:animScale>
                                    <p:animScale>
                                      <p:cBhvr>
                                        <p:cTn id="21" dur="83" decel="50000">
                                          <p:stCondLst>
                                            <p:cond delay="669"/>
                                          </p:stCondLst>
                                        </p:cTn>
                                        <p:tgtEl>
                                          <p:spTgt spid="17"/>
                                        </p:tgtEl>
                                      </p:cBhvr>
                                      <p:to x="100000" y="100000"/>
                                    </p:animScale>
                                    <p:animScale>
                                      <p:cBhvr>
                                        <p:cTn id="22" dur="13">
                                          <p:stCondLst>
                                            <p:cond delay="821"/>
                                          </p:stCondLst>
                                        </p:cTn>
                                        <p:tgtEl>
                                          <p:spTgt spid="17"/>
                                        </p:tgtEl>
                                      </p:cBhvr>
                                      <p:to x="100000" y="90000"/>
                                    </p:animScale>
                                    <p:animScale>
                                      <p:cBhvr>
                                        <p:cTn id="23" dur="83" decel="50000">
                                          <p:stCondLst>
                                            <p:cond delay="834"/>
                                          </p:stCondLst>
                                        </p:cTn>
                                        <p:tgtEl>
                                          <p:spTgt spid="17"/>
                                        </p:tgtEl>
                                      </p:cBhvr>
                                      <p:to x="100000" y="100000"/>
                                    </p:animScale>
                                    <p:animScale>
                                      <p:cBhvr>
                                        <p:cTn id="24" dur="13">
                                          <p:stCondLst>
                                            <p:cond delay="904"/>
                                          </p:stCondLst>
                                        </p:cTn>
                                        <p:tgtEl>
                                          <p:spTgt spid="17"/>
                                        </p:tgtEl>
                                      </p:cBhvr>
                                      <p:to x="100000" y="95000"/>
                                    </p:animScale>
                                    <p:animScale>
                                      <p:cBhvr>
                                        <p:cTn id="25" dur="83" decel="50000">
                                          <p:stCondLst>
                                            <p:cond delay="917"/>
                                          </p:stCondLst>
                                        </p:cTn>
                                        <p:tgtEl>
                                          <p:spTgt spid="17"/>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290">
                                          <p:stCondLst>
                                            <p:cond delay="0"/>
                                          </p:stCondLst>
                                        </p:cTn>
                                        <p:tgtEl>
                                          <p:spTgt spid="8"/>
                                        </p:tgtEl>
                                      </p:cBhvr>
                                    </p:animEffect>
                                    <p:anim calcmode="lin" valueType="num">
                                      <p:cBhvr>
                                        <p:cTn id="31"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34"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35"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36" dur="13">
                                          <p:stCondLst>
                                            <p:cond delay="325"/>
                                          </p:stCondLst>
                                        </p:cTn>
                                        <p:tgtEl>
                                          <p:spTgt spid="8"/>
                                        </p:tgtEl>
                                      </p:cBhvr>
                                      <p:to x="100000" y="60000"/>
                                    </p:animScale>
                                    <p:animScale>
                                      <p:cBhvr>
                                        <p:cTn id="37" dur="83" decel="50000">
                                          <p:stCondLst>
                                            <p:cond delay="338"/>
                                          </p:stCondLst>
                                        </p:cTn>
                                        <p:tgtEl>
                                          <p:spTgt spid="8"/>
                                        </p:tgtEl>
                                      </p:cBhvr>
                                      <p:to x="100000" y="100000"/>
                                    </p:animScale>
                                    <p:animScale>
                                      <p:cBhvr>
                                        <p:cTn id="38" dur="13">
                                          <p:stCondLst>
                                            <p:cond delay="656"/>
                                          </p:stCondLst>
                                        </p:cTn>
                                        <p:tgtEl>
                                          <p:spTgt spid="8"/>
                                        </p:tgtEl>
                                      </p:cBhvr>
                                      <p:to x="100000" y="80000"/>
                                    </p:animScale>
                                    <p:animScale>
                                      <p:cBhvr>
                                        <p:cTn id="39" dur="83" decel="50000">
                                          <p:stCondLst>
                                            <p:cond delay="669"/>
                                          </p:stCondLst>
                                        </p:cTn>
                                        <p:tgtEl>
                                          <p:spTgt spid="8"/>
                                        </p:tgtEl>
                                      </p:cBhvr>
                                      <p:to x="100000" y="100000"/>
                                    </p:animScale>
                                    <p:animScale>
                                      <p:cBhvr>
                                        <p:cTn id="40" dur="13">
                                          <p:stCondLst>
                                            <p:cond delay="821"/>
                                          </p:stCondLst>
                                        </p:cTn>
                                        <p:tgtEl>
                                          <p:spTgt spid="8"/>
                                        </p:tgtEl>
                                      </p:cBhvr>
                                      <p:to x="100000" y="90000"/>
                                    </p:animScale>
                                    <p:animScale>
                                      <p:cBhvr>
                                        <p:cTn id="41" dur="83" decel="50000">
                                          <p:stCondLst>
                                            <p:cond delay="834"/>
                                          </p:stCondLst>
                                        </p:cTn>
                                        <p:tgtEl>
                                          <p:spTgt spid="8"/>
                                        </p:tgtEl>
                                      </p:cBhvr>
                                      <p:to x="100000" y="100000"/>
                                    </p:animScale>
                                    <p:animScale>
                                      <p:cBhvr>
                                        <p:cTn id="42" dur="13">
                                          <p:stCondLst>
                                            <p:cond delay="904"/>
                                          </p:stCondLst>
                                        </p:cTn>
                                        <p:tgtEl>
                                          <p:spTgt spid="8"/>
                                        </p:tgtEl>
                                      </p:cBhvr>
                                      <p:to x="100000" y="95000"/>
                                    </p:animScale>
                                    <p:animScale>
                                      <p:cBhvr>
                                        <p:cTn id="43" dur="83" decel="50000">
                                          <p:stCondLst>
                                            <p:cond delay="917"/>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5172502" y="2656042"/>
            <a:ext cx="6305266"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无论实参采用</a:t>
            </a:r>
            <a:r>
              <a:rPr lang="zh-CN" altLang="zh-CN" sz="2400" dirty="0">
                <a:solidFill>
                  <a:srgbClr val="FF0000"/>
                </a:solidFill>
              </a:rPr>
              <a:t>位置</a:t>
            </a:r>
            <a:r>
              <a:rPr lang="zh-CN" altLang="zh-CN" sz="2400" dirty="0"/>
              <a:t>参数的方式传递，还是</a:t>
            </a:r>
            <a:r>
              <a:rPr lang="zh-CN" altLang="zh-CN" sz="2400" dirty="0">
                <a:solidFill>
                  <a:srgbClr val="FF0000"/>
                </a:solidFill>
              </a:rPr>
              <a:t>关键字</a:t>
            </a:r>
            <a:r>
              <a:rPr lang="zh-CN" altLang="zh-CN" sz="2400" dirty="0"/>
              <a:t>参数的方式传递，每个形参都是</a:t>
            </a:r>
            <a:r>
              <a:rPr lang="zh-CN" altLang="zh-CN" sz="2400" dirty="0">
                <a:solidFill>
                  <a:srgbClr val="FF0000"/>
                </a:solidFill>
              </a:rPr>
              <a:t>有名称</a:t>
            </a:r>
            <a:r>
              <a:rPr lang="zh-CN" altLang="zh-CN" sz="2400" dirty="0"/>
              <a:t>的，</a:t>
            </a:r>
            <a:r>
              <a:rPr lang="zh-CN" altLang="zh-CN" sz="2400" dirty="0">
                <a:solidFill>
                  <a:srgbClr val="FF0000"/>
                </a:solidFill>
              </a:rPr>
              <a:t>怎么区分</a:t>
            </a:r>
            <a:r>
              <a:rPr lang="zh-CN" altLang="zh-CN" sz="2400" dirty="0"/>
              <a:t>用哪种方式传递呢？</a:t>
            </a:r>
            <a:endParaRPr lang="zh-CN" altLang="en-US" sz="2400" dirty="0"/>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6.3.2 </a:t>
            </a:r>
            <a:r>
              <a:rPr lang="zh-CN" altLang="en-US" sz="3200" dirty="0">
                <a:solidFill>
                  <a:srgbClr val="1353A2"/>
                </a:solidFill>
                <a:latin typeface="微软雅黑" pitchFamily="34" charset="-122"/>
                <a:ea typeface="微软雅黑" pitchFamily="34" charset="-122"/>
                <a:cs typeface="+mn-cs"/>
              </a:rPr>
              <a:t>关键字参数的传递</a:t>
            </a:r>
          </a:p>
        </p:txBody>
      </p:sp>
      <p:pic>
        <p:nvPicPr>
          <p:cNvPr id="7170" name="Picture 2" descr="https://timgsa.baidu.com/timg?image&amp;quality=80&amp;size=b9999_10000&amp;sec=1588673749820&amp;di=484336a52cc02c08c005c513fe88ec1d&amp;imgtype=0&amp;src=http%3A%2F%2Fpic.soutu123.com%2Felement_origin_min_pic%2F16%2F08%2F24%2F1757bd6c54f3363.jpg%2521%2Ffw%2F700%2Fquality%2F90%2Funsharp%2Ftrue%2Fcompress%2Ftr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780" y="1904430"/>
            <a:ext cx="3905250" cy="325755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7438586" y="4580923"/>
            <a:ext cx="2008883" cy="581057"/>
          </a:xfrm>
          <a:prstGeom prst="rect">
            <a:avLst/>
          </a:prstGeom>
          <a:solidFill>
            <a:srgbClr val="1353A2"/>
          </a:solid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indent="457200" defTabSz="720725">
              <a:lnSpc>
                <a:spcPct val="150000"/>
              </a:lnSpc>
            </a:pPr>
            <a:r>
              <a:rPr lang="zh-CN" altLang="zh-CN" sz="2400" dirty="0">
                <a:solidFill>
                  <a:schemeClr val="bg1"/>
                </a:solidFill>
                <a:latin typeface="微软雅黑" pitchFamily="34" charset="-122"/>
                <a:ea typeface="微软雅黑" pitchFamily="34" charset="-122"/>
              </a:rPr>
              <a:t>符号“</a:t>
            </a:r>
            <a:r>
              <a:rPr lang="en-US" altLang="zh-CN" sz="2400" dirty="0">
                <a:solidFill>
                  <a:schemeClr val="bg1"/>
                </a:solidFill>
                <a:latin typeface="微软雅黑" pitchFamily="34" charset="-122"/>
                <a:ea typeface="微软雅黑" pitchFamily="34" charset="-122"/>
              </a:rPr>
              <a:t>/</a:t>
            </a:r>
            <a:r>
              <a:rPr lang="zh-CN" altLang="zh-CN" sz="2400" dirty="0">
                <a:solidFill>
                  <a:schemeClr val="bg1"/>
                </a:solidFill>
                <a:latin typeface="微软雅黑" pitchFamily="34" charset="-122"/>
                <a:ea typeface="微软雅黑" pitchFamily="34" charset="-122"/>
              </a:rPr>
              <a:t>”</a:t>
            </a:r>
            <a:endParaRPr lang="zh-CN" altLang="en-US" sz="2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16874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3998793" y="2049366"/>
            <a:ext cx="7478974"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en-US" altLang="zh-CN" sz="2400" dirty="0"/>
              <a:t>Python</a:t>
            </a:r>
            <a:r>
              <a:rPr lang="zh-CN" altLang="zh-CN" sz="2400" dirty="0"/>
              <a:t>在</a:t>
            </a:r>
            <a:r>
              <a:rPr lang="en-US" altLang="zh-CN" sz="2400" dirty="0">
                <a:solidFill>
                  <a:srgbClr val="FF0000"/>
                </a:solidFill>
              </a:rPr>
              <a:t>3.8</a:t>
            </a:r>
            <a:r>
              <a:rPr lang="zh-CN" altLang="zh-CN" sz="2400" dirty="0"/>
              <a:t>版本中</a:t>
            </a:r>
            <a:r>
              <a:rPr lang="zh-CN" altLang="zh-CN" sz="2400" dirty="0">
                <a:solidFill>
                  <a:srgbClr val="FF0000"/>
                </a:solidFill>
              </a:rPr>
              <a:t>新增</a:t>
            </a:r>
            <a:r>
              <a:rPr lang="zh-CN" altLang="zh-CN" sz="2400" dirty="0"/>
              <a:t>了仅限位置形参的语法，使用符号“</a:t>
            </a:r>
            <a:r>
              <a:rPr lang="en-US" altLang="zh-CN" sz="2400" dirty="0">
                <a:solidFill>
                  <a:srgbClr val="FF0000"/>
                </a:solidFill>
              </a:rPr>
              <a:t>/</a:t>
            </a:r>
            <a:r>
              <a:rPr lang="zh-CN" altLang="zh-CN" sz="2400" dirty="0"/>
              <a:t>”来</a:t>
            </a:r>
            <a:r>
              <a:rPr lang="zh-CN" altLang="en-US" sz="2400" dirty="0"/>
              <a:t>限</a:t>
            </a:r>
            <a:r>
              <a:rPr lang="zh-CN" altLang="zh-CN" sz="2400" dirty="0"/>
              <a:t>定部分形参只接收采用位置传递方式的实参</a:t>
            </a:r>
            <a:r>
              <a:rPr lang="zh-CN" altLang="en-US" sz="2400" dirty="0"/>
              <a:t>。</a:t>
            </a:r>
            <a:endParaRPr lang="zh-CN" altLang="en-US" sz="2400" dirty="0">
              <a:solidFill>
                <a:srgbClr val="1353A2"/>
              </a:solidFill>
            </a:endParaRPr>
          </a:p>
        </p:txBody>
      </p:sp>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6.3.2 </a:t>
            </a:r>
            <a:r>
              <a:rPr lang="zh-CN" altLang="en-US" sz="3200" dirty="0">
                <a:solidFill>
                  <a:srgbClr val="1353A2"/>
                </a:solidFill>
                <a:latin typeface="微软雅黑" pitchFamily="34" charset="-122"/>
                <a:ea typeface="微软雅黑" pitchFamily="34" charset="-122"/>
                <a:cs typeface="+mn-cs"/>
              </a:rPr>
              <a:t>关键字参数的传递</a:t>
            </a:r>
          </a:p>
        </p:txBody>
      </p:sp>
      <p:pic>
        <p:nvPicPr>
          <p:cNvPr id="11266" name="Picture 2" descr="https://timgsa.baidu.com/timg?image&amp;quality=80&amp;size=b9999_10000&amp;sec=1588673906452&amp;di=785a35df03b10722f4c510225358a567&amp;imgtype=0&amp;src=http%3A%2F%2Fimg1.juimg.com%2F160107%2F330826-16010GZ0014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076" y="1843262"/>
            <a:ext cx="3144549" cy="392494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24"/>
          <p:cNvGrpSpPr/>
          <p:nvPr/>
        </p:nvGrpSpPr>
        <p:grpSpPr>
          <a:xfrm>
            <a:off x="3998793" y="3650026"/>
            <a:ext cx="7290179" cy="2120902"/>
            <a:chOff x="3998793" y="3650026"/>
            <a:chExt cx="7290179" cy="2120902"/>
          </a:xfrm>
        </p:grpSpPr>
        <p:sp>
          <p:nvSpPr>
            <p:cNvPr id="21" name="矩形 20"/>
            <p:cNvSpPr/>
            <p:nvPr/>
          </p:nvSpPr>
          <p:spPr>
            <a:xfrm>
              <a:off x="3998793" y="4844880"/>
              <a:ext cx="3179929" cy="923330"/>
            </a:xfrm>
            <a:prstGeom prst="rect">
              <a:avLst/>
            </a:prstGeom>
            <a:noFill/>
            <a:ln>
              <a:no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func(a, b, /, c):</a:t>
              </a:r>
              <a:endParaRPr lang="zh-CN" altLang="en-US" kern="100" dirty="0">
                <a:solidFill>
                  <a:srgbClr val="1353A2"/>
                </a:solidFill>
                <a:latin typeface="微软雅黑" panose="020B0503020204020204" pitchFamily="34" charset="-122"/>
                <a:ea typeface="微软雅黑" panose="020B0503020204020204" pitchFamily="34" charset="-122"/>
              </a:endParaRPr>
            </a:p>
            <a:p>
              <a:pPr>
                <a:lnSpc>
                  <a:spcPct val="150000"/>
                </a:lnSpc>
              </a:pPr>
              <a:r>
                <a:rPr lang="zh-CN" altLang="en-US" kern="100" dirty="0">
                  <a:solidFill>
                    <a:srgbClr val="1353A2"/>
                  </a:solidFill>
                  <a:latin typeface="微软雅黑" panose="020B0503020204020204" pitchFamily="34" charset="-122"/>
                  <a:ea typeface="微软雅黑" panose="020B0503020204020204" pitchFamily="34" charset="-122"/>
                </a:rPr>
                <a:t>    </a:t>
              </a:r>
              <a:r>
                <a:rPr lang="en-US" altLang="zh-CN" kern="100" dirty="0">
                  <a:solidFill>
                    <a:srgbClr val="1353A2"/>
                  </a:solidFill>
                  <a:latin typeface="微软雅黑" panose="020B0503020204020204" pitchFamily="34" charset="-122"/>
                  <a:ea typeface="微软雅黑" panose="020B0503020204020204" pitchFamily="34" charset="-122"/>
                </a:rPr>
                <a:t>print(a, b, c)</a:t>
              </a:r>
            </a:p>
          </p:txBody>
        </p:sp>
        <p:sp>
          <p:nvSpPr>
            <p:cNvPr id="22" name="矩形 21"/>
            <p:cNvSpPr/>
            <p:nvPr/>
          </p:nvSpPr>
          <p:spPr>
            <a:xfrm>
              <a:off x="3998793" y="4401026"/>
              <a:ext cx="812290" cy="440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例如：</a:t>
              </a:r>
            </a:p>
          </p:txBody>
        </p:sp>
        <p:sp>
          <p:nvSpPr>
            <p:cNvPr id="23" name="矩形 22"/>
            <p:cNvSpPr/>
            <p:nvPr/>
          </p:nvSpPr>
          <p:spPr>
            <a:xfrm>
              <a:off x="8109043" y="3650026"/>
              <a:ext cx="3179929" cy="2120902"/>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a:t>
              </a:r>
              <a:r>
                <a:rPr lang="zh-CN" altLang="en-US" kern="100" dirty="0">
                  <a:solidFill>
                    <a:srgbClr val="1353A2"/>
                  </a:solidFill>
                  <a:latin typeface="微软雅黑" panose="020B0503020204020204" pitchFamily="34" charset="-122"/>
                  <a:ea typeface="微软雅黑" panose="020B0503020204020204" pitchFamily="34" charset="-122"/>
                </a:rPr>
                <a:t>错误的调用方式</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func(a=10, 20, 30)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func(10, b=20, 30)</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a:t>
              </a:r>
              <a:r>
                <a:rPr lang="zh-CN" altLang="en-US" kern="100" dirty="0">
                  <a:solidFill>
                    <a:srgbClr val="1353A2"/>
                  </a:solidFill>
                  <a:latin typeface="微软雅黑" panose="020B0503020204020204" pitchFamily="34" charset="-122"/>
                  <a:ea typeface="微软雅黑" panose="020B0503020204020204" pitchFamily="34" charset="-122"/>
                </a:rPr>
                <a:t>正确的调用方式</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func(10, 20, c=30)</a:t>
              </a:r>
            </a:p>
          </p:txBody>
        </p:sp>
        <p:sp>
          <p:nvSpPr>
            <p:cNvPr id="19" name="矩形 18"/>
            <p:cNvSpPr/>
            <p:nvPr/>
          </p:nvSpPr>
          <p:spPr>
            <a:xfrm>
              <a:off x="3998793" y="4401026"/>
              <a:ext cx="2934270" cy="13699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7178722" y="5085977"/>
              <a:ext cx="655093" cy="220568"/>
            </a:xfrm>
            <a:prstGeom prst="right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9923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6.3.3 </a:t>
            </a:r>
            <a:r>
              <a:rPr lang="zh-CN" altLang="en-US" sz="3200" dirty="0">
                <a:solidFill>
                  <a:srgbClr val="1353A2"/>
                </a:solidFill>
                <a:latin typeface="微软雅黑" pitchFamily="34" charset="-122"/>
                <a:ea typeface="微软雅黑" pitchFamily="34" charset="-122"/>
                <a:cs typeface="+mn-cs"/>
              </a:rPr>
              <a:t>默认参数的传递</a:t>
            </a:r>
          </a:p>
        </p:txBody>
      </p:sp>
      <p:sp>
        <p:nvSpPr>
          <p:cNvPr id="8" name="Text Box 44"/>
          <p:cNvSpPr txBox="1">
            <a:spLocks noChangeArrowheads="1"/>
          </p:cNvSpPr>
          <p:nvPr/>
        </p:nvSpPr>
        <p:spPr bwMode="auto">
          <a:xfrm>
            <a:off x="617347" y="1238322"/>
            <a:ext cx="11078784"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函数在</a:t>
            </a:r>
            <a:r>
              <a:rPr lang="zh-CN" altLang="zh-CN" sz="2400" dirty="0">
                <a:solidFill>
                  <a:srgbClr val="FF0000"/>
                </a:solidFill>
              </a:rPr>
              <a:t>定义时</a:t>
            </a:r>
            <a:r>
              <a:rPr lang="zh-CN" altLang="zh-CN" sz="2400" dirty="0"/>
              <a:t>可以</a:t>
            </a:r>
            <a:r>
              <a:rPr lang="zh-CN" altLang="zh-CN" sz="2400" dirty="0">
                <a:solidFill>
                  <a:srgbClr val="FF0000"/>
                </a:solidFill>
              </a:rPr>
              <a:t>指定</a:t>
            </a:r>
            <a:r>
              <a:rPr lang="zh-CN" altLang="zh-CN" sz="2400" dirty="0"/>
              <a:t>形参的</a:t>
            </a:r>
            <a:r>
              <a:rPr lang="zh-CN" altLang="zh-CN" sz="2400" dirty="0">
                <a:solidFill>
                  <a:srgbClr val="FF0000"/>
                </a:solidFill>
              </a:rPr>
              <a:t>默认值</a:t>
            </a:r>
            <a:r>
              <a:rPr lang="zh-CN" altLang="zh-CN" sz="2400" dirty="0"/>
              <a:t>，如此在被</a:t>
            </a:r>
            <a:r>
              <a:rPr lang="zh-CN" altLang="zh-CN" sz="2400" dirty="0">
                <a:solidFill>
                  <a:srgbClr val="FF0000"/>
                </a:solidFill>
              </a:rPr>
              <a:t>调用时</a:t>
            </a:r>
            <a:r>
              <a:rPr lang="zh-CN" altLang="zh-CN" sz="2400" dirty="0"/>
              <a:t>可以</a:t>
            </a:r>
            <a:r>
              <a:rPr lang="zh-CN" altLang="zh-CN" sz="2400" dirty="0">
                <a:solidFill>
                  <a:srgbClr val="FF0000"/>
                </a:solidFill>
              </a:rPr>
              <a:t>选择</a:t>
            </a:r>
            <a:r>
              <a:rPr lang="zh-CN" altLang="zh-CN" sz="2400" dirty="0"/>
              <a:t>是否给带有默认值的形参传值，若没有给带有默认值的形参传值，则直接使用该形参的默认值。</a:t>
            </a:r>
            <a:endParaRPr lang="zh-CN" altLang="en-US" sz="2400" dirty="0">
              <a:solidFill>
                <a:schemeClr val="tx1">
                  <a:lumMod val="75000"/>
                  <a:lumOff val="25000"/>
                </a:schemeClr>
              </a:solidFill>
            </a:endParaRPr>
          </a:p>
        </p:txBody>
      </p:sp>
      <p:pic>
        <p:nvPicPr>
          <p:cNvPr id="9" name="Picture 2" descr="https://timgsa.baidu.com/timg?image&amp;quality=80&amp;size=b9999_10000&amp;sec=1588671986290&amp;di=87668495e0ed0f9d290ea5eaa11aa746&amp;imgtype=0&amp;src=http%3A%2F%2Fhbimg.b0.upaiyun.com%2F7a2c4c17d259bc80e3d90b1c548b59cfa17b0043a311-iybzy4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578" y="2621795"/>
            <a:ext cx="2500954" cy="3328117"/>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23"/>
          <p:cNvGrpSpPr/>
          <p:nvPr/>
        </p:nvGrpSpPr>
        <p:grpSpPr>
          <a:xfrm>
            <a:off x="726528" y="2621795"/>
            <a:ext cx="5797562" cy="874407"/>
            <a:chOff x="617346" y="3124829"/>
            <a:chExt cx="5797562" cy="874407"/>
          </a:xfrm>
        </p:grpSpPr>
        <p:sp>
          <p:nvSpPr>
            <p:cNvPr id="10" name="矩形 9"/>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def connect(ip, port=8080):</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    print(f"</a:t>
              </a:r>
              <a:r>
                <a:rPr lang="zh-CN" altLang="en-US" kern="100" dirty="0">
                  <a:solidFill>
                    <a:srgbClr val="1353A2"/>
                  </a:solidFill>
                  <a:latin typeface="微软雅黑" panose="020B0503020204020204" pitchFamily="34" charset="-122"/>
                  <a:ea typeface="微软雅黑" panose="020B0503020204020204" pitchFamily="34" charset="-122"/>
                </a:rPr>
                <a:t>设备</a:t>
              </a:r>
              <a:r>
                <a:rPr lang="en-US" altLang="zh-CN" kern="100" dirty="0">
                  <a:solidFill>
                    <a:srgbClr val="1353A2"/>
                  </a:solidFill>
                  <a:latin typeface="微软雅黑" panose="020B0503020204020204" pitchFamily="34" charset="-122"/>
                  <a:ea typeface="微软雅黑" panose="020B0503020204020204" pitchFamily="34" charset="-122"/>
                </a:rPr>
                <a:t>{ip}:{port}</a:t>
              </a:r>
              <a:r>
                <a:rPr lang="zh-CN" altLang="en-US" kern="100" dirty="0">
                  <a:solidFill>
                    <a:srgbClr val="1353A2"/>
                  </a:solidFill>
                  <a:latin typeface="微软雅黑" panose="020B0503020204020204" pitchFamily="34" charset="-122"/>
                  <a:ea typeface="微软雅黑" panose="020B0503020204020204" pitchFamily="34" charset="-122"/>
                </a:rPr>
                <a:t>连接！</a:t>
              </a:r>
              <a:r>
                <a:rPr lang="en-US" altLang="zh-CN" kern="100" dirty="0">
                  <a:solidFill>
                    <a:srgbClr val="1353A2"/>
                  </a:solidFill>
                  <a:latin typeface="微软雅黑" panose="020B0503020204020204" pitchFamily="34" charset="-122"/>
                  <a:ea typeface="微软雅黑" panose="020B0503020204020204" pitchFamily="34" charset="-122"/>
                </a:rPr>
                <a:t>")</a:t>
              </a:r>
            </a:p>
          </p:txBody>
        </p:sp>
        <p:sp>
          <p:nvSpPr>
            <p:cNvPr id="23" name="矩形 22"/>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27" name="组合 26"/>
          <p:cNvGrpSpPr/>
          <p:nvPr/>
        </p:nvGrpSpPr>
        <p:grpSpPr>
          <a:xfrm>
            <a:off x="726529" y="3809657"/>
            <a:ext cx="5797562" cy="923330"/>
            <a:chOff x="617347" y="4464581"/>
            <a:chExt cx="5797562" cy="923330"/>
          </a:xfrm>
        </p:grpSpPr>
        <p:sp>
          <p:nvSpPr>
            <p:cNvPr id="25" name="矩形 24"/>
            <p:cNvSpPr/>
            <p:nvPr/>
          </p:nvSpPr>
          <p:spPr>
            <a:xfrm>
              <a:off x="617347" y="4464581"/>
              <a:ext cx="5797562" cy="923330"/>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connect(ip="127.0.0.1")</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connect(ip="127.0.0.1", port=3306)</a:t>
              </a:r>
            </a:p>
          </p:txBody>
        </p:sp>
        <p:sp>
          <p:nvSpPr>
            <p:cNvPr id="26" name="矩形 25"/>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29" name="组合 28"/>
          <p:cNvGrpSpPr/>
          <p:nvPr/>
        </p:nvGrpSpPr>
        <p:grpSpPr>
          <a:xfrm>
            <a:off x="726528" y="5026582"/>
            <a:ext cx="5797562" cy="923330"/>
            <a:chOff x="617347" y="4464581"/>
            <a:chExt cx="5797562" cy="923330"/>
          </a:xfrm>
        </p:grpSpPr>
        <p:sp>
          <p:nvSpPr>
            <p:cNvPr id="30" name="矩形 29"/>
            <p:cNvSpPr/>
            <p:nvPr/>
          </p:nvSpPr>
          <p:spPr>
            <a:xfrm>
              <a:off x="617347" y="4464581"/>
              <a:ext cx="5797562" cy="923330"/>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kern="100" dirty="0">
                  <a:solidFill>
                    <a:srgbClr val="1353A2"/>
                  </a:solidFill>
                  <a:latin typeface="微软雅黑" panose="020B0503020204020204" pitchFamily="34" charset="-122"/>
                  <a:ea typeface="微软雅黑" panose="020B0503020204020204" pitchFamily="34" charset="-122"/>
                </a:rPr>
                <a:t>设备</a:t>
              </a:r>
              <a:r>
                <a:rPr lang="en-US" altLang="zh-CN" kern="100" dirty="0">
                  <a:solidFill>
                    <a:srgbClr val="1353A2"/>
                  </a:solidFill>
                  <a:latin typeface="微软雅黑" panose="020B0503020204020204" pitchFamily="34" charset="-122"/>
                  <a:ea typeface="微软雅黑" panose="020B0503020204020204" pitchFamily="34" charset="-122"/>
                </a:rPr>
                <a:t>127.0.0.1:8080</a:t>
              </a:r>
              <a:r>
                <a:rPr lang="zh-CN" altLang="en-US" kern="100" dirty="0">
                  <a:solidFill>
                    <a:srgbClr val="1353A2"/>
                  </a:solidFill>
                  <a:latin typeface="微软雅黑" panose="020B0503020204020204" pitchFamily="34" charset="-122"/>
                  <a:ea typeface="微软雅黑" panose="020B0503020204020204" pitchFamily="34" charset="-122"/>
                </a:rPr>
                <a:t>连接！</a:t>
              </a:r>
            </a:p>
            <a:p>
              <a:pPr>
                <a:lnSpc>
                  <a:spcPct val="150000"/>
                </a:lnSpc>
              </a:pPr>
              <a:r>
                <a:rPr lang="zh-CN" altLang="en-US" kern="100" dirty="0">
                  <a:solidFill>
                    <a:srgbClr val="1353A2"/>
                  </a:solidFill>
                  <a:latin typeface="微软雅黑" panose="020B0503020204020204" pitchFamily="34" charset="-122"/>
                  <a:ea typeface="微软雅黑" panose="020B0503020204020204" pitchFamily="34" charset="-122"/>
                </a:rPr>
                <a:t>设备</a:t>
              </a:r>
              <a:r>
                <a:rPr lang="en-US" altLang="zh-CN" kern="100" dirty="0">
                  <a:solidFill>
                    <a:srgbClr val="1353A2"/>
                  </a:solidFill>
                  <a:latin typeface="微软雅黑" panose="020B0503020204020204" pitchFamily="34" charset="-122"/>
                  <a:ea typeface="微软雅黑" panose="020B0503020204020204" pitchFamily="34" charset="-122"/>
                </a:rPr>
                <a:t>127.0.0.1:3306</a:t>
              </a:r>
              <a:r>
                <a:rPr lang="zh-CN" altLang="en-US" kern="100" dirty="0">
                  <a:solidFill>
                    <a:srgbClr val="1353A2"/>
                  </a:solidFill>
                  <a:latin typeface="微软雅黑" panose="020B0503020204020204" pitchFamily="34" charset="-122"/>
                  <a:ea typeface="微软雅黑" panose="020B0503020204020204" pitchFamily="34" charset="-122"/>
                </a:rPr>
                <a:t>连接！</a:t>
              </a:r>
            </a:p>
          </p:txBody>
        </p:sp>
        <p:sp>
          <p:nvSpPr>
            <p:cNvPr id="31" name="矩形 30"/>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4293922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down)">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sp>
        <p:nvSpPr>
          <p:cNvPr id="8" name="Text Box 44"/>
          <p:cNvSpPr txBox="1">
            <a:spLocks noChangeArrowheads="1"/>
          </p:cNvSpPr>
          <p:nvPr/>
        </p:nvSpPr>
        <p:spPr bwMode="auto">
          <a:xfrm>
            <a:off x="4299045" y="2900718"/>
            <a:ext cx="7196148" cy="23083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alpha val="3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t>如果函数在定义时无法确定需要接收多少个数据，那么可以在定义函数时</a:t>
            </a:r>
            <a:r>
              <a:rPr lang="zh-CN" altLang="zh-CN" sz="2400" dirty="0">
                <a:solidFill>
                  <a:srgbClr val="FF0000"/>
                </a:solidFill>
              </a:rPr>
              <a:t>为形参添加</a:t>
            </a:r>
            <a:r>
              <a:rPr lang="zh-CN" altLang="zh-CN" sz="2400" dirty="0"/>
              <a:t>“</a:t>
            </a:r>
            <a:r>
              <a:rPr lang="en-US" altLang="zh-CN" sz="2400" dirty="0">
                <a:solidFill>
                  <a:srgbClr val="FF0000"/>
                </a:solidFill>
              </a:rPr>
              <a:t>*</a:t>
            </a:r>
            <a:r>
              <a:rPr lang="zh-CN" altLang="zh-CN" sz="2400" dirty="0"/>
              <a:t>”或“</a:t>
            </a:r>
            <a:r>
              <a:rPr lang="en-US" altLang="zh-CN" sz="2400" dirty="0">
                <a:solidFill>
                  <a:srgbClr val="FF0000"/>
                </a:solidFill>
              </a:rPr>
              <a:t>**</a:t>
            </a:r>
            <a:r>
              <a:rPr lang="zh-CN" altLang="zh-CN" sz="2400" dirty="0"/>
              <a:t>”：</a:t>
            </a:r>
            <a:endParaRPr lang="en-US" altLang="zh-CN" sz="2400" dirty="0"/>
          </a:p>
          <a:p>
            <a:pPr marL="342900" indent="-342900">
              <a:lnSpc>
                <a:spcPct val="150000"/>
              </a:lnSpc>
              <a:buFont typeface="Wingdings" panose="05000000000000000000" pitchFamily="2" charset="2"/>
              <a:buChar char="p"/>
            </a:pPr>
            <a:r>
              <a:rPr lang="zh-CN" altLang="en-US" sz="2400" dirty="0"/>
              <a:t>“</a:t>
            </a:r>
            <a:r>
              <a:rPr lang="zh-CN" altLang="en-US" sz="2400" dirty="0">
                <a:solidFill>
                  <a:srgbClr val="FF0000"/>
                </a:solidFill>
              </a:rPr>
              <a:t>*</a:t>
            </a:r>
            <a:r>
              <a:rPr lang="zh-CN" altLang="en-US" sz="2400" dirty="0"/>
              <a:t>” </a:t>
            </a:r>
            <a:r>
              <a:rPr lang="en-US" altLang="zh-CN" sz="2400" dirty="0"/>
              <a:t>—— </a:t>
            </a:r>
            <a:r>
              <a:rPr lang="zh-CN" altLang="en-US" sz="2400" dirty="0"/>
              <a:t>接收以</a:t>
            </a:r>
            <a:r>
              <a:rPr lang="zh-CN" altLang="en-US" sz="2400" dirty="0">
                <a:solidFill>
                  <a:srgbClr val="FF0000"/>
                </a:solidFill>
              </a:rPr>
              <a:t>元组</a:t>
            </a:r>
            <a:r>
              <a:rPr lang="zh-CN" altLang="en-US" sz="2400" dirty="0"/>
              <a:t>形式打包的多个值</a:t>
            </a:r>
            <a:endParaRPr lang="en-US" altLang="zh-CN" sz="2400" dirty="0"/>
          </a:p>
          <a:p>
            <a:pPr marL="342900" indent="-342900">
              <a:lnSpc>
                <a:spcPct val="150000"/>
              </a:lnSpc>
              <a:buFont typeface="Wingdings" panose="05000000000000000000" pitchFamily="2" charset="2"/>
              <a:buChar char="p"/>
            </a:pPr>
            <a:r>
              <a:rPr lang="zh-CN" altLang="en-US" sz="2400" dirty="0"/>
              <a:t>“</a:t>
            </a:r>
            <a:r>
              <a:rPr lang="zh-CN" altLang="en-US" sz="2400" dirty="0">
                <a:solidFill>
                  <a:srgbClr val="FF0000"/>
                </a:solidFill>
              </a:rPr>
              <a:t>**</a:t>
            </a:r>
            <a:r>
              <a:rPr lang="zh-CN" altLang="en-US" sz="2400" dirty="0"/>
              <a:t>”</a:t>
            </a:r>
            <a:r>
              <a:rPr lang="en-US" altLang="zh-CN" sz="2400" dirty="0"/>
              <a:t>—— </a:t>
            </a:r>
            <a:r>
              <a:rPr lang="zh-CN" altLang="en-US" sz="2400" dirty="0"/>
              <a:t>接收以</a:t>
            </a:r>
            <a:r>
              <a:rPr lang="zh-CN" altLang="en-US" sz="2400" dirty="0">
                <a:solidFill>
                  <a:srgbClr val="FF0000"/>
                </a:solidFill>
              </a:rPr>
              <a:t>字典</a:t>
            </a:r>
            <a:r>
              <a:rPr lang="zh-CN" altLang="en-US" sz="2400" dirty="0"/>
              <a:t>形式打包的多个值</a:t>
            </a:r>
            <a:endParaRPr lang="en-US" altLang="zh-CN" sz="2400" dirty="0"/>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打包</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2290" name="Picture 2" descr="https://timgsa.baidu.com/timg?image&amp;quality=80&amp;size=b9999_10000&amp;sec=1588674583506&amp;di=ce41948a72565b4eec3afb7a92f487aa&amp;imgtype=0&amp;src=http%3A%2F%2Fwww.62a.net%2Ftbimg%2Fimg%2Ftfscom%2Fi4%2F771666054%2FTB2RcTZt8yWBuNkSmFPXXXguVXa_%2521%25217716660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784" y="2426105"/>
            <a:ext cx="32575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790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打包</a:t>
              </a:r>
              <a:r>
                <a:rPr lang="en-US" altLang="zh-CN" sz="3200" b="1" dirty="0">
                  <a:solidFill>
                    <a:schemeClr val="bg1"/>
                  </a:solidFill>
                </a:rPr>
                <a:t>——</a:t>
              </a:r>
              <a:r>
                <a:rPr lang="zh-CN" altLang="en-US" sz="3200" b="1" dirty="0">
                  <a:solidFill>
                    <a:schemeClr val="bg1"/>
                  </a:solidFill>
                </a:rPr>
                <a:t>“*”</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2290" name="Picture 2" descr="https://timgsa.baidu.com/timg?image&amp;quality=80&amp;size=b9999_10000&amp;sec=1588674583506&amp;di=ce41948a72565b4eec3afb7a92f487aa&amp;imgtype=0&amp;src=http%3A%2F%2Fwww.62a.net%2Ftbimg%2Fimg%2Ftfscom%2Fi4%2F771666054%2FTB2RcTZt8yWBuNkSmFPXXXguVXa_%2521%25217716660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784" y="2426105"/>
            <a:ext cx="3257550" cy="32575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5284880" y="2933522"/>
            <a:ext cx="5797562" cy="874407"/>
            <a:chOff x="617346" y="3124829"/>
            <a:chExt cx="5797562" cy="874407"/>
          </a:xfrm>
        </p:grpSpPr>
        <p:sp>
          <p:nvSpPr>
            <p:cNvPr id="11" name="矩形 10"/>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test(*args):</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print(args)</a:t>
              </a:r>
            </a:p>
          </p:txBody>
        </p:sp>
        <p:sp>
          <p:nvSpPr>
            <p:cNvPr id="12" name="矩形 11"/>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4" name="组合 13"/>
          <p:cNvGrpSpPr/>
          <p:nvPr/>
        </p:nvGrpSpPr>
        <p:grpSpPr>
          <a:xfrm>
            <a:off x="5284880" y="4169224"/>
            <a:ext cx="5797562" cy="507831"/>
            <a:chOff x="617347" y="4464581"/>
            <a:chExt cx="5797562" cy="507831"/>
          </a:xfrm>
        </p:grpSpPr>
        <p:sp>
          <p:nvSpPr>
            <p:cNvPr id="15" name="矩形 14"/>
            <p:cNvSpPr/>
            <p:nvPr/>
          </p:nvSpPr>
          <p:spPr>
            <a:xfrm>
              <a:off x="617347" y="4464581"/>
              <a:ext cx="5797562" cy="507831"/>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test(11, 22, 33, 44, 55)</a:t>
              </a:r>
            </a:p>
          </p:txBody>
        </p:sp>
        <p:sp>
          <p:nvSpPr>
            <p:cNvPr id="16" name="矩形 15"/>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21" name="组合 20"/>
          <p:cNvGrpSpPr/>
          <p:nvPr/>
        </p:nvGrpSpPr>
        <p:grpSpPr>
          <a:xfrm>
            <a:off x="5284879" y="5044949"/>
            <a:ext cx="5797562" cy="507831"/>
            <a:chOff x="617347" y="4464581"/>
            <a:chExt cx="5797562" cy="507831"/>
          </a:xfrm>
        </p:grpSpPr>
        <p:sp>
          <p:nvSpPr>
            <p:cNvPr id="22" name="矩形 21"/>
            <p:cNvSpPr/>
            <p:nvPr/>
          </p:nvSpPr>
          <p:spPr>
            <a:xfrm>
              <a:off x="617347" y="4464581"/>
              <a:ext cx="5797562" cy="507831"/>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(11, 22, 33, 44, 55)</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sp>
          <p:nvSpPr>
            <p:cNvPr id="23" name="矩形 22"/>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3273656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打包</a:t>
              </a:r>
              <a:r>
                <a:rPr lang="en-US" altLang="zh-CN" sz="3200" b="1" dirty="0">
                  <a:solidFill>
                    <a:schemeClr val="bg1"/>
                  </a:solidFill>
                </a:rPr>
                <a:t>——</a:t>
              </a:r>
              <a:r>
                <a:rPr lang="zh-CN" altLang="en-US" sz="3200" b="1" dirty="0">
                  <a:solidFill>
                    <a:schemeClr val="bg1"/>
                  </a:solidFill>
                </a:rPr>
                <a:t>“**”</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2290" name="Picture 2" descr="https://timgsa.baidu.com/timg?image&amp;quality=80&amp;size=b9999_10000&amp;sec=1588674583506&amp;di=ce41948a72565b4eec3afb7a92f487aa&amp;imgtype=0&amp;src=http%3A%2F%2Fwww.62a.net%2Ftbimg%2Fimg%2Ftfscom%2Fi4%2F771666054%2FTB2RcTZt8yWBuNkSmFPXXXguVXa_%2521%25217716660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784" y="2426105"/>
            <a:ext cx="3257550" cy="325755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5284880" y="2933522"/>
            <a:ext cx="5797562" cy="874407"/>
            <a:chOff x="617346" y="3124829"/>
            <a:chExt cx="5797562" cy="874407"/>
          </a:xfrm>
        </p:grpSpPr>
        <p:sp>
          <p:nvSpPr>
            <p:cNvPr id="11" name="矩形 10"/>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test(**kwargs):</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print(kwargs)</a:t>
              </a:r>
            </a:p>
          </p:txBody>
        </p:sp>
        <p:sp>
          <p:nvSpPr>
            <p:cNvPr id="12" name="矩形 11"/>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4" name="组合 13"/>
          <p:cNvGrpSpPr/>
          <p:nvPr/>
        </p:nvGrpSpPr>
        <p:grpSpPr>
          <a:xfrm>
            <a:off x="5284880" y="4169224"/>
            <a:ext cx="5797562" cy="458908"/>
            <a:chOff x="617347" y="4464581"/>
            <a:chExt cx="5797562" cy="458908"/>
          </a:xfrm>
        </p:grpSpPr>
        <p:sp>
          <p:nvSpPr>
            <p:cNvPr id="15" name="矩形 14"/>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test(a=11, b=22, c=33, d=44, e=55)</a:t>
              </a:r>
            </a:p>
          </p:txBody>
        </p:sp>
        <p:sp>
          <p:nvSpPr>
            <p:cNvPr id="16" name="矩形 15"/>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21" name="组合 20"/>
          <p:cNvGrpSpPr/>
          <p:nvPr/>
        </p:nvGrpSpPr>
        <p:grpSpPr>
          <a:xfrm>
            <a:off x="5284879" y="5044949"/>
            <a:ext cx="5797562" cy="458908"/>
            <a:chOff x="617347" y="4464581"/>
            <a:chExt cx="5797562" cy="458908"/>
          </a:xfrm>
        </p:grpSpPr>
        <p:sp>
          <p:nvSpPr>
            <p:cNvPr id="22" name="矩形 21"/>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 11, 'b': 22, 'c': 33, 'd': 44, 'e': 55}</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sp>
          <p:nvSpPr>
            <p:cNvPr id="23" name="矩形 22"/>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223345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打包</a:t>
              </a:r>
              <a:r>
                <a:rPr lang="en-US" altLang="zh-CN" sz="3200" b="1" dirty="0">
                  <a:solidFill>
                    <a:schemeClr val="bg1"/>
                  </a:solidFill>
                </a:rPr>
                <a:t>——</a:t>
              </a:r>
              <a:r>
                <a:rPr lang="zh-CN" altLang="en-US" sz="3200" b="1" dirty="0">
                  <a:solidFill>
                    <a:schemeClr val="bg1"/>
                  </a:solidFill>
                </a:rPr>
                <a:t>“**”</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2290" name="Picture 2" descr="https://timgsa.baidu.com/timg?image&amp;quality=80&amp;size=b9999_10000&amp;sec=1588674583506&amp;di=ce41948a72565b4eec3afb7a92f487aa&amp;imgtype=0&amp;src=http%3A%2F%2Fwww.62a.net%2Ftbimg%2Fimg%2Ftfscom%2Fi4%2F771666054%2FTB2RcTZt8yWBuNkSmFPXXXguVXa_%2521%25217716660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784" y="2426105"/>
            <a:ext cx="3257550" cy="32575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44"/>
          <p:cNvSpPr txBox="1">
            <a:spLocks noChangeArrowheads="1"/>
          </p:cNvSpPr>
          <p:nvPr/>
        </p:nvSpPr>
        <p:spPr bwMode="auto">
          <a:xfrm>
            <a:off x="4297445" y="2820769"/>
            <a:ext cx="7196148" cy="25545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alpha val="3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indent="-342900">
              <a:lnSpc>
                <a:spcPct val="200000"/>
              </a:lnSpc>
              <a:buFont typeface="Wingdings" panose="05000000000000000000" pitchFamily="2" charset="2"/>
              <a:buChar char="p"/>
            </a:pPr>
            <a:r>
              <a:rPr lang="zh-CN" altLang="en-US" sz="2000" dirty="0"/>
              <a:t>虽然函数中添加“*”或“**”的形参可以是符合命名规范的任意名称，但这里</a:t>
            </a:r>
            <a:r>
              <a:rPr lang="zh-CN" altLang="en-US" sz="2000" dirty="0">
                <a:solidFill>
                  <a:srgbClr val="FF0000"/>
                </a:solidFill>
              </a:rPr>
              <a:t>建议使用</a:t>
            </a:r>
            <a:r>
              <a:rPr lang="zh-CN" altLang="en-US" sz="2000" dirty="0"/>
              <a:t>*</a:t>
            </a:r>
            <a:r>
              <a:rPr lang="en-US" altLang="zh-CN" sz="2000" dirty="0"/>
              <a:t>args</a:t>
            </a:r>
            <a:r>
              <a:rPr lang="zh-CN" altLang="en-US" sz="2000" dirty="0"/>
              <a:t>和**</a:t>
            </a:r>
            <a:r>
              <a:rPr lang="en-US" altLang="zh-CN" sz="2000" dirty="0"/>
              <a:t>kwargs</a:t>
            </a:r>
            <a:r>
              <a:rPr lang="zh-CN" altLang="en-US" sz="2000" dirty="0"/>
              <a:t>。</a:t>
            </a:r>
            <a:endParaRPr lang="en-US" altLang="zh-CN" sz="2000" dirty="0"/>
          </a:p>
          <a:p>
            <a:pPr marL="342900" indent="-342900">
              <a:lnSpc>
                <a:spcPct val="200000"/>
              </a:lnSpc>
              <a:buFont typeface="Wingdings" panose="05000000000000000000" pitchFamily="2" charset="2"/>
              <a:buChar char="p"/>
            </a:pPr>
            <a:r>
              <a:rPr lang="zh-CN" altLang="en-US" sz="2000" dirty="0"/>
              <a:t>若函数没有接收到任何数据，参数</a:t>
            </a:r>
            <a:r>
              <a:rPr lang="zh-CN" altLang="en-US" sz="2000" dirty="0">
                <a:solidFill>
                  <a:srgbClr val="FF0000"/>
                </a:solidFill>
              </a:rPr>
              <a:t>*</a:t>
            </a:r>
            <a:r>
              <a:rPr lang="en-US" altLang="zh-CN" sz="2000" dirty="0">
                <a:solidFill>
                  <a:srgbClr val="FF0000"/>
                </a:solidFill>
              </a:rPr>
              <a:t>args</a:t>
            </a:r>
            <a:r>
              <a:rPr lang="zh-CN" altLang="en-US" sz="2000" dirty="0"/>
              <a:t>和</a:t>
            </a:r>
            <a:r>
              <a:rPr lang="zh-CN" altLang="en-US" sz="2000" dirty="0">
                <a:solidFill>
                  <a:srgbClr val="FF0000"/>
                </a:solidFill>
              </a:rPr>
              <a:t>**</a:t>
            </a:r>
            <a:r>
              <a:rPr lang="en-US" altLang="zh-CN" sz="2000" dirty="0">
                <a:solidFill>
                  <a:srgbClr val="FF0000"/>
                </a:solidFill>
              </a:rPr>
              <a:t>kwargs</a:t>
            </a:r>
            <a:r>
              <a:rPr lang="zh-CN" altLang="en-US" sz="2000" dirty="0">
                <a:solidFill>
                  <a:srgbClr val="FF0000"/>
                </a:solidFill>
              </a:rPr>
              <a:t>为空</a:t>
            </a:r>
            <a:r>
              <a:rPr lang="zh-CN" altLang="en-US" sz="2000" dirty="0"/>
              <a:t>，即它们为</a:t>
            </a:r>
            <a:r>
              <a:rPr lang="zh-CN" altLang="en-US" sz="2000" dirty="0">
                <a:solidFill>
                  <a:srgbClr val="FF0000"/>
                </a:solidFill>
              </a:rPr>
              <a:t>空元组</a:t>
            </a:r>
            <a:r>
              <a:rPr lang="zh-CN" altLang="en-US" sz="2000" dirty="0"/>
              <a:t>或</a:t>
            </a:r>
            <a:r>
              <a:rPr lang="zh-CN" altLang="en-US" sz="2000" dirty="0">
                <a:solidFill>
                  <a:srgbClr val="FF0000"/>
                </a:solidFill>
              </a:rPr>
              <a:t>空字典</a:t>
            </a:r>
            <a:r>
              <a:rPr lang="zh-CN" altLang="en-US" sz="2000" dirty="0"/>
              <a:t>。</a:t>
            </a:r>
            <a:endParaRPr lang="en-US" altLang="zh-CN" sz="2000" dirty="0"/>
          </a:p>
        </p:txBody>
      </p:sp>
    </p:spTree>
    <p:extLst>
      <p:ext uri="{BB962C8B-B14F-4D97-AF65-F5344CB8AC3E}">
        <p14:creationId xmlns:p14="http://schemas.microsoft.com/office/powerpoint/2010/main" val="260994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解包</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
        <p:nvSpPr>
          <p:cNvPr id="24" name="Text Box 44"/>
          <p:cNvSpPr txBox="1">
            <a:spLocks noChangeArrowheads="1"/>
          </p:cNvSpPr>
          <p:nvPr/>
        </p:nvSpPr>
        <p:spPr bwMode="auto">
          <a:xfrm>
            <a:off x="840784" y="2686987"/>
            <a:ext cx="7196148" cy="3046988"/>
          </a:xfrm>
          <a:prstGeom prst="rect">
            <a:avLst/>
          </a:prstGeom>
          <a:noFill/>
          <a:ln w="9525">
            <a:noFill/>
            <a:miter lim="800000"/>
            <a:headEnd/>
            <a:tailEnd/>
          </a:ln>
          <a:effectLst/>
          <a:extLst>
            <a:ext uri="{909E8E84-426E-40DD-AFC4-6F175D3DCCD1}">
              <a14:hiddenFill xmlns:a14="http://schemas.microsoft.com/office/drawing/2010/main">
                <a:solidFill>
                  <a:srgbClr val="FFFFFF">
                    <a:alpha val="3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marL="342900" indent="-342900">
              <a:lnSpc>
                <a:spcPct val="200000"/>
              </a:lnSpc>
              <a:buFont typeface="Wingdings" panose="05000000000000000000" pitchFamily="2" charset="2"/>
              <a:buChar char="ü"/>
            </a:pPr>
            <a:r>
              <a:rPr lang="zh-CN" altLang="zh-CN" sz="2400" dirty="0"/>
              <a:t>实参是</a:t>
            </a:r>
            <a:r>
              <a:rPr lang="zh-CN" altLang="zh-CN" sz="2400" dirty="0">
                <a:solidFill>
                  <a:srgbClr val="FF0000"/>
                </a:solidFill>
              </a:rPr>
              <a:t>元组</a:t>
            </a:r>
            <a:r>
              <a:rPr lang="en-US" altLang="zh-CN" sz="2400" dirty="0"/>
              <a:t>   </a:t>
            </a:r>
            <a:r>
              <a:rPr lang="zh-CN" altLang="en-US" sz="2400" dirty="0"/>
              <a:t>→   </a:t>
            </a:r>
            <a:r>
              <a:rPr lang="zh-CN" altLang="zh-CN" sz="2400" dirty="0"/>
              <a:t>可以使用“</a:t>
            </a:r>
            <a:r>
              <a:rPr lang="en-US" altLang="zh-CN" sz="2400" dirty="0">
                <a:solidFill>
                  <a:srgbClr val="FF0000"/>
                </a:solidFill>
              </a:rPr>
              <a:t>*</a:t>
            </a:r>
            <a:r>
              <a:rPr lang="zh-CN" altLang="zh-CN" sz="2400" dirty="0"/>
              <a:t>”</a:t>
            </a:r>
            <a:r>
              <a:rPr lang="zh-CN" altLang="zh-CN" sz="2400" dirty="0">
                <a:solidFill>
                  <a:srgbClr val="FF0000"/>
                </a:solidFill>
              </a:rPr>
              <a:t>拆分</a:t>
            </a:r>
            <a:r>
              <a:rPr lang="zh-CN" altLang="zh-CN" sz="2400" dirty="0"/>
              <a:t>成多个值</a:t>
            </a:r>
            <a:r>
              <a:rPr lang="en-US" altLang="zh-CN" sz="2400" dirty="0"/>
              <a:t>  </a:t>
            </a:r>
            <a:r>
              <a:rPr lang="zh-CN" altLang="en-US" sz="2400" dirty="0"/>
              <a:t>→  按</a:t>
            </a:r>
            <a:r>
              <a:rPr lang="zh-CN" altLang="zh-CN" sz="2400" dirty="0">
                <a:solidFill>
                  <a:srgbClr val="FF0000"/>
                </a:solidFill>
              </a:rPr>
              <a:t>位置</a:t>
            </a:r>
            <a:r>
              <a:rPr lang="zh-CN" altLang="zh-CN" sz="2400" dirty="0"/>
              <a:t>参数</a:t>
            </a:r>
            <a:r>
              <a:rPr lang="zh-CN" altLang="zh-CN" sz="2400" dirty="0">
                <a:solidFill>
                  <a:srgbClr val="FF0000"/>
                </a:solidFill>
              </a:rPr>
              <a:t>传</a:t>
            </a:r>
            <a:r>
              <a:rPr lang="zh-CN" altLang="zh-CN" sz="2400" dirty="0"/>
              <a:t>给形参</a:t>
            </a:r>
            <a:endParaRPr lang="en-US" altLang="zh-CN" sz="2400" dirty="0"/>
          </a:p>
          <a:p>
            <a:pPr marL="342900" indent="-342900">
              <a:lnSpc>
                <a:spcPct val="200000"/>
              </a:lnSpc>
              <a:buFont typeface="Wingdings" panose="05000000000000000000" pitchFamily="2" charset="2"/>
              <a:buChar char="ü"/>
            </a:pPr>
            <a:r>
              <a:rPr lang="zh-CN" altLang="en-US" sz="2400" dirty="0"/>
              <a:t>实参是</a:t>
            </a:r>
            <a:r>
              <a:rPr lang="zh-CN" altLang="en-US" sz="2400" dirty="0">
                <a:solidFill>
                  <a:srgbClr val="FF0000"/>
                </a:solidFill>
              </a:rPr>
              <a:t>字典</a:t>
            </a:r>
            <a:r>
              <a:rPr lang="zh-CN" altLang="en-US" sz="2400" dirty="0"/>
              <a:t>   →    </a:t>
            </a:r>
            <a:r>
              <a:rPr lang="zh-CN" altLang="zh-CN" sz="2400" dirty="0"/>
              <a:t>可以使用“</a:t>
            </a:r>
            <a:r>
              <a:rPr lang="en-US" altLang="zh-CN" sz="2400" dirty="0">
                <a:solidFill>
                  <a:srgbClr val="FF0000"/>
                </a:solidFill>
              </a:rPr>
              <a:t>**</a:t>
            </a:r>
            <a:r>
              <a:rPr lang="zh-CN" altLang="zh-CN" sz="2400" dirty="0"/>
              <a:t>” </a:t>
            </a:r>
            <a:r>
              <a:rPr lang="zh-CN" altLang="zh-CN" sz="2400" dirty="0">
                <a:solidFill>
                  <a:srgbClr val="FF0000"/>
                </a:solidFill>
              </a:rPr>
              <a:t>拆分</a:t>
            </a:r>
            <a:r>
              <a:rPr lang="zh-CN" altLang="zh-CN" sz="2400" dirty="0"/>
              <a:t>成多个键值对</a:t>
            </a:r>
            <a:r>
              <a:rPr lang="en-US" altLang="zh-CN" sz="2400" dirty="0"/>
              <a:t>    </a:t>
            </a:r>
            <a:r>
              <a:rPr lang="zh-CN" altLang="en-US" sz="2400" dirty="0"/>
              <a:t>→    </a:t>
            </a:r>
            <a:r>
              <a:rPr lang="zh-CN" altLang="zh-CN" sz="2400" dirty="0"/>
              <a:t>按</a:t>
            </a:r>
            <a:r>
              <a:rPr lang="zh-CN" altLang="zh-CN" sz="2400" dirty="0">
                <a:solidFill>
                  <a:srgbClr val="FF0000"/>
                </a:solidFill>
              </a:rPr>
              <a:t>关键字</a:t>
            </a:r>
            <a:r>
              <a:rPr lang="zh-CN" altLang="zh-CN" sz="2400" dirty="0"/>
              <a:t>参数</a:t>
            </a:r>
            <a:r>
              <a:rPr lang="zh-CN" altLang="zh-CN" sz="2400" dirty="0">
                <a:solidFill>
                  <a:srgbClr val="FF0000"/>
                </a:solidFill>
              </a:rPr>
              <a:t>传</a:t>
            </a:r>
            <a:r>
              <a:rPr lang="zh-CN" altLang="en-US" sz="2400" dirty="0"/>
              <a:t>给</a:t>
            </a:r>
            <a:r>
              <a:rPr lang="zh-CN" altLang="zh-CN" sz="2400" dirty="0"/>
              <a:t>形参</a:t>
            </a:r>
            <a:endParaRPr lang="en-US" altLang="zh-CN" sz="2400" dirty="0"/>
          </a:p>
        </p:txBody>
      </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7829" y="2646880"/>
            <a:ext cx="2577364" cy="312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205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anim calcmode="lin" valueType="num">
                                      <p:cBhvr>
                                        <p:cTn id="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animEffect transition="in" filter="fade">
                                      <p:cBhvr>
                                        <p:cTn id="14" dur="1000"/>
                                        <p:tgtEl>
                                          <p:spTgt spid="24">
                                            <p:txEl>
                                              <p:pRg st="1" end="1"/>
                                            </p:txEl>
                                          </p:spTgt>
                                        </p:tgtEl>
                                      </p:cBhvr>
                                    </p:animEffect>
                                    <p:anim calcmode="lin" valueType="num">
                                      <p:cBhvr>
                                        <p:cTn id="15"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6.5    </a:t>
            </a:r>
            <a:r>
              <a:rPr lang="zh-CN" altLang="en-US" sz="2800" dirty="0">
                <a:solidFill>
                  <a:srgbClr val="595959"/>
                </a:solidFill>
                <a:latin typeface="Impact" pitchFamily="34" charset="0"/>
                <a:ea typeface="微软雅黑" pitchFamily="34" charset="-122"/>
              </a:rPr>
              <a:t>变量作用域</a:t>
            </a: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6.1    </a:t>
            </a:r>
            <a:r>
              <a:rPr lang="zh-CN" altLang="zh-CN" sz="2800" dirty="0">
                <a:solidFill>
                  <a:srgbClr val="595959"/>
                </a:solidFill>
                <a:latin typeface="Impact" pitchFamily="34" charset="0"/>
                <a:ea typeface="微软雅黑" pitchFamily="34" charset="-122"/>
              </a:rPr>
              <a:t>函数</a:t>
            </a:r>
            <a:r>
              <a:rPr lang="zh-CN" altLang="en-US" sz="2800" dirty="0">
                <a:solidFill>
                  <a:srgbClr val="595959"/>
                </a:solidFill>
                <a:latin typeface="Impact" pitchFamily="34" charset="0"/>
                <a:ea typeface="微软雅黑" pitchFamily="34" charset="-122"/>
              </a:rPr>
              <a:t>概述</a:t>
            </a: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6.2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定义和调用</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6.3    </a:t>
            </a:r>
            <a:r>
              <a:rPr lang="zh-CN" altLang="en-US" sz="2800" dirty="0">
                <a:solidFill>
                  <a:srgbClr val="595959"/>
                </a:solidFill>
                <a:latin typeface="Impact" pitchFamily="34" charset="0"/>
                <a:ea typeface="微软雅黑" pitchFamily="34" charset="-122"/>
              </a:rPr>
              <a:t>函数参数的传递</a:t>
            </a: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6.4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返回值</a:t>
            </a:r>
          </a:p>
        </p:txBody>
      </p:sp>
    </p:spTree>
    <p:extLst>
      <p:ext uri="{BB962C8B-B14F-4D97-AF65-F5344CB8AC3E}">
        <p14:creationId xmlns:p14="http://schemas.microsoft.com/office/powerpoint/2010/main" val="71055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解包</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7829" y="2646880"/>
            <a:ext cx="2577364" cy="312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8"/>
          <p:cNvGrpSpPr/>
          <p:nvPr/>
        </p:nvGrpSpPr>
        <p:grpSpPr>
          <a:xfrm>
            <a:off x="840784" y="2714919"/>
            <a:ext cx="7020326" cy="874407"/>
            <a:chOff x="617346" y="3124829"/>
            <a:chExt cx="5797562" cy="874407"/>
          </a:xfrm>
        </p:grpSpPr>
        <p:sp>
          <p:nvSpPr>
            <p:cNvPr id="10" name="矩形 9"/>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test(a, b, c, d, e):</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print(a, b, c, d, e)</a:t>
              </a:r>
            </a:p>
          </p:txBody>
        </p:sp>
        <p:sp>
          <p:nvSpPr>
            <p:cNvPr id="11" name="矩形 10"/>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2" name="组合 11"/>
          <p:cNvGrpSpPr/>
          <p:nvPr/>
        </p:nvGrpSpPr>
        <p:grpSpPr>
          <a:xfrm>
            <a:off x="840784" y="3950621"/>
            <a:ext cx="7020326" cy="874407"/>
            <a:chOff x="617347" y="4464581"/>
            <a:chExt cx="5797562" cy="874407"/>
          </a:xfrm>
        </p:grpSpPr>
        <p:sp>
          <p:nvSpPr>
            <p:cNvPr id="13" name="矩形 12"/>
            <p:cNvSpPr/>
            <p:nvPr/>
          </p:nvSpPr>
          <p:spPr>
            <a:xfrm>
              <a:off x="617347" y="4464581"/>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nums = (11, 22, 33, 44, 55)</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test(*nums)</a:t>
              </a:r>
            </a:p>
          </p:txBody>
        </p:sp>
        <p:sp>
          <p:nvSpPr>
            <p:cNvPr id="14" name="矩形 13"/>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15" name="组合 14"/>
          <p:cNvGrpSpPr/>
          <p:nvPr/>
        </p:nvGrpSpPr>
        <p:grpSpPr>
          <a:xfrm>
            <a:off x="840783" y="5165994"/>
            <a:ext cx="7020326" cy="458908"/>
            <a:chOff x="617347" y="4464581"/>
            <a:chExt cx="5797562" cy="458908"/>
          </a:xfrm>
        </p:grpSpPr>
        <p:sp>
          <p:nvSpPr>
            <p:cNvPr id="16" name="矩形 15"/>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{'a': 11, 'b': 22, 'c': 311 22 33 44 553, 'd': 44, 'e': 55}</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sp>
          <p:nvSpPr>
            <p:cNvPr id="21" name="矩形 20"/>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4212004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6.3.4 </a:t>
            </a:r>
            <a:r>
              <a:rPr lang="zh-CN" altLang="en-US" sz="3200" dirty="0">
                <a:solidFill>
                  <a:srgbClr val="1353A2"/>
                </a:solidFill>
                <a:latin typeface="微软雅黑" pitchFamily="34" charset="-122"/>
                <a:ea typeface="微软雅黑" pitchFamily="34" charset="-122"/>
                <a:cs typeface="+mn-cs"/>
              </a:rPr>
              <a:t>参数的打包与解包</a:t>
            </a:r>
          </a:p>
        </p:txBody>
      </p:sp>
      <p:grpSp>
        <p:nvGrpSpPr>
          <p:cNvPr id="17" name="组合 15"/>
          <p:cNvGrpSpPr/>
          <p:nvPr/>
        </p:nvGrpSpPr>
        <p:grpSpPr>
          <a:xfrm>
            <a:off x="840784" y="1268760"/>
            <a:ext cx="10654409" cy="1008112"/>
            <a:chOff x="395441" y="968316"/>
            <a:chExt cx="10210154" cy="1008112"/>
          </a:xfrm>
          <a:solidFill>
            <a:srgbClr val="1353A2"/>
          </a:solidFill>
        </p:grpSpPr>
        <p:sp>
          <p:nvSpPr>
            <p:cNvPr id="18"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9"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解包</a:t>
              </a:r>
              <a:endParaRPr lang="en-US" altLang="zh-CN" sz="3200" b="1" dirty="0">
                <a:solidFill>
                  <a:schemeClr val="bg1"/>
                </a:solidFill>
              </a:endParaRPr>
            </a:p>
          </p:txBody>
        </p:sp>
        <p:pic>
          <p:nvPicPr>
            <p:cNvPr id="20" name="图片 1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7829" y="2646880"/>
            <a:ext cx="2577364" cy="3127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8"/>
          <p:cNvGrpSpPr/>
          <p:nvPr/>
        </p:nvGrpSpPr>
        <p:grpSpPr>
          <a:xfrm>
            <a:off x="840784" y="2714919"/>
            <a:ext cx="7020326" cy="874407"/>
            <a:chOff x="617346" y="3124829"/>
            <a:chExt cx="5797562" cy="874407"/>
          </a:xfrm>
        </p:grpSpPr>
        <p:sp>
          <p:nvSpPr>
            <p:cNvPr id="10" name="矩形 9"/>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test(a, b, c, d, e):</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print(a, b, c, d, e)</a:t>
              </a:r>
            </a:p>
          </p:txBody>
        </p:sp>
        <p:sp>
          <p:nvSpPr>
            <p:cNvPr id="11" name="矩形 10"/>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2" name="组合 11"/>
          <p:cNvGrpSpPr/>
          <p:nvPr/>
        </p:nvGrpSpPr>
        <p:grpSpPr>
          <a:xfrm>
            <a:off x="840784" y="3950621"/>
            <a:ext cx="7020326" cy="874407"/>
            <a:chOff x="617347" y="4464581"/>
            <a:chExt cx="5797562" cy="874407"/>
          </a:xfrm>
        </p:grpSpPr>
        <p:sp>
          <p:nvSpPr>
            <p:cNvPr id="13" name="矩形 12"/>
            <p:cNvSpPr/>
            <p:nvPr/>
          </p:nvSpPr>
          <p:spPr>
            <a:xfrm>
              <a:off x="617347" y="4464581"/>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nums = {"a":11, "b":22, "c":33, "d":44, "e":55}</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test(**nums)</a:t>
              </a:r>
            </a:p>
          </p:txBody>
        </p:sp>
        <p:sp>
          <p:nvSpPr>
            <p:cNvPr id="14" name="矩形 13"/>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15" name="组合 14"/>
          <p:cNvGrpSpPr/>
          <p:nvPr/>
        </p:nvGrpSpPr>
        <p:grpSpPr>
          <a:xfrm>
            <a:off x="840783" y="5165994"/>
            <a:ext cx="7020326" cy="458908"/>
            <a:chOff x="617347" y="4464581"/>
            <a:chExt cx="5797562" cy="458908"/>
          </a:xfrm>
        </p:grpSpPr>
        <p:sp>
          <p:nvSpPr>
            <p:cNvPr id="16" name="矩形 15"/>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11 22 33 44 55</a:t>
              </a:r>
              <a:endParaRPr lang="zh-CN" altLang="en-US" kern="100" dirty="0">
                <a:solidFill>
                  <a:srgbClr val="1353A2"/>
                </a:solidFill>
                <a:latin typeface="微软雅黑" panose="020B0503020204020204" pitchFamily="34" charset="-122"/>
                <a:ea typeface="微软雅黑" panose="020B0503020204020204" pitchFamily="34" charset="-122"/>
              </a:endParaRPr>
            </a:p>
          </p:txBody>
        </p:sp>
        <p:sp>
          <p:nvSpPr>
            <p:cNvPr id="21" name="矩形 20"/>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3955129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6.3.5 </a:t>
            </a:r>
            <a:r>
              <a:rPr lang="zh-CN" altLang="en-US" sz="3200" dirty="0">
                <a:solidFill>
                  <a:srgbClr val="1353A2"/>
                </a:solidFill>
                <a:latin typeface="微软雅黑" pitchFamily="34" charset="-122"/>
                <a:ea typeface="微软雅黑" pitchFamily="34" charset="-122"/>
                <a:cs typeface="+mn-cs"/>
              </a:rPr>
              <a:t>混合传递</a:t>
            </a:r>
          </a:p>
        </p:txBody>
      </p:sp>
      <p:sp>
        <p:nvSpPr>
          <p:cNvPr id="3" name="矩形 2"/>
          <p:cNvSpPr/>
          <p:nvPr/>
        </p:nvSpPr>
        <p:spPr>
          <a:xfrm>
            <a:off x="4412775" y="1604180"/>
            <a:ext cx="708241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前面介绍的参数传递的方式</a:t>
            </a:r>
            <a:r>
              <a:rPr lang="zh-CN" altLang="zh-CN" sz="2400" dirty="0">
                <a:solidFill>
                  <a:srgbClr val="FF0000"/>
                </a:solidFill>
                <a:latin typeface="微软雅黑" pitchFamily="34" charset="-122"/>
                <a:ea typeface="微软雅黑" pitchFamily="34" charset="-122"/>
              </a:rPr>
              <a:t>在定义</a:t>
            </a:r>
            <a:r>
              <a:rPr lang="zh-CN" altLang="zh-CN" sz="2400" dirty="0">
                <a:solidFill>
                  <a:schemeClr val="bg1">
                    <a:lumMod val="50000"/>
                  </a:schemeClr>
                </a:solidFill>
                <a:latin typeface="微软雅黑" pitchFamily="34" charset="-122"/>
                <a:ea typeface="微软雅黑" pitchFamily="34" charset="-122"/>
              </a:rPr>
              <a:t>函数或</a:t>
            </a:r>
            <a:r>
              <a:rPr lang="zh-CN" altLang="zh-CN" sz="2400" dirty="0">
                <a:solidFill>
                  <a:srgbClr val="FF0000"/>
                </a:solidFill>
                <a:latin typeface="微软雅黑" pitchFamily="34" charset="-122"/>
                <a:ea typeface="微软雅黑" pitchFamily="34" charset="-122"/>
              </a:rPr>
              <a:t>调用</a:t>
            </a:r>
            <a:r>
              <a:rPr lang="zh-CN" altLang="zh-CN" sz="2400" dirty="0">
                <a:solidFill>
                  <a:schemeClr val="bg1">
                    <a:lumMod val="50000"/>
                  </a:schemeClr>
                </a:solidFill>
                <a:latin typeface="微软雅黑" pitchFamily="34" charset="-122"/>
                <a:ea typeface="微软雅黑" pitchFamily="34" charset="-122"/>
              </a:rPr>
              <a:t>函数时可以</a:t>
            </a:r>
            <a:r>
              <a:rPr lang="zh-CN" altLang="zh-CN" sz="2400" dirty="0">
                <a:solidFill>
                  <a:srgbClr val="FF0000"/>
                </a:solidFill>
                <a:latin typeface="微软雅黑" pitchFamily="34" charset="-122"/>
                <a:ea typeface="微软雅黑" pitchFamily="34" charset="-122"/>
              </a:rPr>
              <a:t>混合使用</a:t>
            </a:r>
            <a:r>
              <a:rPr lang="zh-CN" altLang="zh-CN" sz="2400" dirty="0">
                <a:solidFill>
                  <a:schemeClr val="bg1">
                    <a:lumMod val="50000"/>
                  </a:schemeClr>
                </a:solidFill>
                <a:latin typeface="微软雅黑" pitchFamily="34" charset="-122"/>
                <a:ea typeface="微软雅黑" pitchFamily="34" charset="-122"/>
              </a:rPr>
              <a:t>，但是需要遵循一定的规则，具体规则如下</a:t>
            </a:r>
            <a:r>
              <a:rPr lang="zh-CN" altLang="en-US" sz="2400" dirty="0">
                <a:solidFill>
                  <a:schemeClr val="bg1">
                    <a:lumMod val="50000"/>
                  </a:schemeClr>
                </a:solidFill>
                <a:latin typeface="微软雅黑" pitchFamily="34" charset="-122"/>
                <a:ea typeface="微软雅黑" pitchFamily="34" charset="-122"/>
              </a:rPr>
              <a:t>。</a:t>
            </a:r>
            <a:endParaRPr lang="zh-CN" altLang="zh-CN" sz="2400" dirty="0">
              <a:solidFill>
                <a:schemeClr val="bg1">
                  <a:lumMod val="50000"/>
                </a:schemeClr>
              </a:solidFill>
              <a:latin typeface="微软雅黑" pitchFamily="34" charset="-122"/>
              <a:ea typeface="微软雅黑" pitchFamily="34" charset="-122"/>
            </a:endParaRPr>
          </a:p>
        </p:txBody>
      </p:sp>
      <p:sp>
        <p:nvSpPr>
          <p:cNvPr id="4" name="矩形 3"/>
          <p:cNvSpPr/>
          <p:nvPr/>
        </p:nvSpPr>
        <p:spPr>
          <a:xfrm>
            <a:off x="4412775" y="3464924"/>
            <a:ext cx="6096000" cy="1938992"/>
          </a:xfrm>
          <a:prstGeom prst="rect">
            <a:avLst/>
          </a:prstGeom>
        </p:spPr>
        <p:txBody>
          <a:bodyPr>
            <a:spAutoFit/>
          </a:bodyPr>
          <a:lstStyle/>
          <a:p>
            <a:pPr marL="285750" lvl="0" indent="-285750">
              <a:lnSpc>
                <a:spcPct val="150000"/>
              </a:lnSpc>
              <a:buFont typeface="Wingdings" panose="05000000000000000000" pitchFamily="2" charset="2"/>
              <a:buChar char="ü"/>
            </a:pPr>
            <a:r>
              <a:rPr lang="en-US" altLang="zh-CN" sz="2000" dirty="0">
                <a:solidFill>
                  <a:srgbClr val="1353A2"/>
                </a:solidFill>
                <a:latin typeface="微软雅黑" panose="020B0503020204020204" pitchFamily="34" charset="-122"/>
                <a:ea typeface="微软雅黑" panose="020B0503020204020204" pitchFamily="34" charset="-122"/>
              </a:rPr>
              <a:t>  </a:t>
            </a:r>
            <a:r>
              <a:rPr lang="zh-CN" altLang="zh-CN" sz="2000" dirty="0">
                <a:solidFill>
                  <a:srgbClr val="1353A2"/>
                </a:solidFill>
                <a:latin typeface="微软雅黑" panose="020B0503020204020204" pitchFamily="34" charset="-122"/>
                <a:ea typeface="微软雅黑" panose="020B0503020204020204" pitchFamily="34" charset="-122"/>
              </a:rPr>
              <a:t>优先按位置参数传递的方式。</a:t>
            </a:r>
          </a:p>
          <a:p>
            <a:pPr marL="285750" lvl="0" indent="-285750">
              <a:lnSpc>
                <a:spcPct val="150000"/>
              </a:lnSpc>
              <a:buFont typeface="Wingdings" panose="05000000000000000000" pitchFamily="2" charset="2"/>
              <a:buChar char="ü"/>
            </a:pPr>
            <a:r>
              <a:rPr lang="en-US" altLang="zh-CN" sz="2000" dirty="0">
                <a:solidFill>
                  <a:srgbClr val="1353A2"/>
                </a:solidFill>
                <a:latin typeface="微软雅黑" panose="020B0503020204020204" pitchFamily="34" charset="-122"/>
                <a:ea typeface="微软雅黑" panose="020B0503020204020204" pitchFamily="34" charset="-122"/>
              </a:rPr>
              <a:t>  </a:t>
            </a:r>
            <a:r>
              <a:rPr lang="zh-CN" altLang="zh-CN" sz="2000" dirty="0">
                <a:solidFill>
                  <a:srgbClr val="1353A2"/>
                </a:solidFill>
                <a:latin typeface="微软雅黑" panose="020B0503020204020204" pitchFamily="34" charset="-122"/>
                <a:ea typeface="微软雅黑" panose="020B0503020204020204" pitchFamily="34" charset="-122"/>
              </a:rPr>
              <a:t>然后按关键字参数传递的方式。</a:t>
            </a:r>
          </a:p>
          <a:p>
            <a:pPr marL="285750" lvl="0" indent="-285750">
              <a:lnSpc>
                <a:spcPct val="150000"/>
              </a:lnSpc>
              <a:buFont typeface="Wingdings" panose="05000000000000000000" pitchFamily="2" charset="2"/>
              <a:buChar char="ü"/>
            </a:pPr>
            <a:r>
              <a:rPr lang="en-US" altLang="zh-CN" sz="2000" dirty="0">
                <a:solidFill>
                  <a:srgbClr val="1353A2"/>
                </a:solidFill>
                <a:latin typeface="微软雅黑" panose="020B0503020204020204" pitchFamily="34" charset="-122"/>
                <a:ea typeface="微软雅黑" panose="020B0503020204020204" pitchFamily="34" charset="-122"/>
              </a:rPr>
              <a:t>  </a:t>
            </a:r>
            <a:r>
              <a:rPr lang="zh-CN" altLang="zh-CN" sz="2000" dirty="0">
                <a:solidFill>
                  <a:srgbClr val="1353A2"/>
                </a:solidFill>
                <a:latin typeface="微软雅黑" panose="020B0503020204020204" pitchFamily="34" charset="-122"/>
                <a:ea typeface="微软雅黑" panose="020B0503020204020204" pitchFamily="34" charset="-122"/>
              </a:rPr>
              <a:t>之后按默认参数传递的方式。</a:t>
            </a:r>
          </a:p>
          <a:p>
            <a:pPr marL="285750" lvl="0" indent="-285750">
              <a:lnSpc>
                <a:spcPct val="150000"/>
              </a:lnSpc>
              <a:buFont typeface="Wingdings" panose="05000000000000000000" pitchFamily="2" charset="2"/>
              <a:buChar char="ü"/>
            </a:pPr>
            <a:r>
              <a:rPr lang="en-US" altLang="zh-CN" sz="2000" dirty="0">
                <a:solidFill>
                  <a:srgbClr val="1353A2"/>
                </a:solidFill>
                <a:latin typeface="微软雅黑" panose="020B0503020204020204" pitchFamily="34" charset="-122"/>
                <a:ea typeface="微软雅黑" panose="020B0503020204020204" pitchFamily="34" charset="-122"/>
              </a:rPr>
              <a:t>  </a:t>
            </a:r>
            <a:r>
              <a:rPr lang="zh-CN" altLang="zh-CN" sz="2000" dirty="0">
                <a:solidFill>
                  <a:srgbClr val="1353A2"/>
                </a:solidFill>
                <a:latin typeface="微软雅黑" panose="020B0503020204020204" pitchFamily="34" charset="-122"/>
                <a:ea typeface="微软雅黑" panose="020B0503020204020204" pitchFamily="34" charset="-122"/>
              </a:rPr>
              <a:t>最后按打包传递的方式。</a:t>
            </a:r>
          </a:p>
        </p:txBody>
      </p:sp>
      <p:pic>
        <p:nvPicPr>
          <p:cNvPr id="22" name="Picture 2" descr="https://ss2.bdstatic.com/70cFvnSh_Q1YnxGkpoWK1HF6hhy/it/u=1051257653,200919858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8" y="2187258"/>
            <a:ext cx="3059936" cy="3059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8689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6.3.5 </a:t>
            </a:r>
            <a:r>
              <a:rPr lang="zh-CN" altLang="en-US" sz="3200" dirty="0">
                <a:solidFill>
                  <a:srgbClr val="1353A2"/>
                </a:solidFill>
                <a:latin typeface="微软雅黑" pitchFamily="34" charset="-122"/>
                <a:ea typeface="微软雅黑" pitchFamily="34" charset="-122"/>
                <a:cs typeface="+mn-cs"/>
              </a:rPr>
              <a:t>混合传递</a:t>
            </a:r>
          </a:p>
        </p:txBody>
      </p:sp>
      <p:pic>
        <p:nvPicPr>
          <p:cNvPr id="18434" name="Picture 2" descr="https://ss2.bdstatic.com/70cFvnSh_Q1YnxGkpoWK1HF6hhy/it/u=1051257653,200919858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8" y="2187258"/>
            <a:ext cx="3059936" cy="305993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999979" y="2286065"/>
            <a:ext cx="7820166"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在</a:t>
            </a:r>
            <a:r>
              <a:rPr lang="zh-CN" altLang="en-US" sz="2400" dirty="0">
                <a:solidFill>
                  <a:srgbClr val="FF0000"/>
                </a:solidFill>
                <a:latin typeface="微软雅黑" pitchFamily="34" charset="-122"/>
                <a:ea typeface="微软雅黑" pitchFamily="34" charset="-122"/>
              </a:rPr>
              <a:t>定义函数</a:t>
            </a:r>
            <a:r>
              <a:rPr lang="zh-CN" altLang="en-US" sz="2400" dirty="0">
                <a:solidFill>
                  <a:schemeClr val="bg1">
                    <a:lumMod val="50000"/>
                  </a:schemeClr>
                </a:solidFill>
                <a:latin typeface="微软雅黑" pitchFamily="34" charset="-122"/>
                <a:ea typeface="微软雅黑" pitchFamily="34" charset="-122"/>
              </a:rPr>
              <a:t>时：</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ü"/>
            </a:pPr>
            <a:r>
              <a:rPr lang="zh-CN" altLang="en-US" sz="2400" dirty="0">
                <a:solidFill>
                  <a:schemeClr val="bg1">
                    <a:lumMod val="50000"/>
                  </a:schemeClr>
                </a:solidFill>
                <a:latin typeface="微软雅黑" pitchFamily="34" charset="-122"/>
                <a:ea typeface="微软雅黑" pitchFamily="34" charset="-122"/>
              </a:rPr>
              <a:t>带有默认值的参数必须位于普通参数之后。</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ü"/>
            </a:pPr>
            <a:r>
              <a:rPr lang="zh-CN" altLang="en-US" sz="2400" dirty="0">
                <a:solidFill>
                  <a:schemeClr val="bg1">
                    <a:lumMod val="50000"/>
                  </a:schemeClr>
                </a:solidFill>
                <a:latin typeface="微软雅黑" pitchFamily="34" charset="-122"/>
                <a:ea typeface="微软雅黑" pitchFamily="34" charset="-122"/>
              </a:rPr>
              <a:t>带有“*”标识的参数必须位于带有默认值的参数之后。</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ü"/>
            </a:pPr>
            <a:r>
              <a:rPr lang="zh-CN" altLang="en-US" sz="2400" dirty="0">
                <a:solidFill>
                  <a:schemeClr val="bg1">
                    <a:lumMod val="50000"/>
                  </a:schemeClr>
                </a:solidFill>
                <a:latin typeface="微软雅黑" pitchFamily="34" charset="-122"/>
                <a:ea typeface="微软雅黑" pitchFamily="34" charset="-122"/>
              </a:rPr>
              <a:t>带有“**”标识的参数必须位于带有“*”标识的参数之后。</a:t>
            </a:r>
            <a:endParaRPr lang="zh-CN" altLang="zh-CN"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48821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6.3.5 </a:t>
            </a:r>
            <a:r>
              <a:rPr lang="zh-CN" altLang="en-US" sz="3200" dirty="0">
                <a:solidFill>
                  <a:srgbClr val="1353A2"/>
                </a:solidFill>
                <a:latin typeface="微软雅黑" pitchFamily="34" charset="-122"/>
                <a:ea typeface="微软雅黑" pitchFamily="34" charset="-122"/>
                <a:cs typeface="+mn-cs"/>
              </a:rPr>
              <a:t>混合传递</a:t>
            </a:r>
          </a:p>
        </p:txBody>
      </p:sp>
      <p:pic>
        <p:nvPicPr>
          <p:cNvPr id="18434" name="Picture 2" descr="https://ss2.bdstatic.com/70cFvnSh_Q1YnxGkpoWK1HF6hhy/it/u=1051257653,2009198583&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88" y="2187258"/>
            <a:ext cx="3059936" cy="3059936"/>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4252724" y="1336570"/>
            <a:ext cx="7020326" cy="874407"/>
            <a:chOff x="617346" y="3124829"/>
            <a:chExt cx="5797562" cy="874407"/>
          </a:xfrm>
        </p:grpSpPr>
        <p:sp>
          <p:nvSpPr>
            <p:cNvPr id="6" name="矩形 5"/>
            <p:cNvSpPr/>
            <p:nvPr/>
          </p:nvSpPr>
          <p:spPr>
            <a:xfrm>
              <a:off x="617346" y="3124829"/>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test(a, b, c=33, *args, **kwargs):</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print(a, b, c, args, kwargs)</a:t>
              </a:r>
            </a:p>
          </p:txBody>
        </p:sp>
        <p:sp>
          <p:nvSpPr>
            <p:cNvPr id="7" name="矩形 6"/>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8" name="组合 7"/>
          <p:cNvGrpSpPr/>
          <p:nvPr/>
        </p:nvGrpSpPr>
        <p:grpSpPr>
          <a:xfrm>
            <a:off x="4252724" y="2542311"/>
            <a:ext cx="7020326" cy="1705403"/>
            <a:chOff x="617347" y="3577479"/>
            <a:chExt cx="5797562" cy="1705403"/>
          </a:xfrm>
        </p:grpSpPr>
        <p:sp>
          <p:nvSpPr>
            <p:cNvPr id="9" name="矩形 8"/>
            <p:cNvSpPr/>
            <p:nvPr/>
          </p:nvSpPr>
          <p:spPr>
            <a:xfrm>
              <a:off x="617347" y="3577479"/>
              <a:ext cx="5797562" cy="170540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test(1, 2)</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test(1, 2, 3)</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test(1, 2, 3, 4)</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test(1, 2, 3, 4, e=5)</a:t>
              </a:r>
            </a:p>
          </p:txBody>
        </p:sp>
        <p:sp>
          <p:nvSpPr>
            <p:cNvPr id="10" name="矩形 9"/>
            <p:cNvSpPr/>
            <p:nvPr/>
          </p:nvSpPr>
          <p:spPr>
            <a:xfrm>
              <a:off x="5650174" y="357747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11" name="组合 10"/>
          <p:cNvGrpSpPr/>
          <p:nvPr/>
        </p:nvGrpSpPr>
        <p:grpSpPr>
          <a:xfrm>
            <a:off x="4252723" y="4590194"/>
            <a:ext cx="7020326" cy="1705403"/>
            <a:chOff x="617347" y="4464581"/>
            <a:chExt cx="5797562" cy="1705403"/>
          </a:xfrm>
        </p:grpSpPr>
        <p:sp>
          <p:nvSpPr>
            <p:cNvPr id="12" name="矩形 11"/>
            <p:cNvSpPr/>
            <p:nvPr/>
          </p:nvSpPr>
          <p:spPr>
            <a:xfrm>
              <a:off x="617347" y="4464581"/>
              <a:ext cx="5797562" cy="170540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 2 33 ()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 2 3 ()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 2 3 (4,)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 2 3 (4,) {'e': 5}</a:t>
              </a:r>
            </a:p>
          </p:txBody>
        </p:sp>
        <p:sp>
          <p:nvSpPr>
            <p:cNvPr id="13" name="矩形 12"/>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2454421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6.5    </a:t>
            </a:r>
            <a:r>
              <a:rPr lang="zh-CN" altLang="en-US" sz="2800" dirty="0">
                <a:solidFill>
                  <a:srgbClr val="595959"/>
                </a:solidFill>
                <a:latin typeface="Impact" pitchFamily="34" charset="0"/>
                <a:ea typeface="微软雅黑" pitchFamily="34" charset="-122"/>
              </a:rPr>
              <a:t>变量作用域</a:t>
            </a:r>
          </a:p>
        </p:txBody>
      </p:sp>
      <p:sp>
        <p:nvSpPr>
          <p:cNvPr id="9" name="对角圆角矩形 8"/>
          <p:cNvSpPr/>
          <p:nvPr/>
        </p:nvSpPr>
        <p:spPr>
          <a:xfrm>
            <a:off x="4794373" y="3827440"/>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zh-CN"/>
            </a:defPPr>
            <a:lvl1pPr>
              <a:defRPr sz="2800">
                <a:solidFill>
                  <a:srgbClr val="595959"/>
                </a:solidFill>
                <a:latin typeface="Impact" pitchFamily="34" charset="0"/>
                <a:ea typeface="微软雅黑" pitchFamily="34" charset="-122"/>
              </a:defRPr>
            </a:lvl1pPr>
            <a:lvl2pPr>
              <a:defRPr sz="2400">
                <a:latin typeface="等线" charset="-122"/>
                <a:ea typeface="宋体" pitchFamily="2" charset="-122"/>
              </a:defRPr>
            </a:lvl2pPr>
            <a:lvl3pPr>
              <a:defRPr sz="2400">
                <a:latin typeface="等线" charset="-122"/>
                <a:ea typeface="宋体" pitchFamily="2" charset="-122"/>
              </a:defRPr>
            </a:lvl3pPr>
            <a:lvl4pPr>
              <a:defRPr sz="2400">
                <a:latin typeface="等线" charset="-122"/>
                <a:ea typeface="宋体" pitchFamily="2" charset="-122"/>
              </a:defRPr>
            </a:lvl4pPr>
            <a:lvl5pPr>
              <a:defRPr sz="2400">
                <a:latin typeface="等线" charset="-122"/>
                <a:ea typeface="宋体" pitchFamily="2" charset="-122"/>
              </a:defRPr>
            </a:lvl5pPr>
            <a:lvl6pPr fontAlgn="base">
              <a:spcBef>
                <a:spcPct val="0"/>
              </a:spcBef>
              <a:spcAft>
                <a:spcPct val="0"/>
              </a:spcAft>
              <a:buFont typeface="Arial" pitchFamily="34" charset="0"/>
              <a:defRPr sz="2400">
                <a:latin typeface="等线" charset="-122"/>
                <a:ea typeface="宋体" pitchFamily="2" charset="-122"/>
              </a:defRPr>
            </a:lvl6pPr>
            <a:lvl7pPr fontAlgn="base">
              <a:spcBef>
                <a:spcPct val="0"/>
              </a:spcBef>
              <a:spcAft>
                <a:spcPct val="0"/>
              </a:spcAft>
              <a:buFont typeface="Arial" pitchFamily="34" charset="0"/>
              <a:defRPr sz="2400">
                <a:latin typeface="等线" charset="-122"/>
                <a:ea typeface="宋体" pitchFamily="2" charset="-122"/>
              </a:defRPr>
            </a:lvl7pPr>
            <a:lvl8pPr fontAlgn="base">
              <a:spcBef>
                <a:spcPct val="0"/>
              </a:spcBef>
              <a:spcAft>
                <a:spcPct val="0"/>
              </a:spcAft>
              <a:buFont typeface="Arial" pitchFamily="34" charset="0"/>
              <a:defRPr sz="2400">
                <a:latin typeface="等线" charset="-122"/>
                <a:ea typeface="宋体" pitchFamily="2" charset="-122"/>
              </a:defRPr>
            </a:lvl8pPr>
            <a:lvl9pPr fontAlgn="base">
              <a:spcBef>
                <a:spcPct val="0"/>
              </a:spcBef>
              <a:spcAft>
                <a:spcPct val="0"/>
              </a:spcAft>
              <a:buFont typeface="Arial" pitchFamily="34" charset="0"/>
              <a:defRPr sz="2400">
                <a:latin typeface="等线" charset="-122"/>
                <a:ea typeface="宋体" pitchFamily="2" charset="-122"/>
              </a:defRPr>
            </a:lvl9pPr>
          </a:lstStyle>
          <a:p>
            <a:r>
              <a:rPr lang="en-US" altLang="zh-CN" dirty="0"/>
              <a:t>6.1    </a:t>
            </a:r>
            <a:r>
              <a:rPr lang="zh-CN" altLang="zh-CN" dirty="0"/>
              <a:t>函数</a:t>
            </a:r>
            <a:r>
              <a:rPr lang="zh-CN" altLang="en-US" dirty="0"/>
              <a:t>概述</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6.2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定义和调用</a:t>
            </a:r>
          </a:p>
        </p:txBody>
      </p:sp>
      <p:sp>
        <p:nvSpPr>
          <p:cNvPr id="12"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6.3    </a:t>
            </a:r>
            <a:r>
              <a:rPr lang="zh-CN" altLang="en-US" sz="2800" dirty="0">
                <a:solidFill>
                  <a:srgbClr val="595959"/>
                </a:solidFill>
                <a:latin typeface="Impact" pitchFamily="34" charset="0"/>
                <a:ea typeface="微软雅黑" pitchFamily="34" charset="-122"/>
              </a:rPr>
              <a:t>函数参数的传递</a:t>
            </a: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6.4    </a:t>
            </a:r>
            <a:r>
              <a:rPr lang="zh-CN" altLang="zh-CN" sz="2800" dirty="0">
                <a:solidFill>
                  <a:schemeClr val="bg1"/>
                </a:solidFill>
                <a:latin typeface="Impact" pitchFamily="34" charset="0"/>
                <a:ea typeface="微软雅黑" pitchFamily="34" charset="-122"/>
              </a:rPr>
              <a:t>函数的</a:t>
            </a:r>
            <a:r>
              <a:rPr lang="zh-CN" altLang="en-US" sz="2800" dirty="0">
                <a:solidFill>
                  <a:schemeClr val="bg1"/>
                </a:solidFill>
                <a:latin typeface="Impact" pitchFamily="34" charset="0"/>
                <a:ea typeface="微软雅黑" pitchFamily="34" charset="-122"/>
              </a:rPr>
              <a:t>返回值</a:t>
            </a:r>
          </a:p>
        </p:txBody>
      </p:sp>
    </p:spTree>
    <p:extLst>
      <p:ext uri="{BB962C8B-B14F-4D97-AF65-F5344CB8AC3E}">
        <p14:creationId xmlns:p14="http://schemas.microsoft.com/office/powerpoint/2010/main" val="99110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6.4 </a:t>
            </a:r>
            <a:r>
              <a:rPr lang="zh-CN" altLang="en-US" sz="3200" dirty="0">
                <a:solidFill>
                  <a:srgbClr val="1353A2"/>
                </a:solidFill>
                <a:latin typeface="微软雅黑" pitchFamily="34" charset="-122"/>
                <a:ea typeface="微软雅黑" pitchFamily="34" charset="-122"/>
                <a:cs typeface="+mn-cs"/>
              </a:rPr>
              <a:t>函数的返回值</a:t>
            </a:r>
          </a:p>
        </p:txBody>
      </p:sp>
      <p:sp>
        <p:nvSpPr>
          <p:cNvPr id="4" name="矩形 3"/>
          <p:cNvSpPr/>
          <p:nvPr/>
        </p:nvSpPr>
        <p:spPr>
          <a:xfrm>
            <a:off x="5008728" y="2929052"/>
            <a:ext cx="6550926"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函数中的</a:t>
            </a:r>
            <a:r>
              <a:rPr lang="en-US" altLang="zh-CN" sz="2400" dirty="0">
                <a:solidFill>
                  <a:srgbClr val="FF0000"/>
                </a:solidFill>
                <a:latin typeface="微软雅黑" pitchFamily="34" charset="-122"/>
                <a:ea typeface="微软雅黑" pitchFamily="34" charset="-122"/>
              </a:rPr>
              <a:t>return</a:t>
            </a:r>
            <a:r>
              <a:rPr lang="zh-CN" altLang="en-US" sz="2400" dirty="0">
                <a:solidFill>
                  <a:srgbClr val="FF0000"/>
                </a:solidFill>
                <a:latin typeface="微软雅黑" pitchFamily="34" charset="-122"/>
                <a:ea typeface="微软雅黑" pitchFamily="34" charset="-122"/>
              </a:rPr>
              <a:t>语句</a:t>
            </a:r>
            <a:r>
              <a:rPr lang="zh-CN" altLang="en-US" sz="2400" dirty="0">
                <a:solidFill>
                  <a:schemeClr val="bg1">
                    <a:lumMod val="50000"/>
                  </a:schemeClr>
                </a:solidFill>
                <a:latin typeface="微软雅黑" pitchFamily="34" charset="-122"/>
                <a:ea typeface="微软雅黑" pitchFamily="34" charset="-122"/>
              </a:rPr>
              <a:t>会在函数结束时将数据返回给程序，同时让程序回到函数被调用的位置继续执行。</a:t>
            </a:r>
            <a:endParaRPr lang="zh-CN" altLang="zh-CN" sz="2400" dirty="0">
              <a:solidFill>
                <a:schemeClr val="bg1">
                  <a:lumMod val="50000"/>
                </a:schemeClr>
              </a:solidFill>
              <a:latin typeface="微软雅黑" pitchFamily="34" charset="-122"/>
              <a:ea typeface="微软雅黑" pitchFamily="34" charset="-122"/>
            </a:endParaRPr>
          </a:p>
        </p:txBody>
      </p:sp>
      <p:pic>
        <p:nvPicPr>
          <p:cNvPr id="2355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98" y="2177440"/>
            <a:ext cx="36671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894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6.4 </a:t>
            </a:r>
            <a:r>
              <a:rPr lang="zh-CN" altLang="en-US" sz="3200" dirty="0">
                <a:solidFill>
                  <a:srgbClr val="1353A2"/>
                </a:solidFill>
                <a:latin typeface="微软雅黑" pitchFamily="34" charset="-122"/>
                <a:ea typeface="微软雅黑" pitchFamily="34" charset="-122"/>
                <a:cs typeface="+mn-cs"/>
              </a:rPr>
              <a:t>函数的返回值</a:t>
            </a:r>
          </a:p>
        </p:txBody>
      </p:sp>
      <p:pic>
        <p:nvPicPr>
          <p:cNvPr id="2355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598" y="2106024"/>
            <a:ext cx="3667125" cy="3257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4491445" y="1890837"/>
            <a:ext cx="7020326" cy="1705403"/>
            <a:chOff x="617346" y="3124829"/>
            <a:chExt cx="5797562" cy="1705403"/>
          </a:xfrm>
        </p:grpSpPr>
        <p:sp>
          <p:nvSpPr>
            <p:cNvPr id="11" name="矩形 10"/>
            <p:cNvSpPr/>
            <p:nvPr/>
          </p:nvSpPr>
          <p:spPr>
            <a:xfrm>
              <a:off x="617346" y="3124829"/>
              <a:ext cx="5797562" cy="170540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filter_sensitive_words(words):</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if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山寨</a:t>
              </a:r>
              <a:r>
                <a:rPr lang="en-US" altLang="zh-CN" kern="100" dirty="0">
                  <a:solidFill>
                    <a:schemeClr val="bg1">
                      <a:lumMod val="50000"/>
                    </a:schemeClr>
                  </a:solidFill>
                  <a:latin typeface="微软雅黑" panose="020B0503020204020204" pitchFamily="34" charset="-122"/>
                  <a:ea typeface="微软雅黑" panose="020B0503020204020204" pitchFamily="34" charset="-122"/>
                </a:rPr>
                <a:t>" in words:</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new_words = words.replace("</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山寨</a:t>
              </a:r>
              <a:r>
                <a:rPr lang="en-US" altLang="zh-CN" kern="100" dirty="0">
                  <a:solidFill>
                    <a:schemeClr val="bg1">
                      <a:lumMod val="50000"/>
                    </a:schemeClr>
                  </a:solidFill>
                  <a:latin typeface="微软雅黑" panose="020B0503020204020204" pitchFamily="34" charset="-122"/>
                  <a:ea typeface="微软雅黑" panose="020B0503020204020204" pitchFamily="34" charset="-122"/>
                </a:rPr>
                <a:t>", "**")</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return new_words</a:t>
              </a:r>
            </a:p>
          </p:txBody>
        </p:sp>
        <p:sp>
          <p:nvSpPr>
            <p:cNvPr id="13" name="矩形 12"/>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5" name="组合 14"/>
          <p:cNvGrpSpPr/>
          <p:nvPr/>
        </p:nvGrpSpPr>
        <p:grpSpPr>
          <a:xfrm>
            <a:off x="4491443" y="3983680"/>
            <a:ext cx="7020327" cy="874407"/>
            <a:chOff x="617346" y="4117576"/>
            <a:chExt cx="5797563" cy="874407"/>
          </a:xfrm>
        </p:grpSpPr>
        <p:sp>
          <p:nvSpPr>
            <p:cNvPr id="16" name="矩形 15"/>
            <p:cNvSpPr/>
            <p:nvPr/>
          </p:nvSpPr>
          <p:spPr>
            <a:xfrm>
              <a:off x="617346" y="4117576"/>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result = filter_sensitive_words("</a:t>
              </a:r>
              <a:r>
                <a:rPr lang="zh-CN" altLang="en-US" kern="100" dirty="0">
                  <a:solidFill>
                    <a:srgbClr val="1353A2"/>
                  </a:solidFill>
                  <a:latin typeface="微软雅黑" panose="020B0503020204020204" pitchFamily="34" charset="-122"/>
                  <a:ea typeface="微软雅黑" panose="020B0503020204020204" pitchFamily="34" charset="-122"/>
                </a:rPr>
                <a:t>这个手机是山寨版吧！</a:t>
              </a:r>
              <a:r>
                <a:rPr lang="en-US" altLang="zh-CN" kern="100" dirty="0">
                  <a:solidFill>
                    <a:srgbClr val="1353A2"/>
                  </a:solidFill>
                  <a:latin typeface="微软雅黑" panose="020B0503020204020204" pitchFamily="34" charset="-122"/>
                  <a:ea typeface="微软雅黑" panose="020B0503020204020204" pitchFamily="34" charset="-122"/>
                </a:rPr>
                <a:t>")</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print(result)</a:t>
              </a:r>
            </a:p>
          </p:txBody>
        </p:sp>
        <p:sp>
          <p:nvSpPr>
            <p:cNvPr id="17" name="矩形 16"/>
            <p:cNvSpPr/>
            <p:nvPr/>
          </p:nvSpPr>
          <p:spPr>
            <a:xfrm>
              <a:off x="5650174" y="4117576"/>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18" name="组合 17"/>
          <p:cNvGrpSpPr/>
          <p:nvPr/>
        </p:nvGrpSpPr>
        <p:grpSpPr>
          <a:xfrm>
            <a:off x="4491444" y="5144461"/>
            <a:ext cx="7020326" cy="458908"/>
            <a:chOff x="617347" y="4464581"/>
            <a:chExt cx="5797562" cy="458908"/>
          </a:xfrm>
        </p:grpSpPr>
        <p:sp>
          <p:nvSpPr>
            <p:cNvPr id="19" name="矩形 18"/>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kern="100" dirty="0">
                  <a:solidFill>
                    <a:srgbClr val="1353A2"/>
                  </a:solidFill>
                  <a:latin typeface="微软雅黑" panose="020B0503020204020204" pitchFamily="34" charset="-122"/>
                  <a:ea typeface="微软雅黑" panose="020B0503020204020204" pitchFamily="34" charset="-122"/>
                </a:rPr>
                <a:t>这个手机是**版吧！</a:t>
              </a:r>
              <a:endParaRPr lang="en-US" altLang="zh-CN" kern="100" dirty="0">
                <a:solidFill>
                  <a:srgbClr val="1353A2"/>
                </a:solidFill>
                <a:latin typeface="微软雅黑" panose="020B0503020204020204" pitchFamily="34" charset="-122"/>
                <a:ea typeface="微软雅黑" panose="020B0503020204020204" pitchFamily="34" charset="-122"/>
              </a:endParaRPr>
            </a:p>
          </p:txBody>
        </p:sp>
        <p:sp>
          <p:nvSpPr>
            <p:cNvPr id="20" name="矩形 19"/>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3902910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6.4 </a:t>
            </a:r>
            <a:r>
              <a:rPr lang="zh-CN" altLang="en-US" sz="3200" dirty="0">
                <a:solidFill>
                  <a:srgbClr val="1353A2"/>
                </a:solidFill>
                <a:latin typeface="微软雅黑" pitchFamily="34" charset="-122"/>
                <a:ea typeface="微软雅黑" pitchFamily="34" charset="-122"/>
                <a:cs typeface="+mn-cs"/>
              </a:rPr>
              <a:t>函数的返回值</a:t>
            </a:r>
          </a:p>
        </p:txBody>
      </p:sp>
      <p:pic>
        <p:nvPicPr>
          <p:cNvPr id="2355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665305" y="1958898"/>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312085" y="1958898"/>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665305" y="3405478"/>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312085" y="3405478"/>
            <a:ext cx="1494380" cy="13274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330889" y="2644077"/>
            <a:ext cx="7174173"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如果函数使用</a:t>
            </a:r>
            <a:r>
              <a:rPr lang="en-US" altLang="zh-CN" sz="2400" dirty="0">
                <a:solidFill>
                  <a:schemeClr val="bg1">
                    <a:lumMod val="50000"/>
                  </a:schemeClr>
                </a:solidFill>
                <a:latin typeface="微软雅黑" pitchFamily="34" charset="-122"/>
                <a:ea typeface="微软雅黑" pitchFamily="34" charset="-122"/>
              </a:rPr>
              <a:t>return</a:t>
            </a:r>
            <a:r>
              <a:rPr lang="zh-CN" altLang="zh-CN" sz="2400" dirty="0">
                <a:solidFill>
                  <a:schemeClr val="bg1">
                    <a:lumMod val="50000"/>
                  </a:schemeClr>
                </a:solidFill>
                <a:latin typeface="微软雅黑" pitchFamily="34" charset="-122"/>
                <a:ea typeface="微软雅黑" pitchFamily="34" charset="-122"/>
              </a:rPr>
              <a:t>语句</a:t>
            </a:r>
            <a:r>
              <a:rPr lang="zh-CN" altLang="zh-CN" sz="2400" dirty="0">
                <a:solidFill>
                  <a:srgbClr val="FF0000"/>
                </a:solidFill>
                <a:latin typeface="微软雅黑" pitchFamily="34" charset="-122"/>
                <a:ea typeface="微软雅黑" pitchFamily="34" charset="-122"/>
              </a:rPr>
              <a:t>返回</a:t>
            </a:r>
            <a:r>
              <a:rPr lang="zh-CN" altLang="zh-CN" sz="2400" dirty="0">
                <a:solidFill>
                  <a:schemeClr val="bg1">
                    <a:lumMod val="50000"/>
                  </a:schemeClr>
                </a:solidFill>
                <a:latin typeface="微软雅黑" pitchFamily="34" charset="-122"/>
                <a:ea typeface="微软雅黑" pitchFamily="34" charset="-122"/>
              </a:rPr>
              <a:t>了</a:t>
            </a:r>
            <a:r>
              <a:rPr lang="zh-CN" altLang="zh-CN" sz="2400" dirty="0">
                <a:solidFill>
                  <a:srgbClr val="FF0000"/>
                </a:solidFill>
                <a:latin typeface="微软雅黑" pitchFamily="34" charset="-122"/>
                <a:ea typeface="微软雅黑" pitchFamily="34" charset="-122"/>
              </a:rPr>
              <a:t>多个值</a:t>
            </a:r>
            <a:r>
              <a:rPr lang="zh-CN" altLang="zh-CN" sz="2400" dirty="0">
                <a:solidFill>
                  <a:schemeClr val="bg1">
                    <a:lumMod val="50000"/>
                  </a:schemeClr>
                </a:solidFill>
                <a:latin typeface="微软雅黑" pitchFamily="34" charset="-122"/>
                <a:ea typeface="微软雅黑" pitchFamily="34" charset="-122"/>
              </a:rPr>
              <a:t>，那么这些值将被保</a:t>
            </a:r>
            <a:r>
              <a:rPr lang="zh-CN" altLang="zh-CN" sz="2400" dirty="0">
                <a:solidFill>
                  <a:srgbClr val="FF0000"/>
                </a:solidFill>
                <a:latin typeface="微软雅黑" pitchFamily="34" charset="-122"/>
                <a:ea typeface="微软雅黑" pitchFamily="34" charset="-122"/>
              </a:rPr>
              <a:t>存到</a:t>
            </a:r>
            <a:r>
              <a:rPr lang="zh-CN" altLang="zh-CN" sz="2400" dirty="0">
                <a:solidFill>
                  <a:srgbClr val="1353A2"/>
                </a:solidFill>
                <a:latin typeface="微软雅黑" pitchFamily="34" charset="-122"/>
                <a:ea typeface="微软雅黑" pitchFamily="34" charset="-122"/>
              </a:rPr>
              <a:t>元组</a:t>
            </a:r>
            <a:r>
              <a:rPr lang="zh-CN" altLang="zh-CN" sz="2400" dirty="0">
                <a:solidFill>
                  <a:srgbClr val="FF0000"/>
                </a:solidFill>
                <a:latin typeface="微软雅黑" pitchFamily="34" charset="-122"/>
                <a:ea typeface="微软雅黑" pitchFamily="34" charset="-122"/>
              </a:rPr>
              <a:t>中</a:t>
            </a:r>
            <a:r>
              <a:rPr lang="zh-CN" altLang="zh-CN" sz="2400" dirty="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49242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6.4 </a:t>
            </a:r>
            <a:r>
              <a:rPr lang="zh-CN" altLang="en-US" sz="3200" dirty="0">
                <a:solidFill>
                  <a:srgbClr val="1353A2"/>
                </a:solidFill>
                <a:latin typeface="微软雅黑" pitchFamily="34" charset="-122"/>
                <a:ea typeface="微软雅黑" pitchFamily="34" charset="-122"/>
                <a:cs typeface="+mn-cs"/>
              </a:rPr>
              <a:t>函数的返回值</a:t>
            </a:r>
          </a:p>
        </p:txBody>
      </p:sp>
      <p:pic>
        <p:nvPicPr>
          <p:cNvPr id="2355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665305" y="2068082"/>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312085" y="2068082"/>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665305" y="3514662"/>
            <a:ext cx="1494380" cy="13274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s://timgsa.baidu.com/timg?image&amp;quality=80&amp;size=b9999_10000&amp;sec=1588676107433&amp;di=5f553e768219b5c2ee677924b80c8d91&amp;imgtype=0&amp;src=http%3A%2F%2Fhbimg.b0.upaiyun.com%2F75d9f4563ec1efb002afda40e3932199bd1153517379-dtR5EN_fw6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V="1">
            <a:off x="2312085" y="3514662"/>
            <a:ext cx="1494380" cy="132747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p:cNvGrpSpPr/>
          <p:nvPr/>
        </p:nvGrpSpPr>
        <p:grpSpPr>
          <a:xfrm>
            <a:off x="4491445" y="1784834"/>
            <a:ext cx="7020326" cy="1754326"/>
            <a:chOff x="617346" y="3124829"/>
            <a:chExt cx="5797562" cy="1754326"/>
          </a:xfrm>
        </p:grpSpPr>
        <p:sp>
          <p:nvSpPr>
            <p:cNvPr id="9" name="矩形 8"/>
            <p:cNvSpPr/>
            <p:nvPr/>
          </p:nvSpPr>
          <p:spPr>
            <a:xfrm>
              <a:off x="617346" y="3124829"/>
              <a:ext cx="5797562" cy="1754326"/>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move(x, y, step):</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nx = x + step</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ny = y - step</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return nx, ny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使用</a:t>
              </a:r>
              <a:r>
                <a:rPr lang="en-US" altLang="zh-CN" kern="100" dirty="0">
                  <a:solidFill>
                    <a:schemeClr val="bg1">
                      <a:lumMod val="50000"/>
                    </a:schemeClr>
                  </a:solidFill>
                  <a:latin typeface="微软雅黑" panose="020B0503020204020204" pitchFamily="34" charset="-122"/>
                  <a:ea typeface="微软雅黑" panose="020B0503020204020204" pitchFamily="34" charset="-122"/>
                </a:rPr>
                <a:t>return</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语句</a:t>
              </a:r>
              <a:r>
                <a:rPr lang="zh-CN" altLang="en-US" kern="100" dirty="0">
                  <a:solidFill>
                    <a:srgbClr val="FF0000"/>
                  </a:solidFill>
                  <a:latin typeface="微软雅黑" panose="020B0503020204020204" pitchFamily="34" charset="-122"/>
                  <a:ea typeface="微软雅黑" panose="020B0503020204020204" pitchFamily="34" charset="-122"/>
                </a:rPr>
                <a:t>返回多个值</a:t>
              </a:r>
            </a:p>
          </p:txBody>
        </p:sp>
        <p:sp>
          <p:nvSpPr>
            <p:cNvPr id="10" name="矩形 9"/>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定义</a:t>
              </a:r>
            </a:p>
          </p:txBody>
        </p:sp>
      </p:grpSp>
      <p:grpSp>
        <p:nvGrpSpPr>
          <p:cNvPr id="11" name="组合 10"/>
          <p:cNvGrpSpPr/>
          <p:nvPr/>
        </p:nvGrpSpPr>
        <p:grpSpPr>
          <a:xfrm>
            <a:off x="4491443" y="3809437"/>
            <a:ext cx="7020327" cy="874407"/>
            <a:chOff x="617346" y="4117576"/>
            <a:chExt cx="5797563" cy="874407"/>
          </a:xfrm>
        </p:grpSpPr>
        <p:sp>
          <p:nvSpPr>
            <p:cNvPr id="12" name="矩形 11"/>
            <p:cNvSpPr/>
            <p:nvPr/>
          </p:nvSpPr>
          <p:spPr>
            <a:xfrm>
              <a:off x="617346" y="4117576"/>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result = move(100, 100, 60)  	</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print(result)</a:t>
              </a:r>
            </a:p>
          </p:txBody>
        </p:sp>
        <p:sp>
          <p:nvSpPr>
            <p:cNvPr id="13" name="矩形 12"/>
            <p:cNvSpPr/>
            <p:nvPr/>
          </p:nvSpPr>
          <p:spPr>
            <a:xfrm>
              <a:off x="5650174" y="4117576"/>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调用</a:t>
              </a:r>
            </a:p>
          </p:txBody>
        </p:sp>
      </p:grpSp>
      <p:grpSp>
        <p:nvGrpSpPr>
          <p:cNvPr id="15" name="组合 14"/>
          <p:cNvGrpSpPr/>
          <p:nvPr/>
        </p:nvGrpSpPr>
        <p:grpSpPr>
          <a:xfrm>
            <a:off x="4491444" y="5011162"/>
            <a:ext cx="7020326" cy="458908"/>
            <a:chOff x="617347" y="4464581"/>
            <a:chExt cx="5797562" cy="458908"/>
          </a:xfrm>
        </p:grpSpPr>
        <p:sp>
          <p:nvSpPr>
            <p:cNvPr id="16" name="矩形 15"/>
            <p:cNvSpPr/>
            <p:nvPr/>
          </p:nvSpPr>
          <p:spPr>
            <a:xfrm>
              <a:off x="617347" y="4464581"/>
              <a:ext cx="5797562" cy="45890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(160, 40)</a:t>
              </a:r>
            </a:p>
          </p:txBody>
        </p:sp>
        <p:sp>
          <p:nvSpPr>
            <p:cNvPr id="17" name="矩形 16"/>
            <p:cNvSpPr/>
            <p:nvPr/>
          </p:nvSpPr>
          <p:spPr>
            <a:xfrm>
              <a:off x="5650174" y="4464581"/>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2446201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6.6   </a:t>
            </a:r>
            <a:r>
              <a:rPr lang="zh-CN" altLang="en-US" sz="2800" dirty="0">
                <a:solidFill>
                  <a:srgbClr val="595959"/>
                </a:solidFill>
                <a:latin typeface="Impact" pitchFamily="34" charset="0"/>
                <a:ea typeface="微软雅黑" pitchFamily="34" charset="-122"/>
              </a:rPr>
              <a:t>实训案例</a:t>
            </a: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6.7   </a:t>
            </a:r>
            <a:r>
              <a:rPr lang="zh-CN" altLang="en-US" sz="2800" dirty="0">
                <a:solidFill>
                  <a:srgbClr val="595959"/>
                </a:solidFill>
                <a:latin typeface="Impact" pitchFamily="34" charset="0"/>
                <a:ea typeface="微软雅黑" pitchFamily="34" charset="-122"/>
              </a:rPr>
              <a:t>特殊形式的函数</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6.8   </a:t>
            </a:r>
            <a:r>
              <a:rPr lang="zh-CN" altLang="en-US" sz="2800" dirty="0">
                <a:solidFill>
                  <a:srgbClr val="595959"/>
                </a:solidFill>
                <a:latin typeface="Impact" pitchFamily="34" charset="0"/>
                <a:ea typeface="微软雅黑" pitchFamily="34" charset="-122"/>
              </a:rPr>
              <a:t>实训案例</a:t>
            </a:r>
          </a:p>
        </p:txBody>
      </p:sp>
      <p:sp>
        <p:nvSpPr>
          <p:cNvPr id="24" name="TextBox 11"/>
          <p:cNvSpPr txBox="1">
            <a:spLocks noChangeArrowheads="1"/>
          </p:cNvSpPr>
          <p:nvPr/>
        </p:nvSpPr>
        <p:spPr bwMode="auto">
          <a:xfrm>
            <a:off x="5181600" y="3922375"/>
            <a:ext cx="5436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6.9    </a:t>
            </a:r>
            <a:r>
              <a:rPr lang="zh-CN" altLang="en-US" sz="2800" dirty="0">
                <a:solidFill>
                  <a:srgbClr val="595959"/>
                </a:solidFill>
                <a:latin typeface="Impact" pitchFamily="34" charset="0"/>
                <a:ea typeface="微软雅黑" pitchFamily="34" charset="-122"/>
              </a:rPr>
              <a:t>阶段案例</a:t>
            </a:r>
            <a:r>
              <a:rPr lang="en-US" altLang="zh-CN" sz="2800" dirty="0">
                <a:solidFill>
                  <a:srgbClr val="595959"/>
                </a:solidFill>
                <a:latin typeface="Impact" pitchFamily="34" charset="0"/>
                <a:ea typeface="微软雅黑" pitchFamily="34" charset="-122"/>
              </a:rPr>
              <a:t>——</a:t>
            </a:r>
            <a:r>
              <a:rPr lang="zh-CN" altLang="en-US" sz="2800" dirty="0">
                <a:solidFill>
                  <a:srgbClr val="595959"/>
                </a:solidFill>
                <a:latin typeface="Impact" pitchFamily="34" charset="0"/>
                <a:ea typeface="微软雅黑" pitchFamily="34" charset="-122"/>
              </a:rPr>
              <a:t>学生管理系统</a:t>
            </a:r>
          </a:p>
        </p:txBody>
      </p:sp>
    </p:spTree>
    <p:extLst>
      <p:ext uri="{BB962C8B-B14F-4D97-AF65-F5344CB8AC3E}">
        <p14:creationId xmlns:p14="http://schemas.microsoft.com/office/powerpoint/2010/main" val="2485347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对角圆角矩形 8"/>
          <p:cNvSpPr/>
          <p:nvPr/>
        </p:nvSpPr>
        <p:spPr>
          <a:xfrm>
            <a:off x="4794373" y="4564432"/>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defPPr>
              <a:defRPr lang="zh-CN"/>
            </a:defPPr>
            <a:lvl1pPr>
              <a:defRPr sz="2800">
                <a:solidFill>
                  <a:srgbClr val="595959"/>
                </a:solidFill>
                <a:latin typeface="Impact" pitchFamily="34" charset="0"/>
                <a:ea typeface="微软雅黑" pitchFamily="34" charset="-122"/>
              </a:defRPr>
            </a:lvl1pPr>
            <a:lvl2pPr>
              <a:defRPr sz="2400">
                <a:latin typeface="等线" charset="-122"/>
                <a:ea typeface="宋体" pitchFamily="2" charset="-122"/>
              </a:defRPr>
            </a:lvl2pPr>
            <a:lvl3pPr>
              <a:defRPr sz="2400">
                <a:latin typeface="等线" charset="-122"/>
                <a:ea typeface="宋体" pitchFamily="2" charset="-122"/>
              </a:defRPr>
            </a:lvl3pPr>
            <a:lvl4pPr>
              <a:defRPr sz="2400">
                <a:latin typeface="等线" charset="-122"/>
                <a:ea typeface="宋体" pitchFamily="2" charset="-122"/>
              </a:defRPr>
            </a:lvl4pPr>
            <a:lvl5pPr>
              <a:defRPr sz="2400">
                <a:latin typeface="等线" charset="-122"/>
                <a:ea typeface="宋体" pitchFamily="2" charset="-122"/>
              </a:defRPr>
            </a:lvl5pPr>
            <a:lvl6pPr fontAlgn="base">
              <a:spcBef>
                <a:spcPct val="0"/>
              </a:spcBef>
              <a:spcAft>
                <a:spcPct val="0"/>
              </a:spcAft>
              <a:buFont typeface="Arial" pitchFamily="34" charset="0"/>
              <a:defRPr sz="2400">
                <a:latin typeface="等线" charset="-122"/>
                <a:ea typeface="宋体" pitchFamily="2" charset="-122"/>
              </a:defRPr>
            </a:lvl6pPr>
            <a:lvl7pPr fontAlgn="base">
              <a:spcBef>
                <a:spcPct val="0"/>
              </a:spcBef>
              <a:spcAft>
                <a:spcPct val="0"/>
              </a:spcAft>
              <a:buFont typeface="Arial" pitchFamily="34" charset="0"/>
              <a:defRPr sz="2400">
                <a:latin typeface="等线" charset="-122"/>
                <a:ea typeface="宋体" pitchFamily="2" charset="-122"/>
              </a:defRPr>
            </a:lvl7pPr>
            <a:lvl8pPr fontAlgn="base">
              <a:spcBef>
                <a:spcPct val="0"/>
              </a:spcBef>
              <a:spcAft>
                <a:spcPct val="0"/>
              </a:spcAft>
              <a:buFont typeface="Arial" pitchFamily="34" charset="0"/>
              <a:defRPr sz="2400">
                <a:latin typeface="等线" charset="-122"/>
                <a:ea typeface="宋体" pitchFamily="2" charset="-122"/>
              </a:defRPr>
            </a:lvl8pPr>
            <a:lvl9pPr fontAlgn="base">
              <a:spcBef>
                <a:spcPct val="0"/>
              </a:spcBef>
              <a:spcAft>
                <a:spcPct val="0"/>
              </a:spcAft>
              <a:buFont typeface="Arial" pitchFamily="34" charset="0"/>
              <a:defRPr sz="2400">
                <a:latin typeface="等线" charset="-122"/>
                <a:ea typeface="宋体" pitchFamily="2" charset="-122"/>
              </a:defRPr>
            </a:lvl9pPr>
          </a:lstStyle>
          <a:p>
            <a:r>
              <a:rPr lang="en-US" altLang="zh-CN" dirty="0"/>
              <a:t>6.1    </a:t>
            </a:r>
            <a:r>
              <a:rPr lang="zh-CN" altLang="zh-CN" dirty="0"/>
              <a:t>函数</a:t>
            </a:r>
            <a:r>
              <a:rPr lang="zh-CN" altLang="en-US" dirty="0"/>
              <a:t>概述</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6.2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定义和调用</a:t>
            </a:r>
          </a:p>
        </p:txBody>
      </p:sp>
      <p:sp>
        <p:nvSpPr>
          <p:cNvPr id="12"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6.3    </a:t>
            </a:r>
            <a:r>
              <a:rPr lang="zh-CN" altLang="en-US" sz="2800" dirty="0">
                <a:solidFill>
                  <a:srgbClr val="595959"/>
                </a:solidFill>
                <a:latin typeface="Impact" pitchFamily="34" charset="0"/>
                <a:ea typeface="微软雅黑" pitchFamily="34" charset="-122"/>
              </a:rPr>
              <a:t>函数参数的传递</a:t>
            </a: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6.4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返回值</a:t>
            </a:r>
          </a:p>
        </p:txBody>
      </p:sp>
      <p:sp>
        <p:nvSpPr>
          <p:cNvPr id="14"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6.5    </a:t>
            </a:r>
            <a:r>
              <a:rPr lang="zh-CN" altLang="en-US" sz="2800" dirty="0">
                <a:solidFill>
                  <a:schemeClr val="bg1"/>
                </a:solidFill>
                <a:latin typeface="Impact" pitchFamily="34" charset="0"/>
                <a:ea typeface="微软雅黑" pitchFamily="34" charset="-122"/>
              </a:rPr>
              <a:t>变量作用域</a:t>
            </a:r>
          </a:p>
        </p:txBody>
      </p:sp>
    </p:spTree>
    <p:extLst>
      <p:ext uri="{BB962C8B-B14F-4D97-AF65-F5344CB8AC3E}">
        <p14:creationId xmlns:p14="http://schemas.microsoft.com/office/powerpoint/2010/main" val="4100414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 </a:t>
            </a:r>
            <a:r>
              <a:rPr lang="zh-CN" altLang="en-US" sz="3200" dirty="0">
                <a:solidFill>
                  <a:srgbClr val="1353A2"/>
                </a:solidFill>
                <a:latin typeface="微软雅黑" pitchFamily="34" charset="-122"/>
                <a:ea typeface="微软雅黑" pitchFamily="34" charset="-122"/>
                <a:cs typeface="+mn-cs"/>
              </a:rPr>
              <a:t>变量作用域</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2" y="1830573"/>
            <a:ext cx="3465927" cy="373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585648" y="2700260"/>
            <a:ext cx="6796585"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变量并非在程序的任意位置都可以被访问，其</a:t>
            </a:r>
            <a:r>
              <a:rPr lang="zh-CN" altLang="zh-CN" sz="2400" dirty="0">
                <a:solidFill>
                  <a:srgbClr val="FF0000"/>
                </a:solidFill>
                <a:latin typeface="微软雅黑" pitchFamily="34" charset="-122"/>
                <a:ea typeface="微软雅黑" pitchFamily="34" charset="-122"/>
              </a:rPr>
              <a:t>访问权限</a:t>
            </a:r>
            <a:r>
              <a:rPr lang="zh-CN" altLang="zh-CN" sz="2400" dirty="0">
                <a:solidFill>
                  <a:schemeClr val="bg1">
                    <a:lumMod val="50000"/>
                  </a:schemeClr>
                </a:solidFill>
                <a:latin typeface="微软雅黑" pitchFamily="34" charset="-122"/>
                <a:ea typeface="微软雅黑" pitchFamily="34" charset="-122"/>
              </a:rPr>
              <a:t>取决于变量</a:t>
            </a:r>
            <a:r>
              <a:rPr lang="zh-CN" altLang="zh-CN" sz="2400" dirty="0">
                <a:solidFill>
                  <a:srgbClr val="FF0000"/>
                </a:solidFill>
                <a:latin typeface="微软雅黑" pitchFamily="34" charset="-122"/>
                <a:ea typeface="微软雅黑" pitchFamily="34" charset="-122"/>
              </a:rPr>
              <a:t>定义的位置</a:t>
            </a:r>
            <a:r>
              <a:rPr lang="zh-CN" altLang="zh-CN" sz="2400" dirty="0">
                <a:solidFill>
                  <a:schemeClr val="bg1">
                    <a:lumMod val="50000"/>
                  </a:schemeClr>
                </a:solidFill>
                <a:latin typeface="微软雅黑" pitchFamily="34" charset="-122"/>
                <a:ea typeface="微软雅黑" pitchFamily="34" charset="-122"/>
              </a:rPr>
              <a:t>，其所处的</a:t>
            </a:r>
            <a:r>
              <a:rPr lang="zh-CN" altLang="zh-CN" sz="2400" dirty="0">
                <a:solidFill>
                  <a:srgbClr val="FF0000"/>
                </a:solidFill>
                <a:latin typeface="微软雅黑" pitchFamily="34" charset="-122"/>
                <a:ea typeface="微软雅黑" pitchFamily="34" charset="-122"/>
              </a:rPr>
              <a:t>有效范围</a:t>
            </a:r>
            <a:r>
              <a:rPr lang="zh-CN" altLang="zh-CN" sz="2400" dirty="0">
                <a:solidFill>
                  <a:schemeClr val="bg1">
                    <a:lumMod val="50000"/>
                  </a:schemeClr>
                </a:solidFill>
                <a:latin typeface="微软雅黑" pitchFamily="34" charset="-122"/>
                <a:ea typeface="微软雅黑" pitchFamily="34" charset="-122"/>
              </a:rPr>
              <a:t>称为变量的</a:t>
            </a:r>
            <a:r>
              <a:rPr lang="zh-CN" altLang="zh-CN" sz="2400" dirty="0">
                <a:solidFill>
                  <a:srgbClr val="FF0000"/>
                </a:solidFill>
                <a:latin typeface="微软雅黑" pitchFamily="34" charset="-122"/>
                <a:ea typeface="微软雅黑" pitchFamily="34" charset="-122"/>
              </a:rPr>
              <a:t>作用域</a:t>
            </a:r>
            <a:r>
              <a:rPr lang="zh-CN" altLang="zh-CN" sz="2400" dirty="0">
                <a:solidFill>
                  <a:schemeClr val="bg1">
                    <a:lumMod val="50000"/>
                  </a:schemeClr>
                </a:solidFill>
                <a:latin typeface="微软雅黑" pitchFamily="34" charset="-122"/>
                <a:ea typeface="微软雅黑" pitchFamily="34" charset="-122"/>
              </a:rPr>
              <a:t>。</a:t>
            </a:r>
            <a:endParaRPr lang="zh-CN" altLang="en-US" sz="24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660729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2" y="1830573"/>
            <a:ext cx="3465927" cy="373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585648" y="2836740"/>
            <a:ext cx="6796585"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根据</a:t>
            </a:r>
            <a:r>
              <a:rPr lang="zh-CN" altLang="en-US" sz="2400" dirty="0">
                <a:solidFill>
                  <a:srgbClr val="FF0000"/>
                </a:solidFill>
                <a:latin typeface="微软雅黑" pitchFamily="34" charset="-122"/>
                <a:ea typeface="微软雅黑" pitchFamily="34" charset="-122"/>
              </a:rPr>
              <a:t>作用域</a:t>
            </a:r>
            <a:r>
              <a:rPr lang="zh-CN" altLang="en-US" sz="2400" dirty="0">
                <a:solidFill>
                  <a:schemeClr val="bg1">
                    <a:lumMod val="50000"/>
                  </a:schemeClr>
                </a:solidFill>
                <a:latin typeface="微软雅黑" pitchFamily="34" charset="-122"/>
                <a:ea typeface="微软雅黑" pitchFamily="34" charset="-122"/>
              </a:rPr>
              <a:t>的</a:t>
            </a:r>
            <a:r>
              <a:rPr lang="zh-CN" altLang="en-US" sz="2400" dirty="0">
                <a:solidFill>
                  <a:srgbClr val="FF0000"/>
                </a:solidFill>
                <a:latin typeface="微软雅黑" pitchFamily="34" charset="-122"/>
                <a:ea typeface="微软雅黑" pitchFamily="34" charset="-122"/>
              </a:rPr>
              <a:t>不同</a:t>
            </a:r>
            <a:r>
              <a:rPr lang="zh-CN" altLang="en-US" sz="2400" dirty="0">
                <a:solidFill>
                  <a:schemeClr val="bg1">
                    <a:lumMod val="50000"/>
                  </a:schemeClr>
                </a:solidFill>
                <a:latin typeface="微软雅黑" pitchFamily="34" charset="-122"/>
                <a:ea typeface="微软雅黑" pitchFamily="34" charset="-122"/>
              </a:rPr>
              <a:t>，变量可以划</a:t>
            </a:r>
            <a:r>
              <a:rPr lang="zh-CN" altLang="en-US" sz="2400" dirty="0">
                <a:solidFill>
                  <a:srgbClr val="FF0000"/>
                </a:solidFill>
                <a:latin typeface="微软雅黑" pitchFamily="34" charset="-122"/>
                <a:ea typeface="微软雅黑" pitchFamily="34" charset="-122"/>
              </a:rPr>
              <a:t>分为</a:t>
            </a:r>
            <a:r>
              <a:rPr lang="zh-CN" altLang="en-US" sz="2400" dirty="0">
                <a:solidFill>
                  <a:schemeClr val="bg1">
                    <a:lumMod val="50000"/>
                  </a:schemeClr>
                </a:solidFill>
                <a:latin typeface="微软雅黑" pitchFamily="34" charset="-122"/>
                <a:ea typeface="微软雅黑" pitchFamily="34" charset="-122"/>
              </a:rPr>
              <a:t>局部变量和全局变量。</a:t>
            </a:r>
          </a:p>
        </p:txBody>
      </p:sp>
    </p:spTree>
    <p:extLst>
      <p:ext uri="{BB962C8B-B14F-4D97-AF65-F5344CB8AC3E}">
        <p14:creationId xmlns:p14="http://schemas.microsoft.com/office/powerpoint/2010/main" val="1966650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1" y="2276872"/>
            <a:ext cx="3465927" cy="373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285396" y="3173855"/>
            <a:ext cx="6796585"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函数内部定义的变量，只能在</a:t>
            </a:r>
            <a:r>
              <a:rPr lang="zh-CN" altLang="en-US" sz="2400" dirty="0">
                <a:solidFill>
                  <a:srgbClr val="FF0000"/>
                </a:solidFill>
                <a:latin typeface="微软雅黑" pitchFamily="34" charset="-122"/>
                <a:ea typeface="微软雅黑" pitchFamily="34" charset="-122"/>
              </a:rPr>
              <a:t>函数内部被使用</a:t>
            </a:r>
            <a:endParaRPr lang="en-US" altLang="zh-CN" sz="2400" dirty="0">
              <a:solidFill>
                <a:srgbClr val="FF0000"/>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函数执行结束之后局部变量会被</a:t>
            </a:r>
            <a:r>
              <a:rPr lang="zh-CN" altLang="en-US" sz="2400" dirty="0">
                <a:solidFill>
                  <a:srgbClr val="FF0000"/>
                </a:solidFill>
                <a:latin typeface="微软雅黑" pitchFamily="34" charset="-122"/>
                <a:ea typeface="微软雅黑" pitchFamily="34" charset="-122"/>
              </a:rPr>
              <a:t>释放</a:t>
            </a:r>
            <a:r>
              <a:rPr lang="zh-CN" altLang="en-US" sz="2400" dirty="0">
                <a:solidFill>
                  <a:schemeClr val="bg1">
                    <a:lumMod val="50000"/>
                  </a:schemeClr>
                </a:solidFill>
                <a:latin typeface="微软雅黑" pitchFamily="34" charset="-122"/>
                <a:ea typeface="微软雅黑" pitchFamily="34" charset="-122"/>
              </a:rPr>
              <a:t>，此时无法再进行访问。</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局部变量</a:t>
              </a:r>
              <a:endParaRPr lang="en-US" altLang="zh-CN" sz="3200" b="1" dirty="0">
                <a:solidFill>
                  <a:schemeClr val="bg1"/>
                </a:solidFill>
              </a:endParaRPr>
            </a:p>
          </p:txBody>
        </p:sp>
        <p:pic>
          <p:nvPicPr>
            <p:cNvPr id="11" name="图片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3282479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局部变量</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840784" y="2413929"/>
            <a:ext cx="7020326" cy="2169825"/>
            <a:chOff x="617346" y="3124829"/>
            <a:chExt cx="5797562" cy="2169825"/>
          </a:xfrm>
        </p:grpSpPr>
        <p:sp>
          <p:nvSpPr>
            <p:cNvPr id="13" name="矩形 12"/>
            <p:cNvSpPr/>
            <p:nvPr/>
          </p:nvSpPr>
          <p:spPr>
            <a:xfrm>
              <a:off x="617346" y="3124829"/>
              <a:ext cx="5797562" cy="2169825"/>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test_one():</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number = 10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局部变量</a:t>
              </a:r>
            </a:p>
            <a:p>
              <a:pPr>
                <a:lnSpc>
                  <a:spcPct val="150000"/>
                </a:lnSpc>
              </a:pPr>
              <a:r>
                <a:rPr lang="zh-CN" altLang="en-US" kern="100" dirty="0">
                  <a:solidFill>
                    <a:schemeClr val="bg1">
                      <a:lumMod val="50000"/>
                    </a:schemeClr>
                  </a:solidFill>
                  <a:latin typeface="微软雅黑" panose="020B0503020204020204" pitchFamily="34" charset="-122"/>
                  <a:ea typeface="微软雅黑" panose="020B0503020204020204" pitchFamily="34" charset="-122"/>
                </a:rPr>
                <a:t>    </a:t>
              </a:r>
              <a:r>
                <a:rPr lang="en-US" altLang="zh-CN" kern="100" dirty="0">
                  <a:solidFill>
                    <a:schemeClr val="bg1">
                      <a:lumMod val="50000"/>
                    </a:schemeClr>
                  </a:solidFill>
                  <a:latin typeface="微软雅黑" panose="020B0503020204020204" pitchFamily="34" charset="-122"/>
                  <a:ea typeface="微软雅黑" panose="020B0503020204020204" pitchFamily="34" charset="-122"/>
                </a:rPr>
                <a:t>print(number)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函数内部访问局部变量</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test_one()</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print(number)     	              # </a:t>
              </a:r>
              <a:r>
                <a:rPr lang="zh-CN" altLang="en-US" kern="100" dirty="0">
                  <a:solidFill>
                    <a:srgbClr val="1353A2"/>
                  </a:solidFill>
                  <a:latin typeface="微软雅黑" panose="020B0503020204020204" pitchFamily="34" charset="-122"/>
                  <a:ea typeface="微软雅黑" panose="020B0503020204020204" pitchFamily="34" charset="-122"/>
                </a:rPr>
                <a:t>函数外部访问局部变量</a:t>
              </a:r>
            </a:p>
          </p:txBody>
        </p:sp>
        <p:sp>
          <p:nvSpPr>
            <p:cNvPr id="14" name="矩形 13"/>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示例</a:t>
              </a:r>
            </a:p>
          </p:txBody>
        </p:sp>
      </p:grpSp>
      <p:grpSp>
        <p:nvGrpSpPr>
          <p:cNvPr id="7" name="组合 6"/>
          <p:cNvGrpSpPr/>
          <p:nvPr/>
        </p:nvGrpSpPr>
        <p:grpSpPr>
          <a:xfrm>
            <a:off x="3343699" y="4702080"/>
            <a:ext cx="8019291" cy="1657350"/>
            <a:chOff x="3343699" y="4702080"/>
            <a:chExt cx="8019291" cy="1657350"/>
          </a:xfrm>
        </p:grpSpPr>
        <p:pic>
          <p:nvPicPr>
            <p:cNvPr id="256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777" y="4702080"/>
              <a:ext cx="6399213"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直角上箭头 5"/>
            <p:cNvSpPr/>
            <p:nvPr/>
          </p:nvSpPr>
          <p:spPr>
            <a:xfrm rot="5400000">
              <a:off x="3310925" y="4831307"/>
              <a:ext cx="1184665" cy="1119118"/>
            </a:xfrm>
            <a:prstGeom prst="bentUp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57967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a:t>
              </a:r>
              <a:r>
                <a:rPr lang="zh-CN" altLang="en-US" sz="3200" b="1" dirty="0">
                  <a:solidFill>
                    <a:schemeClr val="bg1"/>
                  </a:solidFill>
                </a:rPr>
                <a:t>局部变量</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840784" y="3473759"/>
            <a:ext cx="10654408" cy="3046988"/>
            <a:chOff x="617346" y="3124829"/>
            <a:chExt cx="5797562" cy="3873738"/>
          </a:xfrm>
        </p:grpSpPr>
        <p:sp>
          <p:nvSpPr>
            <p:cNvPr id="13" name="矩形 12"/>
            <p:cNvSpPr/>
            <p:nvPr/>
          </p:nvSpPr>
          <p:spPr>
            <a:xfrm>
              <a:off x="617346" y="3124829"/>
              <a:ext cx="5797562" cy="3873738"/>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test_one():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number = 10      </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print(number)             #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访问</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test_one()</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函数的局部变量</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test_two():</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number = 20</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print(number)             #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访问</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test_two()</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函数的局部变量</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a:t>
              </a:r>
              <a:endParaRPr lang="en-US" altLang="zh-CN"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kern="100" dirty="0">
                  <a:solidFill>
                    <a:srgbClr val="1353A2"/>
                  </a:solidFill>
                  <a:latin typeface="微软雅黑" panose="020B0503020204020204" pitchFamily="34" charset="-122"/>
                  <a:ea typeface="微软雅黑" panose="020B0503020204020204" pitchFamily="34" charset="-122"/>
                </a:rPr>
                <a:t>test_one()</a:t>
              </a:r>
            </a:p>
            <a:p>
              <a:pPr>
                <a:lnSpc>
                  <a:spcPct val="150000"/>
                </a:lnSpc>
              </a:pPr>
              <a:r>
                <a:rPr lang="en-US" altLang="zh-CN" sz="1600" kern="100" dirty="0">
                  <a:solidFill>
                    <a:srgbClr val="1353A2"/>
                  </a:solidFill>
                  <a:latin typeface="微软雅黑" panose="020B0503020204020204" pitchFamily="34" charset="-122"/>
                  <a:ea typeface="微软雅黑" panose="020B0503020204020204" pitchFamily="34" charset="-122"/>
                </a:rPr>
                <a:t>test_two()</a:t>
              </a:r>
            </a:p>
          </p:txBody>
        </p:sp>
        <p:sp>
          <p:nvSpPr>
            <p:cNvPr id="14" name="矩形 13"/>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示例</a:t>
              </a:r>
            </a:p>
          </p:txBody>
        </p:sp>
      </p:grpSp>
      <p:sp>
        <p:nvSpPr>
          <p:cNvPr id="3" name="矩形 2"/>
          <p:cNvSpPr/>
          <p:nvPr/>
        </p:nvSpPr>
        <p:spPr>
          <a:xfrm>
            <a:off x="840784" y="2282643"/>
            <a:ext cx="10654408"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rgbClr val="FF0000"/>
                </a:solidFill>
                <a:latin typeface="微软雅黑" pitchFamily="34" charset="-122"/>
                <a:ea typeface="微软雅黑" pitchFamily="34" charset="-122"/>
              </a:rPr>
              <a:t>不同函数</a:t>
            </a:r>
            <a:r>
              <a:rPr lang="zh-CN" altLang="zh-CN" sz="2400" dirty="0">
                <a:solidFill>
                  <a:schemeClr val="bg1">
                    <a:lumMod val="50000"/>
                  </a:schemeClr>
                </a:solidFill>
                <a:latin typeface="微软雅黑" pitchFamily="34" charset="-122"/>
                <a:ea typeface="微软雅黑" pitchFamily="34" charset="-122"/>
              </a:rPr>
              <a:t>内部可以包含</a:t>
            </a:r>
            <a:r>
              <a:rPr lang="zh-CN" altLang="zh-CN" sz="2400" dirty="0">
                <a:solidFill>
                  <a:srgbClr val="FF0000"/>
                </a:solidFill>
                <a:latin typeface="微软雅黑" pitchFamily="34" charset="-122"/>
                <a:ea typeface="微软雅黑" pitchFamily="34" charset="-122"/>
              </a:rPr>
              <a:t>同名</a:t>
            </a:r>
            <a:r>
              <a:rPr lang="zh-CN" altLang="zh-CN" sz="2400" dirty="0">
                <a:solidFill>
                  <a:schemeClr val="bg1">
                    <a:lumMod val="50000"/>
                  </a:schemeClr>
                </a:solidFill>
                <a:latin typeface="微软雅黑" pitchFamily="34" charset="-122"/>
                <a:ea typeface="微软雅黑" pitchFamily="34" charset="-122"/>
              </a:rPr>
              <a:t>的</a:t>
            </a:r>
            <a:r>
              <a:rPr lang="zh-CN" altLang="zh-CN" sz="2400" dirty="0">
                <a:solidFill>
                  <a:srgbClr val="FF0000"/>
                </a:solidFill>
                <a:latin typeface="微软雅黑" pitchFamily="34" charset="-122"/>
                <a:ea typeface="微软雅黑" pitchFamily="34" charset="-122"/>
              </a:rPr>
              <a:t>局部变量</a:t>
            </a:r>
            <a:r>
              <a:rPr lang="zh-CN" altLang="zh-CN" sz="2400" dirty="0">
                <a:solidFill>
                  <a:schemeClr val="bg1">
                    <a:lumMod val="50000"/>
                  </a:schemeClr>
                </a:solidFill>
                <a:latin typeface="微软雅黑" pitchFamily="34" charset="-122"/>
                <a:ea typeface="微软雅黑" pitchFamily="34" charset="-122"/>
              </a:rPr>
              <a:t>，这些局部变量的关系类似于不同目录下同名文件的关系，它们</a:t>
            </a:r>
            <a:r>
              <a:rPr lang="zh-CN" altLang="zh-CN" sz="2400" dirty="0">
                <a:solidFill>
                  <a:srgbClr val="FF0000"/>
                </a:solidFill>
                <a:latin typeface="微软雅黑" pitchFamily="34" charset="-122"/>
                <a:ea typeface="微软雅黑" pitchFamily="34" charset="-122"/>
              </a:rPr>
              <a:t>相互独立</a:t>
            </a:r>
            <a:r>
              <a:rPr lang="zh-CN" altLang="zh-CN" sz="2400" dirty="0">
                <a:solidFill>
                  <a:schemeClr val="bg1">
                    <a:lumMod val="50000"/>
                  </a:schemeClr>
                </a:solidFill>
                <a:latin typeface="微软雅黑" pitchFamily="34" charset="-122"/>
                <a:ea typeface="微软雅黑" pitchFamily="34" charset="-122"/>
              </a:rPr>
              <a:t>，互不影响。</a:t>
            </a:r>
            <a:endParaRPr lang="zh-CN" altLang="en-US" sz="2400" dirty="0">
              <a:solidFill>
                <a:schemeClr val="bg1">
                  <a:lumMod val="50000"/>
                </a:schemeClr>
              </a:solidFill>
              <a:latin typeface="微软雅黑" pitchFamily="34" charset="-122"/>
              <a:ea typeface="微软雅黑" pitchFamily="34" charset="-122"/>
            </a:endParaRPr>
          </a:p>
        </p:txBody>
      </p:sp>
      <p:grpSp>
        <p:nvGrpSpPr>
          <p:cNvPr id="15" name="组合 14"/>
          <p:cNvGrpSpPr/>
          <p:nvPr/>
        </p:nvGrpSpPr>
        <p:grpSpPr>
          <a:xfrm>
            <a:off x="4285397" y="5661839"/>
            <a:ext cx="6994866" cy="700576"/>
            <a:chOff x="4285397" y="5661839"/>
            <a:chExt cx="6994866" cy="700576"/>
          </a:xfrm>
        </p:grpSpPr>
        <p:sp>
          <p:nvSpPr>
            <p:cNvPr id="5" name="右箭头 4"/>
            <p:cNvSpPr/>
            <p:nvPr/>
          </p:nvSpPr>
          <p:spPr>
            <a:xfrm>
              <a:off x="4285397" y="6086901"/>
              <a:ext cx="3248167" cy="272956"/>
            </a:xfrm>
            <a:prstGeom prst="right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770100" y="5661839"/>
              <a:ext cx="3510163" cy="700576"/>
              <a:chOff x="617349" y="4132495"/>
              <a:chExt cx="5797562" cy="700576"/>
            </a:xfrm>
          </p:grpSpPr>
          <p:sp>
            <p:nvSpPr>
              <p:cNvPr id="17" name="矩形 16"/>
              <p:cNvSpPr/>
              <p:nvPr/>
            </p:nvSpPr>
            <p:spPr>
              <a:xfrm>
                <a:off x="617349" y="4132495"/>
                <a:ext cx="5797562" cy="700576"/>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400" kern="100" dirty="0">
                    <a:solidFill>
                      <a:srgbClr val="1353A2"/>
                    </a:solidFill>
                    <a:latin typeface="微软雅黑" panose="020B0503020204020204" pitchFamily="34" charset="-122"/>
                    <a:ea typeface="微软雅黑" panose="020B0503020204020204" pitchFamily="34" charset="-122"/>
                  </a:rPr>
                  <a:t>10</a:t>
                </a:r>
              </a:p>
              <a:p>
                <a:pPr>
                  <a:lnSpc>
                    <a:spcPct val="150000"/>
                  </a:lnSpc>
                </a:pPr>
                <a:r>
                  <a:rPr lang="en-US" altLang="zh-CN" sz="1400" kern="100" dirty="0">
                    <a:solidFill>
                      <a:srgbClr val="1353A2"/>
                    </a:solidFill>
                    <a:latin typeface="微软雅黑" panose="020B0503020204020204" pitchFamily="34" charset="-122"/>
                    <a:ea typeface="微软雅黑" panose="020B0503020204020204" pitchFamily="34" charset="-122"/>
                  </a:rPr>
                  <a:t>20</a:t>
                </a:r>
              </a:p>
            </p:txBody>
          </p:sp>
          <p:sp>
            <p:nvSpPr>
              <p:cNvPr id="18" name="矩形 17"/>
              <p:cNvSpPr/>
              <p:nvPr/>
            </p:nvSpPr>
            <p:spPr>
              <a:xfrm>
                <a:off x="4448697" y="4139607"/>
                <a:ext cx="1966214"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grpSp>
    </p:spTree>
    <p:extLst>
      <p:ext uri="{BB962C8B-B14F-4D97-AF65-F5344CB8AC3E}">
        <p14:creationId xmlns:p14="http://schemas.microsoft.com/office/powerpoint/2010/main" val="2352792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41" y="2276872"/>
            <a:ext cx="3465927" cy="373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4348825" y="3579025"/>
            <a:ext cx="6796585"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全局变量可以在</a:t>
            </a:r>
            <a:r>
              <a:rPr lang="zh-CN" altLang="en-US" sz="2400" dirty="0">
                <a:solidFill>
                  <a:srgbClr val="FF0000"/>
                </a:solidFill>
                <a:latin typeface="微软雅黑" pitchFamily="34" charset="-122"/>
                <a:ea typeface="微软雅黑" pitchFamily="34" charset="-122"/>
              </a:rPr>
              <a:t>整个程序</a:t>
            </a:r>
            <a:r>
              <a:rPr lang="zh-CN" altLang="en-US" sz="2400" dirty="0">
                <a:solidFill>
                  <a:schemeClr val="bg1">
                    <a:lumMod val="50000"/>
                  </a:schemeClr>
                </a:solidFill>
                <a:latin typeface="微软雅黑" pitchFamily="34" charset="-122"/>
                <a:ea typeface="微软雅黑" pitchFamily="34" charset="-122"/>
              </a:rPr>
              <a:t>的</a:t>
            </a:r>
            <a:r>
              <a:rPr lang="zh-CN" altLang="en-US" sz="2400" dirty="0">
                <a:solidFill>
                  <a:srgbClr val="FF0000"/>
                </a:solidFill>
                <a:latin typeface="微软雅黑" pitchFamily="34" charset="-122"/>
                <a:ea typeface="微软雅黑" pitchFamily="34" charset="-122"/>
              </a:rPr>
              <a:t>范围内</a:t>
            </a:r>
            <a:r>
              <a:rPr lang="zh-CN" altLang="en-US" sz="2400" dirty="0">
                <a:solidFill>
                  <a:schemeClr val="bg1">
                    <a:lumMod val="50000"/>
                  </a:schemeClr>
                </a:solidFill>
                <a:latin typeface="微软雅黑" pitchFamily="34" charset="-122"/>
                <a:ea typeface="微软雅黑" pitchFamily="34" charset="-122"/>
              </a:rPr>
              <a:t>起作用，它不会受到函数范围的影响。</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全局变量</a:t>
              </a:r>
              <a:endParaRPr lang="en-US" altLang="zh-CN" sz="3200" b="1" dirty="0">
                <a:solidFill>
                  <a:schemeClr val="bg1"/>
                </a:solidFill>
              </a:endParaRPr>
            </a:p>
          </p:txBody>
        </p:sp>
        <p:pic>
          <p:nvPicPr>
            <p:cNvPr id="11" name="图片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spTree>
    <p:extLst>
      <p:ext uri="{BB962C8B-B14F-4D97-AF65-F5344CB8AC3E}">
        <p14:creationId xmlns:p14="http://schemas.microsoft.com/office/powerpoint/2010/main" val="111705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全局变量</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840785" y="2475170"/>
            <a:ext cx="10654408" cy="2120902"/>
            <a:chOff x="617346" y="3124829"/>
            <a:chExt cx="5797562" cy="2696374"/>
          </a:xfrm>
        </p:grpSpPr>
        <p:sp>
          <p:nvSpPr>
            <p:cNvPr id="13" name="矩形 12"/>
            <p:cNvSpPr/>
            <p:nvPr/>
          </p:nvSpPr>
          <p:spPr>
            <a:xfrm>
              <a:off x="617346" y="3124829"/>
              <a:ext cx="5797562" cy="269637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number = 10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全局变量</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def test_one():</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    print(number)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函数内部访问全局变量</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test_one()</a:t>
              </a:r>
            </a:p>
            <a:p>
              <a:pPr>
                <a:lnSpc>
                  <a:spcPct val="150000"/>
                </a:lnSpc>
              </a:pPr>
              <a:r>
                <a:rPr lang="en-US" altLang="zh-CN" kern="100" dirty="0">
                  <a:solidFill>
                    <a:schemeClr val="bg1">
                      <a:lumMod val="50000"/>
                    </a:schemeClr>
                  </a:solidFill>
                  <a:latin typeface="微软雅黑" panose="020B0503020204020204" pitchFamily="34" charset="-122"/>
                  <a:ea typeface="微软雅黑" panose="020B0503020204020204" pitchFamily="34" charset="-122"/>
                </a:rPr>
                <a:t>print(number)       			# </a:t>
              </a:r>
              <a:r>
                <a:rPr lang="zh-CN" altLang="en-US" kern="100" dirty="0">
                  <a:solidFill>
                    <a:schemeClr val="bg1">
                      <a:lumMod val="50000"/>
                    </a:schemeClr>
                  </a:solidFill>
                  <a:latin typeface="微软雅黑" panose="020B0503020204020204" pitchFamily="34" charset="-122"/>
                  <a:ea typeface="微软雅黑" panose="020B0503020204020204" pitchFamily="34" charset="-122"/>
                </a:rPr>
                <a:t>函数外部访问全局变量</a:t>
              </a:r>
            </a:p>
          </p:txBody>
        </p:sp>
        <p:sp>
          <p:nvSpPr>
            <p:cNvPr id="14" name="矩形 13"/>
            <p:cNvSpPr/>
            <p:nvPr/>
          </p:nvSpPr>
          <p:spPr>
            <a:xfrm>
              <a:off x="5650173" y="3124829"/>
              <a:ext cx="764735"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示例</a:t>
              </a:r>
            </a:p>
          </p:txBody>
        </p:sp>
      </p:grpSp>
      <p:grpSp>
        <p:nvGrpSpPr>
          <p:cNvPr id="17" name="组合 16"/>
          <p:cNvGrpSpPr/>
          <p:nvPr/>
        </p:nvGrpSpPr>
        <p:grpSpPr>
          <a:xfrm>
            <a:off x="840784" y="4896076"/>
            <a:ext cx="10654409" cy="874407"/>
            <a:chOff x="617349" y="4132495"/>
            <a:chExt cx="5797562" cy="874407"/>
          </a:xfrm>
        </p:grpSpPr>
        <p:sp>
          <p:nvSpPr>
            <p:cNvPr id="18" name="矩形 17"/>
            <p:cNvSpPr/>
            <p:nvPr/>
          </p:nvSpPr>
          <p:spPr>
            <a:xfrm>
              <a:off x="617349" y="4132495"/>
              <a:ext cx="5797562" cy="87440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10</a:t>
              </a:r>
            </a:p>
            <a:p>
              <a:pPr>
                <a:lnSpc>
                  <a:spcPct val="150000"/>
                </a:lnSpc>
              </a:pPr>
              <a:r>
                <a:rPr lang="en-US" altLang="zh-CN" kern="100" dirty="0">
                  <a:solidFill>
                    <a:srgbClr val="1353A2"/>
                  </a:solidFill>
                  <a:latin typeface="微软雅黑" panose="020B0503020204020204" pitchFamily="34" charset="-122"/>
                  <a:ea typeface="微软雅黑" panose="020B0503020204020204" pitchFamily="34" charset="-122"/>
                </a:rPr>
                <a:t>10</a:t>
              </a:r>
            </a:p>
          </p:txBody>
        </p:sp>
        <p:sp>
          <p:nvSpPr>
            <p:cNvPr id="19" name="矩形 18"/>
            <p:cNvSpPr/>
            <p:nvPr/>
          </p:nvSpPr>
          <p:spPr>
            <a:xfrm>
              <a:off x="5650176" y="4139608"/>
              <a:ext cx="764735" cy="343176"/>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结果</a:t>
              </a:r>
            </a:p>
          </p:txBody>
        </p:sp>
      </p:grpSp>
    </p:spTree>
    <p:extLst>
      <p:ext uri="{BB962C8B-B14F-4D97-AF65-F5344CB8AC3E}">
        <p14:creationId xmlns:p14="http://schemas.microsoft.com/office/powerpoint/2010/main" val="3365024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全局变量</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840784" y="3066562"/>
            <a:ext cx="2762225" cy="2677656"/>
            <a:chOff x="617346" y="3124829"/>
            <a:chExt cx="5797562" cy="3404194"/>
          </a:xfrm>
        </p:grpSpPr>
        <p:sp>
          <p:nvSpPr>
            <p:cNvPr id="13" name="矩形 12"/>
            <p:cNvSpPr/>
            <p:nvPr/>
          </p:nvSpPr>
          <p:spPr>
            <a:xfrm>
              <a:off x="617346" y="3124829"/>
              <a:ext cx="5797562" cy="340419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定义全局变量</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 = 10</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test_one():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print(number) </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number += 1</a:t>
              </a:r>
              <a:endParaRPr lang="zh-CN" altLang="en-US"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test_one()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print(number)</a:t>
              </a:r>
            </a:p>
          </p:txBody>
        </p:sp>
        <p:sp>
          <p:nvSpPr>
            <p:cNvPr id="14" name="矩形 13"/>
            <p:cNvSpPr/>
            <p:nvPr/>
          </p:nvSpPr>
          <p:spPr>
            <a:xfrm>
              <a:off x="4724684" y="3124829"/>
              <a:ext cx="1690224"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示例</a:t>
              </a:r>
            </a:p>
          </p:txBody>
        </p:sp>
      </p:grpSp>
      <p:sp>
        <p:nvSpPr>
          <p:cNvPr id="15" name="矩形 14"/>
          <p:cNvSpPr/>
          <p:nvPr/>
        </p:nvSpPr>
        <p:spPr>
          <a:xfrm>
            <a:off x="840784" y="2282643"/>
            <a:ext cx="10654408"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rgbClr val="FF0000"/>
                </a:solidFill>
                <a:latin typeface="微软雅黑" pitchFamily="34" charset="-122"/>
                <a:ea typeface="微软雅黑" pitchFamily="34" charset="-122"/>
              </a:rPr>
              <a:t>全局变量</a:t>
            </a:r>
            <a:r>
              <a:rPr lang="zh-CN" altLang="en-US" sz="2400" dirty="0">
                <a:solidFill>
                  <a:schemeClr val="bg1">
                    <a:lumMod val="50000"/>
                  </a:schemeClr>
                </a:solidFill>
                <a:latin typeface="微软雅黑" pitchFamily="34" charset="-122"/>
                <a:ea typeface="微软雅黑" pitchFamily="34" charset="-122"/>
              </a:rPr>
              <a:t>在函数内部</a:t>
            </a:r>
            <a:r>
              <a:rPr lang="zh-CN" altLang="en-US" sz="2400" dirty="0">
                <a:solidFill>
                  <a:srgbClr val="FF0000"/>
                </a:solidFill>
                <a:latin typeface="微软雅黑" pitchFamily="34" charset="-122"/>
                <a:ea typeface="微软雅黑" pitchFamily="34" charset="-122"/>
              </a:rPr>
              <a:t>只能被访问</a:t>
            </a:r>
            <a:r>
              <a:rPr lang="zh-CN" altLang="en-US" sz="2400" dirty="0">
                <a:solidFill>
                  <a:schemeClr val="bg1">
                    <a:lumMod val="50000"/>
                  </a:schemeClr>
                </a:solidFill>
                <a:latin typeface="微软雅黑" pitchFamily="34" charset="-122"/>
                <a:ea typeface="微软雅黑" pitchFamily="34" charset="-122"/>
              </a:rPr>
              <a:t>，而无法直接修改。</a:t>
            </a:r>
          </a:p>
        </p:txBody>
      </p:sp>
      <p:cxnSp>
        <p:nvCxnSpPr>
          <p:cNvPr id="20" name="直接连接符 19"/>
          <p:cNvCxnSpPr/>
          <p:nvPr/>
        </p:nvCxnSpPr>
        <p:spPr>
          <a:xfrm>
            <a:off x="6355047" y="2912306"/>
            <a:ext cx="130054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807725" y="2912306"/>
            <a:ext cx="7463170" cy="3356684"/>
            <a:chOff x="3807725" y="2912306"/>
            <a:chExt cx="7463170" cy="3356684"/>
          </a:xfrm>
        </p:grpSpPr>
        <p:pic>
          <p:nvPicPr>
            <p:cNvPr id="327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0665" y="2912306"/>
              <a:ext cx="6630230" cy="3356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右箭头 15"/>
            <p:cNvSpPr/>
            <p:nvPr/>
          </p:nvSpPr>
          <p:spPr>
            <a:xfrm>
              <a:off x="3807725" y="4233305"/>
              <a:ext cx="545911" cy="387138"/>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p:cNvSpPr/>
          <p:nvPr/>
        </p:nvSpPr>
        <p:spPr>
          <a:xfrm>
            <a:off x="840784" y="3480178"/>
            <a:ext cx="1547574" cy="3821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6355047" y="6187102"/>
            <a:ext cx="46586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95013" y="3492984"/>
            <a:ext cx="1107996" cy="369332"/>
          </a:xfrm>
          <a:prstGeom prst="rect">
            <a:avLst/>
          </a:prstGeom>
        </p:spPr>
        <p:txBody>
          <a:bodyPr wrap="none">
            <a:spAutoFit/>
          </a:bodyPr>
          <a:lstStyle/>
          <a:p>
            <a:r>
              <a:rPr lang="zh-CN" altLang="zh-CN" dirty="0">
                <a:solidFill>
                  <a:srgbClr val="FF0000"/>
                </a:solidFill>
              </a:rPr>
              <a:t>已经声明</a:t>
            </a:r>
            <a:endParaRPr lang="zh-CN" altLang="en-US" dirty="0">
              <a:solidFill>
                <a:srgbClr val="FF0000"/>
              </a:solidFill>
            </a:endParaRPr>
          </a:p>
        </p:txBody>
      </p:sp>
      <p:sp>
        <p:nvSpPr>
          <p:cNvPr id="29" name="矩形 28"/>
          <p:cNvSpPr/>
          <p:nvPr/>
        </p:nvSpPr>
        <p:spPr>
          <a:xfrm>
            <a:off x="9794410" y="5518608"/>
            <a:ext cx="1107996" cy="369332"/>
          </a:xfrm>
          <a:prstGeom prst="rect">
            <a:avLst/>
          </a:prstGeom>
        </p:spPr>
        <p:txBody>
          <a:bodyPr wrap="none">
            <a:spAutoFit/>
          </a:bodyPr>
          <a:lstStyle/>
          <a:p>
            <a:r>
              <a:rPr lang="zh-CN" altLang="en-US" dirty="0">
                <a:solidFill>
                  <a:srgbClr val="FF0000"/>
                </a:solidFill>
              </a:rPr>
              <a:t>没有找到</a:t>
            </a:r>
          </a:p>
        </p:txBody>
      </p:sp>
    </p:spTree>
    <p:extLst>
      <p:ext uri="{BB962C8B-B14F-4D97-AF65-F5344CB8AC3E}">
        <p14:creationId xmlns:p14="http://schemas.microsoft.com/office/powerpoint/2010/main" val="3617174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 calcmode="lin" valueType="num">
                                      <p:cBhvr>
                                        <p:cTn id="24" dur="1000" fill="hold"/>
                                        <p:tgtEl>
                                          <p:spTgt spid="26"/>
                                        </p:tgtEl>
                                        <p:attrNameLst>
                                          <p:attrName>style.rotation</p:attrName>
                                        </p:attrNameLst>
                                      </p:cBhvr>
                                      <p:tavLst>
                                        <p:tav tm="0">
                                          <p:val>
                                            <p:fltVal val="90"/>
                                          </p:val>
                                        </p:tav>
                                        <p:tav tm="100000">
                                          <p:val>
                                            <p:fltVal val="0"/>
                                          </p:val>
                                        </p:tav>
                                      </p:tavLst>
                                    </p:anim>
                                    <p:animEffect transition="in" filter="fade">
                                      <p:cBhvr>
                                        <p:cTn id="25" dur="10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1000"/>
                                        <p:tgtEl>
                                          <p:spTgt spid="29"/>
                                        </p:tgtEl>
                                      </p:cBhvr>
                                    </p:animEffect>
                                    <p:anim calcmode="lin" valueType="num">
                                      <p:cBhvr>
                                        <p:cTn id="38" dur="1000" fill="hold"/>
                                        <p:tgtEl>
                                          <p:spTgt spid="29"/>
                                        </p:tgtEl>
                                        <p:attrNameLst>
                                          <p:attrName>ppt_x</p:attrName>
                                        </p:attrNameLst>
                                      </p:cBhvr>
                                      <p:tavLst>
                                        <p:tav tm="0">
                                          <p:val>
                                            <p:strVal val="#ppt_x"/>
                                          </p:val>
                                        </p:tav>
                                        <p:tav tm="100000">
                                          <p:val>
                                            <p:strVal val="#ppt_x"/>
                                          </p:val>
                                        </p:tav>
                                      </p:tavLst>
                                    </p:anim>
                                    <p:anim calcmode="lin" valueType="num">
                                      <p:cBhvr>
                                        <p:cTn id="3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6.5.1 </a:t>
            </a:r>
            <a:r>
              <a:rPr lang="zh-CN" altLang="en-US" sz="3200" dirty="0">
                <a:solidFill>
                  <a:srgbClr val="1353A2"/>
                </a:solidFill>
                <a:latin typeface="微软雅黑" pitchFamily="34" charset="-122"/>
                <a:ea typeface="微软雅黑" pitchFamily="34" charset="-122"/>
                <a:cs typeface="+mn-cs"/>
              </a:rPr>
              <a:t>局部变量和全局变量</a:t>
            </a:r>
          </a:p>
        </p:txBody>
      </p:sp>
      <p:sp>
        <p:nvSpPr>
          <p:cNvPr id="3" name="矩形 2"/>
          <p:cNvSpPr/>
          <p:nvPr/>
        </p:nvSpPr>
        <p:spPr>
          <a:xfrm>
            <a:off x="4118436" y="2621845"/>
            <a:ext cx="737675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这是因为</a:t>
            </a:r>
            <a:r>
              <a:rPr lang="zh-CN" altLang="en-US" sz="2400" dirty="0">
                <a:solidFill>
                  <a:srgbClr val="FF0000"/>
                </a:solidFill>
                <a:latin typeface="微软雅黑" pitchFamily="34" charset="-122"/>
                <a:ea typeface="微软雅黑" pitchFamily="34" charset="-122"/>
              </a:rPr>
              <a:t>函数内部</a:t>
            </a:r>
            <a:r>
              <a:rPr lang="zh-CN" altLang="en-US" sz="2400" dirty="0">
                <a:solidFill>
                  <a:schemeClr val="bg1">
                    <a:lumMod val="50000"/>
                  </a:schemeClr>
                </a:solidFill>
                <a:latin typeface="微软雅黑" pitchFamily="34" charset="-122"/>
                <a:ea typeface="微软雅黑" pitchFamily="34" charset="-122"/>
              </a:rPr>
              <a:t>的</a:t>
            </a:r>
            <a:r>
              <a:rPr lang="zh-CN" altLang="en-US" sz="2400" dirty="0">
                <a:solidFill>
                  <a:srgbClr val="FF0000"/>
                </a:solidFill>
                <a:latin typeface="微软雅黑" pitchFamily="34" charset="-122"/>
                <a:ea typeface="微软雅黑" pitchFamily="34" charset="-122"/>
              </a:rPr>
              <a:t>变量</a:t>
            </a:r>
            <a:r>
              <a:rPr lang="en-US" altLang="zh-CN" sz="2400" dirty="0">
                <a:solidFill>
                  <a:schemeClr val="bg1">
                    <a:lumMod val="50000"/>
                  </a:schemeClr>
                </a:solidFill>
                <a:latin typeface="微软雅黑" pitchFamily="34" charset="-122"/>
                <a:ea typeface="微软雅黑" pitchFamily="34" charset="-122"/>
              </a:rPr>
              <a:t>number</a:t>
            </a:r>
            <a:r>
              <a:rPr lang="zh-CN" altLang="en-US" sz="2400" dirty="0">
                <a:solidFill>
                  <a:schemeClr val="bg1">
                    <a:lumMod val="50000"/>
                  </a:schemeClr>
                </a:solidFill>
                <a:latin typeface="微软雅黑" pitchFamily="34" charset="-122"/>
                <a:ea typeface="微软雅黑" pitchFamily="34" charset="-122"/>
              </a:rPr>
              <a:t>视为</a:t>
            </a:r>
            <a:r>
              <a:rPr lang="zh-CN" altLang="en-US" sz="2400" dirty="0">
                <a:solidFill>
                  <a:srgbClr val="FF0000"/>
                </a:solidFill>
                <a:latin typeface="微软雅黑" pitchFamily="34" charset="-122"/>
                <a:ea typeface="微软雅黑" pitchFamily="34" charset="-122"/>
              </a:rPr>
              <a:t>局部变量</a:t>
            </a:r>
            <a:r>
              <a:rPr lang="zh-CN" altLang="en-US" sz="2400" dirty="0">
                <a:solidFill>
                  <a:schemeClr val="bg1">
                    <a:lumMod val="50000"/>
                  </a:schemeClr>
                </a:solidFill>
                <a:latin typeface="微软雅黑" pitchFamily="34" charset="-122"/>
                <a:ea typeface="微软雅黑" pitchFamily="34" charset="-122"/>
              </a:rPr>
              <a:t>，而在执行“</a:t>
            </a:r>
            <a:r>
              <a:rPr lang="en-US" altLang="zh-CN" sz="2400" dirty="0">
                <a:solidFill>
                  <a:schemeClr val="bg1">
                    <a:lumMod val="50000"/>
                  </a:schemeClr>
                </a:solidFill>
                <a:latin typeface="微软雅黑" pitchFamily="34" charset="-122"/>
                <a:ea typeface="微软雅黑" pitchFamily="34" charset="-122"/>
              </a:rPr>
              <a:t>number+=1”</a:t>
            </a:r>
            <a:r>
              <a:rPr lang="zh-CN" altLang="en-US" sz="2400" dirty="0">
                <a:solidFill>
                  <a:schemeClr val="bg1">
                    <a:lumMod val="50000"/>
                  </a:schemeClr>
                </a:solidFill>
                <a:latin typeface="微软雅黑" pitchFamily="34" charset="-122"/>
                <a:ea typeface="微软雅黑" pitchFamily="34" charset="-122"/>
              </a:rPr>
              <a:t>这行代码之前并未声明过局部变量</a:t>
            </a:r>
            <a:r>
              <a:rPr lang="en-US" altLang="zh-CN" sz="2400" dirty="0">
                <a:solidFill>
                  <a:schemeClr val="bg1">
                    <a:lumMod val="50000"/>
                  </a:schemeClr>
                </a:solidFill>
                <a:latin typeface="微软雅黑" pitchFamily="34" charset="-122"/>
                <a:ea typeface="微软雅黑" pitchFamily="34" charset="-122"/>
              </a:rPr>
              <a:t>number</a:t>
            </a:r>
            <a:r>
              <a:rPr lang="zh-CN" altLang="en-US" sz="2400" dirty="0">
                <a:solidFill>
                  <a:schemeClr val="bg1">
                    <a:lumMod val="50000"/>
                  </a:schemeClr>
                </a:solidFill>
                <a:latin typeface="微软雅黑" pitchFamily="34" charset="-122"/>
                <a:ea typeface="微软雅黑" pitchFamily="34" charset="-122"/>
              </a:rPr>
              <a:t>。</a:t>
            </a:r>
          </a:p>
        </p:txBody>
      </p:sp>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a:t>
              </a:r>
              <a:r>
                <a:rPr lang="zh-CN" altLang="en-US" sz="3200" b="1" dirty="0">
                  <a:solidFill>
                    <a:schemeClr val="bg1"/>
                  </a:solidFill>
                </a:rPr>
                <a:t>全局变量</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pic>
        <p:nvPicPr>
          <p:cNvPr id="13" name="Picture 2" descr="https://timgsa.baidu.com/timg?image&amp;quality=80&amp;size=b9999_10000&amp;sec=1588673906452&amp;di=785a35df03b10722f4c510225358a567&amp;imgtype=0&amp;src=http%3A%2F%2Fimg1.juimg.com%2F160107%2F330826-16010GZ0014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6075" y="2348423"/>
            <a:ext cx="3144549" cy="392494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4118436" y="4376171"/>
            <a:ext cx="7571303" cy="1111282"/>
            <a:chOff x="4118436" y="4376171"/>
            <a:chExt cx="7571303" cy="1111282"/>
          </a:xfrm>
        </p:grpSpPr>
        <p:sp>
          <p:nvSpPr>
            <p:cNvPr id="4" name="矩形 3"/>
            <p:cNvSpPr/>
            <p:nvPr/>
          </p:nvSpPr>
          <p:spPr>
            <a:xfrm>
              <a:off x="4118436" y="4841122"/>
              <a:ext cx="7571303"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zh-CN" sz="2400" dirty="0">
                  <a:solidFill>
                    <a:schemeClr val="bg1">
                      <a:lumMod val="50000"/>
                    </a:schemeClr>
                  </a:solidFill>
                  <a:latin typeface="微软雅黑" pitchFamily="34" charset="-122"/>
                  <a:ea typeface="微软雅黑" pitchFamily="34" charset="-122"/>
                </a:rPr>
                <a:t>函数内部</a:t>
              </a:r>
              <a:r>
                <a:rPr lang="zh-CN" altLang="zh-CN" sz="2400" dirty="0">
                  <a:solidFill>
                    <a:srgbClr val="FF0000"/>
                  </a:solidFill>
                  <a:latin typeface="微软雅黑" pitchFamily="34" charset="-122"/>
                  <a:ea typeface="微软雅黑" pitchFamily="34" charset="-122"/>
                </a:rPr>
                <a:t>只能访问</a:t>
              </a:r>
              <a:r>
                <a:rPr lang="zh-CN" altLang="zh-CN" sz="2400" dirty="0">
                  <a:solidFill>
                    <a:schemeClr val="bg1">
                      <a:lumMod val="50000"/>
                    </a:schemeClr>
                  </a:solidFill>
                  <a:latin typeface="微软雅黑" pitchFamily="34" charset="-122"/>
                  <a:ea typeface="微软雅黑" pitchFamily="34" charset="-122"/>
                </a:rPr>
                <a:t>全局变量，而</a:t>
              </a:r>
              <a:r>
                <a:rPr lang="zh-CN" altLang="zh-CN" sz="2400" dirty="0">
                  <a:solidFill>
                    <a:srgbClr val="FF0000"/>
                  </a:solidFill>
                  <a:latin typeface="微软雅黑" pitchFamily="34" charset="-122"/>
                  <a:ea typeface="微软雅黑" pitchFamily="34" charset="-122"/>
                </a:rPr>
                <a:t>无法直接修改</a:t>
              </a:r>
              <a:r>
                <a:rPr lang="zh-CN" altLang="zh-CN" sz="2400" dirty="0">
                  <a:solidFill>
                    <a:schemeClr val="bg1">
                      <a:lumMod val="50000"/>
                    </a:schemeClr>
                  </a:solidFill>
                  <a:latin typeface="微软雅黑" pitchFamily="34" charset="-122"/>
                  <a:ea typeface="微软雅黑" pitchFamily="34" charset="-122"/>
                </a:rPr>
                <a:t>全局变量</a:t>
              </a:r>
              <a:r>
                <a:rPr lang="zh-CN" altLang="en-US" sz="2400" dirty="0">
                  <a:solidFill>
                    <a:schemeClr val="bg1">
                      <a:lumMod val="50000"/>
                    </a:schemeClr>
                  </a:solidFill>
                  <a:latin typeface="微软雅黑" pitchFamily="34" charset="-122"/>
                  <a:ea typeface="微软雅黑" pitchFamily="34" charset="-122"/>
                </a:rPr>
                <a:t>。</a:t>
              </a:r>
            </a:p>
          </p:txBody>
        </p:sp>
        <p:sp>
          <p:nvSpPr>
            <p:cNvPr id="5" name="下箭头 4"/>
            <p:cNvSpPr/>
            <p:nvPr/>
          </p:nvSpPr>
          <p:spPr>
            <a:xfrm>
              <a:off x="7438030" y="4376171"/>
              <a:ext cx="368784" cy="464951"/>
            </a:xfrm>
            <a:prstGeom prst="down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92946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6.5    </a:t>
            </a:r>
            <a:r>
              <a:rPr lang="zh-CN" altLang="en-US" sz="2800" dirty="0">
                <a:solidFill>
                  <a:srgbClr val="595959"/>
                </a:solidFill>
                <a:latin typeface="Impact" pitchFamily="34" charset="0"/>
                <a:ea typeface="微软雅黑" pitchFamily="34" charset="-122"/>
              </a:rPr>
              <a:t>变量作用域</a:t>
            </a: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6.2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定义和调用</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6.3    </a:t>
            </a:r>
            <a:r>
              <a:rPr lang="zh-CN" altLang="en-US" sz="2800" dirty="0">
                <a:solidFill>
                  <a:srgbClr val="595959"/>
                </a:solidFill>
                <a:latin typeface="Impact" pitchFamily="34" charset="0"/>
                <a:ea typeface="微软雅黑" pitchFamily="34" charset="-122"/>
              </a:rPr>
              <a:t>函数参数的传递</a:t>
            </a: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6.4    </a:t>
            </a:r>
            <a:r>
              <a:rPr lang="zh-CN" altLang="zh-CN" sz="2800" dirty="0">
                <a:solidFill>
                  <a:srgbClr val="595959"/>
                </a:solidFill>
                <a:latin typeface="Impact" pitchFamily="34" charset="0"/>
                <a:ea typeface="微软雅黑" pitchFamily="34" charset="-122"/>
              </a:rPr>
              <a:t>函数的</a:t>
            </a:r>
            <a:r>
              <a:rPr lang="zh-CN" altLang="en-US" sz="2800" dirty="0">
                <a:solidFill>
                  <a:srgbClr val="595959"/>
                </a:solidFill>
                <a:latin typeface="Impact" pitchFamily="34" charset="0"/>
                <a:ea typeface="微软雅黑" pitchFamily="34" charset="-122"/>
              </a:rPr>
              <a:t>返回值</a:t>
            </a:r>
          </a:p>
        </p:txBody>
      </p:sp>
      <p:sp>
        <p:nvSpPr>
          <p:cNvPr id="9" name="对角圆角矩形 8"/>
          <p:cNvSpPr/>
          <p:nvPr/>
        </p:nvSpPr>
        <p:spPr>
          <a:xfrm>
            <a:off x="4870450" y="154975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6.1    </a:t>
            </a:r>
            <a:r>
              <a:rPr lang="zh-CN" altLang="zh-CN" sz="2800" dirty="0">
                <a:solidFill>
                  <a:schemeClr val="bg1"/>
                </a:solidFill>
                <a:latin typeface="Impact" pitchFamily="34" charset="0"/>
                <a:ea typeface="微软雅黑" pitchFamily="34" charset="-122"/>
              </a:rPr>
              <a:t>函数</a:t>
            </a:r>
            <a:r>
              <a:rPr lang="zh-CN" altLang="en-US" sz="2800" dirty="0">
                <a:solidFill>
                  <a:schemeClr val="bg1"/>
                </a:solidFill>
                <a:latin typeface="Impact" pitchFamily="34" charset="0"/>
                <a:ea typeface="微软雅黑" pitchFamily="34" charset="-122"/>
              </a:rPr>
              <a:t>概述</a:t>
            </a:r>
          </a:p>
        </p:txBody>
      </p:sp>
    </p:spTree>
    <p:extLst>
      <p:ext uri="{BB962C8B-B14F-4D97-AF65-F5344CB8AC3E}">
        <p14:creationId xmlns:p14="http://schemas.microsoft.com/office/powerpoint/2010/main" val="15483018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zh-CN" altLang="en-US" sz="3200" dirty="0">
                <a:solidFill>
                  <a:srgbClr val="1353A2"/>
                </a:solidFill>
                <a:latin typeface="微软雅黑" pitchFamily="34" charset="-122"/>
                <a:ea typeface="微软雅黑" pitchFamily="34" charset="-122"/>
                <a:cs typeface="+mn-cs"/>
              </a:rPr>
              <a:t>多学一招：</a:t>
            </a:r>
            <a:r>
              <a:rPr lang="en-US" altLang="zh-CN" sz="3200" dirty="0">
                <a:solidFill>
                  <a:srgbClr val="1353A2"/>
                </a:solidFill>
                <a:latin typeface="微软雅黑" pitchFamily="34" charset="-122"/>
                <a:ea typeface="微软雅黑" pitchFamily="34" charset="-122"/>
                <a:cs typeface="+mn-cs"/>
              </a:rPr>
              <a:t>LEGB</a:t>
            </a:r>
            <a:r>
              <a:rPr lang="zh-CN" altLang="en-US" sz="3200" dirty="0">
                <a:solidFill>
                  <a:srgbClr val="1353A2"/>
                </a:solidFill>
                <a:latin typeface="微软雅黑" pitchFamily="34" charset="-122"/>
                <a:ea typeface="微软雅黑" pitchFamily="34" charset="-122"/>
                <a:cs typeface="+mn-cs"/>
              </a:rPr>
              <a:t>原则</a:t>
            </a:r>
          </a:p>
        </p:txBody>
      </p:sp>
      <p:sp>
        <p:nvSpPr>
          <p:cNvPr id="3" name="矩形 2"/>
          <p:cNvSpPr/>
          <p:nvPr/>
        </p:nvSpPr>
        <p:spPr>
          <a:xfrm>
            <a:off x="527330" y="1161534"/>
            <a:ext cx="11162409"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LEGB</a:t>
            </a:r>
            <a:r>
              <a:rPr lang="zh-CN" altLang="en-US" sz="2400" dirty="0">
                <a:solidFill>
                  <a:schemeClr val="bg1">
                    <a:lumMod val="50000"/>
                  </a:schemeClr>
                </a:solidFill>
                <a:latin typeface="微软雅黑" pitchFamily="34" charset="-122"/>
                <a:ea typeface="微软雅黑" pitchFamily="34" charset="-122"/>
              </a:rPr>
              <a:t>是程序中</a:t>
            </a:r>
            <a:r>
              <a:rPr lang="zh-CN" altLang="en-US" sz="2400" dirty="0">
                <a:solidFill>
                  <a:srgbClr val="FF0000"/>
                </a:solidFill>
                <a:latin typeface="微软雅黑" pitchFamily="34" charset="-122"/>
                <a:ea typeface="微软雅黑" pitchFamily="34" charset="-122"/>
              </a:rPr>
              <a:t>搜索变量</a:t>
            </a:r>
            <a:r>
              <a:rPr lang="zh-CN" altLang="en-US" sz="2400" dirty="0">
                <a:solidFill>
                  <a:schemeClr val="bg1">
                    <a:lumMod val="50000"/>
                  </a:schemeClr>
                </a:solidFill>
                <a:latin typeface="微软雅黑" pitchFamily="34" charset="-122"/>
                <a:ea typeface="微软雅黑" pitchFamily="34" charset="-122"/>
              </a:rPr>
              <a:t>时所遵循的</a:t>
            </a:r>
            <a:r>
              <a:rPr lang="zh-CN" altLang="en-US" sz="2400" dirty="0">
                <a:solidFill>
                  <a:srgbClr val="FF0000"/>
                </a:solidFill>
                <a:latin typeface="微软雅黑" pitchFamily="34" charset="-122"/>
                <a:ea typeface="微软雅黑" pitchFamily="34" charset="-122"/>
              </a:rPr>
              <a:t>原则</a:t>
            </a:r>
            <a:r>
              <a:rPr lang="zh-CN" altLang="en-US" sz="2400" dirty="0">
                <a:solidFill>
                  <a:schemeClr val="bg1">
                    <a:lumMod val="50000"/>
                  </a:schemeClr>
                </a:solidFill>
                <a:latin typeface="微软雅黑" pitchFamily="34" charset="-122"/>
                <a:ea typeface="微软雅黑" pitchFamily="34" charset="-122"/>
              </a:rPr>
              <a:t>，该原则中的每个字母指代一种</a:t>
            </a:r>
            <a:r>
              <a:rPr lang="zh-CN" altLang="en-US" sz="2400" dirty="0">
                <a:solidFill>
                  <a:srgbClr val="FF0000"/>
                </a:solidFill>
                <a:latin typeface="微软雅黑" pitchFamily="34" charset="-122"/>
                <a:ea typeface="微软雅黑" pitchFamily="34" charset="-122"/>
              </a:rPr>
              <a:t>作用域</a:t>
            </a:r>
            <a:r>
              <a:rPr lang="zh-CN" altLang="en-US" sz="2400" dirty="0">
                <a:solidFill>
                  <a:schemeClr val="bg1">
                    <a:lumMod val="50000"/>
                  </a:schemeClr>
                </a:solidFill>
                <a:latin typeface="微软雅黑" pitchFamily="34" charset="-122"/>
                <a:ea typeface="微软雅黑" pitchFamily="34" charset="-122"/>
              </a:rPr>
              <a:t>，具体如下：</a:t>
            </a:r>
          </a:p>
        </p:txBody>
      </p:sp>
      <p:grpSp>
        <p:nvGrpSpPr>
          <p:cNvPr id="12" name="组合 11"/>
          <p:cNvGrpSpPr/>
          <p:nvPr/>
        </p:nvGrpSpPr>
        <p:grpSpPr>
          <a:xfrm>
            <a:off x="527330" y="2361863"/>
            <a:ext cx="2570712" cy="2193303"/>
            <a:chOff x="617346" y="2897230"/>
            <a:chExt cx="5797562" cy="1875180"/>
          </a:xfrm>
        </p:grpSpPr>
        <p:sp>
          <p:nvSpPr>
            <p:cNvPr id="14" name="矩形 13"/>
            <p:cNvSpPr/>
            <p:nvPr/>
          </p:nvSpPr>
          <p:spPr>
            <a:xfrm>
              <a:off x="617346" y="3124828"/>
              <a:ext cx="5797562" cy="1647582"/>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rgbClr val="FF0000"/>
                  </a:solidFill>
                  <a:latin typeface="微软雅黑" panose="020B0503020204020204" pitchFamily="34" charset="-122"/>
                  <a:ea typeface="微软雅黑" panose="020B0503020204020204" pitchFamily="34" charset="-122"/>
                </a:rPr>
                <a:t>局部</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作用域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例如，局部变量和形参生效的区域。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441473" y="2897230"/>
              <a:ext cx="2149303" cy="412542"/>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L-local</a:t>
              </a:r>
              <a:endParaRPr lang="zh-CN" altLang="en-US" sz="16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398296" y="2361863"/>
            <a:ext cx="2572393" cy="2193312"/>
            <a:chOff x="123138" y="2801504"/>
            <a:chExt cx="6291770" cy="2788429"/>
          </a:xfrm>
        </p:grpSpPr>
        <p:sp>
          <p:nvSpPr>
            <p:cNvPr id="18" name="矩形 17"/>
            <p:cNvSpPr/>
            <p:nvPr/>
          </p:nvSpPr>
          <p:spPr>
            <a:xfrm>
              <a:off x="123138" y="3124828"/>
              <a:ext cx="6291770" cy="2465105"/>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rgbClr val="FF0000"/>
                  </a:solidFill>
                  <a:latin typeface="微软雅黑" panose="020B0503020204020204" pitchFamily="34" charset="-122"/>
                  <a:ea typeface="微软雅黑" panose="020B0503020204020204" pitchFamily="34" charset="-122"/>
                </a:rPr>
                <a:t>嵌套</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作用域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例如，嵌套定义的函数中外层函数声明的变量生效的区域。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1692034" y="2801504"/>
              <a:ext cx="3284920" cy="572081"/>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E-enclosing</a:t>
              </a:r>
              <a:endParaRPr lang="zh-CN" altLang="en-US" sz="16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6323906" y="2361863"/>
            <a:ext cx="2370336" cy="2193302"/>
            <a:chOff x="617346" y="2961089"/>
            <a:chExt cx="5797562" cy="1387812"/>
          </a:xfrm>
        </p:grpSpPr>
        <p:sp>
          <p:nvSpPr>
            <p:cNvPr id="21" name="矩形 20"/>
            <p:cNvSpPr/>
            <p:nvPr/>
          </p:nvSpPr>
          <p:spPr>
            <a:xfrm>
              <a:off x="617346" y="3124828"/>
              <a:ext cx="5797562" cy="122407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rgbClr val="FF0000"/>
                  </a:solidFill>
                  <a:latin typeface="微软雅黑" panose="020B0503020204020204" pitchFamily="34" charset="-122"/>
                  <a:ea typeface="微软雅黑" panose="020B0503020204020204" pitchFamily="34" charset="-122"/>
                </a:rPr>
                <a:t>全局</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作用域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例如，全局变量生效的区域。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2055170" y="2961089"/>
              <a:ext cx="2921785" cy="284728"/>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G-global</a:t>
              </a:r>
              <a:endParaRPr lang="zh-CN" altLang="en-US" sz="1600" dirty="0">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9066486" y="2388356"/>
            <a:ext cx="2370336" cy="2166809"/>
            <a:chOff x="617346" y="2981359"/>
            <a:chExt cx="5797562" cy="1352863"/>
          </a:xfrm>
        </p:grpSpPr>
        <p:sp>
          <p:nvSpPr>
            <p:cNvPr id="25" name="矩形 24"/>
            <p:cNvSpPr/>
            <p:nvPr/>
          </p:nvSpPr>
          <p:spPr>
            <a:xfrm>
              <a:off x="617346" y="3124828"/>
              <a:ext cx="5797562" cy="120939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rgbClr val="FF0000"/>
                  </a:solidFill>
                  <a:latin typeface="微软雅黑" panose="020B0503020204020204" pitchFamily="34" charset="-122"/>
                  <a:ea typeface="微软雅黑" panose="020B0503020204020204" pitchFamily="34" charset="-122"/>
                </a:rPr>
                <a:t>内置</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作用域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例如，内置模块声明的变量生效的区域。</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2055170" y="2981359"/>
              <a:ext cx="2921785" cy="284730"/>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B-built-in</a:t>
              </a:r>
              <a:endParaRPr lang="zh-CN" altLang="en-US" sz="1600" dirty="0">
                <a:latin typeface="微软雅黑" panose="020B0503020204020204" pitchFamily="34" charset="-122"/>
                <a:ea typeface="微软雅黑" panose="020B0503020204020204" pitchFamily="34" charset="-122"/>
              </a:endParaRPr>
            </a:p>
          </p:txBody>
        </p:sp>
      </p:grpSp>
      <p:sp>
        <p:nvSpPr>
          <p:cNvPr id="27" name="矩形 26"/>
          <p:cNvSpPr/>
          <p:nvPr/>
        </p:nvSpPr>
        <p:spPr>
          <a:xfrm>
            <a:off x="527330" y="4630334"/>
            <a:ext cx="10909492"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Python</a:t>
            </a:r>
            <a:r>
              <a:rPr lang="zh-CN" altLang="zh-CN" sz="2400" dirty="0">
                <a:solidFill>
                  <a:schemeClr val="bg1">
                    <a:lumMod val="50000"/>
                  </a:schemeClr>
                </a:solidFill>
                <a:latin typeface="微软雅黑" pitchFamily="34" charset="-122"/>
                <a:ea typeface="微软雅黑" pitchFamily="34" charset="-122"/>
              </a:rPr>
              <a:t>在搜索变量时会</a:t>
            </a:r>
            <a:r>
              <a:rPr lang="zh-CN" altLang="zh-CN" sz="2400" dirty="0">
                <a:solidFill>
                  <a:srgbClr val="FF0000"/>
                </a:solidFill>
                <a:latin typeface="微软雅黑" pitchFamily="34" charset="-122"/>
                <a:ea typeface="微软雅黑" pitchFamily="34" charset="-122"/>
              </a:rPr>
              <a:t>按照“</a:t>
            </a:r>
            <a:r>
              <a:rPr lang="en-US" altLang="zh-CN" sz="2400" dirty="0">
                <a:solidFill>
                  <a:srgbClr val="FF0000"/>
                </a:solidFill>
                <a:latin typeface="微软雅黑" pitchFamily="34" charset="-122"/>
                <a:ea typeface="微软雅黑" pitchFamily="34" charset="-122"/>
              </a:rPr>
              <a:t>L-E-G-B </a:t>
            </a:r>
            <a:r>
              <a:rPr lang="zh-CN" altLang="zh-CN" sz="2400" dirty="0">
                <a:solidFill>
                  <a:srgbClr val="FF0000"/>
                </a:solidFill>
                <a:latin typeface="微软雅黑" pitchFamily="34" charset="-122"/>
                <a:ea typeface="微软雅黑" pitchFamily="34" charset="-122"/>
              </a:rPr>
              <a:t>”这个顺序</a:t>
            </a:r>
            <a:r>
              <a:rPr lang="zh-CN" altLang="zh-CN" sz="2400" dirty="0">
                <a:solidFill>
                  <a:schemeClr val="bg1">
                    <a:lumMod val="50000"/>
                  </a:schemeClr>
                </a:solidFill>
                <a:latin typeface="微软雅黑" pitchFamily="34" charset="-122"/>
                <a:ea typeface="微软雅黑" pitchFamily="34" charset="-122"/>
              </a:rPr>
              <a:t>依次在这四种区域中</a:t>
            </a:r>
            <a:r>
              <a:rPr lang="zh-CN" altLang="zh-CN" sz="2400" dirty="0">
                <a:solidFill>
                  <a:srgbClr val="FF0000"/>
                </a:solidFill>
                <a:latin typeface="微软雅黑" pitchFamily="34" charset="-122"/>
                <a:ea typeface="微软雅黑" pitchFamily="34" charset="-122"/>
              </a:rPr>
              <a:t>搜索</a:t>
            </a:r>
            <a:r>
              <a:rPr lang="zh-CN" altLang="zh-CN" sz="2400" dirty="0">
                <a:solidFill>
                  <a:schemeClr val="bg1">
                    <a:lumMod val="50000"/>
                  </a:schemeClr>
                </a:solidFill>
                <a:latin typeface="微软雅黑" pitchFamily="34" charset="-122"/>
                <a:ea typeface="微软雅黑" pitchFamily="34" charset="-122"/>
              </a:rPr>
              <a:t>变量：若搜索到变量则终止搜索，使用搜索到的变量；若搜索完</a:t>
            </a:r>
            <a:r>
              <a:rPr lang="en-US" altLang="zh-CN" sz="2400" dirty="0">
                <a:solidFill>
                  <a:schemeClr val="bg1">
                    <a:lumMod val="50000"/>
                  </a:schemeClr>
                </a:solidFill>
                <a:latin typeface="微软雅黑" pitchFamily="34" charset="-122"/>
                <a:ea typeface="微软雅黑" pitchFamily="34" charset="-122"/>
              </a:rPr>
              <a:t>L</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E</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G</a:t>
            </a:r>
            <a:r>
              <a:rPr lang="zh-CN" altLang="zh-CN" sz="2400" dirty="0">
                <a:solidFill>
                  <a:schemeClr val="bg1">
                    <a:lumMod val="50000"/>
                  </a:schemeClr>
                </a:solidFill>
                <a:latin typeface="微软雅黑" pitchFamily="34" charset="-122"/>
                <a:ea typeface="微软雅黑" pitchFamily="34" charset="-122"/>
              </a:rPr>
              <a:t>、</a:t>
            </a:r>
            <a:r>
              <a:rPr lang="en-US" altLang="zh-CN" sz="2400" dirty="0">
                <a:solidFill>
                  <a:schemeClr val="bg1">
                    <a:lumMod val="50000"/>
                  </a:schemeClr>
                </a:solidFill>
                <a:latin typeface="微软雅黑" pitchFamily="34" charset="-122"/>
                <a:ea typeface="微软雅黑" pitchFamily="34" charset="-122"/>
              </a:rPr>
              <a:t>B</a:t>
            </a:r>
            <a:r>
              <a:rPr lang="zh-CN" altLang="zh-CN" sz="2400" dirty="0">
                <a:solidFill>
                  <a:schemeClr val="bg1">
                    <a:lumMod val="50000"/>
                  </a:schemeClr>
                </a:solidFill>
                <a:latin typeface="微软雅黑" pitchFamily="34" charset="-122"/>
                <a:ea typeface="微软雅黑" pitchFamily="34" charset="-122"/>
              </a:rPr>
              <a:t>这四种区域仍无法找到变量，程序将抛出异常。</a:t>
            </a:r>
          </a:p>
        </p:txBody>
      </p:sp>
    </p:spTree>
    <p:extLst>
      <p:ext uri="{BB962C8B-B14F-4D97-AF65-F5344CB8AC3E}">
        <p14:creationId xmlns:p14="http://schemas.microsoft.com/office/powerpoint/2010/main" val="1584325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arn(inVertic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6.5.2 global</a:t>
            </a:r>
            <a:r>
              <a:rPr lang="zh-CN" altLang="en-US" sz="3200" dirty="0">
                <a:solidFill>
                  <a:srgbClr val="1353A2"/>
                </a:solidFill>
                <a:latin typeface="微软雅黑" pitchFamily="34" charset="-122"/>
                <a:ea typeface="微软雅黑" pitchFamily="34" charset="-122"/>
                <a:cs typeface="+mn-cs"/>
              </a:rPr>
              <a:t>和</a:t>
            </a:r>
            <a:r>
              <a:rPr lang="en-US" altLang="zh-CN" sz="3200" dirty="0">
                <a:solidFill>
                  <a:srgbClr val="1353A2"/>
                </a:solidFill>
                <a:latin typeface="微软雅黑" pitchFamily="34" charset="-122"/>
                <a:ea typeface="微软雅黑" pitchFamily="34" charset="-122"/>
                <a:cs typeface="+mn-cs"/>
              </a:rPr>
              <a:t>nonlocal</a:t>
            </a:r>
            <a:r>
              <a:rPr lang="zh-CN" altLang="en-US" sz="3200" dirty="0">
                <a:solidFill>
                  <a:srgbClr val="1353A2"/>
                </a:solidFill>
                <a:latin typeface="微软雅黑" pitchFamily="34" charset="-122"/>
                <a:ea typeface="微软雅黑" pitchFamily="34" charset="-122"/>
                <a:cs typeface="+mn-cs"/>
              </a:rPr>
              <a:t>关键字</a:t>
            </a:r>
          </a:p>
        </p:txBody>
      </p:sp>
      <p:sp>
        <p:nvSpPr>
          <p:cNvPr id="3" name="矩形 2"/>
          <p:cNvSpPr/>
          <p:nvPr/>
        </p:nvSpPr>
        <p:spPr>
          <a:xfrm>
            <a:off x="4118436" y="2621845"/>
            <a:ext cx="7376757"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函数内部无法直接修改全局变量或在嵌套函数的外层函数声明的变量，但可以使用</a:t>
            </a:r>
            <a:r>
              <a:rPr lang="en-US" altLang="zh-CN" sz="2400" dirty="0">
                <a:solidFill>
                  <a:srgbClr val="FF0000"/>
                </a:solidFill>
                <a:latin typeface="微软雅黑" pitchFamily="34" charset="-122"/>
                <a:ea typeface="微软雅黑" pitchFamily="34" charset="-122"/>
              </a:rPr>
              <a:t>global</a:t>
            </a:r>
            <a:r>
              <a:rPr lang="zh-CN" altLang="en-US" sz="2400" dirty="0">
                <a:solidFill>
                  <a:schemeClr val="bg1">
                    <a:lumMod val="50000"/>
                  </a:schemeClr>
                </a:solidFill>
                <a:latin typeface="微软雅黑" pitchFamily="34" charset="-122"/>
                <a:ea typeface="微软雅黑" pitchFamily="34" charset="-122"/>
              </a:rPr>
              <a:t>或</a:t>
            </a:r>
            <a:r>
              <a:rPr lang="en-US" altLang="zh-CN" sz="2400" dirty="0">
                <a:solidFill>
                  <a:srgbClr val="FF0000"/>
                </a:solidFill>
                <a:latin typeface="微软雅黑" pitchFamily="34" charset="-122"/>
                <a:ea typeface="微软雅黑" pitchFamily="34" charset="-122"/>
              </a:rPr>
              <a:t>nonlocal</a:t>
            </a:r>
            <a:r>
              <a:rPr lang="zh-CN" altLang="en-US" sz="2400" dirty="0">
                <a:solidFill>
                  <a:schemeClr val="bg1">
                    <a:lumMod val="50000"/>
                  </a:schemeClr>
                </a:solidFill>
                <a:latin typeface="微软雅黑" pitchFamily="34" charset="-122"/>
                <a:ea typeface="微软雅黑" pitchFamily="34" charset="-122"/>
              </a:rPr>
              <a:t>关键字修饰变量以间接修改以上变量。</a:t>
            </a:r>
          </a:p>
        </p:txBody>
      </p:sp>
      <p:pic>
        <p:nvPicPr>
          <p:cNvPr id="13" name="Picture 2" descr="https://timgsa.baidu.com/timg?image&amp;quality=80&amp;size=b9999_10000&amp;sec=1588673906452&amp;di=785a35df03b10722f4c510225358a567&amp;imgtype=0&amp;src=http%3A%2F%2Fimg1.juimg.com%2F160107%2F330826-16010GZ0014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361" y="1562505"/>
            <a:ext cx="3144549" cy="392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900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1.global</a:t>
              </a:r>
              <a:r>
                <a:rPr lang="zh-CN" altLang="en-US" sz="3200" b="1" dirty="0">
                  <a:solidFill>
                    <a:schemeClr val="bg1"/>
                  </a:solidFill>
                </a:rPr>
                <a:t>关键字</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951475" y="3533143"/>
            <a:ext cx="10543718" cy="2677656"/>
            <a:chOff x="-14110551" y="3562032"/>
            <a:chExt cx="20545986" cy="3404194"/>
          </a:xfrm>
        </p:grpSpPr>
        <p:sp>
          <p:nvSpPr>
            <p:cNvPr id="13" name="矩形 12"/>
            <p:cNvSpPr/>
            <p:nvPr/>
          </p:nvSpPr>
          <p:spPr>
            <a:xfrm>
              <a:off x="-14110551" y="3562032"/>
              <a:ext cx="20545986" cy="340419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 = 10                    #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定义全局变量</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test_one():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600" kern="100" dirty="0">
                  <a:solidFill>
                    <a:srgbClr val="FF0000"/>
                  </a:solidFill>
                  <a:latin typeface="微软雅黑" panose="020B0503020204020204" pitchFamily="34" charset="-122"/>
                  <a:ea typeface="微软雅黑" panose="020B0503020204020204" pitchFamily="34" charset="-122"/>
                </a:rPr>
                <a:t>global number              </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使用</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global</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声明变量</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为全局变量</a:t>
              </a: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number += 1</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print(number)</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test_one()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print(number)</a:t>
              </a:r>
            </a:p>
          </p:txBody>
        </p:sp>
        <p:sp>
          <p:nvSpPr>
            <p:cNvPr id="14" name="矩形 13"/>
            <p:cNvSpPr/>
            <p:nvPr/>
          </p:nvSpPr>
          <p:spPr>
            <a:xfrm>
              <a:off x="4724685" y="3562032"/>
              <a:ext cx="1690223"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示例</a:t>
              </a:r>
            </a:p>
          </p:txBody>
        </p:sp>
      </p:grpSp>
      <p:sp>
        <p:nvSpPr>
          <p:cNvPr id="15" name="矩形 14"/>
          <p:cNvSpPr/>
          <p:nvPr/>
        </p:nvSpPr>
        <p:spPr>
          <a:xfrm>
            <a:off x="840784" y="2282643"/>
            <a:ext cx="10654408"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使用</a:t>
            </a:r>
            <a:r>
              <a:rPr lang="en-US" altLang="zh-CN" sz="2400" dirty="0">
                <a:solidFill>
                  <a:srgbClr val="FF0000"/>
                </a:solidFill>
                <a:latin typeface="微软雅黑" pitchFamily="34" charset="-122"/>
                <a:ea typeface="微软雅黑" pitchFamily="34" charset="-122"/>
              </a:rPr>
              <a:t>global</a:t>
            </a:r>
            <a:r>
              <a:rPr lang="zh-CN" altLang="en-US" sz="2400" dirty="0">
                <a:solidFill>
                  <a:schemeClr val="bg1">
                    <a:lumMod val="50000"/>
                  </a:schemeClr>
                </a:solidFill>
                <a:latin typeface="微软雅黑" pitchFamily="34" charset="-122"/>
                <a:ea typeface="微软雅黑" pitchFamily="34" charset="-122"/>
              </a:rPr>
              <a:t>关键字可以将</a:t>
            </a:r>
            <a:r>
              <a:rPr lang="zh-CN" altLang="en-US" sz="2400" dirty="0">
                <a:solidFill>
                  <a:srgbClr val="FF0000"/>
                </a:solidFill>
                <a:latin typeface="微软雅黑" pitchFamily="34" charset="-122"/>
                <a:ea typeface="微软雅黑" pitchFamily="34" charset="-122"/>
              </a:rPr>
              <a:t>局部变量声明为全局变量</a:t>
            </a:r>
            <a:r>
              <a:rPr lang="zh-CN" altLang="en-US" sz="2400" dirty="0">
                <a:solidFill>
                  <a:schemeClr val="bg1">
                    <a:lumMod val="50000"/>
                  </a:schemeClr>
                </a:solidFill>
                <a:latin typeface="微软雅黑" pitchFamily="34" charset="-122"/>
                <a:ea typeface="微软雅黑" pitchFamily="34" charset="-122"/>
              </a:rPr>
              <a:t>，其使用方法如下：</a:t>
            </a:r>
            <a:endParaRPr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lang="en-US" altLang="zh-CN" sz="2400" dirty="0">
                <a:solidFill>
                  <a:srgbClr val="1353A2"/>
                </a:solidFill>
                <a:latin typeface="微软雅黑" pitchFamily="34" charset="-122"/>
                <a:ea typeface="微软雅黑" pitchFamily="34" charset="-122"/>
              </a:rPr>
              <a:t>global </a:t>
            </a:r>
            <a:r>
              <a:rPr lang="zh-CN" altLang="en-US" sz="2400" dirty="0">
                <a:solidFill>
                  <a:srgbClr val="1353A2"/>
                </a:solidFill>
                <a:latin typeface="微软雅黑" pitchFamily="34" charset="-122"/>
                <a:ea typeface="微软雅黑" pitchFamily="34" charset="-122"/>
              </a:rPr>
              <a:t>变量</a:t>
            </a:r>
          </a:p>
        </p:txBody>
      </p:sp>
      <p:sp>
        <p:nvSpPr>
          <p:cNvPr id="22" name="标题 1"/>
          <p:cNvSpPr txBox="1">
            <a:spLocks/>
          </p:cNvSpPr>
          <p:nvPr/>
        </p:nvSpPr>
        <p:spPr>
          <a:xfrm>
            <a:off x="2342368" y="561608"/>
            <a:ext cx="7007268" cy="535531"/>
          </a:xfrm>
          <a:prstGeom prst="rect">
            <a:avLst/>
          </a:prstGeom>
          <a:noFill/>
          <a:effectLst>
            <a:reflection blurRad="6350" stA="50000" endA="300" endPos="38500" dist="50800" dir="5400000" sy="-100000" algn="bl" rotWithShape="0"/>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solidFill>
                  <a:srgbClr val="1353A2"/>
                </a:solidFill>
                <a:latin typeface="微软雅黑" pitchFamily="34" charset="-122"/>
                <a:ea typeface="微软雅黑" pitchFamily="34" charset="-122"/>
                <a:cs typeface="+mn-cs"/>
              </a:rPr>
              <a:t>6.5.2 global</a:t>
            </a:r>
            <a:r>
              <a:rPr lang="zh-CN" altLang="en-US" sz="3200">
                <a:solidFill>
                  <a:srgbClr val="1353A2"/>
                </a:solidFill>
                <a:latin typeface="微软雅黑" pitchFamily="34" charset="-122"/>
                <a:ea typeface="微软雅黑" pitchFamily="34" charset="-122"/>
                <a:cs typeface="+mn-cs"/>
              </a:rPr>
              <a:t>和</a:t>
            </a:r>
            <a:r>
              <a:rPr lang="en-US" altLang="zh-CN" sz="3200">
                <a:solidFill>
                  <a:srgbClr val="1353A2"/>
                </a:solidFill>
                <a:latin typeface="微软雅黑" pitchFamily="34" charset="-122"/>
                <a:ea typeface="微软雅黑" pitchFamily="34" charset="-122"/>
                <a:cs typeface="+mn-cs"/>
              </a:rPr>
              <a:t>nonlocal</a:t>
            </a:r>
            <a:r>
              <a:rPr lang="zh-CN" altLang="en-US" sz="3200">
                <a:solidFill>
                  <a:srgbClr val="1353A2"/>
                </a:solidFill>
                <a:latin typeface="微软雅黑" pitchFamily="34" charset="-122"/>
                <a:ea typeface="微软雅黑" pitchFamily="34" charset="-122"/>
                <a:cs typeface="+mn-cs"/>
              </a:rPr>
              <a:t>关键字</a:t>
            </a:r>
            <a:endParaRPr lang="zh-CN" altLang="en-US" sz="3200" dirty="0">
              <a:solidFill>
                <a:srgbClr val="1353A2"/>
              </a:solidFill>
              <a:latin typeface="微软雅黑" pitchFamily="34" charset="-122"/>
              <a:ea typeface="微软雅黑" pitchFamily="34" charset="-122"/>
              <a:cs typeface="+mn-cs"/>
            </a:endParaRPr>
          </a:p>
        </p:txBody>
      </p:sp>
    </p:spTree>
    <p:extLst>
      <p:ext uri="{BB962C8B-B14F-4D97-AF65-F5344CB8AC3E}">
        <p14:creationId xmlns:p14="http://schemas.microsoft.com/office/powerpoint/2010/main" val="1639666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15"/>
          <p:cNvGrpSpPr/>
          <p:nvPr/>
        </p:nvGrpSpPr>
        <p:grpSpPr>
          <a:xfrm>
            <a:off x="840784" y="1268760"/>
            <a:ext cx="10654409" cy="1008112"/>
            <a:chOff x="395441" y="968316"/>
            <a:chExt cx="10210154" cy="1008112"/>
          </a:xfrm>
          <a:solidFill>
            <a:srgbClr val="1353A2"/>
          </a:solidFill>
        </p:grpSpPr>
        <p:sp>
          <p:nvSpPr>
            <p:cNvPr id="9"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10" name="Text Box 44"/>
            <p:cNvSpPr txBox="1">
              <a:spLocks noChangeArrowheads="1"/>
            </p:cNvSpPr>
            <p:nvPr/>
          </p:nvSpPr>
          <p:spPr bwMode="auto">
            <a:xfrm>
              <a:off x="1361266" y="970444"/>
              <a:ext cx="8637023" cy="830997"/>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en-US" altLang="zh-CN" sz="3200" b="1" dirty="0">
                  <a:solidFill>
                    <a:schemeClr val="bg1"/>
                  </a:solidFill>
                </a:rPr>
                <a:t>2.nonlocal</a:t>
              </a:r>
              <a:r>
                <a:rPr lang="zh-CN" altLang="en-US" sz="3200" b="1" dirty="0">
                  <a:solidFill>
                    <a:schemeClr val="bg1"/>
                  </a:solidFill>
                </a:rPr>
                <a:t>关键字</a:t>
              </a:r>
              <a:endParaRPr lang="en-US" altLang="zh-CN" sz="3200" b="1" dirty="0">
                <a:solidFill>
                  <a:schemeClr val="bg1"/>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12" name="组合 11"/>
          <p:cNvGrpSpPr/>
          <p:nvPr/>
        </p:nvGrpSpPr>
        <p:grpSpPr>
          <a:xfrm>
            <a:off x="3739487" y="2625525"/>
            <a:ext cx="7564638" cy="3003515"/>
            <a:chOff x="-14110551" y="3562032"/>
            <a:chExt cx="20545986" cy="3818469"/>
          </a:xfrm>
        </p:grpSpPr>
        <p:sp>
          <p:nvSpPr>
            <p:cNvPr id="13" name="矩形 12"/>
            <p:cNvSpPr/>
            <p:nvPr/>
          </p:nvSpPr>
          <p:spPr>
            <a:xfrm>
              <a:off x="-14110551" y="3562032"/>
              <a:ext cx="20545986" cy="3818469"/>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test():</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number = 10</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def test_in():</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nonlocal number</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number = 20</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test_in()</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print(number)</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test()</a:t>
              </a:r>
            </a:p>
          </p:txBody>
        </p:sp>
        <p:sp>
          <p:nvSpPr>
            <p:cNvPr id="14" name="矩形 13"/>
            <p:cNvSpPr/>
            <p:nvPr/>
          </p:nvSpPr>
          <p:spPr>
            <a:xfrm>
              <a:off x="4724685" y="3562032"/>
              <a:ext cx="1690223"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示例</a:t>
              </a:r>
            </a:p>
          </p:txBody>
        </p:sp>
      </p:grpSp>
      <p:sp>
        <p:nvSpPr>
          <p:cNvPr id="15" name="矩形 14"/>
          <p:cNvSpPr/>
          <p:nvPr/>
        </p:nvSpPr>
        <p:spPr>
          <a:xfrm>
            <a:off x="840784" y="2419123"/>
            <a:ext cx="2898703"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使用</a:t>
            </a:r>
            <a:r>
              <a:rPr lang="en-US" altLang="zh-CN" sz="2400" dirty="0">
                <a:solidFill>
                  <a:schemeClr val="bg1">
                    <a:lumMod val="50000"/>
                  </a:schemeClr>
                </a:solidFill>
                <a:latin typeface="微软雅黑" pitchFamily="34" charset="-122"/>
                <a:ea typeface="微软雅黑" pitchFamily="34" charset="-122"/>
              </a:rPr>
              <a:t>nonlocal</a:t>
            </a:r>
            <a:r>
              <a:rPr lang="zh-CN" altLang="en-US" sz="2400" dirty="0">
                <a:solidFill>
                  <a:schemeClr val="bg1">
                    <a:lumMod val="50000"/>
                  </a:schemeClr>
                </a:solidFill>
                <a:latin typeface="微软雅黑" pitchFamily="34" charset="-122"/>
                <a:ea typeface="微软雅黑" pitchFamily="34" charset="-122"/>
              </a:rPr>
              <a:t>关键字可以在</a:t>
            </a:r>
            <a:r>
              <a:rPr lang="zh-CN" altLang="en-US" sz="2400" dirty="0">
                <a:solidFill>
                  <a:srgbClr val="FF0000"/>
                </a:solidFill>
                <a:latin typeface="微软雅黑" pitchFamily="34" charset="-122"/>
                <a:ea typeface="微软雅黑" pitchFamily="34" charset="-122"/>
              </a:rPr>
              <a:t>局部作用域中修改嵌套作用域中定义的变量</a:t>
            </a:r>
            <a:r>
              <a:rPr lang="zh-CN" altLang="en-US" sz="2400" dirty="0">
                <a:solidFill>
                  <a:schemeClr val="bg1">
                    <a:lumMod val="50000"/>
                  </a:schemeClr>
                </a:solidFill>
                <a:latin typeface="微软雅黑" pitchFamily="34" charset="-122"/>
                <a:ea typeface="微软雅黑" pitchFamily="34" charset="-122"/>
              </a:rPr>
              <a:t>，其使用方法如下：</a:t>
            </a:r>
            <a:endParaRPr lang="en-US" altLang="zh-CN" sz="2400" dirty="0">
              <a:solidFill>
                <a:schemeClr val="bg1">
                  <a:lumMod val="50000"/>
                </a:schemeClr>
              </a:solidFill>
              <a:latin typeface="微软雅黑" pitchFamily="34" charset="-122"/>
              <a:ea typeface="微软雅黑" pitchFamily="34" charset="-122"/>
            </a:endParaRPr>
          </a:p>
        </p:txBody>
      </p:sp>
      <p:sp>
        <p:nvSpPr>
          <p:cNvPr id="22" name="标题 1"/>
          <p:cNvSpPr txBox="1">
            <a:spLocks/>
          </p:cNvSpPr>
          <p:nvPr/>
        </p:nvSpPr>
        <p:spPr>
          <a:xfrm>
            <a:off x="2342368" y="561608"/>
            <a:ext cx="7007268" cy="535531"/>
          </a:xfrm>
          <a:prstGeom prst="rect">
            <a:avLst/>
          </a:prstGeom>
          <a:noFill/>
          <a:effectLst>
            <a:reflection blurRad="6350" stA="50000" endA="300" endPos="38500" dist="50800" dir="5400000" sy="-100000" algn="bl" rotWithShape="0"/>
          </a:effec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solidFill>
                  <a:srgbClr val="1353A2"/>
                </a:solidFill>
                <a:latin typeface="微软雅黑" pitchFamily="34" charset="-122"/>
                <a:ea typeface="微软雅黑" pitchFamily="34" charset="-122"/>
                <a:cs typeface="+mn-cs"/>
              </a:rPr>
              <a:t>6.5.2 global</a:t>
            </a:r>
            <a:r>
              <a:rPr lang="zh-CN" altLang="en-US" sz="3200">
                <a:solidFill>
                  <a:srgbClr val="1353A2"/>
                </a:solidFill>
                <a:latin typeface="微软雅黑" pitchFamily="34" charset="-122"/>
                <a:ea typeface="微软雅黑" pitchFamily="34" charset="-122"/>
                <a:cs typeface="+mn-cs"/>
              </a:rPr>
              <a:t>和</a:t>
            </a:r>
            <a:r>
              <a:rPr lang="en-US" altLang="zh-CN" sz="3200">
                <a:solidFill>
                  <a:srgbClr val="1353A2"/>
                </a:solidFill>
                <a:latin typeface="微软雅黑" pitchFamily="34" charset="-122"/>
                <a:ea typeface="微软雅黑" pitchFamily="34" charset="-122"/>
                <a:cs typeface="+mn-cs"/>
              </a:rPr>
              <a:t>nonlocal</a:t>
            </a:r>
            <a:r>
              <a:rPr lang="zh-CN" altLang="en-US" sz="3200">
                <a:solidFill>
                  <a:srgbClr val="1353A2"/>
                </a:solidFill>
                <a:latin typeface="微软雅黑" pitchFamily="34" charset="-122"/>
                <a:ea typeface="微软雅黑" pitchFamily="34" charset="-122"/>
                <a:cs typeface="+mn-cs"/>
              </a:rPr>
              <a:t>关键字</a:t>
            </a:r>
            <a:endParaRPr lang="zh-CN" altLang="en-US" sz="3200" dirty="0">
              <a:solidFill>
                <a:srgbClr val="1353A2"/>
              </a:solidFill>
              <a:latin typeface="微软雅黑" pitchFamily="34" charset="-122"/>
              <a:ea typeface="微软雅黑" pitchFamily="34" charset="-122"/>
              <a:cs typeface="+mn-cs"/>
            </a:endParaRPr>
          </a:p>
        </p:txBody>
      </p:sp>
      <p:sp>
        <p:nvSpPr>
          <p:cNvPr id="2" name="矩形 1"/>
          <p:cNvSpPr/>
          <p:nvPr/>
        </p:nvSpPr>
        <p:spPr>
          <a:xfrm>
            <a:off x="840784" y="5241370"/>
            <a:ext cx="2434767" cy="581057"/>
          </a:xfrm>
          <a:prstGeom prst="rect">
            <a:avLst/>
          </a:prstGeom>
        </p:spPr>
        <p:txBody>
          <a:bodyPr wrap="square">
            <a:spAutoFit/>
          </a:bodyPr>
          <a:lstStyle/>
          <a:p>
            <a:pPr defTabSz="720725">
              <a:lnSpc>
                <a:spcPct val="150000"/>
              </a:lnSpc>
            </a:pPr>
            <a:r>
              <a:rPr lang="en-US" altLang="zh-CN" sz="2400" dirty="0">
                <a:solidFill>
                  <a:srgbClr val="1353A2"/>
                </a:solidFill>
                <a:latin typeface="微软雅黑" pitchFamily="34" charset="-122"/>
                <a:ea typeface="微软雅黑" pitchFamily="34" charset="-122"/>
              </a:rPr>
              <a:t>nonlocal </a:t>
            </a:r>
            <a:r>
              <a:rPr lang="zh-CN" altLang="en-US" sz="2400" dirty="0">
                <a:solidFill>
                  <a:srgbClr val="1353A2"/>
                </a:solidFill>
                <a:latin typeface="微软雅黑" pitchFamily="34" charset="-122"/>
                <a:ea typeface="微软雅黑" pitchFamily="34" charset="-122"/>
              </a:rPr>
              <a:t>变量</a:t>
            </a:r>
          </a:p>
        </p:txBody>
      </p:sp>
    </p:spTree>
    <p:extLst>
      <p:ext uri="{BB962C8B-B14F-4D97-AF65-F5344CB8AC3E}">
        <p14:creationId xmlns:p14="http://schemas.microsoft.com/office/powerpoint/2010/main" val="254697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6.7   </a:t>
            </a:r>
            <a:r>
              <a:rPr lang="zh-CN" altLang="en-US" sz="2800" dirty="0">
                <a:solidFill>
                  <a:srgbClr val="595959"/>
                </a:solidFill>
                <a:latin typeface="Impact" pitchFamily="34" charset="0"/>
                <a:ea typeface="微软雅黑" pitchFamily="34" charset="-122"/>
              </a:rPr>
              <a:t>特殊形式的函数</a:t>
            </a: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6.8   </a:t>
            </a:r>
            <a:r>
              <a:rPr lang="zh-CN" altLang="en-US" sz="2800" dirty="0">
                <a:solidFill>
                  <a:srgbClr val="595959"/>
                </a:solidFill>
                <a:latin typeface="Impact" pitchFamily="34" charset="0"/>
                <a:ea typeface="微软雅黑" pitchFamily="34" charset="-122"/>
              </a:rPr>
              <a:t>实训案例</a:t>
            </a:r>
          </a:p>
        </p:txBody>
      </p:sp>
      <p:sp>
        <p:nvSpPr>
          <p:cNvPr id="24" name="TextBox 11"/>
          <p:cNvSpPr txBox="1">
            <a:spLocks noChangeArrowheads="1"/>
          </p:cNvSpPr>
          <p:nvPr/>
        </p:nvSpPr>
        <p:spPr bwMode="auto">
          <a:xfrm>
            <a:off x="5181600" y="3922375"/>
            <a:ext cx="5436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6.9    </a:t>
            </a:r>
            <a:r>
              <a:rPr lang="zh-CN" altLang="en-US" sz="2800" dirty="0">
                <a:solidFill>
                  <a:srgbClr val="595959"/>
                </a:solidFill>
                <a:latin typeface="Impact" pitchFamily="34" charset="0"/>
                <a:ea typeface="微软雅黑" pitchFamily="34" charset="-122"/>
              </a:rPr>
              <a:t>阶段案例</a:t>
            </a:r>
            <a:r>
              <a:rPr lang="en-US" altLang="zh-CN" sz="2800" dirty="0">
                <a:solidFill>
                  <a:srgbClr val="595959"/>
                </a:solidFill>
                <a:latin typeface="Impact" pitchFamily="34" charset="0"/>
                <a:ea typeface="微软雅黑" pitchFamily="34" charset="-122"/>
              </a:rPr>
              <a:t>——</a:t>
            </a:r>
            <a:r>
              <a:rPr lang="zh-CN" altLang="en-US" sz="2800" dirty="0">
                <a:solidFill>
                  <a:srgbClr val="595959"/>
                </a:solidFill>
                <a:latin typeface="Impact" pitchFamily="34" charset="0"/>
                <a:ea typeface="微软雅黑" pitchFamily="34" charset="-122"/>
              </a:rPr>
              <a:t>学生管理系统</a:t>
            </a:r>
          </a:p>
        </p:txBody>
      </p:sp>
      <p:sp>
        <p:nvSpPr>
          <p:cNvPr id="9" name="对角圆角矩形 8"/>
          <p:cNvSpPr/>
          <p:nvPr/>
        </p:nvSpPr>
        <p:spPr>
          <a:xfrm>
            <a:off x="4870450" y="155019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6.6   </a:t>
            </a:r>
            <a:r>
              <a:rPr lang="zh-CN" altLang="en-US" sz="2800" dirty="0">
                <a:solidFill>
                  <a:schemeClr val="bg1"/>
                </a:solidFill>
                <a:latin typeface="Impact" pitchFamily="34" charset="0"/>
                <a:ea typeface="微软雅黑" pitchFamily="34" charset="-122"/>
              </a:rPr>
              <a:t>实训案例</a:t>
            </a:r>
          </a:p>
        </p:txBody>
      </p:sp>
    </p:spTree>
    <p:extLst>
      <p:ext uri="{BB962C8B-B14F-4D97-AF65-F5344CB8AC3E}">
        <p14:creationId xmlns:p14="http://schemas.microsoft.com/office/powerpoint/2010/main" val="3768058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6.6.1 </a:t>
            </a:r>
            <a:r>
              <a:rPr lang="zh-CN" altLang="en-US" sz="3200" dirty="0">
                <a:solidFill>
                  <a:srgbClr val="1353A2"/>
                </a:solidFill>
                <a:latin typeface="微软雅黑" pitchFamily="34" charset="-122"/>
                <a:ea typeface="微软雅黑" pitchFamily="34" charset="-122"/>
                <a:cs typeface="+mn-cs"/>
              </a:rPr>
              <a:t>角谷猜想</a:t>
            </a:r>
          </a:p>
        </p:txBody>
      </p:sp>
      <p:sp>
        <p:nvSpPr>
          <p:cNvPr id="3" name="矩形 2"/>
          <p:cNvSpPr/>
          <p:nvPr/>
        </p:nvSpPr>
        <p:spPr>
          <a:xfrm>
            <a:off x="4118436" y="2286455"/>
            <a:ext cx="7376757"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以一个正整数</a:t>
            </a:r>
            <a:r>
              <a:rPr lang="en-US" altLang="zh-CN" sz="2400" dirty="0">
                <a:solidFill>
                  <a:schemeClr val="bg1">
                    <a:lumMod val="50000"/>
                  </a:schemeClr>
                </a:solidFill>
                <a:latin typeface="微软雅黑" pitchFamily="34" charset="-122"/>
                <a:ea typeface="微软雅黑" pitchFamily="34" charset="-122"/>
              </a:rPr>
              <a:t>n</a:t>
            </a:r>
            <a:r>
              <a:rPr lang="zh-CN" altLang="en-US" sz="2400" dirty="0">
                <a:solidFill>
                  <a:schemeClr val="bg1">
                    <a:lumMod val="50000"/>
                  </a:schemeClr>
                </a:solidFill>
                <a:latin typeface="微软雅黑" pitchFamily="34" charset="-122"/>
                <a:ea typeface="微软雅黑" pitchFamily="34" charset="-122"/>
              </a:rPr>
              <a:t>为例，如果</a:t>
            </a:r>
            <a:r>
              <a:rPr lang="en-US" altLang="zh-CN" sz="2400" dirty="0">
                <a:solidFill>
                  <a:srgbClr val="1353A2"/>
                </a:solidFill>
                <a:latin typeface="微软雅黑" pitchFamily="34" charset="-122"/>
                <a:ea typeface="微软雅黑" pitchFamily="34" charset="-122"/>
              </a:rPr>
              <a:t>n</a:t>
            </a:r>
            <a:r>
              <a:rPr lang="zh-CN" altLang="en-US" sz="2400" dirty="0">
                <a:solidFill>
                  <a:srgbClr val="1353A2"/>
                </a:solidFill>
                <a:latin typeface="微软雅黑" pitchFamily="34" charset="-122"/>
                <a:ea typeface="微软雅黑" pitchFamily="34" charset="-122"/>
              </a:rPr>
              <a:t>为偶数</a:t>
            </a:r>
            <a:r>
              <a:rPr lang="zh-CN" altLang="en-US" sz="2400" dirty="0">
                <a:solidFill>
                  <a:schemeClr val="bg1">
                    <a:lumMod val="50000"/>
                  </a:schemeClr>
                </a:solidFill>
                <a:latin typeface="微软雅黑" pitchFamily="34" charset="-122"/>
                <a:ea typeface="微软雅黑" pitchFamily="34" charset="-122"/>
              </a:rPr>
              <a:t>，就将它</a:t>
            </a:r>
            <a:r>
              <a:rPr lang="zh-CN" altLang="en-US" sz="2400" dirty="0">
                <a:solidFill>
                  <a:srgbClr val="1353A2"/>
                </a:solidFill>
                <a:latin typeface="微软雅黑" pitchFamily="34" charset="-122"/>
                <a:ea typeface="微软雅黑" pitchFamily="34" charset="-122"/>
              </a:rPr>
              <a:t>变为</a:t>
            </a:r>
            <a:r>
              <a:rPr lang="en-US" altLang="zh-CN" sz="2400" dirty="0">
                <a:solidFill>
                  <a:srgbClr val="1353A2"/>
                </a:solidFill>
                <a:latin typeface="微软雅黑" pitchFamily="34" charset="-122"/>
                <a:ea typeface="微软雅黑" pitchFamily="34" charset="-122"/>
              </a:rPr>
              <a:t>n/2</a:t>
            </a:r>
            <a:r>
              <a:rPr lang="zh-CN" altLang="en-US" sz="2400" dirty="0">
                <a:solidFill>
                  <a:schemeClr val="bg1">
                    <a:lumMod val="50000"/>
                  </a:schemeClr>
                </a:solidFill>
                <a:latin typeface="微软雅黑" pitchFamily="34" charset="-122"/>
                <a:ea typeface="微软雅黑" pitchFamily="34" charset="-122"/>
              </a:rPr>
              <a:t>，如果除后变</a:t>
            </a:r>
            <a:r>
              <a:rPr lang="zh-CN" altLang="en-US" sz="2400" dirty="0">
                <a:solidFill>
                  <a:srgbClr val="1353A2"/>
                </a:solidFill>
                <a:latin typeface="微软雅黑" pitchFamily="34" charset="-122"/>
                <a:ea typeface="微软雅黑" pitchFamily="34" charset="-122"/>
              </a:rPr>
              <a:t>为奇数</a:t>
            </a:r>
            <a:r>
              <a:rPr lang="zh-CN" altLang="en-US" sz="2400" dirty="0">
                <a:solidFill>
                  <a:schemeClr val="bg1">
                    <a:lumMod val="50000"/>
                  </a:schemeClr>
                </a:solidFill>
                <a:latin typeface="微软雅黑" pitchFamily="34" charset="-122"/>
                <a:ea typeface="微软雅黑" pitchFamily="34" charset="-122"/>
              </a:rPr>
              <a:t>，则</a:t>
            </a:r>
            <a:r>
              <a:rPr lang="zh-CN" altLang="en-US" sz="2400" dirty="0">
                <a:solidFill>
                  <a:srgbClr val="1353A2"/>
                </a:solidFill>
                <a:latin typeface="微软雅黑" pitchFamily="34" charset="-122"/>
                <a:ea typeface="微软雅黑" pitchFamily="34" charset="-122"/>
              </a:rPr>
              <a:t>将它乘</a:t>
            </a:r>
            <a:r>
              <a:rPr lang="en-US" altLang="zh-CN" sz="2400" dirty="0">
                <a:solidFill>
                  <a:srgbClr val="1353A2"/>
                </a:solidFill>
                <a:latin typeface="微软雅黑" pitchFamily="34" charset="-122"/>
                <a:ea typeface="微软雅黑" pitchFamily="34" charset="-122"/>
              </a:rPr>
              <a:t>3</a:t>
            </a:r>
            <a:r>
              <a:rPr lang="zh-CN" altLang="en-US" sz="2400" dirty="0">
                <a:solidFill>
                  <a:srgbClr val="1353A2"/>
                </a:solidFill>
                <a:latin typeface="微软雅黑" pitchFamily="34" charset="-122"/>
                <a:ea typeface="微软雅黑" pitchFamily="34" charset="-122"/>
              </a:rPr>
              <a:t>加</a:t>
            </a:r>
            <a:r>
              <a:rPr lang="en-US" altLang="zh-CN" sz="2400" dirty="0">
                <a:solidFill>
                  <a:srgbClr val="1353A2"/>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（即</a:t>
            </a:r>
            <a:r>
              <a:rPr lang="en-US" altLang="zh-CN" sz="2400" dirty="0">
                <a:solidFill>
                  <a:schemeClr val="bg1">
                    <a:lumMod val="50000"/>
                  </a:schemeClr>
                </a:solidFill>
                <a:latin typeface="微软雅黑" pitchFamily="34" charset="-122"/>
                <a:ea typeface="微软雅黑" pitchFamily="34" charset="-122"/>
              </a:rPr>
              <a:t>3n+1</a:t>
            </a:r>
            <a:r>
              <a:rPr lang="zh-CN" altLang="en-US" sz="2400" dirty="0">
                <a:solidFill>
                  <a:schemeClr val="bg1">
                    <a:lumMod val="50000"/>
                  </a:schemeClr>
                </a:solidFill>
                <a:latin typeface="微软雅黑" pitchFamily="34" charset="-122"/>
                <a:ea typeface="微软雅黑" pitchFamily="34" charset="-122"/>
              </a:rPr>
              <a:t>）。不断重复这样的运算，经过有限步后，必然会得到</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endParaRPr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a:t>
            </a:r>
            <a:r>
              <a:rPr lang="zh-CN" altLang="en-US" sz="2400" dirty="0">
                <a:solidFill>
                  <a:srgbClr val="1353A2"/>
                </a:solidFill>
                <a:latin typeface="微软雅黑" pitchFamily="34" charset="-122"/>
                <a:ea typeface="微软雅黑" pitchFamily="34" charset="-122"/>
              </a:rPr>
              <a:t>计算用户输入的数据按照以上规律经多少次运算后可变为</a:t>
            </a:r>
            <a:r>
              <a:rPr lang="en-US" altLang="zh-CN" sz="2400" dirty="0">
                <a:solidFill>
                  <a:srgbClr val="1353A2"/>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a:t>
            </a:r>
          </a:p>
        </p:txBody>
      </p:sp>
      <p:pic>
        <p:nvPicPr>
          <p:cNvPr id="3074" name="Picture 2" descr="数学黑洞(三)角谷猜想_第1张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427" y="1564966"/>
            <a:ext cx="2962275"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781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6.6.2 </a:t>
            </a:r>
            <a:r>
              <a:rPr lang="zh-CN" altLang="en-US" sz="3200" dirty="0">
                <a:solidFill>
                  <a:srgbClr val="1353A2"/>
                </a:solidFill>
                <a:latin typeface="微软雅黑" pitchFamily="34" charset="-122"/>
                <a:ea typeface="微软雅黑" pitchFamily="34" charset="-122"/>
                <a:cs typeface="+mn-cs"/>
              </a:rPr>
              <a:t>饮品自动售货机</a:t>
            </a:r>
          </a:p>
        </p:txBody>
      </p:sp>
      <p:sp>
        <p:nvSpPr>
          <p:cNvPr id="3" name="矩形 2"/>
          <p:cNvSpPr/>
          <p:nvPr/>
        </p:nvSpPr>
        <p:spPr>
          <a:xfrm>
            <a:off x="4118435" y="1732217"/>
            <a:ext cx="7376757" cy="3416320"/>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随着无人新零售经济的崛起，商场、车站、大厦等各种场所都引入了无人饮品自动售货机，方便人们选购自己想要的饮品。</a:t>
            </a:r>
            <a:r>
              <a:rPr lang="zh-CN" altLang="en-US" sz="2400" dirty="0">
                <a:solidFill>
                  <a:srgbClr val="1353A2"/>
                </a:solidFill>
                <a:latin typeface="微软雅黑" pitchFamily="34" charset="-122"/>
                <a:ea typeface="微软雅黑" pitchFamily="34" charset="-122"/>
              </a:rPr>
              <a:t>购买者选择想要的饮品，通过投币或扫码的方式支付，支付成功后从出货口取出饮品。</a:t>
            </a:r>
            <a:endParaRPr lang="en-US" altLang="zh-CN" sz="2400" dirty="0">
              <a:solidFill>
                <a:srgbClr val="1353A2"/>
              </a:solidFill>
              <a:latin typeface="微软雅黑" pitchFamily="34" charset="-122"/>
              <a:ea typeface="微软雅黑" pitchFamily="34" charset="-122"/>
            </a:endParaRP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本实例要求编写代码，利用函数实现具有</a:t>
            </a:r>
            <a:r>
              <a:rPr lang="zh-CN" altLang="en-US" sz="2400" dirty="0">
                <a:solidFill>
                  <a:srgbClr val="1353A2"/>
                </a:solidFill>
                <a:latin typeface="微软雅黑" pitchFamily="34" charset="-122"/>
                <a:ea typeface="微软雅黑" pitchFamily="34" charset="-122"/>
              </a:rPr>
              <a:t>显示饮品信息</a:t>
            </a:r>
            <a:r>
              <a:rPr lang="zh-CN" altLang="en-US" sz="2400" dirty="0">
                <a:solidFill>
                  <a:schemeClr val="bg1">
                    <a:lumMod val="50000"/>
                  </a:schemeClr>
                </a:solidFill>
                <a:latin typeface="微软雅黑" pitchFamily="34" charset="-122"/>
                <a:ea typeface="微软雅黑" pitchFamily="34" charset="-122"/>
              </a:rPr>
              <a:t>、</a:t>
            </a:r>
            <a:r>
              <a:rPr lang="zh-CN" altLang="en-US" sz="2400" dirty="0">
                <a:solidFill>
                  <a:srgbClr val="1353A2"/>
                </a:solidFill>
                <a:latin typeface="微软雅黑" pitchFamily="34" charset="-122"/>
                <a:ea typeface="微软雅黑" pitchFamily="34" charset="-122"/>
              </a:rPr>
              <a:t>计算总额</a:t>
            </a:r>
            <a:r>
              <a:rPr lang="zh-CN" altLang="en-US" sz="2400" dirty="0">
                <a:solidFill>
                  <a:schemeClr val="bg1">
                    <a:lumMod val="50000"/>
                  </a:schemeClr>
                </a:solidFill>
                <a:latin typeface="微软雅黑" pitchFamily="34" charset="-122"/>
                <a:ea typeface="微软雅黑" pitchFamily="34" charset="-122"/>
              </a:rPr>
              <a:t>等功能的程序。</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82" y="1821901"/>
            <a:ext cx="30289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289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6.8   </a:t>
            </a:r>
            <a:r>
              <a:rPr lang="zh-CN" altLang="en-US" sz="2800" dirty="0">
                <a:solidFill>
                  <a:srgbClr val="595959"/>
                </a:solidFill>
                <a:latin typeface="Impact" pitchFamily="34" charset="0"/>
                <a:ea typeface="微软雅黑" pitchFamily="34" charset="-122"/>
              </a:rPr>
              <a:t>实训案例</a:t>
            </a:r>
          </a:p>
        </p:txBody>
      </p:sp>
      <p:sp>
        <p:nvSpPr>
          <p:cNvPr id="24" name="TextBox 11"/>
          <p:cNvSpPr txBox="1">
            <a:spLocks noChangeArrowheads="1"/>
          </p:cNvSpPr>
          <p:nvPr/>
        </p:nvSpPr>
        <p:spPr bwMode="auto">
          <a:xfrm>
            <a:off x="5181600" y="3922375"/>
            <a:ext cx="5436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6.9    </a:t>
            </a:r>
            <a:r>
              <a:rPr lang="zh-CN" altLang="en-US" sz="2800" dirty="0">
                <a:solidFill>
                  <a:srgbClr val="595959"/>
                </a:solidFill>
                <a:latin typeface="Impact" pitchFamily="34" charset="0"/>
                <a:ea typeface="微软雅黑" pitchFamily="34" charset="-122"/>
              </a:rPr>
              <a:t>阶段案例</a:t>
            </a:r>
            <a:r>
              <a:rPr lang="en-US" altLang="zh-CN" sz="2800" dirty="0">
                <a:solidFill>
                  <a:srgbClr val="595959"/>
                </a:solidFill>
                <a:latin typeface="Impact" pitchFamily="34" charset="0"/>
                <a:ea typeface="微软雅黑" pitchFamily="34" charset="-122"/>
              </a:rPr>
              <a:t>——</a:t>
            </a:r>
            <a:r>
              <a:rPr lang="zh-CN" altLang="en-US" sz="2800" dirty="0">
                <a:solidFill>
                  <a:srgbClr val="595959"/>
                </a:solidFill>
                <a:latin typeface="Impact" pitchFamily="34" charset="0"/>
                <a:ea typeface="微软雅黑" pitchFamily="34" charset="-122"/>
              </a:rPr>
              <a:t>学生管理系统</a:t>
            </a:r>
          </a:p>
        </p:txBody>
      </p:sp>
      <p:sp>
        <p:nvSpPr>
          <p:cNvPr id="9" name="对角圆角矩形 8"/>
          <p:cNvSpPr/>
          <p:nvPr/>
        </p:nvSpPr>
        <p:spPr>
          <a:xfrm>
            <a:off x="4870450" y="2287185"/>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6.6   </a:t>
            </a:r>
            <a:r>
              <a:rPr lang="zh-CN" altLang="en-US" sz="2800" dirty="0">
                <a:solidFill>
                  <a:srgbClr val="595959"/>
                </a:solidFill>
                <a:latin typeface="Impact" pitchFamily="34" charset="0"/>
                <a:ea typeface="微软雅黑" pitchFamily="34" charset="-122"/>
              </a:rPr>
              <a:t>实训案例</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6.7   </a:t>
            </a:r>
            <a:r>
              <a:rPr lang="zh-CN" altLang="en-US" sz="2800" dirty="0">
                <a:solidFill>
                  <a:schemeClr val="bg1"/>
                </a:solidFill>
                <a:latin typeface="Impact" pitchFamily="34" charset="0"/>
                <a:ea typeface="微软雅黑" pitchFamily="34" charset="-122"/>
              </a:rPr>
              <a:t>特殊形式的函数</a:t>
            </a:r>
          </a:p>
        </p:txBody>
      </p:sp>
    </p:spTree>
    <p:extLst>
      <p:ext uri="{BB962C8B-B14F-4D97-AF65-F5344CB8AC3E}">
        <p14:creationId xmlns:p14="http://schemas.microsoft.com/office/powerpoint/2010/main" val="2829632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sp>
        <p:nvSpPr>
          <p:cNvPr id="3" name="矩形 2"/>
          <p:cNvSpPr/>
          <p:nvPr/>
        </p:nvSpPr>
        <p:spPr>
          <a:xfrm>
            <a:off x="4763069" y="2654481"/>
            <a:ext cx="6732123"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函数在定义时可以直接或间接地调用其他函数。若函数内部</a:t>
            </a:r>
            <a:r>
              <a:rPr lang="zh-CN" altLang="en-US" sz="2400" dirty="0">
                <a:solidFill>
                  <a:srgbClr val="FF0000"/>
                </a:solidFill>
                <a:latin typeface="微软雅黑" pitchFamily="34" charset="-122"/>
                <a:ea typeface="微软雅黑" pitchFamily="34" charset="-122"/>
              </a:rPr>
              <a:t>调用</a:t>
            </a:r>
            <a:r>
              <a:rPr lang="zh-CN" altLang="en-US" sz="2400" dirty="0">
                <a:solidFill>
                  <a:schemeClr val="bg1">
                    <a:lumMod val="50000"/>
                  </a:schemeClr>
                </a:solidFill>
                <a:latin typeface="微软雅黑" pitchFamily="34" charset="-122"/>
                <a:ea typeface="微软雅黑" pitchFamily="34" charset="-122"/>
              </a:rPr>
              <a:t>了</a:t>
            </a:r>
            <a:r>
              <a:rPr lang="zh-CN" altLang="en-US" sz="2400" dirty="0">
                <a:solidFill>
                  <a:srgbClr val="FF0000"/>
                </a:solidFill>
                <a:latin typeface="微软雅黑" pitchFamily="34" charset="-122"/>
                <a:ea typeface="微软雅黑" pitchFamily="34" charset="-122"/>
              </a:rPr>
              <a:t>自身</a:t>
            </a:r>
            <a:r>
              <a:rPr lang="zh-CN" altLang="en-US" sz="2400" dirty="0">
                <a:solidFill>
                  <a:schemeClr val="bg1">
                    <a:lumMod val="50000"/>
                  </a:schemeClr>
                </a:solidFill>
                <a:latin typeface="微软雅黑" pitchFamily="34" charset="-122"/>
                <a:ea typeface="微软雅黑" pitchFamily="34" charset="-122"/>
              </a:rPr>
              <a:t>，则这个函数被称为</a:t>
            </a:r>
            <a:r>
              <a:rPr lang="zh-CN" altLang="en-US" sz="2400" dirty="0">
                <a:solidFill>
                  <a:srgbClr val="FF0000"/>
                </a:solidFill>
                <a:latin typeface="微软雅黑" pitchFamily="34" charset="-122"/>
                <a:ea typeface="微软雅黑" pitchFamily="34" charset="-122"/>
              </a:rPr>
              <a:t>递归函数</a:t>
            </a:r>
            <a:r>
              <a:rPr lang="zh-CN" altLang="en-US" sz="2400" dirty="0">
                <a:solidFill>
                  <a:schemeClr val="bg1">
                    <a:lumMod val="50000"/>
                  </a:schemeClr>
                </a:solidFill>
                <a:latin typeface="微软雅黑" pitchFamily="34" charset="-122"/>
                <a:ea typeface="微软雅黑" pitchFamily="34" charset="-122"/>
              </a:rPr>
              <a:t>。</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05" y="2319640"/>
            <a:ext cx="3125123" cy="2424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9967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sp>
        <p:nvSpPr>
          <p:cNvPr id="3" name="矩形 2"/>
          <p:cNvSpPr/>
          <p:nvPr/>
        </p:nvSpPr>
        <p:spPr>
          <a:xfrm>
            <a:off x="4421875" y="2099565"/>
            <a:ext cx="7073317"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递归函数在定义时需要满足两个基本条件：一个是</a:t>
            </a:r>
            <a:r>
              <a:rPr lang="zh-CN" altLang="en-US" sz="2400" dirty="0">
                <a:solidFill>
                  <a:srgbClr val="FF0000"/>
                </a:solidFill>
                <a:latin typeface="微软雅黑" pitchFamily="34" charset="-122"/>
                <a:ea typeface="微软雅黑" pitchFamily="34" charset="-122"/>
              </a:rPr>
              <a:t>递归公式</a:t>
            </a:r>
            <a:r>
              <a:rPr lang="zh-CN" altLang="en-US" sz="2400" dirty="0">
                <a:solidFill>
                  <a:schemeClr val="bg1">
                    <a:lumMod val="50000"/>
                  </a:schemeClr>
                </a:solidFill>
                <a:latin typeface="微软雅黑" pitchFamily="34" charset="-122"/>
                <a:ea typeface="微软雅黑" pitchFamily="34" charset="-122"/>
              </a:rPr>
              <a:t>，另一个是</a:t>
            </a:r>
            <a:r>
              <a:rPr lang="zh-CN" altLang="en-US" sz="2400" dirty="0">
                <a:solidFill>
                  <a:srgbClr val="FF0000"/>
                </a:solidFill>
                <a:latin typeface="微软雅黑" pitchFamily="34" charset="-122"/>
                <a:ea typeface="微软雅黑" pitchFamily="34" charset="-122"/>
              </a:rPr>
              <a:t>边界条件</a:t>
            </a:r>
            <a:r>
              <a:rPr lang="zh-CN" altLang="en-US" sz="2400" dirty="0">
                <a:solidFill>
                  <a:schemeClr val="bg1">
                    <a:lumMod val="50000"/>
                  </a:schemeClr>
                </a:solidFill>
                <a:latin typeface="微软雅黑" pitchFamily="34" charset="-122"/>
                <a:ea typeface="微软雅黑" pitchFamily="34" charset="-122"/>
              </a:rPr>
              <a:t>。其中</a:t>
            </a:r>
            <a:r>
              <a:rPr lang="en-US" altLang="zh-CN" sz="2400" dirty="0">
                <a:solidFill>
                  <a:schemeClr val="bg1">
                    <a:lumMod val="50000"/>
                  </a:schemeClr>
                </a:solidFill>
                <a:latin typeface="微软雅黑" pitchFamily="34" charset="-122"/>
                <a:ea typeface="微软雅黑" pitchFamily="34" charset="-122"/>
              </a:rPr>
              <a:t>:</a:t>
            </a: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递归公式是求解原问题或相似的子问题的结构；</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边界条件是最小化的子问题，也是递归终止的条件。</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05" y="2319640"/>
            <a:ext cx="3125123" cy="2424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333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4"/>
          <p:cNvSpPr txBox="1">
            <a:spLocks noChangeArrowheads="1"/>
          </p:cNvSpPr>
          <p:nvPr/>
        </p:nvSpPr>
        <p:spPr bwMode="auto">
          <a:xfrm>
            <a:off x="4763068" y="2112226"/>
            <a:ext cx="7095093"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indent="0">
              <a:lnSpc>
                <a:spcPct val="150000"/>
              </a:lnSpc>
            </a:pPr>
            <a:r>
              <a:rPr lang="zh-CN" altLang="zh-CN" sz="2400" dirty="0">
                <a:solidFill>
                  <a:srgbClr val="FF0000"/>
                </a:solidFill>
              </a:rPr>
              <a:t>函数</a:t>
            </a:r>
            <a:r>
              <a:rPr lang="zh-CN" altLang="zh-CN" sz="2400" dirty="0"/>
              <a:t>是组织好的、实现单一功能或相关联功能的代码段。我们可以将函数视为一段有名字的代码，这类代码可以在需要的地方以“</a:t>
            </a:r>
            <a:r>
              <a:rPr lang="zh-CN" altLang="zh-CN" sz="2400" dirty="0">
                <a:solidFill>
                  <a:srgbClr val="FF0000"/>
                </a:solidFill>
              </a:rPr>
              <a:t>函数名</a:t>
            </a:r>
            <a:r>
              <a:rPr lang="en-US" altLang="zh-CN" sz="2400" dirty="0">
                <a:solidFill>
                  <a:srgbClr val="FF0000"/>
                </a:solidFill>
              </a:rPr>
              <a:t>()</a:t>
            </a:r>
            <a:r>
              <a:rPr lang="zh-CN" altLang="zh-CN" sz="2400" dirty="0"/>
              <a:t>”的形式调用。</a:t>
            </a:r>
            <a:endParaRPr lang="zh-CN" altLang="en-US" sz="2400" dirty="0"/>
          </a:p>
        </p:txBody>
      </p:sp>
      <p:sp>
        <p:nvSpPr>
          <p:cNvPr id="2" name="标题 1"/>
          <p:cNvSpPr>
            <a:spLocks noGrp="1"/>
          </p:cNvSpPr>
          <p:nvPr>
            <p:ph type="title" idx="4294967295"/>
          </p:nvPr>
        </p:nvSpPr>
        <p:spPr>
          <a:xfrm>
            <a:off x="2329840" y="572250"/>
            <a:ext cx="8360079"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 </a:t>
            </a:r>
            <a:r>
              <a:rPr lang="zh-CN" altLang="en-US" sz="3200" dirty="0">
                <a:solidFill>
                  <a:srgbClr val="1353A2"/>
                </a:solidFill>
                <a:latin typeface="微软雅黑" pitchFamily="34" charset="-122"/>
                <a:ea typeface="微软雅黑" pitchFamily="34" charset="-122"/>
                <a:cs typeface="+mn-cs"/>
              </a:rPr>
              <a:t>函数概述</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464" y="1338504"/>
            <a:ext cx="3574932" cy="4673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590061" y="3954113"/>
            <a:ext cx="3826894" cy="11485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nSpc>
                <a:spcPct val="140000"/>
              </a:lnSpc>
              <a:buFont typeface="Wingdings" panose="05000000000000000000" pitchFamily="2" charset="2"/>
              <a:buChar char="ü"/>
            </a:pPr>
            <a:r>
              <a:rPr lang="en-US" altLang="zh-CN" sz="2400" dirty="0">
                <a:solidFill>
                  <a:schemeClr val="bg1">
                    <a:lumMod val="50000"/>
                  </a:schemeClr>
                </a:solidFill>
                <a:latin typeface="微软雅黑"/>
                <a:ea typeface="微软雅黑"/>
                <a:cs typeface="微软雅黑"/>
              </a:rPr>
              <a:t>print()</a:t>
            </a:r>
          </a:p>
          <a:p>
            <a:pPr marL="342900" indent="-342900">
              <a:lnSpc>
                <a:spcPct val="140000"/>
              </a:lnSpc>
              <a:buFont typeface="Wingdings" panose="05000000000000000000" pitchFamily="2" charset="2"/>
              <a:buChar char="ü"/>
            </a:pPr>
            <a:r>
              <a:rPr lang="en-US" altLang="zh-CN" sz="2400" dirty="0">
                <a:solidFill>
                  <a:schemeClr val="bg1">
                    <a:lumMod val="50000"/>
                  </a:schemeClr>
                </a:solidFill>
                <a:latin typeface="微软雅黑"/>
                <a:ea typeface="微软雅黑"/>
                <a:cs typeface="微软雅黑"/>
              </a:rPr>
              <a:t>input()</a:t>
            </a:r>
          </a:p>
        </p:txBody>
      </p:sp>
    </p:spTree>
    <p:extLst>
      <p:ext uri="{BB962C8B-B14F-4D97-AF65-F5344CB8AC3E}">
        <p14:creationId xmlns:p14="http://schemas.microsoft.com/office/powerpoint/2010/main" val="3475198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sp>
        <p:nvSpPr>
          <p:cNvPr id="3" name="矩形 2"/>
          <p:cNvSpPr/>
          <p:nvPr/>
        </p:nvSpPr>
        <p:spPr>
          <a:xfrm>
            <a:off x="614150" y="1557127"/>
            <a:ext cx="4544704"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递归函数的执行可以分为以下两个阶段：</a:t>
            </a:r>
          </a:p>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rgbClr val="FF0000"/>
                </a:solidFill>
                <a:latin typeface="微软雅黑" pitchFamily="34" charset="-122"/>
                <a:ea typeface="微软雅黑" pitchFamily="34" charset="-122"/>
              </a:rPr>
              <a:t>递推</a:t>
            </a:r>
            <a:r>
              <a:rPr lang="zh-CN" altLang="en-US" sz="2400" dirty="0">
                <a:solidFill>
                  <a:schemeClr val="bg1">
                    <a:lumMod val="50000"/>
                  </a:schemeClr>
                </a:solidFill>
                <a:latin typeface="微软雅黑" pitchFamily="34" charset="-122"/>
                <a:ea typeface="微软雅黑" pitchFamily="34" charset="-122"/>
              </a:rPr>
              <a:t>：递归本次的执行都基于上一次的运算结果。</a:t>
            </a:r>
          </a:p>
          <a:p>
            <a:pPr defTabSz="720725">
              <a:lnSpc>
                <a:spcPct val="150000"/>
              </a:lnSpc>
            </a:pP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rgbClr val="FF0000"/>
                </a:solidFill>
                <a:latin typeface="微软雅黑" pitchFamily="34" charset="-122"/>
                <a:ea typeface="微软雅黑" pitchFamily="34" charset="-122"/>
              </a:rPr>
              <a:t>回溯</a:t>
            </a:r>
            <a:r>
              <a:rPr lang="zh-CN" altLang="en-US" sz="2400" dirty="0">
                <a:solidFill>
                  <a:schemeClr val="bg1">
                    <a:lumMod val="50000"/>
                  </a:schemeClr>
                </a:solidFill>
                <a:latin typeface="微软雅黑" pitchFamily="34" charset="-122"/>
                <a:ea typeface="微软雅黑" pitchFamily="34" charset="-122"/>
              </a:rPr>
              <a:t>：遇到终止条件时，则沿着递推往回一级一级地把值返回来。</a:t>
            </a:r>
          </a:p>
        </p:txBody>
      </p:sp>
      <p:sp>
        <p:nvSpPr>
          <p:cNvPr id="12" name="矩形 11"/>
          <p:cNvSpPr/>
          <p:nvPr/>
        </p:nvSpPr>
        <p:spPr>
          <a:xfrm>
            <a:off x="6760187" y="1677025"/>
            <a:ext cx="5031479" cy="646331"/>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递归函数的一般定义</a:t>
            </a:r>
            <a:r>
              <a:rPr lang="zh-CN" altLang="en-US" sz="2400" dirty="0">
                <a:solidFill>
                  <a:srgbClr val="FF0000"/>
                </a:solidFill>
                <a:latin typeface="微软雅黑" pitchFamily="34" charset="-122"/>
                <a:ea typeface="微软雅黑" pitchFamily="34" charset="-122"/>
              </a:rPr>
              <a:t>格式</a:t>
            </a:r>
            <a:r>
              <a:rPr lang="zh-CN" altLang="en-US" sz="2400" dirty="0">
                <a:solidFill>
                  <a:schemeClr val="bg1">
                    <a:lumMod val="50000"/>
                  </a:schemeClr>
                </a:solidFill>
                <a:latin typeface="微软雅黑" pitchFamily="34" charset="-122"/>
                <a:ea typeface="微软雅黑" pitchFamily="34" charset="-122"/>
              </a:rPr>
              <a:t>如下所示：</a:t>
            </a:r>
          </a:p>
        </p:txBody>
      </p:sp>
      <p:sp>
        <p:nvSpPr>
          <p:cNvPr id="13" name="矩形 12"/>
          <p:cNvSpPr/>
          <p:nvPr/>
        </p:nvSpPr>
        <p:spPr>
          <a:xfrm>
            <a:off x="6760187" y="2341957"/>
            <a:ext cx="4642513" cy="2400657"/>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def</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函数名</a:t>
            </a: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参数列表</a:t>
            </a: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a:t>
            </a:r>
          </a:p>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	if </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边界条件：</a:t>
            </a:r>
          </a:p>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		rerun </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结果</a:t>
            </a:r>
          </a:p>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	else:</a:t>
            </a:r>
            <a:endParaRPr lang="zh-CN" altLang="zh-CN" sz="20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2000" kern="100" dirty="0">
                <a:solidFill>
                  <a:schemeClr val="bg1">
                    <a:lumMod val="50000"/>
                  </a:schemeClr>
                </a:solidFill>
                <a:latin typeface="微软雅黑" panose="020B0503020204020204" pitchFamily="34" charset="-122"/>
                <a:ea typeface="微软雅黑" panose="020B0503020204020204" pitchFamily="34" charset="-122"/>
              </a:rPr>
              <a:t>		return </a:t>
            </a:r>
            <a:r>
              <a:rPr lang="zh-CN" altLang="zh-CN" sz="2000" kern="100" dirty="0">
                <a:solidFill>
                  <a:schemeClr val="bg1">
                    <a:lumMod val="50000"/>
                  </a:schemeClr>
                </a:solidFill>
                <a:latin typeface="微软雅黑" panose="020B0503020204020204" pitchFamily="34" charset="-122"/>
                <a:ea typeface="微软雅黑" panose="020B0503020204020204" pitchFamily="34" charset="-122"/>
              </a:rPr>
              <a:t>递归公式</a:t>
            </a:r>
          </a:p>
        </p:txBody>
      </p:sp>
      <p:cxnSp>
        <p:nvCxnSpPr>
          <p:cNvPr id="7" name="直接连接符 6"/>
          <p:cNvCxnSpPr/>
          <p:nvPr/>
        </p:nvCxnSpPr>
        <p:spPr>
          <a:xfrm>
            <a:off x="5895831" y="1655189"/>
            <a:ext cx="0" cy="42444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102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zh-CN" altLang="en-US" sz="3200" b="1" dirty="0">
                  <a:solidFill>
                    <a:schemeClr val="bg1"/>
                  </a:solidFill>
                </a:rPr>
                <a:t>递归经典应用</a:t>
              </a:r>
              <a:endParaRPr lang="en-US" altLang="zh-CN" sz="3200" b="1" dirty="0">
                <a:solidFill>
                  <a:schemeClr val="bg1"/>
                </a:solidFill>
              </a:endParaRPr>
            </a:p>
          </p:txBody>
        </p:sp>
        <p:pic>
          <p:nvPicPr>
            <p:cNvPr id="8" name="图片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9" name="组合 8"/>
          <p:cNvGrpSpPr/>
          <p:nvPr/>
        </p:nvGrpSpPr>
        <p:grpSpPr>
          <a:xfrm>
            <a:off x="554097" y="2646125"/>
            <a:ext cx="2570712" cy="2902325"/>
            <a:chOff x="617346" y="3021754"/>
            <a:chExt cx="5797562" cy="1331548"/>
          </a:xfrm>
        </p:grpSpPr>
        <p:sp>
          <p:nvSpPr>
            <p:cNvPr id="10" name="矩形 9"/>
            <p:cNvSpPr/>
            <p:nvPr/>
          </p:nvSpPr>
          <p:spPr>
            <a:xfrm>
              <a:off x="617346" y="3124829"/>
              <a:ext cx="5797562" cy="122847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 = 1 * 2 * 3 * … * n</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，可以分为以下两种情况：</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1.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当</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时，所得的结果为</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2.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当</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n&gt;1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时，所得的结果为</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n*(n-1)!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11" name="矩形 10"/>
            <p:cNvSpPr/>
            <p:nvPr/>
          </p:nvSpPr>
          <p:spPr>
            <a:xfrm>
              <a:off x="2441473" y="3021754"/>
              <a:ext cx="2149303" cy="169546"/>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阶乘</a:t>
              </a:r>
              <a:r>
                <a:rPr lang="en-US" altLang="zh-CN" sz="1600" dirty="0">
                  <a:latin typeface="微软雅黑" panose="020B0503020204020204" pitchFamily="34" charset="-122"/>
                  <a:ea typeface="微软雅黑" panose="020B0503020204020204" pitchFamily="34" charset="-122"/>
                </a:rPr>
                <a:t>n!</a:t>
              </a:r>
              <a:endParaRPr lang="zh-CN" altLang="en-US" sz="1600"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425063" y="2653992"/>
            <a:ext cx="2572393" cy="2894457"/>
            <a:chOff x="123138" y="2897230"/>
            <a:chExt cx="6291770" cy="3576521"/>
          </a:xfrm>
        </p:grpSpPr>
        <p:sp>
          <p:nvSpPr>
            <p:cNvPr id="13" name="矩形 12"/>
            <p:cNvSpPr/>
            <p:nvPr/>
          </p:nvSpPr>
          <p:spPr>
            <a:xfrm>
              <a:off x="123138" y="3124828"/>
              <a:ext cx="6291770" cy="334892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兔子一般在出生两个月之后就有了繁殖能力，每对兔子每月可以繁殖一对小兔子，假如所有的兔子都不会死，试问一年以后一共有多少对兔子？</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726702" y="2897230"/>
              <a:ext cx="3137795" cy="437202"/>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兔子数列</a:t>
              </a:r>
            </a:p>
          </p:txBody>
        </p:sp>
      </p:grpSp>
      <p:grpSp>
        <p:nvGrpSpPr>
          <p:cNvPr id="15" name="组合 14"/>
          <p:cNvGrpSpPr/>
          <p:nvPr/>
        </p:nvGrpSpPr>
        <p:grpSpPr>
          <a:xfrm>
            <a:off x="6350673" y="2605183"/>
            <a:ext cx="2370336" cy="2887622"/>
            <a:chOff x="617346" y="2961089"/>
            <a:chExt cx="5797562" cy="2251865"/>
          </a:xfrm>
        </p:grpSpPr>
        <p:sp>
          <p:nvSpPr>
            <p:cNvPr id="16" name="矩形 15"/>
            <p:cNvSpPr/>
            <p:nvPr/>
          </p:nvSpPr>
          <p:spPr>
            <a:xfrm>
              <a:off x="617346" y="3124828"/>
              <a:ext cx="5797562" cy="2088126"/>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有三根杆子，初始</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A</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杆有</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个圆盘，移动圆盘到</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C</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杆，要求每次只能移动一个圆盘、大盘不能叠在小盘上面。问一共需要移动多少次？</a:t>
              </a: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2055170" y="2961089"/>
              <a:ext cx="2921785" cy="284728"/>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汉诺塔</a:t>
              </a:r>
            </a:p>
          </p:txBody>
        </p:sp>
      </p:grpSp>
      <p:grpSp>
        <p:nvGrpSpPr>
          <p:cNvPr id="18" name="组合 17"/>
          <p:cNvGrpSpPr/>
          <p:nvPr/>
        </p:nvGrpSpPr>
        <p:grpSpPr>
          <a:xfrm>
            <a:off x="9093253" y="2605189"/>
            <a:ext cx="2370336" cy="2863862"/>
            <a:chOff x="617346" y="2981359"/>
            <a:chExt cx="5797562" cy="2206553"/>
          </a:xfrm>
        </p:grpSpPr>
        <p:sp>
          <p:nvSpPr>
            <p:cNvPr id="19" name="矩形 18"/>
            <p:cNvSpPr/>
            <p:nvPr/>
          </p:nvSpPr>
          <p:spPr>
            <a:xfrm>
              <a:off x="617346" y="3124828"/>
              <a:ext cx="5797562" cy="2063084"/>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归并排序是一种基于归并算法的排序方法，该方法采用分治策略：先将待排序的序列划分成若干长度为</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的子序列</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20" name="矩形 19"/>
            <p:cNvSpPr/>
            <p:nvPr/>
          </p:nvSpPr>
          <p:spPr>
            <a:xfrm>
              <a:off x="2055170" y="2981359"/>
              <a:ext cx="2921785" cy="284730"/>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归并排序</a:t>
              </a:r>
            </a:p>
          </p:txBody>
        </p:sp>
      </p:grpSp>
    </p:spTree>
    <p:extLst>
      <p:ext uri="{BB962C8B-B14F-4D97-AF65-F5344CB8AC3E}">
        <p14:creationId xmlns:p14="http://schemas.microsoft.com/office/powerpoint/2010/main" val="3650633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grpSp>
        <p:nvGrpSpPr>
          <p:cNvPr id="5" name="组合 15"/>
          <p:cNvGrpSpPr/>
          <p:nvPr/>
        </p:nvGrpSpPr>
        <p:grpSpPr>
          <a:xfrm>
            <a:off x="840784" y="1268760"/>
            <a:ext cx="10654409" cy="1008112"/>
            <a:chOff x="395441" y="968316"/>
            <a:chExt cx="10210154" cy="1008112"/>
          </a:xfrm>
          <a:solidFill>
            <a:srgbClr val="1353A2"/>
          </a:solidFill>
        </p:grpSpPr>
        <p:sp>
          <p:nvSpPr>
            <p:cNvPr id="6" name="矩形 3"/>
            <p:cNvSpPr>
              <a:spLocks noChangeArrowheads="1"/>
            </p:cNvSpPr>
            <p:nvPr/>
          </p:nvSpPr>
          <p:spPr bwMode="auto">
            <a:xfrm>
              <a:off x="395441" y="968316"/>
              <a:ext cx="10210154" cy="1008112"/>
            </a:xfrm>
            <a:prstGeom prst="rect">
              <a:avLst/>
            </a:prstGeom>
            <a:grpFill/>
            <a:ln w="19050">
              <a:noFill/>
            </a:ln>
          </p:spPr>
          <p:txBody>
            <a:bodyPr anchor="ctr"/>
            <a:lstStyle/>
            <a:p>
              <a:pPr defTabSz="1221181" fontAlgn="auto">
                <a:spcBef>
                  <a:spcPts val="0"/>
                </a:spcBef>
                <a:spcAft>
                  <a:spcPts val="0"/>
                </a:spcAft>
                <a:defRPr/>
              </a:pPr>
              <a:endParaRPr lang="zh-CN" altLang="en-US" dirty="0">
                <a:latin typeface="+mn-lt"/>
              </a:endParaRPr>
            </a:p>
          </p:txBody>
        </p:sp>
        <p:sp>
          <p:nvSpPr>
            <p:cNvPr id="7" name="Text Box 44"/>
            <p:cNvSpPr txBox="1">
              <a:spLocks noChangeArrowheads="1"/>
            </p:cNvSpPr>
            <p:nvPr/>
          </p:nvSpPr>
          <p:spPr bwMode="auto">
            <a:xfrm>
              <a:off x="1361266" y="970444"/>
              <a:ext cx="8637023" cy="743986"/>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pPr fontAlgn="auto">
                <a:lnSpc>
                  <a:spcPct val="150000"/>
                </a:lnSpc>
                <a:spcBef>
                  <a:spcPts val="0"/>
                </a:spcBef>
                <a:spcAft>
                  <a:spcPts val="0"/>
                </a:spcAft>
                <a:defRPr/>
              </a:pPr>
              <a:r>
                <a:rPr lang="zh-CN" altLang="en-US" sz="3200" b="1" dirty="0">
                  <a:solidFill>
                    <a:schemeClr val="bg1"/>
                  </a:solidFill>
                </a:rPr>
                <a:t>递归经典应用</a:t>
              </a:r>
              <a:endParaRPr lang="en-US" altLang="zh-CN" sz="3200" b="1" dirty="0">
                <a:solidFill>
                  <a:schemeClr val="bg1"/>
                </a:solidFill>
              </a:endParaRPr>
            </a:p>
          </p:txBody>
        </p:sp>
        <p:pic>
          <p:nvPicPr>
            <p:cNvPr id="8" name="图片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4598" y="1078698"/>
              <a:ext cx="814644" cy="814644"/>
            </a:xfrm>
            <a:prstGeom prst="rect">
              <a:avLst/>
            </a:prstGeom>
            <a:grpFill/>
            <a:ln>
              <a:noFill/>
            </a:ln>
          </p:spPr>
        </p:pic>
      </p:grpSp>
      <p:grpSp>
        <p:nvGrpSpPr>
          <p:cNvPr id="9" name="组合 8"/>
          <p:cNvGrpSpPr/>
          <p:nvPr/>
        </p:nvGrpSpPr>
        <p:grpSpPr>
          <a:xfrm>
            <a:off x="554097" y="2646125"/>
            <a:ext cx="2570712" cy="2902325"/>
            <a:chOff x="617346" y="3021754"/>
            <a:chExt cx="5797562" cy="1331548"/>
          </a:xfrm>
        </p:grpSpPr>
        <p:sp>
          <p:nvSpPr>
            <p:cNvPr id="10" name="矩形 9"/>
            <p:cNvSpPr/>
            <p:nvPr/>
          </p:nvSpPr>
          <p:spPr>
            <a:xfrm>
              <a:off x="617346" y="3124829"/>
              <a:ext cx="5797562" cy="1228473"/>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endParaRPr lang="en-US" altLang="zh-CN" sz="1600" kern="100"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 = 1 * 2 * 3 * … * n</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，可以分为以下两种情况：</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1.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当</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时，所得的结果为</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2. </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当</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n&gt;1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时，所得的结果为</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n*(n-1)!</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11" name="矩形 10"/>
            <p:cNvSpPr/>
            <p:nvPr/>
          </p:nvSpPr>
          <p:spPr>
            <a:xfrm>
              <a:off x="2441473" y="3021754"/>
              <a:ext cx="2149303" cy="169546"/>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阶乘</a:t>
              </a:r>
              <a:r>
                <a:rPr lang="en-US" altLang="zh-CN" sz="1600" dirty="0">
                  <a:latin typeface="微软雅黑" panose="020B0503020204020204" pitchFamily="34" charset="-122"/>
                  <a:ea typeface="微软雅黑" panose="020B0503020204020204" pitchFamily="34" charset="-122"/>
                </a:rPr>
                <a:t>n!</a:t>
              </a:r>
              <a:endParaRPr lang="zh-CN" altLang="en-US" sz="1600"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731930" y="2544935"/>
            <a:ext cx="7564638" cy="3003515"/>
            <a:chOff x="-14110551" y="3562032"/>
            <a:chExt cx="20545986" cy="3818469"/>
          </a:xfrm>
        </p:grpSpPr>
        <p:sp>
          <p:nvSpPr>
            <p:cNvPr id="22" name="矩形 21"/>
            <p:cNvSpPr/>
            <p:nvPr/>
          </p:nvSpPr>
          <p:spPr>
            <a:xfrm>
              <a:off x="-14110551" y="3562032"/>
              <a:ext cx="20545986" cy="3818469"/>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def func(num):</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if num == 1: </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return 1</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else:</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         return num * func(num - 1)</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num = int(input("</a:t>
              </a:r>
              <a:r>
                <a:rPr lang="zh-CN" altLang="en-US" sz="1600" kern="100" dirty="0">
                  <a:solidFill>
                    <a:schemeClr val="bg1">
                      <a:lumMod val="50000"/>
                    </a:schemeClr>
                  </a:solidFill>
                  <a:latin typeface="微软雅黑" panose="020B0503020204020204" pitchFamily="34" charset="-122"/>
                  <a:ea typeface="微软雅黑" panose="020B0503020204020204" pitchFamily="34" charset="-122"/>
                </a:rPr>
                <a:t>请输入一个整数：</a:t>
              </a: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result = func(num)</a:t>
              </a:r>
            </a:p>
            <a:p>
              <a:pPr>
                <a:lnSpc>
                  <a:spcPct val="150000"/>
                </a:lnSpc>
              </a:pPr>
              <a:r>
                <a:rPr lang="en-US" altLang="zh-CN" sz="1600" kern="100" dirty="0">
                  <a:solidFill>
                    <a:schemeClr val="bg1">
                      <a:lumMod val="50000"/>
                    </a:schemeClr>
                  </a:solidFill>
                  <a:latin typeface="微软雅黑" panose="020B0503020204020204" pitchFamily="34" charset="-122"/>
                  <a:ea typeface="微软雅黑" panose="020B0503020204020204" pitchFamily="34" charset="-122"/>
                </a:rPr>
                <a:t>print("5!=%d"%result)</a:t>
              </a:r>
            </a:p>
          </p:txBody>
        </p:sp>
        <p:sp>
          <p:nvSpPr>
            <p:cNvPr id="23" name="矩形 22"/>
            <p:cNvSpPr/>
            <p:nvPr/>
          </p:nvSpPr>
          <p:spPr>
            <a:xfrm>
              <a:off x="4724685" y="3562032"/>
              <a:ext cx="1690223" cy="437203"/>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latin typeface="微软雅黑" panose="020B0503020204020204" pitchFamily="34" charset="-122"/>
                  <a:ea typeface="微软雅黑" panose="020B0503020204020204" pitchFamily="34" charset="-122"/>
                </a:rPr>
                <a:t>实现</a:t>
              </a:r>
            </a:p>
          </p:txBody>
        </p:sp>
      </p:grpSp>
      <p:sp>
        <p:nvSpPr>
          <p:cNvPr id="25" name="矩形 24"/>
          <p:cNvSpPr/>
          <p:nvPr/>
        </p:nvSpPr>
        <p:spPr>
          <a:xfrm>
            <a:off x="1761968" y="4404395"/>
            <a:ext cx="1107996" cy="369332"/>
          </a:xfrm>
          <a:prstGeom prst="rect">
            <a:avLst/>
          </a:prstGeom>
        </p:spPr>
        <p:txBody>
          <a:bodyPr wrap="none">
            <a:spAutoFit/>
          </a:bodyPr>
          <a:lstStyle/>
          <a:p>
            <a:r>
              <a:rPr lang="zh-CN" altLang="zh-CN" dirty="0">
                <a:solidFill>
                  <a:srgbClr val="FF0000"/>
                </a:solidFill>
              </a:rPr>
              <a:t>边界条件</a:t>
            </a:r>
            <a:endParaRPr lang="zh-CN" altLang="en-US" dirty="0">
              <a:solidFill>
                <a:srgbClr val="FF0000"/>
              </a:solidFill>
            </a:endParaRPr>
          </a:p>
        </p:txBody>
      </p:sp>
      <p:sp>
        <p:nvSpPr>
          <p:cNvPr id="26" name="矩形 25"/>
          <p:cNvSpPr/>
          <p:nvPr/>
        </p:nvSpPr>
        <p:spPr>
          <a:xfrm>
            <a:off x="1791536" y="5130001"/>
            <a:ext cx="1107996" cy="369332"/>
          </a:xfrm>
          <a:prstGeom prst="rect">
            <a:avLst/>
          </a:prstGeom>
        </p:spPr>
        <p:txBody>
          <a:bodyPr wrap="none">
            <a:spAutoFit/>
          </a:bodyPr>
          <a:lstStyle/>
          <a:p>
            <a:r>
              <a:rPr lang="zh-CN" altLang="en-US" dirty="0">
                <a:solidFill>
                  <a:srgbClr val="FF0000"/>
                </a:solidFill>
              </a:rPr>
              <a:t>递归公式</a:t>
            </a:r>
          </a:p>
        </p:txBody>
      </p:sp>
    </p:spTree>
    <p:extLst>
      <p:ext uri="{BB962C8B-B14F-4D97-AF65-F5344CB8AC3E}">
        <p14:creationId xmlns:p14="http://schemas.microsoft.com/office/powerpoint/2010/main" val="314010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6.7.1 </a:t>
            </a:r>
            <a:r>
              <a:rPr lang="zh-CN" altLang="en-US" sz="3200" dirty="0">
                <a:solidFill>
                  <a:srgbClr val="1353A2"/>
                </a:solidFill>
                <a:latin typeface="微软雅黑" pitchFamily="34" charset="-122"/>
                <a:ea typeface="微软雅黑" pitchFamily="34" charset="-122"/>
                <a:cs typeface="+mn-cs"/>
              </a:rPr>
              <a:t>递归函数</a:t>
            </a:r>
          </a:p>
        </p:txBody>
      </p:sp>
      <p:pic>
        <p:nvPicPr>
          <p:cNvPr id="7170" name="图片 10"/>
          <p:cNvPicPr>
            <a:picLocks noChangeAspect="1" noChangeArrowheads="1"/>
          </p:cNvPicPr>
          <p:nvPr/>
        </p:nvPicPr>
        <p:blipFill>
          <a:blip r:embed="rId3">
            <a:extLst>
              <a:ext uri="{28A0092B-C50C-407E-A947-70E740481C1C}">
                <a14:useLocalDpi xmlns:a14="http://schemas.microsoft.com/office/drawing/2010/main" val="0"/>
              </a:ext>
            </a:extLst>
          </a:blip>
          <a:srcRect b="870"/>
          <a:stretch>
            <a:fillRect/>
          </a:stretch>
        </p:blipFill>
        <p:spPr bwMode="auto">
          <a:xfrm>
            <a:off x="2532655" y="1297256"/>
            <a:ext cx="7239142" cy="495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72762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6.7.2 </a:t>
            </a:r>
            <a:r>
              <a:rPr lang="zh-CN" altLang="en-US" sz="3200" dirty="0">
                <a:solidFill>
                  <a:srgbClr val="1353A2"/>
                </a:solidFill>
                <a:latin typeface="微软雅黑" pitchFamily="34" charset="-122"/>
                <a:ea typeface="微软雅黑" pitchFamily="34" charset="-122"/>
                <a:cs typeface="+mn-cs"/>
              </a:rPr>
              <a:t>匿名函数</a:t>
            </a:r>
          </a:p>
        </p:txBody>
      </p:sp>
      <p:pic>
        <p:nvPicPr>
          <p:cNvPr id="8194" name="Picture 2" descr="https://timgsa.baidu.com/timg?image&amp;quality=80&amp;size=b9999_10000&amp;sec=1588753264974&amp;di=9f35489df0f59dbbea1e7de5d863a91d&amp;imgtype=0&amp;src=http%3A%2F%2Fgss0.baidu.com%2F7LsWdDW5_xN3otqbppnN2DJv%2Fzhidao%2Fpic%2Fitem%2F79f0f736afc379310ef054f0e5c4b74542a911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555" y="1945375"/>
            <a:ext cx="3524250" cy="32575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395415" y="2142989"/>
            <a:ext cx="6096000"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rgbClr val="FF0000"/>
                </a:solidFill>
                <a:latin typeface="微软雅黑" pitchFamily="34" charset="-122"/>
                <a:ea typeface="微软雅黑" pitchFamily="34" charset="-122"/>
              </a:rPr>
              <a:t>匿名函数</a:t>
            </a:r>
            <a:r>
              <a:rPr lang="zh-CN" altLang="en-US" sz="2400" dirty="0">
                <a:solidFill>
                  <a:schemeClr val="bg1">
                    <a:lumMod val="50000"/>
                  </a:schemeClr>
                </a:solidFill>
                <a:latin typeface="微软雅黑" pitchFamily="34" charset="-122"/>
                <a:ea typeface="微软雅黑" pitchFamily="34" charset="-122"/>
              </a:rPr>
              <a:t>是一类无需定义标识符的函数，它与普通函数一样可以在程序的任何位置使用。</a:t>
            </a:r>
            <a:r>
              <a:rPr lang="en-US" altLang="zh-CN" sz="2400" dirty="0">
                <a:solidFill>
                  <a:schemeClr val="bg1">
                    <a:lumMod val="50000"/>
                  </a:schemeClr>
                </a:solidFill>
                <a:latin typeface="微软雅黑" pitchFamily="34" charset="-122"/>
                <a:ea typeface="微软雅黑" pitchFamily="34" charset="-122"/>
              </a:rPr>
              <a:t>Python</a:t>
            </a:r>
            <a:r>
              <a:rPr lang="zh-CN" altLang="en-US" sz="2400" dirty="0">
                <a:solidFill>
                  <a:schemeClr val="bg1">
                    <a:lumMod val="50000"/>
                  </a:schemeClr>
                </a:solidFill>
                <a:latin typeface="微软雅黑" pitchFamily="34" charset="-122"/>
                <a:ea typeface="微软雅黑" pitchFamily="34" charset="-122"/>
              </a:rPr>
              <a:t>中使用</a:t>
            </a:r>
            <a:r>
              <a:rPr lang="en-US" altLang="zh-CN" sz="2400" dirty="0">
                <a:solidFill>
                  <a:srgbClr val="FF0000"/>
                </a:solidFill>
                <a:latin typeface="微软雅黑" pitchFamily="34" charset="-122"/>
                <a:ea typeface="微软雅黑" pitchFamily="34" charset="-122"/>
              </a:rPr>
              <a:t>lambda</a:t>
            </a:r>
            <a:r>
              <a:rPr lang="zh-CN" altLang="en-US" sz="2400" dirty="0">
                <a:solidFill>
                  <a:schemeClr val="bg1">
                    <a:lumMod val="50000"/>
                  </a:schemeClr>
                </a:solidFill>
                <a:latin typeface="微软雅黑" pitchFamily="34" charset="-122"/>
                <a:ea typeface="微软雅黑" pitchFamily="34" charset="-122"/>
              </a:rPr>
              <a:t>关键字定义匿名函数，它的语法格式如下：</a:t>
            </a:r>
            <a:endParaRPr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lang="en-US" altLang="zh-CN" sz="2400" dirty="0">
                <a:solidFill>
                  <a:srgbClr val="1353A2"/>
                </a:solidFill>
                <a:latin typeface="微软雅黑" pitchFamily="34" charset="-122"/>
                <a:ea typeface="微软雅黑" pitchFamily="34" charset="-122"/>
              </a:rPr>
              <a:t>lambda &lt;</a:t>
            </a:r>
            <a:r>
              <a:rPr lang="zh-CN" altLang="en-US" sz="2400" dirty="0">
                <a:solidFill>
                  <a:srgbClr val="1353A2"/>
                </a:solidFill>
                <a:latin typeface="微软雅黑" pitchFamily="34" charset="-122"/>
                <a:ea typeface="微软雅黑" pitchFamily="34" charset="-122"/>
              </a:rPr>
              <a:t>形式参数列表</a:t>
            </a:r>
            <a:r>
              <a:rPr lang="en-US" altLang="zh-CN" sz="2400" dirty="0">
                <a:solidFill>
                  <a:srgbClr val="1353A2"/>
                </a:solidFill>
                <a:latin typeface="微软雅黑" pitchFamily="34" charset="-122"/>
                <a:ea typeface="微软雅黑" pitchFamily="34" charset="-122"/>
              </a:rPr>
              <a:t>&gt; :&lt;</a:t>
            </a:r>
            <a:r>
              <a:rPr lang="zh-CN" altLang="en-US" sz="2400" dirty="0">
                <a:solidFill>
                  <a:srgbClr val="1353A2"/>
                </a:solidFill>
                <a:latin typeface="微软雅黑" pitchFamily="34" charset="-122"/>
                <a:ea typeface="微软雅黑" pitchFamily="34" charset="-122"/>
              </a:rPr>
              <a:t>表达式</a:t>
            </a:r>
            <a:r>
              <a:rPr lang="en-US" altLang="zh-CN" sz="2400" dirty="0">
                <a:solidFill>
                  <a:srgbClr val="1353A2"/>
                </a:solidFill>
                <a:latin typeface="微软雅黑" pitchFamily="34" charset="-122"/>
                <a:ea typeface="微软雅黑" pitchFamily="34" charset="-122"/>
              </a:rPr>
              <a:t>&gt;</a:t>
            </a:r>
            <a:endParaRPr lang="zh-CN" altLang="en-US" sz="24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1701255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6.7.2 </a:t>
            </a:r>
            <a:r>
              <a:rPr lang="zh-CN" altLang="en-US" sz="3200" dirty="0">
                <a:solidFill>
                  <a:srgbClr val="1353A2"/>
                </a:solidFill>
                <a:latin typeface="微软雅黑" pitchFamily="34" charset="-122"/>
                <a:ea typeface="微软雅黑" pitchFamily="34" charset="-122"/>
                <a:cs typeface="+mn-cs"/>
              </a:rPr>
              <a:t>匿名函数</a:t>
            </a:r>
          </a:p>
        </p:txBody>
      </p:sp>
      <p:sp>
        <p:nvSpPr>
          <p:cNvPr id="4" name="矩形 3"/>
          <p:cNvSpPr/>
          <p:nvPr/>
        </p:nvSpPr>
        <p:spPr>
          <a:xfrm>
            <a:off x="645993" y="2156637"/>
            <a:ext cx="10940955" cy="2862322"/>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rgbClr val="FF0000"/>
                </a:solidFill>
                <a:latin typeface="微软雅黑" pitchFamily="34" charset="-122"/>
                <a:ea typeface="微软雅黑" pitchFamily="34" charset="-122"/>
              </a:rPr>
              <a:t>匿名函数</a:t>
            </a:r>
            <a:r>
              <a:rPr lang="zh-CN" altLang="en-US" sz="2400" dirty="0">
                <a:solidFill>
                  <a:schemeClr val="bg1">
                    <a:lumMod val="50000"/>
                  </a:schemeClr>
                </a:solidFill>
                <a:latin typeface="微软雅黑" pitchFamily="34" charset="-122"/>
                <a:ea typeface="微软雅黑" pitchFamily="34" charset="-122"/>
              </a:rPr>
              <a:t>与</a:t>
            </a:r>
            <a:r>
              <a:rPr lang="zh-CN" altLang="en-US" sz="2400" dirty="0">
                <a:solidFill>
                  <a:srgbClr val="FF0000"/>
                </a:solidFill>
                <a:latin typeface="微软雅黑" pitchFamily="34" charset="-122"/>
                <a:ea typeface="微软雅黑" pitchFamily="34" charset="-122"/>
              </a:rPr>
              <a:t>普通函数</a:t>
            </a:r>
            <a:r>
              <a:rPr lang="zh-CN" altLang="en-US" sz="2400" dirty="0">
                <a:solidFill>
                  <a:schemeClr val="bg1">
                    <a:lumMod val="50000"/>
                  </a:schemeClr>
                </a:solidFill>
                <a:latin typeface="微软雅黑" pitchFamily="34" charset="-122"/>
                <a:ea typeface="微软雅黑" pitchFamily="34" charset="-122"/>
              </a:rPr>
              <a:t>的主要</a:t>
            </a:r>
            <a:r>
              <a:rPr lang="zh-CN" altLang="en-US" sz="2400" dirty="0">
                <a:solidFill>
                  <a:srgbClr val="FF0000"/>
                </a:solidFill>
                <a:latin typeface="微软雅黑" pitchFamily="34" charset="-122"/>
                <a:ea typeface="微软雅黑" pitchFamily="34" charset="-122"/>
              </a:rPr>
              <a:t>区别</a:t>
            </a:r>
            <a:r>
              <a:rPr lang="zh-CN" altLang="en-US" sz="2400" dirty="0">
                <a:solidFill>
                  <a:schemeClr val="bg1">
                    <a:lumMod val="50000"/>
                  </a:schemeClr>
                </a:solidFill>
                <a:latin typeface="微软雅黑" pitchFamily="34" charset="-122"/>
                <a:ea typeface="微软雅黑" pitchFamily="34" charset="-122"/>
              </a:rPr>
              <a:t>如下：</a:t>
            </a:r>
            <a:endParaRPr lang="en-US" altLang="zh-CN" sz="2400" dirty="0">
              <a:solidFill>
                <a:schemeClr val="bg1">
                  <a:lumMod val="50000"/>
                </a:schemeClr>
              </a:solidFill>
              <a:latin typeface="微软雅黑" pitchFamily="34" charset="-122"/>
              <a:ea typeface="微软雅黑" pitchFamily="34" charset="-122"/>
            </a:endParaRP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普通函数在定义时有</a:t>
            </a:r>
            <a:r>
              <a:rPr lang="zh-CN" altLang="en-US" sz="2400" dirty="0">
                <a:solidFill>
                  <a:srgbClr val="FF0000"/>
                </a:solidFill>
                <a:latin typeface="微软雅黑" pitchFamily="34" charset="-122"/>
                <a:ea typeface="微软雅黑" pitchFamily="34" charset="-122"/>
              </a:rPr>
              <a:t>名称</a:t>
            </a:r>
            <a:r>
              <a:rPr lang="zh-CN" altLang="en-US" sz="2400" dirty="0">
                <a:solidFill>
                  <a:schemeClr val="bg1">
                    <a:lumMod val="50000"/>
                  </a:schemeClr>
                </a:solidFill>
                <a:latin typeface="微软雅黑" pitchFamily="34" charset="-122"/>
                <a:ea typeface="微软雅黑" pitchFamily="34" charset="-122"/>
              </a:rPr>
              <a:t>，而匿名函数没有名称；</a:t>
            </a: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普通函数的函数体中包含有多条</a:t>
            </a:r>
            <a:r>
              <a:rPr lang="zh-CN" altLang="en-US" sz="2400" dirty="0">
                <a:solidFill>
                  <a:srgbClr val="FF0000"/>
                </a:solidFill>
                <a:latin typeface="微软雅黑" pitchFamily="34" charset="-122"/>
                <a:ea typeface="微软雅黑" pitchFamily="34" charset="-122"/>
              </a:rPr>
              <a:t>语句</a:t>
            </a:r>
            <a:r>
              <a:rPr lang="zh-CN" altLang="en-US" sz="2400" dirty="0">
                <a:solidFill>
                  <a:schemeClr val="bg1">
                    <a:lumMod val="50000"/>
                  </a:schemeClr>
                </a:solidFill>
                <a:latin typeface="微软雅黑" pitchFamily="34" charset="-122"/>
                <a:ea typeface="微软雅黑" pitchFamily="34" charset="-122"/>
              </a:rPr>
              <a:t>，而匿名函数的函数体只能是一个</a:t>
            </a:r>
            <a:r>
              <a:rPr lang="zh-CN" altLang="en-US" sz="2400" dirty="0">
                <a:solidFill>
                  <a:srgbClr val="FF0000"/>
                </a:solidFill>
                <a:latin typeface="微软雅黑" pitchFamily="34" charset="-122"/>
                <a:ea typeface="微软雅黑" pitchFamily="34" charset="-122"/>
              </a:rPr>
              <a:t>表达式</a:t>
            </a:r>
            <a:r>
              <a:rPr lang="zh-CN" altLang="en-US" sz="2400" dirty="0">
                <a:solidFill>
                  <a:srgbClr val="1353A2"/>
                </a:solidFill>
                <a:latin typeface="微软雅黑" pitchFamily="34" charset="-122"/>
                <a:ea typeface="微软雅黑" pitchFamily="34" charset="-122"/>
              </a:rPr>
              <a:t>；</a:t>
            </a: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普通函数可以实现比较</a:t>
            </a:r>
            <a:r>
              <a:rPr lang="zh-CN" altLang="en-US" sz="2400" dirty="0">
                <a:solidFill>
                  <a:srgbClr val="FF0000"/>
                </a:solidFill>
                <a:latin typeface="微软雅黑" pitchFamily="34" charset="-122"/>
                <a:ea typeface="微软雅黑" pitchFamily="34" charset="-122"/>
              </a:rPr>
              <a:t>复杂</a:t>
            </a:r>
            <a:r>
              <a:rPr lang="zh-CN" altLang="en-US" sz="2400" dirty="0">
                <a:solidFill>
                  <a:schemeClr val="bg1">
                    <a:lumMod val="50000"/>
                  </a:schemeClr>
                </a:solidFill>
                <a:latin typeface="微软雅黑" pitchFamily="34" charset="-122"/>
                <a:ea typeface="微软雅黑" pitchFamily="34" charset="-122"/>
              </a:rPr>
              <a:t>的功能，而匿名函数可实现的功能比较</a:t>
            </a:r>
            <a:r>
              <a:rPr lang="zh-CN" altLang="en-US" sz="2400" dirty="0">
                <a:solidFill>
                  <a:srgbClr val="FF0000"/>
                </a:solidFill>
                <a:latin typeface="微软雅黑" pitchFamily="34" charset="-122"/>
                <a:ea typeface="微软雅黑" pitchFamily="34" charset="-122"/>
              </a:rPr>
              <a:t>简单</a:t>
            </a:r>
            <a:r>
              <a:rPr lang="zh-CN" altLang="en-US" sz="2400" dirty="0">
                <a:solidFill>
                  <a:schemeClr val="bg1">
                    <a:lumMod val="50000"/>
                  </a:schemeClr>
                </a:solidFill>
                <a:latin typeface="微软雅黑" pitchFamily="34" charset="-122"/>
                <a:ea typeface="微软雅黑" pitchFamily="34" charset="-122"/>
              </a:rPr>
              <a:t>；</a:t>
            </a:r>
          </a:p>
          <a:p>
            <a:pPr marL="342900" indent="-342900" defTabSz="720725">
              <a:lnSpc>
                <a:spcPct val="150000"/>
              </a:lnSpc>
              <a:buFont typeface="Wingdings" panose="05000000000000000000" pitchFamily="2" charset="2"/>
              <a:buChar char="p"/>
            </a:pPr>
            <a:r>
              <a:rPr lang="zh-CN" altLang="en-US" sz="2400" dirty="0">
                <a:solidFill>
                  <a:schemeClr val="bg1">
                    <a:lumMod val="50000"/>
                  </a:schemeClr>
                </a:solidFill>
                <a:latin typeface="微软雅黑" pitchFamily="34" charset="-122"/>
                <a:ea typeface="微软雅黑" pitchFamily="34" charset="-122"/>
              </a:rPr>
              <a:t>普通函数</a:t>
            </a:r>
            <a:r>
              <a:rPr lang="zh-CN" altLang="en-US" sz="2400" dirty="0">
                <a:solidFill>
                  <a:srgbClr val="FF0000"/>
                </a:solidFill>
                <a:latin typeface="微软雅黑" pitchFamily="34" charset="-122"/>
                <a:ea typeface="微软雅黑" pitchFamily="34" charset="-122"/>
              </a:rPr>
              <a:t>能被其他程序使用</a:t>
            </a:r>
            <a:r>
              <a:rPr lang="zh-CN" altLang="en-US" sz="2400" dirty="0">
                <a:solidFill>
                  <a:schemeClr val="bg1">
                    <a:lumMod val="50000"/>
                  </a:schemeClr>
                </a:solidFill>
                <a:latin typeface="微软雅黑" pitchFamily="34" charset="-122"/>
                <a:ea typeface="微软雅黑" pitchFamily="34" charset="-122"/>
              </a:rPr>
              <a:t>，而匿名函数</a:t>
            </a:r>
            <a:r>
              <a:rPr lang="zh-CN" altLang="en-US" sz="2400" dirty="0">
                <a:solidFill>
                  <a:srgbClr val="FF0000"/>
                </a:solidFill>
                <a:latin typeface="微软雅黑" pitchFamily="34" charset="-122"/>
                <a:ea typeface="微软雅黑" pitchFamily="34" charset="-122"/>
              </a:rPr>
              <a:t>不能</a:t>
            </a:r>
            <a:r>
              <a:rPr lang="zh-CN" altLang="en-US" sz="2400" dirty="0">
                <a:solidFill>
                  <a:schemeClr val="bg1">
                    <a:lumMod val="50000"/>
                  </a:schemeClr>
                </a:solidFill>
                <a:latin typeface="微软雅黑" pitchFamily="34" charset="-122"/>
                <a:ea typeface="微软雅黑" pitchFamily="34" charset="-122"/>
              </a:rPr>
              <a:t>被其他程序使用。</a:t>
            </a:r>
          </a:p>
        </p:txBody>
      </p:sp>
    </p:spTree>
    <p:extLst>
      <p:ext uri="{BB962C8B-B14F-4D97-AF65-F5344CB8AC3E}">
        <p14:creationId xmlns:p14="http://schemas.microsoft.com/office/powerpoint/2010/main" val="4546291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6.7.2 </a:t>
            </a:r>
            <a:r>
              <a:rPr lang="zh-CN" altLang="en-US" sz="3200" dirty="0">
                <a:solidFill>
                  <a:srgbClr val="1353A2"/>
                </a:solidFill>
                <a:latin typeface="微软雅黑" pitchFamily="34" charset="-122"/>
                <a:ea typeface="微软雅黑" pitchFamily="34" charset="-122"/>
                <a:cs typeface="+mn-cs"/>
              </a:rPr>
              <a:t>匿名函数</a:t>
            </a:r>
          </a:p>
        </p:txBody>
      </p:sp>
      <p:sp>
        <p:nvSpPr>
          <p:cNvPr id="4" name="矩形 3"/>
          <p:cNvSpPr/>
          <p:nvPr/>
        </p:nvSpPr>
        <p:spPr>
          <a:xfrm>
            <a:off x="645993" y="1531539"/>
            <a:ext cx="10940955"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定义好的匿名函数不能直接使用，最好使用一个变量</a:t>
            </a:r>
            <a:r>
              <a:rPr lang="zh-CN" altLang="en-US" sz="2400" dirty="0">
                <a:solidFill>
                  <a:srgbClr val="FF0000"/>
                </a:solidFill>
                <a:latin typeface="微软雅黑" pitchFamily="34" charset="-122"/>
                <a:ea typeface="微软雅黑" pitchFamily="34" charset="-122"/>
              </a:rPr>
              <a:t>保存</a:t>
            </a:r>
            <a:r>
              <a:rPr lang="zh-CN" altLang="en-US" sz="2400" dirty="0">
                <a:solidFill>
                  <a:schemeClr val="bg1">
                    <a:lumMod val="50000"/>
                  </a:schemeClr>
                </a:solidFill>
                <a:latin typeface="微软雅黑" pitchFamily="34" charset="-122"/>
                <a:ea typeface="微软雅黑" pitchFamily="34" charset="-122"/>
              </a:rPr>
              <a:t>它，以便后期可以随时</a:t>
            </a:r>
            <a:r>
              <a:rPr lang="zh-CN" altLang="en-US" sz="2400" dirty="0">
                <a:solidFill>
                  <a:srgbClr val="FF0000"/>
                </a:solidFill>
                <a:latin typeface="微软雅黑" pitchFamily="34" charset="-122"/>
                <a:ea typeface="微软雅黑" pitchFamily="34" charset="-122"/>
              </a:rPr>
              <a:t>使用</a:t>
            </a:r>
            <a:r>
              <a:rPr lang="zh-CN" altLang="en-US" sz="2400" dirty="0">
                <a:solidFill>
                  <a:schemeClr val="bg1">
                    <a:lumMod val="50000"/>
                  </a:schemeClr>
                </a:solidFill>
                <a:latin typeface="微软雅黑" pitchFamily="34" charset="-122"/>
                <a:ea typeface="微软雅黑" pitchFamily="34" charset="-122"/>
              </a:rPr>
              <a:t>这个函数。</a:t>
            </a:r>
          </a:p>
        </p:txBody>
      </p:sp>
      <p:grpSp>
        <p:nvGrpSpPr>
          <p:cNvPr id="5" name="组合 4"/>
          <p:cNvGrpSpPr/>
          <p:nvPr/>
        </p:nvGrpSpPr>
        <p:grpSpPr>
          <a:xfrm>
            <a:off x="645993" y="2827403"/>
            <a:ext cx="10408692" cy="1477329"/>
            <a:chOff x="-14110551" y="3562031"/>
            <a:chExt cx="20545986" cy="1878176"/>
          </a:xfrm>
        </p:grpSpPr>
        <p:sp>
          <p:nvSpPr>
            <p:cNvPr id="6" name="矩形 5"/>
            <p:cNvSpPr/>
            <p:nvPr/>
          </p:nvSpPr>
          <p:spPr>
            <a:xfrm>
              <a:off x="-14110551" y="3562032"/>
              <a:ext cx="20545986" cy="1878175"/>
            </a:xfrm>
            <a:prstGeom prst="rect">
              <a:avLst/>
            </a:prstGeom>
            <a:noFill/>
            <a:ln>
              <a:solidFill>
                <a:srgbClr val="1353A2"/>
              </a:solidFill>
              <a:prstDash val="dashDot"/>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000" kern="100" dirty="0">
                  <a:solidFill>
                    <a:srgbClr val="1353A2"/>
                  </a:solidFill>
                  <a:latin typeface="微软雅黑" panose="020B0503020204020204" pitchFamily="34" charset="-122"/>
                  <a:ea typeface="微软雅黑" panose="020B0503020204020204" pitchFamily="34" charset="-122"/>
                </a:rPr>
                <a:t># </a:t>
              </a:r>
              <a:r>
                <a:rPr lang="zh-CN" altLang="en-US" sz="2000" kern="100" dirty="0">
                  <a:solidFill>
                    <a:srgbClr val="1353A2"/>
                  </a:solidFill>
                  <a:latin typeface="微软雅黑" panose="020B0503020204020204" pitchFamily="34" charset="-122"/>
                  <a:ea typeface="微软雅黑" panose="020B0503020204020204" pitchFamily="34" charset="-122"/>
                </a:rPr>
                <a:t>定义匿名函数，并将它返回的函数对象赋值给变量</a:t>
              </a:r>
              <a:r>
                <a:rPr lang="en-US" altLang="zh-CN" sz="2000" kern="100" dirty="0">
                  <a:solidFill>
                    <a:srgbClr val="1353A2"/>
                  </a:solidFill>
                  <a:latin typeface="微软雅黑" panose="020B0503020204020204" pitchFamily="34" charset="-122"/>
                  <a:ea typeface="微软雅黑" panose="020B0503020204020204" pitchFamily="34" charset="-122"/>
                </a:rPr>
                <a:t>temp</a:t>
              </a:r>
            </a:p>
            <a:p>
              <a:pPr>
                <a:lnSpc>
                  <a:spcPct val="150000"/>
                </a:lnSpc>
              </a:pPr>
              <a:r>
                <a:rPr lang="en-US" altLang="zh-CN" sz="2000" kern="100" dirty="0">
                  <a:solidFill>
                    <a:srgbClr val="1353A2"/>
                  </a:solidFill>
                  <a:latin typeface="微软雅黑" panose="020B0503020204020204" pitchFamily="34" charset="-122"/>
                  <a:ea typeface="微软雅黑" panose="020B0503020204020204" pitchFamily="34" charset="-122"/>
                </a:rPr>
                <a:t>temp = lambda x : pow(x, 2) </a:t>
              </a:r>
            </a:p>
            <a:p>
              <a:pPr>
                <a:lnSpc>
                  <a:spcPct val="150000"/>
                </a:lnSpc>
              </a:pPr>
              <a:r>
                <a:rPr lang="en-US" altLang="zh-CN" sz="2000" kern="100" dirty="0">
                  <a:solidFill>
                    <a:srgbClr val="1353A2"/>
                  </a:solidFill>
                  <a:latin typeface="微软雅黑" panose="020B0503020204020204" pitchFamily="34" charset="-122"/>
                  <a:ea typeface="微软雅黑" panose="020B0503020204020204" pitchFamily="34" charset="-122"/>
                </a:rPr>
                <a:t>temp(10) </a:t>
              </a:r>
            </a:p>
          </p:txBody>
        </p:sp>
        <p:sp>
          <p:nvSpPr>
            <p:cNvPr id="7" name="矩形 6"/>
            <p:cNvSpPr/>
            <p:nvPr/>
          </p:nvSpPr>
          <p:spPr>
            <a:xfrm>
              <a:off x="4199447" y="3562031"/>
              <a:ext cx="2215463" cy="621685"/>
            </a:xfrm>
            <a:prstGeom prst="rect">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示例</a:t>
              </a:r>
            </a:p>
          </p:txBody>
        </p:sp>
      </p:grpSp>
    </p:spTree>
    <p:extLst>
      <p:ext uri="{BB962C8B-B14F-4D97-AF65-F5344CB8AC3E}">
        <p14:creationId xmlns:p14="http://schemas.microsoft.com/office/powerpoint/2010/main" val="1518149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6.10  </a:t>
            </a:r>
            <a:r>
              <a:rPr lang="zh-CN" altLang="en-US" sz="2800" dirty="0">
                <a:solidFill>
                  <a:srgbClr val="595959"/>
                </a:solidFill>
                <a:latin typeface="Impact" pitchFamily="34" charset="0"/>
                <a:ea typeface="微软雅黑" pitchFamily="34" charset="-122"/>
              </a:rPr>
              <a:t>本章小结</a:t>
            </a:r>
          </a:p>
        </p:txBody>
      </p:sp>
      <p:sp>
        <p:nvSpPr>
          <p:cNvPr id="24" name="TextBox 11"/>
          <p:cNvSpPr txBox="1">
            <a:spLocks noChangeArrowheads="1"/>
          </p:cNvSpPr>
          <p:nvPr/>
        </p:nvSpPr>
        <p:spPr bwMode="auto">
          <a:xfrm>
            <a:off x="5181600" y="3922375"/>
            <a:ext cx="5436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6.9    </a:t>
            </a:r>
            <a:r>
              <a:rPr lang="zh-CN" altLang="en-US" sz="2800" dirty="0">
                <a:solidFill>
                  <a:srgbClr val="595959"/>
                </a:solidFill>
                <a:latin typeface="Impact" pitchFamily="34" charset="0"/>
                <a:ea typeface="微软雅黑" pitchFamily="34" charset="-122"/>
              </a:rPr>
              <a:t>阶段案例</a:t>
            </a:r>
            <a:r>
              <a:rPr lang="en-US" altLang="zh-CN" sz="2800" dirty="0">
                <a:solidFill>
                  <a:srgbClr val="595959"/>
                </a:solidFill>
                <a:latin typeface="Impact" pitchFamily="34" charset="0"/>
                <a:ea typeface="微软雅黑" pitchFamily="34" charset="-122"/>
              </a:rPr>
              <a:t>——</a:t>
            </a:r>
            <a:r>
              <a:rPr lang="zh-CN" altLang="en-US" sz="2800" dirty="0">
                <a:solidFill>
                  <a:srgbClr val="595959"/>
                </a:solidFill>
                <a:latin typeface="Impact" pitchFamily="34" charset="0"/>
                <a:ea typeface="微软雅黑" pitchFamily="34" charset="-122"/>
              </a:rPr>
              <a:t>学生管理系统</a:t>
            </a:r>
          </a:p>
        </p:txBody>
      </p:sp>
      <p:sp>
        <p:nvSpPr>
          <p:cNvPr id="9" name="对角圆角矩形 8"/>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6.6   </a:t>
            </a:r>
            <a:r>
              <a:rPr lang="zh-CN" altLang="en-US" sz="2800" dirty="0">
                <a:solidFill>
                  <a:srgbClr val="595959"/>
                </a:solidFill>
                <a:latin typeface="Impact" pitchFamily="34" charset="0"/>
                <a:ea typeface="微软雅黑" pitchFamily="34" charset="-122"/>
              </a:rPr>
              <a:t>实训案例</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6.7   </a:t>
            </a:r>
            <a:r>
              <a:rPr lang="zh-CN" altLang="en-US" sz="2800" dirty="0">
                <a:solidFill>
                  <a:srgbClr val="595959"/>
                </a:solidFill>
                <a:latin typeface="Impact" pitchFamily="34" charset="0"/>
                <a:ea typeface="微软雅黑" pitchFamily="34" charset="-122"/>
              </a:rPr>
              <a:t>特殊形式的函数</a:t>
            </a:r>
          </a:p>
        </p:txBody>
      </p:sp>
      <p:sp>
        <p:nvSpPr>
          <p:cNvPr id="12"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6.8   </a:t>
            </a:r>
            <a:r>
              <a:rPr lang="zh-CN" altLang="en-US" sz="2800" dirty="0">
                <a:solidFill>
                  <a:schemeClr val="bg1"/>
                </a:solidFill>
                <a:latin typeface="Impact" pitchFamily="34" charset="0"/>
                <a:ea typeface="微软雅黑" pitchFamily="34" charset="-122"/>
              </a:rPr>
              <a:t>实训案例</a:t>
            </a:r>
          </a:p>
        </p:txBody>
      </p:sp>
    </p:spTree>
    <p:extLst>
      <p:ext uri="{BB962C8B-B14F-4D97-AF65-F5344CB8AC3E}">
        <p14:creationId xmlns:p14="http://schemas.microsoft.com/office/powerpoint/2010/main" val="971898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6.8.1 </a:t>
            </a:r>
            <a:r>
              <a:rPr lang="zh-CN" altLang="en-US" sz="3200" dirty="0">
                <a:solidFill>
                  <a:srgbClr val="1353A2"/>
                </a:solidFill>
                <a:latin typeface="微软雅黑" pitchFamily="34" charset="-122"/>
                <a:ea typeface="微软雅黑" pitchFamily="34" charset="-122"/>
                <a:cs typeface="+mn-cs"/>
              </a:rPr>
              <a:t>兔子数列</a:t>
            </a:r>
          </a:p>
        </p:txBody>
      </p:sp>
      <p:sp>
        <p:nvSpPr>
          <p:cNvPr id="3" name="矩形 2"/>
          <p:cNvSpPr/>
          <p:nvPr/>
        </p:nvSpPr>
        <p:spPr>
          <a:xfrm>
            <a:off x="619600" y="1140465"/>
            <a:ext cx="11008293" cy="1754326"/>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兔子一般在出生两个月之后就有了繁殖能力，每对兔子每月可以繁殖一对小兔子，假如所有的兔子都不会死，试问一年以后一共有多少对兔子？</a:t>
            </a: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本实例要求编写代码，利用</a:t>
            </a:r>
            <a:r>
              <a:rPr lang="zh-CN" altLang="en-US" sz="2400" dirty="0">
                <a:solidFill>
                  <a:srgbClr val="1353A2"/>
                </a:solidFill>
                <a:latin typeface="微软雅黑" pitchFamily="34" charset="-122"/>
                <a:ea typeface="微软雅黑" pitchFamily="34" charset="-122"/>
              </a:rPr>
              <a:t>递归实现根据月份计算兔子总数量</a:t>
            </a:r>
            <a:r>
              <a:rPr lang="zh-CN" altLang="en-US" sz="2400" dirty="0">
                <a:solidFill>
                  <a:schemeClr val="bg1">
                    <a:lumMod val="50000"/>
                  </a:schemeClr>
                </a:solidFill>
                <a:latin typeface="微软雅黑" pitchFamily="34" charset="-122"/>
                <a:ea typeface="微软雅黑" pitchFamily="34" charset="-122"/>
              </a:rPr>
              <a:t>的功能。</a:t>
            </a:r>
          </a:p>
        </p:txBody>
      </p:sp>
      <p:pic>
        <p:nvPicPr>
          <p:cNvPr id="12290" name="Picture 2" descr="https://timgsa.baidu.com/timg?image&amp;quality=80&amp;size=b9999_10000&amp;sec=1588753595670&amp;di=42d4881c715884130b79763df15cdf4e&amp;imgtype=0&amp;src=http%3A%2F%2F5b0988e595225.cdn.sohucs.com%2Fimages%2F20180503%2F0b8d79f742164e36a64f2a2faf80871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861" y="2894791"/>
            <a:ext cx="5117770" cy="293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860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12290"/>
                                        </p:tgtEl>
                                        <p:attrNameLst>
                                          <p:attrName>style.visibility</p:attrName>
                                        </p:attrNameLst>
                                      </p:cBhvr>
                                      <p:to>
                                        <p:strVal val="visible"/>
                                      </p:to>
                                    </p:set>
                                    <p:animEffect transition="in" filter="barn(inVertical)">
                                      <p:cBhvr>
                                        <p:cTn id="15"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6.8.2 </a:t>
            </a:r>
            <a:r>
              <a:rPr lang="zh-CN" altLang="en-US" sz="3200" dirty="0">
                <a:solidFill>
                  <a:srgbClr val="1353A2"/>
                </a:solidFill>
                <a:latin typeface="微软雅黑" pitchFamily="34" charset="-122"/>
                <a:ea typeface="微软雅黑" pitchFamily="34" charset="-122"/>
                <a:cs typeface="+mn-cs"/>
              </a:rPr>
              <a:t>归并排序</a:t>
            </a:r>
          </a:p>
        </p:txBody>
      </p:sp>
      <p:sp>
        <p:nvSpPr>
          <p:cNvPr id="3" name="矩形 2"/>
          <p:cNvSpPr/>
          <p:nvPr/>
        </p:nvSpPr>
        <p:spPr>
          <a:xfrm>
            <a:off x="619601" y="1658300"/>
            <a:ext cx="5999564" cy="397031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先将待排序的序列划分成若干长度为</a:t>
            </a:r>
            <a:r>
              <a:rPr lang="en-US" altLang="zh-CN" sz="2400" dirty="0">
                <a:solidFill>
                  <a:schemeClr val="bg1">
                    <a:lumMod val="50000"/>
                  </a:schemeClr>
                </a:solidFill>
                <a:latin typeface="微软雅黑" pitchFamily="34" charset="-122"/>
                <a:ea typeface="微软雅黑" pitchFamily="34" charset="-122"/>
              </a:rPr>
              <a:t>1</a:t>
            </a:r>
            <a:r>
              <a:rPr lang="zh-CN" altLang="en-US" sz="2400" dirty="0">
                <a:solidFill>
                  <a:schemeClr val="bg1">
                    <a:lumMod val="50000"/>
                  </a:schemeClr>
                </a:solidFill>
                <a:latin typeface="微软雅黑" pitchFamily="34" charset="-122"/>
                <a:ea typeface="微软雅黑" pitchFamily="34" charset="-122"/>
              </a:rPr>
              <a:t>的子序列，依次将两个子序列排序后合并成长度为</a:t>
            </a:r>
            <a:r>
              <a:rPr lang="en-US" altLang="zh-CN" sz="2400" dirty="0">
                <a:solidFill>
                  <a:schemeClr val="bg1">
                    <a:lumMod val="50000"/>
                  </a:schemeClr>
                </a:solidFill>
                <a:latin typeface="微软雅黑" pitchFamily="34" charset="-122"/>
                <a:ea typeface="微软雅黑" pitchFamily="34" charset="-122"/>
              </a:rPr>
              <a:t>2</a:t>
            </a:r>
            <a:r>
              <a:rPr lang="zh-CN" altLang="en-US" sz="2400" dirty="0">
                <a:solidFill>
                  <a:schemeClr val="bg1">
                    <a:lumMod val="50000"/>
                  </a:schemeClr>
                </a:solidFill>
                <a:latin typeface="微软雅黑" pitchFamily="34" charset="-122"/>
                <a:ea typeface="微软雅黑" pitchFamily="34" charset="-122"/>
              </a:rPr>
              <a:t>的子序列；再依次将两个子序列排序后合并成长度为</a:t>
            </a:r>
            <a:r>
              <a:rPr lang="en-US" altLang="zh-CN" sz="2400" dirty="0">
                <a:solidFill>
                  <a:schemeClr val="bg1">
                    <a:lumMod val="50000"/>
                  </a:schemeClr>
                </a:solidFill>
                <a:latin typeface="微软雅黑" pitchFamily="34" charset="-122"/>
                <a:ea typeface="微软雅黑" pitchFamily="34" charset="-122"/>
              </a:rPr>
              <a:t>4</a:t>
            </a:r>
            <a:r>
              <a:rPr lang="zh-CN" altLang="en-US" sz="2400" dirty="0">
                <a:solidFill>
                  <a:schemeClr val="bg1">
                    <a:lumMod val="50000"/>
                  </a:schemeClr>
                </a:solidFill>
                <a:latin typeface="微软雅黑" pitchFamily="34" charset="-122"/>
                <a:ea typeface="微软雅黑" pitchFamily="34" charset="-122"/>
              </a:rPr>
              <a:t>的子序列，直至合并成最初长度的序列为止，得到一个排序后的序列。</a:t>
            </a:r>
            <a:endParaRPr lang="en-US" altLang="zh-CN" sz="2400" dirty="0">
              <a:solidFill>
                <a:schemeClr val="bg1">
                  <a:lumMod val="50000"/>
                </a:schemeClr>
              </a:solidFill>
              <a:latin typeface="微软雅黑" pitchFamily="34" charset="-122"/>
              <a:ea typeface="微软雅黑" pitchFamily="34" charset="-122"/>
            </a:endParaRPr>
          </a:p>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本实例要求编写代码，利用</a:t>
            </a:r>
            <a:r>
              <a:rPr lang="zh-CN" altLang="en-US" sz="2400" dirty="0">
                <a:solidFill>
                  <a:srgbClr val="1353A2"/>
                </a:solidFill>
                <a:latin typeface="微软雅黑" pitchFamily="34" charset="-122"/>
                <a:ea typeface="微软雅黑" pitchFamily="34" charset="-122"/>
              </a:rPr>
              <a:t>递归实现归并排序算法</a:t>
            </a:r>
            <a:r>
              <a:rPr lang="zh-CN" altLang="en-US" sz="2400" dirty="0">
                <a:solidFill>
                  <a:schemeClr val="bg1">
                    <a:lumMod val="50000"/>
                  </a:schemeClr>
                </a:solidFill>
                <a:latin typeface="微软雅黑" pitchFamily="34" charset="-122"/>
                <a:ea typeface="微软雅黑" pitchFamily="34" charset="-122"/>
              </a:rPr>
              <a:t>。</a:t>
            </a:r>
          </a:p>
        </p:txBody>
      </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165" y="1827814"/>
            <a:ext cx="5021043" cy="3631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4263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5362"/>
                                        </p:tgtEl>
                                        <p:attrNameLst>
                                          <p:attrName>style.visibility</p:attrName>
                                        </p:attrNameLst>
                                      </p:cBhvr>
                                      <p:to>
                                        <p:strVal val="visible"/>
                                      </p:to>
                                    </p:set>
                                    <p:animEffect transition="in" filter="barn(inVertical)">
                                      <p:cBhvr>
                                        <p:cTn id="11" dur="500"/>
                                        <p:tgtEl>
                                          <p:spTgt spid="1536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29840" y="572250"/>
            <a:ext cx="8360079"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 </a:t>
            </a:r>
            <a:r>
              <a:rPr lang="zh-CN" altLang="en-US" sz="3200" dirty="0">
                <a:solidFill>
                  <a:srgbClr val="1353A2"/>
                </a:solidFill>
                <a:latin typeface="微软雅黑" pitchFamily="34" charset="-122"/>
                <a:ea typeface="微软雅黑" pitchFamily="34" charset="-122"/>
                <a:cs typeface="+mn-cs"/>
              </a:rPr>
              <a:t>函数概述</a:t>
            </a:r>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r="17982"/>
          <a:stretch>
            <a:fillRect/>
          </a:stretch>
        </p:blipFill>
        <p:spPr bwMode="auto">
          <a:xfrm>
            <a:off x="1003395" y="1377559"/>
            <a:ext cx="3049990" cy="45831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07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398" y="2323711"/>
            <a:ext cx="4285841" cy="36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39603" y="6065554"/>
            <a:ext cx="2377574" cy="369332"/>
          </a:xfrm>
          <a:prstGeom prst="rect">
            <a:avLst/>
          </a:prstGeom>
        </p:spPr>
        <p:txBody>
          <a:bodyPr wrap="none">
            <a:spAutoFit/>
          </a:bodyPr>
          <a:lstStyle/>
          <a:p>
            <a:r>
              <a:rPr lang="en-US" altLang="zh-CN" dirty="0">
                <a:solidFill>
                  <a:srgbClr val="1353A2"/>
                </a:solidFill>
                <a:latin typeface="微软雅黑" pitchFamily="34" charset="-122"/>
                <a:ea typeface="微软雅黑" pitchFamily="34" charset="-122"/>
              </a:rPr>
              <a:t>(a)</a:t>
            </a:r>
            <a:r>
              <a:rPr lang="zh-CN" altLang="zh-CN" dirty="0">
                <a:solidFill>
                  <a:srgbClr val="1353A2"/>
                </a:solidFill>
                <a:latin typeface="微软雅黑" pitchFamily="34" charset="-122"/>
                <a:ea typeface="微软雅黑" pitchFamily="34" charset="-122"/>
              </a:rPr>
              <a:t>未使用函数的程序</a:t>
            </a:r>
            <a:endParaRPr lang="zh-CN" altLang="en-US" dirty="0">
              <a:solidFill>
                <a:srgbClr val="1353A2"/>
              </a:solidFill>
              <a:latin typeface="微软雅黑" pitchFamily="34" charset="-122"/>
              <a:ea typeface="微软雅黑" pitchFamily="34" charset="-122"/>
            </a:endParaRPr>
          </a:p>
        </p:txBody>
      </p:sp>
      <p:sp>
        <p:nvSpPr>
          <p:cNvPr id="5" name="矩形 4"/>
          <p:cNvSpPr/>
          <p:nvPr/>
        </p:nvSpPr>
        <p:spPr>
          <a:xfrm>
            <a:off x="5995947" y="5960699"/>
            <a:ext cx="2146742" cy="369332"/>
          </a:xfrm>
          <a:prstGeom prst="rect">
            <a:avLst/>
          </a:prstGeom>
        </p:spPr>
        <p:txBody>
          <a:bodyPr wrap="none">
            <a:spAutoFit/>
          </a:bodyPr>
          <a:lstStyle/>
          <a:p>
            <a:r>
              <a:rPr lang="en-US" altLang="zh-CN" dirty="0">
                <a:solidFill>
                  <a:srgbClr val="1353A2"/>
                </a:solidFill>
                <a:latin typeface="微软雅黑" pitchFamily="34" charset="-122"/>
                <a:ea typeface="微软雅黑" pitchFamily="34" charset="-122"/>
              </a:rPr>
              <a:t>(b)</a:t>
            </a:r>
            <a:r>
              <a:rPr lang="zh-CN" altLang="zh-CN" dirty="0">
                <a:solidFill>
                  <a:srgbClr val="1353A2"/>
                </a:solidFill>
                <a:latin typeface="微软雅黑" pitchFamily="34" charset="-122"/>
                <a:ea typeface="微软雅黑" pitchFamily="34" charset="-122"/>
              </a:rPr>
              <a:t>使用函数的程序</a:t>
            </a:r>
            <a:endParaRPr lang="zh-CN" altLang="en-US" dirty="0">
              <a:solidFill>
                <a:srgbClr val="1353A2"/>
              </a:solidFill>
              <a:latin typeface="微软雅黑" pitchFamily="34" charset="-122"/>
              <a:ea typeface="微软雅黑" pitchFamily="34" charset="-122"/>
            </a:endParaRPr>
          </a:p>
        </p:txBody>
      </p:sp>
      <p:sp>
        <p:nvSpPr>
          <p:cNvPr id="10" name="矩形 9"/>
          <p:cNvSpPr/>
          <p:nvPr/>
        </p:nvSpPr>
        <p:spPr>
          <a:xfrm>
            <a:off x="9212239" y="2520541"/>
            <a:ext cx="2270750" cy="11485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lnSpc>
                <a:spcPct val="140000"/>
              </a:lnSpc>
              <a:buFont typeface="Arial" panose="020B0604020202020204" pitchFamily="34" charset="0"/>
              <a:buChar char="•"/>
            </a:pPr>
            <a:r>
              <a:rPr lang="zh-CN" altLang="en-US" sz="2400" dirty="0">
                <a:solidFill>
                  <a:schemeClr val="bg1">
                    <a:lumMod val="50000"/>
                  </a:schemeClr>
                </a:solidFill>
                <a:latin typeface="微软雅黑"/>
                <a:ea typeface="微软雅黑"/>
                <a:cs typeface="微软雅黑"/>
              </a:rPr>
              <a:t>结构清晰</a:t>
            </a:r>
            <a:endParaRPr lang="en-US" altLang="zh-CN" sz="2400" dirty="0">
              <a:solidFill>
                <a:schemeClr val="bg1">
                  <a:lumMod val="50000"/>
                </a:schemeClr>
              </a:solidFill>
              <a:latin typeface="微软雅黑"/>
              <a:ea typeface="微软雅黑"/>
              <a:cs typeface="微软雅黑"/>
            </a:endParaRPr>
          </a:p>
          <a:p>
            <a:pPr marL="342900" indent="-342900">
              <a:lnSpc>
                <a:spcPct val="140000"/>
              </a:lnSpc>
              <a:buFont typeface="Arial" panose="020B0604020202020204" pitchFamily="34" charset="0"/>
              <a:buChar char="•"/>
            </a:pPr>
            <a:r>
              <a:rPr lang="zh-CN" altLang="en-US" sz="2400" dirty="0">
                <a:solidFill>
                  <a:schemeClr val="bg1">
                    <a:lumMod val="50000"/>
                  </a:schemeClr>
                </a:solidFill>
                <a:latin typeface="微软雅黑"/>
                <a:ea typeface="微软雅黑"/>
                <a:cs typeface="微软雅黑"/>
              </a:rPr>
              <a:t>代码精简</a:t>
            </a:r>
            <a:endParaRPr lang="en-US" altLang="zh-CN" sz="2400" dirty="0">
              <a:solidFill>
                <a:schemeClr val="bg1">
                  <a:lumMod val="50000"/>
                </a:schemeClr>
              </a:solidFill>
              <a:latin typeface="微软雅黑"/>
              <a:ea typeface="微软雅黑"/>
              <a:cs typeface="微软雅黑"/>
            </a:endParaRPr>
          </a:p>
        </p:txBody>
      </p:sp>
      <p:cxnSp>
        <p:nvCxnSpPr>
          <p:cNvPr id="6" name="直接箭头连接符 5"/>
          <p:cNvCxnSpPr/>
          <p:nvPr/>
        </p:nvCxnSpPr>
        <p:spPr>
          <a:xfrm flipV="1">
            <a:off x="8434316" y="3094837"/>
            <a:ext cx="777923" cy="5742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385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对角圆角矩形 8"/>
          <p:cNvSpPr/>
          <p:nvPr/>
        </p:nvSpPr>
        <p:spPr>
          <a:xfrm>
            <a:off x="4870449" y="3813968"/>
            <a:ext cx="547455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6.6   </a:t>
            </a:r>
            <a:r>
              <a:rPr lang="zh-CN" altLang="en-US" sz="2800" dirty="0">
                <a:solidFill>
                  <a:srgbClr val="595959"/>
                </a:solidFill>
                <a:latin typeface="Impact" pitchFamily="34" charset="0"/>
                <a:ea typeface="微软雅黑" pitchFamily="34" charset="-122"/>
              </a:rPr>
              <a:t>实训案例</a:t>
            </a:r>
          </a:p>
        </p:txBody>
      </p:sp>
      <p:sp>
        <p:nvSpPr>
          <p:cNvPr id="11"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6.7   </a:t>
            </a:r>
            <a:r>
              <a:rPr lang="zh-CN" altLang="en-US" sz="2800" dirty="0">
                <a:solidFill>
                  <a:srgbClr val="595959"/>
                </a:solidFill>
                <a:latin typeface="Impact" pitchFamily="34" charset="0"/>
                <a:ea typeface="微软雅黑" pitchFamily="34" charset="-122"/>
              </a:rPr>
              <a:t>特殊形式的函数</a:t>
            </a:r>
          </a:p>
        </p:txBody>
      </p:sp>
      <p:sp>
        <p:nvSpPr>
          <p:cNvPr id="12"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6.8   </a:t>
            </a:r>
            <a:r>
              <a:rPr lang="zh-CN" altLang="en-US" sz="2800" dirty="0">
                <a:solidFill>
                  <a:srgbClr val="595959"/>
                </a:solidFill>
                <a:latin typeface="Impact" pitchFamily="34" charset="0"/>
                <a:ea typeface="微软雅黑" pitchFamily="34" charset="-122"/>
              </a:rPr>
              <a:t>实训案例</a:t>
            </a:r>
          </a:p>
        </p:txBody>
      </p:sp>
      <p:sp>
        <p:nvSpPr>
          <p:cNvPr id="13" name="TextBox 11"/>
          <p:cNvSpPr txBox="1">
            <a:spLocks noChangeArrowheads="1"/>
          </p:cNvSpPr>
          <p:nvPr/>
        </p:nvSpPr>
        <p:spPr bwMode="auto">
          <a:xfrm>
            <a:off x="5181600" y="3922375"/>
            <a:ext cx="54363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6.9    </a:t>
            </a:r>
            <a:r>
              <a:rPr lang="zh-CN" altLang="en-US" sz="2800" dirty="0">
                <a:solidFill>
                  <a:schemeClr val="bg1"/>
                </a:solidFill>
                <a:latin typeface="Impact" pitchFamily="34" charset="0"/>
                <a:ea typeface="微软雅黑" pitchFamily="34" charset="-122"/>
              </a:rPr>
              <a:t>阶段案例</a:t>
            </a:r>
            <a:r>
              <a:rPr lang="en-US" altLang="zh-CN" sz="2800" dirty="0">
                <a:solidFill>
                  <a:schemeClr val="bg1"/>
                </a:solidFill>
                <a:latin typeface="Impact" pitchFamily="34" charset="0"/>
                <a:ea typeface="微软雅黑" pitchFamily="34" charset="-122"/>
              </a:rPr>
              <a:t>——</a:t>
            </a:r>
            <a:r>
              <a:rPr lang="zh-CN" altLang="en-US" sz="2800" dirty="0">
                <a:solidFill>
                  <a:schemeClr val="bg1"/>
                </a:solidFill>
                <a:latin typeface="Impact" pitchFamily="34" charset="0"/>
                <a:ea typeface="微软雅黑" pitchFamily="34" charset="-122"/>
              </a:rPr>
              <a:t>学生管理系统</a:t>
            </a:r>
          </a:p>
        </p:txBody>
      </p:sp>
    </p:spTree>
    <p:extLst>
      <p:ext uri="{BB962C8B-B14F-4D97-AF65-F5344CB8AC3E}">
        <p14:creationId xmlns:p14="http://schemas.microsoft.com/office/powerpoint/2010/main" val="3820373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42368" y="561608"/>
            <a:ext cx="7007268" cy="535531"/>
          </a:xfrm>
          <a:noFill/>
          <a:effectLst>
            <a:reflection blurRad="6350" stA="50000" endA="300" endPos="38500" dist="50800" dir="5400000" sy="-100000" algn="bl" rotWithShape="0"/>
          </a:effectLst>
        </p:spPr>
        <p:txBody>
          <a:bodyPr vert="horz" wrap="square" lIns="91440" tIns="45720" rIns="91440" bIns="45720" rtlCol="0" anchor="ctr">
            <a:spAutoFit/>
          </a:bodyPr>
          <a:lstStyle/>
          <a:p>
            <a:r>
              <a:rPr lang="en-US" altLang="zh-CN" sz="3200" dirty="0">
                <a:solidFill>
                  <a:srgbClr val="1353A2"/>
                </a:solidFill>
                <a:latin typeface="微软雅黑" pitchFamily="34" charset="-122"/>
                <a:ea typeface="微软雅黑" pitchFamily="34" charset="-122"/>
                <a:cs typeface="+mn-cs"/>
              </a:rPr>
              <a:t>6.9 </a:t>
            </a:r>
            <a:r>
              <a:rPr lang="zh-CN" altLang="en-US" sz="3200" dirty="0">
                <a:solidFill>
                  <a:srgbClr val="1353A2"/>
                </a:solidFill>
                <a:latin typeface="微软雅黑" pitchFamily="34" charset="-122"/>
                <a:ea typeface="微软雅黑" pitchFamily="34" charset="-122"/>
                <a:cs typeface="+mn-cs"/>
              </a:rPr>
              <a:t>阶段案例</a:t>
            </a:r>
            <a:r>
              <a:rPr lang="en-US" altLang="zh-CN" sz="3200" dirty="0">
                <a:solidFill>
                  <a:srgbClr val="1353A2"/>
                </a:solidFill>
                <a:latin typeface="微软雅黑" pitchFamily="34" charset="-122"/>
                <a:ea typeface="微软雅黑" pitchFamily="34" charset="-122"/>
                <a:cs typeface="+mn-cs"/>
              </a:rPr>
              <a:t>——</a:t>
            </a:r>
            <a:r>
              <a:rPr lang="zh-CN" altLang="en-US" sz="3200" dirty="0">
                <a:solidFill>
                  <a:srgbClr val="1353A2"/>
                </a:solidFill>
                <a:latin typeface="微软雅黑" pitchFamily="34" charset="-122"/>
                <a:ea typeface="微软雅黑" pitchFamily="34" charset="-122"/>
                <a:cs typeface="+mn-cs"/>
              </a:rPr>
              <a:t>学生管理系统</a:t>
            </a:r>
          </a:p>
        </p:txBody>
      </p:sp>
      <p:sp>
        <p:nvSpPr>
          <p:cNvPr id="3" name="矩形 2"/>
          <p:cNvSpPr/>
          <p:nvPr/>
        </p:nvSpPr>
        <p:spPr>
          <a:xfrm>
            <a:off x="619601" y="1381301"/>
            <a:ext cx="11020608" cy="1200329"/>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chemeClr val="bg1">
                    <a:lumMod val="50000"/>
                  </a:schemeClr>
                </a:solidFill>
                <a:latin typeface="微软雅黑" pitchFamily="34" charset="-122"/>
                <a:ea typeface="微软雅黑" pitchFamily="34" charset="-122"/>
              </a:rPr>
              <a:t>本案例要求开发一个具有</a:t>
            </a:r>
            <a:r>
              <a:rPr lang="zh-CN" altLang="en-US" sz="2400" dirty="0">
                <a:solidFill>
                  <a:srgbClr val="1353A2"/>
                </a:solidFill>
                <a:latin typeface="微软雅黑" pitchFamily="34" charset="-122"/>
                <a:ea typeface="微软雅黑" pitchFamily="34" charset="-122"/>
              </a:rPr>
              <a:t>添加、删除、修改、查询学生信息</a:t>
            </a:r>
            <a:r>
              <a:rPr lang="zh-CN" altLang="en-US" sz="2400" dirty="0">
                <a:solidFill>
                  <a:schemeClr val="bg1">
                    <a:lumMod val="50000"/>
                  </a:schemeClr>
                </a:solidFill>
                <a:latin typeface="微软雅黑" pitchFamily="34" charset="-122"/>
                <a:ea typeface="微软雅黑" pitchFamily="34" charset="-122"/>
              </a:rPr>
              <a:t>及</a:t>
            </a:r>
            <a:r>
              <a:rPr lang="zh-CN" altLang="en-US" sz="2400" dirty="0">
                <a:solidFill>
                  <a:srgbClr val="1353A2"/>
                </a:solidFill>
                <a:latin typeface="微软雅黑" pitchFamily="34" charset="-122"/>
                <a:ea typeface="微软雅黑" pitchFamily="34" charset="-122"/>
              </a:rPr>
              <a:t>退出系统功能</a:t>
            </a:r>
            <a:r>
              <a:rPr lang="zh-CN" altLang="en-US" sz="2400" dirty="0">
                <a:solidFill>
                  <a:schemeClr val="bg1">
                    <a:lumMod val="50000"/>
                  </a:schemeClr>
                </a:solidFill>
                <a:latin typeface="微软雅黑" pitchFamily="34" charset="-122"/>
                <a:ea typeface="微软雅黑" pitchFamily="34" charset="-122"/>
              </a:rPr>
              <a:t>的简易版的学生管理系统，系统的功能菜单如图所示。</a:t>
            </a:r>
          </a:p>
        </p:txBody>
      </p:sp>
      <p:pic>
        <p:nvPicPr>
          <p:cNvPr id="16386" name="图片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774" y="2729552"/>
            <a:ext cx="5104262" cy="274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85941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fade">
                                      <p:cBhvr>
                                        <p:cTn id="11" dur="1000"/>
                                        <p:tgtEl>
                                          <p:spTgt spid="16386"/>
                                        </p:tgtEl>
                                      </p:cBhvr>
                                    </p:animEffect>
                                    <p:anim calcmode="lin" valueType="num">
                                      <p:cBhvr>
                                        <p:cTn id="12" dur="1000" fill="hold"/>
                                        <p:tgtEl>
                                          <p:spTgt spid="16386"/>
                                        </p:tgtEl>
                                        <p:attrNameLst>
                                          <p:attrName>ppt_x</p:attrName>
                                        </p:attrNameLst>
                                      </p:cBhvr>
                                      <p:tavLst>
                                        <p:tav tm="0">
                                          <p:val>
                                            <p:strVal val="#ppt_x"/>
                                          </p:val>
                                        </p:tav>
                                        <p:tav tm="100000">
                                          <p:val>
                                            <p:strVal val="#ppt_x"/>
                                          </p:val>
                                        </p:tav>
                                      </p:tavLst>
                                    </p:anim>
                                    <p:anim calcmode="lin" valueType="num">
                                      <p:cBhvr>
                                        <p:cTn id="13"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29840" y="559724"/>
            <a:ext cx="5804771"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6.10 </a:t>
            </a:r>
            <a:r>
              <a:rPr lang="zh-CN" altLang="en-US" sz="3200" dirty="0">
                <a:solidFill>
                  <a:srgbClr val="1353A2"/>
                </a:solidFill>
                <a:latin typeface="微软雅黑" pitchFamily="34" charset="-122"/>
                <a:ea typeface="微软雅黑" pitchFamily="34" charset="-122"/>
                <a:cs typeface="+mn-cs"/>
              </a:rPr>
              <a:t>本章小结</a:t>
            </a:r>
          </a:p>
        </p:txBody>
      </p:sp>
      <p:sp>
        <p:nvSpPr>
          <p:cNvPr id="5" name="矩形 4"/>
          <p:cNvSpPr/>
          <p:nvPr/>
        </p:nvSpPr>
        <p:spPr>
          <a:xfrm>
            <a:off x="4384713" y="1890895"/>
            <a:ext cx="6751678" cy="374573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5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本章主要讲解了</a:t>
            </a:r>
            <a:r>
              <a:rPr lang="zh-CN" altLang="en-US" sz="2400" dirty="0">
                <a:solidFill>
                  <a:srgbClr val="FF0000"/>
                </a:solidFill>
                <a:latin typeface="微软雅黑" panose="020B0503020204020204" pitchFamily="34" charset="-122"/>
                <a:ea typeface="微软雅黑" panose="020B0503020204020204" pitchFamily="34" charset="-122"/>
              </a:rPr>
              <a:t>函数</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的相关知识，包括函数</a:t>
            </a:r>
            <a:r>
              <a:rPr lang="zh-CN" altLang="en-US" sz="2400" dirty="0">
                <a:solidFill>
                  <a:srgbClr val="FF0000"/>
                </a:solidFill>
                <a:latin typeface="微软雅黑" panose="020B0503020204020204" pitchFamily="34" charset="-122"/>
                <a:ea typeface="微软雅黑" panose="020B0503020204020204" pitchFamily="34" charset="-122"/>
              </a:rPr>
              <a:t>概述</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、函数的</a:t>
            </a:r>
            <a:r>
              <a:rPr lang="zh-CN" altLang="en-US" sz="2400" dirty="0">
                <a:solidFill>
                  <a:srgbClr val="FF0000"/>
                </a:solidFill>
                <a:latin typeface="微软雅黑" panose="020B0503020204020204" pitchFamily="34" charset="-122"/>
                <a:ea typeface="微软雅黑" panose="020B0503020204020204" pitchFamily="34" charset="-122"/>
              </a:rPr>
              <a:t>定义</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调用</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、函数</a:t>
            </a:r>
            <a:r>
              <a:rPr lang="zh-CN" altLang="en-US" sz="2400" dirty="0">
                <a:solidFill>
                  <a:srgbClr val="FF0000"/>
                </a:solidFill>
                <a:latin typeface="微软雅黑" panose="020B0503020204020204" pitchFamily="34" charset="-122"/>
                <a:ea typeface="微软雅黑" panose="020B0503020204020204" pitchFamily="34" charset="-122"/>
              </a:rPr>
              <a:t>参数的传递</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、函数的</a:t>
            </a:r>
            <a:r>
              <a:rPr lang="zh-CN" altLang="en-US" sz="2400" dirty="0">
                <a:solidFill>
                  <a:srgbClr val="FF0000"/>
                </a:solidFill>
                <a:latin typeface="微软雅黑" panose="020B0503020204020204" pitchFamily="34" charset="-122"/>
                <a:ea typeface="微软雅黑" panose="020B0503020204020204" pitchFamily="34" charset="-122"/>
              </a:rPr>
              <a:t>返回值</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变量作用域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特殊</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形式的</a:t>
            </a:r>
            <a:r>
              <a:rPr lang="zh-CN" altLang="en-US" sz="2400" dirty="0">
                <a:solidFill>
                  <a:srgbClr val="FF0000"/>
                </a:solidFill>
                <a:latin typeface="微软雅黑" panose="020B0503020204020204" pitchFamily="34" charset="-122"/>
                <a:ea typeface="微软雅黑" panose="020B0503020204020204" pitchFamily="34" charset="-122"/>
              </a:rPr>
              <a:t>函数</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，此外本章结合实训案例演示了函数的用法。通过本章的学习，希望读者能深刻地体会到函数的便捷之处，熟练地在实际开发中应用函数。</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415" y="1890895"/>
            <a:ext cx="2041794" cy="3578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003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solidFill>
                  <a:schemeClr val="bg1"/>
                </a:solidFill>
              </a:rPr>
              <a:t>e</a:t>
            </a:r>
            <a:r>
              <a:rPr lang="en-US" altLang="zh-CN" dirty="0">
                <a:solidFill>
                  <a:schemeClr val="bg1"/>
                </a:solidFill>
              </a:rPr>
              <a:t>nd</a:t>
            </a:r>
            <a:endParaRPr lang="zh-CN" altLang="en-US" dirty="0">
              <a:solidFill>
                <a:schemeClr val="bg1"/>
              </a:solidFill>
            </a:endParaRPr>
          </a:p>
        </p:txBody>
      </p:sp>
    </p:spTree>
    <p:extLst>
      <p:ext uri="{BB962C8B-B14F-4D97-AF65-F5344CB8AC3E}">
        <p14:creationId xmlns:p14="http://schemas.microsoft.com/office/powerpoint/2010/main" val="260747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29840" y="572250"/>
            <a:ext cx="8360079"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 </a:t>
            </a:r>
            <a:r>
              <a:rPr lang="zh-CN" altLang="en-US" sz="3200" dirty="0">
                <a:solidFill>
                  <a:srgbClr val="1353A2"/>
                </a:solidFill>
                <a:latin typeface="微软雅黑" pitchFamily="34" charset="-122"/>
                <a:ea typeface="微软雅黑" pitchFamily="34" charset="-122"/>
                <a:cs typeface="+mn-cs"/>
              </a:rPr>
              <a:t>函数概述</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81" y="1488364"/>
            <a:ext cx="4318000" cy="431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288074" y="3047199"/>
            <a:ext cx="7207117" cy="113505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720725">
              <a:lnSpc>
                <a:spcPct val="150000"/>
              </a:lnSpc>
            </a:pPr>
            <a:r>
              <a:rPr lang="zh-CN" altLang="en-US" sz="2400" dirty="0">
                <a:solidFill>
                  <a:srgbClr val="1353A2"/>
                </a:solidFill>
                <a:latin typeface="微软雅黑" pitchFamily="34" charset="-122"/>
                <a:ea typeface="微软雅黑" pitchFamily="34" charset="-122"/>
              </a:rPr>
              <a:t>程序若希望再打印一个边长为</a:t>
            </a:r>
            <a:r>
              <a:rPr lang="en-US" altLang="zh-CN" sz="2400" dirty="0">
                <a:solidFill>
                  <a:srgbClr val="1353A2"/>
                </a:solidFill>
                <a:latin typeface="微软雅黑" pitchFamily="34" charset="-122"/>
                <a:ea typeface="微软雅黑" pitchFamily="34" charset="-122"/>
              </a:rPr>
              <a:t>5</a:t>
            </a:r>
            <a:r>
              <a:rPr lang="zh-CN" altLang="en-US" sz="2400" dirty="0">
                <a:solidFill>
                  <a:srgbClr val="1353A2"/>
                </a:solidFill>
                <a:latin typeface="微软雅黑" pitchFamily="34" charset="-122"/>
                <a:ea typeface="微软雅黑" pitchFamily="34" charset="-122"/>
              </a:rPr>
              <a:t>个星号的正方形，应该如何解决呢？</a:t>
            </a:r>
          </a:p>
        </p:txBody>
      </p:sp>
    </p:spTree>
    <p:extLst>
      <p:ext uri="{BB962C8B-B14F-4D97-AF65-F5344CB8AC3E}">
        <p14:creationId xmlns:p14="http://schemas.microsoft.com/office/powerpoint/2010/main" val="32074266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29840" y="572250"/>
            <a:ext cx="8360079" cy="535531"/>
          </a:xfrm>
          <a:noFill/>
          <a:effectLst>
            <a:reflection blurRad="6350" stA="50000" endA="300" endPos="38500" dist="50800" dir="5400000" sy="-100000" algn="bl" rotWithShape="0"/>
          </a:effectLst>
        </p:spPr>
        <p:txBody>
          <a:bodyPr wrap="square" rtlCol="0">
            <a:spAutoFit/>
          </a:bodyPr>
          <a:lstStyle/>
          <a:p>
            <a:r>
              <a:rPr lang="en-US" altLang="zh-CN" sz="3200" dirty="0">
                <a:solidFill>
                  <a:srgbClr val="1353A2"/>
                </a:solidFill>
                <a:latin typeface="微软雅黑" pitchFamily="34" charset="-122"/>
                <a:ea typeface="微软雅黑" pitchFamily="34" charset="-122"/>
                <a:cs typeface="+mn-cs"/>
              </a:rPr>
              <a:t>6.1 </a:t>
            </a:r>
            <a:r>
              <a:rPr lang="zh-CN" altLang="en-US" sz="3200" dirty="0">
                <a:solidFill>
                  <a:srgbClr val="1353A2"/>
                </a:solidFill>
                <a:latin typeface="微软雅黑" pitchFamily="34" charset="-122"/>
                <a:ea typeface="微软雅黑" pitchFamily="34" charset="-122"/>
                <a:cs typeface="+mn-cs"/>
              </a:rPr>
              <a:t>函数概述</a:t>
            </a:r>
          </a:p>
        </p:txBody>
      </p:sp>
      <p:pic>
        <p:nvPicPr>
          <p:cNvPr id="51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87" y="1283644"/>
            <a:ext cx="2626057" cy="4857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6778" y="3138777"/>
            <a:ext cx="3223463" cy="300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3384644" y="4967962"/>
            <a:ext cx="2565779" cy="846161"/>
            <a:chOff x="3384644" y="4967962"/>
            <a:chExt cx="2565779" cy="846161"/>
          </a:xfrm>
        </p:grpSpPr>
        <p:sp>
          <p:nvSpPr>
            <p:cNvPr id="4" name="左箭头 3"/>
            <p:cNvSpPr/>
            <p:nvPr/>
          </p:nvSpPr>
          <p:spPr>
            <a:xfrm>
              <a:off x="3384644" y="4967962"/>
              <a:ext cx="2565779" cy="846161"/>
            </a:xfrm>
            <a:prstGeom prst="left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919098" y="5206376"/>
              <a:ext cx="2031325" cy="369332"/>
            </a:xfrm>
            <a:prstGeom prst="rect">
              <a:avLst/>
            </a:prstGeom>
          </p:spPr>
          <p:txBody>
            <a:bodyPr wrap="none">
              <a:spAutoFit/>
            </a:bodyPr>
            <a:lstStyle/>
            <a:p>
              <a:r>
                <a:rPr lang="zh-CN" altLang="zh-CN" dirty="0">
                  <a:solidFill>
                    <a:schemeClr val="bg1"/>
                  </a:solidFill>
                </a:rPr>
                <a:t>冗余代码继续增加</a:t>
              </a:r>
              <a:endParaRPr lang="zh-CN" altLang="en-US" dirty="0">
                <a:solidFill>
                  <a:schemeClr val="bg1"/>
                </a:solidFill>
              </a:endParaRPr>
            </a:p>
          </p:txBody>
        </p:sp>
      </p:grpSp>
      <p:grpSp>
        <p:nvGrpSpPr>
          <p:cNvPr id="13" name="组合 12"/>
          <p:cNvGrpSpPr/>
          <p:nvPr/>
        </p:nvGrpSpPr>
        <p:grpSpPr>
          <a:xfrm>
            <a:off x="9620242" y="5350276"/>
            <a:ext cx="2348846" cy="846161"/>
            <a:chOff x="3384644" y="4967962"/>
            <a:chExt cx="2565779" cy="846161"/>
          </a:xfrm>
        </p:grpSpPr>
        <p:sp>
          <p:nvSpPr>
            <p:cNvPr id="14" name="左箭头 13"/>
            <p:cNvSpPr/>
            <p:nvPr/>
          </p:nvSpPr>
          <p:spPr>
            <a:xfrm>
              <a:off x="3384644" y="4967962"/>
              <a:ext cx="2565779" cy="846161"/>
            </a:xfrm>
            <a:prstGeom prst="leftArrow">
              <a:avLst/>
            </a:prstGeom>
            <a:solidFill>
              <a:srgbClr val="1353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19098" y="5206376"/>
              <a:ext cx="1569660" cy="369332"/>
            </a:xfrm>
            <a:prstGeom prst="rect">
              <a:avLst/>
            </a:prstGeom>
          </p:spPr>
          <p:txBody>
            <a:bodyPr wrap="none">
              <a:spAutoFit/>
            </a:bodyPr>
            <a:lstStyle/>
            <a:p>
              <a:r>
                <a:rPr lang="zh-CN" altLang="en-US" dirty="0">
                  <a:solidFill>
                    <a:schemeClr val="bg1"/>
                  </a:solidFill>
                </a:rPr>
                <a:t>再次调用函数</a:t>
              </a:r>
            </a:p>
          </p:txBody>
        </p:sp>
      </p:grpSp>
      <p:sp>
        <p:nvSpPr>
          <p:cNvPr id="12" name="矩形 11"/>
          <p:cNvSpPr/>
          <p:nvPr/>
        </p:nvSpPr>
        <p:spPr>
          <a:xfrm>
            <a:off x="882828" y="6119743"/>
            <a:ext cx="2377574" cy="369332"/>
          </a:xfrm>
          <a:prstGeom prst="rect">
            <a:avLst/>
          </a:prstGeom>
        </p:spPr>
        <p:txBody>
          <a:bodyPr wrap="none">
            <a:spAutoFit/>
          </a:bodyPr>
          <a:lstStyle/>
          <a:p>
            <a:r>
              <a:rPr lang="en-US" altLang="zh-CN" dirty="0">
                <a:solidFill>
                  <a:srgbClr val="1353A2"/>
                </a:solidFill>
                <a:latin typeface="微软雅黑" pitchFamily="34" charset="-122"/>
                <a:ea typeface="微软雅黑" pitchFamily="34" charset="-122"/>
              </a:rPr>
              <a:t>(a)</a:t>
            </a:r>
            <a:r>
              <a:rPr lang="zh-CN" altLang="zh-CN" dirty="0">
                <a:solidFill>
                  <a:srgbClr val="1353A2"/>
                </a:solidFill>
                <a:latin typeface="微软雅黑" pitchFamily="34" charset="-122"/>
                <a:ea typeface="微软雅黑" pitchFamily="34" charset="-122"/>
              </a:rPr>
              <a:t>未使用函数的程序</a:t>
            </a:r>
            <a:endParaRPr lang="zh-CN" altLang="en-US" dirty="0">
              <a:solidFill>
                <a:srgbClr val="1353A2"/>
              </a:solidFill>
              <a:latin typeface="微软雅黑" pitchFamily="34" charset="-122"/>
              <a:ea typeface="微软雅黑" pitchFamily="34" charset="-122"/>
            </a:endParaRPr>
          </a:p>
        </p:txBody>
      </p:sp>
      <p:sp>
        <p:nvSpPr>
          <p:cNvPr id="16" name="矩形 15"/>
          <p:cNvSpPr/>
          <p:nvPr/>
        </p:nvSpPr>
        <p:spPr>
          <a:xfrm>
            <a:off x="6935138" y="6119743"/>
            <a:ext cx="2146742" cy="369332"/>
          </a:xfrm>
          <a:prstGeom prst="rect">
            <a:avLst/>
          </a:prstGeom>
        </p:spPr>
        <p:txBody>
          <a:bodyPr wrap="none">
            <a:spAutoFit/>
          </a:bodyPr>
          <a:lstStyle/>
          <a:p>
            <a:r>
              <a:rPr lang="en-US" altLang="zh-CN" dirty="0">
                <a:solidFill>
                  <a:srgbClr val="1353A2"/>
                </a:solidFill>
                <a:latin typeface="微软雅黑" pitchFamily="34" charset="-122"/>
                <a:ea typeface="微软雅黑" pitchFamily="34" charset="-122"/>
              </a:rPr>
              <a:t>(b)</a:t>
            </a:r>
            <a:r>
              <a:rPr lang="zh-CN" altLang="zh-CN" dirty="0">
                <a:solidFill>
                  <a:srgbClr val="1353A2"/>
                </a:solidFill>
                <a:latin typeface="微软雅黑" pitchFamily="34" charset="-122"/>
                <a:ea typeface="微软雅黑" pitchFamily="34" charset="-122"/>
              </a:rPr>
              <a:t>使用函数的程序</a:t>
            </a:r>
            <a:endParaRPr lang="zh-CN" altLang="en-US"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4591607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down)">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842068C2-F92A-4D3A-9DCE-AFEC7C50768F}"/>
  <p:tag name="ISPRING_RESOURCE_FOLDER" val="E:\工作\工作\06-计算机网络\04-资源\3 教学PPT\第1章 初识计算机网络 教学PPT\"/>
  <p:tag name="ISPRING_PRESENTATION_PATH" val="E:\工作\工作\06-计算机网络\04-资源\3 教学PPT\第1章 初识计算机网络 教学PPT.pptx"/>
  <p:tag name="ISPRING_PROJECT_FOLDER_UPDATED" val="1"/>
  <p:tag name="ISPRING_RESOURCE_PATHS_HASH_PRESENTER" val="5da9c2957d6495f76c46f4d514cfd8151a72fe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3424</TotalTime>
  <Words>4298</Words>
  <Application>Microsoft Macintosh PowerPoint</Application>
  <PresentationFormat>宽屏</PresentationFormat>
  <Paragraphs>547</Paragraphs>
  <Slides>73</Slides>
  <Notes>55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4" baseType="lpstr">
      <vt:lpstr>等线</vt:lpstr>
      <vt:lpstr>等线 Light</vt:lpstr>
      <vt:lpstr>方正细倩简体</vt:lpstr>
      <vt:lpstr>微软雅黑</vt:lpstr>
      <vt:lpstr>Arial</vt:lpstr>
      <vt:lpstr>Calibri</vt:lpstr>
      <vt:lpstr>Impact</vt:lpstr>
      <vt:lpstr>Times New Roman</vt:lpstr>
      <vt:lpstr>Wingdings</vt:lpstr>
      <vt:lpstr>Office 主题​​</vt:lpstr>
      <vt:lpstr>Excel.Sheet.8</vt:lpstr>
      <vt:lpstr>第6章 函数</vt:lpstr>
      <vt:lpstr>PowerPoint 演示文稿</vt:lpstr>
      <vt:lpstr>PowerPoint 演示文稿</vt:lpstr>
      <vt:lpstr>PowerPoint 演示文稿</vt:lpstr>
      <vt:lpstr>PowerPoint 演示文稿</vt:lpstr>
      <vt:lpstr>6.1 函数概述</vt:lpstr>
      <vt:lpstr>6.1 函数概述</vt:lpstr>
      <vt:lpstr>6.1 函数概述</vt:lpstr>
      <vt:lpstr>6.1 函数概述</vt:lpstr>
      <vt:lpstr>6.1 函数概述</vt:lpstr>
      <vt:lpstr>PowerPoint 演示文稿</vt:lpstr>
      <vt:lpstr>6.2.1 定义函数</vt:lpstr>
      <vt:lpstr>6.2.1 定义函数</vt:lpstr>
      <vt:lpstr>6.2.2 调用函数</vt:lpstr>
      <vt:lpstr>6.2.2 调用函数</vt:lpstr>
      <vt:lpstr>多学一招：函数的嵌套定义</vt:lpstr>
      <vt:lpstr>PowerPoint 演示文稿</vt:lpstr>
      <vt:lpstr>6.3 函数参数的传递</vt:lpstr>
      <vt:lpstr>6.3 函数参数的传递</vt:lpstr>
      <vt:lpstr>6.3.1 位置参数的传递</vt:lpstr>
      <vt:lpstr>6.3.2 关键字参数的传递</vt:lpstr>
      <vt:lpstr>6.3.2 关键字参数的传递</vt:lpstr>
      <vt:lpstr>6.3.2 关键字参数的传递</vt:lpstr>
      <vt:lpstr>6.3.3 默认参数的传递</vt:lpstr>
      <vt:lpstr>6.3.4 参数的打包与解包</vt:lpstr>
      <vt:lpstr>6.3.4 参数的打包与解包</vt:lpstr>
      <vt:lpstr>6.3.4 参数的打包与解包</vt:lpstr>
      <vt:lpstr>6.3.4 参数的打包与解包</vt:lpstr>
      <vt:lpstr>6.3.4 参数的打包与解包</vt:lpstr>
      <vt:lpstr>6.3.4 参数的打包与解包</vt:lpstr>
      <vt:lpstr>6.3.4 参数的打包与解包</vt:lpstr>
      <vt:lpstr>6.3.5 混合传递</vt:lpstr>
      <vt:lpstr>6.3.5 混合传递</vt:lpstr>
      <vt:lpstr>6.3.5 混合传递</vt:lpstr>
      <vt:lpstr>PowerPoint 演示文稿</vt:lpstr>
      <vt:lpstr>6.4 函数的返回值</vt:lpstr>
      <vt:lpstr>6.4 函数的返回值</vt:lpstr>
      <vt:lpstr>6.4 函数的返回值</vt:lpstr>
      <vt:lpstr>6.4 函数的返回值</vt:lpstr>
      <vt:lpstr>PowerPoint 演示文稿</vt:lpstr>
      <vt:lpstr>6.5 变量作用域</vt:lpstr>
      <vt:lpstr>6.5.1 局部变量和全局变量</vt:lpstr>
      <vt:lpstr>6.5.1 局部变量和全局变量</vt:lpstr>
      <vt:lpstr>6.5.1 局部变量和全局变量</vt:lpstr>
      <vt:lpstr>6.5.1 局部变量和全局变量</vt:lpstr>
      <vt:lpstr>6.5.1 局部变量和全局变量</vt:lpstr>
      <vt:lpstr>6.5.1 局部变量和全局变量</vt:lpstr>
      <vt:lpstr>6.5.1 局部变量和全局变量</vt:lpstr>
      <vt:lpstr>6.5.1 局部变量和全局变量</vt:lpstr>
      <vt:lpstr>多学一招：LEGB原则</vt:lpstr>
      <vt:lpstr>6.5.2 global和nonlocal关键字</vt:lpstr>
      <vt:lpstr>PowerPoint 演示文稿</vt:lpstr>
      <vt:lpstr>PowerPoint 演示文稿</vt:lpstr>
      <vt:lpstr>PowerPoint 演示文稿</vt:lpstr>
      <vt:lpstr>6.6.1 角谷猜想</vt:lpstr>
      <vt:lpstr>6.6.2 饮品自动售货机</vt:lpstr>
      <vt:lpstr>PowerPoint 演示文稿</vt:lpstr>
      <vt:lpstr>6.7.1 递归函数</vt:lpstr>
      <vt:lpstr>6.7.1 递归函数</vt:lpstr>
      <vt:lpstr>6.7.1 递归函数</vt:lpstr>
      <vt:lpstr>6.7.1 递归函数</vt:lpstr>
      <vt:lpstr>6.7.1 递归函数</vt:lpstr>
      <vt:lpstr>6.7.1 递归函数</vt:lpstr>
      <vt:lpstr>6.7.2 匿名函数</vt:lpstr>
      <vt:lpstr>6.7.2 匿名函数</vt:lpstr>
      <vt:lpstr>6.7.2 匿名函数</vt:lpstr>
      <vt:lpstr>PowerPoint 演示文稿</vt:lpstr>
      <vt:lpstr>6.8.1 兔子数列</vt:lpstr>
      <vt:lpstr>6.8.2 归并排序</vt:lpstr>
      <vt:lpstr>PowerPoint 演示文稿</vt:lpstr>
      <vt:lpstr>6.9 阶段案例——学生管理系统</vt:lpstr>
      <vt:lpstr>6.10 本章小结</vt:lpstr>
      <vt:lpstr>end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sd</dc:creator>
  <cp:lastModifiedBy>80810</cp:lastModifiedBy>
  <cp:revision>328</cp:revision>
  <dcterms:created xsi:type="dcterms:W3CDTF">2016-08-25T05:35:30Z</dcterms:created>
  <dcterms:modified xsi:type="dcterms:W3CDTF">2021-02-02T10:28:35Z</dcterms:modified>
</cp:coreProperties>
</file>