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513" r:id="rId3"/>
    <p:sldId id="514" r:id="rId4"/>
    <p:sldId id="587" r:id="rId5"/>
    <p:sldId id="262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5" r:id="rId21"/>
    <p:sldId id="606" r:id="rId22"/>
    <p:sldId id="607" r:id="rId23"/>
    <p:sldId id="608" r:id="rId24"/>
    <p:sldId id="609" r:id="rId25"/>
    <p:sldId id="610" r:id="rId26"/>
    <p:sldId id="604" r:id="rId27"/>
    <p:sldId id="611" r:id="rId28"/>
    <p:sldId id="603" r:id="rId29"/>
    <p:sldId id="612" r:id="rId30"/>
    <p:sldId id="613" r:id="rId31"/>
    <p:sldId id="615" r:id="rId32"/>
    <p:sldId id="614" r:id="rId33"/>
    <p:sldId id="616" r:id="rId34"/>
    <p:sldId id="617" r:id="rId35"/>
    <p:sldId id="618" r:id="rId36"/>
    <p:sldId id="641" r:id="rId37"/>
    <p:sldId id="643" r:id="rId38"/>
    <p:sldId id="642" r:id="rId39"/>
    <p:sldId id="636" r:id="rId40"/>
    <p:sldId id="639" r:id="rId41"/>
    <p:sldId id="640" r:id="rId42"/>
    <p:sldId id="63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44" r:id="rId60"/>
    <p:sldId id="283" r:id="rId61"/>
  </p:sldIdLst>
  <p:sldSz cx="12192000" cy="6858000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5" autoAdjust="0"/>
    <p:restoredTop sz="86433" autoAdjust="0"/>
  </p:normalViewPr>
  <p:slideViewPr>
    <p:cSldViewPr snapToGrid="0">
      <p:cViewPr varScale="1">
        <p:scale>
          <a:sx n="101" d="100"/>
          <a:sy n="101" d="100"/>
        </p:scale>
        <p:origin x="22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76CC-DE11-4864-9A2B-FE598FA6C5C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A1C-5F36-441A-BFFC-3646EF3A8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9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9ED486-5796-6D4D-983F-8662D93CCD82}"/>
              </a:ext>
            </a:extLst>
          </p:cNvPr>
          <p:cNvGrpSpPr/>
          <p:nvPr userDrawn="1"/>
        </p:nvGrpSpPr>
        <p:grpSpPr>
          <a:xfrm>
            <a:off x="3814011" y="379186"/>
            <a:ext cx="4463715" cy="1337036"/>
            <a:chOff x="3814011" y="379186"/>
            <a:chExt cx="4463715" cy="13370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AF9C79-0432-4F41-8F75-1C0E2B5ACEFE}"/>
                </a:ext>
              </a:extLst>
            </p:cNvPr>
            <p:cNvSpPr/>
            <p:nvPr userDrawn="1"/>
          </p:nvSpPr>
          <p:spPr>
            <a:xfrm>
              <a:off x="3814011" y="697832"/>
              <a:ext cx="4463715" cy="846847"/>
            </a:xfrm>
            <a:prstGeom prst="rect">
              <a:avLst/>
            </a:prstGeom>
            <a:solidFill>
              <a:srgbClr val="116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4827B2-BA2A-4A4E-8B26-940AD38FBFCB}"/>
                </a:ext>
              </a:extLst>
            </p:cNvPr>
            <p:cNvGrpSpPr/>
            <p:nvPr userDrawn="1"/>
          </p:nvGrpSpPr>
          <p:grpSpPr>
            <a:xfrm>
              <a:off x="4091306" y="379186"/>
              <a:ext cx="4009387" cy="1337036"/>
              <a:chOff x="4091306" y="4725938"/>
              <a:chExt cx="4009387" cy="1337036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99DDD0B4-3F78-E94D-88E4-D89597560C65}"/>
                  </a:ext>
                </a:extLst>
              </p:cNvPr>
              <p:cNvSpPr/>
              <p:nvPr userDrawn="1"/>
            </p:nvSpPr>
            <p:spPr>
              <a:xfrm>
                <a:off x="4091306" y="5061021"/>
                <a:ext cx="4009387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23C88534-3BE7-F54E-9F7F-B4B849F06C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0893" y="4725938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920751" y="220663"/>
            <a:ext cx="9236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09800" y="154547"/>
            <a:ext cx="6288109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91A8537-323E-4C46-9375-DB9172946C93}"/>
              </a:ext>
            </a:extLst>
          </p:cNvPr>
          <p:cNvGrpSpPr/>
          <p:nvPr userDrawn="1"/>
        </p:nvGrpSpPr>
        <p:grpSpPr>
          <a:xfrm>
            <a:off x="3404937" y="1166298"/>
            <a:ext cx="5029200" cy="1337036"/>
            <a:chOff x="3404937" y="1166298"/>
            <a:chExt cx="5029200" cy="13370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995705-AB9C-1643-81A6-0C901AFECEF9}"/>
                </a:ext>
              </a:extLst>
            </p:cNvPr>
            <p:cNvSpPr/>
            <p:nvPr userDrawn="1"/>
          </p:nvSpPr>
          <p:spPr>
            <a:xfrm>
              <a:off x="3404937" y="1455821"/>
              <a:ext cx="5029200" cy="75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442866C-221E-BB4E-87E2-DBEFBE1B69F5}"/>
                </a:ext>
              </a:extLst>
            </p:cNvPr>
            <p:cNvGrpSpPr/>
            <p:nvPr userDrawn="1"/>
          </p:nvGrpSpPr>
          <p:grpSpPr>
            <a:xfrm>
              <a:off x="4253894" y="1166298"/>
              <a:ext cx="3684211" cy="1337036"/>
              <a:chOff x="4595113" y="304724"/>
              <a:chExt cx="3684211" cy="1337036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635D02A-EC95-444E-B211-1C106195C7CA}"/>
                  </a:ext>
                </a:extLst>
              </p:cNvPr>
              <p:cNvSpPr/>
              <p:nvPr userDrawn="1"/>
            </p:nvSpPr>
            <p:spPr>
              <a:xfrm>
                <a:off x="4595113" y="591646"/>
                <a:ext cx="3684211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DFF63F39-AA79-DF4E-A1E6-7EB7DB6DF11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112" y="304724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"/>
            <a:ext cx="12191999" cy="684847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B84191B-10D2-CD41-A76E-D3BFB9F79CAA}"/>
              </a:ext>
            </a:extLst>
          </p:cNvPr>
          <p:cNvPicPr/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 b="21496"/>
          <a:stretch/>
        </p:blipFill>
        <p:spPr bwMode="auto">
          <a:xfrm>
            <a:off x="8497887" y="235425"/>
            <a:ext cx="3029585" cy="7924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1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473852" cy="1912983"/>
          </a:xfrm>
        </p:spPr>
        <p:txBody>
          <a:bodyPr/>
          <a:lstStyle/>
          <a:p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第</a:t>
            </a:r>
            <a:r>
              <a:rPr lang="en-US" altLang="zh-CN" b="1" dirty="0">
                <a:latin typeface="方正细倩简体"/>
                <a:ea typeface="方正细倩简体"/>
                <a:cs typeface="方正细倩简体"/>
              </a:rPr>
              <a:t>7</a:t>
            </a:r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章 文件与数据格式化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4414157" y="5109434"/>
            <a:ext cx="3101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文件概述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文件的基本操作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文件与目录管理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2908" y="5104377"/>
            <a:ext cx="3299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数据维度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数据格式化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" y="5031917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文件的基本操作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782471" y="3037596"/>
            <a:ext cx="7146877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是文件的基础操作，任何更复杂的文件操作都离不开这些操作。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0" y="1681359"/>
            <a:ext cx="3106145" cy="391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1644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文件的打开与关闭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43A885-752B-EC46-8D1F-A08B2C8524F2}"/>
              </a:ext>
            </a:extLst>
          </p:cNvPr>
          <p:cNvSpPr/>
          <p:nvPr/>
        </p:nvSpPr>
        <p:spPr>
          <a:xfrm>
            <a:off x="509669" y="1997860"/>
            <a:ext cx="8083738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用于打开文件，该方法的声明如下：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C6AD6E-046B-8148-8F44-E23F3E9FCE82}"/>
              </a:ext>
            </a:extLst>
          </p:cNvPr>
          <p:cNvSpPr/>
          <p:nvPr/>
        </p:nvSpPr>
        <p:spPr>
          <a:xfrm>
            <a:off x="509669" y="2646074"/>
            <a:ext cx="8083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nn-NO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open(file, mode='r', buffering=-1)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9EF681-F9C3-C243-9A84-430985A1F4CE}"/>
              </a:ext>
            </a:extLst>
          </p:cNvPr>
          <p:cNvSpPr/>
          <p:nvPr/>
        </p:nvSpPr>
        <p:spPr>
          <a:xfrm>
            <a:off x="509670" y="2589672"/>
            <a:ext cx="8083737" cy="5129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5C6376-8F5E-D742-BD2B-61FAA313205D}"/>
              </a:ext>
            </a:extLst>
          </p:cNvPr>
          <p:cNvSpPr/>
          <p:nvPr/>
        </p:nvSpPr>
        <p:spPr>
          <a:xfrm>
            <a:off x="509670" y="3719900"/>
            <a:ext cx="808373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：文件的路径。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：设置文件的打开模式，取值有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buffering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：设置访问文件的缓冲方式。取值为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FBCE8-8751-8049-94CA-4172337105AE}"/>
              </a:ext>
            </a:extLst>
          </p:cNvPr>
          <p:cNvSpPr/>
          <p:nvPr/>
        </p:nvSpPr>
        <p:spPr>
          <a:xfrm>
            <a:off x="509669" y="3188758"/>
            <a:ext cx="808373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C4DF391-DAAA-6547-9942-5E507A9200E1}"/>
              </a:ext>
            </a:extLst>
          </p:cNvPr>
          <p:cNvSpPr/>
          <p:nvPr/>
        </p:nvSpPr>
        <p:spPr>
          <a:xfrm>
            <a:off x="7716725" y="3218835"/>
            <a:ext cx="32954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以只读方式打开文件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参数的默认值）。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只写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方式打开文件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以追加方式打开文件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4737393" y="4536202"/>
            <a:ext cx="2840194" cy="0"/>
          </a:xfrm>
          <a:prstGeom prst="straightConnector1">
            <a:avLst/>
          </a:prstGeom>
          <a:ln w="28575">
            <a:solidFill>
              <a:srgbClr val="1353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C4DF391-DAAA-6547-9942-5E507A9200E1}"/>
              </a:ext>
            </a:extLst>
          </p:cNvPr>
          <p:cNvSpPr/>
          <p:nvPr/>
        </p:nvSpPr>
        <p:spPr>
          <a:xfrm>
            <a:off x="7716725" y="4858625"/>
            <a:ext cx="4088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以二进制形式打开文件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x-non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以更新的方式打开文件（可读可写）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56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文件的打开与关闭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44135"/>
              </p:ext>
            </p:extLst>
          </p:nvPr>
        </p:nvGraphicFramePr>
        <p:xfrm>
          <a:off x="1445311" y="2009636"/>
          <a:ext cx="9759500" cy="439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8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9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打开模式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33">
                <a:tc>
                  <a:txBody>
                    <a:bodyPr/>
                    <a:lstStyle/>
                    <a:p>
                      <a:pPr indent="166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r/rb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只读模式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以只读的形式打开文本文件</a:t>
                      </a: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二进制文件，若文件不存在或无法找到，文件打开失败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333">
                <a:tc>
                  <a:txBody>
                    <a:bodyPr/>
                    <a:lstStyle/>
                    <a:p>
                      <a:pPr indent="166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w/wb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只写模式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以只写的形式打开文本文件</a:t>
                      </a: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二进制文件，若文件已存在，则重写文件，否则创建新文件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671">
                <a:tc>
                  <a:txBody>
                    <a:bodyPr/>
                    <a:lstStyle/>
                    <a:p>
                      <a:pPr indent="166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a/ab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追加模式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以只写的形式打开文本文件</a:t>
                      </a: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二进制文件，只允许在该文件末尾追加数据，若文件不存在，则创建新文件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333">
                <a:tc>
                  <a:txBody>
                    <a:bodyPr/>
                    <a:lstStyle/>
                    <a:p>
                      <a:pPr indent="166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r+/rb+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读取（更新）模式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以读</a:t>
                      </a: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写的形式打开文本文件</a:t>
                      </a: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二进制文件，若文件不存在，文件打开失败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333">
                <a:tc>
                  <a:txBody>
                    <a:bodyPr/>
                    <a:lstStyle/>
                    <a:p>
                      <a:pPr indent="166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w+/wb+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写入（更新）模式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以读</a:t>
                      </a: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写的形式打开文本文件</a:t>
                      </a: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二进制文件，若文件已存在，则重写文件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8671">
                <a:tc>
                  <a:txBody>
                    <a:bodyPr/>
                    <a:lstStyle/>
                    <a:p>
                      <a:pPr indent="166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a+/ab+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追加（更新）模式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以读</a:t>
                      </a:r>
                      <a:r>
                        <a:rPr 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写的形式打开文本</a:t>
                      </a:r>
                      <a:r>
                        <a:rPr lang="en-US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7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二进制文件，只允许在文件末尾添加数据，若文件不存在，则创建新文件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5654" marR="956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210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文件的打开与关闭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43A885-752B-EC46-8D1F-A08B2C8524F2}"/>
              </a:ext>
            </a:extLst>
          </p:cNvPr>
          <p:cNvSpPr/>
          <p:nvPr/>
        </p:nvSpPr>
        <p:spPr>
          <a:xfrm>
            <a:off x="509669" y="1997860"/>
            <a:ext cx="80837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用于打开文件，该方法的声明如下：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C6AD6E-046B-8148-8F44-E23F3E9FCE82}"/>
              </a:ext>
            </a:extLst>
          </p:cNvPr>
          <p:cNvSpPr/>
          <p:nvPr/>
        </p:nvSpPr>
        <p:spPr>
          <a:xfrm>
            <a:off x="509669" y="2646074"/>
            <a:ext cx="8083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nn-NO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open(file, mode='r', buffering=-1)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9EF681-F9C3-C243-9A84-430985A1F4CE}"/>
              </a:ext>
            </a:extLst>
          </p:cNvPr>
          <p:cNvSpPr/>
          <p:nvPr/>
        </p:nvSpPr>
        <p:spPr>
          <a:xfrm>
            <a:off x="509670" y="2589672"/>
            <a:ext cx="8083737" cy="5129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5C6376-8F5E-D742-BD2B-61FAA313205D}"/>
              </a:ext>
            </a:extLst>
          </p:cNvPr>
          <p:cNvSpPr/>
          <p:nvPr/>
        </p:nvSpPr>
        <p:spPr>
          <a:xfrm>
            <a:off x="509669" y="3607231"/>
            <a:ext cx="80837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函数调用成功，返回一个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文件对象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FBCE8-8751-8049-94CA-4172337105AE}"/>
              </a:ext>
            </a:extLst>
          </p:cNvPr>
          <p:cNvSpPr/>
          <p:nvPr/>
        </p:nvSpPr>
        <p:spPr>
          <a:xfrm>
            <a:off x="509669" y="3188758"/>
            <a:ext cx="808373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0498" y="4230148"/>
            <a:ext cx="10986449" cy="1754326"/>
            <a:chOff x="617346" y="3070237"/>
            <a:chExt cx="5797562" cy="1754326"/>
          </a:xfrm>
        </p:grpSpPr>
        <p:sp>
          <p:nvSpPr>
            <p:cNvPr id="13" name="矩形 12"/>
            <p:cNvSpPr/>
            <p:nvPr/>
          </p:nvSpPr>
          <p:spPr>
            <a:xfrm>
              <a:off x="617346" y="3070237"/>
              <a:ext cx="5797562" cy="175432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file1 = open('E:\\a.txt')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以只读方式打开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盘的文本文件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a.txt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file2 = open('b.txt', 'w')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以只写方式打开当前目录的文本文件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b.txt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file3 = open('c.txt', 'w+')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写方式打开文本文件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c.txt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file4 = open('d.txt', 'wb+')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写方式打开二进制文件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d.txt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33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文件的打开与关闭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5C6376-8F5E-D742-BD2B-61FAA313205D}"/>
              </a:ext>
            </a:extLst>
          </p:cNvPr>
          <p:cNvSpPr/>
          <p:nvPr/>
        </p:nvSpPr>
        <p:spPr>
          <a:xfrm>
            <a:off x="509669" y="2287446"/>
            <a:ext cx="11077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若待打开的文件不存在，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文件打开失败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，并打印错误信息。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00498" y="3261062"/>
            <a:ext cx="10986449" cy="1993238"/>
            <a:chOff x="617346" y="3070237"/>
            <a:chExt cx="5797562" cy="1993238"/>
          </a:xfrm>
        </p:grpSpPr>
        <p:sp>
          <p:nvSpPr>
            <p:cNvPr id="10" name="矩形 9"/>
            <p:cNvSpPr/>
            <p:nvPr/>
          </p:nvSpPr>
          <p:spPr>
            <a:xfrm>
              <a:off x="617346" y="3070237"/>
              <a:ext cx="5797562" cy="199323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------------------------------------------------------------------------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FileNotFoundError                  Traceback (most recent call last)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&lt;ipython-input-5-23b0bb5a2ffc&gt; in &lt;module&gt;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----&gt; 1 file1 = open("b.txt")</a:t>
              </a:r>
            </a:p>
            <a:p>
              <a:pPr>
                <a:lnSpc>
                  <a:spcPct val="150000"/>
                </a:lnSpc>
              </a:pPr>
              <a:endParaRPr lang="en-US" altLang="zh-CN" sz="1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FileNotFoundError: [Errno 2] No such file or directory: 'b.txt'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6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文件的打开与关闭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43A885-752B-EC46-8D1F-A08B2C8524F2}"/>
              </a:ext>
            </a:extLst>
          </p:cNvPr>
          <p:cNvSpPr/>
          <p:nvPr/>
        </p:nvSpPr>
        <p:spPr>
          <a:xfrm>
            <a:off x="509669" y="1997860"/>
            <a:ext cx="110772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方法关闭文件，也可以使用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实现文件的自动关闭。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5C6376-8F5E-D742-BD2B-61FAA313205D}"/>
              </a:ext>
            </a:extLst>
          </p:cNvPr>
          <p:cNvSpPr/>
          <p:nvPr/>
        </p:nvSpPr>
        <p:spPr>
          <a:xfrm>
            <a:off x="509669" y="3182521"/>
            <a:ext cx="11077278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方法是文件对象的内置方法。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FBCE8-8751-8049-94CA-4172337105AE}"/>
              </a:ext>
            </a:extLst>
          </p:cNvPr>
          <p:cNvSpPr/>
          <p:nvPr/>
        </p:nvSpPr>
        <p:spPr>
          <a:xfrm>
            <a:off x="509668" y="2674690"/>
            <a:ext cx="1107727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00752" y="3801580"/>
            <a:ext cx="10595366" cy="581057"/>
            <a:chOff x="823721" y="3070237"/>
            <a:chExt cx="5591187" cy="581057"/>
          </a:xfrm>
        </p:grpSpPr>
        <p:sp>
          <p:nvSpPr>
            <p:cNvPr id="10" name="矩形 9"/>
            <p:cNvSpPr/>
            <p:nvPr/>
          </p:nvSpPr>
          <p:spPr>
            <a:xfrm>
              <a:off x="823721" y="3070237"/>
              <a:ext cx="5591187" cy="58105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file.close()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68388" y="3070237"/>
              <a:ext cx="446520" cy="581057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1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文件的打开与关闭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5C6376-8F5E-D742-BD2B-61FAA313205D}"/>
              </a:ext>
            </a:extLst>
          </p:cNvPr>
          <p:cNvSpPr/>
          <p:nvPr/>
        </p:nvSpPr>
        <p:spPr>
          <a:xfrm>
            <a:off x="900751" y="2675350"/>
            <a:ext cx="10595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预定义清理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操作，以实现文件的自动关闭。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FBCE8-8751-8049-94CA-4172337105AE}"/>
              </a:ext>
            </a:extLst>
          </p:cNvPr>
          <p:cNvSpPr/>
          <p:nvPr/>
        </p:nvSpPr>
        <p:spPr>
          <a:xfrm>
            <a:off x="900751" y="2031041"/>
            <a:ext cx="10595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00752" y="3552735"/>
            <a:ext cx="10595366" cy="1015663"/>
            <a:chOff x="823721" y="3070237"/>
            <a:chExt cx="5591187" cy="1015663"/>
          </a:xfrm>
        </p:grpSpPr>
        <p:sp>
          <p:nvSpPr>
            <p:cNvPr id="10" name="矩形 9"/>
            <p:cNvSpPr/>
            <p:nvPr/>
          </p:nvSpPr>
          <p:spPr>
            <a:xfrm>
              <a:off x="823721" y="3070237"/>
              <a:ext cx="5591187" cy="101566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open('a.txt')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pass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0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26592" y="3095102"/>
            <a:ext cx="6934930" cy="13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为什么要及时关闭文件？</a:t>
            </a: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思考：为什么要及时关闭文件？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2" y="1721234"/>
            <a:ext cx="2759569" cy="405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32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8087" y="4057815"/>
            <a:ext cx="9557983" cy="1754326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计算机中可打开的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文件数量是有限</a:t>
            </a:r>
            <a:endParaRPr lang="en-US" altLang="zh-CN" sz="24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打开的文件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占用系统资源</a:t>
            </a:r>
            <a:endParaRPr lang="en-US" altLang="zh-CN" sz="24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若程序因异常关闭，可能产生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数据丢失</a:t>
            </a:r>
            <a:endParaRPr lang="en-US" altLang="zh-CN" sz="24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思考：为什么要及时关闭文件？</a:t>
            </a:r>
          </a:p>
        </p:txBody>
      </p:sp>
      <p:pic>
        <p:nvPicPr>
          <p:cNvPr id="11268" name="Picture 4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1036">
            <a:off x="7197202" y="1342600"/>
            <a:ext cx="44577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文件的读写</a:t>
            </a:r>
          </a:p>
        </p:txBody>
      </p:sp>
      <p:sp>
        <p:nvSpPr>
          <p:cNvPr id="35" name="矩形 34"/>
          <p:cNvSpPr/>
          <p:nvPr/>
        </p:nvSpPr>
        <p:spPr>
          <a:xfrm>
            <a:off x="4612944" y="2443529"/>
            <a:ext cx="6810232" cy="2308324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提供了一系列读写文件的方法，包括读取文件的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readline()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readlines()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和写文件的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writelines()</a:t>
            </a: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方法，下面结合这些方法分别介绍如何读写文件。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D7D927C-2AC0-3248-B8C5-5C3DC1086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3"/>
          <a:stretch/>
        </p:blipFill>
        <p:spPr>
          <a:xfrm>
            <a:off x="978587" y="1777221"/>
            <a:ext cx="3191890" cy="36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63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5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3"/>
            <a:chOff x="153988" y="1372872"/>
            <a:chExt cx="3118034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计算机中文件的类型、数据维度</a:t>
              </a: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476825" y="1499185"/>
            <a:ext cx="3516489" cy="1112249"/>
            <a:chOff x="5179308" y="2100312"/>
            <a:chExt cx="3517017" cy="1109613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179308" y="2100312"/>
              <a:ext cx="3009526" cy="55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文件的基本操作</a:t>
              </a: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4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52515"/>
              <a:ext cx="2772529" cy="55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管理文件与目录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5"/>
            <a:ext cx="3919360" cy="1312936"/>
            <a:chOff x="218911" y="4857376"/>
            <a:chExt cx="3919890" cy="1311805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3180949" cy="55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常见的数据格式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0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文件的读写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——read()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09667" y="2017429"/>
            <a:ext cx="110226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方法可以从指定文件中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读取指定字节的数据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，其语法格式如下：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read(n=-1)</a:t>
            </a:r>
            <a:endParaRPr lang="zh-CN" altLang="zh-CN" sz="24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3328" y="3624355"/>
            <a:ext cx="10595366" cy="1338828"/>
            <a:chOff x="823721" y="3070237"/>
            <a:chExt cx="5591187" cy="1338828"/>
          </a:xfrm>
        </p:grpSpPr>
        <p:sp>
          <p:nvSpPr>
            <p:cNvPr id="8" name="矩形 7"/>
            <p:cNvSpPr/>
            <p:nvPr/>
          </p:nvSpPr>
          <p:spPr>
            <a:xfrm>
              <a:off x="823721" y="3070237"/>
              <a:ext cx="5591187" cy="133882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open('file.txt', mode='r')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print(f.read(2)) 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读取两个字节的数据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print(f.read())  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读取剩余的全部数据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261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文件的读写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——readline()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09667" y="2017429"/>
            <a:ext cx="110226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方法可以从指定文件中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读取一行数据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，其语法格式如下：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readline() </a:t>
            </a:r>
            <a:endParaRPr lang="zh-CN" altLang="zh-CN" sz="24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3328" y="3655038"/>
            <a:ext cx="10595366" cy="1338828"/>
            <a:chOff x="823721" y="3070237"/>
            <a:chExt cx="5591187" cy="1338828"/>
          </a:xfrm>
        </p:grpSpPr>
        <p:sp>
          <p:nvSpPr>
            <p:cNvPr id="8" name="矩形 7"/>
            <p:cNvSpPr/>
            <p:nvPr/>
          </p:nvSpPr>
          <p:spPr>
            <a:xfrm>
              <a:off x="823721" y="3070237"/>
              <a:ext cx="5591187" cy="133882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open('file.txt', mode='r', encoding='utf-8')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print(f.readline())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print(f.readline())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文件的读写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——readline()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09667" y="2017429"/>
            <a:ext cx="110226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方法可以一次读取文件中的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，若读取成功，该方法会返回一个列表，文件中的每一行对应列表中的一个元素。语法格式如下：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readlines(hint=-1)</a:t>
            </a:r>
            <a:endParaRPr lang="zh-CN" altLang="zh-CN" sz="24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3328" y="4895013"/>
            <a:ext cx="10595366" cy="923330"/>
            <a:chOff x="823721" y="3070237"/>
            <a:chExt cx="5591187" cy="923330"/>
          </a:xfrm>
        </p:grpSpPr>
        <p:sp>
          <p:nvSpPr>
            <p:cNvPr id="8" name="矩形 7"/>
            <p:cNvSpPr/>
            <p:nvPr/>
          </p:nvSpPr>
          <p:spPr>
            <a:xfrm>
              <a:off x="823721" y="3070237"/>
              <a:ext cx="5591187" cy="92333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open('file.txt', mode='r', encoding='utf-8')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print(f.readlines())                       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readlines()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方法读取数据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C4DF391-DAAA-6547-9942-5E507A9200E1}"/>
              </a:ext>
            </a:extLst>
          </p:cNvPr>
          <p:cNvSpPr/>
          <p:nvPr/>
        </p:nvSpPr>
        <p:spPr>
          <a:xfrm>
            <a:off x="2169994" y="3932420"/>
            <a:ext cx="8302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：单位为字节，用于控制要读取的行数如果行中数据的总大小超出了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hint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不会再读取更多的行。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文件的读写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509667" y="2017429"/>
            <a:ext cx="110226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（参数缺省时）和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方法都可一次读取文件中的全部数据，但因为计算机的内存是有限的，若文件较大，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readlines()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的一次读取便会耗尽系统内存，所以这两种操作都不够安全。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读取安全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，通常多次调用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每次读取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7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文件的读写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写文件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——write()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09667" y="2017429"/>
            <a:ext cx="1102268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可以将指定字符串写入文件，其语法格式如下：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write(data)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以上格式中的参数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表示要写入文件的数据，若数据写入成功，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方法会返回本次写入文件的数据的字节数。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7792" y="4457345"/>
            <a:ext cx="10595366" cy="1705403"/>
            <a:chOff x="823721" y="3070237"/>
            <a:chExt cx="5591187" cy="1705403"/>
          </a:xfrm>
        </p:grpSpPr>
        <p:sp>
          <p:nvSpPr>
            <p:cNvPr id="6" name="矩形 5"/>
            <p:cNvSpPr/>
            <p:nvPr/>
          </p:nvSpPr>
          <p:spPr>
            <a:xfrm>
              <a:off x="823721" y="3070237"/>
              <a:ext cx="5591187" cy="170540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= "Here we are all, by day; by night."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open('write_file.txt', mode='w', encoding='utf-8') as f:	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size = f.write(string)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写入字符串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print(size)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打印字节数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00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文件的读写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写文件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——writelines()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09667" y="2017429"/>
            <a:ext cx="110226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writelines()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用于将行列表写入文件，其语法格式如下：</a:t>
            </a:r>
          </a:p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writelines(lines)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以上格式中的参数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表示要写入文件中的数据，该参数可以是一个字符串或者字符串列表。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若写入文件的数据在文件中需要换行，需要显式指定换行符。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320" y="4402166"/>
            <a:ext cx="10595366" cy="1705403"/>
            <a:chOff x="823721" y="3070237"/>
            <a:chExt cx="5591187" cy="1705403"/>
          </a:xfrm>
        </p:grpSpPr>
        <p:sp>
          <p:nvSpPr>
            <p:cNvPr id="6" name="矩形 5"/>
            <p:cNvSpPr/>
            <p:nvPr/>
          </p:nvSpPr>
          <p:spPr>
            <a:xfrm>
              <a:off x="823721" y="3070237"/>
              <a:ext cx="5591187" cy="170540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= "Here we are all, by day;\nby night we're hurl'd By dreams,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each one into a several world."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open('write_file.txt', mode='w', encoding='utf-8')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f.writelines(string)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0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多学一招：字符与编码</a:t>
            </a:r>
          </a:p>
        </p:txBody>
      </p:sp>
      <p:sp>
        <p:nvSpPr>
          <p:cNvPr id="35" name="矩形 34"/>
          <p:cNvSpPr/>
          <p:nvPr/>
        </p:nvSpPr>
        <p:spPr>
          <a:xfrm>
            <a:off x="601313" y="1173770"/>
            <a:ext cx="10985635" cy="1200329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文本文件支持多种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编码方式</a:t>
            </a:r>
            <a:r>
              <a:rPr lang="zh-CN" altLang="en-US" sz="2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，不同编码方式下字符与字节的对应关系不同，常见的编码方式以及字符与字节的对应关系如表所示。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0530"/>
              </p:ext>
            </p:extLst>
          </p:nvPr>
        </p:nvGraphicFramePr>
        <p:xfrm>
          <a:off x="840310" y="2469022"/>
          <a:ext cx="10507639" cy="3703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0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编码方式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68">
                <a:tc rowSpan="2">
                  <a:txBody>
                    <a:bodyPr/>
                    <a:lstStyle/>
                    <a:p>
                      <a:pPr indent="241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68">
                <a:tc rowSpan="2">
                  <a:txBody>
                    <a:bodyPr/>
                    <a:lstStyle/>
                    <a:p>
                      <a:pPr indent="241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UTF-8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68">
                <a:tc rowSpan="2">
                  <a:txBody>
                    <a:bodyPr/>
                    <a:lstStyle/>
                    <a:p>
                      <a:pPr indent="241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68">
                <a:tc rowSpan="2">
                  <a:txBody>
                    <a:bodyPr/>
                    <a:lstStyle/>
                    <a:p>
                      <a:pPr indent="241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GBK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61878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</a:p>
        </p:txBody>
      </p:sp>
      <p:sp>
        <p:nvSpPr>
          <p:cNvPr id="3" name="矩形 2"/>
          <p:cNvSpPr/>
          <p:nvPr/>
        </p:nvSpPr>
        <p:spPr>
          <a:xfrm>
            <a:off x="4626590" y="2595382"/>
            <a:ext cx="69057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方法读取了文件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file.txt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，结合代码与程序运行结果进行分析，可以发现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次读取了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读取了剩余字符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94" y="1422601"/>
            <a:ext cx="3165868" cy="465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2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8434" name="Picture 2" descr="https://timgsa.baidu.com/timg?image&amp;quality=80&amp;size=b9999_10000&amp;sec=1588759424106&amp;di=284749192213f3f50f0af13f4b47af51&amp;imgtype=0&amp;src=http%3A%2F%2F5b0988e595225.cdn.sohucs.com%2Fimages%2F20170927%2F6958d9a97d304565894bedd1b87805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07" y="1958381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82470" y="1898046"/>
            <a:ext cx="72151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在文件的一次打开与关闭之间进行的读写操作是连续的，程序总是从上次读写的位置继续向下进行读写操作。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每个文件对象都有一个称为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“文件读写位置”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的属性，该属性会记录当前读写的位置。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文件读写位置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，即在文件首部。</a:t>
            </a:r>
          </a:p>
        </p:txBody>
      </p:sp>
    </p:spTree>
    <p:extLst>
      <p:ext uri="{BB962C8B-B14F-4D97-AF65-F5344CB8AC3E}">
        <p14:creationId xmlns:p14="http://schemas.microsoft.com/office/powerpoint/2010/main" val="612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8434" name="Picture 2" descr="https://timgsa.baidu.com/timg?image&amp;quality=80&amp;size=b9999_10000&amp;sec=1588759424106&amp;di=284749192213f3f50f0af13f4b47af51&amp;imgtype=0&amp;src=http%3A%2F%2F5b0988e595225.cdn.sohucs.com%2Fimages%2F20170927%2F6958d9a97d304565894bedd1b87805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07" y="1958381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82469" y="2452044"/>
            <a:ext cx="72151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提供了一些获取与修改文件读写位置的方法，以实现文件的定位读写。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：获取文件当前的读写位置。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：控制文件的读写位置。</a:t>
            </a:r>
          </a:p>
        </p:txBody>
      </p:sp>
    </p:spTree>
    <p:extLst>
      <p:ext uri="{BB962C8B-B14F-4D97-AF65-F5344CB8AC3E}">
        <p14:creationId xmlns:p14="http://schemas.microsoft.com/office/powerpoint/2010/main" val="39062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数据维度与数据格式化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文件概述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文件的基础操作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文件与目录管理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710559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224" y="1933526"/>
            <a:ext cx="108810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方法用于获取文件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当前的读写位置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，以操作文件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file.txt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的用法如下：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1.tell()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5079" y="3133855"/>
            <a:ext cx="10595366" cy="1705403"/>
            <a:chOff x="823721" y="3070237"/>
            <a:chExt cx="5591187" cy="1705403"/>
          </a:xfrm>
        </p:grpSpPr>
        <p:sp>
          <p:nvSpPr>
            <p:cNvPr id="7" name="矩形 6"/>
            <p:cNvSpPr/>
            <p:nvPr/>
          </p:nvSpPr>
          <p:spPr>
            <a:xfrm>
              <a:off x="823721" y="3070237"/>
              <a:ext cx="5591187" cy="170540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open('file.txt')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print(f.tell())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获取文件读写位置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print(f.read(5))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方法移动文件读写位置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print(f.tell())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再次获取文件读写位置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07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224" y="1933526"/>
            <a:ext cx="108810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方法，使用该方法可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控制文件的读写位置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，实现文件的随机读写。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方法的语法格式如下：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ctr">
              <a:lnSpc>
                <a:spcPct val="150000"/>
              </a:lnSpc>
            </a:pPr>
            <a:r>
              <a:rPr lang="en-US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seek(offset, from)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：表示偏移量，即读写位置需要移动的字节数。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：用于指定文件的读写位置，该参数的取值为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2.seek()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812394" y="4727608"/>
            <a:ext cx="3515247" cy="1612072"/>
            <a:chOff x="7812394" y="4727608"/>
            <a:chExt cx="3515247" cy="1612072"/>
          </a:xfrm>
        </p:grpSpPr>
        <p:sp>
          <p:nvSpPr>
            <p:cNvPr id="2" name="矩形 1"/>
            <p:cNvSpPr/>
            <p:nvPr/>
          </p:nvSpPr>
          <p:spPr>
            <a:xfrm>
              <a:off x="7812394" y="5000852"/>
              <a:ext cx="3515247" cy="1338828"/>
            </a:xfrm>
            <a:prstGeom prst="rect">
              <a:avLst/>
            </a:prstGeom>
            <a:ln>
              <a:solidFill>
                <a:srgbClr val="1353A2"/>
              </a:solidFill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：表示文件开头。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：表示使用当前读写位置。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：表示文件末尾。</a:t>
              </a:r>
            </a:p>
          </p:txBody>
        </p:sp>
        <p:sp>
          <p:nvSpPr>
            <p:cNvPr id="4" name="下箭头 3"/>
            <p:cNvSpPr/>
            <p:nvPr/>
          </p:nvSpPr>
          <p:spPr>
            <a:xfrm>
              <a:off x="8434316" y="4727608"/>
              <a:ext cx="313899" cy="322062"/>
            </a:xfrm>
            <a:prstGeom prst="downArrow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2224" y="4844704"/>
            <a:ext cx="6744154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seek()</a:t>
            </a:r>
            <a:r>
              <a:rPr lang="zh-CN" altLang="zh-CN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方法调用成功后会返回当前读写位置。</a:t>
            </a:r>
          </a:p>
        </p:txBody>
      </p:sp>
    </p:spTree>
    <p:extLst>
      <p:ext uri="{BB962C8B-B14F-4D97-AF65-F5344CB8AC3E}">
        <p14:creationId xmlns:p14="http://schemas.microsoft.com/office/powerpoint/2010/main" val="25965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2.seek()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35079" y="2650623"/>
            <a:ext cx="10595366" cy="1705403"/>
            <a:chOff x="823721" y="3070237"/>
            <a:chExt cx="5591187" cy="1705403"/>
          </a:xfrm>
        </p:grpSpPr>
        <p:sp>
          <p:nvSpPr>
            <p:cNvPr id="12" name="矩形 11"/>
            <p:cNvSpPr/>
            <p:nvPr/>
          </p:nvSpPr>
          <p:spPr>
            <a:xfrm>
              <a:off x="823721" y="3070237"/>
              <a:ext cx="5591187" cy="170540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open('file.txt')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print(f.tell())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获取文件读写位置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print(f.read(5))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方法移动文件读写位置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print(f.tell())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再次获取文件读写位置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224" y="1933526"/>
            <a:ext cx="108810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中，若打开的是文本文件，那么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方法只允许相对于文件开头移动文件位置，若在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的情况下对文本文件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进行位移操作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，将会产生错误。</a:t>
            </a:r>
            <a:endParaRPr lang="en-US" altLang="zh-CN" sz="24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2.seek()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35079" y="3797036"/>
            <a:ext cx="10595366" cy="1705403"/>
            <a:chOff x="823721" y="3070237"/>
            <a:chExt cx="5591187" cy="1705403"/>
          </a:xfrm>
        </p:grpSpPr>
        <p:sp>
          <p:nvSpPr>
            <p:cNvPr id="12" name="矩形 11"/>
            <p:cNvSpPr/>
            <p:nvPr/>
          </p:nvSpPr>
          <p:spPr>
            <a:xfrm>
              <a:off x="823721" y="3070237"/>
              <a:ext cx="5591187" cy="170540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open('file.txt')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f.seek(5,0)		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相对文件开头移动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字节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f.seek(3,1)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37" y="5022376"/>
            <a:ext cx="8256587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7.2.3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文件的定位读写</a:t>
            </a:r>
          </a:p>
        </p:txBody>
      </p:sp>
      <p:sp>
        <p:nvSpPr>
          <p:cNvPr id="3" name="矩形 2"/>
          <p:cNvSpPr/>
          <p:nvPr/>
        </p:nvSpPr>
        <p:spPr>
          <a:xfrm>
            <a:off x="692224" y="1933526"/>
            <a:ext cx="108810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若要相对当前读写位置或文件末尾进行位移操作，需以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二进制形式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打开文件。</a:t>
            </a:r>
            <a:endParaRPr lang="en-US" altLang="zh-CN" sz="24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4C6E30A-0DC5-A14A-AF39-6B0517AB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8" y="1270972"/>
            <a:ext cx="75802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2.seek()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35079" y="2746158"/>
            <a:ext cx="10595366" cy="1338828"/>
            <a:chOff x="823721" y="3070237"/>
            <a:chExt cx="5591187" cy="1338828"/>
          </a:xfrm>
        </p:grpSpPr>
        <p:sp>
          <p:nvSpPr>
            <p:cNvPr id="12" name="矩形 11"/>
            <p:cNvSpPr/>
            <p:nvPr/>
          </p:nvSpPr>
          <p:spPr>
            <a:xfrm>
              <a:off x="823721" y="3070237"/>
              <a:ext cx="5591187" cy="133882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open('file.txt','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 as f: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f.seek(5,0)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f.seek(3,1)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6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数据维度与数据格式化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305911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文件的基础操作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文件与目录管理</a:t>
            </a:r>
          </a:p>
        </p:txBody>
      </p:sp>
    </p:spTree>
    <p:extLst>
      <p:ext uri="{BB962C8B-B14F-4D97-AF65-F5344CB8AC3E}">
        <p14:creationId xmlns:p14="http://schemas.microsoft.com/office/powerpoint/2010/main" val="977863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文件与目录管理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4098875" y="2857432"/>
            <a:ext cx="72151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对于用户而言，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文件和目录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以不同的形式展现，但对计算机而言，目录是文件属性信息集合，它本质上也是一种文件。</a:t>
            </a:r>
          </a:p>
        </p:txBody>
      </p:sp>
      <p:pic>
        <p:nvPicPr>
          <p:cNvPr id="28674" name="Picture 2" descr="https://ss0.bdstatic.com/70cFuHSh_Q1YnxGkpoWK1HF6hhy/it/u=1672085196,2194862398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51" y="2473233"/>
            <a:ext cx="24669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75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文件与目录管理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4098875" y="2580433"/>
            <a:ext cx="7215117" cy="22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模块中定义了与文件操作相关的函数，利用这些函数可以实现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文件、文件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更改默认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获取目录列表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等操作。</a:t>
            </a:r>
          </a:p>
        </p:txBody>
      </p:sp>
      <p:pic>
        <p:nvPicPr>
          <p:cNvPr id="28674" name="Picture 2" descr="https://ss0.bdstatic.com/70cFuHSh_Q1YnxGkpoWK1HF6hhy/it/u=1672085196,2194862398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51" y="2473233"/>
            <a:ext cx="24669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6F88A-7226-934C-9223-6AB2AF7C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516547"/>
            <a:ext cx="538915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管理文件与目录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F9888C-58D8-8C47-BC87-2C7F725E009F}"/>
              </a:ext>
            </a:extLst>
          </p:cNvPr>
          <p:cNvSpPr/>
          <p:nvPr/>
        </p:nvSpPr>
        <p:spPr>
          <a:xfrm>
            <a:off x="1114508" y="2366509"/>
            <a:ext cx="110774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——os.remove(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——os.rename(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原文件名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——os.mkdir(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)/os.rmdir(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——os.getcwd()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默认目录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——os.chdir(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目录列表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——os.listdir(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文件与目录管理</a:t>
            </a:r>
          </a:p>
        </p:txBody>
      </p:sp>
    </p:spTree>
    <p:extLst>
      <p:ext uri="{BB962C8B-B14F-4D97-AF65-F5344CB8AC3E}">
        <p14:creationId xmlns:p14="http://schemas.microsoft.com/office/powerpoint/2010/main" val="361159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对角圆角矩形 9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文件的基础操作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文件与目录管理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数据维度与数据格式化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7.4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416946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数据维度与数据格式化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文件的基础操作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文件与目录管理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1536545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文件概述</a:t>
            </a:r>
          </a:p>
        </p:txBody>
      </p:sp>
    </p:spTree>
    <p:extLst>
      <p:ext uri="{BB962C8B-B14F-4D97-AF65-F5344CB8AC3E}">
        <p14:creationId xmlns:p14="http://schemas.microsoft.com/office/powerpoint/2010/main" val="1287848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信息安全策略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文件备份</a:t>
            </a:r>
          </a:p>
        </p:txBody>
      </p:sp>
      <p:sp>
        <p:nvSpPr>
          <p:cNvPr id="3" name="矩形 2"/>
          <p:cNvSpPr/>
          <p:nvPr/>
        </p:nvSpPr>
        <p:spPr>
          <a:xfrm>
            <a:off x="4098875" y="2037079"/>
            <a:ext cx="7215117" cy="332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下是信息时代，信息在当今社会占据的地位不言而喻，信息安全更是当前人类重视的问题之一。人类考虑从传输和存储两方面保障信息的安全，备份是在存储工作中保障信息安全的有效方式。本案例要求编写程序，实现一个具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备份文件与文件夹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功能的备份工具。</a:t>
            </a:r>
          </a:p>
        </p:txBody>
      </p:sp>
      <p:pic>
        <p:nvPicPr>
          <p:cNvPr id="28674" name="Picture 2" descr="https://ss0.bdstatic.com/70cFuHSh_Q1YnxGkpoWK1HF6hhy/it/u=1672085196,2194862398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51" y="2473233"/>
            <a:ext cx="24669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98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7.4.2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用户账户管理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4380931" y="1486393"/>
            <a:ext cx="7042243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网站要求访问者在访问网站内容之前必须先进行登录，若用户没有该网站的账号，则需要先进行注册。用户注册完账号后，网站的服务器会保存账号信息，以便用户下次访问网站时网站可根据保存的信息验证用户的身份。为保障账户安全，用户可时常修改密码；若后续用户不再使用网站，可以选择注销账户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本案例要求实现包含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用户注册、登录、修改密码和注销功能</a:t>
            </a:r>
            <a:r>
              <a:rPr lang="zh-CN" altLang="zh-CN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的用户账户管理程序（要求程序使用文件存储用户的账户信息）。</a:t>
            </a:r>
          </a:p>
        </p:txBody>
      </p:sp>
      <p:pic>
        <p:nvPicPr>
          <p:cNvPr id="27650" name="Picture 2" descr="https://timgsa.baidu.com/timg?image&amp;quality=80&amp;size=b9999_10000&amp;sec=1588760909375&amp;di=e4d57be6e3eaaa432658bd3d75ab16d7&amp;imgtype=0&amp;src=http%3A%2F%2Fbpic.588ku.com%2Felement_origin_min_pic%2F01%2F48%2F88%2F9657444577c5c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14" y="2322159"/>
            <a:ext cx="2957175" cy="29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16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文件的基础操作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文件与目录管理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7.5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数据维度与数据格式化</a:t>
            </a:r>
          </a:p>
        </p:txBody>
      </p:sp>
    </p:spTree>
    <p:extLst>
      <p:ext uri="{BB962C8B-B14F-4D97-AF65-F5344CB8AC3E}">
        <p14:creationId xmlns:p14="http://schemas.microsoft.com/office/powerpoint/2010/main" val="3565977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9C84B-0641-364C-BC17-38FA0F3BA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92EA-7609-8249-9DC6-3981513F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5" y="3043451"/>
            <a:ext cx="4624949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E4DA2D-F4CA-474C-8EEF-4754F9F2F3C7}"/>
              </a:ext>
            </a:extLst>
          </p:cNvPr>
          <p:cNvSpPr/>
          <p:nvPr/>
        </p:nvSpPr>
        <p:spPr>
          <a:xfrm>
            <a:off x="623662" y="1732003"/>
            <a:ext cx="108083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从广义上讲，维度是与事物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“有联系”的概念的数量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，根据“有联系”的概念的数量，事物可分为不同维度。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数据维度与数据格式化</a:t>
            </a:r>
          </a:p>
        </p:txBody>
      </p:sp>
    </p:spTree>
    <p:extLst>
      <p:ext uri="{BB962C8B-B14F-4D97-AF65-F5344CB8AC3E}">
        <p14:creationId xmlns:p14="http://schemas.microsoft.com/office/powerpoint/2010/main" val="596143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2C031-44F2-D04D-8E55-9A16C018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基于维度的数据分类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5CB098-72F4-1A4E-9977-2A1A58E7D164}"/>
              </a:ext>
            </a:extLst>
          </p:cNvPr>
          <p:cNvSpPr/>
          <p:nvPr/>
        </p:nvSpPr>
        <p:spPr>
          <a:xfrm>
            <a:off x="623662" y="1990273"/>
            <a:ext cx="108083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根据组织数据时与数据有联系的参数的数量，数据可分为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1331A-3D2A-DA46-A751-9B62A8F71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74" y="3874600"/>
            <a:ext cx="3791841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262626"/>
              </a:buClr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具有对等关系的一组线性数据，如：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一维列表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一维元组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FE1C-CFB4-B446-95E5-2BB202AC6134}"/>
              </a:ext>
            </a:extLst>
          </p:cNvPr>
          <p:cNvSpPr/>
          <p:nvPr/>
        </p:nvSpPr>
        <p:spPr>
          <a:xfrm>
            <a:off x="893247" y="3655888"/>
            <a:ext cx="3252668" cy="2108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9080497-65AD-0F42-8804-85E187864287}"/>
              </a:ext>
            </a:extLst>
          </p:cNvPr>
          <p:cNvSpPr txBox="1"/>
          <p:nvPr/>
        </p:nvSpPr>
        <p:spPr>
          <a:xfrm>
            <a:off x="1644700" y="3475937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53A2"/>
                </a:solidFill>
              </a:rPr>
              <a:t>一维数据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E40A664-0EB9-5642-9D1A-00E3E0E8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942" y="3869267"/>
            <a:ext cx="3791841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262626"/>
              </a:buClr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二维数据关联参数的数量为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二维列表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二维元组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C2AC9-E3C0-7141-BA07-F256ABF5F260}"/>
              </a:ext>
            </a:extLst>
          </p:cNvPr>
          <p:cNvSpPr/>
          <p:nvPr/>
        </p:nvSpPr>
        <p:spPr>
          <a:xfrm>
            <a:off x="4459955" y="3655888"/>
            <a:ext cx="3252668" cy="2108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60C96D6A-04AD-BE47-A6E2-78DCCABD82D8}"/>
              </a:ext>
            </a:extLst>
          </p:cNvPr>
          <p:cNvSpPr txBox="1"/>
          <p:nvPr/>
        </p:nvSpPr>
        <p:spPr>
          <a:xfrm>
            <a:off x="5422526" y="3455511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53A2"/>
                </a:solidFill>
              </a:rPr>
              <a:t>二维数据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79BC6AE-51E9-0148-AE74-5E2560789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464" y="3857563"/>
            <a:ext cx="3791841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262626"/>
              </a:buClr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利用键值对等简单的二院关系展示数据间的复杂结构，如：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262626"/>
              </a:buClr>
              <a:buFont typeface="Wingdings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A9CA41-2D05-5B46-BC1D-0C77B0B46987}"/>
              </a:ext>
            </a:extLst>
          </p:cNvPr>
          <p:cNvSpPr/>
          <p:nvPr/>
        </p:nvSpPr>
        <p:spPr>
          <a:xfrm>
            <a:off x="8031637" y="3638850"/>
            <a:ext cx="3252668" cy="212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5FB332C0-475A-0446-BE33-6D025269A926}"/>
              </a:ext>
            </a:extLst>
          </p:cNvPr>
          <p:cNvSpPr txBox="1"/>
          <p:nvPr/>
        </p:nvSpPr>
        <p:spPr>
          <a:xfrm>
            <a:off x="9052677" y="3448851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53A2"/>
                </a:solidFill>
              </a:rPr>
              <a:t>多维数据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基于维度的数据分类</a:t>
            </a:r>
          </a:p>
        </p:txBody>
      </p:sp>
    </p:spTree>
    <p:extLst>
      <p:ext uri="{BB962C8B-B14F-4D97-AF65-F5344CB8AC3E}">
        <p14:creationId xmlns:p14="http://schemas.microsoft.com/office/powerpoint/2010/main" val="349564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4F3262-BDBE-1641-84BE-A476237F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D683B4-3D08-7943-AE04-B147F59F0663}"/>
              </a:ext>
            </a:extLst>
          </p:cNvPr>
          <p:cNvSpPr/>
          <p:nvPr/>
        </p:nvSpPr>
        <p:spPr>
          <a:xfrm>
            <a:off x="652273" y="2022892"/>
            <a:ext cx="10858875" cy="650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F0F772-104E-D546-9E46-47D358BFCBF4}"/>
              </a:ext>
            </a:extLst>
          </p:cNvPr>
          <p:cNvSpPr/>
          <p:nvPr/>
        </p:nvSpPr>
        <p:spPr>
          <a:xfrm>
            <a:off x="676423" y="2961618"/>
            <a:ext cx="10834725" cy="237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289BE5-BABA-9543-99A7-7F53525F0B09}"/>
              </a:ext>
            </a:extLst>
          </p:cNvPr>
          <p:cNvSpPr/>
          <p:nvPr/>
        </p:nvSpPr>
        <p:spPr>
          <a:xfrm>
            <a:off x="676422" y="2129671"/>
            <a:ext cx="10506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buClr>
                <a:srgbClr val="262626"/>
              </a:buClr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天津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长沙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沈阳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青岛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宁波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无锡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4AB19BCC-408B-3548-BA76-1CD86184C4F2}"/>
              </a:ext>
            </a:extLst>
          </p:cNvPr>
          <p:cNvSpPr txBox="1"/>
          <p:nvPr/>
        </p:nvSpPr>
        <p:spPr>
          <a:xfrm>
            <a:off x="1185382" y="1864277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53A2"/>
                </a:solidFill>
              </a:rPr>
              <a:t>一维数据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39EA193-89A8-8F4C-B00D-BEF348ACEBDA}"/>
              </a:ext>
            </a:extLst>
          </p:cNvPr>
          <p:cNvSpPr txBox="1"/>
          <p:nvPr/>
        </p:nvSpPr>
        <p:spPr>
          <a:xfrm>
            <a:off x="1185382" y="2780155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53A2"/>
                </a:solidFill>
              </a:rPr>
              <a:t>二维数据</a:t>
            </a:r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7611418C-9A18-0D42-9696-823E5DD4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86" y="3451380"/>
            <a:ext cx="5774425" cy="153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基于维度的数据分类</a:t>
            </a:r>
          </a:p>
        </p:txBody>
      </p:sp>
    </p:spTree>
    <p:extLst>
      <p:ext uri="{BB962C8B-B14F-4D97-AF65-F5344CB8AC3E}">
        <p14:creationId xmlns:p14="http://schemas.microsoft.com/office/powerpoint/2010/main" val="305106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DDA83-B220-2145-9C14-DF6AB4757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95EDA33-9BA5-C04E-AA4D-F19B8FAE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2273719"/>
            <a:ext cx="1083472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“</a:t>
            </a:r>
            <a:r>
              <a:rPr lang="zh-CN" altLang="zh-CN" dirty="0"/>
              <a:t>高三一班考试成绩</a:t>
            </a:r>
            <a:r>
              <a:rPr lang="en-US" altLang="zh-CN" dirty="0"/>
              <a:t>”:[</a:t>
            </a:r>
            <a:endParaRPr lang="zh-CN" altLang="zh-CN" dirty="0"/>
          </a:p>
          <a:p>
            <a:r>
              <a:rPr lang="en-US" altLang="zh-CN" dirty="0"/>
              <a:t>				 {“</a:t>
            </a:r>
            <a:r>
              <a:rPr lang="zh-CN" altLang="zh-CN" dirty="0"/>
              <a:t>姓名</a:t>
            </a:r>
            <a:r>
              <a:rPr lang="en-US" altLang="zh-CN" dirty="0"/>
              <a:t>”: “</a:t>
            </a:r>
            <a:r>
              <a:rPr lang="zh-CN" altLang="zh-CN" dirty="0"/>
              <a:t>刘婧</a:t>
            </a:r>
            <a:r>
              <a:rPr lang="en-US" altLang="zh-CN" dirty="0"/>
              <a:t>”,</a:t>
            </a:r>
            <a:endParaRPr lang="zh-CN" altLang="zh-CN" dirty="0"/>
          </a:p>
          <a:p>
            <a:r>
              <a:rPr lang="en-US" altLang="zh-CN" dirty="0"/>
              <a:t>				 “</a:t>
            </a:r>
            <a:r>
              <a:rPr lang="zh-CN" altLang="zh-CN" dirty="0"/>
              <a:t>语文</a:t>
            </a:r>
            <a:r>
              <a:rPr lang="en-US" altLang="zh-CN" dirty="0"/>
              <a:t>”: “124”,</a:t>
            </a:r>
            <a:endParaRPr lang="zh-CN" altLang="zh-CN" dirty="0"/>
          </a:p>
          <a:p>
            <a:r>
              <a:rPr lang="en-US" altLang="zh-CN" dirty="0"/>
              <a:t>				 “</a:t>
            </a:r>
            <a:r>
              <a:rPr lang="zh-CN" altLang="zh-CN" dirty="0"/>
              <a:t>数学</a:t>
            </a:r>
            <a:r>
              <a:rPr lang="en-US" altLang="zh-CN" dirty="0"/>
              <a:t>”: “137”,</a:t>
            </a:r>
            <a:endParaRPr lang="zh-CN" altLang="zh-CN" dirty="0"/>
          </a:p>
          <a:p>
            <a:r>
              <a:rPr lang="en-US" altLang="zh-CN" dirty="0"/>
              <a:t>				“</a:t>
            </a:r>
            <a:r>
              <a:rPr lang="zh-CN" altLang="zh-CN" dirty="0"/>
              <a:t>英语</a:t>
            </a:r>
            <a:r>
              <a:rPr lang="en-US" altLang="zh-CN" dirty="0"/>
              <a:t>”: “145”,</a:t>
            </a:r>
            <a:endParaRPr lang="zh-CN" altLang="zh-CN" dirty="0"/>
          </a:p>
          <a:p>
            <a:r>
              <a:rPr lang="en-US" altLang="zh-CN" dirty="0"/>
              <a:t>				“</a:t>
            </a:r>
            <a:r>
              <a:rPr lang="zh-CN" altLang="zh-CN" dirty="0"/>
              <a:t>理综</a:t>
            </a:r>
            <a:r>
              <a:rPr lang="en-US" altLang="zh-CN" dirty="0"/>
              <a:t>”: “260” };</a:t>
            </a:r>
            <a:endParaRPr lang="zh-CN" altLang="zh-CN" dirty="0"/>
          </a:p>
          <a:p>
            <a:r>
              <a:rPr lang="en-US" altLang="zh-CN" dirty="0"/>
              <a:t>				{“</a:t>
            </a:r>
            <a:r>
              <a:rPr lang="zh-CN" altLang="zh-CN" dirty="0"/>
              <a:t>姓名</a:t>
            </a:r>
            <a:r>
              <a:rPr lang="en-US" altLang="zh-CN" dirty="0"/>
              <a:t>”: “</a:t>
            </a:r>
            <a:r>
              <a:rPr lang="zh-CN" altLang="zh-CN" dirty="0"/>
              <a:t>张华</a:t>
            </a:r>
            <a:r>
              <a:rPr lang="en-US" altLang="zh-CN" dirty="0"/>
              <a:t>”,</a:t>
            </a:r>
            <a:endParaRPr lang="zh-CN" altLang="zh-CN" dirty="0"/>
          </a:p>
          <a:p>
            <a:r>
              <a:rPr lang="en-US" altLang="zh-CN" dirty="0"/>
              <a:t>				 “</a:t>
            </a:r>
            <a:r>
              <a:rPr lang="zh-CN" altLang="zh-CN" dirty="0"/>
              <a:t>语文</a:t>
            </a:r>
            <a:r>
              <a:rPr lang="en-US" altLang="zh-CN" dirty="0"/>
              <a:t>”: “116”,</a:t>
            </a:r>
            <a:endParaRPr lang="zh-CN" altLang="zh-CN" dirty="0"/>
          </a:p>
          <a:p>
            <a:r>
              <a:rPr lang="en-US" altLang="zh-CN" dirty="0"/>
              <a:t>				 “</a:t>
            </a:r>
            <a:r>
              <a:rPr lang="zh-CN" altLang="zh-CN" dirty="0"/>
              <a:t>数学</a:t>
            </a:r>
            <a:r>
              <a:rPr lang="en-US" altLang="zh-CN" dirty="0"/>
              <a:t>”: “143”,</a:t>
            </a:r>
            <a:endParaRPr lang="zh-CN" altLang="zh-CN" dirty="0"/>
          </a:p>
          <a:p>
            <a:r>
              <a:rPr lang="en-US" altLang="zh-CN" dirty="0"/>
              <a:t>				 “</a:t>
            </a:r>
            <a:r>
              <a:rPr lang="zh-CN" altLang="zh-CN" dirty="0"/>
              <a:t>英语</a:t>
            </a:r>
            <a:r>
              <a:rPr lang="en-US" altLang="zh-CN" dirty="0"/>
              <a:t>”: “139”,</a:t>
            </a:r>
            <a:endParaRPr lang="zh-CN" altLang="zh-CN" dirty="0"/>
          </a:p>
          <a:p>
            <a:r>
              <a:rPr lang="en-US" altLang="zh-CN" dirty="0"/>
              <a:t>				 “</a:t>
            </a:r>
            <a:r>
              <a:rPr lang="zh-CN" altLang="zh-CN" dirty="0"/>
              <a:t>理综</a:t>
            </a:r>
            <a:r>
              <a:rPr lang="en-US" altLang="zh-CN" dirty="0"/>
              <a:t>”: “263” };</a:t>
            </a:r>
            <a:endParaRPr lang="zh-CN" altLang="zh-CN" dirty="0"/>
          </a:p>
          <a:p>
            <a:r>
              <a:rPr lang="en-US" altLang="zh-CN" dirty="0"/>
              <a:t>				</a:t>
            </a:r>
            <a:r>
              <a:rPr lang="zh-CN" altLang="zh-CN" dirty="0"/>
              <a:t>……</a:t>
            </a:r>
          </a:p>
          <a:p>
            <a:r>
              <a:rPr lang="en-US" altLang="zh-CN" dirty="0"/>
              <a:t>			]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A290E-CE1C-F749-B31B-122840C1C36A}"/>
              </a:ext>
            </a:extLst>
          </p:cNvPr>
          <p:cNvSpPr/>
          <p:nvPr/>
        </p:nvSpPr>
        <p:spPr>
          <a:xfrm>
            <a:off x="623662" y="2055006"/>
            <a:ext cx="10834725" cy="3912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312729BC-56F0-6F44-9F2E-DB1CB88832E0}"/>
              </a:ext>
            </a:extLst>
          </p:cNvPr>
          <p:cNvSpPr txBox="1"/>
          <p:nvPr/>
        </p:nvSpPr>
        <p:spPr>
          <a:xfrm>
            <a:off x="1242348" y="1865007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353A2"/>
                </a:solidFill>
              </a:rPr>
              <a:t>多维数据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基于维度的数据分类</a:t>
            </a:r>
          </a:p>
        </p:txBody>
      </p:sp>
    </p:spTree>
    <p:extLst>
      <p:ext uri="{BB962C8B-B14F-4D97-AF65-F5344CB8AC3E}">
        <p14:creationId xmlns:p14="http://schemas.microsoft.com/office/powerpoint/2010/main" val="3736755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E1332-21E6-9A48-9950-75262FE54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一二维数据的存储与读写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CAB18-B887-8E4B-BE9E-0EB8947F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24" y="2277082"/>
            <a:ext cx="10026651" cy="17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呈线性排列，一般用特殊字符分隔，例如：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使用空格分隔：成都 杭州 重庆 武汉 苏州 西安 天津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使用逗号分隔：成都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分隔：成都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天津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0A64607-207F-F34A-8DEB-CBC6958D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1807891"/>
            <a:ext cx="1010697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B240550-FFB3-3A4F-84E2-4F1FDC548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23" y="4091701"/>
            <a:ext cx="10229851" cy="17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的存储需要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以下几点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同一文件或同组文件一般使用同一分隔符分隔。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分隔数据的分隔符不应出现在数据中。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分隔符为英文半角符号，一般不使用中文符号作为分隔符。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一二维数据的存储与读写</a:t>
            </a:r>
          </a:p>
        </p:txBody>
      </p:sp>
    </p:spTree>
    <p:extLst>
      <p:ext uri="{BB962C8B-B14F-4D97-AF65-F5344CB8AC3E}">
        <p14:creationId xmlns:p14="http://schemas.microsoft.com/office/powerpoint/2010/main" val="1860827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>
            <a:extLst>
              <a:ext uri="{FF2B5EF4-FFF2-40B4-BE49-F238E27FC236}">
                <a16:creationId xmlns:a16="http://schemas.microsoft.com/office/drawing/2014/main" id="{FB1B8380-654E-6B41-B33D-D02A3311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一二维数据的存储与读写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FAF1C88-0E13-534B-B340-77AF878B9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23" y="2372617"/>
            <a:ext cx="105036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二维数据可视为多条一维数据的集合，当二维数据只有一个元素时，这个二维数据就是一维数据。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Commae-Separeted Values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，逗号分隔值）是国际上通用的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一二维数据存储格式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06AF80D1-7FDB-8646-8885-AD45CD59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1807891"/>
            <a:ext cx="1010697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DB4EF6D-CE93-6C44-8FF7-4E7A745C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24" y="3568251"/>
            <a:ext cx="10503691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格式规范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以纯文本形式存储表格数据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文件的每一行对应表格中的一条数据记录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每条记录由一个或多个字段组成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字段之间使用逗号（英文、半角）分隔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一二维数据的存储与读写</a:t>
            </a:r>
          </a:p>
        </p:txBody>
      </p:sp>
    </p:spTree>
    <p:extLst>
      <p:ext uri="{BB962C8B-B14F-4D97-AF65-F5344CB8AC3E}">
        <p14:creationId xmlns:p14="http://schemas.microsoft.com/office/powerpoint/2010/main" val="3128075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665C4-2838-964A-9C59-5FC4C2D6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一二维数据的存储与读写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D0783DB-9668-B840-91CE-CA13B336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1807891"/>
            <a:ext cx="1010697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D794AAD-6884-204E-A60F-A512366A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19" y="2439237"/>
            <a:ext cx="10503691" cy="33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也称字符分隔值，具体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理综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刘婧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,124,137,145,260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张华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,116,143,139,263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邢昭林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,120,130,148,255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鞠依依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,115,145,131,240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黄丽萍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,123,108,121,235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赵越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,132,100,112,210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一二维数据的存储与读写</a:t>
            </a:r>
          </a:p>
        </p:txBody>
      </p:sp>
    </p:spTree>
    <p:extLst>
      <p:ext uri="{BB962C8B-B14F-4D97-AF65-F5344CB8AC3E}">
        <p14:creationId xmlns:p14="http://schemas.microsoft.com/office/powerpoint/2010/main" val="4159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文件概述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9452889-1893-944E-8BD1-958D1A51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46" y="1336340"/>
            <a:ext cx="568776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文件标识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51" y="2258202"/>
            <a:ext cx="109864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文件标识的</a:t>
            </a:r>
            <a:r>
              <a:rPr lang="zh-CN" altLang="en-US" dirty="0">
                <a:solidFill>
                  <a:srgbClr val="FF0000"/>
                </a:solidFill>
              </a:rPr>
              <a:t>意义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：找到计算机中</a:t>
            </a:r>
            <a:r>
              <a:rPr lang="zh-CN" altLang="en-US" dirty="0">
                <a:solidFill>
                  <a:srgbClr val="FF0000"/>
                </a:solidFill>
              </a:rPr>
              <a:t>唯一确定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文件标识的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：文件路径、文件名主干、文件扩展名。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13596"/>
              </p:ext>
            </p:extLst>
          </p:nvPr>
        </p:nvGraphicFramePr>
        <p:xfrm>
          <a:off x="3978697" y="3458531"/>
          <a:ext cx="4830556" cy="99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Visio" r:id="rId3" imgW="3114633" imgH="638280" progId="Visio.Drawing.15">
                  <p:embed/>
                </p:oleObj>
              </mc:Choice>
              <mc:Fallback>
                <p:oleObj name="Visio" r:id="rId3" imgW="3114633" imgH="638280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697" y="3458531"/>
                        <a:ext cx="4830556" cy="995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00751" y="4389735"/>
            <a:ext cx="6070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720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操作系统以文件为单位对数据进行管理。</a:t>
            </a:r>
          </a:p>
        </p:txBody>
      </p:sp>
    </p:spTree>
    <p:extLst>
      <p:ext uri="{BB962C8B-B14F-4D97-AF65-F5344CB8AC3E}">
        <p14:creationId xmlns:p14="http://schemas.microsoft.com/office/powerpoint/2010/main" val="347519813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89B4FB-2C84-074E-A095-06E620DFC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一二维数据的存储与读写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D7B0356-9E45-1C4A-B15E-EBC7CEA0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1807892"/>
            <a:ext cx="1010697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数据读取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07A117F-1FF3-9D4C-B208-2FE92C848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19" y="2435527"/>
            <a:ext cx="105036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平台中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文件的后缀名为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 Excel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或记事本打开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在程序中读取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文件后会以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二维列表形式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存储其中内容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BFD1DAD-EAB8-0D4D-89A4-42D9943C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415" y="3634189"/>
            <a:ext cx="2528972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112F69A-9605-3948-8100-36479D19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3852902"/>
            <a:ext cx="108347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csv_file = open('score.csv')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lines = []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for line in csv_file: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		line = line.replace('\n','')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		lines.append(line.split(','))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print(lines)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csv_file.close()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C3F92B-9709-1948-9588-FD9A43FCF0B7}"/>
              </a:ext>
            </a:extLst>
          </p:cNvPr>
          <p:cNvSpPr/>
          <p:nvPr/>
        </p:nvSpPr>
        <p:spPr>
          <a:xfrm>
            <a:off x="623662" y="3634189"/>
            <a:ext cx="10834725" cy="24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一二维数据的存储与读写</a:t>
            </a:r>
          </a:p>
        </p:txBody>
      </p:sp>
    </p:spTree>
    <p:extLst>
      <p:ext uri="{BB962C8B-B14F-4D97-AF65-F5344CB8AC3E}">
        <p14:creationId xmlns:p14="http://schemas.microsoft.com/office/powerpoint/2010/main" val="1872985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60F17-0761-8441-A0E2-7CB5ECD2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一二维数据的存储与读写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5E5B224-0093-3443-B8E0-3C53F56B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1908632"/>
            <a:ext cx="101069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数据写入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19F1D5C-DBF6-6B4E-8E64-4ED0A420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2519233"/>
            <a:ext cx="105036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将一、二维数据写入文件中，即按照数据的组织形式，在文件中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添加新的数据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一二维数据的存储与读写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23661" y="3353500"/>
            <a:ext cx="10949640" cy="2585323"/>
            <a:chOff x="789292" y="3124829"/>
            <a:chExt cx="5625616" cy="2585323"/>
          </a:xfrm>
        </p:grpSpPr>
        <p:sp>
          <p:nvSpPr>
            <p:cNvPr id="9" name="矩形 8"/>
            <p:cNvSpPr/>
            <p:nvPr/>
          </p:nvSpPr>
          <p:spPr>
            <a:xfrm>
              <a:off x="789292" y="3124829"/>
              <a:ext cx="5625615" cy="258532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line in lines:</a:t>
              </a:r>
              <a:endParaRPr lang="zh-CN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print(line)</a:t>
              </a:r>
              <a:endParaRPr lang="zh-CN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file_new.write(','.join(line)+'\n')</a:t>
              </a:r>
              <a:endParaRPr lang="zh-CN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csv_file.close()</a:t>
              </a:r>
              <a:endParaRPr lang="zh-CN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file_new.close()</a:t>
              </a:r>
              <a:endParaRPr lang="zh-CN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50173" y="3124829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459FF-4F8A-8844-B92C-800FA0A5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多维数据的格式化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C6F640-A5D4-D849-8716-BAB60ABFA3D4}"/>
              </a:ext>
            </a:extLst>
          </p:cNvPr>
          <p:cNvSpPr/>
          <p:nvPr/>
        </p:nvSpPr>
        <p:spPr>
          <a:xfrm>
            <a:off x="623663" y="1806301"/>
            <a:ext cx="593204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为了直观地表示多维数据，也为了便于组织和操作，三维及以上的多维数据统一采用键值对的形式进行格式化。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网络平台上传递的数据大多是高维数据，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是网络中常见的高维数据格式。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格式的数据遵循以下语法规则：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71359D-0C6C-874C-A924-13B777E2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12" y="2250503"/>
            <a:ext cx="4971665" cy="123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700A41-2426-CB49-BC29-6C027C917FD5}"/>
              </a:ext>
            </a:extLst>
          </p:cNvPr>
          <p:cNvSpPr/>
          <p:nvPr/>
        </p:nvSpPr>
        <p:spPr>
          <a:xfrm>
            <a:off x="623663" y="4114626"/>
            <a:ext cx="10808180" cy="17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key:value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数据的字段由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逗号分隔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张华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“116”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花括号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保存一个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对象，例如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张华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“116”}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保存一个数组，例如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[{“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张华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语文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“116”}]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多维数据的格式化</a:t>
            </a:r>
          </a:p>
        </p:txBody>
      </p:sp>
    </p:spTree>
    <p:extLst>
      <p:ext uri="{BB962C8B-B14F-4D97-AF65-F5344CB8AC3E}">
        <p14:creationId xmlns:p14="http://schemas.microsoft.com/office/powerpoint/2010/main" val="2216656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66E38-9FC2-D649-A1EB-978E76F74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E65A124-678E-8B40-BFB8-3F4EA50B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770" y="1816606"/>
            <a:ext cx="6609651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“</a:t>
            </a:r>
            <a:r>
              <a:rPr lang="zh-CN" altLang="zh-CN" sz="2000" dirty="0"/>
              <a:t>高三二班考试成绩</a:t>
            </a:r>
            <a:r>
              <a:rPr lang="en-US" altLang="zh-CN" sz="2000" dirty="0"/>
              <a:t>”:[</a:t>
            </a:r>
            <a:endParaRPr lang="zh-CN" altLang="zh-CN" sz="2000" dirty="0"/>
          </a:p>
          <a:p>
            <a:r>
              <a:rPr lang="en-US" altLang="zh-CN" sz="2000" dirty="0"/>
              <a:t>				 {“</a:t>
            </a:r>
            <a:r>
              <a:rPr lang="zh-CN" altLang="zh-CN" sz="2000" dirty="0"/>
              <a:t>姓名</a:t>
            </a:r>
            <a:r>
              <a:rPr lang="en-US" altLang="zh-CN" sz="2000" dirty="0"/>
              <a:t>”: “</a:t>
            </a:r>
            <a:r>
              <a:rPr lang="zh-CN" altLang="zh-CN" sz="2000" dirty="0"/>
              <a:t>陈诚</a:t>
            </a:r>
            <a:r>
              <a:rPr lang="en-US" altLang="zh-CN" sz="2000" dirty="0"/>
              <a:t>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语文</a:t>
            </a:r>
            <a:r>
              <a:rPr lang="en-US" altLang="zh-CN" sz="2000" dirty="0"/>
              <a:t>”: “124”,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数学</a:t>
            </a:r>
            <a:r>
              <a:rPr lang="en-US" altLang="zh-CN" sz="2000" dirty="0"/>
              <a:t>”: “127”,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英语</a:t>
            </a:r>
            <a:r>
              <a:rPr lang="en-US" altLang="zh-CN" sz="2000" dirty="0"/>
              <a:t>”: “145”,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理综</a:t>
            </a:r>
            <a:r>
              <a:rPr lang="en-US" altLang="zh-CN" sz="2000" dirty="0"/>
              <a:t>”: “259” };</a:t>
            </a:r>
            <a:endParaRPr lang="zh-CN" altLang="zh-CN" sz="2000" dirty="0"/>
          </a:p>
          <a:p>
            <a:r>
              <a:rPr lang="en-US" altLang="zh-CN" sz="2000" dirty="0"/>
              <a:t>				 {“</a:t>
            </a:r>
            <a:r>
              <a:rPr lang="zh-CN" altLang="zh-CN" sz="2000" dirty="0"/>
              <a:t>姓名</a:t>
            </a:r>
            <a:r>
              <a:rPr lang="en-US" altLang="zh-CN" sz="2000" dirty="0"/>
              <a:t>”: “</a:t>
            </a:r>
            <a:r>
              <a:rPr lang="zh-CN" altLang="zh-CN" sz="2000" dirty="0"/>
              <a:t>黄思</a:t>
            </a:r>
            <a:r>
              <a:rPr lang="en-US" altLang="zh-CN" sz="2000" dirty="0"/>
              <a:t>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语文</a:t>
            </a:r>
            <a:r>
              <a:rPr lang="en-US" altLang="zh-CN" sz="2000" dirty="0"/>
              <a:t>”: “116”,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数学</a:t>
            </a:r>
            <a:r>
              <a:rPr lang="en-US" altLang="zh-CN" sz="2000" dirty="0"/>
              <a:t>”: “143”,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英语</a:t>
            </a:r>
            <a:r>
              <a:rPr lang="en-US" altLang="zh-CN" sz="2000" dirty="0"/>
              <a:t>”: “119”,</a:t>
            </a:r>
            <a:endParaRPr lang="zh-CN" altLang="zh-CN" sz="2000" dirty="0"/>
          </a:p>
          <a:p>
            <a:r>
              <a:rPr lang="en-US" altLang="zh-CN" sz="2000" dirty="0"/>
              <a:t>				 “</a:t>
            </a:r>
            <a:r>
              <a:rPr lang="zh-CN" altLang="zh-CN" sz="2000" dirty="0"/>
              <a:t>理综</a:t>
            </a:r>
            <a:r>
              <a:rPr lang="en-US" altLang="zh-CN" sz="2000" dirty="0"/>
              <a:t>”: “273” };</a:t>
            </a:r>
            <a:endParaRPr lang="zh-CN" altLang="zh-CN" sz="2000" dirty="0"/>
          </a:p>
          <a:p>
            <a:r>
              <a:rPr lang="en-US" altLang="zh-CN" sz="2000" dirty="0"/>
              <a:t>				</a:t>
            </a:r>
            <a:r>
              <a:rPr lang="zh-CN" altLang="zh-CN" sz="2000" dirty="0"/>
              <a:t>……</a:t>
            </a:r>
          </a:p>
          <a:p>
            <a:r>
              <a:rPr lang="en-US" altLang="zh-CN" sz="2000" dirty="0"/>
              <a:t>			]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多维数据的格式化</a:t>
            </a:r>
          </a:p>
        </p:txBody>
      </p:sp>
    </p:spTree>
    <p:extLst>
      <p:ext uri="{BB962C8B-B14F-4D97-AF65-F5344CB8AC3E}">
        <p14:creationId xmlns:p14="http://schemas.microsoft.com/office/powerpoint/2010/main" val="1180567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518BF25-C3BD-D54F-8A2D-891E2E6A2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2015471"/>
            <a:ext cx="7583683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将学生成绩以</a:t>
            </a: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格式存储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310B805-C75E-5342-8BD1-7A3CD7C7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2836931"/>
            <a:ext cx="108347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&lt;</a:t>
            </a:r>
            <a:r>
              <a:rPr lang="zh-CN" altLang="en-US" sz="2000" dirty="0"/>
              <a:t>高三二班考试成绩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	&lt;</a:t>
            </a:r>
            <a:r>
              <a:rPr lang="zh-CN" altLang="en-US" sz="2000" dirty="0"/>
              <a:t>姓名</a:t>
            </a:r>
            <a:r>
              <a:rPr lang="en-US" altLang="zh-CN" sz="2000" dirty="0"/>
              <a:t>&gt;</a:t>
            </a:r>
            <a:r>
              <a:rPr lang="zh-CN" altLang="en-US" sz="2000" dirty="0"/>
              <a:t>陈诚</a:t>
            </a:r>
            <a:r>
              <a:rPr lang="en-US" altLang="zh-CN" sz="2000" dirty="0"/>
              <a:t>&lt;/</a:t>
            </a:r>
            <a:r>
              <a:rPr lang="zh-CN" altLang="en-US" sz="2000" dirty="0"/>
              <a:t>姓名</a:t>
            </a:r>
            <a:r>
              <a:rPr lang="en-US" altLang="zh-CN" sz="2000" dirty="0"/>
              <a:t>&gt;&lt;</a:t>
            </a:r>
            <a:r>
              <a:rPr lang="zh-CN" altLang="en-US" sz="2000" dirty="0"/>
              <a:t>语文</a:t>
            </a:r>
            <a:r>
              <a:rPr lang="en-US" altLang="zh-CN" sz="2000" dirty="0"/>
              <a:t>&gt;124&lt;/</a:t>
            </a:r>
            <a:r>
              <a:rPr lang="zh-CN" altLang="en-US" sz="2000" dirty="0"/>
              <a:t>语文</a:t>
            </a:r>
            <a:r>
              <a:rPr lang="en-US" altLang="zh-CN" sz="2000" dirty="0"/>
              <a:t>&gt;&lt;</a:t>
            </a:r>
            <a:r>
              <a:rPr lang="zh-CN" altLang="en-US" sz="2000" dirty="0"/>
              <a:t>数学</a:t>
            </a:r>
            <a:r>
              <a:rPr lang="en-US" altLang="zh-CN" sz="2000" dirty="0"/>
              <a:t>&gt;127&lt;</a:t>
            </a:r>
            <a:r>
              <a:rPr lang="zh-CN" altLang="en-US" sz="2000" dirty="0"/>
              <a:t>数学</a:t>
            </a:r>
            <a:r>
              <a:rPr lang="en-US" altLang="zh-CN" sz="2000" dirty="0"/>
              <a:t>/&gt;&lt;</a:t>
            </a:r>
            <a:r>
              <a:rPr lang="zh-CN" altLang="en-US" sz="2000" dirty="0"/>
              <a:t>英语</a:t>
            </a:r>
            <a:r>
              <a:rPr lang="en-US" altLang="zh-CN" sz="2000" dirty="0"/>
              <a:t>&gt;145&lt;</a:t>
            </a:r>
            <a:r>
              <a:rPr lang="zh-CN" altLang="en-US" sz="2000" dirty="0"/>
              <a:t>英语</a:t>
            </a:r>
            <a:r>
              <a:rPr lang="en-US" altLang="zh-CN" sz="2000" dirty="0"/>
              <a:t>/&gt;&lt;</a:t>
            </a:r>
            <a:r>
              <a:rPr lang="zh-CN" altLang="en-US" sz="2000" dirty="0"/>
              <a:t>理综</a:t>
            </a:r>
            <a:r>
              <a:rPr lang="en-US" altLang="zh-CN" sz="2000" dirty="0"/>
              <a:t>&gt;259&lt;</a:t>
            </a:r>
            <a:r>
              <a:rPr lang="zh-CN" altLang="en-US" sz="2000" dirty="0"/>
              <a:t>理综</a:t>
            </a:r>
            <a:r>
              <a:rPr lang="en-US" altLang="zh-CN" sz="2000" dirty="0"/>
              <a:t>/&gt;</a:t>
            </a:r>
          </a:p>
          <a:p>
            <a:r>
              <a:rPr lang="en-US" altLang="zh-CN" sz="2000" dirty="0"/>
              <a:t>	&lt;</a:t>
            </a:r>
            <a:r>
              <a:rPr lang="zh-CN" altLang="en-US" sz="2000" dirty="0"/>
              <a:t>姓名</a:t>
            </a:r>
            <a:r>
              <a:rPr lang="en-US" altLang="zh-CN" sz="2000" dirty="0"/>
              <a:t>&gt;</a:t>
            </a:r>
            <a:r>
              <a:rPr lang="zh-CN" altLang="en-US" sz="2000" dirty="0"/>
              <a:t>黄思</a:t>
            </a:r>
            <a:r>
              <a:rPr lang="en-US" altLang="zh-CN" sz="2000" dirty="0"/>
              <a:t>&lt;/</a:t>
            </a:r>
            <a:r>
              <a:rPr lang="zh-CN" altLang="en-US" sz="2000" dirty="0"/>
              <a:t>姓名</a:t>
            </a:r>
            <a:r>
              <a:rPr lang="en-US" altLang="zh-CN" sz="2000" dirty="0"/>
              <a:t>&gt;&lt;</a:t>
            </a:r>
            <a:r>
              <a:rPr lang="zh-CN" altLang="en-US" sz="2000" dirty="0"/>
              <a:t>语文</a:t>
            </a:r>
            <a:r>
              <a:rPr lang="en-US" altLang="zh-CN" sz="2000" dirty="0"/>
              <a:t>&gt;116&lt;/</a:t>
            </a:r>
            <a:r>
              <a:rPr lang="zh-CN" altLang="en-US" sz="2000" dirty="0"/>
              <a:t>语文</a:t>
            </a:r>
            <a:r>
              <a:rPr lang="en-US" altLang="zh-CN" sz="2000" dirty="0"/>
              <a:t>&gt;&lt;</a:t>
            </a:r>
            <a:r>
              <a:rPr lang="zh-CN" altLang="en-US" sz="2000" dirty="0"/>
              <a:t>数学</a:t>
            </a:r>
            <a:r>
              <a:rPr lang="en-US" altLang="zh-CN" sz="2000" dirty="0"/>
              <a:t>&gt;143&lt;</a:t>
            </a:r>
            <a:r>
              <a:rPr lang="zh-CN" altLang="en-US" sz="2000" dirty="0"/>
              <a:t>数学</a:t>
            </a:r>
            <a:r>
              <a:rPr lang="en-US" altLang="zh-CN" sz="2000" dirty="0"/>
              <a:t>/&gt;&lt;</a:t>
            </a:r>
            <a:r>
              <a:rPr lang="zh-CN" altLang="en-US" sz="2000" dirty="0"/>
              <a:t>英语</a:t>
            </a:r>
            <a:r>
              <a:rPr lang="en-US" altLang="zh-CN" sz="2000" dirty="0"/>
              <a:t>&gt;119&lt;</a:t>
            </a:r>
            <a:r>
              <a:rPr lang="zh-CN" altLang="en-US" sz="2000" dirty="0"/>
              <a:t>英语</a:t>
            </a:r>
            <a:r>
              <a:rPr lang="en-US" altLang="zh-CN" sz="2000" dirty="0"/>
              <a:t>/&gt;&lt;</a:t>
            </a:r>
            <a:r>
              <a:rPr lang="zh-CN" altLang="en-US" sz="2000" dirty="0"/>
              <a:t>理综</a:t>
            </a:r>
            <a:r>
              <a:rPr lang="en-US" altLang="zh-CN" sz="2000" dirty="0"/>
              <a:t>&gt;273&lt;</a:t>
            </a:r>
            <a:r>
              <a:rPr lang="zh-CN" altLang="en-US" sz="2000" dirty="0"/>
              <a:t>理综</a:t>
            </a:r>
            <a:r>
              <a:rPr lang="en-US" altLang="zh-CN" sz="2000" dirty="0"/>
              <a:t>/&gt;</a:t>
            </a:r>
          </a:p>
          <a:p>
            <a:r>
              <a:rPr lang="en-US" altLang="zh-CN" sz="2000" dirty="0"/>
              <a:t>	……</a:t>
            </a:r>
          </a:p>
          <a:p>
            <a:r>
              <a:rPr lang="en-US" altLang="zh-CN" sz="2000" dirty="0"/>
              <a:t>&lt;/</a:t>
            </a:r>
            <a:r>
              <a:rPr lang="zh-CN" altLang="en-US" sz="2000" dirty="0"/>
              <a:t>高三二班考试成绩</a:t>
            </a:r>
            <a:r>
              <a:rPr lang="en-US" altLang="zh-CN" sz="2000" dirty="0"/>
              <a:t>&gt;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多维数据的格式化</a:t>
            </a:r>
          </a:p>
        </p:txBody>
      </p:sp>
    </p:spTree>
    <p:extLst>
      <p:ext uri="{BB962C8B-B14F-4D97-AF65-F5344CB8AC3E}">
        <p14:creationId xmlns:p14="http://schemas.microsoft.com/office/powerpoint/2010/main" val="398809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EE221B-97D9-7744-8116-7EC2A582D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JSON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——json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782B99-8896-E244-BDF9-76FC4109E5D2}"/>
              </a:ext>
            </a:extLst>
          </p:cNvPr>
          <p:cNvSpPr/>
          <p:nvPr/>
        </p:nvSpPr>
        <p:spPr>
          <a:xfrm>
            <a:off x="623663" y="1806302"/>
            <a:ext cx="1080817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dumps()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loads()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函数可以实现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数据之间的转换，这两个函数的具体功能如表所示。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DD57E1-3DC9-0546-9DF9-CB7B3FE4E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51122"/>
              </p:ext>
            </p:extLst>
          </p:nvPr>
        </p:nvGraphicFramePr>
        <p:xfrm>
          <a:off x="1419101" y="3191010"/>
          <a:ext cx="9697122" cy="10795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4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2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01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126484" marR="12648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marL="126484" marR="12648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1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dumps()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484" marR="12648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对象进行转码，将其转化为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</a:p>
                  </a:txBody>
                  <a:tcPr marL="126484" marR="1264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1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loads()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484" marR="126484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字符串解析为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</a:p>
                  </a:txBody>
                  <a:tcPr marL="126484" marR="1264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多维数据的格式化</a:t>
            </a:r>
          </a:p>
        </p:txBody>
      </p:sp>
    </p:spTree>
    <p:extLst>
      <p:ext uri="{BB962C8B-B14F-4D97-AF65-F5344CB8AC3E}">
        <p14:creationId xmlns:p14="http://schemas.microsoft.com/office/powerpoint/2010/main" val="11574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234727-32D6-4246-8266-7030ACD2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数据转化时的类型对照表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461FF8-40C3-284F-9CA3-F2D432A5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22297"/>
              </p:ext>
            </p:extLst>
          </p:nvPr>
        </p:nvGraphicFramePr>
        <p:xfrm>
          <a:off x="823355" y="1923804"/>
          <a:ext cx="10487892" cy="3901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5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148308" marR="148308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</a:t>
                      </a:r>
                    </a:p>
                  </a:txBody>
                  <a:tcPr marL="148308" marR="148308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dict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list,tuple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array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str,unicode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int,long,float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14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8308" marR="14830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多维数据的格式化</a:t>
            </a:r>
          </a:p>
        </p:txBody>
      </p:sp>
    </p:spTree>
    <p:extLst>
      <p:ext uri="{BB962C8B-B14F-4D97-AF65-F5344CB8AC3E}">
        <p14:creationId xmlns:p14="http://schemas.microsoft.com/office/powerpoint/2010/main" val="710958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4EA0449-4193-354E-AF34-CD0F30B38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1.dumps()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6AA85CA-6A21-584A-9531-576080C5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861" y="1985259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dumps()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对象进行转码。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A36ED13-BDED-FB4A-8C8B-0588053DC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2691721"/>
            <a:ext cx="108347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269875" algn="just"/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import json</a:t>
            </a:r>
          </a:p>
          <a:p>
            <a:pPr marL="0" indent="269875" algn="just"/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pyobj = [[1, 2, 3], 345, 23.12, 'qwe', {'key1':(1,2,3),                               'key2':(2,3,4)}, True, False, None]</a:t>
            </a:r>
          </a:p>
          <a:p>
            <a:pPr marL="0" indent="269875" algn="just"/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jsonstr = json.dumps(pyobj)</a:t>
            </a:r>
          </a:p>
          <a:p>
            <a:pPr marL="0" indent="269875" algn="just"/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print(jsonstr)</a:t>
            </a:r>
          </a:p>
          <a:p>
            <a:pPr marL="0" indent="269875" algn="just"/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[[1, 2, 3], 345, 23.12, "qwe", {"key1": [1, 2, 3], "key2": [2, 3, 4]}, true, false, null]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F0BD67-27DD-DD4F-A42D-E629EA99337D}"/>
              </a:ext>
            </a:extLst>
          </p:cNvPr>
          <p:cNvSpPr/>
          <p:nvPr/>
        </p:nvSpPr>
        <p:spPr>
          <a:xfrm>
            <a:off x="623662" y="2691721"/>
            <a:ext cx="10834725" cy="262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多维数据的格式化</a:t>
            </a:r>
          </a:p>
        </p:txBody>
      </p:sp>
    </p:spTree>
    <p:extLst>
      <p:ext uri="{BB962C8B-B14F-4D97-AF65-F5344CB8AC3E}">
        <p14:creationId xmlns:p14="http://schemas.microsoft.com/office/powerpoint/2010/main" val="304934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ED8D269-180F-4E48-89D3-FC8BAC744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1" y="1199863"/>
            <a:ext cx="758368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2.loads()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058B907-EEC0-7347-A101-28B050FD1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861" y="2012513"/>
            <a:ext cx="106315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loads()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数据转换为符合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语法要求的数据类型。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D35AD8FA-3910-244A-9388-7CD16256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62" y="2718975"/>
            <a:ext cx="108347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import json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jsonstr = [[1, 2, 3], 345, 23.12, "qwe", {"key1": [1, 2, 3], "key2": [2, 3, 4]}, true, false, null]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pydata = json.loads(jsonstr)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 print(pydata)</a:t>
            </a:r>
          </a:p>
          <a:p>
            <a:pPr marL="0" indent="269875" algn="just"/>
            <a:r>
              <a:rPr lang="en-US" altLang="zh-CN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[[1, 2, 3], 345, 23.12, 'qwe', {'key1': [1, 2, 3], 'key2': [2, 3, 4]}, True, False, None]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B6A876-390A-564F-A7E3-FEC9701392CF}"/>
              </a:ext>
            </a:extLst>
          </p:cNvPr>
          <p:cNvSpPr/>
          <p:nvPr/>
        </p:nvSpPr>
        <p:spPr>
          <a:xfrm>
            <a:off x="623662" y="2718674"/>
            <a:ext cx="10834725" cy="24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多维数据的格式化</a:t>
            </a:r>
          </a:p>
        </p:txBody>
      </p:sp>
    </p:spTree>
    <p:extLst>
      <p:ext uri="{BB962C8B-B14F-4D97-AF65-F5344CB8AC3E}">
        <p14:creationId xmlns:p14="http://schemas.microsoft.com/office/powerpoint/2010/main" val="4062683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7.6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</a:p>
        </p:txBody>
      </p:sp>
      <p:sp>
        <p:nvSpPr>
          <p:cNvPr id="5" name="矩形 4"/>
          <p:cNvSpPr/>
          <p:nvPr/>
        </p:nvSpPr>
        <p:spPr>
          <a:xfrm>
            <a:off x="4384713" y="1890895"/>
            <a:ext cx="6751678" cy="37457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数据格式化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相关的知识，包括计算机中文件的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、文件的基本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目录管理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与数据格式化。通过本章的学习，希望读者能了解计算机中文件的意义、熟练地读取和管理文件，并掌握常见的数据组织形式。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5" y="1890895"/>
            <a:ext cx="2041794" cy="357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50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文件概述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9452889-1893-944E-8BD1-958D1A51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46" y="1431875"/>
            <a:ext cx="568776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01" y="2094429"/>
            <a:ext cx="109864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根据数据的逻辑存储结构，人们将计算机中的文件分为</a:t>
            </a:r>
            <a:r>
              <a:rPr lang="zh-CN" altLang="en-US" dirty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二进制文件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文本文件：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专门存储</a:t>
            </a:r>
            <a:r>
              <a:rPr lang="zh-CN" altLang="zh-CN" dirty="0">
                <a:solidFill>
                  <a:srgbClr val="FF0000"/>
                </a:solidFill>
              </a:rPr>
              <a:t>文本字符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数据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二进制文件：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不能直接使用文字处理程序正常读写，必须先了解其结构和序列化规则，再设计正确的反序列化规则，才能正确获取文件信息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600500" y="4662691"/>
            <a:ext cx="1098644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720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二进制文件和文本文件这两种类型的划分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基于数据逻辑存储结构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而非物理存储结构，计算机中的数据在物理层面都以二进制形式存储。</a:t>
            </a:r>
          </a:p>
        </p:txBody>
      </p:sp>
    </p:spTree>
    <p:extLst>
      <p:ext uri="{BB962C8B-B14F-4D97-AF65-F5344CB8AC3E}">
        <p14:creationId xmlns:p14="http://schemas.microsoft.com/office/powerpoint/2010/main" val="341698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多学一招：标准文件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9452889-1893-944E-8BD1-958D1A51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46" y="1319097"/>
            <a:ext cx="568776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标准文件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01" y="2159072"/>
            <a:ext cx="109864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indent="0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sys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模块中定义了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个标准文件，分别为：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stdin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（标准输入文件）。标准输入文件对应输入设备，如键盘。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stdout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（标准输出文件）。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stderr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（标准错误文件）。标准输出文件和标准错误文件对应输出设备，如显示器。</a:t>
            </a:r>
          </a:p>
        </p:txBody>
      </p:sp>
      <p:sp>
        <p:nvSpPr>
          <p:cNvPr id="6" name="矩形 5"/>
          <p:cNvSpPr/>
          <p:nvPr/>
        </p:nvSpPr>
        <p:spPr>
          <a:xfrm>
            <a:off x="600500" y="5095823"/>
            <a:ext cx="1098644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在解释器中导入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模块后，便可对标准文件进行操作。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115849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多学一招：标准文件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9452889-1893-944E-8BD1-958D1A51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46" y="1963764"/>
            <a:ext cx="5687762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标准文件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00499" y="2762287"/>
            <a:ext cx="10986449" cy="1289905"/>
            <a:chOff x="617346" y="3124829"/>
            <a:chExt cx="5797562" cy="1289905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12899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 sys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 = sys.stdout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file.write("hello")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68388" y="3124829"/>
              <a:ext cx="44652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7430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数据维度与数据格式化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文件与目录管理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7.1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文件概述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7.2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文件的基础操作</a:t>
            </a:r>
          </a:p>
        </p:txBody>
      </p:sp>
    </p:spTree>
    <p:extLst>
      <p:ext uri="{BB962C8B-B14F-4D97-AF65-F5344CB8AC3E}">
        <p14:creationId xmlns:p14="http://schemas.microsoft.com/office/powerpoint/2010/main" val="34618708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42068C2-F92A-4D3A-9DCE-AFEC7C50768F}"/>
  <p:tag name="ISPRING_RESOURCE_FOLDER" val="E:\工作\工作\06-计算机网络\04-资源\3 教学PPT\第1章 初识计算机网络 教学PPT\"/>
  <p:tag name="ISPRING_PRESENTATION_PATH" val="E:\工作\工作\06-计算机网络\04-资源\3 教学PPT\第1章 初识计算机网络 教学PPT.pptx"/>
  <p:tag name="ISPRING_PROJECT_FOLDER_UPDATED" val="1"/>
  <p:tag name="ISPRING_RESOURCE_PATHS_HASH_PRESENTER" val="c621c8aeed90243e6cbf90d652932e064419eb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4589</Words>
  <Application>Microsoft Macintosh PowerPoint</Application>
  <PresentationFormat>宽屏</PresentationFormat>
  <Paragraphs>485</Paragraphs>
  <Slides>60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等线</vt:lpstr>
      <vt:lpstr>等线 Light</vt:lpstr>
      <vt:lpstr>方正细倩简体</vt:lpstr>
      <vt:lpstr>微软雅黑</vt:lpstr>
      <vt:lpstr>Arial</vt:lpstr>
      <vt:lpstr>Calibri</vt:lpstr>
      <vt:lpstr>Cambria Math</vt:lpstr>
      <vt:lpstr>Courier New</vt:lpstr>
      <vt:lpstr>Impact</vt:lpstr>
      <vt:lpstr>Times New Roman</vt:lpstr>
      <vt:lpstr>Wingdings</vt:lpstr>
      <vt:lpstr>Office 主题​​</vt:lpstr>
      <vt:lpstr>Excel.Sheet.8</vt:lpstr>
      <vt:lpstr>Visio</vt:lpstr>
      <vt:lpstr>第7章 文件与数据格式化</vt:lpstr>
      <vt:lpstr>PowerPoint 演示文稿</vt:lpstr>
      <vt:lpstr>PowerPoint 演示文稿</vt:lpstr>
      <vt:lpstr>PowerPoint 演示文稿</vt:lpstr>
      <vt:lpstr>7.1 文件概述</vt:lpstr>
      <vt:lpstr>7.1 文件概述</vt:lpstr>
      <vt:lpstr>多学一招：标准文件</vt:lpstr>
      <vt:lpstr>多学一招：标准文件</vt:lpstr>
      <vt:lpstr>PowerPoint 演示文稿</vt:lpstr>
      <vt:lpstr>7.2 文件的基本操作</vt:lpstr>
      <vt:lpstr>7.2.1 文件的打开与关闭</vt:lpstr>
      <vt:lpstr>7.2.1 文件的打开与关闭</vt:lpstr>
      <vt:lpstr>7.2.1 文件的打开与关闭</vt:lpstr>
      <vt:lpstr>7.2.1 文件的打开与关闭</vt:lpstr>
      <vt:lpstr>7.2.1 文件的打开与关闭</vt:lpstr>
      <vt:lpstr>7.2.1 文件的打开与关闭</vt:lpstr>
      <vt:lpstr>思考：为什么要及时关闭文件？</vt:lpstr>
      <vt:lpstr>思考：为什么要及时关闭文件？</vt:lpstr>
      <vt:lpstr>7.2.2 文件的读写</vt:lpstr>
      <vt:lpstr>7.2.2 文件的读写</vt:lpstr>
      <vt:lpstr>7.2.2 文件的读写</vt:lpstr>
      <vt:lpstr>7.2.2 文件的读写</vt:lpstr>
      <vt:lpstr>7.2.2 文件的读写</vt:lpstr>
      <vt:lpstr>7.2.2 文件的读写</vt:lpstr>
      <vt:lpstr>7.2.2 文件的读写</vt:lpstr>
      <vt:lpstr>多学一招：字符与编码</vt:lpstr>
      <vt:lpstr>7.2.3 文件的定位读写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本章小结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80810</cp:lastModifiedBy>
  <cp:revision>315</cp:revision>
  <dcterms:created xsi:type="dcterms:W3CDTF">2016-08-25T05:35:30Z</dcterms:created>
  <dcterms:modified xsi:type="dcterms:W3CDTF">2021-02-02T10:49:23Z</dcterms:modified>
</cp:coreProperties>
</file>