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13" r:id="rId3"/>
    <p:sldId id="644" r:id="rId4"/>
    <p:sldId id="514" r:id="rId5"/>
    <p:sldId id="653" r:id="rId6"/>
    <p:sldId id="645" r:id="rId7"/>
    <p:sldId id="649" r:id="rId8"/>
    <p:sldId id="646" r:id="rId9"/>
    <p:sldId id="650" r:id="rId10"/>
    <p:sldId id="717" r:id="rId11"/>
    <p:sldId id="647" r:id="rId12"/>
    <p:sldId id="651" r:id="rId13"/>
    <p:sldId id="654" r:id="rId14"/>
    <p:sldId id="262" r:id="rId15"/>
    <p:sldId id="655" r:id="rId16"/>
    <p:sldId id="656" r:id="rId17"/>
    <p:sldId id="657" r:id="rId18"/>
    <p:sldId id="589" r:id="rId19"/>
    <p:sldId id="658" r:id="rId20"/>
    <p:sldId id="661" r:id="rId21"/>
    <p:sldId id="659" r:id="rId22"/>
    <p:sldId id="660" r:id="rId23"/>
    <p:sldId id="662" r:id="rId24"/>
    <p:sldId id="663" r:id="rId25"/>
    <p:sldId id="591" r:id="rId26"/>
    <p:sldId id="664" r:id="rId27"/>
    <p:sldId id="665" r:id="rId28"/>
    <p:sldId id="666" r:id="rId29"/>
    <p:sldId id="667" r:id="rId30"/>
    <p:sldId id="668" r:id="rId31"/>
    <p:sldId id="593" r:id="rId32"/>
    <p:sldId id="669" r:id="rId33"/>
    <p:sldId id="670" r:id="rId34"/>
    <p:sldId id="671" r:id="rId35"/>
    <p:sldId id="675" r:id="rId36"/>
    <p:sldId id="672" r:id="rId37"/>
    <p:sldId id="673" r:id="rId38"/>
    <p:sldId id="677" r:id="rId39"/>
    <p:sldId id="676" r:id="rId40"/>
    <p:sldId id="678" r:id="rId41"/>
    <p:sldId id="679" r:id="rId42"/>
    <p:sldId id="680" r:id="rId43"/>
    <p:sldId id="681" r:id="rId44"/>
    <p:sldId id="682" r:id="rId45"/>
    <p:sldId id="683" r:id="rId46"/>
    <p:sldId id="714" r:id="rId47"/>
    <p:sldId id="715" r:id="rId48"/>
    <p:sldId id="716" r:id="rId49"/>
    <p:sldId id="689" r:id="rId50"/>
    <p:sldId id="698" r:id="rId51"/>
    <p:sldId id="702" r:id="rId52"/>
    <p:sldId id="703" r:id="rId53"/>
    <p:sldId id="706" r:id="rId54"/>
    <p:sldId id="704" r:id="rId55"/>
    <p:sldId id="707" r:id="rId56"/>
    <p:sldId id="708" r:id="rId57"/>
    <p:sldId id="709" r:id="rId58"/>
    <p:sldId id="710" r:id="rId59"/>
    <p:sldId id="711" r:id="rId60"/>
    <p:sldId id="712" r:id="rId61"/>
    <p:sldId id="713" r:id="rId62"/>
    <p:sldId id="700" r:id="rId63"/>
    <p:sldId id="701" r:id="rId64"/>
    <p:sldId id="699" r:id="rId65"/>
    <p:sldId id="697" r:id="rId66"/>
    <p:sldId id="684" r:id="rId67"/>
    <p:sldId id="685" r:id="rId68"/>
    <p:sldId id="690" r:id="rId69"/>
    <p:sldId id="691" r:id="rId70"/>
    <p:sldId id="693" r:id="rId71"/>
    <p:sldId id="694" r:id="rId72"/>
    <p:sldId id="692" r:id="rId73"/>
    <p:sldId id="695" r:id="rId74"/>
    <p:sldId id="434" r:id="rId75"/>
    <p:sldId id="283" r:id="rId76"/>
  </p:sldIdLst>
  <p:sldSz cx="12192000" cy="685800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490" autoAdjust="0"/>
    <p:restoredTop sz="86197" autoAdjust="0"/>
  </p:normalViewPr>
  <p:slideViewPr>
    <p:cSldViewPr snapToGrid="0">
      <p:cViewPr varScale="1">
        <p:scale>
          <a:sx n="100" d="100"/>
          <a:sy n="100" d="100"/>
        </p:scale>
        <p:origin x="160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A0C12D-F614-434E-BA76-9AACF3D2F8B7}"/>
              </a:ext>
            </a:extLst>
          </p:cNvPr>
          <p:cNvGrpSpPr/>
          <p:nvPr userDrawn="1"/>
        </p:nvGrpSpPr>
        <p:grpSpPr>
          <a:xfrm>
            <a:off x="3814011" y="379186"/>
            <a:ext cx="4463715" cy="1337036"/>
            <a:chOff x="3814011" y="379186"/>
            <a:chExt cx="4463715" cy="13370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BEA82F-28D8-8A45-8A95-C988CC94F4E2}"/>
                </a:ext>
              </a:extLst>
            </p:cNvPr>
            <p:cNvSpPr/>
            <p:nvPr userDrawn="1"/>
          </p:nvSpPr>
          <p:spPr>
            <a:xfrm>
              <a:off x="3814011" y="697832"/>
              <a:ext cx="4463715" cy="846847"/>
            </a:xfrm>
            <a:prstGeom prst="rect">
              <a:avLst/>
            </a:prstGeom>
            <a:solidFill>
              <a:srgbClr val="116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E0E3282-F350-8A4D-81A9-1BDCAB82003F}"/>
                </a:ext>
              </a:extLst>
            </p:cNvPr>
            <p:cNvGrpSpPr/>
            <p:nvPr userDrawn="1"/>
          </p:nvGrpSpPr>
          <p:grpSpPr>
            <a:xfrm>
              <a:off x="4091306" y="379186"/>
              <a:ext cx="4009387" cy="1337036"/>
              <a:chOff x="4091306" y="4725938"/>
              <a:chExt cx="4009387" cy="1337036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6B3E57BD-A4F8-BC40-953D-6BCBC232BD41}"/>
                  </a:ext>
                </a:extLst>
              </p:cNvPr>
              <p:cNvSpPr/>
              <p:nvPr userDrawn="1"/>
            </p:nvSpPr>
            <p:spPr>
              <a:xfrm>
                <a:off x="4091306" y="5061021"/>
                <a:ext cx="4009387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65743E4F-4ABA-194F-88DF-193E214A7A7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0893" y="4725938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18DF3D1-5DAC-754F-850F-B45DA34812F8}"/>
              </a:ext>
            </a:extLst>
          </p:cNvPr>
          <p:cNvGrpSpPr/>
          <p:nvPr userDrawn="1"/>
        </p:nvGrpSpPr>
        <p:grpSpPr>
          <a:xfrm>
            <a:off x="3404937" y="1166298"/>
            <a:ext cx="5029200" cy="1337036"/>
            <a:chOff x="3404937" y="1166298"/>
            <a:chExt cx="5029200" cy="13370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D2B56C-A5C9-2245-B02D-F75E90711CA2}"/>
                </a:ext>
              </a:extLst>
            </p:cNvPr>
            <p:cNvSpPr/>
            <p:nvPr userDrawn="1"/>
          </p:nvSpPr>
          <p:spPr>
            <a:xfrm>
              <a:off x="3404937" y="1455821"/>
              <a:ext cx="5029200" cy="75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F54B46C-E4F9-794A-B6D2-3A5AA0B884F4}"/>
                </a:ext>
              </a:extLst>
            </p:cNvPr>
            <p:cNvGrpSpPr/>
            <p:nvPr userDrawn="1"/>
          </p:nvGrpSpPr>
          <p:grpSpPr>
            <a:xfrm>
              <a:off x="4253894" y="1166298"/>
              <a:ext cx="3684211" cy="1337036"/>
              <a:chOff x="4595113" y="304724"/>
              <a:chExt cx="3684211" cy="1337036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87DCB3-8E56-7045-821F-47F3D0DD86CE}"/>
                  </a:ext>
                </a:extLst>
              </p:cNvPr>
              <p:cNvSpPr/>
              <p:nvPr userDrawn="1"/>
            </p:nvSpPr>
            <p:spPr>
              <a:xfrm>
                <a:off x="4595113" y="591646"/>
                <a:ext cx="3684211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70CD4331-0FB8-6342-BCA3-D72C03322D5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112" y="304724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1999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166DBC3-37DF-9C4C-AB6C-D6261D667DD4}"/>
              </a:ext>
            </a:extLst>
          </p:cNvPr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21496"/>
          <a:stretch/>
        </p:blipFill>
        <p:spPr bwMode="auto">
          <a:xfrm>
            <a:off x="8497887" y="235425"/>
            <a:ext cx="3029585" cy="792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>
                <a:latin typeface="方正细倩简体"/>
                <a:ea typeface="方正细倩简体"/>
                <a:cs typeface="方正细倩简体"/>
              </a:rPr>
              <a:t>8</a:t>
            </a:r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章 面向对象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4414157" y="5109434"/>
            <a:ext cx="3101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面向对象概述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类与对象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类的成员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2908" y="5104377"/>
            <a:ext cx="32997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构造方法和析构方法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封装、继承、多态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运算符重载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" y="5031917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268413"/>
            <a:ext cx="10526712" cy="4897437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Tahoma"/>
              <a:ea typeface="微软雅黑"/>
              <a:cs typeface="宋体" charset="0"/>
            </a:endParaRPr>
          </a:p>
        </p:txBody>
      </p:sp>
      <p:sp>
        <p:nvSpPr>
          <p:cNvPr id="10281" name="TextBox 6"/>
          <p:cNvSpPr txBox="1">
            <a:spLocks noChangeArrowheads="1"/>
          </p:cNvSpPr>
          <p:nvPr/>
        </p:nvSpPr>
        <p:spPr bwMode="auto">
          <a:xfrm>
            <a:off x="984250" y="1341438"/>
            <a:ext cx="10226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五子棋游戏</a:t>
            </a:r>
            <a:r>
              <a:rPr lang="en-US" altLang="zh-CN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对象特征与行为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63312"/>
              </p:ext>
            </p:extLst>
          </p:nvPr>
        </p:nvGraphicFramePr>
        <p:xfrm>
          <a:off x="914400" y="2345002"/>
          <a:ext cx="10345003" cy="1371797"/>
        </p:xfrm>
        <a:graphic>
          <a:graphicData uri="http://schemas.openxmlformats.org/drawingml/2006/table">
            <a:tbl>
              <a:tblPr/>
              <a:tblGrid>
                <a:gridCol w="244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面向对象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）玩家：黑白双方，负责决定落子的位置。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）棋盘：负责绘制当前游戏的画面，向玩家反馈棋盘的状况。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）规则系统：负责判断游戏的输赢。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07992"/>
              </p:ext>
            </p:extLst>
          </p:nvPr>
        </p:nvGraphicFramePr>
        <p:xfrm>
          <a:off x="928047" y="4071990"/>
          <a:ext cx="1030406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0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2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棋盘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规则系统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棋子（黑或白子）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棋盘数据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1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落子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显示棋盘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更新棋盘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判定胜负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8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3"/>
          <p:cNvSpPr txBox="1">
            <a:spLocks noChangeAspect="1" noChangeArrowheads="1"/>
          </p:cNvSpPr>
          <p:nvPr/>
        </p:nvSpPr>
        <p:spPr bwMode="auto">
          <a:xfrm>
            <a:off x="4804012" y="3047783"/>
            <a:ext cx="6358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若加入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悔棋功能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，面向过程和面向对象，分别怎么实现呢？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" y="1488364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9821" y="1962151"/>
            <a:ext cx="2663825" cy="3671888"/>
            <a:chOff x="5089525" y="2349500"/>
            <a:chExt cx="2663825" cy="3671888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ltGray">
            <a:xfrm>
              <a:off x="5089525" y="2349500"/>
              <a:ext cx="2663825" cy="527050"/>
            </a:xfrm>
            <a:prstGeom prst="roundRect">
              <a:avLst>
                <a:gd name="adj" fmla="val 5977"/>
              </a:avLst>
            </a:prstGeom>
            <a:solidFill>
              <a:srgbClr val="1353A2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面向过程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5089525" y="3068638"/>
              <a:ext cx="2663825" cy="2952750"/>
            </a:xfrm>
            <a:prstGeom prst="roundRect">
              <a:avLst>
                <a:gd name="adj" fmla="val 1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宋体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5233988" y="3573463"/>
              <a:ext cx="2447925" cy="116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从输入、判断到显示的一系列步骤都需要改动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5809" y="1962151"/>
            <a:ext cx="2665412" cy="3644900"/>
            <a:chOff x="8545513" y="2349500"/>
            <a:chExt cx="2665412" cy="36449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ltGray">
            <a:xfrm>
              <a:off x="8545513" y="2349500"/>
              <a:ext cx="2647950" cy="527050"/>
            </a:xfrm>
            <a:prstGeom prst="roundRect">
              <a:avLst>
                <a:gd name="adj" fmla="val 5977"/>
              </a:avLst>
            </a:prstGeom>
            <a:solidFill>
              <a:srgbClr val="1353A2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endPara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8545513" y="3068638"/>
              <a:ext cx="2665412" cy="2925762"/>
            </a:xfrm>
            <a:prstGeom prst="roundRect">
              <a:avLst>
                <a:gd name="adj" fmla="val 194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宋体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8618538" y="3757613"/>
              <a:ext cx="2592387" cy="799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只需要改动棋盘对象就可以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949171" y="4769373"/>
            <a:ext cx="1870075" cy="70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更简便！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14" name="Picture 2" descr="https://timgsa.baidu.com/timg?image&amp;quality=80&amp;size=b9999_10000&amp;sec=1588673906452&amp;di=785a35df03b10722f4c510225358a567&amp;imgtype=0&amp;src=http%3A%2F%2Fimg1.juimg.com%2F160107%2F330826-16010GZ001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6" y="1780655"/>
            <a:ext cx="3144549" cy="39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761268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</p:spTree>
    <p:extLst>
      <p:ext uri="{BB962C8B-B14F-4D97-AF65-F5344CB8AC3E}">
        <p14:creationId xmlns:p14="http://schemas.microsoft.com/office/powerpoint/2010/main" val="32945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类的定义与使用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4817660" y="1851704"/>
            <a:ext cx="673175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面向对象编程有两个非常重要的概念：类和对象。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映射现实中真实存在的事物，如一本书。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具有相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特征和行为的事物的集合统称为类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对象是根据类创建的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一个类可以对应多个对象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类是对象的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，对象是类的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9" name="Picture 11" descr="https://timgsa.baidu.com/timg?image&amp;quality=80&amp;size=b9999_10000&amp;sec=1588839710205&amp;di=52149bc964c833e78066cc9149169b6e&amp;imgtype=0&amp;src=http%3A%2F%2Fwww.west.cn%2Finfo%2Fupload%2F20180618%2Fdwkav2yol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3" y="1897236"/>
            <a:ext cx="3479421" cy="38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981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763067" y="2373065"/>
            <a:ext cx="69467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部分组成的：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大驼峰命名法，首字母一般大写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，比如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用于描述事物的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，比如性别。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类的方法：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用于描述事物的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，比如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抬腿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3314" name="Picture 2" descr="https://timgsa.baidu.com/timg?image&amp;quality=80&amp;size=b9999_10000&amp;sec=1588840230058&amp;di=1e5a03601839f1bfff3b2a76d381c020&amp;imgtype=0&amp;src=http%3A%2F%2Fautoautomobiles.narod.ru%2Fautoautomobiles%2Faudi%2Faudi-a4-cabri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1" y="2175451"/>
            <a:ext cx="40290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12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244600" y="2535544"/>
            <a:ext cx="4699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属性名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def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):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方法体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4600" y="2271974"/>
            <a:ext cx="4699000" cy="241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6858000" y="2830774"/>
            <a:ext cx="193115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48" y="2050032"/>
            <a:ext cx="37052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6431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244600" y="2535544"/>
            <a:ext cx="4699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属性名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def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):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方法体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4600" y="2271974"/>
            <a:ext cx="4699000" cy="241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4012442" y="2277661"/>
            <a:ext cx="1931158" cy="5842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6419376" y="2472044"/>
            <a:ext cx="4699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 Car: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wheels = 4	    #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def drive(self):     #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print('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')</a:t>
            </a:r>
          </a:p>
        </p:txBody>
      </p:sp>
      <p:sp>
        <p:nvSpPr>
          <p:cNvPr id="15" name="矩形 14"/>
          <p:cNvSpPr/>
          <p:nvPr/>
        </p:nvSpPr>
        <p:spPr>
          <a:xfrm>
            <a:off x="6419376" y="2287803"/>
            <a:ext cx="4699000" cy="241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8"/>
          <p:cNvSpPr txBox="1">
            <a:spLocks noChangeArrowheads="1"/>
          </p:cNvSpPr>
          <p:nvPr/>
        </p:nvSpPr>
        <p:spPr bwMode="auto">
          <a:xfrm>
            <a:off x="9840036" y="2307138"/>
            <a:ext cx="1278340" cy="5842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59371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对象的创建与使用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265324" y="1818201"/>
            <a:ext cx="567643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根据类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的语法格式如下：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59397" y="2588536"/>
            <a:ext cx="6092825" cy="833429"/>
            <a:chOff x="5359400" y="2767013"/>
            <a:chExt cx="2844800" cy="1016000"/>
          </a:xfrm>
        </p:grpSpPr>
        <p:sp>
          <p:nvSpPr>
            <p:cNvPr id="10" name="矩形 3"/>
            <p:cNvSpPr>
              <a:spLocks noChangeArrowheads="1"/>
            </p:cNvSpPr>
            <p:nvPr/>
          </p:nvSpPr>
          <p:spPr bwMode="auto">
            <a:xfrm>
              <a:off x="5384800" y="2948770"/>
              <a:ext cx="2634074" cy="634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对象名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类名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()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59400" y="2767013"/>
              <a:ext cx="2844800" cy="1016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</p:grp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359396" y="3604536"/>
            <a:ext cx="60928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使用对象的本质是访问对象成员：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59396" y="4323141"/>
            <a:ext cx="6092824" cy="1212640"/>
            <a:chOff x="5359398" y="4302821"/>
            <a:chExt cx="6092824" cy="1212640"/>
          </a:xfrm>
        </p:grpSpPr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5393969" y="4408651"/>
              <a:ext cx="6058253" cy="100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对象名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属性名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对象名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方法名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()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59398" y="4302821"/>
              <a:ext cx="6092824" cy="1212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</p:grpSp>
      <p:pic>
        <p:nvPicPr>
          <p:cNvPr id="10242" name="Picture 2" descr="https://timgsa.baidu.com/timg?image&amp;quality=80&amp;size=b9999_10000&amp;sec=1588840357807&amp;di=08e89f2577bc81226595854e71771855&amp;imgtype=0&amp;src=http%3A%2F%2Fbpic.588ku.com%2Felement_origin_min_pic%2F16%2F12%2F05%2Fd095a260525ce2455cada5bbfa965d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20" y="2266289"/>
            <a:ext cx="37719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44589" y="282058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 = Car()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4588" y="4467796"/>
            <a:ext cx="13085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car.wheels</a:t>
            </a:r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car.drive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756719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</p:spTree>
    <p:extLst>
      <p:ext uri="{BB962C8B-B14F-4D97-AF65-F5344CB8AC3E}">
        <p14:creationId xmlns:p14="http://schemas.microsoft.com/office/powerpoint/2010/main" val="385562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4"/>
            <a:ext cx="3387724" cy="1383773"/>
            <a:chOff x="153988" y="1372872"/>
            <a:chExt cx="3386199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788938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面向对象编程思想及其三大特性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476825" y="1268353"/>
            <a:ext cx="3516489" cy="1343079"/>
            <a:chOff x="5179308" y="1870028"/>
            <a:chExt cx="3517017" cy="1339897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179308" y="1870028"/>
              <a:ext cx="3009526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类和对象的关系、类的属性和方法</a:t>
              </a: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4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52515"/>
              <a:ext cx="2772529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设计和使用类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5"/>
            <a:ext cx="3919360" cy="1312936"/>
            <a:chOff x="218911" y="4857376"/>
            <a:chExt cx="3919890" cy="1311805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3180949" cy="55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运算符的重载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979" y="2987855"/>
            <a:ext cx="6086902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属性按声明的方式可以分为两类：</a:t>
            </a:r>
            <a:r>
              <a:rPr lang="zh-CN" altLang="en-US" dirty="0">
                <a:solidFill>
                  <a:srgbClr val="FF0000"/>
                </a:solidFill>
              </a:rPr>
              <a:t>类属性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实例属性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3" y="2095722"/>
            <a:ext cx="3962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93338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b="1" dirty="0"/>
              <a:t>类属性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声明在</a:t>
            </a:r>
            <a:r>
              <a:rPr lang="zh-CN" altLang="zh-CN" dirty="0">
                <a:solidFill>
                  <a:srgbClr val="FF0000"/>
                </a:solidFill>
              </a:rPr>
              <a:t>类内部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zh-CN" altLang="zh-CN" dirty="0">
                <a:solidFill>
                  <a:srgbClr val="FF0000"/>
                </a:solidFill>
              </a:rPr>
              <a:t>方法外部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的属性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可以通过</a:t>
            </a:r>
            <a:r>
              <a:rPr lang="zh-CN" altLang="zh-CN" dirty="0">
                <a:solidFill>
                  <a:srgbClr val="FF0000"/>
                </a:solidFill>
              </a:rPr>
              <a:t>类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或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进行</a:t>
            </a:r>
            <a:r>
              <a:rPr lang="zh-CN" altLang="zh-CN" dirty="0">
                <a:solidFill>
                  <a:srgbClr val="FF0000"/>
                </a:solidFill>
              </a:rPr>
              <a:t>访问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，但</a:t>
            </a:r>
            <a:r>
              <a:rPr lang="zh-CN" altLang="zh-CN" dirty="0">
                <a:solidFill>
                  <a:srgbClr val="FF0000"/>
                </a:solidFill>
              </a:rPr>
              <a:t>只能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zh-CN" altLang="zh-CN" dirty="0">
                <a:solidFill>
                  <a:srgbClr val="FF0000"/>
                </a:solidFill>
              </a:rPr>
              <a:t>类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进行</a:t>
            </a:r>
            <a:r>
              <a:rPr lang="zh-CN" altLang="zh-CN" dirty="0">
                <a:solidFill>
                  <a:srgbClr val="FF0000"/>
                </a:solidFill>
              </a:rPr>
              <a:t>修改</a:t>
            </a:r>
            <a:r>
              <a:rPr lang="zh-CN" altLang="zh-CN" dirty="0"/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84997" y="2809754"/>
            <a:ext cx="10501952" cy="3831818"/>
            <a:chOff x="617346" y="3124829"/>
            <a:chExt cx="5797562" cy="3424715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342471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	    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	    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访问类属性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	    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访问类属性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Car.wheels = 3    	    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修改类属性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wheels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car.wheels = 4                      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修改类属性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wheels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680324" y="3124829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3509834" y="33779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9834" y="37472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5631" y="45948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75631" y="49642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2070" y="58123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2070" y="6181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9123" y="546926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car</a:t>
            </a:r>
            <a:r>
              <a:rPr lang="zh-CN" altLang="zh-CN" dirty="0">
                <a:solidFill>
                  <a:srgbClr val="FF0000"/>
                </a:solidFill>
              </a:rPr>
              <a:t>对象不能修改类属性的值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7574" y="6124184"/>
            <a:ext cx="3221549" cy="51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29123" y="614953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为什么</a:t>
            </a:r>
            <a:r>
              <a:rPr lang="zh-CN" altLang="en-US" dirty="0">
                <a:solidFill>
                  <a:srgbClr val="FF0000"/>
                </a:solidFill>
              </a:rPr>
              <a:t>对象访问的属性值为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1818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6" grpId="0"/>
      <p:bldP spid="17" grpId="0"/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实例属性是在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声明的属性。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动态添加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4997" y="3504717"/>
            <a:ext cx="10501952" cy="3000821"/>
            <a:chOff x="617346" y="3745957"/>
            <a:chExt cx="5797562" cy="2682005"/>
          </a:xfrm>
        </p:grpSpPr>
        <p:sp>
          <p:nvSpPr>
            <p:cNvPr id="20" name="矩形 19"/>
            <p:cNvSpPr/>
            <p:nvPr/>
          </p:nvSpPr>
          <p:spPr>
            <a:xfrm>
              <a:off x="617346" y="3745957"/>
              <a:ext cx="579756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self.wheels = 4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  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2886755"/>
            <a:ext cx="1098644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）访问实例属性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dirty="0"/>
              <a:t>只能通过对象访问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936615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实例属性是在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声明的属性。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动态添加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4997" y="3504717"/>
            <a:ext cx="10501952" cy="3000821"/>
            <a:chOff x="617346" y="3745957"/>
            <a:chExt cx="5797562" cy="2682005"/>
          </a:xfrm>
        </p:grpSpPr>
        <p:sp>
          <p:nvSpPr>
            <p:cNvPr id="20" name="矩形 19"/>
            <p:cNvSpPr/>
            <p:nvPr/>
          </p:nvSpPr>
          <p:spPr>
            <a:xfrm>
              <a:off x="617346" y="3745957"/>
              <a:ext cx="579756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self.wheels = 4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self.wheels = 3                           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修改实例属性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2886755"/>
            <a:ext cx="1098644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）修改实例属性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dirty="0"/>
              <a:t>通过对象修改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921999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实例属性是在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声明的属性。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动态添加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4997" y="3504717"/>
            <a:ext cx="10501952" cy="3000822"/>
            <a:chOff x="617346" y="3745957"/>
            <a:chExt cx="5797562" cy="2682005"/>
          </a:xfrm>
        </p:grpSpPr>
        <p:sp>
          <p:nvSpPr>
            <p:cNvPr id="20" name="矩形 19"/>
            <p:cNvSpPr/>
            <p:nvPr/>
          </p:nvSpPr>
          <p:spPr>
            <a:xfrm>
              <a:off x="617346" y="3745957"/>
              <a:ext cx="579756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self.wheels = 4                 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                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self.wheels = 3                          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修改实例属性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  <a:endParaRPr lang="en-US" altLang="zh-CN" sz="1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car.color = "</a:t>
              </a:r>
              <a:r>
                <a:rPr lang="zh-CN" altLang="en-US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                       # </a:t>
              </a:r>
              <a:r>
                <a:rPr lang="zh-CN" altLang="en-US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动态地添加实例属性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print(car.color)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2886755"/>
            <a:ext cx="1098644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）动态添加实例属性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类外部使用对象动态添加实例属性</a:t>
            </a:r>
            <a:endParaRPr lang="zh-CN" altLang="zh-CN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6961" y="5412529"/>
            <a:ext cx="4339988" cy="874407"/>
            <a:chOff x="617347" y="4245978"/>
            <a:chExt cx="5797562" cy="874407"/>
          </a:xfrm>
        </p:grpSpPr>
        <p:sp>
          <p:nvSpPr>
            <p:cNvPr id="12" name="矩形 11"/>
            <p:cNvSpPr/>
            <p:nvPr/>
          </p:nvSpPr>
          <p:spPr>
            <a:xfrm>
              <a:off x="617347" y="4245978"/>
              <a:ext cx="5797562" cy="8744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37352" y="4245979"/>
              <a:ext cx="177755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04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indent="0"/>
            <a:r>
              <a:rPr lang="en-US" altLang="zh-CN" dirty="0"/>
              <a:t>1.  </a:t>
            </a:r>
            <a:r>
              <a:rPr lang="zh-CN" altLang="en-US" dirty="0"/>
              <a:t>实例方法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形似函数，但它定义在类内部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为第一个形参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参数代表对象本身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只能通过对象调用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81179" y="3993892"/>
            <a:ext cx="6905767" cy="2585323"/>
            <a:chOff x="2602605" y="3745957"/>
            <a:chExt cx="3812302" cy="2310650"/>
          </a:xfrm>
        </p:grpSpPr>
        <p:sp>
          <p:nvSpPr>
            <p:cNvPr id="13" name="矩形 12"/>
            <p:cNvSpPr/>
            <p:nvPr/>
          </p:nvSpPr>
          <p:spPr>
            <a:xfrm>
              <a:off x="2602605" y="3745957"/>
              <a:ext cx="3812302" cy="231065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我是实例方法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通过对象调用实例方法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通过类调用实例方法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4" name="椭圆 3"/>
          <p:cNvSpPr/>
          <p:nvPr/>
        </p:nvSpPr>
        <p:spPr>
          <a:xfrm>
            <a:off x="4544704" y="6045958"/>
            <a:ext cx="1555844" cy="533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5" name="Picture 3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21">
            <a:off x="6080736" y="5622327"/>
            <a:ext cx="10795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4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indent="0"/>
            <a:r>
              <a:rPr lang="en-US" altLang="zh-CN" dirty="0"/>
              <a:t>2.  </a:t>
            </a:r>
            <a:r>
              <a:rPr lang="zh-CN" altLang="en-US" dirty="0"/>
              <a:t>类方法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类方法是定义在</a:t>
            </a:r>
            <a:r>
              <a:rPr lang="zh-CN" altLang="en-US" dirty="0">
                <a:solidFill>
                  <a:srgbClr val="FF0000"/>
                </a:solidFill>
              </a:rPr>
              <a:t>类内部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使用装饰器</a:t>
            </a:r>
            <a:r>
              <a:rPr lang="en-US" altLang="zh-CN" dirty="0">
                <a:solidFill>
                  <a:srgbClr val="FF0000"/>
                </a:solidFill>
              </a:rPr>
              <a:t>@classmethod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修饰的方法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第一个参数为</a:t>
            </a:r>
            <a:r>
              <a:rPr lang="en-US" altLang="zh-CN" dirty="0">
                <a:solidFill>
                  <a:srgbClr val="FF0000"/>
                </a:solidFill>
              </a:rPr>
              <a:t>cls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，代表类本身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可以通过类和对象调用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22626" y="3874558"/>
            <a:ext cx="6482683" cy="1938992"/>
            <a:chOff x="2731019" y="4290057"/>
            <a:chExt cx="3812302" cy="1732988"/>
          </a:xfrm>
        </p:grpSpPr>
        <p:sp>
          <p:nvSpPr>
            <p:cNvPr id="13" name="矩形 12"/>
            <p:cNvSpPr/>
            <p:nvPr/>
          </p:nvSpPr>
          <p:spPr>
            <a:xfrm>
              <a:off x="2731019" y="4290057"/>
              <a:ext cx="3812302" cy="173298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@classmethod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stop(cls):  			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我是类方法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08737" y="4302255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5322626" y="5772606"/>
            <a:ext cx="6096000" cy="8282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car.stop()   			# </a:t>
            </a:r>
            <a:r>
              <a: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通过对象调用类方法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Car.stop()   		               # </a:t>
            </a:r>
            <a:r>
              <a: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通过类调用类方法</a:t>
            </a:r>
          </a:p>
        </p:txBody>
      </p:sp>
    </p:spTree>
    <p:extLst>
      <p:ext uri="{BB962C8B-B14F-4D97-AF65-F5344CB8AC3E}">
        <p14:creationId xmlns:p14="http://schemas.microsoft.com/office/powerpoint/2010/main" val="259592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indent="0"/>
            <a:r>
              <a:rPr lang="en-US" altLang="zh-CN" dirty="0"/>
              <a:t>2.  </a:t>
            </a:r>
            <a:r>
              <a:rPr lang="zh-CN" altLang="en-US" dirty="0"/>
              <a:t>类方法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类方法中可以使用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访问和修改类属性的值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8869" y="3085235"/>
            <a:ext cx="10795375" cy="3000821"/>
            <a:chOff x="2731019" y="4009503"/>
            <a:chExt cx="3812302" cy="2682005"/>
          </a:xfrm>
        </p:grpSpPr>
        <p:sp>
          <p:nvSpPr>
            <p:cNvPr id="10" name="矩形 9"/>
            <p:cNvSpPr/>
            <p:nvPr/>
          </p:nvSpPr>
          <p:spPr>
            <a:xfrm>
              <a:off x="2731019" y="4009503"/>
              <a:ext cx="381230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wheels = 3               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@classmethod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stop(cls):           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print(cls.wheels)   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cls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cls.wheels = 4   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cls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print(cls.wheels)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car.stop() 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176029" y="4009503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389194" y="4443309"/>
            <a:ext cx="732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indent="0"/>
            <a:r>
              <a:rPr lang="en-US" altLang="zh-CN" dirty="0"/>
              <a:t>2.  </a:t>
            </a:r>
            <a:r>
              <a:rPr lang="zh-CN" altLang="en-US" dirty="0"/>
              <a:t>静态方法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静态方法是定义在类内部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使用装饰器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@staticmethod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修饰的方法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没有任何默认参数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2859" y="4193232"/>
            <a:ext cx="10795375" cy="1754326"/>
            <a:chOff x="2731019" y="4099001"/>
            <a:chExt cx="3812302" cy="1567942"/>
          </a:xfrm>
        </p:grpSpPr>
        <p:sp>
          <p:nvSpPr>
            <p:cNvPr id="10" name="矩形 9"/>
            <p:cNvSpPr/>
            <p:nvPr/>
          </p:nvSpPr>
          <p:spPr>
            <a:xfrm>
              <a:off x="2731019" y="4099001"/>
              <a:ext cx="3812302" cy="156794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@staticmethod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test():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我是静态方法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176029" y="4099001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90018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indent="0"/>
            <a:r>
              <a:rPr lang="en-US" altLang="zh-CN" dirty="0"/>
              <a:t>2.  </a:t>
            </a:r>
            <a:r>
              <a:rPr lang="zh-CN" altLang="en-US" dirty="0"/>
              <a:t>静态方法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静态方法可以通过类和对象调用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2858" y="3128706"/>
            <a:ext cx="10795375" cy="3000821"/>
            <a:chOff x="2731019" y="4099001"/>
            <a:chExt cx="3812302" cy="2682006"/>
          </a:xfrm>
        </p:grpSpPr>
        <p:sp>
          <p:nvSpPr>
            <p:cNvPr id="10" name="矩形 9"/>
            <p:cNvSpPr/>
            <p:nvPr/>
          </p:nvSpPr>
          <p:spPr>
            <a:xfrm>
              <a:off x="2731019" y="4099001"/>
              <a:ext cx="3812302" cy="268200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@staticmethod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test():                           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我是静态方法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car.test()                                 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通过对象调用静态方法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Car.test()                                 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通过类调用静态方法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176029" y="4099001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9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</p:spTree>
    <p:extLst>
      <p:ext uri="{BB962C8B-B14F-4D97-AF65-F5344CB8AC3E}">
        <p14:creationId xmlns:p14="http://schemas.microsoft.com/office/powerpoint/2010/main" val="2523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indent="0"/>
            <a:r>
              <a:rPr lang="en-US" altLang="zh-CN" dirty="0"/>
              <a:t>2.  </a:t>
            </a:r>
            <a:r>
              <a:rPr lang="zh-CN" altLang="en-US" dirty="0"/>
              <a:t>静态方法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静态方法内部不能直接访问属性或方法，但可以使用类名访问类属性或调用类方法，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8867" y="3102087"/>
            <a:ext cx="10795375" cy="2585323"/>
            <a:chOff x="2771987" y="3907456"/>
            <a:chExt cx="3812302" cy="2310651"/>
          </a:xfrm>
        </p:grpSpPr>
        <p:sp>
          <p:nvSpPr>
            <p:cNvPr id="10" name="矩形 9"/>
            <p:cNvSpPr/>
            <p:nvPr/>
          </p:nvSpPr>
          <p:spPr>
            <a:xfrm>
              <a:off x="2771987" y="3907456"/>
              <a:ext cx="3812302" cy="231065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wheels = 3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@staticmethod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我是静态方法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类属性的值为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Car.wheels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}")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静态方法中访问类属性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214589" y="3907456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471" y="2239235"/>
            <a:ext cx="71468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类的成员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公有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成员，可以在类的外部通过类或对象随意地访问，这样显然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够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为了保证类中数据的安全，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支持将公有成员改为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，在一定程度上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部对类成员的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3554" name="Picture 2" descr="https://timgsa.baidu.com/timg?image&amp;quality=80&amp;size=b9999_10000&amp;sec=1588843252030&amp;di=7a75a62ad923ed141413efc9d7fa18e0&amp;imgtype=0&amp;src=http%3A%2F%2Fimages.enet.com.cn%2F2015%2F0420%2F69%2Fr_49825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7" y="2041621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6444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通过在类成员的名称前面添加</a:t>
            </a:r>
            <a:r>
              <a:rPr lang="zh-CN" altLang="en-US" dirty="0">
                <a:solidFill>
                  <a:srgbClr val="FF0000"/>
                </a:solidFill>
              </a:rPr>
              <a:t>双下画线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）的方式来</a:t>
            </a:r>
            <a:r>
              <a:rPr lang="zh-CN" altLang="en-US" dirty="0">
                <a:solidFill>
                  <a:srgbClr val="FF0000"/>
                </a:solidFill>
              </a:rPr>
              <a:t>表示私有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成员，语法格式如下：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属性名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方法名</a:t>
            </a:r>
          </a:p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6853" y="3639051"/>
            <a:ext cx="11027391" cy="1705404"/>
            <a:chOff x="2602605" y="3745957"/>
            <a:chExt cx="3812302" cy="1524216"/>
          </a:xfrm>
        </p:grpSpPr>
        <p:sp>
          <p:nvSpPr>
            <p:cNvPr id="13" name="矩形 12"/>
            <p:cNvSpPr/>
            <p:nvPr/>
          </p:nvSpPr>
          <p:spPr>
            <a:xfrm>
              <a:off x="2602605" y="3745957"/>
              <a:ext cx="3812302" cy="152421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__wheels = 4       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__drive(self):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开车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66679" y="3745957"/>
              <a:ext cx="448228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46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私有成员在类的内部可以直接访问，在类的外部不能直接访问，但可以通过</a:t>
            </a:r>
            <a:r>
              <a:rPr lang="zh-CN" altLang="en-US" dirty="0">
                <a:solidFill>
                  <a:srgbClr val="FF0000"/>
                </a:solidFill>
              </a:rPr>
              <a:t>调用类的公有成员方法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的方式进行访问。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6853" y="2422822"/>
            <a:ext cx="11027391" cy="2951898"/>
            <a:chOff x="2602605" y="3745957"/>
            <a:chExt cx="3812302" cy="2638278"/>
          </a:xfrm>
        </p:grpSpPr>
        <p:sp>
          <p:nvSpPr>
            <p:cNvPr id="13" name="矩形 12"/>
            <p:cNvSpPr/>
            <p:nvPr/>
          </p:nvSpPr>
          <p:spPr>
            <a:xfrm>
              <a:off x="2602605" y="3745957"/>
              <a:ext cx="3812302" cy="263827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__wheels = 4      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__drive(self):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test(self):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轿车有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{self.__wheels}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个车轮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	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公有方法中访问私有属性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self.__drive()                                                                        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公有方法中调用私有方法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66679" y="3745957"/>
              <a:ext cx="448228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502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756719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</p:spTree>
    <p:extLst>
      <p:ext uri="{BB962C8B-B14F-4D97-AF65-F5344CB8AC3E}">
        <p14:creationId xmlns:p14="http://schemas.microsoft.com/office/powerpoint/2010/main" val="257135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特殊方法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472" y="2791817"/>
            <a:ext cx="58093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8.3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节介绍的方法之外，类中还包括两个特殊的方法：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析构方法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，这两个方法都是系统内置方法。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81" y="1539752"/>
            <a:ext cx="3902941" cy="425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8345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0263" y="1782967"/>
            <a:ext cx="110239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构造方法指的是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__init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创建对象时系统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自动调用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，从而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对象的初始化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每个类默认都有一个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方法，可以在类中显式定义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方法可以分为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无参构造方法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有参构造方法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0962" y="4244159"/>
            <a:ext cx="9016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当使用无参构造方法创建对象时，所有对象的属性都有相同的初始值。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当使用有参构造方法创建对象时，对象的属性可以有不同的初始值。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75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6853" y="1846553"/>
            <a:ext cx="11027391" cy="3782895"/>
            <a:chOff x="2602605" y="3745957"/>
            <a:chExt cx="3812302" cy="3380987"/>
          </a:xfrm>
        </p:grpSpPr>
        <p:sp>
          <p:nvSpPr>
            <p:cNvPr id="10" name="矩形 9"/>
            <p:cNvSpPr/>
            <p:nvPr/>
          </p:nvSpPr>
          <p:spPr>
            <a:xfrm>
              <a:off x="2602605" y="3745957"/>
              <a:ext cx="3812302" cy="338098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__init__(self):      							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无参构造方法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self.color = 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车的颜色为：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{self.color}")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 = Car()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创建对象并初始化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 = Car()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创建对象并初始化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car_two.drive()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2395" y="3745957"/>
              <a:ext cx="96251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示例：无参构造方法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6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6853" y="1751028"/>
            <a:ext cx="11027391" cy="3831818"/>
            <a:chOff x="2602605" y="3745957"/>
            <a:chExt cx="3812302" cy="3424712"/>
          </a:xfrm>
        </p:grpSpPr>
        <p:sp>
          <p:nvSpPr>
            <p:cNvPr id="10" name="矩形 9"/>
            <p:cNvSpPr/>
            <p:nvPr/>
          </p:nvSpPr>
          <p:spPr>
            <a:xfrm>
              <a:off x="2602605" y="3745957"/>
              <a:ext cx="3812302" cy="342471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  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有参构造方法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self.color = color        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将形参赋值给属性 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drive(self):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车的颜色为：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{self.color}")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 = Car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创建对象，并根据实参初始化属性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 = Car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蓝色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创建对象，并根据实参初始化属性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car_two.drive()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2395" y="3745957"/>
              <a:ext cx="96251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示例：有参构造方法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869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0263" y="1168818"/>
            <a:ext cx="110239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析构方法（即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__del__()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方法）是销毁对象时系统自动调用的方法。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每个类默认都有一个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__del__()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，可以显式定义析构方法。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析构方法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263" y="2396443"/>
            <a:ext cx="11027391" cy="4247317"/>
            <a:chOff x="2602605" y="3745957"/>
            <a:chExt cx="3812302" cy="3796067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379606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self.color = 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蓝色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对象被创建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__del__(self):   			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对象被销毁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print(car.color)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 car  				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print(car.color)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762617" y="3745957"/>
              <a:ext cx="65229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析构方法示例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033" y="3194679"/>
            <a:ext cx="7550620" cy="3416320"/>
            <a:chOff x="2685331" y="2287590"/>
            <a:chExt cx="3814024" cy="3053358"/>
          </a:xfrm>
        </p:grpSpPr>
        <p:sp>
          <p:nvSpPr>
            <p:cNvPr id="9" name="矩形 8"/>
            <p:cNvSpPr/>
            <p:nvPr/>
          </p:nvSpPr>
          <p:spPr>
            <a:xfrm>
              <a:off x="2685331" y="2287590"/>
              <a:ext cx="3812302" cy="305335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对象被创建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蓝色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对象被销毁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----------------------------------------------------------------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NameError                          Traceback (most recent call last)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---&gt; 10 print(car.color)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NameError: name 'car' is not defined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51127" y="2287590"/>
              <a:ext cx="448228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2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71055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104261" y="2770201"/>
            <a:ext cx="629161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与文件类似，每个对象都会占用系统的一块内存，使用之后若不及时销毁，会浪费系统资源。那么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对象什么时候销毁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多学一招：销毁对象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" y="1488364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1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873456" y="2110813"/>
            <a:ext cx="599136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引用计数器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记录所有对象的引用（可以理解为对象所占内存的别名）数量，一旦某个对象的引用计数器的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，系统就会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销毁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，收回对象所占用的内存空间。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多学一招：销毁对象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108" y="1994161"/>
            <a:ext cx="3705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756719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4034846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940490" y="2506598"/>
            <a:ext cx="652363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本实例要求编写代码，实现一个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基于面向对象思想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的、具有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添加好友、删除好友、备注好友、展示好友、好友分组、退出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功能的好友管理系统。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好友管理系统</a:t>
            </a:r>
          </a:p>
        </p:txBody>
      </p:sp>
      <p:pic>
        <p:nvPicPr>
          <p:cNvPr id="27650" name="Picture 2" descr="https://timgsa.baidu.com/timg?image&amp;quality=80&amp;size=b9999_10000&amp;sec=1588844906317&amp;di=ca64e21a5cfdf115972557516d8fd702&amp;imgtype=0&amp;src=http%3A%2F%2Fis1.mzstatic.com%2Fimage%2Fthumb%2FPurple7%2Fv4%2F52%2Fc9%2F82%2F52c982bd-b303-178f-ef0f-f76bb1d06ae6%2Fmzl.ukdilbvl.jpg%2F0x0ss-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0" y="2031985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776716" y="2506598"/>
            <a:ext cx="668740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本实例要求编写代码，实现一个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基于面向对象思想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的、具有背单词、添加新单词、删除单词、查找单词以及清空、退出生词本功能的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生词本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生词本</a:t>
            </a:r>
          </a:p>
        </p:txBody>
      </p:sp>
      <p:pic>
        <p:nvPicPr>
          <p:cNvPr id="36866" name="Picture 2" descr="https://timgsa.baidu.com/timg?image&amp;quality=80&amp;size=b9999_10000&amp;sec=1588844981011&amp;di=fb319a6c0121509df357927654ca630f&amp;imgtype=0&amp;src=http%3A%2F%2Fwww.zgzyyx.cn%2Fimages%2F201811%2Fgoods_img%2F0_P_15410944283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0" y="1862950"/>
            <a:ext cx="3595617" cy="35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对角圆角矩形 9"/>
          <p:cNvSpPr/>
          <p:nvPr/>
        </p:nvSpPr>
        <p:spPr>
          <a:xfrm>
            <a:off x="4756719" y="5298210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1464856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59557" y="1232414"/>
            <a:ext cx="11041039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是面向对象的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重要特性之一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，它的基本思想是对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外隐藏类的细节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用于访问类成员的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公开接口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如此，类的外部无需知道类的实现细节，只需要使用公开接口便可访问类的内容，这在一定程度上保证了类内数据的安全。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39" y="584942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8.6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封装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12" y="3865087"/>
            <a:ext cx="4848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59557" y="2086397"/>
            <a:ext cx="110410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为了契合封装思想，我们在定义类时需要满足以下两点要求。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．将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类属性声明为私有属性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．添加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两类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供外界调用的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公有方法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，分别用于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私有属性的值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329839" y="584942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8.6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26362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329839" y="584942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8.6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封装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86853" y="1573596"/>
            <a:ext cx="11027391" cy="4613892"/>
            <a:chOff x="2602605" y="3745957"/>
            <a:chExt cx="3812302" cy="4123696"/>
          </a:xfrm>
        </p:grpSpPr>
        <p:sp>
          <p:nvSpPr>
            <p:cNvPr id="7" name="矩形 6"/>
            <p:cNvSpPr/>
            <p:nvPr/>
          </p:nvSpPr>
          <p:spPr>
            <a:xfrm>
              <a:off x="2602605" y="3745957"/>
              <a:ext cx="3812302" cy="41236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Person: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name):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self.name = name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self.__age = 1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年龄，默认为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岁，私有属性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设置私有属性值的方法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set_age(self, new_age):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if 0 &lt; new_age &lt;= 120: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判断年龄是否合法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self.__age = new_age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获取私有属性值的方法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get_age(self):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self.__age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58101" y="4897583"/>
            <a:ext cx="7356145" cy="1289905"/>
            <a:chOff x="2685331" y="2287590"/>
            <a:chExt cx="3814025" cy="1152861"/>
          </a:xfrm>
        </p:grpSpPr>
        <p:sp>
          <p:nvSpPr>
            <p:cNvPr id="10" name="矩形 9"/>
            <p:cNvSpPr/>
            <p:nvPr/>
          </p:nvSpPr>
          <p:spPr>
            <a:xfrm>
              <a:off x="2685331" y="2287590"/>
              <a:ext cx="3812302" cy="115286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 = Person("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person.set_age(20)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{person.get_age()}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19115" y="2287590"/>
              <a:ext cx="580241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45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7892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1549416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</a:p>
        </p:txBody>
      </p:sp>
    </p:spTree>
    <p:extLst>
      <p:ext uri="{BB962C8B-B14F-4D97-AF65-F5344CB8AC3E}">
        <p14:creationId xmlns:p14="http://schemas.microsoft.com/office/powerpoint/2010/main" val="1241328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4427" y="1147494"/>
            <a:ext cx="110334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是面向对象的重要特性之一，它主要用于描述类与类之间的关系，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在不改变原有类的基础上扩展原有类的功能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若类与类之间具有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继承关系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，被继承的类称为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，继承其他类的类称为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派生类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，子类会自动拥有父类的公有成员。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继承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10" y="3372920"/>
            <a:ext cx="51435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4427" y="1147494"/>
            <a:ext cx="1103346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单继承即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子类只继承一个父类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。现实生活中，波斯猫、折耳猫、短毛猫都属于猫类，它们之间存在的继承关系即为单继承，如图所示。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单继承</a:t>
            </a:r>
          </a:p>
        </p:txBody>
      </p:sp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06" y="2495691"/>
            <a:ext cx="3646508" cy="162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94427" y="4121623"/>
            <a:ext cx="1103346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中单继承的语法格式如下所示：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594427" y="5256677"/>
            <a:ext cx="110334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子类继承父类的同时会自动拥有父类的公有成员。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自定义类默认继承基类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61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 uiExpand="1" build="p"/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单继承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6853" y="1286994"/>
            <a:ext cx="11027391" cy="4613892"/>
            <a:chOff x="2602605" y="3745957"/>
            <a:chExt cx="3812302" cy="4123696"/>
          </a:xfrm>
        </p:grpSpPr>
        <p:sp>
          <p:nvSpPr>
            <p:cNvPr id="8" name="矩形 7"/>
            <p:cNvSpPr/>
            <p:nvPr/>
          </p:nvSpPr>
          <p:spPr>
            <a:xfrm>
              <a:off x="2602605" y="3745957"/>
              <a:ext cx="3812302" cy="41236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Cat(object):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color):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self.color = color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walk(self):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走猫步～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定义继承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ScottishFold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ScottishFold(Cat):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pass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fold = ScottishFold("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创建子类的对象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print(f"{fold.color}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的折耳猫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子类访问从父类继承的属性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fold.walk()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子类调用从父类继承的方法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94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008728" y="3061214"/>
            <a:ext cx="64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不会拥有父类的私有成员，也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不能访问父类的私有成员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继承</a:t>
            </a:r>
          </a:p>
        </p:txBody>
      </p:sp>
      <p:pic>
        <p:nvPicPr>
          <p:cNvPr id="50178" name="Picture 2" descr="https://timgsa.baidu.com/timg?image&amp;quality=80&amp;size=b9999_10000&amp;sec=1588847356643&amp;di=ea81d216f327e3f8180740d43b2d8c6c&amp;imgtype=0&amp;src=http%3A%2F%2Fdpic.tiankong.com%2Fae%2Fuw%2FQJ63248853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" y="1999966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单继承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6853" y="1286994"/>
            <a:ext cx="11027391" cy="5078313"/>
            <a:chOff x="2602605" y="3745957"/>
            <a:chExt cx="3812302" cy="4538775"/>
          </a:xfrm>
        </p:grpSpPr>
        <p:sp>
          <p:nvSpPr>
            <p:cNvPr id="8" name="矩形 7"/>
            <p:cNvSpPr/>
            <p:nvPr/>
          </p:nvSpPr>
          <p:spPr>
            <a:xfrm>
              <a:off x="2602605" y="3745957"/>
              <a:ext cx="3812302" cy="453877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Cat(object):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color):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self.color = color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self.__age =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walk(self):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走猫步～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__test(self):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增加私有方法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__test(self):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父类的私有方法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print(fold.__age)     		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子类访问父类的私有属性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fold.__test()          		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子类调用父类的私有方法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5518244" y="3179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AttributeError: 'ScottishFold' object has no attribute '__age'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8244" y="4088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AttributeError: 'ScottishFold' object has no attribute '__test'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4427" y="1147494"/>
            <a:ext cx="110334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程序中的一个类也可以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继承多个类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，如此子类具有多个父类，也自动拥有所有父类的公有成员。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02595" y="611963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</a:p>
        </p:txBody>
      </p:sp>
      <p:pic>
        <p:nvPicPr>
          <p:cNvPr id="5427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54" y="2282548"/>
            <a:ext cx="3966982" cy="26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94427" y="5057465"/>
            <a:ext cx="1103346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中多继承的语法格式如下所示：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子类名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 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2, ...)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312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6853" y="1232402"/>
            <a:ext cx="11027391" cy="5401479"/>
            <a:chOff x="2602605" y="3745957"/>
            <a:chExt cx="3812302" cy="4827607"/>
          </a:xfrm>
        </p:grpSpPr>
        <p:sp>
          <p:nvSpPr>
            <p:cNvPr id="8" name="矩形 7"/>
            <p:cNvSpPr/>
            <p:nvPr/>
          </p:nvSpPr>
          <p:spPr>
            <a:xfrm>
              <a:off x="2602605" y="3745957"/>
              <a:ext cx="3812302" cy="48276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定义一个表示房屋的类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House(object):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live(self):   	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居住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供人居住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定义一个表示汽车的类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	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定义一个表示房车的类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TouringCar(House, Car):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pass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tour_car = TouringCar()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tour_car.live()   	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子类对象调用父类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House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tour_car.drive()  	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子类对象调用父类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63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918181" y="3047199"/>
            <a:ext cx="66960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House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Car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类中有一个同名的方法，那么子类会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调用哪个父类的同名方法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" y="1488364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905740" y="3142964"/>
            <a:ext cx="71655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如果子类继承的多个父类是平行关系的类，那么子类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先继承哪个类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，便会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先调用哪个类的方法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</a:p>
        </p:txBody>
      </p:sp>
      <p:pic>
        <p:nvPicPr>
          <p:cNvPr id="5" name="Picture 2" descr="https://timgsa.baidu.com/timg?image&amp;quality=80&amp;size=b9999_10000&amp;sec=1588673906452&amp;di=785a35df03b10722f4c510225358a567&amp;imgtype=0&amp;src=http%3A%2F%2Fimg1.juimg.com%2F160107%2F330826-16010GZ001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6" y="1780655"/>
            <a:ext cx="3144549" cy="39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249441" y="2875285"/>
            <a:ext cx="71655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子类会原封不动地继承父类的方法，但子类有时需要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按照自己的需求对继承来的方法进行调整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在子类中重写从父类继承来的方法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重写</a:t>
            </a:r>
          </a:p>
        </p:txBody>
      </p:sp>
      <p:pic>
        <p:nvPicPr>
          <p:cNvPr id="55298" name="Picture 2" descr="https://timgsa.baidu.com/timg?image&amp;quality=80&amp;size=b9999_10000&amp;sec=1588847843916&amp;di=e79279043916babdc4b7507666d14b48&amp;imgtype=0&amp;src=http%3A%2F%2Fbpic.588ku.com%2Felement_origin_min_pic%2F17%2F10%2F25%2F7acd2fdf3f07ccd6806420149d36cfcd.jpg%2521%2Ffwfh%2F804x804%2Fquality%2F90%2Funsharp%2Ftrue%2Fcompress%2F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2" y="2091036"/>
            <a:ext cx="32480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117806" y="2493020"/>
            <a:ext cx="63848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是程序开发领域的重要思想，这种思想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了人类认识客观世界的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思维方式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，将开发中遇到的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事物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皆看作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5122" name="Picture 2" descr="https://timgsa.baidu.com/timg?image&amp;quality=80&amp;size=b9999_10000&amp;sec=1588830703342&amp;di=bdb48b5f609baeef739fe8a58dd2ab41&amp;imgtype=0&amp;src=http%3A%2F%2Fdown.52pk.com%2Fuploads%2F180528%2F5051_102237_1_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9" y="2144417"/>
            <a:ext cx="4019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666673" y="1171628"/>
            <a:ext cx="109202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在子类中定义与父类方法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同名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的方法，在方法中按照子类需求重新编写功能代码即可。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重写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9558" y="2371957"/>
            <a:ext cx="11027391" cy="3742178"/>
            <a:chOff x="2602605" y="3745957"/>
            <a:chExt cx="3812302" cy="3344596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33445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定义一个表示人的类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Person(object):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say_hello(self):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打招呼！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定义一个表示中国人的类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Chinese(Person):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say_hello(self):  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吃了吗？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chinese = Chinese()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chinese.say_hello()       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子类调用重写的方法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666673" y="1144332"/>
            <a:ext cx="1092027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子类重写了父类的方法之后，无法直接访问父类的同名方法，但可以使用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super()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间接调用父类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中被重写的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重写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9558" y="2371956"/>
            <a:ext cx="11027391" cy="2169825"/>
            <a:chOff x="2602605" y="3745957"/>
            <a:chExt cx="3812302" cy="1939296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19392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定义一个表示中国人的子类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Chinese(Person):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say_hello(self):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super().say_hello()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调用父类被重写的方法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吃了吗？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0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935909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776716" y="2816234"/>
            <a:ext cx="668740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是面向对象的重要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特性之一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，它的直接表现即让不同类的同一功能可以通过同一个接口调用，表现出不同的行为。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8.8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多态</a:t>
            </a:r>
          </a:p>
        </p:txBody>
      </p:sp>
      <p:pic>
        <p:nvPicPr>
          <p:cNvPr id="47106" name="Picture 2" descr="https://timgsa.baidu.com/timg?image&amp;quality=80&amp;size=b9999_10000&amp;sec=1588846574912&amp;di=5639227c14f9796444a1cfc4623bf624&amp;imgtype=0&amp;src=http%3A%2F%2Fpic4.zhimg.com%2Fbbcf1e91900840dc559f6eab0b13b883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7" y="2031985"/>
            <a:ext cx="29432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8.8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7556" y="1176021"/>
            <a:ext cx="11027391" cy="2536400"/>
            <a:chOff x="2602605" y="3745957"/>
            <a:chExt cx="3812302" cy="2266924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22669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Cat: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shout(self):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喵喵喵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Dog: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shout(self):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汪汪汪！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40992" y="3745957"/>
              <a:ext cx="37391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7555" y="3712421"/>
            <a:ext cx="11027391" cy="2536400"/>
            <a:chOff x="2602605" y="3745957"/>
            <a:chExt cx="3812302" cy="2266924"/>
          </a:xfrm>
        </p:grpSpPr>
        <p:sp>
          <p:nvSpPr>
            <p:cNvPr id="10" name="矩形 9"/>
            <p:cNvSpPr/>
            <p:nvPr/>
          </p:nvSpPr>
          <p:spPr>
            <a:xfrm>
              <a:off x="2602605" y="3745957"/>
              <a:ext cx="3812302" cy="22669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shout(obj):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obj.shout()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 = Cat()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dog = Dog()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shout(cat)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shout(dog)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040992" y="3745957"/>
              <a:ext cx="37391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031" y="5374414"/>
            <a:ext cx="7577916" cy="874407"/>
            <a:chOff x="2685330" y="4235742"/>
            <a:chExt cx="3827812" cy="781507"/>
          </a:xfrm>
        </p:grpSpPr>
        <p:sp>
          <p:nvSpPr>
            <p:cNvPr id="14" name="矩形 13"/>
            <p:cNvSpPr/>
            <p:nvPr/>
          </p:nvSpPr>
          <p:spPr>
            <a:xfrm>
              <a:off x="2685330" y="4235742"/>
              <a:ext cx="3812302" cy="7815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喵喵喵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汪汪汪！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064914" y="4235742"/>
              <a:ext cx="448228" cy="39075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058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3176079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394578" y="2994544"/>
            <a:ext cx="7238621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运算符重载是指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赋予内置运算符新的功能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，使内置运算符能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适应更多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8.9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运算符重载</a:t>
            </a:r>
          </a:p>
        </p:txBody>
      </p:sp>
      <p:pic>
        <p:nvPicPr>
          <p:cNvPr id="41986" name="Picture 2" descr="https://timgsa.baidu.com/timg?image&amp;quality=80&amp;size=b9999_10000&amp;sec=1588845335695&amp;di=cf5d44f40a5b25886aba36f4fe00d1a1&amp;imgtype=0&amp;src=http%3A%2F%2Fbpic.588ku.com%2Felement_origin_min_pic%2F16%2F12%2F02%2F7f40db6ce81d3e1e419d9bd7ceae4e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" y="2079529"/>
            <a:ext cx="3535689" cy="29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08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/>
          <p:cNvCxnSpPr/>
          <p:nvPr/>
        </p:nvCxnSpPr>
        <p:spPr>
          <a:xfrm flipH="1">
            <a:off x="5740400" y="6146800"/>
            <a:ext cx="152400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7610" y="1115574"/>
            <a:ext cx="1100919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中提供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一些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特殊方法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及其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对应的运算符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如表所示。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96067"/>
              </p:ext>
            </p:extLst>
          </p:nvPr>
        </p:nvGraphicFramePr>
        <p:xfrm>
          <a:off x="1839984" y="1733266"/>
          <a:ext cx="8512031" cy="4540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44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</a:rPr>
                        <a:t>特殊方法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3758" marR="103758" marT="0" marB="0" anchor="ctr">
                    <a:solidFill>
                      <a:srgbClr val="1353A2"/>
                    </a:solidFill>
                  </a:tcPr>
                </a:tc>
                <a:tc>
                  <a:txBody>
                    <a:bodyPr/>
                    <a:lstStyle/>
                    <a:p>
                      <a:pPr indent="476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3758" marR="103758" marT="0" marB="0" anchor="ctr">
                    <a:solidFill>
                      <a:srgbClr val="1353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__add__()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__sub__()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__mul__()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__truediv__()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__mod__()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__pow__()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__contains__()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117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__eq__()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__ne__()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__lt__()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__le__()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__ge__()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88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__and__()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__or__()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__invert__()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__xor__()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11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__iadd__()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__isub__()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__imul__()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__itruediv__()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8.9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7682908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559557" y="1203842"/>
            <a:ext cx="454470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类中重写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内置的有关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运算符的特殊方法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，那么该特殊方法对应的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运算符将支持对该类的实例进行运算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8.9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运算符重载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04263" y="1201280"/>
            <a:ext cx="6482684" cy="5588838"/>
            <a:chOff x="2602605" y="3684967"/>
            <a:chExt cx="3812302" cy="4995060"/>
          </a:xfrm>
        </p:grpSpPr>
        <p:sp>
          <p:nvSpPr>
            <p:cNvPr id="7" name="矩形 6"/>
            <p:cNvSpPr/>
            <p:nvPr/>
          </p:nvSpPr>
          <p:spPr>
            <a:xfrm>
              <a:off x="2602605" y="3684967"/>
              <a:ext cx="3812302" cy="499506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Calculator(object):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number):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记录数值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self.number = 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__add__(self, other):   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self.number = self.number + other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__sub__(self, other):   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self.number = self.number - other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__mul__(self, other):   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重载运算符*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self.number = self.number * other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__truediv__(self, other):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self.number = self.number / other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 self.number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760796" y="3745957"/>
              <a:ext cx="654111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5563" y="4038114"/>
            <a:ext cx="4312694" cy="2308324"/>
            <a:chOff x="2602605" y="3684967"/>
            <a:chExt cx="3812302" cy="2684659"/>
          </a:xfrm>
        </p:grpSpPr>
        <p:sp>
          <p:nvSpPr>
            <p:cNvPr id="14" name="矩形 13"/>
            <p:cNvSpPr/>
            <p:nvPr/>
          </p:nvSpPr>
          <p:spPr>
            <a:xfrm>
              <a:off x="2602605" y="3684967"/>
              <a:ext cx="3812302" cy="2684659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calculator = Calculator(10)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+ 5)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- 5)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* 5)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/ 5)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2635" y="3684967"/>
              <a:ext cx="802272" cy="54155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6802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381325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002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262935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ltGray">
          <a:xfrm>
            <a:off x="585763" y="1243013"/>
            <a:ext cx="2663825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ltGray">
          <a:xfrm>
            <a:off x="8925351" y="3790680"/>
            <a:ext cx="2647950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85763" y="1770063"/>
            <a:ext cx="10987538" cy="1614582"/>
          </a:xfrm>
          <a:prstGeom prst="roundRect">
            <a:avLst>
              <a:gd name="adj" fmla="val 1278"/>
            </a:avLst>
          </a:prstGeom>
          <a:noFill/>
          <a:ln>
            <a:solidFill>
              <a:srgbClr val="1353A2"/>
            </a:solidFill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85763" y="4317730"/>
            <a:ext cx="10987538" cy="2044699"/>
          </a:xfrm>
          <a:prstGeom prst="roundRect">
            <a:avLst>
              <a:gd name="adj" fmla="val 1940"/>
            </a:avLst>
          </a:prstGeom>
          <a:noFill/>
          <a:ln>
            <a:solidFill>
              <a:srgbClr val="1353A2"/>
            </a:solidFill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 lIns="91429" tIns="45715" rIns="91429" bIns="45715" anchor="ctr"/>
          <a:lstStyle/>
          <a:p>
            <a:pPr algn="ctr" eaLnBrk="0" hangingPunct="0"/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5763" y="1979564"/>
            <a:ext cx="7166165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分析解决问题的步骤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使用函数实现每个步骤的功能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按步骤依次调用函数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5763" y="4702777"/>
            <a:ext cx="10987538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分析问题，从中提炼出多个对象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将不同对象各自的特征和行为进行封装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通过控制对象的行为来解决问题。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</p:spTree>
    <p:extLst>
      <p:ext uri="{BB962C8B-B14F-4D97-AF65-F5344CB8AC3E}">
        <p14:creationId xmlns:p14="http://schemas.microsoft.com/office/powerpoint/2010/main" val="28365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394578" y="2505500"/>
            <a:ext cx="7238621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猜拳游戏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一般包含三种手势：石头、剪刀、布，判定规则为石头胜剪刀，剪刀胜布，布胜石头。本实例要求编写代码，实现基于面向对象思想的人机猜拳游戏。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8.10.1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人机猜拳游戏</a:t>
            </a:r>
          </a:p>
        </p:txBody>
      </p:sp>
      <p:pic>
        <p:nvPicPr>
          <p:cNvPr id="46082" name="Picture 2" descr="https://ss3.bdstatic.com/70cFv8Sh_Q1YnxGkpoWK1HF6hhy/it/u=2328023552,230221604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" y="1929000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9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503759" y="2218947"/>
            <a:ext cx="723862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为使列表支持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四则运算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，我们可以自定义一个列表类，在其中重载运算符，列表中各元素分别与数值相加、相减、相乘或相除后所得的结果组成该列表的新元素。本实例要求编写代码，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重载运算符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，使列表支持四则运算。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8.10.2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自定义列表</a:t>
            </a:r>
          </a:p>
        </p:txBody>
      </p:sp>
      <p:pic>
        <p:nvPicPr>
          <p:cNvPr id="41986" name="Picture 2" descr="https://timgsa.baidu.com/timg?image&amp;quality=80&amp;size=b9999_10000&amp;sec=1588845335695&amp;di=cf5d44f40a5b25886aba36f4fe00d1a1&amp;imgtype=0&amp;src=http%3A%2F%2Fbpic.588ku.com%2Felement_origin_min_pic%2F16%2F12%2F02%2F7f40db6ce81d3e1e419d9bd7ceae4e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" y="2079529"/>
            <a:ext cx="3535689" cy="29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9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49" y="4568031"/>
            <a:ext cx="5706566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002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</a:p>
        </p:txBody>
      </p:sp>
    </p:spTree>
    <p:extLst>
      <p:ext uri="{BB962C8B-B14F-4D97-AF65-F5344CB8AC3E}">
        <p14:creationId xmlns:p14="http://schemas.microsoft.com/office/powerpoint/2010/main" val="14234951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394578" y="2736011"/>
            <a:ext cx="723862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本案例要求编写程序，实现一个基于面向思想的、具有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开户、查询、取款、存款、转账、锁定、解锁和退出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功能的银行管理系统。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阶段案例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银行管理系统</a:t>
            </a:r>
          </a:p>
        </p:txBody>
      </p:sp>
      <p:pic>
        <p:nvPicPr>
          <p:cNvPr id="44034" name="Picture 2" descr="https://timgsa.baidu.com/timg?image&amp;quality=80&amp;size=b9999_10000&amp;sec=1588848813117&amp;di=15137d6bf062bd1b673b8014afe653cd&amp;imgtype=0&amp;src=http%3A%2F%2Fn.sinaimg.cn%2Ftranslate%2F20170309%2FjWc1-fychhuq33399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8" y="1929000"/>
            <a:ext cx="348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9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  <p:sp>
        <p:nvSpPr>
          <p:cNvPr id="5" name="矩形 4"/>
          <p:cNvSpPr/>
          <p:nvPr/>
        </p:nvSpPr>
        <p:spPr>
          <a:xfrm>
            <a:off x="4384713" y="1890895"/>
            <a:ext cx="6751678" cy="3745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的相关知识，包括面向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对象概述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类的定义和使用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特殊方法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，并结合众多实训案例演示了面向对象的编程技巧。通过本章的学习，希望读者能理解面向对象的思想与特性，掌握面向对象的编程技巧，为以后的开发奠定扎实的面向对象编程基础。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5" y="1890895"/>
            <a:ext cx="2041794" cy="357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563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268413"/>
            <a:ext cx="10526712" cy="4897437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Tahoma"/>
              <a:ea typeface="微软雅黑"/>
              <a:cs typeface="宋体" charset="0"/>
            </a:endParaRPr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95595"/>
              </p:ext>
            </p:extLst>
          </p:nvPr>
        </p:nvGraphicFramePr>
        <p:xfrm>
          <a:off x="900113" y="1844675"/>
          <a:ext cx="10382250" cy="4377532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编程思想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等线" charset="-122"/>
                        </a:rPr>
                        <a:t>　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实现步骤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特点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8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面向过程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）开始游戏。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）落黑子。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）落白子。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）判断输赢：赢则结束游戏，否则返回步骤（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每个步骤的操作都可以封装为一个函数，按以上步骤逐个调用函数，即可实现一个五子棋游戏。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面向对象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）玩家：黑白双方，负责决定落子的位置。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）棋盘：负责绘制当前游戏的画面，向玩家反馈棋盘的状况。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）规则系统：负责判断游戏的输赢。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把解决问题的事物分为多个对象，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对象具备解决问题过程中的行为。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1" name="TextBox 6"/>
          <p:cNvSpPr txBox="1">
            <a:spLocks noChangeArrowheads="1"/>
          </p:cNvSpPr>
          <p:nvPr/>
        </p:nvSpPr>
        <p:spPr bwMode="auto">
          <a:xfrm>
            <a:off x="984250" y="1341438"/>
            <a:ext cx="10226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300" b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分别使用面向过程和面向对象来实现五子棋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</p:spTree>
    <p:extLst>
      <p:ext uri="{BB962C8B-B14F-4D97-AF65-F5344CB8AC3E}">
        <p14:creationId xmlns:p14="http://schemas.microsoft.com/office/powerpoint/2010/main" val="224927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268413"/>
            <a:ext cx="10526712" cy="4897437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Tahoma"/>
              <a:ea typeface="微软雅黑"/>
              <a:cs typeface="宋体" charset="0"/>
            </a:endParaRPr>
          </a:p>
        </p:txBody>
      </p:sp>
      <p:sp>
        <p:nvSpPr>
          <p:cNvPr id="10281" name="TextBox 6"/>
          <p:cNvSpPr txBox="1">
            <a:spLocks noChangeArrowheads="1"/>
          </p:cNvSpPr>
          <p:nvPr/>
        </p:nvSpPr>
        <p:spPr bwMode="auto">
          <a:xfrm>
            <a:off x="984250" y="1341438"/>
            <a:ext cx="10226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五子棋游戏</a:t>
            </a:r>
            <a:r>
              <a:rPr lang="en-US" altLang="zh-CN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对象特征与行为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83776"/>
              </p:ext>
            </p:extLst>
          </p:nvPr>
        </p:nvGraphicFramePr>
        <p:xfrm>
          <a:off x="922624" y="2753673"/>
          <a:ext cx="6474464" cy="2573873"/>
        </p:xfrm>
        <a:graphic>
          <a:graphicData uri="http://schemas.openxmlformats.org/drawingml/2006/table">
            <a:tbl>
              <a:tblPr/>
              <a:tblGrid>
                <a:gridCol w="1761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38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面向过程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）开始游戏。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）落黑子。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）落白子。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）判断输赢：赢则结束游戏，否则返回步骤（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96" y="1993104"/>
            <a:ext cx="3527829" cy="39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144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33be7a6fbd62e61805dad74f909818f4dc561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5079</Words>
  <Application>Microsoft Macintosh PowerPoint</Application>
  <PresentationFormat>宽屏</PresentationFormat>
  <Paragraphs>637</Paragraphs>
  <Slides>75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等线</vt:lpstr>
      <vt:lpstr>等线 Light</vt:lpstr>
      <vt:lpstr>方正细倩简体</vt:lpstr>
      <vt:lpstr>华康俪金黑W8(P)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Office 主题​​</vt:lpstr>
      <vt:lpstr>Excel.Sheet.8</vt:lpstr>
      <vt:lpstr>第8章 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类的定义与使用</vt:lpstr>
      <vt:lpstr>8.2.1 类的定义</vt:lpstr>
      <vt:lpstr>8.2.1 类的定义</vt:lpstr>
      <vt:lpstr>8.2.1 类的定义</vt:lpstr>
      <vt:lpstr>8.2.2 对象的创建与使用</vt:lpstr>
      <vt:lpstr>PowerPoint 演示文稿</vt:lpstr>
      <vt:lpstr>8.3.1 属性</vt:lpstr>
      <vt:lpstr>8.3.1 属性</vt:lpstr>
      <vt:lpstr>8.3.1 属性</vt:lpstr>
      <vt:lpstr>8.3.1 属性</vt:lpstr>
      <vt:lpstr>8.3.1 属性</vt:lpstr>
      <vt:lpstr>8.3.2 方法</vt:lpstr>
      <vt:lpstr>8.3.2 方法</vt:lpstr>
      <vt:lpstr>8.3.2 方法</vt:lpstr>
      <vt:lpstr>8.3.2 方法</vt:lpstr>
      <vt:lpstr>8.3.2 方法</vt:lpstr>
      <vt:lpstr>8.3.2 方法</vt:lpstr>
      <vt:lpstr>8.3.3 私有成员</vt:lpstr>
      <vt:lpstr>8.3.3 私有成员</vt:lpstr>
      <vt:lpstr>8.3.3 私有成员</vt:lpstr>
      <vt:lpstr>PowerPoint 演示文稿</vt:lpstr>
      <vt:lpstr>8.4 特殊方法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8.12 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80810</cp:lastModifiedBy>
  <cp:revision>347</cp:revision>
  <dcterms:created xsi:type="dcterms:W3CDTF">2016-08-25T05:35:30Z</dcterms:created>
  <dcterms:modified xsi:type="dcterms:W3CDTF">2021-02-02T10:49:48Z</dcterms:modified>
</cp:coreProperties>
</file>