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13" r:id="rId3"/>
    <p:sldId id="644" r:id="rId4"/>
    <p:sldId id="718" r:id="rId5"/>
    <p:sldId id="645" r:id="rId6"/>
    <p:sldId id="719" r:id="rId7"/>
    <p:sldId id="720" r:id="rId8"/>
    <p:sldId id="721" r:id="rId9"/>
    <p:sldId id="649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42" r:id="rId26"/>
    <p:sldId id="743" r:id="rId27"/>
    <p:sldId id="745" r:id="rId28"/>
    <p:sldId id="746" r:id="rId29"/>
    <p:sldId id="747" r:id="rId30"/>
    <p:sldId id="744" r:id="rId31"/>
    <p:sldId id="748" r:id="rId32"/>
    <p:sldId id="749" r:id="rId33"/>
    <p:sldId id="741" r:id="rId34"/>
    <p:sldId id="750" r:id="rId35"/>
    <p:sldId id="751" r:id="rId36"/>
    <p:sldId id="738" r:id="rId37"/>
    <p:sldId id="739" r:id="rId38"/>
    <p:sldId id="740" r:id="rId39"/>
    <p:sldId id="434" r:id="rId40"/>
    <p:sldId id="283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85915" autoAdjust="0"/>
  </p:normalViewPr>
  <p:slideViewPr>
    <p:cSldViewPr snapToGrid="0">
      <p:cViewPr varScale="1">
        <p:scale>
          <a:sx n="105" d="100"/>
          <a:sy n="105" d="100"/>
        </p:scale>
        <p:origin x="36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76CC-DE11-4864-9A2B-FE598FA6C5C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2A1C-5F36-441A-BFFC-3646EF3A8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9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7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1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EDCFA1-930D-7444-84C0-9DF02D5FA9E8}"/>
              </a:ext>
            </a:extLst>
          </p:cNvPr>
          <p:cNvGrpSpPr/>
          <p:nvPr userDrawn="1"/>
        </p:nvGrpSpPr>
        <p:grpSpPr>
          <a:xfrm>
            <a:off x="3814011" y="379186"/>
            <a:ext cx="4463715" cy="1337036"/>
            <a:chOff x="3814011" y="379186"/>
            <a:chExt cx="4463715" cy="13370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8BFE0A-525D-4949-AAE7-16CD8D0C8317}"/>
                </a:ext>
              </a:extLst>
            </p:cNvPr>
            <p:cNvSpPr/>
            <p:nvPr userDrawn="1"/>
          </p:nvSpPr>
          <p:spPr>
            <a:xfrm>
              <a:off x="3814011" y="697832"/>
              <a:ext cx="4463715" cy="846847"/>
            </a:xfrm>
            <a:prstGeom prst="rect">
              <a:avLst/>
            </a:prstGeom>
            <a:solidFill>
              <a:srgbClr val="116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394668A-57F8-644C-96AD-035B4F0325ED}"/>
                </a:ext>
              </a:extLst>
            </p:cNvPr>
            <p:cNvGrpSpPr/>
            <p:nvPr userDrawn="1"/>
          </p:nvGrpSpPr>
          <p:grpSpPr>
            <a:xfrm>
              <a:off x="4091306" y="379186"/>
              <a:ext cx="4009387" cy="1337036"/>
              <a:chOff x="4091306" y="4725938"/>
              <a:chExt cx="4009387" cy="1337036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AC5FF6A8-91A4-C14D-97A7-4E8687157ADC}"/>
                  </a:ext>
                </a:extLst>
              </p:cNvPr>
              <p:cNvSpPr/>
              <p:nvPr userDrawn="1"/>
            </p:nvSpPr>
            <p:spPr>
              <a:xfrm>
                <a:off x="4091306" y="5061021"/>
                <a:ext cx="4009387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CB285884-FBD0-3D41-BCEB-9C49EEC0829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0893" y="4725938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440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AEBEE55-BCFF-AE4E-BF7B-7A75AA13C69C}"/>
              </a:ext>
            </a:extLst>
          </p:cNvPr>
          <p:cNvGrpSpPr/>
          <p:nvPr userDrawn="1"/>
        </p:nvGrpSpPr>
        <p:grpSpPr>
          <a:xfrm>
            <a:off x="3404937" y="1166298"/>
            <a:ext cx="5029200" cy="1337036"/>
            <a:chOff x="3404937" y="1166298"/>
            <a:chExt cx="5029200" cy="13370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9C40E8-6D68-A247-9706-CADBA919C846}"/>
                </a:ext>
              </a:extLst>
            </p:cNvPr>
            <p:cNvSpPr/>
            <p:nvPr userDrawn="1"/>
          </p:nvSpPr>
          <p:spPr>
            <a:xfrm>
              <a:off x="3404937" y="1455821"/>
              <a:ext cx="5029200" cy="757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FC28ED8-5B82-DB49-A8E6-997AFC617125}"/>
                </a:ext>
              </a:extLst>
            </p:cNvPr>
            <p:cNvGrpSpPr/>
            <p:nvPr userDrawn="1"/>
          </p:nvGrpSpPr>
          <p:grpSpPr>
            <a:xfrm>
              <a:off x="4253894" y="1166298"/>
              <a:ext cx="3684211" cy="1337036"/>
              <a:chOff x="4595113" y="304724"/>
              <a:chExt cx="3684211" cy="1337036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86A5C262-BD6F-D049-930B-906AC573377D}"/>
                  </a:ext>
                </a:extLst>
              </p:cNvPr>
              <p:cNvSpPr/>
              <p:nvPr userDrawn="1"/>
            </p:nvSpPr>
            <p:spPr>
              <a:xfrm>
                <a:off x="4595113" y="591646"/>
                <a:ext cx="3684211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4823604B-673B-7E42-9BC7-2E177D36AAF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112" y="304724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592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"/>
            <a:ext cx="12191999" cy="6848474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67536DC-1D14-464D-B5EF-D17A3A08D030}"/>
              </a:ext>
            </a:extLst>
          </p:cNvPr>
          <p:cNvPicPr/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6" b="21496"/>
          <a:stretch/>
        </p:blipFill>
        <p:spPr bwMode="auto">
          <a:xfrm>
            <a:off x="8497887" y="235425"/>
            <a:ext cx="3029585" cy="7924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473852" cy="1912983"/>
          </a:xfrm>
        </p:spPr>
        <p:txBody>
          <a:bodyPr/>
          <a:lstStyle/>
          <a:p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第</a:t>
            </a:r>
            <a:r>
              <a:rPr lang="en-US" altLang="zh-CN" b="1" dirty="0">
                <a:latin typeface="方正细倩简体"/>
                <a:ea typeface="方正细倩简体"/>
                <a:cs typeface="方正细倩简体"/>
              </a:rPr>
              <a:t>9</a:t>
            </a:r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章 异常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4414157" y="5109434"/>
            <a:ext cx="31014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异常的概念和类型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捕获异常的方式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raise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语句和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assert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语句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2908" y="5104377"/>
            <a:ext cx="3299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异常传递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自定义异常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" y="5031917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ltGray">
          <a:xfrm>
            <a:off x="585763" y="1243013"/>
            <a:ext cx="2663825" cy="527050"/>
          </a:xfrm>
          <a:prstGeom prst="roundRect">
            <a:avLst>
              <a:gd name="adj" fmla="val 5977"/>
            </a:avLst>
          </a:prstGeom>
          <a:solidFill>
            <a:srgbClr val="1353A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IndexError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585763" y="1770063"/>
            <a:ext cx="10987538" cy="1259740"/>
          </a:xfrm>
          <a:prstGeom prst="roundRect">
            <a:avLst>
              <a:gd name="adj" fmla="val 1278"/>
            </a:avLst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endParaRPr lang="zh-CN" altLang="en-US" kern="0" dirty="0">
              <a:solidFill>
                <a:sysClr val="window" lastClr="FFFFFF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cs typeface="宋体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5763" y="1843084"/>
            <a:ext cx="109875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IndexError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是程序越界访问时会引发的异常。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，使用索引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访问空列表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num_list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，代码如下：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43" y="2947915"/>
            <a:ext cx="7757378" cy="222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36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ltGray">
          <a:xfrm>
            <a:off x="585763" y="1243013"/>
            <a:ext cx="2663825" cy="527050"/>
          </a:xfrm>
          <a:prstGeom prst="roundRect">
            <a:avLst>
              <a:gd name="adj" fmla="val 5977"/>
            </a:avLst>
          </a:prstGeom>
          <a:solidFill>
            <a:srgbClr val="1353A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	AttributeError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585763" y="1770063"/>
            <a:ext cx="10987538" cy="1259740"/>
          </a:xfrm>
          <a:prstGeom prst="roundRect">
            <a:avLst>
              <a:gd name="adj" fmla="val 1278"/>
            </a:avLst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endParaRPr lang="zh-CN" altLang="en-US" kern="0" dirty="0">
              <a:solidFill>
                <a:sysClr val="window" lastClr="FFFFFF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cs typeface="宋体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5763" y="1843084"/>
            <a:ext cx="10987538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AttributeError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是使用对象访问不存在的属性时引发的异常。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类中动态地添加了两个属性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brand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类的对象依次访问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brand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属性及不存在的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属性，代码如下：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432" y="3266038"/>
            <a:ext cx="61722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08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ltGray">
          <a:xfrm>
            <a:off x="585763" y="1243013"/>
            <a:ext cx="3167371" cy="527050"/>
          </a:xfrm>
          <a:prstGeom prst="roundRect">
            <a:avLst>
              <a:gd name="adj" fmla="val 5977"/>
            </a:avLst>
          </a:prstGeom>
          <a:solidFill>
            <a:srgbClr val="1353A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	FileNotFoundError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585763" y="1770063"/>
            <a:ext cx="10987538" cy="1259740"/>
          </a:xfrm>
          <a:prstGeom prst="roundRect">
            <a:avLst>
              <a:gd name="adj" fmla="val 1278"/>
            </a:avLst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endParaRPr lang="zh-CN" altLang="en-US" kern="0" dirty="0">
              <a:solidFill>
                <a:sysClr val="window" lastClr="FFFFFF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cs typeface="宋体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5763" y="1843084"/>
            <a:ext cx="109875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FileNotFoundError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是未找到指定文件或目录时引发的异常。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，打开一个本地不存在的文件，代码如下：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14" y="2856546"/>
            <a:ext cx="8290235" cy="196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抛出异常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</a:p>
        </p:txBody>
      </p:sp>
      <p:sp>
        <p:nvSpPr>
          <p:cNvPr id="13" name="对角圆角矩形 12"/>
          <p:cNvSpPr/>
          <p:nvPr/>
        </p:nvSpPr>
        <p:spPr>
          <a:xfrm>
            <a:off x="4814058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9.1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异常概述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9.2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异常捕获语句</a:t>
            </a:r>
          </a:p>
        </p:txBody>
      </p:sp>
    </p:spTree>
    <p:extLst>
      <p:ext uri="{BB962C8B-B14F-4D97-AF65-F5344CB8AC3E}">
        <p14:creationId xmlns:p14="http://schemas.microsoft.com/office/powerpoint/2010/main" val="51436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4339988" y="2229667"/>
            <a:ext cx="71626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既可以直接通过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语句实现简单的异常捕获与处理的功能，也可以将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语句与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子句组合实现更强大的异常捕获与处理的功能。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异常捕获语句</a:t>
            </a:r>
          </a:p>
        </p:txBody>
      </p:sp>
      <p:pic>
        <p:nvPicPr>
          <p:cNvPr id="9218" name="Picture 2" descr="https://timgsa.baidu.com/timg?image&amp;quality=80&amp;size=b9999_10000&amp;sec=1588933402019&amp;di=6846bac90e28714d905483a6d7bc192f&amp;imgtype=0&amp;src=http%3A%2F%2Fpic.962.net%2Fup%2F2018-9%2F2018921114325108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3" y="1607049"/>
            <a:ext cx="3089536" cy="30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9.2.1	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try-except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语句捕获异常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25271" y="2670257"/>
            <a:ext cx="1089343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try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可能出错的代码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except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异常类型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[as error]]:                    #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将捕获到的异常对象赋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捕获异常后的处理代码</a:t>
            </a:r>
          </a:p>
        </p:txBody>
      </p:sp>
      <p:sp>
        <p:nvSpPr>
          <p:cNvPr id="7" name="矩形 6"/>
          <p:cNvSpPr/>
          <p:nvPr/>
        </p:nvSpPr>
        <p:spPr>
          <a:xfrm>
            <a:off x="625270" y="2625514"/>
            <a:ext cx="10893439" cy="17375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9587551" y="2656609"/>
            <a:ext cx="1931158" cy="461665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</a:p>
        </p:txBody>
      </p:sp>
      <p:sp>
        <p:nvSpPr>
          <p:cNvPr id="2" name="矩形 1"/>
          <p:cNvSpPr/>
          <p:nvPr/>
        </p:nvSpPr>
        <p:spPr>
          <a:xfrm>
            <a:off x="625271" y="1993887"/>
            <a:ext cx="1098897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语句的语法格式如下：</a:t>
            </a:r>
          </a:p>
        </p:txBody>
      </p:sp>
    </p:spTree>
    <p:extLst>
      <p:ext uri="{BB962C8B-B14F-4D97-AF65-F5344CB8AC3E}">
        <p14:creationId xmlns:p14="http://schemas.microsoft.com/office/powerpoint/2010/main" val="182148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9.2.1	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try-except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语句捕获异常</a:t>
            </a:r>
          </a:p>
        </p:txBody>
      </p:sp>
      <p:sp>
        <p:nvSpPr>
          <p:cNvPr id="2" name="矩形 1"/>
          <p:cNvSpPr/>
          <p:nvPr/>
        </p:nvSpPr>
        <p:spPr>
          <a:xfrm>
            <a:off x="625271" y="1735236"/>
            <a:ext cx="1098897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语句可以捕获与处理程序的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单个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5270" y="2597194"/>
            <a:ext cx="10988973" cy="2536400"/>
            <a:chOff x="617346" y="3124829"/>
            <a:chExt cx="5797562" cy="2266926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226692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num_one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请输入被除数：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num_two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num_one / num_two)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 ZeroDivisionError: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出错了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捕获单个异常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205701" y="43362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单个异常类型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01253" y="4327685"/>
            <a:ext cx="1992573" cy="377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93826" y="4516626"/>
            <a:ext cx="7118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9.2.1	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try-except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语句捕获异常</a:t>
            </a:r>
          </a:p>
        </p:txBody>
      </p:sp>
      <p:sp>
        <p:nvSpPr>
          <p:cNvPr id="2" name="矩形 1"/>
          <p:cNvSpPr/>
          <p:nvPr/>
        </p:nvSpPr>
        <p:spPr>
          <a:xfrm>
            <a:off x="625271" y="1674849"/>
            <a:ext cx="1098897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语句可以捕获与处理程序的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单个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5270" y="2536807"/>
            <a:ext cx="10988973" cy="2536400"/>
            <a:chOff x="617346" y="3124829"/>
            <a:chExt cx="5797562" cy="2266926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226692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num_one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请输入被除数：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num_two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num_one / num_two)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 ZeroDivisionError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 error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出错了，原因：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error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说明异常原因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40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9.2.1	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try-except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语句捕获异常</a:t>
            </a:r>
          </a:p>
        </p:txBody>
      </p:sp>
      <p:sp>
        <p:nvSpPr>
          <p:cNvPr id="2" name="矩形 1"/>
          <p:cNvSpPr/>
          <p:nvPr/>
        </p:nvSpPr>
        <p:spPr>
          <a:xfrm>
            <a:off x="625271" y="1552017"/>
            <a:ext cx="1098897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语句可以捕获与处理程序的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单个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5270" y="2413975"/>
            <a:ext cx="10988973" cy="2536400"/>
            <a:chOff x="617346" y="3124829"/>
            <a:chExt cx="5797562" cy="2266926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226692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num_one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请输入被除数：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num_two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num_one / num_two)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 (ZeroDivisionError, ValueError) as error: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出错了，原因：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error)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捕获多个异常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438463" y="37881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多个</a:t>
            </a:r>
            <a:r>
              <a:rPr lang="zh-CN" altLang="zh-CN" dirty="0">
                <a:solidFill>
                  <a:srgbClr val="FF0000"/>
                </a:solidFill>
              </a:rPr>
              <a:t>异常类型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01253" y="4039745"/>
            <a:ext cx="3330054" cy="509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726588" y="3983427"/>
            <a:ext cx="711875" cy="201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8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9.2.1	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try-except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语句捕获异常</a:t>
            </a:r>
          </a:p>
        </p:txBody>
      </p:sp>
      <p:sp>
        <p:nvSpPr>
          <p:cNvPr id="2" name="矩形 1"/>
          <p:cNvSpPr/>
          <p:nvPr/>
        </p:nvSpPr>
        <p:spPr>
          <a:xfrm>
            <a:off x="625271" y="1429185"/>
            <a:ext cx="1098897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语句可以捕获与处理程序的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单个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r>
              <a:rPr kumimoji="1"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5270" y="2291144"/>
            <a:ext cx="10988973" cy="2585323"/>
            <a:chOff x="617346" y="3124829"/>
            <a:chExt cx="5797562" cy="2310651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231065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num_one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请输入被除数：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num_two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num_one / num_two)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 Exception as error: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出错了，原因：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error)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捕获全部异常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047274" y="3295939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异常类型设置为</a:t>
            </a:r>
            <a:r>
              <a:rPr lang="en-US" altLang="zh-CN" dirty="0">
                <a:solidFill>
                  <a:srgbClr val="FF0000"/>
                </a:solidFill>
              </a:rPr>
              <a:t>Exception</a:t>
            </a:r>
            <a:r>
              <a:rPr lang="zh-CN" altLang="en-US" dirty="0">
                <a:solidFill>
                  <a:srgbClr val="FF0000"/>
                </a:solidFill>
              </a:rPr>
              <a:t>或省略不写</a:t>
            </a:r>
          </a:p>
        </p:txBody>
      </p:sp>
      <p:sp>
        <p:nvSpPr>
          <p:cNvPr id="13" name="椭圆 12"/>
          <p:cNvSpPr/>
          <p:nvPr/>
        </p:nvSpPr>
        <p:spPr>
          <a:xfrm>
            <a:off x="1487605" y="3916913"/>
            <a:ext cx="1160060" cy="509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29840" y="3583805"/>
            <a:ext cx="711875" cy="377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07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2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3"/>
            <a:ext cx="3387724" cy="1383773"/>
            <a:chOff x="153988" y="1372872"/>
            <a:chExt cx="3386199" cy="1382898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2"/>
              <a:ext cx="2788938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异常、异常的捕获方式</a:t>
              </a: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476825" y="1268355"/>
            <a:ext cx="3516489" cy="1343079"/>
            <a:chOff x="5179308" y="1870029"/>
            <a:chExt cx="3517017" cy="1339896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179308" y="1870029"/>
              <a:ext cx="3009526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熟悉 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raise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语句和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assert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语句</a:t>
              </a: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587935" y="4905374"/>
            <a:ext cx="3775266" cy="1103556"/>
            <a:chOff x="4922315" y="4225925"/>
            <a:chExt cx="3774010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4922315" y="4752515"/>
              <a:ext cx="3123442" cy="55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程序如何传递异常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919360" cy="1385598"/>
            <a:chOff x="218911" y="4857376"/>
            <a:chExt cx="3919890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3180949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自定义异常的定义与使用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0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9.2.2	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异常结构中的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else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子句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25271" y="2599129"/>
            <a:ext cx="1089343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try: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可能出错的代码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except [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异常类型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[as error]]:                    #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将捕获到的异常对象赋值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捕获异常后的处理代码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else: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未捕获异常后的处理代码</a:t>
            </a:r>
          </a:p>
        </p:txBody>
      </p:sp>
      <p:sp>
        <p:nvSpPr>
          <p:cNvPr id="7" name="矩形 6"/>
          <p:cNvSpPr/>
          <p:nvPr/>
        </p:nvSpPr>
        <p:spPr>
          <a:xfrm>
            <a:off x="625270" y="2554385"/>
            <a:ext cx="10893439" cy="25377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9587551" y="2585481"/>
            <a:ext cx="1931158" cy="461665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</a:p>
        </p:txBody>
      </p:sp>
      <p:sp>
        <p:nvSpPr>
          <p:cNvPr id="2" name="矩形 1"/>
          <p:cNvSpPr/>
          <p:nvPr/>
        </p:nvSpPr>
        <p:spPr>
          <a:xfrm>
            <a:off x="625271" y="1415537"/>
            <a:ext cx="10988973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子句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可以与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语句组合成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try-except-else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结构，若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监控的代码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没有异常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，程序会执行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子句后的代码。</a:t>
            </a:r>
            <a:endParaRPr kumimoji="1"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09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9.2.2	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异常结构中的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else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子句</a:t>
            </a:r>
          </a:p>
        </p:txBody>
      </p:sp>
      <p:sp>
        <p:nvSpPr>
          <p:cNvPr id="2" name="矩形 1"/>
          <p:cNvSpPr/>
          <p:nvPr/>
        </p:nvSpPr>
        <p:spPr>
          <a:xfrm>
            <a:off x="625271" y="1292705"/>
            <a:ext cx="10988973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子句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可以与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语句组合成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try-except-else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结构，若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监控的代码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没有异常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，程序会执行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子句后的代码。</a:t>
            </a:r>
            <a:endParaRPr kumimoji="1"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5269" y="2536801"/>
            <a:ext cx="10988973" cy="3367397"/>
            <a:chOff x="617346" y="3124829"/>
            <a:chExt cx="5797562" cy="3009635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300963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first_num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请输入被除数：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second_num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res = first_num/second_num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 ZeroDivisionError as error: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print('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异常原因：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',error)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print(res)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子句示例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13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9.2.3	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异常结构中的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finally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子句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25271" y="2610051"/>
            <a:ext cx="1089343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try: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可能出错的代码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except [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异常类型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[as error]]:                    #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将捕获到的异常对象赋值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捕获异常后的处理代码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finally: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一定执行的代码</a:t>
            </a:r>
          </a:p>
        </p:txBody>
      </p:sp>
      <p:sp>
        <p:nvSpPr>
          <p:cNvPr id="7" name="矩形 6"/>
          <p:cNvSpPr/>
          <p:nvPr/>
        </p:nvSpPr>
        <p:spPr>
          <a:xfrm>
            <a:off x="625270" y="2610051"/>
            <a:ext cx="10893439" cy="25377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9587551" y="2641147"/>
            <a:ext cx="1931158" cy="461665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</a:p>
        </p:txBody>
      </p:sp>
      <p:sp>
        <p:nvSpPr>
          <p:cNvPr id="2" name="矩形 1"/>
          <p:cNvSpPr/>
          <p:nvPr/>
        </p:nvSpPr>
        <p:spPr>
          <a:xfrm>
            <a:off x="625271" y="1792089"/>
            <a:ext cx="1098897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子句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可以和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一起使用，语法格式如下：</a:t>
            </a:r>
            <a:endParaRPr kumimoji="1"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21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9.2.3	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异常结构中的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finally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子句</a:t>
            </a:r>
          </a:p>
        </p:txBody>
      </p:sp>
      <p:sp>
        <p:nvSpPr>
          <p:cNvPr id="2" name="矩形 1"/>
          <p:cNvSpPr/>
          <p:nvPr/>
        </p:nvSpPr>
        <p:spPr>
          <a:xfrm>
            <a:off x="625271" y="1360945"/>
            <a:ext cx="109889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defTabSz="720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无论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子句监控的代码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是否产生异常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都会被执行</a:t>
            </a:r>
            <a:endParaRPr kumimoji="1"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720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子句多用于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预设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清理操作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，如关闭文件、关闭网络连接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5269" y="2605041"/>
            <a:ext cx="10988973" cy="3367397"/>
            <a:chOff x="617346" y="3124829"/>
            <a:chExt cx="5797562" cy="3009635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300963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file = open('./file.txt', mode='r', encoding='utf-8')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print(file.read())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 FileNotFoundError as error: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print(error)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finally: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file.close()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print('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文件已关闭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finally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子句示例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427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</a:p>
        </p:txBody>
      </p:sp>
      <p:sp>
        <p:nvSpPr>
          <p:cNvPr id="13" name="对角圆角矩形 12"/>
          <p:cNvSpPr/>
          <p:nvPr/>
        </p:nvSpPr>
        <p:spPr>
          <a:xfrm>
            <a:off x="4814058" y="306114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9.1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异常概述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9.2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异常捕获语句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抛出异常</a:t>
            </a:r>
          </a:p>
        </p:txBody>
      </p:sp>
    </p:spTree>
    <p:extLst>
      <p:ext uri="{BB962C8B-B14F-4D97-AF65-F5344CB8AC3E}">
        <p14:creationId xmlns:p14="http://schemas.microsoft.com/office/powerpoint/2010/main" val="237779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4339988" y="2717187"/>
            <a:ext cx="71626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程序中的异常不仅可以自动触发异常，而且还可以由开发人员使用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raise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assert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语句主动抛出异常。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抛出异常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2" y="2231329"/>
            <a:ext cx="3502415" cy="266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8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600501" y="1163656"/>
            <a:ext cx="11000095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raise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语句可以显式地抛出异常，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raise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语句的语法格式如下：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raise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语句抛出异常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5269" y="1837283"/>
            <a:ext cx="10988973" cy="1338828"/>
            <a:chOff x="617346" y="3124829"/>
            <a:chExt cx="5797562" cy="1196587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119658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			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：使用异常类名引发指定的异常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异常类对象			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：使用异常类的对象引发指定的异常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使用刚出现过的异常重新引发异常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语法格式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7797" y="3328511"/>
            <a:ext cx="10988973" cy="489174"/>
            <a:chOff x="627797" y="3328511"/>
            <a:chExt cx="10988973" cy="489174"/>
          </a:xfrm>
        </p:grpSpPr>
        <p:sp>
          <p:nvSpPr>
            <p:cNvPr id="9" name="矩形 8"/>
            <p:cNvSpPr/>
            <p:nvPr/>
          </p:nvSpPr>
          <p:spPr>
            <a:xfrm>
              <a:off x="627797" y="3328511"/>
              <a:ext cx="10988973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IndexError</a:t>
              </a:r>
              <a:endPara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362364" y="3328511"/>
              <a:ext cx="2241954" cy="48917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异常类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7" y="3956569"/>
            <a:ext cx="9802008" cy="161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raise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语句抛出异常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5269" y="1837283"/>
            <a:ext cx="10988973" cy="1338828"/>
            <a:chOff x="617346" y="3124829"/>
            <a:chExt cx="5797562" cy="1196587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119658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			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：使用异常类名引发指定的异常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异常类对象			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：使用异常类的对象引发指定的异常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使用刚出现过的异常重新引发异常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语法格式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7797" y="3328511"/>
            <a:ext cx="10988973" cy="489174"/>
            <a:chOff x="627797" y="3328511"/>
            <a:chExt cx="10988973" cy="489174"/>
          </a:xfrm>
        </p:grpSpPr>
        <p:sp>
          <p:nvSpPr>
            <p:cNvPr id="9" name="矩形 8"/>
            <p:cNvSpPr/>
            <p:nvPr/>
          </p:nvSpPr>
          <p:spPr>
            <a:xfrm>
              <a:off x="627797" y="3328511"/>
              <a:ext cx="10988973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IndexError()</a:t>
              </a:r>
              <a:endPara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144000" y="3328511"/>
              <a:ext cx="2460318" cy="48917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异常对象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77" y="3899573"/>
            <a:ext cx="8242325" cy="14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1255595" y="3341730"/>
            <a:ext cx="1610435" cy="475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58100" y="339504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创建异常类对象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600501" y="1163656"/>
            <a:ext cx="11000095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raise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语句可以显式地抛出异常，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raise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语句的语法格式如下：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89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raise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语句抛出异常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5269" y="1837283"/>
            <a:ext cx="10988973" cy="1338828"/>
            <a:chOff x="617346" y="3124829"/>
            <a:chExt cx="5797562" cy="1196587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119658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			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：使用异常类名引发指定的异常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异常类对象			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：使用异常类的对象引发指定的异常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使用刚出现过的异常重新引发异常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语法格式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7797" y="3328511"/>
            <a:ext cx="10988973" cy="507831"/>
            <a:chOff x="627797" y="3328511"/>
            <a:chExt cx="10988973" cy="507831"/>
          </a:xfrm>
        </p:grpSpPr>
        <p:sp>
          <p:nvSpPr>
            <p:cNvPr id="9" name="矩形 8"/>
            <p:cNvSpPr/>
            <p:nvPr/>
          </p:nvSpPr>
          <p:spPr>
            <a:xfrm>
              <a:off x="627797" y="3328511"/>
              <a:ext cx="10988973" cy="50783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IndexError('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索引下标超出范围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</a:t>
              </a:r>
              <a:endPara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144000" y="3328511"/>
              <a:ext cx="2460318" cy="48917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异常对象</a:t>
              </a:r>
            </a:p>
          </p:txBody>
        </p:sp>
      </p:grpSp>
      <p:sp>
        <p:nvSpPr>
          <p:cNvPr id="2" name="椭圆 1"/>
          <p:cNvSpPr/>
          <p:nvPr/>
        </p:nvSpPr>
        <p:spPr>
          <a:xfrm>
            <a:off x="2497541" y="3341730"/>
            <a:ext cx="1951629" cy="475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38460" y="33977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指定异常的具体信息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77" y="3929063"/>
            <a:ext cx="8757324" cy="143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600501" y="1163656"/>
            <a:ext cx="11000095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raise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语句可以显式地抛出异常，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raise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语句的语法格式如下：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0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raise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语句抛出异常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5269" y="1837283"/>
            <a:ext cx="10988973" cy="1338828"/>
            <a:chOff x="617346" y="3124829"/>
            <a:chExt cx="5797562" cy="1196587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119658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			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：使用异常类名引发指定的异常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异常类对象			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：使用异常类的对象引发指定的异常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使用刚出现过的异常重新引发异常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raise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语法格式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7797" y="3328511"/>
            <a:ext cx="10988973" cy="1705403"/>
            <a:chOff x="627797" y="3328511"/>
            <a:chExt cx="10988973" cy="1705403"/>
          </a:xfrm>
        </p:grpSpPr>
        <p:sp>
          <p:nvSpPr>
            <p:cNvPr id="9" name="矩形 8"/>
            <p:cNvSpPr/>
            <p:nvPr/>
          </p:nvSpPr>
          <p:spPr>
            <a:xfrm>
              <a:off x="627797" y="3328511"/>
              <a:ext cx="10988973" cy="170540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raise IndexError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raise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9144000" y="3328511"/>
              <a:ext cx="2460318" cy="48917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示例：重新引发异常</a:t>
              </a:r>
            </a:p>
          </p:txBody>
        </p:sp>
      </p:grp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600501" y="1163656"/>
            <a:ext cx="11000095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raise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语句可以显式地抛出异常，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raise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语句的语法格式如下：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02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异常捕获语句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抛出异常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9.1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异常概述</a:t>
            </a:r>
          </a:p>
        </p:txBody>
      </p:sp>
    </p:spTree>
    <p:extLst>
      <p:ext uri="{BB962C8B-B14F-4D97-AF65-F5344CB8AC3E}">
        <p14:creationId xmlns:p14="http://schemas.microsoft.com/office/powerpoint/2010/main" val="2523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600501" y="1174990"/>
            <a:ext cx="10972800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assert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又称为断言语句，其语法格式如下所示：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9.3.2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assert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语句抛出异常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23322" y="1837280"/>
            <a:ext cx="10426888" cy="507831"/>
            <a:chOff x="913891" y="3124829"/>
            <a:chExt cx="5501017" cy="453878"/>
          </a:xfrm>
        </p:grpSpPr>
        <p:sp>
          <p:nvSpPr>
            <p:cNvPr id="7" name="矩形 6"/>
            <p:cNvSpPr/>
            <p:nvPr/>
          </p:nvSpPr>
          <p:spPr>
            <a:xfrm>
              <a:off x="913891" y="3124829"/>
              <a:ext cx="5501017" cy="45387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assert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[, 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异常信息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50071" y="3124829"/>
              <a:ext cx="96483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assert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语法格式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6867" y="2644772"/>
            <a:ext cx="10426888" cy="2120902"/>
            <a:chOff x="913891" y="3124829"/>
            <a:chExt cx="5501017" cy="1895573"/>
          </a:xfrm>
        </p:grpSpPr>
        <p:sp>
          <p:nvSpPr>
            <p:cNvPr id="10" name="矩形 9"/>
            <p:cNvSpPr/>
            <p:nvPr/>
          </p:nvSpPr>
          <p:spPr>
            <a:xfrm>
              <a:off x="913891" y="3124829"/>
              <a:ext cx="5501017" cy="189557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num_one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请输入被除数：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num_two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assert num_two != 0, '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除数不能为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0'  # assert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语句判定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num_two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不等于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 = num_one / num_two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print(num_one, '/', num_two, '=', result)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932489" y="3124829"/>
              <a:ext cx="482419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927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9.3.2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assert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语句抛出异常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13" y="3554319"/>
            <a:ext cx="7726330" cy="269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982534" y="1279996"/>
            <a:ext cx="10426888" cy="2120902"/>
            <a:chOff x="913891" y="3124829"/>
            <a:chExt cx="5501017" cy="1895573"/>
          </a:xfrm>
        </p:grpSpPr>
        <p:sp>
          <p:nvSpPr>
            <p:cNvPr id="13" name="矩形 12"/>
            <p:cNvSpPr/>
            <p:nvPr/>
          </p:nvSpPr>
          <p:spPr>
            <a:xfrm>
              <a:off x="913891" y="3124829"/>
              <a:ext cx="5501017" cy="189557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num_one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请输入被除数：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num_two = int(input("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请输入除数：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assert num_two != 0, '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除数不能为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0'  # assert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语句判定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num_two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不等于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 = num_one / num_two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print(num_one, '/', num_two, '=', result)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2489" y="3124829"/>
              <a:ext cx="482419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252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4612943" y="2606421"/>
            <a:ext cx="6960358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如果程序中的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异常没有被处理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，默认情况下会将该异常传递到上一级，如果上一级仍然没有处理异常，那么会继续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向上传递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，直至异常被处理或程序崩溃。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9.3.3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异常的传递</a:t>
            </a:r>
          </a:p>
        </p:txBody>
      </p:sp>
      <p:pic>
        <p:nvPicPr>
          <p:cNvPr id="7170" name="Picture 2" descr="https://timgsa.baidu.com/timg?image&amp;quality=80&amp;size=b9999_10000&amp;sec=1589185740526&amp;di=952864f36310d222a09d0695e86a5642&amp;imgtype=0&amp;src=http%3A%2F%2Fpic.51yuansu.com%2Fpic3%2Fcover%2F02%2F45%2F02%2F59e541883a1ba_6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6" y="1936545"/>
            <a:ext cx="36480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3" name="对角圆角矩形 12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9.1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异常概述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9.2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异常捕获语句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抛出异常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</a:p>
        </p:txBody>
      </p:sp>
    </p:spTree>
    <p:extLst>
      <p:ext uri="{BB962C8B-B14F-4D97-AF65-F5344CB8AC3E}">
        <p14:creationId xmlns:p14="http://schemas.microsoft.com/office/powerpoint/2010/main" val="276618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4612943" y="2454041"/>
            <a:ext cx="69603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有时我们需要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自定义异常类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，以满足当前程序的需求。自定义异常的方法比较简单，只需要创建一个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类或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的类（类名一般以“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Error”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为结尾）即可。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9.4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自定义异常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5" y="2301662"/>
            <a:ext cx="3117589" cy="261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7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9.4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自定义异常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82534" y="1279996"/>
            <a:ext cx="10426888" cy="5401479"/>
            <a:chOff x="913891" y="3124829"/>
            <a:chExt cx="5501017" cy="4827614"/>
          </a:xfrm>
        </p:grpSpPr>
        <p:sp>
          <p:nvSpPr>
            <p:cNvPr id="7" name="矩形 6"/>
            <p:cNvSpPr/>
            <p:nvPr/>
          </p:nvSpPr>
          <p:spPr>
            <a:xfrm>
              <a:off x="913891" y="3124829"/>
              <a:ext cx="5501017" cy="482761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ShortInputError(Exception):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'''</a:t>
              </a:r>
              <a:r>
                <a:rPr lang="zh-CN" altLang="en-US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自定义异常类</a:t>
              </a:r>
              <a:r>
                <a:rPr lang="en-US" altLang="zh-CN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'''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length, atleast):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self.length = length  	            # </a:t>
              </a:r>
              <a:r>
                <a:rPr lang="zh-CN" altLang="en-US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输入的密码长度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self.atleast = atleast  	            # </a:t>
              </a:r>
              <a:r>
                <a:rPr lang="zh-CN" altLang="en-US" sz="16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限制的密码长度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text = input("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请输入密码：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if len(text) &lt; 3: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raise ShortInputError(len(text), 3)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 ShortInputError as result: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print("ShortInputError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：输入的长度是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%d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，长度至少应是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 d" %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(result.length, result.atleast))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密码设置成功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32489" y="3124829"/>
              <a:ext cx="482419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126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</a:p>
        </p:txBody>
      </p:sp>
      <p:sp>
        <p:nvSpPr>
          <p:cNvPr id="13" name="对角圆角矩形 12"/>
          <p:cNvSpPr/>
          <p:nvPr/>
        </p:nvSpPr>
        <p:spPr>
          <a:xfrm>
            <a:off x="4814058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9.1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异常概述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9.2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异常捕获语句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抛出异常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9.5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4069459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12944" y="2768541"/>
            <a:ext cx="694857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假设某网站只允许用户上传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jpeg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格式的文件，本实例要求编写代码，通过异常捕获语句实现用户上传头像格式检测的功能。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59724"/>
            <a:ext cx="580477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头像格式检测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97" y="2056894"/>
            <a:ext cx="3073732" cy="311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592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12944" y="2247179"/>
            <a:ext cx="69485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用户在进行网购时，需要同时选择商品及数量，只有输入的商品数量不小于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才符合规则，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则提示错误信息并设为默认值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本实例要求编写代码，实现具有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检测商品数量是否符合规则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59724"/>
            <a:ext cx="580477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9.5.2	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商品数量检测</a:t>
            </a:r>
          </a:p>
        </p:txBody>
      </p:sp>
      <p:pic>
        <p:nvPicPr>
          <p:cNvPr id="14338" name="Picture 2" descr="https://ss1.bdstatic.com/70cFvXSh_Q1YnxGkpoWK1HF6hhy/it/u=197618035,2366267226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91" y="1980722"/>
            <a:ext cx="3329963" cy="332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68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59724"/>
            <a:ext cx="580477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9.6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</a:p>
        </p:txBody>
      </p:sp>
      <p:sp>
        <p:nvSpPr>
          <p:cNvPr id="5" name="矩形 4"/>
          <p:cNvSpPr/>
          <p:nvPr/>
        </p:nvSpPr>
        <p:spPr>
          <a:xfrm>
            <a:off x="4384713" y="1890895"/>
            <a:ext cx="6751678" cy="37457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异常的相关知识，包括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异常概述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异常捕获语句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，同时结合实训案例演示了异常的用法。通过本章的学习，希望大家掌握如何处理异常。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5" y="1890895"/>
            <a:ext cx="2041794" cy="357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75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异常捕获语句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抛出异常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</a:p>
        </p:txBody>
      </p:sp>
      <p:sp>
        <p:nvSpPr>
          <p:cNvPr id="13" name="对角圆角矩形 12"/>
          <p:cNvSpPr/>
          <p:nvPr/>
        </p:nvSpPr>
        <p:spPr>
          <a:xfrm>
            <a:off x="4870450" y="157372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9.1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异常概述</a:t>
            </a:r>
          </a:p>
        </p:txBody>
      </p:sp>
    </p:spTree>
    <p:extLst>
      <p:ext uri="{BB962C8B-B14F-4D97-AF65-F5344CB8AC3E}">
        <p14:creationId xmlns:p14="http://schemas.microsoft.com/office/powerpoint/2010/main" val="2418498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117806" y="2525656"/>
            <a:ext cx="63848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程序开发或运行时可能出现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，开发人员和运维人员需要辨别程序的异常，明确这些异常是源于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程序本身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的设计问题，还是由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外界环境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的变化引起，以便有针对性地处理异常。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异常概述</a:t>
            </a:r>
          </a:p>
        </p:txBody>
      </p:sp>
      <p:pic>
        <p:nvPicPr>
          <p:cNvPr id="2050" name="Picture 2" descr="https://timgsa.baidu.com/timg?image&amp;quality=80&amp;size=b9999_10000&amp;sec=1588931984650&amp;di=49326a02b6d232fd9556c87f8afae5c8&amp;imgtype=0&amp;src=http%3A%2F%2Fzkres1.myzaker.com%2F201812%2F5c09f93377ac64395d18dacd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24" y="1765639"/>
            <a:ext cx="4278782" cy="320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117806" y="2525656"/>
            <a:ext cx="6384878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运行出现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，若程序中没有设置异常处理功能，解释器会采用系统的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方式处理异常，即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返回异常信息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终止程序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9.1.1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认识异常</a:t>
            </a:r>
          </a:p>
        </p:txBody>
      </p:sp>
      <p:pic>
        <p:nvPicPr>
          <p:cNvPr id="2050" name="Picture 2" descr="https://timgsa.baidu.com/timg?image&amp;quality=80&amp;size=b9999_10000&amp;sec=1588931984650&amp;di=49326a02b6d232fd9556c87f8afae5c8&amp;imgtype=0&amp;src=http%3A%2F%2Fzkres1.myzaker.com%2F201812%2F5c09f93377ac64395d18dacd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24" y="1765639"/>
            <a:ext cx="4278782" cy="320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86749" y="1230613"/>
            <a:ext cx="11000200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异常信息中通常包含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异常代码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、异常的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和异常的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描述信息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异常概述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75" y="1975087"/>
            <a:ext cx="7599007" cy="181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85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9.1.2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异常的类型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659641" y="1107781"/>
            <a:ext cx="109409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程序运行出错时产生的每个异常类型都对应一个类，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运行时出现的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异常大多继承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类又继承了异常类的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基类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BaseException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C:\Users\admin\Documents\WXWork\1688852668087415\Cache\Image\2020-04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56" y="2862107"/>
            <a:ext cx="6616124" cy="3279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/>
        </p:nvGrpSpPr>
        <p:grpSpPr>
          <a:xfrm>
            <a:off x="6769290" y="2315444"/>
            <a:ext cx="2668890" cy="744224"/>
            <a:chOff x="6769290" y="2315444"/>
            <a:chExt cx="2668890" cy="744224"/>
          </a:xfrm>
        </p:grpSpPr>
        <p:sp>
          <p:nvSpPr>
            <p:cNvPr id="3" name="矩形 2"/>
            <p:cNvSpPr/>
            <p:nvPr/>
          </p:nvSpPr>
          <p:spPr>
            <a:xfrm>
              <a:off x="7176022" y="231544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>
                  <a:solidFill>
                    <a:srgbClr val="FF0000"/>
                  </a:solidFill>
                </a:rPr>
                <a:t>所有异常类型的父类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接箭头连接符 7"/>
            <p:cNvCxnSpPr>
              <a:endCxn id="3" idx="1"/>
            </p:cNvCxnSpPr>
            <p:nvPr/>
          </p:nvCxnSpPr>
          <p:spPr>
            <a:xfrm flipV="1">
              <a:off x="6769290" y="2500110"/>
              <a:ext cx="406732" cy="5595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72450" y="3244334"/>
            <a:ext cx="3185487" cy="658926"/>
            <a:chOff x="272450" y="3244334"/>
            <a:chExt cx="3185487" cy="658926"/>
          </a:xfrm>
        </p:grpSpPr>
        <p:sp>
          <p:nvSpPr>
            <p:cNvPr id="10" name="矩形 9"/>
            <p:cNvSpPr/>
            <p:nvPr/>
          </p:nvSpPr>
          <p:spPr>
            <a:xfrm>
              <a:off x="272450" y="3244334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>
                  <a:solidFill>
                    <a:srgbClr val="FF0000"/>
                  </a:solidFill>
                </a:rPr>
                <a:t>用户中断执行时会产生的异常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2539380" y="3613666"/>
              <a:ext cx="282676" cy="2895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251550" y="4189863"/>
            <a:ext cx="3443280" cy="966000"/>
            <a:chOff x="1251550" y="4189863"/>
            <a:chExt cx="3443280" cy="966000"/>
          </a:xfrm>
        </p:grpSpPr>
        <p:sp>
          <p:nvSpPr>
            <p:cNvPr id="15" name="矩形 14"/>
            <p:cNvSpPr/>
            <p:nvPr/>
          </p:nvSpPr>
          <p:spPr>
            <a:xfrm>
              <a:off x="1251550" y="478653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>
                  <a:solidFill>
                    <a:srgbClr val="FF0000"/>
                  </a:solidFill>
                </a:rPr>
                <a:t>生成器退出异常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3052043" y="4189863"/>
              <a:ext cx="1642787" cy="5966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972656" y="2830647"/>
            <a:ext cx="4289100" cy="927816"/>
            <a:chOff x="6972656" y="2830647"/>
            <a:chExt cx="4289100" cy="927816"/>
          </a:xfrm>
        </p:grpSpPr>
        <p:sp>
          <p:nvSpPr>
            <p:cNvPr id="21" name="矩形 20"/>
            <p:cNvSpPr/>
            <p:nvPr/>
          </p:nvSpPr>
          <p:spPr>
            <a:xfrm>
              <a:off x="7614604" y="2830647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>
                  <a:solidFill>
                    <a:srgbClr val="FF0000"/>
                  </a:solidFill>
                </a:rPr>
                <a:t>内置的、非系统退出的异常的基类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6972656" y="3199979"/>
              <a:ext cx="641948" cy="5584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639033" y="3502799"/>
            <a:ext cx="2961563" cy="400461"/>
            <a:chOff x="8639033" y="3502799"/>
            <a:chExt cx="2961563" cy="400461"/>
          </a:xfrm>
        </p:grpSpPr>
        <p:sp>
          <p:nvSpPr>
            <p:cNvPr id="19" name="矩形 18"/>
            <p:cNvSpPr/>
            <p:nvPr/>
          </p:nvSpPr>
          <p:spPr>
            <a:xfrm>
              <a:off x="9107606" y="3502799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Python</a:t>
              </a:r>
              <a:r>
                <a:rPr lang="zh-CN" altLang="zh-CN" dirty="0">
                  <a:solidFill>
                    <a:srgbClr val="FF0000"/>
                  </a:solidFill>
                </a:rPr>
                <a:t>解释器退出异常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8639033" y="3758463"/>
              <a:ext cx="468573" cy="1447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8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ltGray">
          <a:xfrm>
            <a:off x="585763" y="1243013"/>
            <a:ext cx="2663825" cy="527050"/>
          </a:xfrm>
          <a:prstGeom prst="roundRect">
            <a:avLst>
              <a:gd name="adj" fmla="val 5977"/>
            </a:avLst>
          </a:prstGeom>
          <a:solidFill>
            <a:srgbClr val="1353A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NameError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585763" y="1770063"/>
            <a:ext cx="10987538" cy="1259740"/>
          </a:xfrm>
          <a:prstGeom prst="roundRect">
            <a:avLst>
              <a:gd name="adj" fmla="val 1278"/>
            </a:avLst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endParaRPr lang="zh-CN" altLang="en-US" kern="0" dirty="0">
              <a:solidFill>
                <a:sysClr val="window" lastClr="FFFFFF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cs typeface="宋体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5763" y="1843084"/>
            <a:ext cx="109875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NameError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是程序中使用了未定义的变量时会引发的异常。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，访问一个未声明过的变量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，代码如下：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31" y="3042167"/>
            <a:ext cx="8284095" cy="190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5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42068C2-F92A-4D3A-9DCE-AFEC7C50768F}"/>
  <p:tag name="ISPRING_RESOURCE_FOLDER" val="E:\工作\工作\06-计算机网络\04-资源\3 教学PPT\第1章 初识计算机网络 教学PPT\"/>
  <p:tag name="ISPRING_PRESENTATION_PATH" val="E:\工作\工作\06-计算机网络\04-资源\3 教学PPT\第1章 初识计算机网络 教学PPT.pptx"/>
  <p:tag name="ISPRING_PROJECT_FOLDER_UPDATED" val="1"/>
  <p:tag name="ISPRING_RESOURCE_PATHS_HASH_PRESENTER" val="ef6c35f3552d40c119b977c25e7f41b156d2964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2359</Words>
  <Application>Microsoft Macintosh PowerPoint</Application>
  <PresentationFormat>宽屏</PresentationFormat>
  <Paragraphs>262</Paragraphs>
  <Slides>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等线</vt:lpstr>
      <vt:lpstr>等线 Light</vt:lpstr>
      <vt:lpstr>方正细倩简体</vt:lpstr>
      <vt:lpstr>华康俪金黑W8(P)</vt:lpstr>
      <vt:lpstr>微软雅黑</vt:lpstr>
      <vt:lpstr>Arial</vt:lpstr>
      <vt:lpstr>Calibri</vt:lpstr>
      <vt:lpstr>Impact</vt:lpstr>
      <vt:lpstr>Times New Roman</vt:lpstr>
      <vt:lpstr>Office 主题​​</vt:lpstr>
      <vt:lpstr>Excel.Sheet.8</vt:lpstr>
      <vt:lpstr>第9章 异常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9.5.1 头像格式检测</vt:lpstr>
      <vt:lpstr>9.5.2  商品数量检测</vt:lpstr>
      <vt:lpstr>9.6 本章小结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80810</cp:lastModifiedBy>
  <cp:revision>332</cp:revision>
  <dcterms:created xsi:type="dcterms:W3CDTF">2016-08-25T05:35:30Z</dcterms:created>
  <dcterms:modified xsi:type="dcterms:W3CDTF">2021-02-02T10:50:21Z</dcterms:modified>
</cp:coreProperties>
</file>