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98" r:id="rId3"/>
    <p:sldId id="979" r:id="rId4"/>
    <p:sldId id="344" r:id="rId5"/>
    <p:sldId id="897" r:id="rId6"/>
    <p:sldId id="1066" r:id="rId7"/>
    <p:sldId id="1068" r:id="rId8"/>
    <p:sldId id="1067" r:id="rId9"/>
    <p:sldId id="1069" r:id="rId10"/>
    <p:sldId id="1092" r:id="rId11"/>
    <p:sldId id="1093" r:id="rId12"/>
    <p:sldId id="1070" r:id="rId13"/>
    <p:sldId id="1071" r:id="rId14"/>
    <p:sldId id="1072" r:id="rId15"/>
    <p:sldId id="1028" r:id="rId16"/>
    <p:sldId id="1074" r:id="rId17"/>
    <p:sldId id="1073" r:id="rId18"/>
    <p:sldId id="1075" r:id="rId19"/>
    <p:sldId id="1076" r:id="rId20"/>
    <p:sldId id="1077" r:id="rId21"/>
    <p:sldId id="981" r:id="rId22"/>
    <p:sldId id="1078" r:id="rId23"/>
    <p:sldId id="1079" r:id="rId24"/>
    <p:sldId id="1029" r:id="rId25"/>
    <p:sldId id="1080" r:id="rId26"/>
    <p:sldId id="1081" r:id="rId27"/>
    <p:sldId id="1030" r:id="rId28"/>
    <p:sldId id="1083" r:id="rId29"/>
    <p:sldId id="1082" r:id="rId30"/>
    <p:sldId id="1084" r:id="rId31"/>
    <p:sldId id="1031" r:id="rId32"/>
    <p:sldId id="1085" r:id="rId33"/>
    <p:sldId id="1032" r:id="rId34"/>
    <p:sldId id="1033" r:id="rId35"/>
    <p:sldId id="1087" r:id="rId36"/>
    <p:sldId id="1088" r:id="rId37"/>
    <p:sldId id="1089" r:id="rId38"/>
    <p:sldId id="1034" r:id="rId39"/>
    <p:sldId id="1090" r:id="rId40"/>
    <p:sldId id="1091" r:id="rId41"/>
    <p:sldId id="1035" r:id="rId42"/>
    <p:sldId id="1094" r:id="rId43"/>
    <p:sldId id="531" r:id="rId44"/>
    <p:sldId id="376" r:id="rId45"/>
  </p:sldIdLst>
  <p:sldSz cx="12192000" cy="685800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2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31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错</a:t>
            </a:r>
            <a:r>
              <a:rPr lang="zh-CN" altLang="zh-CN" dirty="0"/>
              <a:t>误和异常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错误和异常概述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捕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获异常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抛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出异常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定义异常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语句与上下文管理器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965083"/>
            <a:ext cx="710752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无论是哪种错误，都会导致程序无法正常运行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2889" y="2646218"/>
            <a:ext cx="8189912" cy="19119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0869" y="2937824"/>
            <a:ext cx="8210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若异常不被处理，默认会导致程序崩溃而终止运行。</a:t>
            </a:r>
            <a:endParaRPr lang="zh-CN" altLang="en-US" sz="4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程序运行期间检测到的错误称为异常。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7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有的异常类都继承自基类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BaseException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BaseException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类中包含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个子类，其中子类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是大多数常见异常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父类。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58" y="3912956"/>
            <a:ext cx="7796532" cy="24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中常见的子类及其描述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29" y="3038193"/>
            <a:ext cx="7226829" cy="31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8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try-except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语句用于捕获程序运行时的异常，其语法格式如下：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408217" y="3234780"/>
            <a:ext cx="5347855" cy="26776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562415" y="3234780"/>
            <a:ext cx="315029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可</a:t>
            </a:r>
            <a:r>
              <a:rPr lang="zh-CN" altLang="zh-CN" sz="2800" dirty="0">
                <a:latin typeface="Times New Roman" pitchFamily="18" charset="0"/>
              </a:rPr>
              <a:t>能出错的代码</a:t>
            </a: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......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</a:t>
            </a:r>
            <a:r>
              <a:rPr lang="en-US" altLang="zh-CN" sz="2800" dirty="0" smtClean="0">
                <a:latin typeface="Times New Roman" pitchFamily="18" charset="0"/>
              </a:rPr>
              <a:t>[</a:t>
            </a:r>
            <a:r>
              <a:rPr lang="zh-CN" altLang="en-US" sz="2800" dirty="0" smtClean="0">
                <a:latin typeface="Times New Roman" pitchFamily="18" charset="0"/>
              </a:rPr>
              <a:t>异常</a:t>
            </a:r>
            <a:r>
              <a:rPr lang="zh-CN" altLang="zh-CN" sz="2800" dirty="0" smtClean="0">
                <a:latin typeface="Times New Roman" pitchFamily="18" charset="0"/>
              </a:rPr>
              <a:t>类</a:t>
            </a:r>
            <a:r>
              <a:rPr lang="zh-CN" altLang="zh-CN" sz="2800" dirty="0">
                <a:latin typeface="Times New Roman" pitchFamily="18" charset="0"/>
              </a:rPr>
              <a:t>型</a:t>
            </a:r>
            <a:r>
              <a:rPr lang="en-US" altLang="zh-CN" sz="2800" dirty="0">
                <a:latin typeface="Times New Roman" pitchFamily="18" charset="0"/>
              </a:rPr>
              <a:t>]: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错</a:t>
            </a:r>
            <a:r>
              <a:rPr lang="zh-CN" altLang="zh-CN" sz="2800" dirty="0">
                <a:latin typeface="Times New Roman" pitchFamily="18" charset="0"/>
              </a:rPr>
              <a:t>误处理语</a:t>
            </a:r>
            <a:r>
              <a:rPr lang="zh-CN" altLang="zh-CN" sz="2800" dirty="0" smtClean="0">
                <a:latin typeface="Times New Roman" pitchFamily="18" charset="0"/>
              </a:rPr>
              <a:t>句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......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try-except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语句的执行过程如下：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935981" y="2369780"/>
            <a:ext cx="824711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解释器优先执行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子句中的代码。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子句未产生异常，则忽略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except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句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代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码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子句产生异常，则忽略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try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子句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的剩余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代码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，转而执行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except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子句中的代码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1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捕获程序运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单个异常时，需要指定具体的异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常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捕获程序运行时的单个异常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3491345" y="3781159"/>
            <a:ext cx="5514110" cy="26508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90436" y="3983181"/>
            <a:ext cx="417235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for i in 2: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print(i)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TypeError</a:t>
            </a:r>
            <a:r>
              <a:rPr lang="en-US" altLang="zh-CN" sz="2800" dirty="0">
                <a:latin typeface="Times New Roman" pitchFamily="18" charset="0"/>
              </a:rPr>
              <a:t> as 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print(f"</a:t>
            </a:r>
            <a:r>
              <a:rPr lang="zh-CN" altLang="zh-CN" sz="2800" dirty="0">
                <a:latin typeface="Times New Roman" pitchFamily="18" charset="0"/>
              </a:rPr>
              <a:t>异常原因：</a:t>
            </a:r>
            <a:r>
              <a:rPr lang="en-US" altLang="zh-CN" sz="2800" dirty="0">
                <a:latin typeface="Times New Roman" pitchFamily="18" charset="0"/>
              </a:rPr>
              <a:t>{e}")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捕获程序运行中的多个异常时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既可以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多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个异常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以元组元素的形式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放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语句后处理，也可以联合使用多个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语句。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捕获程序运行时的多个异常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1433381" y="4200192"/>
            <a:ext cx="5514110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605999" y="4429923"/>
            <a:ext cx="51688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except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(NameError,IndexError)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7491" y="3685309"/>
            <a:ext cx="4524073" cy="25570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172345" y="3809691"/>
            <a:ext cx="407436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 NameError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 IndexError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捕获程序运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行中的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所有异常时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既可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以将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所有异常的父类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Exception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置于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后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面处理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也可以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采用省略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except</a:t>
            </a:r>
            <a:r>
              <a:rPr lang="zh-CN" altLang="en-US" sz="3200" dirty="0">
                <a:latin typeface="Calibri" pitchFamily="34" charset="0"/>
                <a:ea typeface="楷体" pitchFamily="49" charset="-122"/>
              </a:rPr>
              <a:t>后面的异常类型的方式处理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捕获程序运行时的所有异常</a:t>
            </a:r>
          </a:p>
        </p:txBody>
      </p:sp>
      <p:sp>
        <p:nvSpPr>
          <p:cNvPr id="9" name="矩形 8"/>
          <p:cNvSpPr/>
          <p:nvPr/>
        </p:nvSpPr>
        <p:spPr>
          <a:xfrm>
            <a:off x="1433382" y="4200192"/>
            <a:ext cx="4676474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741364" y="4429923"/>
            <a:ext cx="40605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try: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print(count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except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Exception</a:t>
            </a:r>
            <a:r>
              <a:rPr lang="en-US" altLang="zh-CN" dirty="0">
                <a:latin typeface="Times New Roman" pitchFamily="18" charset="0"/>
              </a:rPr>
              <a:t> as error: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print(f"</a:t>
            </a:r>
            <a:r>
              <a:rPr lang="zh-CN" altLang="zh-CN" dirty="0">
                <a:latin typeface="Times New Roman" pitchFamily="18" charset="0"/>
              </a:rPr>
              <a:t>异常原因：</a:t>
            </a:r>
            <a:r>
              <a:rPr lang="en-US" altLang="zh-CN" dirty="0">
                <a:latin typeface="Times New Roman" pitchFamily="18" charset="0"/>
              </a:rPr>
              <a:t>{error}")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0177" y="4200192"/>
            <a:ext cx="4676474" cy="2055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365597" y="4429923"/>
            <a:ext cx="462105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300" dirty="0">
                <a:latin typeface="Times New Roman" pitchFamily="18" charset="0"/>
              </a:rPr>
              <a:t>try: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    print(count)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solidFill>
                  <a:srgbClr val="FF0000"/>
                </a:solidFill>
                <a:latin typeface="Times New Roman" pitchFamily="18" charset="0"/>
              </a:rPr>
              <a:t>except </a:t>
            </a:r>
            <a:r>
              <a:rPr lang="en-US" altLang="zh-CN" sz="2300" dirty="0">
                <a:latin typeface="Times New Roman" pitchFamily="18" charset="0"/>
              </a:rPr>
              <a:t>: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    print("</a:t>
            </a:r>
            <a:r>
              <a:rPr lang="zh-CN" altLang="zh-CN" sz="2300" dirty="0">
                <a:latin typeface="Times New Roman" pitchFamily="18" charset="0"/>
              </a:rPr>
              <a:t>程序出现异常，原因未知</a:t>
            </a:r>
            <a:r>
              <a:rPr lang="en-US" altLang="zh-CN" sz="2300" dirty="0">
                <a:latin typeface="Times New Roman" pitchFamily="18" charset="0"/>
              </a:rPr>
              <a:t>")</a:t>
            </a:r>
            <a:endParaRPr lang="zh-CN" altLang="zh-CN" sz="23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0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捕获并处理异常的方式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9"/>
            <a:ext cx="3281363" cy="1343075"/>
            <a:chOff x="5414469" y="1870033"/>
            <a:chExt cx="3281856" cy="1339892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3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抛出异常，自定义异常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1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79736"/>
              <a:ext cx="2772529" cy="50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with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语句的使用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什么是异常，上下文管理器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捕获异常信息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99"/>
          <p:cNvSpPr txBox="1">
            <a:spLocks noChangeArrowheads="1"/>
          </p:cNvSpPr>
          <p:nvPr/>
        </p:nvSpPr>
        <p:spPr bwMode="auto">
          <a:xfrm>
            <a:off x="3324083" y="2577450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通过在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except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子句后面省略异常类型的方式虽然能处理所有的异常，但却无法获取异常的详细信息。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782889" y="2341418"/>
            <a:ext cx="8189912" cy="23275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5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连用时，其中的代码会在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子句未出现异常时执行。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8217" y="3234779"/>
            <a:ext cx="5347855" cy="31085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284205" y="3342500"/>
            <a:ext cx="359587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try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可</a:t>
            </a:r>
            <a:r>
              <a:rPr lang="zh-CN" altLang="zh-CN" sz="2600" dirty="0">
                <a:latin typeface="Times New Roman" pitchFamily="18" charset="0"/>
              </a:rPr>
              <a:t>能出错的语句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     ......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except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出</a:t>
            </a:r>
            <a:r>
              <a:rPr lang="zh-CN" altLang="zh-CN" sz="2600" dirty="0">
                <a:latin typeface="Times New Roman" pitchFamily="18" charset="0"/>
              </a:rPr>
              <a:t>错后的执行语句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else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未</a:t>
            </a:r>
            <a:r>
              <a:rPr lang="zh-CN" altLang="zh-CN" sz="2600" dirty="0">
                <a:latin typeface="Times New Roman" pitchFamily="18" charset="0"/>
              </a:rPr>
              <a:t>出错时的执行语句</a:t>
            </a: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finally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子句与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语句连用时，无论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try-except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是否捕获到异常，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代码都要执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4873" y="3234779"/>
            <a:ext cx="6719454" cy="31085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954740" y="3342500"/>
            <a:ext cx="495677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try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可</a:t>
            </a:r>
            <a:r>
              <a:rPr lang="zh-CN" altLang="zh-CN" sz="2600" dirty="0">
                <a:latin typeface="Times New Roman" pitchFamily="18" charset="0"/>
              </a:rPr>
              <a:t>能出错的语句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     ......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except</a:t>
            </a:r>
            <a:r>
              <a:rPr lang="en-US" altLang="zh-CN" sz="2600" dirty="0">
                <a:latin typeface="Times New Roman" pitchFamily="18" charset="0"/>
              </a:rPr>
              <a:t>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</a:t>
            </a:r>
            <a:r>
              <a:rPr lang="zh-CN" altLang="zh-CN" sz="2600" dirty="0" smtClean="0">
                <a:latin typeface="Times New Roman" pitchFamily="18" charset="0"/>
              </a:rPr>
              <a:t>出</a:t>
            </a:r>
            <a:r>
              <a:rPr lang="zh-CN" altLang="zh-CN" sz="2600" dirty="0">
                <a:latin typeface="Times New Roman" pitchFamily="18" charset="0"/>
              </a:rPr>
              <a:t>错后的执行语句</a:t>
            </a:r>
          </a:p>
          <a:p>
            <a:r>
              <a:rPr lang="en-US" altLang="zh-CN" sz="2600" dirty="0">
                <a:latin typeface="Times New Roman" pitchFamily="18" charset="0"/>
              </a:rPr>
              <a:t>finally: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</a:t>
            </a:r>
            <a:r>
              <a:rPr lang="zh-CN" altLang="zh-CN" sz="2600" dirty="0">
                <a:latin typeface="Times New Roman" pitchFamily="18" charset="0"/>
              </a:rPr>
              <a:t>无论是否出错都会执行的语句</a:t>
            </a:r>
          </a:p>
        </p:txBody>
      </p:sp>
    </p:spTree>
    <p:extLst>
      <p:ext uri="{BB962C8B-B14F-4D97-AF65-F5344CB8AC3E}">
        <p14:creationId xmlns:p14="http://schemas.microsoft.com/office/powerpoint/2010/main" val="1195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6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后可以添加具体的异常类，从而引发相应的异常。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异常类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746364" y="4036061"/>
            <a:ext cx="306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raise </a:t>
            </a:r>
            <a:r>
              <a:rPr lang="zh-CN" altLang="zh-CN" sz="3600" dirty="0">
                <a:latin typeface="Times New Roman" pitchFamily="18" charset="0"/>
              </a:rPr>
              <a:t>异常类名</a:t>
            </a:r>
          </a:p>
        </p:txBody>
      </p:sp>
    </p:spTree>
    <p:extLst>
      <p:ext uri="{BB962C8B-B14F-4D97-AF65-F5344CB8AC3E}">
        <p14:creationId xmlns:p14="http://schemas.microsoft.com/office/powerpoint/2010/main" val="3785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后可以添加异常类的对象，从而引发相应的异常。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使用异常对象引发异常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763595" y="4036061"/>
            <a:ext cx="3026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raise </a:t>
            </a:r>
            <a:r>
              <a:rPr lang="zh-CN" altLang="zh-CN" sz="3600" dirty="0">
                <a:latin typeface="Times New Roman" pitchFamily="18" charset="0"/>
              </a:rPr>
              <a:t>异</a:t>
            </a:r>
            <a:r>
              <a:rPr lang="zh-CN" altLang="zh-CN" sz="3600" dirty="0" smtClean="0">
                <a:latin typeface="Times New Roman" pitchFamily="18" charset="0"/>
              </a:rPr>
              <a:t>常</a:t>
            </a:r>
            <a:r>
              <a:rPr lang="zh-CN" altLang="en-US" sz="3600" dirty="0" smtClean="0">
                <a:latin typeface="Times New Roman" pitchFamily="18" charset="0"/>
              </a:rPr>
              <a:t>对象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raise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raise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后若不添加任何内容，可重新引发刚才发生的异常。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发异常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2963789" y="3766156"/>
            <a:ext cx="6373090" cy="21220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448861" y="3919228"/>
            <a:ext cx="36555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try: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num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except NameError as 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raise 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异常的传递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若程序中产生的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常没有被处理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，产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生的异常会一层一层向上传递，直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最上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面一层也未做处理，则会使用系统默认的方式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程序崩溃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https://timgsa.baidu.com/timg?image&amp;quality=80&amp;size=b9999_10000&amp;sec=1562760981801&amp;di=ca393b481c6ba63ebe53df433eb9227a&amp;imgtype=0&amp;src=http%3A%2F%2Fbpic.588ku.com%2Felement_origin_min_pic%2F16%2F07%2F09%2F175780c3a28f2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58" y="3920836"/>
            <a:ext cx="2940039" cy="24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异常的传递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849" y="3213885"/>
            <a:ext cx="3413111" cy="2299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577849" y="3471260"/>
            <a:ext cx="341311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def get_width</a:t>
            </a:r>
            <a:r>
              <a:rPr lang="en-US" altLang="zh-CN" sz="2200" dirty="0" smtClean="0">
                <a:latin typeface="Times New Roman" pitchFamily="18" charset="0"/>
              </a:rPr>
              <a:t>():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num = int(input("</a:t>
            </a:r>
            <a:r>
              <a:rPr lang="zh-CN" altLang="zh-CN" sz="2200" dirty="0">
                <a:latin typeface="Times New Roman" pitchFamily="18" charset="0"/>
              </a:rPr>
              <a:t>请输入除数：</a:t>
            </a:r>
            <a:r>
              <a:rPr lang="en-US" altLang="zh-CN" sz="2200" dirty="0">
                <a:latin typeface="Times New Roman" pitchFamily="18" charset="0"/>
              </a:rPr>
              <a:t>"))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</a:t>
            </a:r>
            <a:r>
              <a:rPr lang="en-US" altLang="zh-CN" sz="2200" dirty="0" smtClean="0">
                <a:latin typeface="Times New Roman" pitchFamily="18" charset="0"/>
              </a:rPr>
              <a:t>width_len </a:t>
            </a:r>
            <a:r>
              <a:rPr lang="en-US" altLang="zh-CN" sz="2200" dirty="0">
                <a:latin typeface="Times New Roman" pitchFamily="18" charset="0"/>
              </a:rPr>
              <a:t>= 10 / </a:t>
            </a:r>
            <a:r>
              <a:rPr lang="en-US" altLang="zh-CN" sz="2200" dirty="0" smtClean="0">
                <a:latin typeface="Times New Roman" pitchFamily="18" charset="0"/>
              </a:rPr>
              <a:t>num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return </a:t>
            </a:r>
            <a:r>
              <a:rPr lang="en-US" altLang="zh-CN" sz="2200" dirty="0">
                <a:latin typeface="Times New Roman" pitchFamily="18" charset="0"/>
              </a:rPr>
              <a:t>width_len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0960" y="2780511"/>
            <a:ext cx="3413111" cy="18478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4071" y="1136074"/>
            <a:ext cx="3413111" cy="32277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3990960" y="2972708"/>
            <a:ext cx="341311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def calc_area</a:t>
            </a:r>
            <a:r>
              <a:rPr lang="en-US" altLang="zh-CN" sz="2200" dirty="0" smtClean="0">
                <a:latin typeface="Times New Roman" pitchFamily="18" charset="0"/>
              </a:rPr>
              <a:t>():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width_len = get_width()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return width_len * width_len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7404071" y="1362993"/>
            <a:ext cx="325007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def show_area</a:t>
            </a:r>
            <a:r>
              <a:rPr lang="en-US" altLang="zh-CN" sz="2100" dirty="0" smtClean="0">
                <a:latin typeface="Times New Roman" pitchFamily="18" charset="0"/>
              </a:rPr>
              <a:t>():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try</a:t>
            </a:r>
            <a:r>
              <a:rPr lang="en-US" altLang="zh-CN" sz="2100" dirty="0" smtClean="0">
                <a:latin typeface="Times New Roman" pitchFamily="18" charset="0"/>
              </a:rPr>
              <a:t>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    area_val = calc_area()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       print(f"</a:t>
            </a:r>
            <a:r>
              <a:rPr lang="zh-CN" altLang="zh-CN" sz="2100" dirty="0">
                <a:latin typeface="Times New Roman" pitchFamily="18" charset="0"/>
              </a:rPr>
              <a:t>正方形的面积是：</a:t>
            </a:r>
            <a:r>
              <a:rPr lang="en-US" altLang="zh-CN" sz="2100" dirty="0">
                <a:latin typeface="Times New Roman" pitchFamily="18" charset="0"/>
              </a:rPr>
              <a:t>{area_val</a:t>
            </a:r>
            <a:r>
              <a:rPr lang="en-US" altLang="zh-CN" sz="2100" dirty="0" smtClean="0">
                <a:latin typeface="Times New Roman" pitchFamily="18" charset="0"/>
              </a:rPr>
              <a:t>}")</a:t>
            </a:r>
            <a:endParaRPr lang="zh-CN" altLang="zh-CN" sz="2100" dirty="0" smtClean="0">
              <a:latin typeface="Times New Roman" pitchFamily="18" charset="0"/>
            </a:endParaRPr>
          </a:p>
          <a:p>
            <a:r>
              <a:rPr lang="en-US" altLang="zh-CN" sz="2100" dirty="0" smtClean="0">
                <a:latin typeface="Times New Roman" pitchFamily="18" charset="0"/>
              </a:rPr>
              <a:t>    except ZeroDivisionError as e:</a:t>
            </a:r>
            <a:endParaRPr lang="zh-CN" altLang="zh-CN" sz="2100" dirty="0" smtClean="0">
              <a:latin typeface="Times New Roman" pitchFamily="18" charset="0"/>
            </a:endParaRPr>
          </a:p>
          <a:p>
            <a:r>
              <a:rPr lang="en-US" altLang="zh-CN" sz="2100" dirty="0" smtClean="0">
                <a:latin typeface="Times New Roman" pitchFamily="18" charset="0"/>
              </a:rPr>
              <a:t>        </a:t>
            </a:r>
            <a:r>
              <a:rPr lang="en-US" altLang="zh-CN" sz="2100" dirty="0">
                <a:latin typeface="Times New Roman" pitchFamily="18" charset="0"/>
              </a:rPr>
              <a:t>print(f"</a:t>
            </a:r>
            <a:r>
              <a:rPr lang="zh-CN" altLang="zh-CN" sz="2100" dirty="0">
                <a:latin typeface="Times New Roman" pitchFamily="18" charset="0"/>
              </a:rPr>
              <a:t>捕捉到异常</a:t>
            </a:r>
            <a:r>
              <a:rPr lang="en-US" altLang="zh-CN" sz="2100" dirty="0">
                <a:latin typeface="Times New Roman" pitchFamily="18" charset="0"/>
              </a:rPr>
              <a:t>:{e}")</a:t>
            </a:r>
            <a:endParaRPr lang="zh-CN" altLang="zh-CN" sz="21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肘形连接符 54"/>
          <p:cNvCxnSpPr>
            <a:stCxn id="11" idx="2"/>
            <a:endCxn id="13" idx="2"/>
          </p:cNvCxnSpPr>
          <p:nvPr/>
        </p:nvCxnSpPr>
        <p:spPr>
          <a:xfrm rot="5400000" flipH="1" flipV="1">
            <a:off x="3548276" y="3364501"/>
            <a:ext cx="885367" cy="3413111"/>
          </a:xfrm>
          <a:prstGeom prst="bentConnector3">
            <a:avLst>
              <a:gd name="adj1" fmla="val -2582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71834" y="5513740"/>
            <a:ext cx="361914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除数为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产生异常</a:t>
            </a:r>
            <a:r>
              <a:rPr lang="en-US" altLang="zh-CN" sz="2000" b="1" dirty="0"/>
              <a:t>ZeroDivisionError</a:t>
            </a:r>
            <a:r>
              <a:rPr lang="zh-CN" altLang="en-US" sz="2000" b="1" dirty="0" smtClean="0"/>
              <a:t>，因此</a:t>
            </a:r>
            <a:r>
              <a:rPr lang="zh-CN" altLang="en-US" sz="2000" b="1" dirty="0"/>
              <a:t>函数未处</a:t>
            </a:r>
            <a:r>
              <a:rPr lang="zh-CN" altLang="en-US" sz="2000" b="1" dirty="0" smtClean="0"/>
              <a:t>理</a:t>
            </a:r>
            <a:r>
              <a:rPr lang="zh-CN" altLang="en-US" sz="2000" b="1" dirty="0"/>
              <a:t>所以</a:t>
            </a:r>
            <a:r>
              <a:rPr lang="zh-CN" altLang="en-US" sz="2000" b="1" dirty="0" smtClean="0"/>
              <a:t>向上</a:t>
            </a:r>
            <a:r>
              <a:rPr lang="zh-CN" altLang="en-US" sz="2000" b="1" dirty="0"/>
              <a:t>层</a:t>
            </a:r>
            <a:r>
              <a:rPr lang="zh-CN" altLang="en-US" sz="2000" b="1" dirty="0" smtClean="0"/>
              <a:t>传递异常</a:t>
            </a:r>
            <a:endParaRPr lang="zh-CN" altLang="en-US" sz="2000" b="1" dirty="0"/>
          </a:p>
        </p:txBody>
      </p:sp>
      <p:cxnSp>
        <p:nvCxnSpPr>
          <p:cNvPr id="94" name="肘形连接符 93"/>
          <p:cNvCxnSpPr>
            <a:endCxn id="18" idx="2"/>
          </p:cNvCxnSpPr>
          <p:nvPr/>
        </p:nvCxnSpPr>
        <p:spPr>
          <a:xfrm rot="5400000" flipH="1" flipV="1">
            <a:off x="7574887" y="3174153"/>
            <a:ext cx="264560" cy="2643881"/>
          </a:xfrm>
          <a:prstGeom prst="bentConnector3">
            <a:avLst>
              <a:gd name="adj1" fmla="val -274934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3396" y="5019807"/>
            <a:ext cx="224754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上一</a:t>
            </a:r>
            <a:r>
              <a:rPr lang="zh-CN" altLang="en-US" sz="2000" b="1" dirty="0" smtClean="0"/>
              <a:t>层函数未处理，继续向上传递异常</a:t>
            </a:r>
            <a:endParaRPr lang="zh-CN" altLang="en-US" sz="2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9744552" y="1163784"/>
            <a:ext cx="214525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该层包含异常处理代码并捕获了</a:t>
            </a:r>
            <a:r>
              <a:rPr lang="en-US" altLang="zh-CN" sz="2000" b="1" dirty="0" smtClean="0"/>
              <a:t>ZeroDivisionError</a:t>
            </a:r>
            <a:r>
              <a:rPr lang="zh-CN" altLang="en-US" sz="2000" b="1" dirty="0" smtClean="0"/>
              <a:t>异常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52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assert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断言语句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assert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断言语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句用于判定一个表达式是否为真，如果表达式为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，不做任何操作，否则引发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AssertionError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异常。</a:t>
            </a:r>
          </a:p>
        </p:txBody>
      </p:sp>
      <p:sp>
        <p:nvSpPr>
          <p:cNvPr id="4" name="矩形 3"/>
          <p:cNvSpPr/>
          <p:nvPr/>
        </p:nvSpPr>
        <p:spPr>
          <a:xfrm>
            <a:off x="2494664" y="4066506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309822" y="4336411"/>
            <a:ext cx="4002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assert </a:t>
            </a:r>
            <a:r>
              <a:rPr lang="zh-CN" altLang="zh-CN" sz="3600" dirty="0">
                <a:latin typeface="Times New Roman" pitchFamily="18" charset="0"/>
              </a:rPr>
              <a:t>表达式</a:t>
            </a:r>
            <a:r>
              <a:rPr lang="en-US" altLang="zh-CN" sz="3600" dirty="0">
                <a:latin typeface="Times New Roman" pitchFamily="18" charset="0"/>
              </a:rPr>
              <a:t>[,</a:t>
            </a:r>
            <a:r>
              <a:rPr lang="zh-CN" altLang="zh-CN" sz="3600" dirty="0">
                <a:latin typeface="Times New Roman" pitchFamily="18" charset="0"/>
              </a:rPr>
              <a:t>参数</a:t>
            </a:r>
            <a:r>
              <a:rPr lang="en-US" altLang="zh-CN" sz="3600" dirty="0">
                <a:latin typeface="Times New Roman" pitchFamily="18" charset="0"/>
              </a:rPr>
              <a:t>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4663" y="5280817"/>
            <a:ext cx="7771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表达式是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assert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语句的判定对象，参数通常是一个自定义异常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或显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示异常描述信息的字符串。</a:t>
            </a:r>
          </a:p>
        </p:txBody>
      </p:sp>
    </p:spTree>
    <p:extLst>
      <p:ext uri="{BB962C8B-B14F-4D97-AF65-F5344CB8AC3E}">
        <p14:creationId xmlns:p14="http://schemas.microsoft.com/office/powerpoint/2010/main" val="38797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允许程序开发人员自定义异常。自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zh-CN" sz="4400" smtClean="0">
                <a:latin typeface="微软雅黑" pitchFamily="34" charset="-122"/>
                <a:ea typeface="微软雅黑" pitchFamily="34" charset="-122"/>
              </a:rPr>
              <a:t>义异</a:t>
            </a:r>
            <a:r>
              <a:rPr lang="zh-CN" altLang="zh-CN" sz="4400">
                <a:latin typeface="微软雅黑" pitchFamily="34" charset="-122"/>
                <a:ea typeface="微软雅黑" pitchFamily="34" charset="-122"/>
              </a:rPr>
              <a:t>常类的方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法很简单，只需创建一个类，让它继承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类或其它异常类即可。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94664" y="4066505"/>
            <a:ext cx="7633009" cy="15722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67344" y="4375598"/>
            <a:ext cx="66876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CustomError(Exception):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pass  # </a:t>
            </a:r>
            <a:r>
              <a:rPr lang="zh-CN" altLang="zh-CN" sz="2800" dirty="0" smtClean="0">
                <a:latin typeface="Times New Roman" pitchFamily="18" charset="0"/>
              </a:rPr>
              <a:t>空</a:t>
            </a:r>
            <a:r>
              <a:rPr lang="zh-CN" altLang="zh-CN" sz="2800" dirty="0">
                <a:latin typeface="Times New Roman" pitchFamily="18" charset="0"/>
              </a:rPr>
              <a:t>语句</a:t>
            </a:r>
            <a:r>
              <a:rPr lang="zh-CN" altLang="zh-CN" sz="2800" dirty="0" smtClean="0">
                <a:latin typeface="Times New Roman" pitchFamily="18" charset="0"/>
              </a:rPr>
              <a:t>，保</a:t>
            </a:r>
            <a:r>
              <a:rPr lang="zh-CN" altLang="zh-CN" sz="2800" dirty="0">
                <a:latin typeface="Times New Roman" pitchFamily="18" charset="0"/>
              </a:rPr>
              <a:t>证程序结构的完整性</a:t>
            </a:r>
          </a:p>
        </p:txBody>
      </p:sp>
    </p:spTree>
    <p:extLst>
      <p:ext uri="{BB962C8B-B14F-4D97-AF65-F5344CB8AC3E}">
        <p14:creationId xmlns:p14="http://schemas.microsoft.com/office/powerpoint/2010/main" val="40191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4568031"/>
            <a:ext cx="5672859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4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with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语句适用于对资源进行访问的场合，无论资源在使用过程中是否发生异常，都可以使用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语句保证执行释放资源操作。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94664" y="3638140"/>
            <a:ext cx="7633009" cy="13506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76169" y="3836397"/>
            <a:ext cx="52699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with </a:t>
            </a:r>
            <a:r>
              <a:rPr lang="zh-CN" altLang="zh-CN" sz="2800" dirty="0">
                <a:latin typeface="Times New Roman" pitchFamily="18" charset="0"/>
              </a:rPr>
              <a:t>上下文表达式</a:t>
            </a:r>
            <a:r>
              <a:rPr lang="en-US" altLang="zh-CN" sz="2800" dirty="0">
                <a:latin typeface="Times New Roman" pitchFamily="18" charset="0"/>
              </a:rPr>
              <a:t> [as </a:t>
            </a:r>
            <a:r>
              <a:rPr lang="zh-CN" altLang="zh-CN" sz="2800" dirty="0">
                <a:latin typeface="Times New Roman" pitchFamily="18" charset="0"/>
              </a:rPr>
              <a:t>资源对象</a:t>
            </a:r>
            <a:r>
              <a:rPr lang="en-US" altLang="zh-CN" sz="2800" dirty="0">
                <a:latin typeface="Times New Roman" pitchFamily="18" charset="0"/>
              </a:rPr>
              <a:t>]: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</a:t>
            </a:r>
            <a:r>
              <a:rPr lang="zh-CN" altLang="zh-CN" sz="2800" dirty="0">
                <a:latin typeface="Times New Roman" pitchFamily="18" charset="0"/>
              </a:rPr>
              <a:t>语句体</a:t>
            </a:r>
          </a:p>
        </p:txBody>
      </p:sp>
      <p:sp>
        <p:nvSpPr>
          <p:cNvPr id="13" name="矩形 12"/>
          <p:cNvSpPr/>
          <p:nvPr/>
        </p:nvSpPr>
        <p:spPr>
          <a:xfrm>
            <a:off x="2494663" y="5003741"/>
            <a:ext cx="77715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上下文表达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会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返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回一个上下文管理器对象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定了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as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子句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则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上下文管理器对象的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__enter__()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方法的返回值赋值给资源对象。</a:t>
            </a:r>
          </a:p>
        </p:txBody>
      </p:sp>
    </p:spTree>
    <p:extLst>
      <p:ext uri="{BB962C8B-B14F-4D97-AF65-F5344CB8AC3E}">
        <p14:creationId xmlns:p14="http://schemas.microsoft.com/office/powerpoint/2010/main" val="277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上下文管理协议包括了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方法，支持该协议的对象均需要实现了这两个方法。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方法的含义与用途如下所示：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上下文管理协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议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7" y="4391891"/>
            <a:ext cx="9056257" cy="180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宋体" pitchFamily="2" charset="-122"/>
              </a:rPr>
              <a:t>__enter__(self)</a:t>
            </a:r>
            <a:r>
              <a:rPr lang="zh-CN" altLang="zh-CN" b="1" dirty="0">
                <a:latin typeface="宋体" pitchFamily="2" charset="-122"/>
              </a:rPr>
              <a:t>：进入上下文管理器时调用此方法，它的返回值被放入</a:t>
            </a:r>
            <a:r>
              <a:rPr lang="en-US" altLang="zh-CN" b="1" dirty="0">
                <a:latin typeface="宋体" pitchFamily="2" charset="-122"/>
              </a:rPr>
              <a:t>with-as</a:t>
            </a:r>
            <a:r>
              <a:rPr lang="zh-CN" altLang="zh-CN" b="1" dirty="0">
                <a:latin typeface="宋体" pitchFamily="2" charset="-122"/>
              </a:rPr>
              <a:t>语句</a:t>
            </a:r>
            <a:r>
              <a:rPr lang="en-US" altLang="zh-CN" b="1" dirty="0">
                <a:latin typeface="宋体" pitchFamily="2" charset="-122"/>
              </a:rPr>
              <a:t>as</a:t>
            </a:r>
            <a:r>
              <a:rPr lang="zh-CN" altLang="zh-CN" b="1" dirty="0">
                <a:latin typeface="宋体" pitchFamily="2" charset="-122"/>
              </a:rPr>
              <a:t>说明符指定的变量中。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宋体" pitchFamily="2" charset="-122"/>
              </a:rPr>
              <a:t>__exit__(self, type, value, traceback)</a:t>
            </a:r>
            <a:r>
              <a:rPr lang="zh-CN" altLang="zh-CN" b="1" dirty="0">
                <a:latin typeface="宋体" pitchFamily="2" charset="-122"/>
              </a:rPr>
              <a:t>：离开上下文管理器时调用此方法。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支持上下文管理协议的对象就是上下文管理器，这种对象实现了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方法。通过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语句即可调用上下文管理器，它负责建立运行时的上下文。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上下文管理器</a:t>
            </a:r>
          </a:p>
        </p:txBody>
      </p:sp>
    </p:spTree>
    <p:extLst>
      <p:ext uri="{BB962C8B-B14F-4D97-AF65-F5344CB8AC3E}">
        <p14:creationId xmlns:p14="http://schemas.microsoft.com/office/powerpoint/2010/main" val="20267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语句中关键字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with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之后的表达式返回一个支持上下文管理协议的协议的对象，也就是返回一个上下文管理器。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上下文表达式</a:t>
            </a:r>
          </a:p>
        </p:txBody>
      </p:sp>
    </p:spTree>
    <p:extLst>
      <p:ext uri="{BB962C8B-B14F-4D97-AF65-F5344CB8AC3E}">
        <p14:creationId xmlns:p14="http://schemas.microsoft.com/office/powerpoint/2010/main" val="20739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由上下文管理器创建，通过上下文管理器的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方法实现。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__enter__()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方法在语句体执行之前执行，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__exit__()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方法在语句体执行之后执行。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7" y="1446213"/>
            <a:ext cx="10417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运行时上下文</a:t>
            </a:r>
          </a:p>
        </p:txBody>
      </p:sp>
    </p:spTree>
    <p:extLst>
      <p:ext uri="{BB962C8B-B14F-4D97-AF65-F5344CB8AC3E}">
        <p14:creationId xmlns:p14="http://schemas.microsoft.com/office/powerpoint/2010/main" val="15220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在开发中可以根据实际情况设计自定义上下文管理器，只需要让定义的类支持上下文管理协议，并实现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__enter__()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__exit__()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1751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自定义上下文管理器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7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4664" y="2082296"/>
            <a:ext cx="7633009" cy="4350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009216" y="2277930"/>
            <a:ext cx="660390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OpenOperation: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def </a:t>
            </a:r>
            <a:r>
              <a:rPr lang="en-US" altLang="zh-CN" dirty="0">
                <a:latin typeface="Times New Roman" pitchFamily="18" charset="0"/>
              </a:rPr>
              <a:t>__init__(self, path, mode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self.__path = path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self</a:t>
            </a:r>
            <a:r>
              <a:rPr lang="en-US" altLang="zh-CN" dirty="0">
                <a:latin typeface="Times New Roman" pitchFamily="18" charset="0"/>
              </a:rPr>
              <a:t>.__mode = mode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def </a:t>
            </a:r>
            <a:r>
              <a:rPr lang="en-US" altLang="zh-CN" dirty="0">
                <a:latin typeface="Times New Roman" pitchFamily="18" charset="0"/>
              </a:rPr>
              <a:t>__enter__(self):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('</a:t>
            </a:r>
            <a:r>
              <a:rPr lang="zh-CN" altLang="zh-CN" dirty="0">
                <a:latin typeface="Times New Roman" pitchFamily="18" charset="0"/>
              </a:rPr>
              <a:t>代码执行到</a:t>
            </a:r>
            <a:r>
              <a:rPr lang="en-US" altLang="zh-CN" dirty="0">
                <a:latin typeface="Times New Roman" pitchFamily="18" charset="0"/>
              </a:rPr>
              <a:t>__enter__')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self</a:t>
            </a:r>
            <a:r>
              <a:rPr lang="en-US" altLang="zh-CN" dirty="0">
                <a:latin typeface="Times New Roman" pitchFamily="18" charset="0"/>
              </a:rPr>
              <a:t>.__handle = open(self.__path, self.__mode)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return self.__handle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def __exit__(self, exc_type, exc_val, exc_tb):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代码执行到</a:t>
            </a:r>
            <a:r>
              <a:rPr lang="en-US" altLang="zh-CN" dirty="0">
                <a:latin typeface="Times New Roman" pitchFamily="18" charset="0"/>
              </a:rPr>
              <a:t>__exit__")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self</a:t>
            </a:r>
            <a:r>
              <a:rPr lang="en-US" altLang="zh-CN" dirty="0">
                <a:latin typeface="Times New Roman" pitchFamily="18" charset="0"/>
              </a:rPr>
              <a:t>.__handle.close()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错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误和异常概述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5322093"/>
            <a:ext cx="65041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错误和异常概述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捕获异常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抛出异常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自定义异常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with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语句与上下文管理器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599" y="5430500"/>
            <a:ext cx="58050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：身份归属地查询添加异常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858608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：身份归属地查询添加异常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的实例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实现了归属地查询的功能，如果用户未按照指定的提示输入合法数据，程序不会给出任何提示。</a:t>
            </a:r>
          </a:p>
        </p:txBody>
      </p:sp>
      <p:pic>
        <p:nvPicPr>
          <p:cNvPr id="8" name="Picture 2" descr="https://timgsa.baidu.com/timg?image&amp;quality=80&amp;size=b9999_10000&amp;sec=1562666152469&amp;di=c40b138e55893594c417d3aed0ad6b36&amp;imgtype=0&amp;src=http%3A%2F%2Fa3.att.hudong.com%2F51%2F53%2F20300542856671142226538729024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81" y="3976254"/>
            <a:ext cx="2043546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858608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：身份归属地查询添加异常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735188"/>
            <a:ext cx="6860377" cy="2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本实例要求通过添加异常处理功能，完善第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章的身份归属地查询程序。</a:t>
            </a:r>
          </a:p>
        </p:txBody>
      </p:sp>
    </p:spTree>
    <p:extLst>
      <p:ext uri="{BB962C8B-B14F-4D97-AF65-F5344CB8AC3E}">
        <p14:creationId xmlns:p14="http://schemas.microsoft.com/office/powerpoint/2010/main" val="22549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本章主要讲解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中与异常相关的知识，包括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异常的捕获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异常的抛出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以及如何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语句处理异常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通过本章的学习，希望读者能够掌握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中异常的使用方法。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现实生活并不是一帆风顺的，总会遇到各种突发情况，比如，飞机延误、火车晚点、公交车堵车等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8" name="Picture 8" descr="http://www.jiancw.com/userfiles/image/20160705/05093323977c4b2c0a25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71" y="3942699"/>
            <a:ext cx="3972436" cy="23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http://img.mp.itc.cn/upload/20160605/156521eef78d4cefa16e36761ee7fbcc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11" y="3942700"/>
            <a:ext cx="3643170" cy="23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9.hexunimg.cn/2016-10-21/1865291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3" y="3942699"/>
            <a:ext cx="3381356" cy="2366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程序中也会遇到各种各样的问题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最常见的问题便是语法错误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1831975" y="3240324"/>
            <a:ext cx="897457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b="1" dirty="0">
                <a:solidFill>
                  <a:srgbClr val="FF0000"/>
                </a:solidFill>
                <a:latin typeface="Calibri" pitchFamily="34" charset="0"/>
                <a:ea typeface="楷体" pitchFamily="49" charset="-122"/>
              </a:rPr>
              <a:t>语法错</a:t>
            </a:r>
            <a:r>
              <a:rPr lang="zh-CN" altLang="zh-CN" sz="4400" b="1" dirty="0" smtClean="0">
                <a:solidFill>
                  <a:srgbClr val="FF0000"/>
                </a:solidFill>
                <a:latin typeface="Calibri" pitchFamily="34" charset="0"/>
                <a:ea typeface="楷体" pitchFamily="49" charset="-122"/>
              </a:rPr>
              <a:t>误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是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指开发人员编写了不符合</a:t>
            </a: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语法格式的代码所引起的错误。</a:t>
            </a:r>
          </a:p>
        </p:txBody>
      </p:sp>
    </p:spTree>
    <p:extLst>
      <p:ext uri="{BB962C8B-B14F-4D97-AF65-F5344CB8AC3E}">
        <p14:creationId xmlns:p14="http://schemas.microsoft.com/office/powerpoint/2010/main" val="2919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含有语法错误的程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运行后会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出异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831973" y="2642938"/>
            <a:ext cx="7868371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下面是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一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段包含语法问题的代码：</a:t>
            </a:r>
          </a:p>
        </p:txBody>
      </p:sp>
      <p:sp>
        <p:nvSpPr>
          <p:cNvPr id="17" name="矩形 16"/>
          <p:cNvSpPr/>
          <p:nvPr/>
        </p:nvSpPr>
        <p:spPr>
          <a:xfrm>
            <a:off x="2604651" y="3666626"/>
            <a:ext cx="6899565" cy="15194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798932" y="3887760"/>
            <a:ext cx="44238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while True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print("</a:t>
            </a:r>
            <a:r>
              <a:rPr lang="zh-CN" altLang="zh-CN" sz="3200" dirty="0">
                <a:latin typeface="Times New Roman" pitchFamily="18" charset="0"/>
              </a:rPr>
              <a:t>语法格式错误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6983" y="35953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少冒号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5696883" y="3887760"/>
            <a:ext cx="3990101" cy="2693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6982691" y="3505199"/>
            <a:ext cx="891307" cy="3494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77491" y="4299419"/>
            <a:ext cx="891307" cy="36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279133" y="4821381"/>
            <a:ext cx="1825041" cy="350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189128" y="4821381"/>
            <a:ext cx="2128545" cy="3509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中运行上述代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结果输出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显示了如下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错误信息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4775" y="3223279"/>
            <a:ext cx="7453749" cy="2207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2251423" y="3419188"/>
            <a:ext cx="58151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File </a:t>
            </a:r>
            <a:r>
              <a:rPr lang="en-US" altLang="zh-CN" sz="2800" dirty="0">
                <a:latin typeface="Times New Roman" pitchFamily="18" charset="0"/>
              </a:rPr>
              <a:t>" D:/Python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/</a:t>
            </a:r>
            <a:r>
              <a:rPr lang="zh-CN" altLang="zh-CN" sz="2800" dirty="0">
                <a:latin typeface="Times New Roman" pitchFamily="18" charset="0"/>
              </a:rPr>
              <a:t>异常</a:t>
            </a:r>
            <a:r>
              <a:rPr lang="en-US" altLang="zh-CN" sz="2800" dirty="0">
                <a:latin typeface="Times New Roman" pitchFamily="18" charset="0"/>
              </a:rPr>
              <a:t>.py ", line 1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while True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    </a:t>
            </a:r>
            <a:r>
              <a:rPr lang="en-US" altLang="zh-CN" sz="2800" dirty="0" smtClean="0">
                <a:latin typeface="Times New Roman" pitchFamily="18" charset="0"/>
              </a:rPr>
              <a:t>     ^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SyntaxError: invalid syntax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8524" y="340375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误所在行号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8524" y="56364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误类型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8524" y="493853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误信息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8524" y="422247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误</a:t>
            </a:r>
            <a:r>
              <a:rPr lang="zh-CN" altLang="en-US" sz="2800" b="1" dirty="0">
                <a:solidFill>
                  <a:srgbClr val="FF0000"/>
                </a:solidFill>
              </a:rPr>
              <a:t>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5" name="肘形连接符 24"/>
          <p:cNvCxnSpPr>
            <a:endCxn id="15" idx="1"/>
          </p:cNvCxnSpPr>
          <p:nvPr/>
        </p:nvCxnSpPr>
        <p:spPr>
          <a:xfrm>
            <a:off x="7873998" y="3649975"/>
            <a:ext cx="954526" cy="153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1"/>
          </p:cNvCxnSpPr>
          <p:nvPr/>
        </p:nvCxnSpPr>
        <p:spPr>
          <a:xfrm>
            <a:off x="4076464" y="4468696"/>
            <a:ext cx="4752060" cy="15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317673" y="4996838"/>
            <a:ext cx="2510851" cy="238232"/>
          </a:xfrm>
          <a:prstGeom prst="bentConnector3">
            <a:avLst>
              <a:gd name="adj1" fmla="val 63243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21" idx="1"/>
          </p:cNvCxnSpPr>
          <p:nvPr/>
        </p:nvCxnSpPr>
        <p:spPr>
          <a:xfrm>
            <a:off x="3163944" y="5184758"/>
            <a:ext cx="5664580" cy="7132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错误和异常概述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一段语法格式正确的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代码在运行时产生的错误称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逻辑错误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375" y="3158197"/>
            <a:ext cx="3640570" cy="18703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2099975" y="3554769"/>
            <a:ext cx="18853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</a:rPr>
              <a:t>for i in 3: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print(i)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5666509" y="3158197"/>
            <a:ext cx="5387397" cy="1870362"/>
          </a:xfrm>
          <a:prstGeom prst="wedgeRoundRectCallout">
            <a:avLst>
              <a:gd name="adj1" fmla="val -84448"/>
              <a:gd name="adj2" fmla="val 153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Traceback (most recent call last):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File "D:/Python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项目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/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异常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.py", line 7, in &lt;module&gt;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for i in 3: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TypeError: 'int' object is not iterable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75be7a641f51b541418b7456a64514b38d53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2978</Words>
  <Application>Microsoft Office PowerPoint</Application>
  <PresentationFormat>自定义</PresentationFormat>
  <Paragraphs>257</Paragraphs>
  <Slides>44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主题​​</vt:lpstr>
      <vt:lpstr>Microsoft Excel 97-2003 工作表</vt:lpstr>
      <vt:lpstr>第10章 错误和异常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4330</cp:revision>
  <dcterms:created xsi:type="dcterms:W3CDTF">2016-08-25T05:35:30Z</dcterms:created>
  <dcterms:modified xsi:type="dcterms:W3CDTF">2020-04-22T09:14:44Z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