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sldIdLst>
    <p:sldId id="256" r:id="rId2"/>
    <p:sldId id="398" r:id="rId3"/>
    <p:sldId id="979" r:id="rId4"/>
    <p:sldId id="980" r:id="rId5"/>
    <p:sldId id="344" r:id="rId6"/>
    <p:sldId id="897" r:id="rId7"/>
    <p:sldId id="1060" r:id="rId8"/>
    <p:sldId id="1061" r:id="rId9"/>
    <p:sldId id="1062" r:id="rId10"/>
    <p:sldId id="1063" r:id="rId11"/>
    <p:sldId id="1064" r:id="rId12"/>
    <p:sldId id="1065" r:id="rId13"/>
    <p:sldId id="1028" r:id="rId14"/>
    <p:sldId id="1066" r:id="rId15"/>
    <p:sldId id="1067" r:id="rId16"/>
    <p:sldId id="1068" r:id="rId17"/>
    <p:sldId id="1069" r:id="rId18"/>
    <p:sldId id="1071" r:id="rId19"/>
    <p:sldId id="1070" r:id="rId20"/>
    <p:sldId id="1072" r:id="rId21"/>
    <p:sldId id="1073" r:id="rId22"/>
    <p:sldId id="1074" r:id="rId23"/>
    <p:sldId id="1075" r:id="rId24"/>
    <p:sldId id="1029" r:id="rId25"/>
    <p:sldId id="1076" r:id="rId26"/>
    <p:sldId id="1077" r:id="rId27"/>
    <p:sldId id="1078" r:id="rId28"/>
    <p:sldId id="1030" r:id="rId29"/>
    <p:sldId id="1079" r:id="rId30"/>
    <p:sldId id="1031" r:id="rId31"/>
    <p:sldId id="1080" r:id="rId32"/>
    <p:sldId id="1081" r:id="rId33"/>
    <p:sldId id="1082" r:id="rId34"/>
    <p:sldId id="1083" r:id="rId35"/>
    <p:sldId id="1084" r:id="rId36"/>
    <p:sldId id="1085" r:id="rId37"/>
    <p:sldId id="1086" r:id="rId38"/>
    <p:sldId id="1032" r:id="rId39"/>
    <p:sldId id="1033" r:id="rId40"/>
    <p:sldId id="1087" r:id="rId41"/>
    <p:sldId id="1034" r:id="rId42"/>
    <p:sldId id="1088" r:id="rId43"/>
    <p:sldId id="1035" r:id="rId44"/>
    <p:sldId id="1089" r:id="rId45"/>
    <p:sldId id="1090" r:id="rId46"/>
    <p:sldId id="1036" r:id="rId47"/>
    <p:sldId id="1091" r:id="rId48"/>
    <p:sldId id="1037" r:id="rId49"/>
    <p:sldId id="1092" r:id="rId50"/>
    <p:sldId id="981" r:id="rId51"/>
    <p:sldId id="1093" r:id="rId52"/>
    <p:sldId id="1094" r:id="rId53"/>
    <p:sldId id="1095" r:id="rId54"/>
    <p:sldId id="982" r:id="rId55"/>
    <p:sldId id="1096" r:id="rId56"/>
    <p:sldId id="1039" r:id="rId57"/>
    <p:sldId id="1097" r:id="rId58"/>
    <p:sldId id="1098" r:id="rId59"/>
    <p:sldId id="983" r:id="rId60"/>
    <p:sldId id="1099" r:id="rId61"/>
    <p:sldId id="1100" r:id="rId62"/>
    <p:sldId id="1041" r:id="rId63"/>
    <p:sldId id="1101" r:id="rId64"/>
    <p:sldId id="1102" r:id="rId65"/>
    <p:sldId id="984" r:id="rId66"/>
    <p:sldId id="1103" r:id="rId67"/>
    <p:sldId id="1104" r:id="rId68"/>
    <p:sldId id="1105" r:id="rId69"/>
    <p:sldId id="1106" r:id="rId70"/>
    <p:sldId id="1107" r:id="rId71"/>
    <p:sldId id="1108" r:id="rId72"/>
    <p:sldId id="1109" r:id="rId73"/>
    <p:sldId id="1043" r:id="rId74"/>
    <p:sldId id="1110" r:id="rId75"/>
    <p:sldId id="985" r:id="rId76"/>
    <p:sldId id="1122" r:id="rId77"/>
    <p:sldId id="1111" r:id="rId78"/>
    <p:sldId id="921" r:id="rId79"/>
    <p:sldId id="1112" r:id="rId80"/>
    <p:sldId id="986" r:id="rId81"/>
    <p:sldId id="1113" r:id="rId82"/>
    <p:sldId id="1045" r:id="rId83"/>
    <p:sldId id="1114" r:id="rId84"/>
    <p:sldId id="1046" r:id="rId85"/>
    <p:sldId id="1123" r:id="rId86"/>
    <p:sldId id="1115" r:id="rId87"/>
    <p:sldId id="1047" r:id="rId88"/>
    <p:sldId id="1116" r:id="rId89"/>
    <p:sldId id="1117" r:id="rId90"/>
    <p:sldId id="1118" r:id="rId91"/>
    <p:sldId id="1048" r:id="rId92"/>
    <p:sldId id="1119" r:id="rId93"/>
    <p:sldId id="1120" r:id="rId94"/>
    <p:sldId id="1121" r:id="rId95"/>
    <p:sldId id="1124" r:id="rId96"/>
    <p:sldId id="531" r:id="rId97"/>
    <p:sldId id="376" r:id="rId98"/>
  </p:sldIdLst>
  <p:sldSz cx="12192000" cy="6858000"/>
  <p:notesSz cx="6858000" cy="9144000"/>
  <p:custDataLst>
    <p:tags r:id="rId10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王晓娟" initials="王晓娟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3A2"/>
    <a:srgbClr val="EAEAEA"/>
    <a:srgbClr val="1369B2"/>
    <a:srgbClr val="D6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9083" autoAdjust="0"/>
  </p:normalViewPr>
  <p:slideViewPr>
    <p:cSldViewPr snapToGrid="0">
      <p:cViewPr>
        <p:scale>
          <a:sx n="69" d="100"/>
          <a:sy n="69" d="100"/>
        </p:scale>
        <p:origin x="-282" y="-486"/>
      </p:cViewPr>
      <p:guideLst>
        <p:guide orient="horz" pos="2092"/>
        <p:guide pos="38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66" d="100"/>
        <a:sy n="266" d="100"/>
      </p:scale>
      <p:origin x="0" y="648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gs" Target="tags/tag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>
                <a:latin typeface="等线" charset="0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283E0F-74FB-4CF6-B92F-BA0D3B768B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16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fld id="{666C4432-86B1-44C8-B144-754EE8881D6E}" type="slidenum">
              <a:rPr lang="zh-CN" altLang="en-US" sz="120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83E0F-74FB-4CF6-B92F-BA0D3B768B7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131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144000" cy="191298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88698-2790-4799-A03F-F8D2A4A2DB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41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0D640-E144-490B-8F7E-65C826AB46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3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3D8B2-F2A4-4705-A013-3C96A07E7A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43D35E-3885-4274-AA9A-8DFBF1713F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5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1F17B-D6B6-4D3F-8964-F09DF34F00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80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40E0F-B024-4B43-831A-91927FC0695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31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5B6AA8-31EB-468B-8C41-6415ECD260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46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1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0E7A1-F48F-4719-BB98-7E5AEA7B7F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 noProof="1">
                <a:solidFill>
                  <a:srgbClr val="898989"/>
                </a:solidFill>
                <a:latin typeface="等线" charset="-122"/>
                <a:ea typeface="等线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等线" charset="-122"/>
              </a:defRPr>
            </a:lvl1pPr>
          </a:lstStyle>
          <a:p>
            <a:fld id="{5558DAD5-D431-48DD-BB7C-9F90A0AF82BA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1" name="图片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588"/>
            <a:ext cx="12191999" cy="6848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矩形 1"/>
          <p:cNvSpPr>
            <a:spLocks noChangeArrowheads="1"/>
          </p:cNvSpPr>
          <p:nvPr/>
        </p:nvSpPr>
        <p:spPr bwMode="auto">
          <a:xfrm>
            <a:off x="871538" y="363538"/>
            <a:ext cx="892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✎ </a:t>
            </a:r>
            <a:endParaRPr lang="zh-CN" altLang="en-US" sz="360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64" r:id="rId8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等线 Ligh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ctrTitle"/>
          </p:nvPr>
        </p:nvSpPr>
        <p:spPr>
          <a:xfrm>
            <a:off x="1670050" y="1709738"/>
            <a:ext cx="9144000" cy="1912937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dirty="0" smtClean="0"/>
              <a:t>图</a:t>
            </a:r>
            <a:r>
              <a:rPr lang="zh-CN" altLang="zh-CN" dirty="0"/>
              <a:t>形用户界面编程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5038725"/>
            <a:ext cx="43053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5089989" y="4996067"/>
            <a:ext cx="226677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zh-CN" altLang="en-US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tkinter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en-US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tkinter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组件概述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基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础组件介绍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7613074" y="4972685"/>
            <a:ext cx="230331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几何布局管理器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事件处理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菜单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0172700" y="4996067"/>
            <a:ext cx="173181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消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息对话框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认识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tkinter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示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例：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398" y="2367424"/>
            <a:ext cx="2968515" cy="32708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96721" y="4955024"/>
            <a:ext cx="6281713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此时创建的根</a:t>
            </a:r>
            <a:r>
              <a:rPr lang="zh-CN" altLang="zh-CN" sz="3200" b="1" dirty="0">
                <a:solidFill>
                  <a:srgbClr val="FF0000"/>
                </a:solidFill>
                <a:latin typeface="宋体" pitchFamily="2" charset="-122"/>
              </a:rPr>
              <a:t>窗</a:t>
            </a:r>
            <a:r>
              <a:rPr lang="zh-CN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口是一个空窗口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。</a:t>
            </a:r>
            <a:endParaRPr lang="zh-CN" altLang="en-US" sz="3200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12139" y="2658370"/>
            <a:ext cx="6266295" cy="224614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2491337" y="2996610"/>
            <a:ext cx="390789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from tkinter import *</a:t>
            </a:r>
          </a:p>
          <a:p>
            <a:r>
              <a:rPr lang="en-US" altLang="zh-CN" sz="3200" dirty="0">
                <a:latin typeface="Times New Roman" pitchFamily="18" charset="0"/>
              </a:rPr>
              <a:t>root = Tk()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root.mainloop</a:t>
            </a:r>
            <a:r>
              <a:rPr lang="en-US" altLang="zh-CN" sz="3200" dirty="0" smtClean="0">
                <a:latin typeface="Times New Roman" pitchFamily="18" charset="0"/>
              </a:rPr>
              <a:t>()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3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认识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tkinter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可以通过如下方法设置根窗口：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489" y="2422813"/>
            <a:ext cx="8249117" cy="2523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723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认识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tkinter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54225" y="2435225"/>
            <a:ext cx="9401175" cy="2289175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646238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2511424" y="2794982"/>
            <a:ext cx="84867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图形界面程序中的根窗口类似绘图时所需的画纸，每个程序只能有一个根窗口，但可以有多个利用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Toplevel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创建的窗口。</a:t>
            </a:r>
          </a:p>
        </p:txBody>
      </p:sp>
    </p:spTree>
    <p:extLst>
      <p:ext uri="{BB962C8B-B14F-4D97-AF65-F5344CB8AC3E}">
        <p14:creationId xmlns:p14="http://schemas.microsoft.com/office/powerpoint/2010/main" val="412366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构建简单的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GUI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形界面窗口中含有各种各样的元素，如文本信息、按钮、文本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框等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GUI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编程中通过添加组件的方式在根窗口中呈现这些元素。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11091" y="4239489"/>
            <a:ext cx="4114800" cy="221673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95663" y="4752107"/>
            <a:ext cx="1357745" cy="471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标签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95662" y="5514107"/>
            <a:ext cx="1357745" cy="471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文本框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9" name="肘形连接符 8"/>
          <p:cNvCxnSpPr>
            <a:stCxn id="4" idx="0"/>
          </p:cNvCxnSpPr>
          <p:nvPr/>
        </p:nvCxnSpPr>
        <p:spPr>
          <a:xfrm rot="5400000" flipH="1" flipV="1">
            <a:off x="4659990" y="2937163"/>
            <a:ext cx="429491" cy="3200399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611091" y="3699162"/>
            <a:ext cx="4114800" cy="540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根窗口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肘形连接符 11"/>
          <p:cNvCxnSpPr>
            <a:stCxn id="8" idx="2"/>
          </p:cNvCxnSpPr>
          <p:nvPr/>
        </p:nvCxnSpPr>
        <p:spPr>
          <a:xfrm rot="16200000" flipH="1">
            <a:off x="4723700" y="4535994"/>
            <a:ext cx="332511" cy="3230841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34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构建简单的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GUI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3328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Label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组件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用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于显示一小段文本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使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用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tkinter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中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Label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的构造方法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Label()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可以创建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Label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组件，创建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Label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组件时首先需要为其指定父组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件；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其次需要通过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text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属性为其提供要被显示的文本。</a:t>
            </a: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创建带有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Label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的窗口</a:t>
            </a:r>
          </a:p>
        </p:txBody>
      </p:sp>
    </p:spTree>
    <p:extLst>
      <p:ext uri="{BB962C8B-B14F-4D97-AF65-F5344CB8AC3E}">
        <p14:creationId xmlns:p14="http://schemas.microsoft.com/office/powerpoint/2010/main" val="131303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构建简单的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GUI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创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建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GUI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窗口并显示文本信息“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hello world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”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的示例如下。</a:t>
            </a:r>
            <a:endParaRPr lang="zh-CN" altLang="zh-CN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创建带有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Label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的窗口</a:t>
            </a:r>
          </a:p>
        </p:txBody>
      </p:sp>
      <p:sp>
        <p:nvSpPr>
          <p:cNvPr id="5" name="矩形 4"/>
          <p:cNvSpPr/>
          <p:nvPr/>
        </p:nvSpPr>
        <p:spPr>
          <a:xfrm>
            <a:off x="1440873" y="3751258"/>
            <a:ext cx="6691745" cy="26202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2025890" y="3937979"/>
            <a:ext cx="552171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from tkinter import *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root = Tk()	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label = Label(root,text='hello world</a:t>
            </a:r>
            <a:r>
              <a:rPr lang="en-US" altLang="zh-CN" sz="2800" dirty="0" smtClean="0">
                <a:latin typeface="Times New Roman" pitchFamily="18" charset="0"/>
              </a:rPr>
              <a:t>') label.pack()</a:t>
            </a:r>
            <a:endParaRPr lang="zh-CN" altLang="zh-CN" sz="2800" dirty="0" smtClean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root.mainloop</a:t>
            </a:r>
            <a:r>
              <a:rPr lang="en-US" altLang="zh-CN" sz="2800" dirty="0">
                <a:latin typeface="Times New Roman" pitchFamily="18" charset="0"/>
              </a:rPr>
              <a:t>()</a:t>
            </a:r>
            <a:endParaRPr lang="zh-CN" altLang="zh-CN" sz="2800" dirty="0">
              <a:latin typeface="Times New Roman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112" y="5061364"/>
            <a:ext cx="2834985" cy="13101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26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构建简单的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GUI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54225" y="2435225"/>
            <a:ext cx="9401175" cy="2746375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646238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2511424" y="2794982"/>
            <a:ext cx="848677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组件可以是独立的，也可以作为容器存在。若一个组件“包含”其它组件，那么这个组件称为父组件，其他被该组件包含的组件称为子组件。</a:t>
            </a:r>
          </a:p>
        </p:txBody>
      </p:sp>
    </p:spTree>
    <p:extLst>
      <p:ext uri="{BB962C8B-B14F-4D97-AF65-F5344CB8AC3E}">
        <p14:creationId xmlns:p14="http://schemas.microsoft.com/office/powerpoint/2010/main" val="172524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构建简单的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GUI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99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实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现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显示信息动态变化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功能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最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简单的方式是通过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Label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config()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方法，利用关键字参数直接更新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Label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text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属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性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lvl="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变化的</a:t>
            </a:r>
            <a:r>
              <a:rPr lang="x-none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Label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</a:p>
        </p:txBody>
      </p:sp>
      <p:sp>
        <p:nvSpPr>
          <p:cNvPr id="8" name="矩形 7"/>
          <p:cNvSpPr/>
          <p:nvPr/>
        </p:nvSpPr>
        <p:spPr>
          <a:xfrm>
            <a:off x="2826328" y="4433622"/>
            <a:ext cx="5943600" cy="193899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3395927" y="4433622"/>
            <a:ext cx="480440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 smtClean="0">
                <a:latin typeface="Times New Roman" pitchFamily="18" charset="0"/>
              </a:rPr>
              <a:t>root </a:t>
            </a:r>
            <a:r>
              <a:rPr lang="en-US" altLang="zh-CN" dirty="0">
                <a:latin typeface="Times New Roman" pitchFamily="18" charset="0"/>
              </a:rPr>
              <a:t>= Tk()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label = Label(root, text='hello world')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label.pack()    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label.config(text='hello itheima')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root.mainloop()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25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构建简单的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GUI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3314" name="Picture 2" descr="https://timgsa.baidu.com/timg?image&amp;quality=80&amp;size=b9999_10000&amp;sec=1563252471328&amp;di=41d5ae6a0382fad5197b0365f07af3a5&amp;imgtype=0&amp;src=http%3A%2F%2Fimg.xinxic.com%2Fimg%2F206505e304b91b2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3" b="5373"/>
          <a:stretch/>
        </p:blipFill>
        <p:spPr bwMode="auto">
          <a:xfrm>
            <a:off x="762000" y="3838354"/>
            <a:ext cx="1954333" cy="263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16333" y="2438400"/>
            <a:ext cx="83673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思考</a:t>
            </a:r>
            <a:endParaRPr lang="en-US" altLang="zh-CN" sz="4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r>
              <a:rPr lang="zh-CN" altLang="zh-CN" sz="3200" b="1" dirty="0"/>
              <a:t>是否能实现这种情境：</a:t>
            </a:r>
            <a:r>
              <a:rPr lang="zh-CN" altLang="zh-CN" sz="3200" b="1" dirty="0" smtClean="0">
                <a:latin typeface="宋体" pitchFamily="2" charset="-122"/>
              </a:rPr>
              <a:t>多</a:t>
            </a:r>
            <a:r>
              <a:rPr lang="zh-CN" altLang="zh-CN" sz="3200" b="1" dirty="0">
                <a:latin typeface="宋体" pitchFamily="2" charset="-122"/>
              </a:rPr>
              <a:t>个组件使用同一个变量设置显示信息，若该变量改变，组件显示的信息同步变化？</a:t>
            </a:r>
            <a:endParaRPr lang="zh-CN" altLang="en-US" sz="32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779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构建简单的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GUI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tkinter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定义了一些可变类型，它们与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Python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不可变类型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字符串、整型、浮点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型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布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尔类型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的对应关系如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下表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所示。</a:t>
            </a: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lvl="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变化的</a:t>
            </a:r>
            <a:r>
              <a:rPr lang="x-none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Label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294" y="4214379"/>
            <a:ext cx="7634639" cy="16876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098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3246438" y="1743075"/>
            <a:ext cx="5407025" cy="3732213"/>
            <a:chOff x="1809684" y="1771915"/>
            <a:chExt cx="5633372" cy="3890359"/>
          </a:xfrm>
        </p:grpSpPr>
        <p:sp>
          <p:nvSpPr>
            <p:cNvPr id="7170" name="弧形 80"/>
            <p:cNvSpPr>
              <a:spLocks noChangeArrowheads="1"/>
            </p:cNvSpPr>
            <p:nvPr/>
          </p:nvSpPr>
          <p:spPr bwMode="auto">
            <a:xfrm rot="5400000">
              <a:off x="3976670" y="3085281"/>
              <a:ext cx="1313885" cy="1314895"/>
            </a:xfrm>
            <a:custGeom>
              <a:avLst/>
              <a:gdLst>
                <a:gd name="T0" fmla="*/ 660347 w 1313885"/>
                <a:gd name="T1" fmla="*/ 1314886 h 1314895"/>
                <a:gd name="T2" fmla="*/ 50918 w 1313885"/>
                <a:gd name="T3" fmla="*/ 911233 h 1314895"/>
                <a:gd name="T4" fmla="*/ 191035 w 1313885"/>
                <a:gd name="T5" fmla="*/ 193946 h 1314895"/>
                <a:gd name="T6" fmla="*/ 907723 w 1313885"/>
                <a:gd name="T7" fmla="*/ 49788 h 1314895"/>
                <a:gd name="T8" fmla="*/ 1313886 w 1313885"/>
                <a:gd name="T9" fmla="*/ 657448 h 1314895"/>
                <a:gd name="T10" fmla="*/ 656943 w 1313885"/>
                <a:gd name="T11" fmla="*/ 657448 h 1314895"/>
                <a:gd name="T12" fmla="*/ 660347 w 1313885"/>
                <a:gd name="T13" fmla="*/ 1314886 h 1314895"/>
                <a:gd name="T14" fmla="*/ 660347 w 1313885"/>
                <a:gd name="T15" fmla="*/ 1314886 h 1314895"/>
                <a:gd name="T16" fmla="*/ 50918 w 1313885"/>
                <a:gd name="T17" fmla="*/ 911233 h 1314895"/>
                <a:gd name="T18" fmla="*/ 191035 w 1313885"/>
                <a:gd name="T19" fmla="*/ 193946 h 1314895"/>
                <a:gd name="T20" fmla="*/ 907723 w 1313885"/>
                <a:gd name="T21" fmla="*/ 49788 h 1314895"/>
                <a:gd name="T22" fmla="*/ 1313886 w 1313885"/>
                <a:gd name="T23" fmla="*/ 657448 h 1314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3885" h="1314895" stroke="0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  <a:lnTo>
                    <a:pt x="656943" y="657448"/>
                  </a:lnTo>
                  <a:cubicBezTo>
                    <a:pt x="658078" y="876594"/>
                    <a:pt x="659212" y="1095740"/>
                    <a:pt x="660347" y="1314886"/>
                  </a:cubicBezTo>
                  <a:close/>
                </a:path>
                <a:path w="1313885" h="1314895" fill="none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" name="弧形 81"/>
            <p:cNvSpPr>
              <a:spLocks noChangeArrowheads="1"/>
            </p:cNvSpPr>
            <p:nvPr/>
          </p:nvSpPr>
          <p:spPr bwMode="auto">
            <a:xfrm>
              <a:off x="4091957" y="3203290"/>
              <a:ext cx="1083341" cy="1083872"/>
            </a:xfrm>
            <a:custGeom>
              <a:avLst/>
              <a:gdLst>
                <a:gd name="T0" fmla="*/ 31 w 1083341"/>
                <a:gd name="T1" fmla="*/ 547729 h 1083872"/>
                <a:gd name="T2" fmla="*/ 267398 w 1083341"/>
                <a:gd name="T3" fmla="*/ 74608 h 1083872"/>
                <a:gd name="T4" fmla="*/ 810932 w 1083341"/>
                <a:gd name="T5" fmla="*/ 71700 h 1083872"/>
                <a:gd name="T6" fmla="*/ 1083342 w 1083341"/>
                <a:gd name="T7" fmla="*/ 541937 h 1083872"/>
                <a:gd name="T8" fmla="*/ 541671 w 1083341"/>
                <a:gd name="T9" fmla="*/ 541936 h 1083872"/>
                <a:gd name="T10" fmla="*/ 31 w 1083341"/>
                <a:gd name="T11" fmla="*/ 547729 h 1083872"/>
                <a:gd name="T12" fmla="*/ 31 w 1083341"/>
                <a:gd name="T13" fmla="*/ 547729 h 1083872"/>
                <a:gd name="T14" fmla="*/ 267398 w 1083341"/>
                <a:gd name="T15" fmla="*/ 74608 h 1083872"/>
                <a:gd name="T16" fmla="*/ 810932 w 1083341"/>
                <a:gd name="T17" fmla="*/ 71700 h 1083872"/>
                <a:gd name="T18" fmla="*/ 1083342 w 1083341"/>
                <a:gd name="T19" fmla="*/ 541937 h 108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341" h="1083872" stroke="0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  <a:lnTo>
                    <a:pt x="541671" y="541936"/>
                  </a:lnTo>
                  <a:lnTo>
                    <a:pt x="31" y="547729"/>
                  </a:lnTo>
                  <a:close/>
                </a:path>
                <a:path w="1083341" h="1083872" fill="none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" name="弧形 82"/>
            <p:cNvSpPr>
              <a:spLocks noChangeArrowheads="1"/>
            </p:cNvSpPr>
            <p:nvPr/>
          </p:nvSpPr>
          <p:spPr bwMode="auto">
            <a:xfrm rot="-5400000">
              <a:off x="4171955" y="3346629"/>
              <a:ext cx="898538" cy="823670"/>
            </a:xfrm>
            <a:custGeom>
              <a:avLst/>
              <a:gdLst>
                <a:gd name="T0" fmla="*/ 455476 w 898538"/>
                <a:gd name="T1" fmla="*/ 39 h 823670"/>
                <a:gd name="T2" fmla="*/ 898538 w 898538"/>
                <a:gd name="T3" fmla="*/ 411835 h 823670"/>
                <a:gd name="T4" fmla="*/ 449269 w 898538"/>
                <a:gd name="T5" fmla="*/ 411835 h 823670"/>
                <a:gd name="T6" fmla="*/ 455476 w 898538"/>
                <a:gd name="T7" fmla="*/ 39 h 823670"/>
                <a:gd name="T8" fmla="*/ 455476 w 898538"/>
                <a:gd name="T9" fmla="*/ 39 h 823670"/>
                <a:gd name="T10" fmla="*/ 898538 w 898538"/>
                <a:gd name="T11" fmla="*/ 411835 h 823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8538" h="823670" stroke="0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  <a:lnTo>
                    <a:pt x="449269" y="411835"/>
                  </a:lnTo>
                  <a:lnTo>
                    <a:pt x="455476" y="39"/>
                  </a:lnTo>
                  <a:close/>
                </a:path>
                <a:path w="898538" h="823670" fill="none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3" name="组合 3"/>
            <p:cNvGrpSpPr>
              <a:grpSpLocks/>
            </p:cNvGrpSpPr>
            <p:nvPr/>
          </p:nvGrpSpPr>
          <p:grpSpPr bwMode="auto">
            <a:xfrm>
              <a:off x="1809684" y="1771915"/>
              <a:ext cx="5633372" cy="3890359"/>
              <a:chOff x="1809685" y="1771917"/>
              <a:chExt cx="5633374" cy="3890364"/>
            </a:xfrm>
          </p:grpSpPr>
          <p:graphicFrame>
            <p:nvGraphicFramePr>
              <p:cNvPr id="7174" name="图表 2"/>
              <p:cNvGraphicFramePr>
                <a:graphicFrameLocks/>
              </p:cNvGraphicFramePr>
              <p:nvPr/>
            </p:nvGraphicFramePr>
            <p:xfrm>
              <a:off x="1809685" y="1771917"/>
              <a:ext cx="5633374" cy="3890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66" r:id="rId4" imgW="5394240" imgH="3720960" progId="Excel.Sheet.8">
                      <p:embed/>
                    </p:oleObj>
                  </mc:Choice>
                  <mc:Fallback>
                    <p:oleObj r:id="rId4" imgW="5394240" imgH="3720960" progId="Excel.Sheet.8">
                      <p:embed/>
                      <p:pic>
                        <p:nvPicPr>
                          <p:cNvPr id="0" name="图表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9685" y="1771917"/>
                            <a:ext cx="5633374" cy="3890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88"/>
              <p:cNvSpPr txBox="1"/>
              <p:nvPr/>
            </p:nvSpPr>
            <p:spPr>
              <a:xfrm rot="18892830">
                <a:off x="3398053" y="2555554"/>
                <a:ext cx="1040850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掌握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TextBox 43"/>
              <p:cNvSpPr txBox="1"/>
              <p:nvPr/>
            </p:nvSpPr>
            <p:spPr>
              <a:xfrm rot="3026289">
                <a:off x="3312874" y="4518938"/>
                <a:ext cx="1042505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了解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" name="TextBox 84"/>
            <p:cNvSpPr txBox="1"/>
            <p:nvPr/>
          </p:nvSpPr>
          <p:spPr>
            <a:xfrm rot="3181581" flipH="1">
              <a:off x="5144630" y="2802079"/>
              <a:ext cx="1040849" cy="4168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掌握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TextBox 86"/>
            <p:cNvSpPr txBox="1"/>
            <p:nvPr/>
          </p:nvSpPr>
          <p:spPr>
            <a:xfrm rot="8102442" flipH="1" flipV="1">
              <a:off x="5094439" y="4217631"/>
              <a:ext cx="1040337" cy="417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熟悉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charset="0"/>
              </a:rPr>
              <a:t>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学习目标</a:t>
            </a:r>
          </a:p>
        </p:txBody>
      </p:sp>
      <p:grpSp>
        <p:nvGrpSpPr>
          <p:cNvPr id="13" name="组合 9"/>
          <p:cNvGrpSpPr>
            <a:grpSpLocks/>
          </p:cNvGrpSpPr>
          <p:nvPr/>
        </p:nvGrpSpPr>
        <p:grpSpPr bwMode="auto">
          <a:xfrm>
            <a:off x="1882775" y="1219726"/>
            <a:ext cx="3306762" cy="1383773"/>
            <a:chOff x="153988" y="1372872"/>
            <a:chExt cx="3305274" cy="1382898"/>
          </a:xfrm>
        </p:grpSpPr>
        <p:sp>
          <p:nvSpPr>
            <p:cNvPr id="7181" name="矩形 5"/>
            <p:cNvSpPr>
              <a:spLocks noChangeArrowheads="1"/>
            </p:cNvSpPr>
            <p:nvPr/>
          </p:nvSpPr>
          <p:spPr bwMode="auto">
            <a:xfrm>
              <a:off x="751249" y="1372872"/>
              <a:ext cx="2708013" cy="1015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indent="-457200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r>
                <a:rPr lang="en-US" altLang="zh-CN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tkinter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基本组件，更改</a:t>
              </a:r>
              <a:r>
                <a:rPr lang="en-US" altLang="zh-CN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GUI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样式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82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7183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311" y="2351794"/>
                <a:ext cx="372783" cy="652663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3576" y="3004457"/>
                <a:ext cx="181474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85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7186" name="椭圆 16"/>
              <p:cNvSpPr>
                <a:spLocks noChangeArrowheads="1"/>
              </p:cNvSpPr>
              <p:nvPr/>
            </p:nvSpPr>
            <p:spPr bwMode="auto">
              <a:xfrm>
                <a:off x="1232465" y="3558160"/>
                <a:ext cx="474308" cy="474808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87" name="TextBox 52"/>
              <p:cNvSpPr txBox="1">
                <a:spLocks noChangeArrowheads="1"/>
              </p:cNvSpPr>
              <p:nvPr/>
            </p:nvSpPr>
            <p:spPr bwMode="auto">
              <a:xfrm>
                <a:off x="1287986" y="3529576"/>
                <a:ext cx="334712" cy="52244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1" name="组合 63"/>
          <p:cNvGrpSpPr>
            <a:grpSpLocks/>
          </p:cNvGrpSpPr>
          <p:nvPr/>
        </p:nvGrpSpPr>
        <p:grpSpPr bwMode="auto">
          <a:xfrm>
            <a:off x="6711950" y="1037524"/>
            <a:ext cx="3281363" cy="1573908"/>
            <a:chOff x="5414469" y="1639746"/>
            <a:chExt cx="3281856" cy="1570179"/>
          </a:xfrm>
        </p:grpSpPr>
        <p:grpSp>
          <p:nvGrpSpPr>
            <p:cNvPr id="7189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719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264" y="2352817"/>
                <a:ext cx="371605" cy="65164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341" y="3004457"/>
                <a:ext cx="1816736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92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7193" name="椭圆 24"/>
              <p:cNvSpPr>
                <a:spLocks noChangeArrowheads="1"/>
              </p:cNvSpPr>
              <p:nvPr/>
            </p:nvSpPr>
            <p:spPr bwMode="auto">
              <a:xfrm>
                <a:off x="1232348" y="3558995"/>
                <a:ext cx="474532" cy="475089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94" name="TextBox 68"/>
              <p:cNvSpPr txBox="1">
                <a:spLocks noChangeArrowheads="1"/>
              </p:cNvSpPr>
              <p:nvPr/>
            </p:nvSpPr>
            <p:spPr bwMode="auto">
              <a:xfrm>
                <a:off x="1300820" y="3530490"/>
                <a:ext cx="335995" cy="52259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195" name="矩形 46"/>
            <p:cNvSpPr>
              <a:spLocks noChangeArrowheads="1"/>
            </p:cNvSpPr>
            <p:nvPr/>
          </p:nvSpPr>
          <p:spPr bwMode="auto">
            <a:xfrm>
              <a:off x="5414469" y="1639746"/>
              <a:ext cx="2774364" cy="1473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事件处理方式，菜单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消息对话框组件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71"/>
          <p:cNvGrpSpPr>
            <a:grpSpLocks/>
          </p:cNvGrpSpPr>
          <p:nvPr/>
        </p:nvGrpSpPr>
        <p:grpSpPr bwMode="auto">
          <a:xfrm>
            <a:off x="6938963" y="4905371"/>
            <a:ext cx="3424237" cy="1103556"/>
            <a:chOff x="5273227" y="4225925"/>
            <a:chExt cx="3423098" cy="1104900"/>
          </a:xfrm>
        </p:grpSpPr>
        <p:sp>
          <p:nvSpPr>
            <p:cNvPr id="7197" name="矩形 51"/>
            <p:cNvSpPr>
              <a:spLocks noChangeArrowheads="1"/>
            </p:cNvSpPr>
            <p:nvPr/>
          </p:nvSpPr>
          <p:spPr bwMode="auto">
            <a:xfrm>
              <a:off x="5273227" y="4752517"/>
              <a:ext cx="2772529" cy="554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熟悉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几何布局管理器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98" name="组合 38"/>
            <p:cNvGrpSpPr>
              <a:grpSpLocks/>
            </p:cNvGrpSpPr>
            <p:nvPr/>
          </p:nvGrpSpPr>
          <p:grpSpPr bwMode="auto"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7199" name="直接连接符 39"/>
              <p:cNvCxnSpPr>
                <a:cxnSpLocks noChangeShapeType="1"/>
              </p:cNvCxnSpPr>
              <p:nvPr/>
            </p:nvCxnSpPr>
            <p:spPr bwMode="auto">
              <a:xfrm>
                <a:off x="882356" y="2364019"/>
                <a:ext cx="373012" cy="65156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0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45844" y="3015581"/>
                <a:ext cx="238251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1" name="组合 41"/>
            <p:cNvGrpSpPr>
              <a:grpSpLocks/>
            </p:cNvGrpSpPr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7202" name="椭圆 32"/>
              <p:cNvSpPr>
                <a:spLocks noChangeArrowheads="1"/>
              </p:cNvSpPr>
              <p:nvPr/>
            </p:nvSpPr>
            <p:spPr bwMode="auto">
              <a:xfrm>
                <a:off x="1232465" y="3558282"/>
                <a:ext cx="474301" cy="47475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03" name="TextBox 76"/>
              <p:cNvSpPr txBox="1">
                <a:spLocks noChangeArrowheads="1"/>
              </p:cNvSpPr>
              <p:nvPr/>
            </p:nvSpPr>
            <p:spPr bwMode="auto">
              <a:xfrm>
                <a:off x="1305679" y="3532877"/>
                <a:ext cx="335830" cy="52397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3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7" name="组合 10"/>
          <p:cNvGrpSpPr>
            <a:grpSpLocks/>
          </p:cNvGrpSpPr>
          <p:nvPr/>
        </p:nvGrpSpPr>
        <p:grpSpPr bwMode="auto">
          <a:xfrm>
            <a:off x="1630363" y="4857746"/>
            <a:ext cx="3371850" cy="1589244"/>
            <a:chOff x="218911" y="4857376"/>
            <a:chExt cx="3372306" cy="1587874"/>
          </a:xfrm>
        </p:grpSpPr>
        <p:grpSp>
          <p:nvGrpSpPr>
            <p:cNvPr id="7205" name="组合 16"/>
            <p:cNvGrpSpPr>
              <a:grpSpLocks/>
            </p:cNvGrpSpPr>
            <p:nvPr/>
          </p:nvGrpSpPr>
          <p:grpSpPr bwMode="auto"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7206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243" y="2351976"/>
                <a:ext cx="371966" cy="65248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7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671" y="3004457"/>
                <a:ext cx="1816230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8" name="组合 41"/>
            <p:cNvGrpSpPr>
              <a:grpSpLocks/>
            </p:cNvGrpSpPr>
            <p:nvPr/>
          </p:nvGrpSpPr>
          <p:grpSpPr bwMode="auto"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7209" name="椭圆 40"/>
              <p:cNvSpPr>
                <a:spLocks noChangeArrowheads="1"/>
              </p:cNvSpPr>
              <p:nvPr/>
            </p:nvSpPr>
            <p:spPr bwMode="auto">
              <a:xfrm>
                <a:off x="4095132" y="3559141"/>
                <a:ext cx="474386" cy="473593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10" name="TextBox 50"/>
              <p:cNvSpPr txBox="1">
                <a:spLocks noChangeArrowheads="1"/>
              </p:cNvSpPr>
              <p:nvPr/>
            </p:nvSpPr>
            <p:spPr bwMode="auto">
              <a:xfrm>
                <a:off x="4184278" y="3533798"/>
                <a:ext cx="335891" cy="52269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4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211" name="矩形 7"/>
            <p:cNvSpPr>
              <a:spLocks noChangeArrowheads="1"/>
            </p:cNvSpPr>
            <p:nvPr/>
          </p:nvSpPr>
          <p:spPr bwMode="auto">
            <a:xfrm>
              <a:off x="957852" y="4969195"/>
              <a:ext cx="2633365" cy="1476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了</a:t>
              </a: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解</a:t>
              </a: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图形用户界面，图形用户界面开发工具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构建简单的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GUI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7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tkinter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中可变类型数据的值通过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set()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方法和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get()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方法来设置和获取。可变类型数据可以就地更新，并在其值发生变化时通知相关组件以实现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GUI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的同步更新。</a:t>
            </a: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lvl="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变化的</a:t>
            </a:r>
            <a:r>
              <a:rPr lang="x-none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Label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</a:p>
        </p:txBody>
      </p:sp>
      <p:sp>
        <p:nvSpPr>
          <p:cNvPr id="6" name="矩形 5"/>
          <p:cNvSpPr/>
          <p:nvPr/>
        </p:nvSpPr>
        <p:spPr>
          <a:xfrm>
            <a:off x="2882593" y="4249099"/>
            <a:ext cx="6552353" cy="175461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3354005" y="4433910"/>
            <a:ext cx="560952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data = StringVar</a:t>
            </a:r>
            <a:r>
              <a:rPr lang="en-US" altLang="zh-CN" sz="2800" dirty="0" smtClean="0">
                <a:latin typeface="Times New Roman" pitchFamily="18" charset="0"/>
              </a:rPr>
              <a:t>()</a:t>
            </a:r>
          </a:p>
          <a:p>
            <a:r>
              <a:rPr lang="en-US" altLang="zh-CN" sz="2800" dirty="0" smtClean="0">
                <a:latin typeface="Times New Roman" pitchFamily="18" charset="0"/>
              </a:rPr>
              <a:t>data.set</a:t>
            </a:r>
            <a:r>
              <a:rPr lang="en-US" altLang="zh-CN" sz="2800" dirty="0">
                <a:latin typeface="Times New Roman" pitchFamily="18" charset="0"/>
              </a:rPr>
              <a:t>('hello world')	</a:t>
            </a:r>
            <a:endParaRPr lang="zh-CN" altLang="zh-CN" sz="2800" dirty="0" smtClean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label = Label(root, textvariable=data)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78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构建简单的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GUI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1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Frame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默认是一个不可见组件，它不在屏幕上显示，而用于组织其它组件。</a:t>
            </a: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Frame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47921" y="3643742"/>
            <a:ext cx="7175643" cy="239683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1613961" y="3795718"/>
            <a:ext cx="6609822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600" dirty="0">
                <a:latin typeface="Times New Roman" pitchFamily="18" charset="0"/>
              </a:rPr>
              <a:t>root = Tk()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frame = Frame(root</a:t>
            </a:r>
            <a:r>
              <a:rPr lang="en-US" altLang="zh-CN" sz="2600" dirty="0" smtClean="0">
                <a:latin typeface="Times New Roman" pitchFamily="18" charset="0"/>
              </a:rPr>
              <a:t>)</a:t>
            </a:r>
          </a:p>
          <a:p>
            <a:r>
              <a:rPr lang="en-US" altLang="zh-CN" sz="2600" dirty="0" smtClean="0">
                <a:latin typeface="Times New Roman" pitchFamily="18" charset="0"/>
              </a:rPr>
              <a:t>first_label </a:t>
            </a:r>
            <a:r>
              <a:rPr lang="en-US" altLang="zh-CN" sz="2600" dirty="0">
                <a:latin typeface="Times New Roman" pitchFamily="18" charset="0"/>
              </a:rPr>
              <a:t>= Label(frame,text='first label')	</a:t>
            </a:r>
            <a:endParaRPr lang="en-US" altLang="zh-CN" sz="2600" dirty="0" smtClean="0">
              <a:latin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</a:rPr>
              <a:t>second_label </a:t>
            </a:r>
            <a:r>
              <a:rPr lang="en-US" altLang="zh-CN" sz="2600" dirty="0">
                <a:latin typeface="Times New Roman" pitchFamily="18" charset="0"/>
              </a:rPr>
              <a:t>= Label(frame,text='second label</a:t>
            </a:r>
            <a:r>
              <a:rPr lang="en-US" altLang="zh-CN" sz="2600" dirty="0" smtClean="0">
                <a:latin typeface="Times New Roman" pitchFamily="18" charset="0"/>
              </a:rPr>
              <a:t>')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</a:rPr>
              <a:t>third_label </a:t>
            </a:r>
            <a:r>
              <a:rPr lang="en-US" altLang="zh-CN" sz="2600" dirty="0">
                <a:latin typeface="Times New Roman" pitchFamily="18" charset="0"/>
              </a:rPr>
              <a:t>= Label(frame,text='third label</a:t>
            </a:r>
            <a:r>
              <a:rPr lang="en-US" altLang="zh-CN" sz="2600" dirty="0" smtClean="0">
                <a:latin typeface="Times New Roman" pitchFamily="18" charset="0"/>
              </a:rPr>
              <a:t>')</a:t>
            </a:r>
            <a:endParaRPr lang="zh-CN" altLang="zh-CN" sz="2600" dirty="0">
              <a:latin typeface="Times New Roman" pitchFamily="18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231" y="4281062"/>
            <a:ext cx="2170618" cy="17595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030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构建简单的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GUI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7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实际中一般会利用多个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Frame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对组件进行分组排布。例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如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使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用两个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Frame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分别容纳这三个标签，并为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Frame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添加边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框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Frame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47921" y="4015593"/>
            <a:ext cx="7175643" cy="239683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1699648" y="4152181"/>
            <a:ext cx="6272187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200" dirty="0">
                <a:latin typeface="Times New Roman" pitchFamily="18" charset="0"/>
              </a:rPr>
              <a:t>root = Tk()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frame </a:t>
            </a:r>
            <a:r>
              <a:rPr lang="en-US" altLang="zh-CN" sz="2200" dirty="0">
                <a:latin typeface="Times New Roman" pitchFamily="18" charset="0"/>
              </a:rPr>
              <a:t>= Frame(root)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frame2 </a:t>
            </a:r>
            <a:r>
              <a:rPr lang="en-US" altLang="zh-CN" sz="2200" dirty="0">
                <a:latin typeface="Times New Roman" pitchFamily="18" charset="0"/>
              </a:rPr>
              <a:t>= Frame(root,borderwidth=4,relief=GROOVE)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first_label </a:t>
            </a:r>
            <a:r>
              <a:rPr lang="en-US" altLang="zh-CN" sz="2200" dirty="0">
                <a:latin typeface="Times New Roman" pitchFamily="18" charset="0"/>
              </a:rPr>
              <a:t>= Label(frame,text='first label')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second_label </a:t>
            </a:r>
            <a:r>
              <a:rPr lang="en-US" altLang="zh-CN" sz="2200" dirty="0">
                <a:latin typeface="Times New Roman" pitchFamily="18" charset="0"/>
              </a:rPr>
              <a:t>= Label(frame2,text='second label')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third_label </a:t>
            </a:r>
            <a:r>
              <a:rPr lang="en-US" altLang="zh-CN" sz="2200" dirty="0">
                <a:latin typeface="Times New Roman" pitchFamily="18" charset="0"/>
              </a:rPr>
              <a:t>= Label(frame2,text='third label</a:t>
            </a:r>
            <a:r>
              <a:rPr lang="en-US" altLang="zh-CN" sz="2200" dirty="0" smtClean="0">
                <a:latin typeface="Times New Roman" pitchFamily="18" charset="0"/>
              </a:rPr>
              <a:t>')</a:t>
            </a:r>
            <a:endParaRPr lang="zh-CN" altLang="zh-CN" sz="2200" dirty="0">
              <a:latin typeface="Times New Roman" pitchFamily="18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459" y="4460730"/>
            <a:ext cx="2240210" cy="19516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126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构建简单的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GUI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5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Entry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组件可接收用户输入的单行文本，若该组件与可变数据关联，程序将能根据用户的输入自动更新数据；若同时可变数据又与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Label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组件关联，用户便可主动修改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Label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显示的信息。</a:t>
            </a: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文本框</a:t>
            </a:r>
          </a:p>
        </p:txBody>
      </p:sp>
      <p:sp>
        <p:nvSpPr>
          <p:cNvPr id="6" name="矩形 5"/>
          <p:cNvSpPr/>
          <p:nvPr/>
        </p:nvSpPr>
        <p:spPr>
          <a:xfrm>
            <a:off x="1247921" y="4015593"/>
            <a:ext cx="6626077" cy="239683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2106475" y="4244514"/>
            <a:ext cx="499209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root = Tk()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frame = Frame(root)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data </a:t>
            </a:r>
            <a:r>
              <a:rPr lang="en-US" altLang="zh-CN" dirty="0">
                <a:latin typeface="Times New Roman" pitchFamily="18" charset="0"/>
              </a:rPr>
              <a:t>= StringVar</a:t>
            </a:r>
            <a:r>
              <a:rPr lang="en-US" altLang="zh-CN" dirty="0" smtClean="0">
                <a:latin typeface="Times New Roman" pitchFamily="18" charset="0"/>
              </a:rPr>
              <a:t>()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label = Label(frame,textvariable=data</a:t>
            </a:r>
            <a:r>
              <a:rPr lang="en-US" altLang="zh-CN" dirty="0" smtClean="0">
                <a:latin typeface="Times New Roman" pitchFamily="18" charset="0"/>
              </a:rPr>
              <a:t>) entry </a:t>
            </a:r>
            <a:r>
              <a:rPr lang="en-US" altLang="zh-CN" dirty="0">
                <a:latin typeface="Times New Roman" pitchFamily="18" charset="0"/>
              </a:rPr>
              <a:t>= </a:t>
            </a:r>
            <a:r>
              <a:rPr lang="en-US" altLang="zh-CN" dirty="0" smtClean="0">
                <a:latin typeface="Times New Roman" pitchFamily="18" charset="0"/>
              </a:rPr>
              <a:t>Entry(frame,textvariable=data)</a:t>
            </a:r>
            <a:endParaRPr lang="zh-CN" altLang="zh-CN" dirty="0">
              <a:latin typeface="Times New Roman" pitchFamily="18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401" y="3980957"/>
            <a:ext cx="2219907" cy="1137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400" y="5214010"/>
            <a:ext cx="2219907" cy="1137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278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608130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多学一招：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MVC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设计模式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371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全称为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Model-View-Controller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，即模型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视图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控制器，按照此种设计模式设计程序时会将应用程序的输入、处理和输出分开，把程序分成三个核心部分：模型、视图和控制器，如此开发人员可使每个核心处理自己的任务。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198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608130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多学一招：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MVC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设计模式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设计模式中这三个核心部分的具体任务分别如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7849" y="3168248"/>
            <a:ext cx="3581800" cy="227515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96208" y="5138602"/>
            <a:ext cx="2345081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模型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3330059"/>
            <a:ext cx="3581800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/>
              <a:t>应用程序核心，用于处理应用程序数据逻辑的部分。</a:t>
            </a:r>
            <a:endParaRPr lang="en-US" altLang="zh-CN" sz="2800" dirty="0"/>
          </a:p>
        </p:txBody>
      </p:sp>
      <p:sp>
        <p:nvSpPr>
          <p:cNvPr id="11" name="矩形 10"/>
          <p:cNvSpPr/>
          <p:nvPr/>
        </p:nvSpPr>
        <p:spPr>
          <a:xfrm>
            <a:off x="4404148" y="3168248"/>
            <a:ext cx="3581800" cy="227515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22507" y="5138602"/>
            <a:ext cx="2345081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视图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4404148" y="3330060"/>
            <a:ext cx="3581800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/>
              <a:t>应用程序中显示数据的部分，通常根据模型数据创建。</a:t>
            </a:r>
            <a:endParaRPr lang="en-US" altLang="zh-CN" sz="2800" dirty="0"/>
          </a:p>
        </p:txBody>
      </p:sp>
      <p:sp>
        <p:nvSpPr>
          <p:cNvPr id="14" name="矩形 13"/>
          <p:cNvSpPr/>
          <p:nvPr/>
        </p:nvSpPr>
        <p:spPr>
          <a:xfrm>
            <a:off x="8372658" y="3168248"/>
            <a:ext cx="3581800" cy="227515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991017" y="5138602"/>
            <a:ext cx="2345081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>
                <a:solidFill>
                  <a:srgbClr val="FFFFFF"/>
                </a:solidFill>
                <a:ea typeface="等线" charset="-122"/>
              </a:rPr>
              <a:t>控制器</a:t>
            </a:r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8372658" y="3168248"/>
            <a:ext cx="3581800" cy="224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dirty="0"/>
              <a:t>应用程序中处理用户交互的部分。通常负责从视图读取数据，根据用户输入修改数据并将数据发送给模型。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085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608130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多学一招：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MVC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设计模式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设计模式的框架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下图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图片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255" y="2402465"/>
            <a:ext cx="4361585" cy="3878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94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2304257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tkinter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概述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en-US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tkinter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组件概述</a:t>
            </a: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基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础组件介绍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几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何布局管理器</a:t>
            </a: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事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件处理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菜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28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tkinter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核心组件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577849" y="1756684"/>
            <a:ext cx="5324187" cy="334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tkinter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块提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供了许多组件，其中最核心的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个核心组件及其描述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右表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048" y="1756684"/>
            <a:ext cx="542925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55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tkinter</a:t>
            </a: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核心组件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这些核心组件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都由其同名类定义，使用类的构造方法可以创建相应的组件对象。这些类的构造方法都有相同的语法格式，以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Button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04109" y="3836006"/>
            <a:ext cx="8922327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3089231" y="4076008"/>
            <a:ext cx="62784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Button(master=None, cnf={}, **kw)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04109" y="4913427"/>
            <a:ext cx="8922327" cy="1363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master</a:t>
            </a:r>
            <a:r>
              <a:rPr lang="zh-CN" altLang="en-US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-- </a:t>
            </a:r>
            <a:r>
              <a:rPr lang="zh-CN" altLang="zh-CN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用于指定该组件对象所属的组件，即指定其父组件</a:t>
            </a:r>
            <a:r>
              <a:rPr lang="zh-CN" altLang="en-US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cnf --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zh-CN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个字典</a:t>
            </a:r>
            <a:r>
              <a:rPr lang="en-US" altLang="zh-CN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,</a:t>
            </a:r>
            <a:r>
              <a:rPr lang="zh-CN" altLang="zh-CN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以“键</a:t>
            </a:r>
            <a:r>
              <a:rPr lang="en-US" altLang="zh-CN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=</a:t>
            </a:r>
            <a:r>
              <a:rPr lang="zh-CN" altLang="zh-CN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值”的形式设置组件对象的属性，属性之间以逗号分隔。</a:t>
            </a:r>
            <a:endParaRPr lang="en-US" altLang="zh-CN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46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tkinter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概述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tkinter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组件概述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基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础组件介绍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几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何布局管理器</a:t>
            </a: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事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件处理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菜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89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组件的通用属性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3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组件的大小默认由组件的内容决定，但开发人员可通过组件的</a:t>
            </a:r>
            <a:r>
              <a:rPr lang="x-none" altLang="zh-CN" sz="3600" dirty="0">
                <a:latin typeface="楷体" pitchFamily="49" charset="-122"/>
                <a:ea typeface="楷体" pitchFamily="49" charset="-122"/>
              </a:rPr>
              <a:t>width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x-none" altLang="zh-CN" sz="3600" dirty="0">
                <a:latin typeface="楷体" pitchFamily="49" charset="-122"/>
                <a:ea typeface="楷体" pitchFamily="49" charset="-122"/>
              </a:rPr>
              <a:t>height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属性设置组件的尺寸。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组件大小</a:t>
            </a:r>
          </a:p>
        </p:txBody>
      </p:sp>
    </p:spTree>
    <p:extLst>
      <p:ext uri="{BB962C8B-B14F-4D97-AF65-F5344CB8AC3E}">
        <p14:creationId xmlns:p14="http://schemas.microsoft.com/office/powerpoint/2010/main" val="399236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组件的通用属性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99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程序中通常使用十六进制数字表示颜色，例如“</a:t>
            </a:r>
            <a:r>
              <a:rPr lang="x-none" altLang="zh-CN" sz="3600" dirty="0">
                <a:latin typeface="楷体" pitchFamily="49" charset="-122"/>
                <a:ea typeface="楷体" pitchFamily="49" charset="-122"/>
              </a:rPr>
              <a:t>#FFF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”表示白色、“</a:t>
            </a:r>
            <a:r>
              <a:rPr lang="x-none" altLang="zh-CN" sz="3600" dirty="0">
                <a:latin typeface="楷体" pitchFamily="49" charset="-122"/>
                <a:ea typeface="楷体" pitchFamily="49" charset="-122"/>
              </a:rPr>
              <a:t>#FFFF00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”表示黄色、“</a:t>
            </a:r>
            <a:r>
              <a:rPr lang="x-none" altLang="zh-CN" sz="3600" dirty="0">
                <a:latin typeface="楷体" pitchFamily="49" charset="-122"/>
                <a:ea typeface="楷体" pitchFamily="49" charset="-122"/>
              </a:rPr>
              <a:t>#00FFFF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”表示青色。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组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件</a:t>
            </a:r>
            <a:r>
              <a:rPr lang="zh-CN" altLang="en-US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颜色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688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组件的通用属性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2663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组件的字体通过属性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font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设置，该属性是一个三元组，组内元素依次为表示字体名称的字符串、表示字体大小的数字和表示字体附加信息（如样式）的字符串。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lvl="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组件字体</a:t>
            </a:r>
          </a:p>
        </p:txBody>
      </p:sp>
      <p:sp>
        <p:nvSpPr>
          <p:cNvPr id="5" name="矩形 4"/>
          <p:cNvSpPr/>
          <p:nvPr/>
        </p:nvSpPr>
        <p:spPr>
          <a:xfrm>
            <a:off x="2494664" y="5142858"/>
            <a:ext cx="7563736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3459670" y="5382860"/>
            <a:ext cx="56337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font=('italic', 12, 'italic underline')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17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组件的通用属性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99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锚点是用来定义组件中文本相对位置的参考点，组件的</a:t>
            </a:r>
            <a:r>
              <a:rPr lang="x-none" altLang="zh-CN" sz="3600" dirty="0">
                <a:latin typeface="楷体" pitchFamily="49" charset="-122"/>
                <a:ea typeface="楷体" pitchFamily="49" charset="-122"/>
              </a:rPr>
              <a:t>anchor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属性用于设置锚点，即设置组件的停靠位置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锚点</a:t>
            </a:r>
          </a:p>
        </p:txBody>
      </p:sp>
      <p:pic>
        <p:nvPicPr>
          <p:cNvPr id="9" name="图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023" y="3731633"/>
            <a:ext cx="2727181" cy="2696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18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组件的通用属性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7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组件的样式指其立体表现形式，通过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relief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属性设置，该属性的取值为常量，常用取值有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FLAT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RAISED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SUNKEN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GROOVE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RIDGE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SOLID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组件样式</a:t>
            </a:r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44" y="3574474"/>
            <a:ext cx="2649569" cy="28302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1247920" y="4142509"/>
            <a:ext cx="6756828" cy="226218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1330756" y="4304106"/>
            <a:ext cx="646040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000" dirty="0">
                <a:latin typeface="Times New Roman" pitchFamily="18" charset="0"/>
              </a:rPr>
              <a:t>button_one = Button(root, text ="Button1", relief=FLAT)</a:t>
            </a:r>
            <a:endParaRPr lang="zh-CN" altLang="zh-CN" sz="2000" dirty="0">
              <a:latin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</a:rPr>
              <a:t>button_two = Button(root, text ="Button2", relief=RAISED)</a:t>
            </a:r>
            <a:endParaRPr lang="zh-CN" altLang="zh-CN" sz="2000" dirty="0">
              <a:latin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</a:rPr>
              <a:t>button_three = Button(root,text ="Button3", relief=SUNKEN)</a:t>
            </a:r>
            <a:endParaRPr lang="zh-CN" altLang="zh-CN" sz="2000" dirty="0">
              <a:latin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</a:rPr>
              <a:t>button_four = Button(root,text ="Button4", relief=GROOVE)</a:t>
            </a:r>
            <a:endParaRPr lang="zh-CN" altLang="zh-CN" sz="2000" dirty="0">
              <a:latin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</a:rPr>
              <a:t>button_five = Button(root, text ="Button5", relief=RIDGE)</a:t>
            </a:r>
            <a:endParaRPr lang="zh-CN" altLang="zh-CN" sz="2000" dirty="0">
              <a:latin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</a:rPr>
              <a:t>button_six = Button(root, text ="Button6", relief=SOLID)</a:t>
            </a:r>
            <a:endParaRPr lang="zh-CN" altLang="zh-CN" sz="2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35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组件的通用属性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1" y="2242797"/>
            <a:ext cx="597029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x-none" altLang="zh-CN" sz="3600" dirty="0">
                <a:latin typeface="楷体" pitchFamily="49" charset="-122"/>
                <a:ea typeface="楷体" pitchFamily="49" charset="-122"/>
              </a:rPr>
              <a:t>tkinter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内置了一些位图，通过</a:t>
            </a:r>
            <a:r>
              <a:rPr lang="x-none" altLang="zh-CN" sz="3600" dirty="0">
                <a:latin typeface="楷体" pitchFamily="49" charset="-122"/>
                <a:ea typeface="楷体" pitchFamily="49" charset="-122"/>
              </a:rPr>
              <a:t>bitmap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属性可以在组件中显示位图。</a:t>
            </a:r>
            <a:r>
              <a:rPr lang="x-none" altLang="zh-CN" sz="3600" dirty="0">
                <a:latin typeface="楷体" pitchFamily="49" charset="-122"/>
                <a:ea typeface="楷体" pitchFamily="49" charset="-122"/>
              </a:rPr>
              <a:t>bitmap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属性取值及该值对应的位图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如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右表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所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示。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位图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747" y="2242797"/>
            <a:ext cx="2677107" cy="4151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485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组件的通用属性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tkinter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模块支持以下三种方式设置组件属性：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94664" y="2621331"/>
            <a:ext cx="7563736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3459670" y="2861333"/>
            <a:ext cx="58090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button = Button(top, text="clock")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94664" y="3979076"/>
            <a:ext cx="7563736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4090052" y="4219078"/>
            <a:ext cx="45482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button["text"] = "unclock"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94664" y="5295258"/>
            <a:ext cx="7563736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2666496" y="5535260"/>
            <a:ext cx="73953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button.config(text="unclock", relief=FLAT)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7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05911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tkinter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概述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tkinter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组件概述</a:t>
            </a: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基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础组件介绍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几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何布局管理器</a:t>
            </a: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事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件处理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菜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720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Label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x-none" altLang="zh-CN" sz="4400" dirty="0">
                <a:latin typeface="微软雅黑" pitchFamily="34" charset="-122"/>
                <a:ea typeface="微软雅黑" pitchFamily="34" charset="-122"/>
              </a:rPr>
              <a:t>Label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组件用于显示信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息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，它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常用属性及说明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下表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01" y="3038193"/>
            <a:ext cx="6294293" cy="31587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851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按钮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Button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x-none" altLang="zh-CN" sz="4000" dirty="0">
                <a:latin typeface="微软雅黑" pitchFamily="34" charset="-122"/>
                <a:ea typeface="微软雅黑" pitchFamily="34" charset="-122"/>
              </a:rPr>
              <a:t>Button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组件可展示文本或图片并与用户交互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x-none" altLang="zh-CN" sz="4000" dirty="0">
                <a:latin typeface="微软雅黑" pitchFamily="34" charset="-122"/>
                <a:ea typeface="微软雅黑" pitchFamily="34" charset="-122"/>
              </a:rPr>
              <a:t>Button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类的构造方法</a:t>
            </a:r>
            <a:r>
              <a:rPr lang="x-none" altLang="zh-CN" sz="4000" dirty="0">
                <a:latin typeface="微软雅黑" pitchFamily="34" charset="-122"/>
                <a:ea typeface="微软雅黑" pitchFamily="34" charset="-122"/>
              </a:rPr>
              <a:t>Button()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可创建按钮对象，该方法</a:t>
            </a:r>
            <a:r>
              <a:rPr lang="x-none" altLang="zh-CN" sz="4000" dirty="0">
                <a:latin typeface="微软雅黑" pitchFamily="34" charset="-122"/>
                <a:ea typeface="微软雅黑" pitchFamily="34" charset="-122"/>
              </a:rPr>
              <a:t>cnf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参数的常用属性及其说明如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下表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所示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95" y="3566543"/>
            <a:ext cx="5097706" cy="2920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688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07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消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息对话框（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messagebox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）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181600" y="241266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08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：用户登录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03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按钮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Button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x-none" altLang="zh-CN" sz="4000" dirty="0">
                <a:latin typeface="微软雅黑" pitchFamily="34" charset="-122"/>
                <a:ea typeface="微软雅黑" pitchFamily="34" charset="-122"/>
              </a:rPr>
              <a:t>Button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组件在被创建时可使用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command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属性设置回调函数与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绑定，如此若用户对按钮进行操作，相应操作将被启动。</a:t>
            </a:r>
          </a:p>
        </p:txBody>
      </p:sp>
      <p:sp>
        <p:nvSpPr>
          <p:cNvPr id="4" name="矩形 3"/>
          <p:cNvSpPr/>
          <p:nvPr/>
        </p:nvSpPr>
        <p:spPr>
          <a:xfrm>
            <a:off x="1012230" y="3874477"/>
            <a:ext cx="6413808" cy="233779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1405881" y="4073878"/>
            <a:ext cx="562650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root = Tk()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def callback():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 print</a:t>
            </a:r>
            <a:r>
              <a:rPr lang="en-US" altLang="zh-CN" dirty="0">
                <a:latin typeface="Times New Roman" pitchFamily="18" charset="0"/>
              </a:rPr>
              <a:t>('</a:t>
            </a:r>
            <a:r>
              <a:rPr lang="zh-CN" altLang="zh-CN" dirty="0">
                <a:latin typeface="Times New Roman" pitchFamily="18" charset="0"/>
              </a:rPr>
              <a:t>学</a:t>
            </a:r>
            <a:r>
              <a:rPr lang="en-US" altLang="zh-CN" dirty="0">
                <a:latin typeface="Times New Roman" pitchFamily="18" charset="0"/>
              </a:rPr>
              <a:t>Python</a:t>
            </a:r>
            <a:r>
              <a:rPr lang="zh-CN" altLang="zh-CN" dirty="0">
                <a:latin typeface="Times New Roman" pitchFamily="18" charset="0"/>
              </a:rPr>
              <a:t>，来黑马程序员</a:t>
            </a:r>
            <a:r>
              <a:rPr lang="en-US" altLang="zh-CN" dirty="0">
                <a:latin typeface="Times New Roman" pitchFamily="18" charset="0"/>
              </a:rPr>
              <a:t>')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button = Button(root,text='</a:t>
            </a:r>
            <a:r>
              <a:rPr lang="zh-CN" altLang="zh-CN" dirty="0">
                <a:latin typeface="Times New Roman" pitchFamily="18" charset="0"/>
              </a:rPr>
              <a:t>人生苦短，我用</a:t>
            </a:r>
            <a:r>
              <a:rPr lang="en-US" altLang="zh-CN" dirty="0">
                <a:latin typeface="Times New Roman" pitchFamily="18" charset="0"/>
              </a:rPr>
              <a:t>Python',command=callback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289" y="3874477"/>
            <a:ext cx="2600038" cy="117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289" y="5361180"/>
            <a:ext cx="2627747" cy="8510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980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复选框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Checkbutton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6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用构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造方法</a:t>
            </a:r>
            <a:r>
              <a:rPr lang="x-none" altLang="zh-CN" sz="4400" dirty="0">
                <a:latin typeface="微软雅黑" pitchFamily="34" charset="-122"/>
                <a:ea typeface="微软雅黑" pitchFamily="34" charset="-122"/>
              </a:rPr>
              <a:t>Checkbutton()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可以创建复选框组件</a:t>
            </a:r>
            <a:r>
              <a:rPr lang="x-none" altLang="zh-CN" sz="4400" dirty="0">
                <a:latin typeface="微软雅黑" pitchFamily="34" charset="-122"/>
                <a:ea typeface="微软雅黑" pitchFamily="34" charset="-122"/>
              </a:rPr>
              <a:t>Checkbutton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，复选框组件中包含多个选项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支持多选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244" y="3781858"/>
            <a:ext cx="2580409" cy="270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055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复选框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Checkbutton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Checkbutton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的常用选项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下表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011146" y="2310371"/>
            <a:ext cx="6367801" cy="3787856"/>
            <a:chOff x="1506197" y="2310371"/>
            <a:chExt cx="5153026" cy="3065253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931"/>
            <a:stretch/>
          </p:blipFill>
          <p:spPr bwMode="auto">
            <a:xfrm>
              <a:off x="1506198" y="2310371"/>
              <a:ext cx="5153025" cy="7530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635" b="54730"/>
            <a:stretch/>
          </p:blipFill>
          <p:spPr bwMode="auto">
            <a:xfrm>
              <a:off x="1506198" y="3008015"/>
              <a:ext cx="5153025" cy="732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817"/>
            <a:stretch/>
          </p:blipFill>
          <p:spPr bwMode="auto">
            <a:xfrm>
              <a:off x="1506197" y="3726870"/>
              <a:ext cx="5153025" cy="1648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9841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文本框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Entry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528605"/>
            <a:ext cx="5282624" cy="459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Entry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用于接收单行文本信息，使用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Entry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类的构造方法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Entry()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可创建文本框对象。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Entry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组件的常用属性及说明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下表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01" y="1602871"/>
            <a:ext cx="5387426" cy="444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84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文本框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Entry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4225" y="3076544"/>
            <a:ext cx="9401175" cy="1373187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2287557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2511424" y="3436301"/>
            <a:ext cx="84867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Entry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组件只有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width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属性，没有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height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属性。</a:t>
            </a:r>
          </a:p>
        </p:txBody>
      </p:sp>
    </p:spTree>
    <p:extLst>
      <p:ext uri="{BB962C8B-B14F-4D97-AF65-F5344CB8AC3E}">
        <p14:creationId xmlns:p14="http://schemas.microsoft.com/office/powerpoint/2010/main" val="169930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文本框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Entry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Label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Entry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组件常被用于搭建登录界面的身份认证部分，示例代码如下：</a:t>
            </a:r>
          </a:p>
        </p:txBody>
      </p:sp>
      <p:sp>
        <p:nvSpPr>
          <p:cNvPr id="9" name="矩形 8"/>
          <p:cNvSpPr/>
          <p:nvPr/>
        </p:nvSpPr>
        <p:spPr>
          <a:xfrm>
            <a:off x="818265" y="3172691"/>
            <a:ext cx="6732461" cy="317269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1161163" y="3420208"/>
            <a:ext cx="604666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100" dirty="0">
                <a:latin typeface="Times New Roman" pitchFamily="18" charset="0"/>
              </a:rPr>
              <a:t>label_usname = Label(frame_usname,text='</a:t>
            </a:r>
            <a:r>
              <a:rPr lang="zh-CN" altLang="zh-CN" sz="2100" dirty="0">
                <a:latin typeface="Times New Roman" pitchFamily="18" charset="0"/>
              </a:rPr>
              <a:t>用户名：</a:t>
            </a:r>
            <a:r>
              <a:rPr lang="en-US" altLang="zh-CN" sz="2100" dirty="0">
                <a:latin typeface="Times New Roman" pitchFamily="18" charset="0"/>
              </a:rPr>
              <a:t>')</a:t>
            </a:r>
            <a:endParaRPr lang="zh-CN" altLang="zh-CN" sz="2100" dirty="0">
              <a:latin typeface="Times New Roman" pitchFamily="18" charset="0"/>
            </a:endParaRPr>
          </a:p>
          <a:p>
            <a:r>
              <a:rPr lang="en-US" altLang="zh-CN" sz="2100" dirty="0">
                <a:latin typeface="Times New Roman" pitchFamily="18" charset="0"/>
              </a:rPr>
              <a:t>label_usname.pack(side=LEFT)</a:t>
            </a:r>
            <a:endParaRPr lang="zh-CN" altLang="zh-CN" sz="2100" dirty="0">
              <a:latin typeface="Times New Roman" pitchFamily="18" charset="0"/>
            </a:endParaRPr>
          </a:p>
          <a:p>
            <a:r>
              <a:rPr lang="en-US" altLang="zh-CN" sz="2100" dirty="0">
                <a:latin typeface="Times New Roman" pitchFamily="18" charset="0"/>
              </a:rPr>
              <a:t>entry_usname = Entry(frame_usname,bd=5)</a:t>
            </a:r>
            <a:endParaRPr lang="zh-CN" altLang="zh-CN" sz="2100" dirty="0">
              <a:latin typeface="Times New Roman" pitchFamily="18" charset="0"/>
            </a:endParaRPr>
          </a:p>
          <a:p>
            <a:r>
              <a:rPr lang="en-US" altLang="zh-CN" sz="2100" dirty="0">
                <a:latin typeface="Times New Roman" pitchFamily="18" charset="0"/>
              </a:rPr>
              <a:t>entry_usname.pack(side=RIGHT)</a:t>
            </a:r>
          </a:p>
          <a:p>
            <a:r>
              <a:rPr lang="en-US" altLang="zh-CN" sz="2100" dirty="0">
                <a:latin typeface="Times New Roman" pitchFamily="18" charset="0"/>
              </a:rPr>
              <a:t>label_passwd = Label(frame_passwd,text='</a:t>
            </a:r>
            <a:r>
              <a:rPr lang="zh-CN" altLang="zh-CN" sz="2100" dirty="0">
                <a:latin typeface="Times New Roman" pitchFamily="18" charset="0"/>
              </a:rPr>
              <a:t>密</a:t>
            </a:r>
            <a:r>
              <a:rPr lang="en-US" altLang="zh-CN" sz="2100" dirty="0">
                <a:latin typeface="Times New Roman" pitchFamily="18" charset="0"/>
              </a:rPr>
              <a:t>   </a:t>
            </a:r>
            <a:r>
              <a:rPr lang="zh-CN" altLang="zh-CN" sz="2100" dirty="0">
                <a:latin typeface="Times New Roman" pitchFamily="18" charset="0"/>
              </a:rPr>
              <a:t>码：</a:t>
            </a:r>
            <a:r>
              <a:rPr lang="en-US" altLang="zh-CN" sz="2100" dirty="0">
                <a:latin typeface="Times New Roman" pitchFamily="18" charset="0"/>
              </a:rPr>
              <a:t>')</a:t>
            </a:r>
            <a:endParaRPr lang="zh-CN" altLang="zh-CN" sz="2100" dirty="0">
              <a:latin typeface="Times New Roman" pitchFamily="18" charset="0"/>
            </a:endParaRPr>
          </a:p>
          <a:p>
            <a:r>
              <a:rPr lang="en-US" altLang="zh-CN" sz="2100" dirty="0">
                <a:latin typeface="Times New Roman" pitchFamily="18" charset="0"/>
              </a:rPr>
              <a:t>label_passwd.pack(side=LEFT)</a:t>
            </a:r>
            <a:endParaRPr lang="zh-CN" altLang="zh-CN" sz="2100" dirty="0">
              <a:latin typeface="Times New Roman" pitchFamily="18" charset="0"/>
            </a:endParaRPr>
          </a:p>
          <a:p>
            <a:r>
              <a:rPr lang="en-US" altLang="zh-CN" sz="2100" dirty="0">
                <a:latin typeface="Times New Roman" pitchFamily="18" charset="0"/>
              </a:rPr>
              <a:t>entry_passwd = Entry(frame_passwd,bd=5,show='*')</a:t>
            </a:r>
            <a:endParaRPr lang="zh-CN" altLang="zh-CN" sz="2100" dirty="0">
              <a:latin typeface="Times New Roman" pitchFamily="18" charset="0"/>
            </a:endParaRPr>
          </a:p>
          <a:p>
            <a:r>
              <a:rPr lang="en-US" altLang="zh-CN" sz="2100" dirty="0">
                <a:latin typeface="Times New Roman" pitchFamily="18" charset="0"/>
              </a:rPr>
              <a:t>entry_passwd.pack(side=RIGHT</a:t>
            </a:r>
            <a:r>
              <a:rPr lang="en-US" altLang="zh-CN" sz="2100" dirty="0" smtClean="0">
                <a:latin typeface="Times New Roman" pitchFamily="18" charset="0"/>
              </a:rPr>
              <a:t>)</a:t>
            </a:r>
            <a:endParaRPr lang="zh-CN" altLang="zh-CN" sz="2100" dirty="0">
              <a:latin typeface="Times New Roman" pitchFamily="18" charset="0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998" y="4911436"/>
            <a:ext cx="3316000" cy="1433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997" y="3172691"/>
            <a:ext cx="3315999" cy="1433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232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单选按钮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Radiobutton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x-none" altLang="zh-CN" sz="4000" dirty="0" smtClean="0">
                <a:latin typeface="微软雅黑" pitchFamily="34" charset="-122"/>
                <a:ea typeface="微软雅黑" pitchFamily="34" charset="-122"/>
              </a:rPr>
              <a:t>Radiobutton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为单选按钮，该组件包含一组选项，仅支持单选。</a:t>
            </a:r>
            <a:r>
              <a:rPr lang="x-none" altLang="zh-CN" sz="4000" dirty="0">
                <a:latin typeface="微软雅黑" pitchFamily="34" charset="-122"/>
                <a:ea typeface="微软雅黑" pitchFamily="34" charset="-122"/>
              </a:rPr>
              <a:t>Radiobutton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的常用属性及说明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下表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047000" y="3060229"/>
            <a:ext cx="6296095" cy="3393868"/>
            <a:chOff x="3558355" y="3655516"/>
            <a:chExt cx="5181600" cy="2793107"/>
          </a:xfrm>
        </p:grpSpPr>
        <p:pic>
          <p:nvPicPr>
            <p:cNvPr id="2150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840" y="3655516"/>
              <a:ext cx="5143500" cy="952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0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7880" y="4576633"/>
              <a:ext cx="5172075" cy="476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0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8355" y="5038923"/>
              <a:ext cx="5181600" cy="1409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315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单选按钮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Radiobutton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示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例：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7849" y="2382983"/>
            <a:ext cx="6972877" cy="3962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577849" y="2367264"/>
            <a:ext cx="697287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100" dirty="0">
                <a:latin typeface="Times New Roman" pitchFamily="18" charset="0"/>
              </a:rPr>
              <a:t>def sel():</a:t>
            </a:r>
            <a:endParaRPr lang="zh-CN" altLang="zh-CN" sz="2100" dirty="0">
              <a:latin typeface="Times New Roman" pitchFamily="18" charset="0"/>
            </a:endParaRPr>
          </a:p>
          <a:p>
            <a:r>
              <a:rPr lang="zh-CN" altLang="en-US" sz="2100" dirty="0">
                <a:latin typeface="Times New Roman" pitchFamily="18" charset="0"/>
              </a:rPr>
              <a:t>    </a:t>
            </a:r>
            <a:r>
              <a:rPr lang="en-US" altLang="zh-CN" sz="2100" dirty="0">
                <a:latin typeface="Times New Roman" pitchFamily="18" charset="0"/>
              </a:rPr>
              <a:t>selection = "You selected the option " + str(var.get())</a:t>
            </a:r>
            <a:endParaRPr lang="zh-CN" altLang="zh-CN" sz="2100" dirty="0">
              <a:latin typeface="Times New Roman" pitchFamily="18" charset="0"/>
            </a:endParaRPr>
          </a:p>
          <a:p>
            <a:r>
              <a:rPr lang="en-US" altLang="zh-CN" sz="2100" dirty="0">
                <a:latin typeface="Times New Roman" pitchFamily="18" charset="0"/>
              </a:rPr>
              <a:t> 	label.config(text=selection</a:t>
            </a:r>
            <a:r>
              <a:rPr lang="en-US" altLang="zh-CN" sz="2100" dirty="0" smtClean="0">
                <a:latin typeface="Times New Roman" pitchFamily="18" charset="0"/>
              </a:rPr>
              <a:t>)</a:t>
            </a:r>
            <a:r>
              <a:rPr lang="en-US" altLang="zh-CN" sz="2100" dirty="0">
                <a:latin typeface="Times New Roman" pitchFamily="18" charset="0"/>
              </a:rPr>
              <a:t/>
            </a:r>
            <a:br>
              <a:rPr lang="en-US" altLang="zh-CN" sz="2100" dirty="0">
                <a:latin typeface="Times New Roman" pitchFamily="18" charset="0"/>
              </a:rPr>
            </a:br>
            <a:r>
              <a:rPr lang="en-US" altLang="zh-CN" sz="2100" dirty="0" smtClean="0">
                <a:latin typeface="Times New Roman" pitchFamily="18" charset="0"/>
              </a:rPr>
              <a:t>radio_button_one </a:t>
            </a:r>
            <a:r>
              <a:rPr lang="en-US" altLang="zh-CN" sz="2100" dirty="0">
                <a:latin typeface="Times New Roman" pitchFamily="18" charset="0"/>
              </a:rPr>
              <a:t>= Radiobutton(root, text="Option 1", variable=var,</a:t>
            </a:r>
            <a:endParaRPr lang="zh-CN" altLang="zh-CN" sz="2100" dirty="0">
              <a:latin typeface="Times New Roman" pitchFamily="18" charset="0"/>
            </a:endParaRPr>
          </a:p>
          <a:p>
            <a:r>
              <a:rPr lang="en-US" altLang="zh-CN" sz="2100" dirty="0">
                <a:latin typeface="Times New Roman" pitchFamily="18" charset="0"/>
              </a:rPr>
              <a:t>value=1, command=sel</a:t>
            </a:r>
            <a:r>
              <a:rPr lang="en-US" altLang="zh-CN" sz="2100" dirty="0" smtClean="0">
                <a:latin typeface="Times New Roman" pitchFamily="18" charset="0"/>
              </a:rPr>
              <a:t>)</a:t>
            </a:r>
            <a:r>
              <a:rPr lang="en-US" altLang="zh-CN" sz="2100" dirty="0">
                <a:latin typeface="Times New Roman" pitchFamily="18" charset="0"/>
              </a:rPr>
              <a:t/>
            </a:r>
            <a:br>
              <a:rPr lang="en-US" altLang="zh-CN" sz="2100" dirty="0">
                <a:latin typeface="Times New Roman" pitchFamily="18" charset="0"/>
              </a:rPr>
            </a:br>
            <a:r>
              <a:rPr lang="en-US" altLang="zh-CN" sz="2100" dirty="0" smtClean="0">
                <a:latin typeface="Times New Roman" pitchFamily="18" charset="0"/>
              </a:rPr>
              <a:t>radio_button_two </a:t>
            </a:r>
            <a:r>
              <a:rPr lang="en-US" altLang="zh-CN" sz="2100" dirty="0">
                <a:latin typeface="Times New Roman" pitchFamily="18" charset="0"/>
              </a:rPr>
              <a:t>= Radiobutton(root, text="Option 2", variable=var,</a:t>
            </a:r>
            <a:endParaRPr lang="zh-CN" altLang="zh-CN" sz="2100" dirty="0">
              <a:latin typeface="Times New Roman" pitchFamily="18" charset="0"/>
            </a:endParaRPr>
          </a:p>
          <a:p>
            <a:r>
              <a:rPr lang="en-US" altLang="zh-CN" sz="2100" dirty="0">
                <a:latin typeface="Times New Roman" pitchFamily="18" charset="0"/>
              </a:rPr>
              <a:t>value=2, command=sel</a:t>
            </a:r>
            <a:r>
              <a:rPr lang="en-US" altLang="zh-CN" sz="2100" dirty="0" smtClean="0">
                <a:latin typeface="Times New Roman" pitchFamily="18" charset="0"/>
              </a:rPr>
              <a:t>)</a:t>
            </a:r>
            <a:r>
              <a:rPr lang="en-US" altLang="zh-CN" sz="2100" dirty="0">
                <a:latin typeface="Times New Roman" pitchFamily="18" charset="0"/>
              </a:rPr>
              <a:t/>
            </a:r>
            <a:br>
              <a:rPr lang="en-US" altLang="zh-CN" sz="2100" dirty="0">
                <a:latin typeface="Times New Roman" pitchFamily="18" charset="0"/>
              </a:rPr>
            </a:br>
            <a:r>
              <a:rPr lang="en-US" altLang="zh-CN" sz="2100" dirty="0" smtClean="0">
                <a:latin typeface="Times New Roman" pitchFamily="18" charset="0"/>
              </a:rPr>
              <a:t>radio_button_three </a:t>
            </a:r>
            <a:r>
              <a:rPr lang="en-US" altLang="zh-CN" sz="2100" dirty="0">
                <a:latin typeface="Times New Roman" pitchFamily="18" charset="0"/>
              </a:rPr>
              <a:t>= Radiobutton(root, text="Option 3", variable=var, </a:t>
            </a:r>
            <a:endParaRPr lang="zh-CN" altLang="zh-CN" sz="2100" dirty="0">
              <a:latin typeface="Times New Roman" pitchFamily="18" charset="0"/>
            </a:endParaRPr>
          </a:p>
          <a:p>
            <a:r>
              <a:rPr lang="en-US" altLang="zh-CN" sz="2100" dirty="0">
                <a:latin typeface="Times New Roman" pitchFamily="18" charset="0"/>
              </a:rPr>
              <a:t>value=3, command=sel</a:t>
            </a:r>
            <a:r>
              <a:rPr lang="en-US" altLang="zh-CN" sz="2100" dirty="0" smtClean="0">
                <a:latin typeface="Times New Roman" pitchFamily="18" charset="0"/>
              </a:rPr>
              <a:t>)</a:t>
            </a:r>
            <a:endParaRPr lang="zh-CN" altLang="zh-CN" sz="2100" dirty="0">
              <a:latin typeface="Times New Roman" pitchFamily="18" charset="0"/>
            </a:endParaRPr>
          </a:p>
        </p:txBody>
      </p:sp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705" y="2382983"/>
            <a:ext cx="2019432" cy="1585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137" y="2382983"/>
            <a:ext cx="1975108" cy="1556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705" y="4685216"/>
            <a:ext cx="1975108" cy="1556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137" y="4685216"/>
            <a:ext cx="1975108" cy="15564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06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列表框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List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x-none" altLang="zh-CN" sz="4000" dirty="0"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组件用于显示一个项目列表，使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用构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造方法</a:t>
            </a:r>
            <a:r>
              <a:rPr lang="x-none" altLang="zh-CN" sz="4000" dirty="0">
                <a:latin typeface="微软雅黑" pitchFamily="34" charset="-122"/>
                <a:ea typeface="微软雅黑" pitchFamily="34" charset="-122"/>
              </a:rPr>
              <a:t>List()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可以创建列表框组件。</a:t>
            </a:r>
            <a:r>
              <a:rPr lang="x-none" altLang="zh-CN" sz="4000" dirty="0"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组件的常用属性及其说明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下表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477" y="3559084"/>
            <a:ext cx="5705141" cy="28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52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列表框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List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示例：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12140" y="2382983"/>
            <a:ext cx="5947642" cy="35467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2171122" y="2602092"/>
            <a:ext cx="4229678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list_box = Listbox(top)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list_box.insert(1, "Python")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list_box.insert(2, "Perl")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list_box.insert(3, "C")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list_box.insert(4, "PHP")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list_box.insert(5, "JSP")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list_box.insert(6, "Ruby")</a:t>
            </a:r>
            <a:endParaRPr lang="zh-CN" altLang="zh-CN" sz="2800" dirty="0">
              <a:latin typeface="Times New Roman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998" y="2382983"/>
            <a:ext cx="2938321" cy="3546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74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155098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en-US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tkinter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概述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tkinter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组件概述</a:t>
            </a: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基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础组件介绍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几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何布局管理器</a:t>
            </a: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事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件处理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菜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文本域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Text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327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x-none" altLang="zh-CN" sz="4400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组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件用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于显示和处理多行文本，也常被用作简单的文本编辑器和网页浏览器。使用</a:t>
            </a:r>
            <a:r>
              <a:rPr lang="x-none" altLang="zh-CN" sz="4400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类的构造方法</a:t>
            </a:r>
            <a:r>
              <a:rPr lang="x-none" altLang="zh-CN" sz="4400" dirty="0">
                <a:latin typeface="微软雅黑" pitchFamily="34" charset="-122"/>
                <a:ea typeface="微软雅黑" pitchFamily="34" charset="-122"/>
              </a:rPr>
              <a:t>Text()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可创建多行文本框对象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567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文本域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Text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x-none" altLang="zh-CN" sz="4400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组件的常用属性及说明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下表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2424"/>
          <a:stretch/>
        </p:blipFill>
        <p:spPr bwMode="auto">
          <a:xfrm>
            <a:off x="3331053" y="2156798"/>
            <a:ext cx="5727989" cy="4315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304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文本域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Text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示例：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6691" y="2382983"/>
            <a:ext cx="6373091" cy="35467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1300306" y="2602092"/>
            <a:ext cx="554586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from tkinter import *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root = Tk()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label = Label(root, text='</a:t>
            </a:r>
            <a:r>
              <a:rPr lang="zh-CN" altLang="zh-CN" sz="2800" dirty="0">
                <a:latin typeface="Times New Roman" pitchFamily="18" charset="0"/>
              </a:rPr>
              <a:t>意见栏</a:t>
            </a:r>
            <a:r>
              <a:rPr lang="en-US" altLang="zh-CN" sz="2800" dirty="0">
                <a:latin typeface="Times New Roman" pitchFamily="18" charset="0"/>
              </a:rPr>
              <a:t>')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label.pack()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text = Text(root, width=30, height=5)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text.pack()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root.mainloop()</a:t>
            </a:r>
            <a:endParaRPr lang="zh-CN" altLang="zh-CN" sz="2800" dirty="0">
              <a:latin typeface="Times New Roman" pitchFamily="18" charset="0"/>
            </a:endParaRPr>
          </a:p>
        </p:txBody>
      </p:sp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569" y="3696565"/>
            <a:ext cx="3951011" cy="2233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156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81396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tkinter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概述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tkinter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组件概述</a:t>
            </a: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基础组件介绍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几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何布局管理器</a:t>
            </a: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事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件处理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菜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86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pack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布局管理器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x-none" altLang="zh-CN" sz="4400" dirty="0" smtClean="0">
                <a:latin typeface="微软雅黑" pitchFamily="34" charset="-122"/>
                <a:ea typeface="微软雅黑" pitchFamily="34" charset="-122"/>
              </a:rPr>
              <a:t>pack</a:t>
            </a:r>
            <a:r>
              <a:rPr lang="x-none" altLang="zh-CN" sz="440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方法可接收参数，以调整组件的布局属性。</a:t>
            </a:r>
            <a:r>
              <a:rPr lang="x-none" altLang="zh-CN" sz="4400" dirty="0">
                <a:latin typeface="微软雅黑" pitchFamily="34" charset="-122"/>
                <a:ea typeface="微软雅黑" pitchFamily="34" charset="-122"/>
              </a:rPr>
              <a:t>pack()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方法常用的布局属性如下：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280" y="3128248"/>
            <a:ext cx="8109120" cy="2146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734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pack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布局管理器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3676" y="2382983"/>
            <a:ext cx="5860473" cy="35467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1619974" y="2632870"/>
            <a:ext cx="458787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 smtClean="0">
                <a:latin typeface="Times New Roman" pitchFamily="18" charset="0"/>
              </a:rPr>
              <a:t>button_one </a:t>
            </a:r>
            <a:r>
              <a:rPr lang="en-US" altLang="zh-CN" dirty="0">
                <a:latin typeface="Times New Roman" pitchFamily="18" charset="0"/>
              </a:rPr>
              <a:t>= Button(text='</a:t>
            </a:r>
            <a:r>
              <a:rPr lang="zh-CN" altLang="zh-CN" dirty="0">
                <a:latin typeface="Times New Roman" pitchFamily="18" charset="0"/>
              </a:rPr>
              <a:t>按钮</a:t>
            </a:r>
            <a:r>
              <a:rPr lang="en-US" altLang="zh-CN" dirty="0">
                <a:latin typeface="Times New Roman" pitchFamily="18" charset="0"/>
              </a:rPr>
              <a:t>1')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button_one.pack(side=LEFT)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button_two = Button(text='</a:t>
            </a:r>
            <a:r>
              <a:rPr lang="zh-CN" altLang="zh-CN" dirty="0">
                <a:latin typeface="Times New Roman" pitchFamily="18" charset="0"/>
              </a:rPr>
              <a:t>按钮</a:t>
            </a:r>
            <a:r>
              <a:rPr lang="en-US" altLang="zh-CN" dirty="0">
                <a:latin typeface="Times New Roman" pitchFamily="18" charset="0"/>
              </a:rPr>
              <a:t>2')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button_two.pack(side=RIGHT)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button_three = Button(text='</a:t>
            </a:r>
            <a:r>
              <a:rPr lang="zh-CN" altLang="zh-CN" dirty="0">
                <a:latin typeface="Times New Roman" pitchFamily="18" charset="0"/>
              </a:rPr>
              <a:t>按钮</a:t>
            </a:r>
            <a:r>
              <a:rPr lang="en-US" altLang="zh-CN" dirty="0">
                <a:latin typeface="Times New Roman" pitchFamily="18" charset="0"/>
              </a:rPr>
              <a:t>3')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button_three.pack(side=TOP)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button_four = Button(text='</a:t>
            </a:r>
            <a:r>
              <a:rPr lang="zh-CN" altLang="zh-CN" dirty="0">
                <a:latin typeface="Times New Roman" pitchFamily="18" charset="0"/>
              </a:rPr>
              <a:t>按钮</a:t>
            </a:r>
            <a:r>
              <a:rPr lang="en-US" altLang="zh-CN" dirty="0">
                <a:latin typeface="Times New Roman" pitchFamily="18" charset="0"/>
              </a:rPr>
              <a:t>4')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button_four.pack(side=BOTTOM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示例：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530" y="3427341"/>
            <a:ext cx="3847234" cy="25024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18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grid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布局管理器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327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grid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布局管理器将父组件分割成一个二维表格，子组件放置在由行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列确定的单元格中，可以跨越多行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列；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grid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布局管理器中的列宽由本列中最宽的单元格确定。</a:t>
            </a:r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229" y="4758170"/>
            <a:ext cx="5399637" cy="14209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939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grid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布局管理器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1032260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使用组件属性的</a:t>
            </a:r>
            <a:r>
              <a:rPr lang="x-none" altLang="zh-CN" sz="4400" dirty="0">
                <a:latin typeface="微软雅黑" pitchFamily="34" charset="-122"/>
                <a:ea typeface="微软雅黑" pitchFamily="34" charset="-122"/>
              </a:rPr>
              <a:t>grid()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方法可以实现</a:t>
            </a:r>
            <a:r>
              <a:rPr lang="x-none" altLang="zh-CN" sz="4400" dirty="0">
                <a:latin typeface="微软雅黑" pitchFamily="34" charset="-122"/>
                <a:ea typeface="微软雅黑" pitchFamily="34" charset="-122"/>
              </a:rPr>
              <a:t>grid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布局，该方法具有以下属性：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784" y="3197370"/>
            <a:ext cx="8034391" cy="1443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03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grid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布局管理器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3676" y="2382983"/>
            <a:ext cx="6317669" cy="35467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1384951" y="2632870"/>
            <a:ext cx="551511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 smtClean="0">
                <a:latin typeface="Times New Roman" pitchFamily="18" charset="0"/>
              </a:rPr>
              <a:t>Label(root</a:t>
            </a:r>
            <a:r>
              <a:rPr lang="en-US" altLang="zh-CN" dirty="0">
                <a:latin typeface="Times New Roman" pitchFamily="18" charset="0"/>
              </a:rPr>
              <a:t>, text="First").grid(row=0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Label(root, text="Second").grid(row=1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entry_one = Entry(root)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entry_two = Entry(root)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button = Button(root, text='</a:t>
            </a:r>
            <a:r>
              <a:rPr lang="zh-CN" altLang="zh-CN" dirty="0">
                <a:latin typeface="Times New Roman" pitchFamily="18" charset="0"/>
              </a:rPr>
              <a:t>计算</a:t>
            </a:r>
            <a:r>
              <a:rPr lang="en-US" altLang="zh-CN" dirty="0">
                <a:latin typeface="Times New Roman" pitchFamily="18" charset="0"/>
              </a:rPr>
              <a:t>', height=2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button.grid(row=0, column=2, rowspan=2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entry_one.grid(row=0, column=1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entry_two.grid(row=1, column=1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示例：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333" y="4576402"/>
            <a:ext cx="3646065" cy="1353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740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place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布局管理器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32260" cy="298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place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布局管理器可以将组件放在一个特定位置，它分为绝对布局和相对布局，与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pack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grid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相比，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place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更加灵活。通过组件的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plcae()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方法可以实现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place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布局管理，该方法的常用属性如下：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240" y="4555115"/>
            <a:ext cx="8111480" cy="1457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00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认识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tkinter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6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图形用户界面（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Graphical User Interface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，简称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GUI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是指采用图形方式显示的计算机操作系统用户界面。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7998" y="4034218"/>
            <a:ext cx="8696038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tkinter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Python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默认的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GUI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，它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简单易用、可移植性良好，常被应用于小型图形界面应用程序的快速开发。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62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place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布局管理器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3676" y="2576945"/>
            <a:ext cx="6890322" cy="33528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1529648" y="2914517"/>
            <a:ext cx="579837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 smtClean="0">
                <a:latin typeface="Times New Roman" pitchFamily="18" charset="0"/>
              </a:rPr>
              <a:t>def </a:t>
            </a:r>
            <a:r>
              <a:rPr lang="en-US" altLang="zh-CN" dirty="0">
                <a:latin typeface="Times New Roman" pitchFamily="18" charset="0"/>
              </a:rPr>
              <a:t>hello_call_back():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showinfo( "Hello Python", "Hello World")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button = Button(root, text="Hello", command=hello_call_back)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button.pack()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button.place(relx=0.5, rely=0.5, anchor=CENTER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示例：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616" y="2774840"/>
            <a:ext cx="2863275" cy="31549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4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4568031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tkinter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概述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tkinter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组件概述</a:t>
            </a: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基础组件介绍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几何布局管理器</a:t>
            </a: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事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件处理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菜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474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77650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command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事件处理方式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32260" cy="298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tkinter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中将用户操作称为事件，例如单击鼠标、移动鼠标、通过键盘输入数据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希望应用可以根据不同的操作执行不同的功能，就需要在程序中对事件进行处理。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67344" y="4668983"/>
            <a:ext cx="3623387" cy="1094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endParaRPr lang="zh-CN" alt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71852" y="4668983"/>
            <a:ext cx="3623387" cy="1094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bind</a:t>
            </a:r>
            <a:endParaRPr lang="zh-CN" alt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8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77650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command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事件处理方式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32260" cy="297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程序对事件的处理通常在函数或方法中实现，简单的事件可通过组件的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command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选项绑定，当有事件产生时，相应组件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command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选项绑定的函数或方法就会被触发。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96836" y="4578813"/>
            <a:ext cx="7176655" cy="153104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3261440" y="4805725"/>
            <a:ext cx="544744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bt = Button(root,text='</a:t>
            </a:r>
            <a:r>
              <a:rPr lang="zh-CN" altLang="zh-CN" sz="3200" dirty="0">
                <a:latin typeface="Times New Roman" pitchFamily="18" charset="0"/>
              </a:rPr>
              <a:t>更改</a:t>
            </a:r>
            <a:r>
              <a:rPr lang="en-US" altLang="zh-CN" sz="3200" dirty="0">
                <a:latin typeface="Times New Roman" pitchFamily="18" charset="0"/>
              </a:rPr>
              <a:t>',command =lambda:change(lb))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96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77650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command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事件处理方式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70006" y="2576945"/>
            <a:ext cx="6890322" cy="33528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1815978" y="2914517"/>
            <a:ext cx="579837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def change(label):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	label['text'] = 'hello world‘</a:t>
            </a:r>
          </a:p>
          <a:p>
            <a:r>
              <a:rPr lang="en-US" altLang="zh-CN" sz="2800" dirty="0">
                <a:latin typeface="Times New Roman" pitchFamily="18" charset="0"/>
              </a:rPr>
              <a:t>root = Tk()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lb = Label(root,text='</a:t>
            </a:r>
            <a:r>
              <a:rPr lang="zh-CN" altLang="zh-CN" sz="2800" dirty="0">
                <a:latin typeface="Times New Roman" pitchFamily="18" charset="0"/>
              </a:rPr>
              <a:t>事件处理示例</a:t>
            </a:r>
            <a:r>
              <a:rPr lang="en-US" altLang="zh-CN" sz="2800" dirty="0">
                <a:latin typeface="Times New Roman" pitchFamily="18" charset="0"/>
              </a:rPr>
              <a:t>')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bt </a:t>
            </a:r>
            <a:r>
              <a:rPr lang="en-US" altLang="zh-CN" sz="2800" dirty="0">
                <a:latin typeface="Times New Roman" pitchFamily="18" charset="0"/>
              </a:rPr>
              <a:t>= Button(root,text='</a:t>
            </a:r>
            <a:r>
              <a:rPr lang="zh-CN" altLang="zh-CN" sz="2800" dirty="0">
                <a:latin typeface="Times New Roman" pitchFamily="18" charset="0"/>
              </a:rPr>
              <a:t>更改</a:t>
            </a:r>
            <a:r>
              <a:rPr lang="en-US" altLang="zh-CN" sz="2800" dirty="0">
                <a:latin typeface="Times New Roman" pitchFamily="18" charset="0"/>
              </a:rPr>
              <a:t>',command =lambda:change(lb</a:t>
            </a:r>
            <a:r>
              <a:rPr lang="en-US" altLang="zh-CN" sz="2800" dirty="0" smtClean="0">
                <a:latin typeface="Times New Roman" pitchFamily="18" charset="0"/>
              </a:rPr>
              <a:t>))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示例：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493" y="2720648"/>
            <a:ext cx="2078181" cy="1432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492" y="4497060"/>
            <a:ext cx="2078181" cy="14326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621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12286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bind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事件处理方式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1115386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tkinter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提供了更加灵活的事件处理方式——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bind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绑定事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件，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此种方式通过组件的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bind()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方法实现，该方法的语法格式如下：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81200" y="4030852"/>
            <a:ext cx="8146473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4095882" y="4240076"/>
            <a:ext cx="39171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bind(event, handler)</a:t>
            </a:r>
            <a:endParaRPr lang="zh-CN" altLang="zh-CN" sz="3600" dirty="0">
              <a:latin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81200" y="5095632"/>
            <a:ext cx="8146473" cy="1195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若组件通过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bind()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方法绑定了某个事件，该事件发生后程序将调用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handler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处理事件。</a:t>
            </a:r>
            <a:endParaRPr lang="en-US" altLang="zh-CN" sz="32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8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12286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bind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事件处理方式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1115386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tkinter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中的事件使用字符串描述，其基本格式如下：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81200" y="3296561"/>
            <a:ext cx="8146473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3862885" y="3505785"/>
            <a:ext cx="43831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&lt;modifier-type-detail&gt;</a:t>
            </a:r>
            <a:endParaRPr lang="zh-CN" altLang="zh-CN" sz="3600" dirty="0">
              <a:latin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81200" y="4430616"/>
            <a:ext cx="8368146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type 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-- 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事件的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关键部分，用于描述事件的种类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8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modifer 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-- 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事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件的修饰部分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如单击、双击等。</a:t>
            </a:r>
            <a:endParaRPr lang="en-US" altLang="zh-CN" sz="28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detail 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-- 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事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件的详情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如鼠标左键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、滚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轮等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8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27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12286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bind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事件处理方式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1115386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字符串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detail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取值如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下表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所示。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416" y="2305193"/>
            <a:ext cx="5380253" cy="4132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272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12286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bind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事件处理方式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1115386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字符串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modifer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取值如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下表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所示。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242" y="2418918"/>
            <a:ext cx="6390602" cy="251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415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12286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bind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事件处理方式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1115386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下面罗列一些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tkinter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事件中常用的组合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键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20397" y="2379252"/>
            <a:ext cx="6830291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&lt;Any-Key-x&gt;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：任何一个按键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+x</a:t>
            </a:r>
            <a:endParaRPr lang="zh-CN" altLang="zh-CN" sz="28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&lt;Alt-Key-x&gt;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Alt+x</a:t>
            </a:r>
            <a:endParaRPr lang="zh-CN" altLang="zh-CN" sz="28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&lt;Control-Key-x&gt; 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Control+x</a:t>
            </a:r>
            <a:endParaRPr lang="zh-CN" altLang="zh-CN" sz="28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&lt;Shift-Key-x&gt; 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Shift+x</a:t>
            </a:r>
            <a:endParaRPr lang="zh-CN" altLang="zh-CN" sz="28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&lt;Alt-Button-1&gt;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Alt+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鼠标左键</a:t>
            </a:r>
          </a:p>
          <a:p>
            <a:pPr marL="342900" lvl="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&lt;Control-Button-1&gt; 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Control+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鼠标左键</a:t>
            </a:r>
          </a:p>
          <a:p>
            <a:pPr marL="342900" lvl="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&lt;Shift-Button-1&gt; 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Shift+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鼠标左键</a:t>
            </a:r>
          </a:p>
        </p:txBody>
      </p:sp>
    </p:spTree>
    <p:extLst>
      <p:ext uri="{BB962C8B-B14F-4D97-AF65-F5344CB8AC3E}">
        <p14:creationId xmlns:p14="http://schemas.microsoft.com/office/powerpoint/2010/main" val="178629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认识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tkinter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进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GUI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开发之前需先导入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tkinter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模块。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87782" y="2727643"/>
            <a:ext cx="6553199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4598530" y="2936867"/>
            <a:ext cx="27317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import tkinter</a:t>
            </a:r>
            <a:endParaRPr lang="zh-CN" altLang="zh-CN" sz="3600" dirty="0">
              <a:latin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87782" y="4265498"/>
            <a:ext cx="6553199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4123204" y="4474722"/>
            <a:ext cx="41436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from tkinter import *</a:t>
            </a:r>
            <a:endParaRPr lang="zh-CN" altLang="zh-CN" sz="3600" dirty="0">
              <a:latin typeface="Times New Roman" pitchFamily="18" charset="0"/>
            </a:endParaRPr>
          </a:p>
        </p:txBody>
      </p:sp>
      <p:pic>
        <p:nvPicPr>
          <p:cNvPr id="18435" name="Picture 3" descr="C:\Users\admin\Desktop\图片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11" y="4265497"/>
            <a:ext cx="1340686" cy="106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30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12286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bind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事件处理方式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7945" y="2576945"/>
            <a:ext cx="6026724" cy="33528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1487060" y="2729851"/>
            <a:ext cx="4665401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from tkinter import *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from tkinter.messagebox import *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def handler(event):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	showinfo("</a:t>
            </a:r>
            <a:r>
              <a:rPr lang="zh-CN" altLang="zh-CN" dirty="0">
                <a:latin typeface="Times New Roman" pitchFamily="18" charset="0"/>
              </a:rPr>
              <a:t>点到了</a:t>
            </a:r>
            <a:r>
              <a:rPr lang="en-US" altLang="zh-CN" dirty="0">
                <a:latin typeface="Times New Roman" pitchFamily="18" charset="0"/>
              </a:rPr>
              <a:t>",'</a:t>
            </a:r>
            <a:r>
              <a:rPr lang="zh-CN" altLang="zh-CN" dirty="0">
                <a:latin typeface="Times New Roman" pitchFamily="18" charset="0"/>
              </a:rPr>
              <a:t>你好！</a:t>
            </a:r>
            <a:r>
              <a:rPr lang="en-US" altLang="zh-CN" dirty="0">
                <a:latin typeface="Times New Roman" pitchFamily="18" charset="0"/>
              </a:rPr>
              <a:t>')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root = Tk()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button = Button(root, text='</a:t>
            </a:r>
            <a:r>
              <a:rPr lang="zh-CN" altLang="zh-CN" dirty="0">
                <a:latin typeface="Times New Roman" pitchFamily="18" charset="0"/>
              </a:rPr>
              <a:t>点我呀</a:t>
            </a:r>
            <a:r>
              <a:rPr lang="en-US" altLang="zh-CN" dirty="0">
                <a:latin typeface="Times New Roman" pitchFamily="18" charset="0"/>
              </a:rPr>
              <a:t>')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button.bind('&lt;Button-1&gt;', handler)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button.pack()</a:t>
            </a:r>
            <a:endParaRPr lang="zh-CN" altLang="zh-CN" dirty="0" smtClean="0">
              <a:latin typeface="Times New Roman" pitchFamily="18" charset="0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示例：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688" y="4073233"/>
            <a:ext cx="2190914" cy="185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602" y="3332680"/>
            <a:ext cx="2141129" cy="2569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62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12286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bind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事件处理方式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tkinter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还允许将事件绑定在类上，如此这个类的任何一个实例都会触发事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件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1757" y="3277960"/>
            <a:ext cx="8326582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2652486" y="3517962"/>
            <a:ext cx="70851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widget.bind_class('widget', event, handler)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57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12286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bind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事件处理方式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如果希望将一个事件绑定在程序的所有组件上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那么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bind_all()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1757" y="3277960"/>
            <a:ext cx="8326582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2817673" y="3517962"/>
            <a:ext cx="6754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widget.bind_all('widget', event, handler)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8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58006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多学一招：事件对象及属性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1115386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事件对象是一个标准的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对象，拥有大量的属性去描述事件。事件对象的常用属性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下表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256" y="3774522"/>
            <a:ext cx="6152573" cy="2676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745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58006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多学一招：事件对象及属性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140633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当事件为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&lt;Key&gt;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&lt;KeyPress&gt;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&lt;KeyRelease&gt;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时，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detail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可以通过设定具体的按键名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(keysym)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来筛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选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098" y="3629124"/>
            <a:ext cx="5331835" cy="2758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24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29930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：秒表计时器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103226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下图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示为一个简易秒表计时器，该计时器包含时间显示和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个功能按钮：开始、停止、重置、退出。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图片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614" y="3629124"/>
            <a:ext cx="3966731" cy="2825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029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29930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：秒表计时器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294126" y="2525089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1899117" y="2538737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2494663" y="3019982"/>
            <a:ext cx="634156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本案例要求使用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tkinter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，实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现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如图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示的秒表计时器。</a:t>
            </a:r>
          </a:p>
        </p:txBody>
      </p:sp>
    </p:spTree>
    <p:extLst>
      <p:ext uri="{BB962C8B-B14F-4D97-AF65-F5344CB8AC3E}">
        <p14:creationId xmlns:p14="http://schemas.microsoft.com/office/powerpoint/2010/main" val="230099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532209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tkinter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概述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tkinter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组件概述</a:t>
            </a: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基础组件介绍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几何布局管理器</a:t>
            </a: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事件处理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菜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单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142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717581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顶级菜单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6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顶级菜单是图形窗口中最基础的菜单，此种菜单一般包含多个选项，并固定显示于窗口顶部。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191490" y="3814185"/>
            <a:ext cx="10183092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Python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tkinter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模块中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Menu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类的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Menu()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方法创建顶级菜单对象，使用菜单对象的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add_command()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方法为其添加选项，并使用窗口组件的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menu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属性将菜单添加到窗口。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93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717581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顶级菜单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7945" y="2576945"/>
            <a:ext cx="6026724" cy="33528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1382796" y="2729851"/>
            <a:ext cx="489702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 smtClean="0">
                <a:latin typeface="Times New Roman" pitchFamily="18" charset="0"/>
              </a:rPr>
              <a:t>root </a:t>
            </a:r>
            <a:r>
              <a:rPr lang="en-US" altLang="zh-CN" dirty="0">
                <a:latin typeface="Times New Roman" pitchFamily="18" charset="0"/>
              </a:rPr>
              <a:t>= Tk</a:t>
            </a:r>
            <a:r>
              <a:rPr lang="en-US" altLang="zh-CN" dirty="0" smtClean="0">
                <a:latin typeface="Times New Roman" pitchFamily="18" charset="0"/>
              </a:rPr>
              <a:t>()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menu = Menu(root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zh-CN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def callback():			</a:t>
            </a:r>
            <a:endParaRPr lang="zh-CN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 print</a:t>
            </a:r>
            <a:r>
              <a:rPr lang="en-US" altLang="zh-CN" dirty="0">
                <a:latin typeface="Times New Roman" pitchFamily="18" charset="0"/>
              </a:rPr>
              <a:t>('this is menu')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for item in ['</a:t>
            </a:r>
            <a:r>
              <a:rPr lang="zh-CN" altLang="zh-CN" dirty="0">
                <a:latin typeface="Times New Roman" pitchFamily="18" charset="0"/>
              </a:rPr>
              <a:t>文件</a:t>
            </a:r>
            <a:r>
              <a:rPr lang="en-US" altLang="zh-CN" dirty="0">
                <a:latin typeface="Times New Roman" pitchFamily="18" charset="0"/>
              </a:rPr>
              <a:t>','</a:t>
            </a:r>
            <a:r>
              <a:rPr lang="zh-CN" altLang="zh-CN" dirty="0">
                <a:latin typeface="Times New Roman" pitchFamily="18" charset="0"/>
              </a:rPr>
              <a:t>编辑</a:t>
            </a:r>
            <a:r>
              <a:rPr lang="en-US" altLang="zh-CN" dirty="0">
                <a:latin typeface="Times New Roman" pitchFamily="18" charset="0"/>
              </a:rPr>
              <a:t>','</a:t>
            </a:r>
            <a:r>
              <a:rPr lang="zh-CN" altLang="zh-CN" dirty="0">
                <a:latin typeface="Times New Roman" pitchFamily="18" charset="0"/>
              </a:rPr>
              <a:t>视图</a:t>
            </a:r>
            <a:r>
              <a:rPr lang="en-US" altLang="zh-CN" dirty="0">
                <a:latin typeface="Times New Roman" pitchFamily="18" charset="0"/>
              </a:rPr>
              <a:t>','</a:t>
            </a:r>
            <a:r>
              <a:rPr lang="zh-CN" altLang="zh-CN" dirty="0">
                <a:latin typeface="Times New Roman" pitchFamily="18" charset="0"/>
              </a:rPr>
              <a:t>格式</a:t>
            </a:r>
            <a:r>
              <a:rPr lang="en-US" altLang="zh-CN" dirty="0" smtClean="0">
                <a:latin typeface="Times New Roman" pitchFamily="18" charset="0"/>
              </a:rPr>
              <a:t>']:</a:t>
            </a:r>
          </a:p>
          <a:p>
            <a:r>
              <a:rPr lang="en-US" altLang="zh-CN" dirty="0" smtClean="0">
                <a:latin typeface="Times New Roman" pitchFamily="18" charset="0"/>
              </a:rPr>
              <a:t>      menu.add_command(label=item,</a:t>
            </a:r>
          </a:p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  command=callback)</a:t>
            </a:r>
            <a:endParaRPr lang="zh-CN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root</a:t>
            </a:r>
            <a:r>
              <a:rPr lang="en-US" altLang="zh-CN" dirty="0">
                <a:latin typeface="Times New Roman" pitchFamily="18" charset="0"/>
              </a:rPr>
              <a:t>['menu'] = </a:t>
            </a:r>
            <a:r>
              <a:rPr lang="en-US" altLang="zh-CN" dirty="0" smtClean="0">
                <a:latin typeface="Times New Roman" pitchFamily="18" charset="0"/>
              </a:rPr>
              <a:t>menu</a:t>
            </a:r>
            <a:endParaRPr lang="zh-CN" altLang="zh-CN" dirty="0">
              <a:latin typeface="Times New Roman" pitchFamily="18" charset="0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示例：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535" y="2569560"/>
            <a:ext cx="3490047" cy="3360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3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认识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tkinter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搭建图形界面之前，需要先创建一个根窗口（也称为主窗口）。使用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tkinter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模块中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TK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类的构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造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以创建根窗口对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象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0" name="矩形 9"/>
          <p:cNvSpPr/>
          <p:nvPr/>
        </p:nvSpPr>
        <p:spPr>
          <a:xfrm>
            <a:off x="2687782" y="4265498"/>
            <a:ext cx="6553199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4389130" y="4474722"/>
            <a:ext cx="361183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zh-CN" altLang="en-US" sz="3600" dirty="0" smtClean="0">
                <a:latin typeface="Times New Roman" pitchFamily="18" charset="0"/>
              </a:rPr>
              <a:t>根窗口对象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r>
              <a:rPr lang="en-US" altLang="zh-CN" sz="3600" dirty="0">
                <a:latin typeface="Times New Roman" pitchFamily="18" charset="0"/>
              </a:rPr>
              <a:t>= Tk()</a:t>
            </a:r>
            <a:endParaRPr lang="zh-CN" altLang="zh-CN" sz="3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6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下拉菜单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50" y="1320800"/>
            <a:ext cx="11032260" cy="298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顶级菜单的每个选项可以拥有子菜单，使用菜单对象的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add_cascade()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方法，可以将一个菜单与另一个菜单的选项级联，为菜单的选项创建子菜单（也称为下拉菜单）。</a:t>
            </a:r>
          </a:p>
        </p:txBody>
      </p:sp>
      <p:sp>
        <p:nvSpPr>
          <p:cNvPr id="7" name="矩形 6"/>
          <p:cNvSpPr/>
          <p:nvPr/>
        </p:nvSpPr>
        <p:spPr>
          <a:xfrm>
            <a:off x="1203328" y="4526318"/>
            <a:ext cx="9892144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2199843" y="4766320"/>
            <a:ext cx="77882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menu.add_cascade(label='</a:t>
            </a:r>
            <a:r>
              <a:rPr lang="zh-CN" altLang="zh-CN" sz="3200" dirty="0">
                <a:latin typeface="Times New Roman" pitchFamily="18" charset="0"/>
              </a:rPr>
              <a:t>文件</a:t>
            </a:r>
            <a:r>
              <a:rPr lang="en-US" altLang="zh-CN" sz="3200" dirty="0">
                <a:latin typeface="Times New Roman" pitchFamily="18" charset="0"/>
              </a:rPr>
              <a:t>', menu=fmenu)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12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下拉菜单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7944" y="2466108"/>
            <a:ext cx="6441837" cy="382385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1275143" y="2669875"/>
            <a:ext cx="552743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root = Tk()</a:t>
            </a:r>
          </a:p>
          <a:p>
            <a:r>
              <a:rPr lang="en-US" altLang="zh-CN" dirty="0">
                <a:latin typeface="Times New Roman" pitchFamily="18" charset="0"/>
              </a:rPr>
              <a:t>menu = Menu(root) 		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fmenu = Menu(menu) 	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for item in ['</a:t>
            </a:r>
            <a:r>
              <a:rPr lang="zh-CN" altLang="zh-CN" dirty="0">
                <a:latin typeface="Times New Roman" pitchFamily="18" charset="0"/>
              </a:rPr>
              <a:t>新建</a:t>
            </a:r>
            <a:r>
              <a:rPr lang="en-US" altLang="zh-CN" dirty="0">
                <a:latin typeface="Times New Roman" pitchFamily="18" charset="0"/>
              </a:rPr>
              <a:t>', '</a:t>
            </a:r>
            <a:r>
              <a:rPr lang="zh-CN" altLang="zh-CN" dirty="0">
                <a:latin typeface="Times New Roman" pitchFamily="18" charset="0"/>
              </a:rPr>
              <a:t>保存</a:t>
            </a:r>
            <a:r>
              <a:rPr lang="en-US" altLang="zh-CN" dirty="0">
                <a:latin typeface="Times New Roman" pitchFamily="18" charset="0"/>
              </a:rPr>
              <a:t>', '</a:t>
            </a:r>
            <a:r>
              <a:rPr lang="zh-CN" altLang="zh-CN" dirty="0">
                <a:latin typeface="Times New Roman" pitchFamily="18" charset="0"/>
              </a:rPr>
              <a:t>另存为</a:t>
            </a:r>
            <a:r>
              <a:rPr lang="en-US" altLang="zh-CN" dirty="0">
                <a:latin typeface="Times New Roman" pitchFamily="18" charset="0"/>
              </a:rPr>
              <a:t>', '</a:t>
            </a:r>
            <a:r>
              <a:rPr lang="zh-CN" altLang="zh-CN" dirty="0">
                <a:latin typeface="Times New Roman" pitchFamily="18" charset="0"/>
              </a:rPr>
              <a:t>关闭</a:t>
            </a:r>
            <a:r>
              <a:rPr lang="en-US" altLang="zh-CN" dirty="0" smtClean="0">
                <a:latin typeface="Times New Roman" pitchFamily="18" charset="0"/>
              </a:rPr>
              <a:t>']:</a:t>
            </a:r>
          </a:p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  fmenu.add_command(label=item</a:t>
            </a:r>
            <a:r>
              <a:rPr lang="en-US" altLang="zh-CN" dirty="0">
                <a:latin typeface="Times New Roman" pitchFamily="18" charset="0"/>
              </a:rPr>
              <a:t>)</a:t>
            </a:r>
            <a:br>
              <a:rPr lang="en-US" altLang="zh-CN" dirty="0">
                <a:latin typeface="Times New Roman" pitchFamily="18" charset="0"/>
              </a:rPr>
            </a:br>
            <a:r>
              <a:rPr lang="en-US" altLang="zh-CN" dirty="0">
                <a:latin typeface="Times New Roman" pitchFamily="18" charset="0"/>
              </a:rPr>
              <a:t>menu.add_cascade(label='</a:t>
            </a:r>
            <a:r>
              <a:rPr lang="zh-CN" altLang="zh-CN" dirty="0">
                <a:latin typeface="Times New Roman" pitchFamily="18" charset="0"/>
              </a:rPr>
              <a:t>文件</a:t>
            </a:r>
            <a:r>
              <a:rPr lang="en-US" altLang="zh-CN" dirty="0">
                <a:latin typeface="Times New Roman" pitchFamily="18" charset="0"/>
              </a:rPr>
              <a:t>', menu=fmenu)</a:t>
            </a:r>
            <a:br>
              <a:rPr lang="en-US" altLang="zh-CN" dirty="0">
                <a:latin typeface="Times New Roman" pitchFamily="18" charset="0"/>
              </a:rPr>
            </a:br>
            <a:r>
              <a:rPr lang="en-US" altLang="zh-CN" dirty="0">
                <a:latin typeface="Times New Roman" pitchFamily="18" charset="0"/>
              </a:rPr>
              <a:t>root['menu'] = menu</a:t>
            </a:r>
          </a:p>
          <a:p>
            <a:r>
              <a:rPr lang="en-US" altLang="zh-CN" dirty="0">
                <a:latin typeface="Times New Roman" pitchFamily="18" charset="0"/>
              </a:rPr>
              <a:t>root.mainloop()		</a:t>
            </a:r>
            <a:endParaRPr lang="zh-CN" altLang="zh-CN" dirty="0">
              <a:latin typeface="Times New Roman" pitchFamily="18" charset="0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示例：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037" y="3803072"/>
            <a:ext cx="3901846" cy="24868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152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弹出菜单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434042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若将菜单与鼠标右键绑定，那么这个菜单就是在鼠标右击时才显示的弹出菜单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7998" y="3327600"/>
            <a:ext cx="88484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创建弹出菜单的方式与创建顶级菜单、下拉菜单的方式相同，区别在于弹出菜单通过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post()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方法与鼠标右键绑定。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439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弹出菜单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7944" y="2466108"/>
            <a:ext cx="6441837" cy="382385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1351342" y="2854541"/>
            <a:ext cx="5375039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 smtClean="0">
                <a:latin typeface="Times New Roman" pitchFamily="18" charset="0"/>
              </a:rPr>
              <a:t>root </a:t>
            </a:r>
            <a:r>
              <a:rPr lang="en-US" altLang="zh-CN" dirty="0">
                <a:latin typeface="Times New Roman" pitchFamily="18" charset="0"/>
              </a:rPr>
              <a:t>= Tk()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menu = Menu(root)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for item in ['</a:t>
            </a:r>
            <a:r>
              <a:rPr lang="zh-CN" altLang="zh-CN" dirty="0">
                <a:latin typeface="Times New Roman" pitchFamily="18" charset="0"/>
              </a:rPr>
              <a:t>复制</a:t>
            </a:r>
            <a:r>
              <a:rPr lang="en-US" altLang="zh-CN" dirty="0">
                <a:latin typeface="Times New Roman" pitchFamily="18" charset="0"/>
              </a:rPr>
              <a:t>', '</a:t>
            </a:r>
            <a:r>
              <a:rPr lang="zh-CN" altLang="zh-CN" dirty="0">
                <a:latin typeface="Times New Roman" pitchFamily="18" charset="0"/>
              </a:rPr>
              <a:t>粘贴</a:t>
            </a:r>
            <a:r>
              <a:rPr lang="en-US" altLang="zh-CN" dirty="0" smtClean="0">
                <a:latin typeface="Times New Roman" pitchFamily="18" charset="0"/>
              </a:rPr>
              <a:t>']:</a:t>
            </a:r>
            <a:endParaRPr lang="en-US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  menu.add_command(label=item</a:t>
            </a:r>
            <a:r>
              <a:rPr lang="en-US" altLang="zh-CN" dirty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def pop(event</a:t>
            </a:r>
            <a:r>
              <a:rPr lang="en-US" altLang="zh-CN" dirty="0" smtClean="0">
                <a:latin typeface="Times New Roman" pitchFamily="18" charset="0"/>
              </a:rPr>
              <a:t>):</a:t>
            </a:r>
            <a:endParaRPr lang="en-US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  menu.post(event.x_root</a:t>
            </a:r>
            <a:r>
              <a:rPr lang="en-US" altLang="zh-CN" dirty="0">
                <a:latin typeface="Times New Roman" pitchFamily="18" charset="0"/>
              </a:rPr>
              <a:t>, event.y_root)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root.bind('&lt;Button-3&gt;', pop)		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root.mainloop()</a:t>
            </a:r>
            <a:endParaRPr lang="zh-CN" altLang="zh-CN" dirty="0">
              <a:latin typeface="Times New Roman" pitchFamily="18" charset="0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示例：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195" y="2466108"/>
            <a:ext cx="3434988" cy="3823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47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：电子计算器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073824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随着智能设备的发展，计算器从一个独立的机器成为了电子设备中的一个附加功能，一个常规的电子计算器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下图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5" name="图片 4" descr="图片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436" y="2980458"/>
            <a:ext cx="3110635" cy="33146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379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：电子计算器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294126" y="2525089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899117" y="2538737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2494663" y="3019982"/>
            <a:ext cx="6341566" cy="150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本实例要求使用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tkinter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实现如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图所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示的电子计算器。</a:t>
            </a:r>
          </a:p>
        </p:txBody>
      </p:sp>
    </p:spTree>
    <p:extLst>
      <p:ext uri="{BB962C8B-B14F-4D97-AF65-F5344CB8AC3E}">
        <p14:creationId xmlns:p14="http://schemas.microsoft.com/office/powerpoint/2010/main" val="418615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155019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07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消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息对话框（</a:t>
            </a:r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messagebox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）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08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：用户登录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972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316828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消息对话框（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messagebox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073824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messagebox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tkinter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的一个子模块，它用来显示文本信息、提供警告信息或错误信息。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2990110"/>
            <a:ext cx="5125316" cy="347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2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316828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消息对话框（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messagebox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073824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使用以上消息框的同名方法可以创建相应消息框，这些消息框方法有相同的语法格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式：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9415" y="3206513"/>
            <a:ext cx="10030692" cy="111610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1638928" y="3472178"/>
            <a:ext cx="89516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messagebox.FunctionName(title, message [, options])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9415" y="4388668"/>
            <a:ext cx="10030692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title 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-- 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指定消息对话框的标题。</a:t>
            </a:r>
            <a:endParaRPr lang="en-US" altLang="zh-CN" sz="32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message -- 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消息框的文本消息。</a:t>
            </a:r>
            <a:endParaRPr lang="en-US" altLang="zh-CN" sz="32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options -- 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可以调整外观的选项。</a:t>
            </a:r>
          </a:p>
        </p:txBody>
      </p:sp>
    </p:spTree>
    <p:extLst>
      <p:ext uri="{BB962C8B-B14F-4D97-AF65-F5344CB8AC3E}">
        <p14:creationId xmlns:p14="http://schemas.microsoft.com/office/powerpoint/2010/main" val="144273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316828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消息对话框（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messagebox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944" y="2466108"/>
            <a:ext cx="6441837" cy="382385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1169501" y="2931485"/>
            <a:ext cx="5738722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600" dirty="0" smtClean="0">
                <a:latin typeface="Times New Roman" pitchFamily="18" charset="0"/>
              </a:rPr>
              <a:t>top </a:t>
            </a:r>
            <a:r>
              <a:rPr lang="en-US" altLang="zh-CN" sz="2600" dirty="0">
                <a:latin typeface="Times New Roman" pitchFamily="18" charset="0"/>
              </a:rPr>
              <a:t>= Tk()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def hello():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    showinfo("Say Hello", "Hello World")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button = Button(top, text="Say Hello", command=hello)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button.pack()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top.mainloop()</a:t>
            </a:r>
            <a:endParaRPr lang="zh-CN" altLang="zh-CN" sz="2600" dirty="0">
              <a:latin typeface="Times New Roman" pitchFamily="18" charset="0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示例：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778" y="3477492"/>
            <a:ext cx="4131183" cy="2812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01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认识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tkinter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为保证能随时接收用户消息，根窗口应进入消息循环，使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GUI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程序应总是处于运行状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态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0" name="矩形 9"/>
          <p:cNvSpPr/>
          <p:nvPr/>
        </p:nvSpPr>
        <p:spPr>
          <a:xfrm>
            <a:off x="2687782" y="3254434"/>
            <a:ext cx="6553199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3877770" y="3463658"/>
            <a:ext cx="46345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zh-CN" altLang="en-US" sz="3600" dirty="0" smtClean="0">
                <a:latin typeface="Times New Roman" pitchFamily="18" charset="0"/>
              </a:rPr>
              <a:t>根</a:t>
            </a:r>
            <a:r>
              <a:rPr lang="zh-CN" altLang="en-US" sz="3600" dirty="0">
                <a:latin typeface="Times New Roman" pitchFamily="18" charset="0"/>
              </a:rPr>
              <a:t>窗口对象</a:t>
            </a:r>
            <a:r>
              <a:rPr lang="en-US" altLang="zh-CN" sz="3600" dirty="0" smtClean="0">
                <a:latin typeface="Times New Roman" pitchFamily="18" charset="0"/>
              </a:rPr>
              <a:t>.</a:t>
            </a:r>
            <a:r>
              <a:rPr lang="en-US" altLang="zh-CN" sz="3600" dirty="0">
                <a:latin typeface="Times New Roman" pitchFamily="18" charset="0"/>
              </a:rPr>
              <a:t>mainloop()</a:t>
            </a:r>
            <a:endParaRPr lang="zh-CN" altLang="zh-CN" sz="3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78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230425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07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消息对话框（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messagebox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）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08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：用户登录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64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：用户登录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073824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某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图书管理系统的登录窗口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下图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8" name="图片 7" descr="图片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464" y="2225663"/>
            <a:ext cx="5646593" cy="4096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38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：用户登录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073824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当用户输入正确的登录信息，点击“登录”按钮后，程序会弹出一个欢迎用户的对话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框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图片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03" y="3110777"/>
            <a:ext cx="2958379" cy="26499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111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：用户登录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073824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用户点击“注册”按钮后，会弹出注册用户的窗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口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图片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226" y="3061421"/>
            <a:ext cx="5101070" cy="33501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797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：用户登录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073824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用户填写完个人信息后，点击“确认注册”按钮，会记录用户的信息，并弹出“注册成功”对话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框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2{SRG8BX(VN}@XPR@MYADV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916" y="3365356"/>
            <a:ext cx="2685690" cy="29751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141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：用户登录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294126" y="2525089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899117" y="2538737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2494663" y="2789630"/>
            <a:ext cx="6341566" cy="203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本实例要求使用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tkinter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，实现包含以上所示登录功能与注册功能的图形窗口。</a:t>
            </a:r>
          </a:p>
        </p:txBody>
      </p:sp>
    </p:spTree>
    <p:extLst>
      <p:ext uri="{BB962C8B-B14F-4D97-AF65-F5344CB8AC3E}">
        <p14:creationId xmlns:p14="http://schemas.microsoft.com/office/powerpoint/2010/main" val="319288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矩形 2"/>
          <p:cNvSpPr>
            <a:spLocks noChangeArrowheads="1"/>
          </p:cNvSpPr>
          <p:nvPr/>
        </p:nvSpPr>
        <p:spPr bwMode="auto">
          <a:xfrm>
            <a:off x="590550" y="1538568"/>
            <a:ext cx="110109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本章对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中用于搭建图形用户界面的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tkinter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模块的相关知识进行了讲解，包括如何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tkinter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构建简单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GUI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tkinter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组件通用属性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tkinter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基础组件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几何布局管理器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事件处理方式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菜单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消息对话框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8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通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过本章的学习，希望读者能够掌握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tkinter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模块的基础知识，并能熟练利用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tkinter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搭建图形用户界面。</a:t>
            </a:r>
            <a:endParaRPr lang="zh-CN" altLang="en-US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94914" y="262889"/>
            <a:ext cx="605917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23efa363af8bac6be1fdba6b8a15692c552c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3829</TotalTime>
  <Words>5219</Words>
  <Application>Microsoft Office PowerPoint</Application>
  <PresentationFormat>自定义</PresentationFormat>
  <Paragraphs>445</Paragraphs>
  <Slides>97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97</vt:i4>
      </vt:variant>
    </vt:vector>
  </HeadingPairs>
  <TitlesOfParts>
    <vt:vector size="99" baseType="lpstr">
      <vt:lpstr>Office 主题​​</vt:lpstr>
      <vt:lpstr>Microsoft Excel 97-2003 工作表</vt:lpstr>
      <vt:lpstr>第12章 图形用户界面编程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郑瑶瑶</cp:lastModifiedBy>
  <cp:revision>4537</cp:revision>
  <dcterms:created xsi:type="dcterms:W3CDTF">2016-08-25T05:35:30Z</dcterms:created>
  <dcterms:modified xsi:type="dcterms:W3CDTF">2020-04-22T09:15:11Z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