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398" r:id="rId3"/>
    <p:sldId id="979" r:id="rId4"/>
    <p:sldId id="980" r:id="rId5"/>
    <p:sldId id="344" r:id="rId6"/>
    <p:sldId id="897" r:id="rId7"/>
    <p:sldId id="1128" r:id="rId8"/>
    <p:sldId id="1129" r:id="rId9"/>
    <p:sldId id="1060" r:id="rId10"/>
    <p:sldId id="1061" r:id="rId11"/>
    <p:sldId id="1062" r:id="rId12"/>
    <p:sldId id="1063" r:id="rId13"/>
    <p:sldId id="1066" r:id="rId14"/>
    <p:sldId id="1067" r:id="rId15"/>
    <p:sldId id="1028" r:id="rId16"/>
    <p:sldId id="1068" r:id="rId17"/>
    <p:sldId id="1069" r:id="rId18"/>
    <p:sldId id="1070" r:id="rId19"/>
    <p:sldId id="1071" r:id="rId20"/>
    <p:sldId id="1072" r:id="rId21"/>
    <p:sldId id="1073" r:id="rId22"/>
    <p:sldId id="1074" r:id="rId23"/>
    <p:sldId id="1029" r:id="rId24"/>
    <p:sldId id="1075" r:id="rId25"/>
    <p:sldId id="1076" r:id="rId26"/>
    <p:sldId id="1030" r:id="rId27"/>
    <p:sldId id="1077" r:id="rId28"/>
    <p:sldId id="1078" r:id="rId29"/>
    <p:sldId id="1079" r:id="rId30"/>
    <p:sldId id="1080" r:id="rId31"/>
    <p:sldId id="1081" r:id="rId32"/>
    <p:sldId id="1082" r:id="rId33"/>
    <p:sldId id="1083" r:id="rId34"/>
    <p:sldId id="1084" r:id="rId35"/>
    <p:sldId id="1031" r:id="rId36"/>
    <p:sldId id="1085" r:id="rId37"/>
    <p:sldId id="1086" r:id="rId38"/>
    <p:sldId id="1088" r:id="rId39"/>
    <p:sldId id="1090" r:id="rId40"/>
    <p:sldId id="1089" r:id="rId41"/>
    <p:sldId id="1091" r:id="rId42"/>
    <p:sldId id="1092" r:id="rId43"/>
    <p:sldId id="1032" r:id="rId44"/>
    <p:sldId id="1093" r:id="rId45"/>
    <p:sldId id="1094" r:id="rId46"/>
    <p:sldId id="1095" r:id="rId47"/>
    <p:sldId id="1096" r:id="rId48"/>
    <p:sldId id="1097" r:id="rId49"/>
    <p:sldId id="1033" r:id="rId50"/>
    <p:sldId id="1098" r:id="rId51"/>
    <p:sldId id="1099" r:id="rId52"/>
    <p:sldId id="1100" r:id="rId53"/>
    <p:sldId id="1101" r:id="rId54"/>
    <p:sldId id="1102" r:id="rId55"/>
    <p:sldId id="1103" r:id="rId56"/>
    <p:sldId id="1034" r:id="rId57"/>
    <p:sldId id="1104" r:id="rId58"/>
    <p:sldId id="1035" r:id="rId59"/>
    <p:sldId id="1105" r:id="rId60"/>
    <p:sldId id="1106" r:id="rId61"/>
    <p:sldId id="1108" r:id="rId62"/>
    <p:sldId id="1107" r:id="rId63"/>
    <p:sldId id="1109" r:id="rId64"/>
    <p:sldId id="1110" r:id="rId65"/>
    <p:sldId id="1036" r:id="rId66"/>
    <p:sldId id="1111" r:id="rId67"/>
    <p:sldId id="1112" r:id="rId68"/>
    <p:sldId id="1113" r:id="rId69"/>
    <p:sldId id="1114" r:id="rId70"/>
    <p:sldId id="1115" r:id="rId71"/>
    <p:sldId id="1037" r:id="rId72"/>
    <p:sldId id="1116" r:id="rId73"/>
    <p:sldId id="1117" r:id="rId74"/>
    <p:sldId id="1118" r:id="rId75"/>
    <p:sldId id="981" r:id="rId76"/>
    <p:sldId id="1119" r:id="rId77"/>
    <p:sldId id="1120" r:id="rId78"/>
    <p:sldId id="1122" r:id="rId79"/>
    <p:sldId id="1123" r:id="rId80"/>
    <p:sldId id="1124" r:id="rId81"/>
    <p:sldId id="982" r:id="rId82"/>
    <p:sldId id="1125" r:id="rId83"/>
    <p:sldId id="1126" r:id="rId84"/>
    <p:sldId id="1130" r:id="rId85"/>
    <p:sldId id="531" r:id="rId86"/>
    <p:sldId id="376" r:id="rId87"/>
  </p:sldIdLst>
  <p:sldSz cx="12192000" cy="6858000"/>
  <p:notesSz cx="6858000" cy="9144000"/>
  <p:custDataLst>
    <p:tags r:id="rId89"/>
  </p:custDataLst>
  <p:defaultTextStyle>
    <a:defPPr>
      <a:defRPr lang="zh-CN"/>
    </a:defPPr>
    <a:lvl1pPr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5pPr>
    <a:lvl6pPr marL="2286000" algn="l" defTabSz="914400" rtl="0" eaLnBrk="1" latinLnBrk="0" hangingPunct="1">
      <a:defRPr sz="2400" kern="1200">
        <a:solidFill>
          <a:schemeClr val="tx1"/>
        </a:solidFill>
        <a:latin typeface="等线" charset="-122"/>
        <a:ea typeface="宋体" pitchFamily="2" charset="-122"/>
        <a:cs typeface="+mn-cs"/>
      </a:defRPr>
    </a:lvl6pPr>
    <a:lvl7pPr marL="2743200" algn="l" defTabSz="914400" rtl="0" eaLnBrk="1" latinLnBrk="0" hangingPunct="1">
      <a:defRPr sz="2400" kern="1200">
        <a:solidFill>
          <a:schemeClr val="tx1"/>
        </a:solidFill>
        <a:latin typeface="等线" charset="-122"/>
        <a:ea typeface="宋体" pitchFamily="2" charset="-122"/>
        <a:cs typeface="+mn-cs"/>
      </a:defRPr>
    </a:lvl7pPr>
    <a:lvl8pPr marL="3200400" algn="l" defTabSz="914400" rtl="0" eaLnBrk="1" latinLnBrk="0" hangingPunct="1">
      <a:defRPr sz="2400" kern="1200">
        <a:solidFill>
          <a:schemeClr val="tx1"/>
        </a:solidFill>
        <a:latin typeface="等线" charset="-122"/>
        <a:ea typeface="宋体" pitchFamily="2" charset="-122"/>
        <a:cs typeface="+mn-cs"/>
      </a:defRPr>
    </a:lvl8pPr>
    <a:lvl9pPr marL="3657600" algn="l" defTabSz="914400" rtl="0" eaLnBrk="1" latinLnBrk="0" hangingPunct="1">
      <a:defRPr sz="2400" kern="1200">
        <a:solidFill>
          <a:schemeClr val="tx1"/>
        </a:solidFill>
        <a:latin typeface="等线"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3A2"/>
    <a:srgbClr val="1369B2"/>
    <a:srgbClr val="D67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44587" autoAdjust="0"/>
  </p:normalViewPr>
  <p:slideViewPr>
    <p:cSldViewPr snapToGrid="0">
      <p:cViewPr>
        <p:scale>
          <a:sx n="70" d="100"/>
          <a:sy n="70" d="100"/>
        </p:scale>
        <p:origin x="-246" y="-480"/>
      </p:cViewPr>
      <p:guideLst>
        <p:guide orient="horz" pos="2092"/>
        <p:guide pos="3826"/>
      </p:guideLst>
    </p:cSldViewPr>
  </p:slideViewPr>
  <p:notesTextViewPr>
    <p:cViewPr>
      <p:scale>
        <a:sx n="1" d="1"/>
        <a:sy n="1" d="1"/>
      </p:scale>
      <p:origin x="0" y="0"/>
    </p:cViewPr>
  </p:notesTextViewPr>
  <p:sorterViewPr>
    <p:cViewPr>
      <p:scale>
        <a:sx n="266" d="100"/>
        <a:sy n="2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Tx/>
              <a:buNone/>
              <a:defRPr kumimoji="1" sz="1200">
                <a:latin typeface="等线" charset="0"/>
                <a:ea typeface="宋体" panose="02010600030101010101" pitchFamily="2" charset="-122"/>
                <a:cs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noProof="1">
                <a:latin typeface="等线" charset="0"/>
                <a:cs typeface="宋体" panose="02010600030101010101" pitchFamily="2" charset="-122"/>
              </a:defRPr>
            </a:lvl1pPr>
          </a:lstStyle>
          <a:p>
            <a:pPr>
              <a:defRPr/>
            </a:pPr>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4101"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Tx/>
              <a:buNone/>
              <a:defRPr kumimoji="1" sz="1200">
                <a:latin typeface="等线" charset="0"/>
                <a:ea typeface="宋体" panose="02010600030101010101" pitchFamily="2" charset="-122"/>
                <a:cs typeface="宋体" panose="02010600030101010101" pitchFamily="2" charset="-122"/>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4283E0F-74FB-4CF6-B92F-BA0D3B768B7F}" type="slidenum">
              <a:rPr lang="zh-CN" altLang="en-US"/>
              <a:pPr/>
              <a:t>‹#›</a:t>
            </a:fld>
            <a:endParaRPr lang="zh-CN" altLang="en-US"/>
          </a:p>
        </p:txBody>
      </p:sp>
    </p:spTree>
    <p:extLst>
      <p:ext uri="{BB962C8B-B14F-4D97-AF65-F5344CB8AC3E}">
        <p14:creationId xmlns:p14="http://schemas.microsoft.com/office/powerpoint/2010/main" val="481016622"/>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1pPr>
    <a:lvl2pPr marL="4572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2pPr>
    <a:lvl3pPr marL="9144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3pPr>
    <a:lvl4pPr marL="13716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4pPr>
    <a:lvl5pPr marL="18288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6146" name="备注占位符 2"/>
          <p:cNvSpPr>
            <a:spLocks noGrp="1" noChangeArrowheads="1"/>
          </p:cNvSpPr>
          <p:nvPr>
            <p:ph type="body" idx="4294967295"/>
          </p:nvPr>
        </p:nvSpPr>
        <p:spPr/>
        <p:txBody>
          <a:bodyPr/>
          <a:lstStyle/>
          <a:p>
            <a:pPr>
              <a:spcBef>
                <a:spcPct val="0"/>
              </a:spcBef>
            </a:pPr>
            <a:endParaRPr lang="zh-CN" altLang="en-US" smtClean="0"/>
          </a:p>
        </p:txBody>
      </p:sp>
      <p:sp>
        <p:nvSpPr>
          <p:cNvPr id="6147" name="幻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fld id="{666C4432-86B1-44C8-B144-754EE8881D6E}" type="slidenum">
              <a:rPr lang="zh-CN" altLang="en-US" sz="1200"/>
              <a:pPr/>
              <a:t>1</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8194" name="文本占位符 2"/>
          <p:cNvSpPr>
            <a:spLocks noGrp="1" noChangeArrowheads="1"/>
          </p:cNvSpPr>
          <p:nvPr>
            <p:ph type="body" idx="4294967295"/>
          </p:nvPr>
        </p:nvSpPr>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283E0F-74FB-4CF6-B92F-BA0D3B768B7F}" type="slidenum">
              <a:rPr lang="zh-CN" altLang="en-US" smtClean="0"/>
              <a:pPr/>
              <a:t>10</a:t>
            </a:fld>
            <a:endParaRPr lang="zh-CN" altLang="en-US"/>
          </a:p>
        </p:txBody>
      </p:sp>
    </p:spTree>
    <p:extLst>
      <p:ext uri="{BB962C8B-B14F-4D97-AF65-F5344CB8AC3E}">
        <p14:creationId xmlns:p14="http://schemas.microsoft.com/office/powerpoint/2010/main" val="4034293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283E0F-74FB-4CF6-B92F-BA0D3B768B7F}" type="slidenum">
              <a:rPr lang="zh-CN" altLang="en-US" smtClean="0"/>
              <a:pPr/>
              <a:t>11</a:t>
            </a:fld>
            <a:endParaRPr lang="zh-CN" altLang="en-US"/>
          </a:p>
        </p:txBody>
      </p:sp>
    </p:spTree>
    <p:extLst>
      <p:ext uri="{BB962C8B-B14F-4D97-AF65-F5344CB8AC3E}">
        <p14:creationId xmlns:p14="http://schemas.microsoft.com/office/powerpoint/2010/main" val="4034293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283E0F-74FB-4CF6-B92F-BA0D3B768B7F}" type="slidenum">
              <a:rPr lang="zh-CN" altLang="en-US" smtClean="0"/>
              <a:pPr/>
              <a:t>12</a:t>
            </a:fld>
            <a:endParaRPr lang="zh-CN" altLang="en-US"/>
          </a:p>
        </p:txBody>
      </p:sp>
    </p:spTree>
    <p:extLst>
      <p:ext uri="{BB962C8B-B14F-4D97-AF65-F5344CB8AC3E}">
        <p14:creationId xmlns:p14="http://schemas.microsoft.com/office/powerpoint/2010/main" val="4034293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283E0F-74FB-4CF6-B92F-BA0D3B768B7F}" type="slidenum">
              <a:rPr lang="zh-CN" altLang="en-US" smtClean="0"/>
              <a:pPr/>
              <a:t>13</a:t>
            </a:fld>
            <a:endParaRPr lang="zh-CN" altLang="en-US"/>
          </a:p>
        </p:txBody>
      </p:sp>
    </p:spTree>
    <p:extLst>
      <p:ext uri="{BB962C8B-B14F-4D97-AF65-F5344CB8AC3E}">
        <p14:creationId xmlns:p14="http://schemas.microsoft.com/office/powerpoint/2010/main" val="4034293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283E0F-74FB-4CF6-B92F-BA0D3B768B7F}" type="slidenum">
              <a:rPr lang="zh-CN" altLang="en-US" smtClean="0"/>
              <a:pPr/>
              <a:t>70</a:t>
            </a:fld>
            <a:endParaRPr lang="zh-CN" altLang="en-US"/>
          </a:p>
        </p:txBody>
      </p:sp>
    </p:spTree>
    <p:extLst>
      <p:ext uri="{BB962C8B-B14F-4D97-AF65-F5344CB8AC3E}">
        <p14:creationId xmlns:p14="http://schemas.microsoft.com/office/powerpoint/2010/main" val="145383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0788698-2790-4799-A03F-F8D2A4A2DB42}" type="slidenum">
              <a:rPr lang="zh-CN" altLang="en-US"/>
              <a:pPr/>
              <a:t>‹#›</a:t>
            </a:fld>
            <a:endParaRPr lang="zh-CN" altLang="en-US"/>
          </a:p>
        </p:txBody>
      </p:sp>
    </p:spTree>
    <p:extLst>
      <p:ext uri="{BB962C8B-B14F-4D97-AF65-F5344CB8AC3E}">
        <p14:creationId xmlns:p14="http://schemas.microsoft.com/office/powerpoint/2010/main" val="23279412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7A0D640-E144-490B-8F7E-65C826AB46A4}" type="slidenum">
              <a:rPr lang="zh-CN" altLang="en-US"/>
              <a:pPr/>
              <a:t>‹#›</a:t>
            </a:fld>
            <a:endParaRPr lang="zh-CN" altLang="en-US"/>
          </a:p>
        </p:txBody>
      </p:sp>
    </p:spTree>
    <p:extLst>
      <p:ext uri="{BB962C8B-B14F-4D97-AF65-F5344CB8AC3E}">
        <p14:creationId xmlns:p14="http://schemas.microsoft.com/office/powerpoint/2010/main" val="326473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333D8B2-F2A4-4705-A013-3C96A07E7A74}" type="slidenum">
              <a:rPr lang="zh-CN" altLang="en-US"/>
              <a:pPr/>
              <a:t>‹#›</a:t>
            </a:fld>
            <a:endParaRPr lang="zh-CN" altLang="en-US"/>
          </a:p>
        </p:txBody>
      </p:sp>
    </p:spTree>
    <p:extLst>
      <p:ext uri="{BB962C8B-B14F-4D97-AF65-F5344CB8AC3E}">
        <p14:creationId xmlns:p14="http://schemas.microsoft.com/office/powerpoint/2010/main" val="214141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743D35E-3885-4274-AA9A-8DFBF1713F81}" type="slidenum">
              <a:rPr lang="zh-CN" altLang="en-US"/>
              <a:pPr/>
              <a:t>‹#›</a:t>
            </a:fld>
            <a:endParaRPr lang="zh-CN" altLang="en-US"/>
          </a:p>
        </p:txBody>
      </p:sp>
    </p:spTree>
    <p:extLst>
      <p:ext uri="{BB962C8B-B14F-4D97-AF65-F5344CB8AC3E}">
        <p14:creationId xmlns:p14="http://schemas.microsoft.com/office/powerpoint/2010/main" val="324125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831F17B-D6B6-4D3F-8964-F09DF34F00D6}" type="slidenum">
              <a:rPr lang="zh-CN" altLang="en-US"/>
              <a:pPr/>
              <a:t>‹#›</a:t>
            </a:fld>
            <a:endParaRPr lang="zh-CN" altLang="en-US"/>
          </a:p>
        </p:txBody>
      </p:sp>
    </p:spTree>
    <p:extLst>
      <p:ext uri="{BB962C8B-B14F-4D97-AF65-F5344CB8AC3E}">
        <p14:creationId xmlns:p14="http://schemas.microsoft.com/office/powerpoint/2010/main" val="351780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88C40E0F-B024-4B43-831A-91927FC06959}" type="slidenum">
              <a:rPr lang="zh-CN" altLang="en-US"/>
              <a:pPr/>
              <a:t>‹#›</a:t>
            </a:fld>
            <a:endParaRPr lang="zh-CN" altLang="en-US"/>
          </a:p>
        </p:txBody>
      </p:sp>
    </p:spTree>
    <p:extLst>
      <p:ext uri="{BB962C8B-B14F-4D97-AF65-F5344CB8AC3E}">
        <p14:creationId xmlns:p14="http://schemas.microsoft.com/office/powerpoint/2010/main" val="54131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645B6AA8-31EB-468B-8C41-6415ECD260E2}" type="slidenum">
              <a:rPr lang="zh-CN" altLang="en-US"/>
              <a:pPr/>
              <a:t>‹#›</a:t>
            </a:fld>
            <a:endParaRPr lang="zh-CN" altLang="en-US"/>
          </a:p>
        </p:txBody>
      </p:sp>
    </p:spTree>
    <p:extLst>
      <p:ext uri="{BB962C8B-B14F-4D97-AF65-F5344CB8AC3E}">
        <p14:creationId xmlns:p14="http://schemas.microsoft.com/office/powerpoint/2010/main" val="2329646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91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fld id="{FD00E7A1-F48F-4719-BB98-7E5AEA7B7FB1}" type="slidenum">
              <a:rPr lang="zh-CN" altLang="en-US"/>
              <a:pPr/>
              <a:t>‹#›</a:t>
            </a:fld>
            <a:endParaRPr lang="zh-CN" altLang="en-US"/>
          </a:p>
        </p:txBody>
      </p:sp>
    </p:spTree>
    <p:extLst>
      <p:ext uri="{BB962C8B-B14F-4D97-AF65-F5344CB8AC3E}">
        <p14:creationId xmlns:p14="http://schemas.microsoft.com/office/powerpoint/2010/main" val="2818594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sz="1200" noProof="1">
                <a:solidFill>
                  <a:srgbClr val="898989"/>
                </a:solidFill>
                <a:latin typeface="等线" charset="-122"/>
                <a:ea typeface="等线" charset="-122"/>
                <a:cs typeface="宋体" panose="02010600030101010101" pitchFamily="2" charset="-122"/>
              </a:defRPr>
            </a:lvl1pPr>
          </a:lstStyle>
          <a:p>
            <a:pPr>
              <a:defRPr/>
            </a:pP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buFontTx/>
              <a:buNone/>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等线" charset="-122"/>
              </a:defRPr>
            </a:lvl1pPr>
          </a:lstStyle>
          <a:p>
            <a:fld id="{5558DAD5-D431-48DD-BB7C-9F90A0AF82BA}" type="slidenum">
              <a:rPr lang="zh-CN" altLang="en-US"/>
              <a:pPr/>
              <a:t>‹#›</a:t>
            </a:fld>
            <a:endParaRPr lang="zh-CN" altLang="en-US"/>
          </a:p>
        </p:txBody>
      </p:sp>
      <p:pic>
        <p:nvPicPr>
          <p:cNvPr id="1031" name="图片 6"/>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0" y="1588"/>
            <a:ext cx="12191999" cy="684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矩形 1"/>
          <p:cNvSpPr>
            <a:spLocks noChangeArrowheads="1"/>
          </p:cNvSpPr>
          <p:nvPr/>
        </p:nvSpPr>
        <p:spPr bwMode="auto">
          <a:xfrm>
            <a:off x="871538" y="363538"/>
            <a:ext cx="892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solidFill>
                  <a:schemeClr val="bg1"/>
                </a:solidFill>
                <a:latin typeface="微软雅黑" pitchFamily="34" charset="-122"/>
                <a:ea typeface="微软雅黑" pitchFamily="34" charset="-122"/>
                <a:sym typeface="宋体" pitchFamily="2" charset="-122"/>
              </a:rPr>
              <a:t>✎ </a:t>
            </a:r>
            <a:endParaRPr lang="zh-CN" altLang="en-US" sz="3600">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64" r:id="rId8"/>
  </p:sldLayoutIdLst>
  <p:timing>
    <p:tnLst>
      <p:par>
        <p:cTn id="1" dur="indefinite" restart="never" nodeType="tmRoot"/>
      </p:par>
    </p:tnLst>
  </p:timing>
  <p:txStyles>
    <p:titleStyle>
      <a:lvl1pPr algn="l" rtl="0" fontAlgn="base">
        <a:lnSpc>
          <a:spcPct val="90000"/>
        </a:lnSpc>
        <a:spcBef>
          <a:spcPct val="0"/>
        </a:spcBef>
        <a:spcAft>
          <a:spcPct val="0"/>
        </a:spcAft>
        <a:defRPr sz="4400" kern="1200">
          <a:solidFill>
            <a:schemeClr val="tx1"/>
          </a:solidFill>
          <a:latin typeface="+mj-lt"/>
          <a:ea typeface="宋体" panose="02010600030101010101" pitchFamily="2" charset="-122"/>
          <a:cs typeface="等线 Light" charset="0"/>
        </a:defRPr>
      </a:lvl1pPr>
      <a:lvl2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2pPr>
      <a:lvl3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3pPr>
      <a:lvl4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4pPr>
      <a:lvl5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5pPr>
      <a:lvl6pPr marL="4572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6pPr>
      <a:lvl7pPr marL="9144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7pPr>
      <a:lvl8pPr marL="13716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8pPr>
      <a:lvl9pPr marL="18288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等线" charset="0"/>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等线" charset="0"/>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3pPr>
      <a:lvl4pPr marL="16002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4pPr>
      <a:lvl5pPr marL="20574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ctrTitle"/>
          </p:nvPr>
        </p:nvSpPr>
        <p:spPr>
          <a:xfrm>
            <a:off x="1670050" y="1709738"/>
            <a:ext cx="9144000" cy="1912937"/>
          </a:xfrm>
        </p:spPr>
        <p:txBody>
          <a:bodyPr/>
          <a:lstStyle/>
          <a:p>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13</a:t>
            </a:r>
            <a:r>
              <a:rPr lang="zh-CN" altLang="en-US" dirty="0" smtClean="0">
                <a:latin typeface="微软雅黑" pitchFamily="34" charset="-122"/>
                <a:ea typeface="微软雅黑" pitchFamily="34" charset="-122"/>
              </a:rPr>
              <a:t>章</a:t>
            </a:r>
            <a:r>
              <a:rPr lang="en-US" altLang="zh-CN" dirty="0" smtClean="0">
                <a:latin typeface="微软雅黑" pitchFamily="34" charset="-122"/>
                <a:ea typeface="微软雅黑" pitchFamily="34" charset="-122"/>
              </a:rPr>
              <a:t> </a:t>
            </a:r>
            <a:r>
              <a:rPr lang="zh-CN" altLang="zh-CN" dirty="0" smtClean="0"/>
              <a:t>进</a:t>
            </a:r>
            <a:r>
              <a:rPr lang="zh-CN" altLang="zh-CN" dirty="0"/>
              <a:t>程和线程</a:t>
            </a:r>
            <a:endParaRPr lang="zh-CN" altLang="en-US" dirty="0" smtClean="0">
              <a:latin typeface="微软雅黑" pitchFamily="34" charset="-122"/>
              <a:ea typeface="微软雅黑" pitchFamily="34" charset="-122"/>
            </a:endParaRPr>
          </a:p>
        </p:txBody>
      </p:sp>
      <p:pic>
        <p:nvPicPr>
          <p:cNvPr id="512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5" y="5038725"/>
            <a:ext cx="43053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5"/>
          <p:cNvSpPr>
            <a:spLocks noChangeArrowheads="1"/>
          </p:cNvSpPr>
          <p:nvPr/>
        </p:nvSpPr>
        <p:spPr bwMode="auto">
          <a:xfrm>
            <a:off x="5550650" y="4996067"/>
            <a:ext cx="22182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a:t>
            </a:r>
            <a:r>
              <a:rPr lang="zh-CN" altLang="en-US"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什么是进程</a:t>
            </a:r>
            <a:endParaRPr lang="en-US" altLang="zh-CN" sz="2000" b="1" dirty="0">
              <a:solidFill>
                <a:srgbClr val="2E75B6"/>
              </a:solidFill>
              <a:latin typeface="微软雅黑" pitchFamily="34" charset="-122"/>
              <a:ea typeface="微软雅黑" pitchFamily="34" charset="-122"/>
              <a:sym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进程的创建方式</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进程间通</a:t>
            </a:r>
            <a:r>
              <a:rPr lang="zh-CN" altLang="zh-CN" sz="2000" b="1" dirty="0" smtClean="0">
                <a:solidFill>
                  <a:srgbClr val="2E75B6"/>
                </a:solidFill>
                <a:latin typeface="微软雅黑" pitchFamily="34" charset="-122"/>
                <a:ea typeface="微软雅黑" pitchFamily="34" charset="-122"/>
              </a:rPr>
              <a:t>信</a:t>
            </a:r>
            <a:endParaRPr lang="en-US" altLang="zh-CN" sz="2000" b="1" dirty="0">
              <a:solidFill>
                <a:srgbClr val="2E75B6"/>
              </a:solidFill>
              <a:latin typeface="微软雅黑" pitchFamily="34" charset="-122"/>
              <a:ea typeface="微软雅黑" pitchFamily="34" charset="-122"/>
            </a:endParaRPr>
          </a:p>
        </p:txBody>
      </p:sp>
      <p:sp>
        <p:nvSpPr>
          <p:cNvPr id="8" name="矩形 2"/>
          <p:cNvSpPr>
            <a:spLocks noChangeArrowheads="1"/>
          </p:cNvSpPr>
          <p:nvPr/>
        </p:nvSpPr>
        <p:spPr bwMode="auto">
          <a:xfrm>
            <a:off x="7928264" y="4996067"/>
            <a:ext cx="220633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什么是线程</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线程的基本操作</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线程锁</a:t>
            </a:r>
            <a:endParaRPr lang="en-US" altLang="zh-CN" sz="2000" b="1" dirty="0">
              <a:solidFill>
                <a:srgbClr val="2E75B6"/>
              </a:solidFill>
              <a:latin typeface="微软雅黑" pitchFamily="34" charset="-122"/>
              <a:ea typeface="微软雅黑" pitchFamily="34" charset="-122"/>
            </a:endParaRPr>
          </a:p>
        </p:txBody>
      </p:sp>
      <p:sp>
        <p:nvSpPr>
          <p:cNvPr id="9" name="矩形 2"/>
          <p:cNvSpPr>
            <a:spLocks noChangeArrowheads="1"/>
          </p:cNvSpPr>
          <p:nvPr/>
        </p:nvSpPr>
        <p:spPr bwMode="auto">
          <a:xfrm>
            <a:off x="10293926" y="4996067"/>
            <a:ext cx="14824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线程同</a:t>
            </a:r>
            <a:r>
              <a:rPr lang="zh-CN" altLang="zh-CN" sz="2000" b="1" dirty="0" smtClean="0">
                <a:solidFill>
                  <a:srgbClr val="2E75B6"/>
                </a:solidFill>
                <a:latin typeface="微软雅黑" pitchFamily="34" charset="-122"/>
                <a:ea typeface="微软雅黑" pitchFamily="34" charset="-122"/>
              </a:rPr>
              <a:t>步</a:t>
            </a:r>
            <a:endParaRPr lang="en-US" altLang="zh-CN" sz="2000" b="1" dirty="0">
              <a:solidFill>
                <a:srgbClr val="2E75B6"/>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随着外界条件的变化，进程的状态会发生变化。在五态模型中，进程有新建态、就绪态、运行态、阻塞态和终止态这五个状</a:t>
            </a:r>
            <a:r>
              <a:rPr lang="zh-CN" altLang="zh-CN" sz="4400" dirty="0" smtClean="0">
                <a:latin typeface="微软雅黑" pitchFamily="34" charset="-122"/>
                <a:ea typeface="微软雅黑" pitchFamily="34" charset="-122"/>
              </a:rPr>
              <a:t>态</a:t>
            </a:r>
            <a:r>
              <a:rPr lang="zh-CN" altLang="en-US"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sp>
        <p:nvSpPr>
          <p:cNvPr id="20" name="矩形 19"/>
          <p:cNvSpPr/>
          <p:nvPr/>
        </p:nvSpPr>
        <p:spPr>
          <a:xfrm>
            <a:off x="651025" y="4298380"/>
            <a:ext cx="1577160"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新建态</a:t>
            </a:r>
            <a:endParaRPr lang="zh-CN" altLang="en-US" sz="2800" b="1" noProof="1">
              <a:solidFill>
                <a:srgbClr val="FFFFFF"/>
              </a:solidFill>
              <a:ea typeface="等线" charset="-122"/>
            </a:endParaRPr>
          </a:p>
        </p:txBody>
      </p:sp>
      <p:sp>
        <p:nvSpPr>
          <p:cNvPr id="35" name="矩形 34"/>
          <p:cNvSpPr/>
          <p:nvPr/>
        </p:nvSpPr>
        <p:spPr>
          <a:xfrm>
            <a:off x="2979511" y="4298380"/>
            <a:ext cx="1577160"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zh-CN" sz="2800" b="1" dirty="0">
                <a:solidFill>
                  <a:srgbClr val="FFFFFF"/>
                </a:solidFill>
                <a:ea typeface="等线" charset="-122"/>
              </a:rPr>
              <a:t>就绪态</a:t>
            </a:r>
            <a:endParaRPr lang="zh-CN" altLang="en-US" sz="2800" b="1" noProof="1">
              <a:solidFill>
                <a:srgbClr val="FFFFFF"/>
              </a:solidFill>
              <a:ea typeface="等线" charset="-122"/>
            </a:endParaRPr>
          </a:p>
        </p:txBody>
      </p:sp>
      <p:sp>
        <p:nvSpPr>
          <p:cNvPr id="38" name="矩形 37"/>
          <p:cNvSpPr/>
          <p:nvPr/>
        </p:nvSpPr>
        <p:spPr>
          <a:xfrm>
            <a:off x="5307997" y="4298380"/>
            <a:ext cx="1577160"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zh-CN" sz="2800" b="1" dirty="0">
                <a:solidFill>
                  <a:srgbClr val="FFFFFF"/>
                </a:solidFill>
                <a:ea typeface="等线" charset="-122"/>
              </a:rPr>
              <a:t>运行态</a:t>
            </a:r>
            <a:endParaRPr lang="zh-CN" altLang="en-US" sz="2800" b="1" noProof="1">
              <a:solidFill>
                <a:srgbClr val="FFFFFF"/>
              </a:solidFill>
              <a:ea typeface="等线" charset="-122"/>
            </a:endParaRPr>
          </a:p>
        </p:txBody>
      </p:sp>
      <p:sp>
        <p:nvSpPr>
          <p:cNvPr id="41" name="矩形 40"/>
          <p:cNvSpPr/>
          <p:nvPr/>
        </p:nvSpPr>
        <p:spPr>
          <a:xfrm>
            <a:off x="7636483" y="4298380"/>
            <a:ext cx="1577160"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dirty="0">
                <a:solidFill>
                  <a:srgbClr val="FFFFFF"/>
                </a:solidFill>
                <a:ea typeface="等线" charset="-122"/>
              </a:rPr>
              <a:t>阻塞</a:t>
            </a:r>
            <a:r>
              <a:rPr lang="zh-CN" altLang="zh-CN" sz="2800" b="1" dirty="0" smtClean="0">
                <a:solidFill>
                  <a:srgbClr val="FFFFFF"/>
                </a:solidFill>
                <a:ea typeface="等线" charset="-122"/>
              </a:rPr>
              <a:t>态</a:t>
            </a:r>
            <a:endParaRPr lang="zh-CN" altLang="en-US" sz="2800" b="1" noProof="1">
              <a:solidFill>
                <a:srgbClr val="FFFFFF"/>
              </a:solidFill>
              <a:ea typeface="等线" charset="-122"/>
            </a:endParaRPr>
          </a:p>
        </p:txBody>
      </p:sp>
      <p:sp>
        <p:nvSpPr>
          <p:cNvPr id="44" name="矩形 43"/>
          <p:cNvSpPr/>
          <p:nvPr/>
        </p:nvSpPr>
        <p:spPr>
          <a:xfrm>
            <a:off x="9964969" y="4298380"/>
            <a:ext cx="1577160"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dirty="0">
                <a:solidFill>
                  <a:srgbClr val="FFFFFF"/>
                </a:solidFill>
                <a:ea typeface="等线" charset="-122"/>
              </a:rPr>
              <a:t>终止</a:t>
            </a:r>
            <a:r>
              <a:rPr lang="zh-CN" altLang="zh-CN" sz="2800" b="1" dirty="0" smtClean="0">
                <a:solidFill>
                  <a:srgbClr val="FFFFFF"/>
                </a:solidFill>
                <a:ea typeface="等线" charset="-122"/>
              </a:rPr>
              <a:t>态</a:t>
            </a:r>
            <a:endParaRPr lang="zh-CN" altLang="en-US" sz="2800" b="1" noProof="1">
              <a:solidFill>
                <a:srgbClr val="FFFFFF"/>
              </a:solidFill>
              <a:ea typeface="等线" charset="-122"/>
            </a:endParaRPr>
          </a:p>
        </p:txBody>
      </p:sp>
    </p:spTree>
    <p:extLst>
      <p:ext uri="{BB962C8B-B14F-4D97-AF65-F5344CB8AC3E}">
        <p14:creationId xmlns:p14="http://schemas.microsoft.com/office/powerpoint/2010/main" val="3883300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9" name="文本框 99"/>
          <p:cNvSpPr txBox="1">
            <a:spLocks noChangeArrowheads="1"/>
          </p:cNvSpPr>
          <p:nvPr/>
        </p:nvSpPr>
        <p:spPr bwMode="auto">
          <a:xfrm>
            <a:off x="3011302" y="1963912"/>
            <a:ext cx="8357283" cy="37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2800" dirty="0">
                <a:latin typeface="黑体" pitchFamily="49" charset="-122"/>
                <a:ea typeface="黑体" pitchFamily="49" charset="-122"/>
              </a:rPr>
              <a:t>除了以上五种状态之外，进程还有一个挂起态。</a:t>
            </a:r>
            <a:r>
              <a:rPr lang="zh-CN" altLang="zh-CN" sz="2800" dirty="0">
                <a:solidFill>
                  <a:srgbClr val="FF0000"/>
                </a:solidFill>
                <a:latin typeface="黑体" pitchFamily="49" charset="-122"/>
                <a:ea typeface="黑体" pitchFamily="49" charset="-122"/>
              </a:rPr>
              <a:t>挂起态是一种主动行为</a:t>
            </a:r>
            <a:r>
              <a:rPr lang="zh-CN" altLang="zh-CN" sz="2800" dirty="0">
                <a:latin typeface="黑体" pitchFamily="49" charset="-122"/>
                <a:ea typeface="黑体" pitchFamily="49" charset="-122"/>
              </a:rPr>
              <a:t>，它是在计算机内存资源不足、处理器空闲、用户主动挂起、系统检查资源使用情况等条件下将进程暂时调离出内存形成的，在条件允许时可再次被调回内存。与挂起态相比，</a:t>
            </a:r>
            <a:r>
              <a:rPr lang="zh-CN" altLang="zh-CN" sz="2800" dirty="0">
                <a:solidFill>
                  <a:srgbClr val="FF0000"/>
                </a:solidFill>
                <a:latin typeface="黑体" pitchFamily="49" charset="-122"/>
                <a:ea typeface="黑体" pitchFamily="49" charset="-122"/>
              </a:rPr>
              <a:t>阻塞态是一种被动行为</a:t>
            </a:r>
            <a:r>
              <a:rPr lang="zh-CN" altLang="zh-CN" sz="2800" dirty="0">
                <a:latin typeface="黑体" pitchFamily="49" charset="-122"/>
                <a:ea typeface="黑体" pitchFamily="49" charset="-122"/>
              </a:rPr>
              <a:t>，它是在等待事件或者获取不到资源而引发的等待表现。</a:t>
            </a:r>
            <a:endParaRPr lang="zh-CN" altLang="en-US" sz="2800" dirty="0">
              <a:latin typeface="黑体" pitchFamily="49" charset="-122"/>
              <a:ea typeface="黑体" pitchFamily="49" charset="-122"/>
            </a:endParaRPr>
          </a:p>
        </p:txBody>
      </p:sp>
      <p:sp>
        <p:nvSpPr>
          <p:cNvPr id="22" name="矩形 21"/>
          <p:cNvSpPr/>
          <p:nvPr/>
        </p:nvSpPr>
        <p:spPr>
          <a:xfrm>
            <a:off x="2388358" y="1665027"/>
            <a:ext cx="9198591" cy="4217158"/>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23" name="图片 5" descr="tim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6817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下面通过一张图来描述进程状态间的转换关</a:t>
            </a:r>
            <a:r>
              <a:rPr lang="zh-CN" altLang="zh-CN" sz="4400" dirty="0" smtClean="0">
                <a:latin typeface="微软雅黑" pitchFamily="34" charset="-122"/>
                <a:ea typeface="微软雅黑" pitchFamily="34" charset="-122"/>
              </a:rPr>
              <a:t>系</a:t>
            </a:r>
            <a:r>
              <a:rPr lang="zh-CN" altLang="en-US"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pic>
        <p:nvPicPr>
          <p:cNvPr id="8" name="图片 7"/>
          <p:cNvPicPr/>
          <p:nvPr/>
        </p:nvPicPr>
        <p:blipFill>
          <a:blip r:embed="rId3"/>
          <a:stretch>
            <a:fillRect/>
          </a:stretch>
        </p:blipFill>
        <p:spPr>
          <a:xfrm>
            <a:off x="2638393" y="3255930"/>
            <a:ext cx="7113309" cy="2598960"/>
          </a:xfrm>
          <a:prstGeom prst="rect">
            <a:avLst/>
          </a:prstGeom>
        </p:spPr>
      </p:pic>
    </p:spTree>
    <p:extLst>
      <p:ext uri="{BB962C8B-B14F-4D97-AF65-F5344CB8AC3E}">
        <p14:creationId xmlns:p14="http://schemas.microsoft.com/office/powerpoint/2010/main" val="548334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090987"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进程具有以下一些特</a:t>
            </a:r>
            <a:r>
              <a:rPr lang="zh-CN" altLang="zh-CN" sz="4400" dirty="0" smtClean="0">
                <a:latin typeface="微软雅黑" pitchFamily="34" charset="-122"/>
                <a:ea typeface="微软雅黑" pitchFamily="34" charset="-122"/>
              </a:rPr>
              <a:t>点</a:t>
            </a:r>
            <a:r>
              <a:rPr lang="zh-CN" altLang="en-US" sz="4400" dirty="0">
                <a:latin typeface="微软雅黑" pitchFamily="34" charset="-122"/>
                <a:ea typeface="微软雅黑" pitchFamily="34" charset="-122"/>
              </a:rPr>
              <a:t>：</a:t>
            </a:r>
          </a:p>
        </p:txBody>
      </p:sp>
      <p:sp>
        <p:nvSpPr>
          <p:cNvPr id="5" name="矩形 2"/>
          <p:cNvSpPr>
            <a:spLocks noChangeArrowheads="1"/>
          </p:cNvSpPr>
          <p:nvPr/>
        </p:nvSpPr>
        <p:spPr bwMode="auto">
          <a:xfrm>
            <a:off x="2284801" y="2441111"/>
            <a:ext cx="3201597" cy="732893"/>
          </a:xfrm>
          <a:prstGeom prst="rect">
            <a:avLst/>
          </a:prstGeom>
          <a:noFill/>
          <a:ln w="28575">
            <a:no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571500" indent="-571500" fontAlgn="auto">
              <a:lnSpc>
                <a:spcPct val="120000"/>
              </a:lnSpc>
              <a:spcBef>
                <a:spcPts val="0"/>
              </a:spcBef>
              <a:spcAft>
                <a:spcPts val="0"/>
              </a:spcAft>
              <a:buFont typeface="Arial" pitchFamily="34" charset="0"/>
              <a:buChar char="•"/>
              <a:defRPr/>
            </a:pPr>
            <a:r>
              <a:rPr lang="zh-CN" altLang="zh-CN" sz="4000" b="1" dirty="0">
                <a:solidFill>
                  <a:srgbClr val="1353A2"/>
                </a:solidFill>
                <a:latin typeface="宋体" pitchFamily="2" charset="-122"/>
              </a:rPr>
              <a:t>动态性</a:t>
            </a:r>
            <a:endParaRPr lang="en-US" altLang="zh-CN" sz="4000" b="1" dirty="0">
              <a:solidFill>
                <a:srgbClr val="1353A2"/>
              </a:solidFill>
              <a:latin typeface="宋体" pitchFamily="2" charset="-122"/>
            </a:endParaRPr>
          </a:p>
        </p:txBody>
      </p:sp>
      <p:sp>
        <p:nvSpPr>
          <p:cNvPr id="7" name="矩形 2"/>
          <p:cNvSpPr>
            <a:spLocks noChangeArrowheads="1"/>
          </p:cNvSpPr>
          <p:nvPr/>
        </p:nvSpPr>
        <p:spPr bwMode="auto">
          <a:xfrm>
            <a:off x="2284802" y="3405021"/>
            <a:ext cx="3201596" cy="732893"/>
          </a:xfrm>
          <a:prstGeom prst="rect">
            <a:avLst/>
          </a:prstGeom>
          <a:noFill/>
          <a:ln w="28575">
            <a:no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571500" indent="-571500" fontAlgn="auto">
              <a:lnSpc>
                <a:spcPct val="120000"/>
              </a:lnSpc>
              <a:spcBef>
                <a:spcPts val="0"/>
              </a:spcBef>
              <a:spcAft>
                <a:spcPts val="0"/>
              </a:spcAft>
              <a:buFont typeface="Arial" pitchFamily="34" charset="0"/>
              <a:buChar char="•"/>
              <a:defRPr/>
            </a:pPr>
            <a:r>
              <a:rPr lang="zh-CN" altLang="en-US" sz="4000" b="1" dirty="0">
                <a:solidFill>
                  <a:srgbClr val="1353A2"/>
                </a:solidFill>
                <a:latin typeface="宋体" pitchFamily="2" charset="-122"/>
              </a:rPr>
              <a:t>并</a:t>
            </a:r>
            <a:r>
              <a:rPr lang="zh-CN" altLang="en-US" sz="4000" b="1" dirty="0" smtClean="0">
                <a:solidFill>
                  <a:srgbClr val="1353A2"/>
                </a:solidFill>
                <a:latin typeface="宋体" pitchFamily="2" charset="-122"/>
              </a:rPr>
              <a:t>发性</a:t>
            </a:r>
            <a:endParaRPr lang="en-US" altLang="zh-CN" sz="4000" b="1" dirty="0">
              <a:solidFill>
                <a:srgbClr val="1353A2"/>
              </a:solidFill>
              <a:latin typeface="宋体" pitchFamily="2" charset="-122"/>
            </a:endParaRPr>
          </a:p>
        </p:txBody>
      </p:sp>
      <p:sp>
        <p:nvSpPr>
          <p:cNvPr id="9" name="矩形 2"/>
          <p:cNvSpPr>
            <a:spLocks noChangeArrowheads="1"/>
          </p:cNvSpPr>
          <p:nvPr/>
        </p:nvSpPr>
        <p:spPr bwMode="auto">
          <a:xfrm>
            <a:off x="7377970" y="3405795"/>
            <a:ext cx="3115144" cy="732893"/>
          </a:xfrm>
          <a:prstGeom prst="rect">
            <a:avLst/>
          </a:prstGeom>
          <a:noFill/>
          <a:ln w="28575">
            <a:no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571500" indent="-571500" fontAlgn="auto">
              <a:lnSpc>
                <a:spcPct val="120000"/>
              </a:lnSpc>
              <a:spcBef>
                <a:spcPts val="0"/>
              </a:spcBef>
              <a:spcAft>
                <a:spcPts val="0"/>
              </a:spcAft>
              <a:buFont typeface="Arial" pitchFamily="34" charset="0"/>
              <a:buChar char="•"/>
              <a:defRPr/>
            </a:pPr>
            <a:r>
              <a:rPr lang="zh-CN" altLang="en-US" sz="4000" b="1" dirty="0" smtClean="0">
                <a:solidFill>
                  <a:srgbClr val="1353A2"/>
                </a:solidFill>
                <a:latin typeface="宋体" pitchFamily="2" charset="-122"/>
              </a:rPr>
              <a:t>异步性</a:t>
            </a:r>
            <a:endParaRPr lang="en-US" altLang="zh-CN" sz="4000" b="1" dirty="0">
              <a:solidFill>
                <a:srgbClr val="1353A2"/>
              </a:solidFill>
              <a:latin typeface="宋体" pitchFamily="2" charset="-122"/>
            </a:endParaRPr>
          </a:p>
        </p:txBody>
      </p:sp>
      <p:sp>
        <p:nvSpPr>
          <p:cNvPr id="10" name="矩形 2"/>
          <p:cNvSpPr>
            <a:spLocks noChangeArrowheads="1"/>
          </p:cNvSpPr>
          <p:nvPr/>
        </p:nvSpPr>
        <p:spPr bwMode="auto">
          <a:xfrm>
            <a:off x="7377969" y="2441110"/>
            <a:ext cx="3115145" cy="732893"/>
          </a:xfrm>
          <a:prstGeom prst="rect">
            <a:avLst/>
          </a:prstGeom>
          <a:noFill/>
          <a:ln w="28575">
            <a:no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571500" indent="-571500" fontAlgn="auto">
              <a:lnSpc>
                <a:spcPct val="120000"/>
              </a:lnSpc>
              <a:spcBef>
                <a:spcPts val="0"/>
              </a:spcBef>
              <a:spcAft>
                <a:spcPts val="0"/>
              </a:spcAft>
              <a:buFont typeface="Arial" pitchFamily="34" charset="0"/>
              <a:buChar char="•"/>
              <a:defRPr/>
            </a:pPr>
            <a:r>
              <a:rPr lang="zh-CN" altLang="en-US" sz="4000" b="1" dirty="0" smtClean="0">
                <a:solidFill>
                  <a:srgbClr val="1353A2"/>
                </a:solidFill>
                <a:latin typeface="宋体" pitchFamily="2" charset="-122"/>
              </a:rPr>
              <a:t>独立性</a:t>
            </a:r>
            <a:endParaRPr lang="en-US" altLang="zh-CN" sz="4000" b="1" dirty="0">
              <a:solidFill>
                <a:srgbClr val="1353A2"/>
              </a:solidFill>
              <a:latin typeface="宋体" pitchFamily="2" charset="-122"/>
            </a:endParaRPr>
          </a:p>
        </p:txBody>
      </p:sp>
    </p:spTree>
    <p:extLst>
      <p:ext uri="{BB962C8B-B14F-4D97-AF65-F5344CB8AC3E}">
        <p14:creationId xmlns:p14="http://schemas.microsoft.com/office/powerpoint/2010/main" val="2906814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2304257"/>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什么是进程</a:t>
            </a:r>
            <a:endParaRPr lang="zh-CN" altLang="en-US" sz="2800" dirty="0">
              <a:solidFill>
                <a:srgbClr val="595959"/>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chemeClr val="bg1"/>
                </a:solidFill>
                <a:latin typeface="Impact" pitchFamily="34" charset="0"/>
                <a:ea typeface="微软雅黑" pitchFamily="34" charset="-122"/>
              </a:rPr>
              <a:t>02   </a:t>
            </a:r>
            <a:r>
              <a:rPr lang="zh-CN" altLang="zh-CN" sz="2800" dirty="0" smtClean="0">
                <a:solidFill>
                  <a:schemeClr val="bg1"/>
                </a:solidFill>
                <a:latin typeface="Impact" pitchFamily="34" charset="0"/>
                <a:ea typeface="微软雅黑" pitchFamily="34" charset="-122"/>
              </a:rPr>
              <a:t>进</a:t>
            </a:r>
            <a:r>
              <a:rPr lang="zh-CN" altLang="zh-CN" sz="2800" dirty="0">
                <a:solidFill>
                  <a:schemeClr val="bg1"/>
                </a:solidFill>
                <a:latin typeface="Impact" pitchFamily="34" charset="0"/>
                <a:ea typeface="微软雅黑" pitchFamily="34" charset="-122"/>
              </a:rPr>
              <a:t>程的创建方式</a:t>
            </a: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进</a:t>
            </a:r>
            <a:r>
              <a:rPr lang="zh-CN" altLang="zh-CN" sz="2800" dirty="0">
                <a:solidFill>
                  <a:srgbClr val="595959"/>
                </a:solidFill>
                <a:latin typeface="Impact" pitchFamily="34" charset="0"/>
                <a:ea typeface="微软雅黑" pitchFamily="34" charset="-122"/>
              </a:rPr>
              <a:t>程间通信——</a:t>
            </a:r>
            <a:r>
              <a:rPr lang="en-US" altLang="zh-CN" sz="2800" dirty="0">
                <a:solidFill>
                  <a:srgbClr val="595959"/>
                </a:solidFill>
                <a:latin typeface="Impact" pitchFamily="34" charset="0"/>
                <a:ea typeface="微软雅黑" pitchFamily="34" charset="-122"/>
              </a:rPr>
              <a:t>Queue</a:t>
            </a:r>
            <a:endParaRPr lang="zh-CN" altLang="en-US" sz="2800" dirty="0">
              <a:solidFill>
                <a:srgbClr val="595959"/>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什</a:t>
            </a:r>
            <a:r>
              <a:rPr lang="zh-CN" altLang="zh-CN" sz="2800" dirty="0">
                <a:solidFill>
                  <a:srgbClr val="595959"/>
                </a:solidFill>
                <a:latin typeface="Impact" pitchFamily="34" charset="0"/>
                <a:ea typeface="微软雅黑" pitchFamily="34" charset="-122"/>
              </a:rPr>
              <a:t>么是线程</a:t>
            </a: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程的基本操作</a:t>
            </a:r>
            <a:endParaRPr lang="zh-CN" altLang="en-US" sz="2800" dirty="0">
              <a:solidFill>
                <a:srgbClr val="595959"/>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程锁</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205118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72128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fork()</a:t>
            </a:r>
            <a:r>
              <a:rPr lang="zh-CN" altLang="zh-CN" sz="4000" dirty="0">
                <a:solidFill>
                  <a:srgbClr val="1353A2"/>
                </a:solidFill>
                <a:latin typeface="微软雅黑" panose="020B0503020204020204" charset="-122"/>
                <a:ea typeface="微软雅黑" panose="020B0503020204020204" charset="-122"/>
              </a:rPr>
              <a:t>函数创建进程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在</a:t>
            </a:r>
            <a:r>
              <a:rPr lang="en-US" altLang="zh-CN" sz="4400" dirty="0" smtClean="0">
                <a:latin typeface="微软雅黑" pitchFamily="34" charset="-122"/>
                <a:ea typeface="微软雅黑" pitchFamily="34" charset="-122"/>
              </a:rPr>
              <a:t>Unix/Linux</a:t>
            </a:r>
            <a:r>
              <a:rPr lang="zh-CN" altLang="zh-CN" sz="4400" dirty="0" smtClean="0">
                <a:latin typeface="微软雅黑" pitchFamily="34" charset="-122"/>
                <a:ea typeface="微软雅黑" pitchFamily="34" charset="-122"/>
              </a:rPr>
              <a:t>系</a:t>
            </a:r>
            <a:r>
              <a:rPr lang="zh-CN" altLang="zh-CN" sz="4400" dirty="0">
                <a:latin typeface="微软雅黑" pitchFamily="34" charset="-122"/>
                <a:ea typeface="微软雅黑" pitchFamily="34" charset="-122"/>
              </a:rPr>
              <a:t>统中，通过</a:t>
            </a:r>
            <a:r>
              <a:rPr lang="en-US" altLang="zh-CN" sz="4400" dirty="0">
                <a:latin typeface="微软雅黑" pitchFamily="34" charset="-122"/>
                <a:ea typeface="微软雅黑" pitchFamily="34" charset="-122"/>
              </a:rPr>
              <a:t>Python</a:t>
            </a:r>
            <a:r>
              <a:rPr lang="zh-CN" altLang="zh-CN" sz="4400" dirty="0">
                <a:latin typeface="微软雅黑" pitchFamily="34" charset="-122"/>
                <a:ea typeface="微软雅黑" pitchFamily="34" charset="-122"/>
              </a:rPr>
              <a:t>的</a:t>
            </a:r>
            <a:r>
              <a:rPr lang="en-US" altLang="zh-CN" sz="4400" dirty="0">
                <a:latin typeface="微软雅黑" pitchFamily="34" charset="-122"/>
                <a:ea typeface="微软雅黑" pitchFamily="34" charset="-122"/>
              </a:rPr>
              <a:t>os</a:t>
            </a:r>
            <a:r>
              <a:rPr lang="zh-CN" altLang="zh-CN" sz="4400" dirty="0">
                <a:latin typeface="微软雅黑" pitchFamily="34" charset="-122"/>
                <a:ea typeface="微软雅黑" pitchFamily="34" charset="-122"/>
              </a:rPr>
              <a:t>模块中封装的</a:t>
            </a:r>
            <a:r>
              <a:rPr lang="en-US" altLang="zh-CN" sz="4400" dirty="0">
                <a:latin typeface="微软雅黑" pitchFamily="34" charset="-122"/>
                <a:ea typeface="微软雅黑" pitchFamily="34" charset="-122"/>
              </a:rPr>
              <a:t>fork()</a:t>
            </a:r>
            <a:r>
              <a:rPr lang="zh-CN" altLang="zh-CN" sz="4400" dirty="0">
                <a:latin typeface="微软雅黑" pitchFamily="34" charset="-122"/>
                <a:ea typeface="微软雅黑" pitchFamily="34" charset="-122"/>
              </a:rPr>
              <a:t>函数可以轻松地创建一个进程。</a:t>
            </a:r>
            <a:endParaRPr lang="zh-CN" altLang="en-US" sz="4400" dirty="0">
              <a:latin typeface="微软雅黑" pitchFamily="34" charset="-122"/>
              <a:ea typeface="微软雅黑" pitchFamily="34" charset="-122"/>
            </a:endParaRPr>
          </a:p>
        </p:txBody>
      </p:sp>
      <p:sp>
        <p:nvSpPr>
          <p:cNvPr id="6" name="矩形 5"/>
          <p:cNvSpPr/>
          <p:nvPr/>
        </p:nvSpPr>
        <p:spPr>
          <a:xfrm>
            <a:off x="1787857" y="3292164"/>
            <a:ext cx="8652679" cy="106478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5608360" y="3532166"/>
            <a:ext cx="1173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fork()</a:t>
            </a:r>
            <a:endParaRPr lang="zh-CN" altLang="zh-CN" sz="3200" dirty="0">
              <a:latin typeface="Times New Roman" pitchFamily="18" charset="0"/>
            </a:endParaRPr>
          </a:p>
        </p:txBody>
      </p:sp>
      <p:sp>
        <p:nvSpPr>
          <p:cNvPr id="8" name="矩形 7"/>
          <p:cNvSpPr/>
          <p:nvPr/>
        </p:nvSpPr>
        <p:spPr>
          <a:xfrm>
            <a:off x="1787857" y="4356944"/>
            <a:ext cx="8652680" cy="1643527"/>
          </a:xfrm>
          <a:prstGeom prst="rect">
            <a:avLst/>
          </a:prstGeom>
        </p:spPr>
        <p:txBody>
          <a:bodyPr wrap="square">
            <a:spAutoFit/>
          </a:bodyPr>
          <a:lstStyle/>
          <a:p>
            <a:pPr>
              <a:lnSpc>
                <a:spcPct val="120000"/>
              </a:lnSpc>
            </a:pPr>
            <a:r>
              <a:rPr lang="zh-CN" altLang="zh-CN" sz="2800" dirty="0">
                <a:latin typeface="楷体" pitchFamily="49" charset="-122"/>
                <a:ea typeface="楷体" pitchFamily="49" charset="-122"/>
                <a:cs typeface="Times New Roman" pitchFamily="18" charset="0"/>
              </a:rPr>
              <a:t>以上函</a:t>
            </a:r>
            <a:r>
              <a:rPr lang="zh-CN" altLang="zh-CN" sz="2800" dirty="0" smtClean="0">
                <a:latin typeface="楷体" pitchFamily="49" charset="-122"/>
                <a:ea typeface="楷体" pitchFamily="49" charset="-122"/>
                <a:cs typeface="Times New Roman" pitchFamily="18" charset="0"/>
              </a:rPr>
              <a:t>数</a:t>
            </a:r>
            <a:r>
              <a:rPr lang="zh-CN" altLang="en-US" sz="2800" dirty="0" smtClean="0">
                <a:latin typeface="楷体" pitchFamily="49" charset="-122"/>
                <a:ea typeface="楷体" pitchFamily="49" charset="-122"/>
                <a:cs typeface="Times New Roman" pitchFamily="18" charset="0"/>
              </a:rPr>
              <a:t>执行</a:t>
            </a:r>
            <a:r>
              <a:rPr lang="zh-CN" altLang="zh-CN" sz="2800" dirty="0" smtClean="0">
                <a:latin typeface="楷体" pitchFamily="49" charset="-122"/>
                <a:ea typeface="楷体" pitchFamily="49" charset="-122"/>
                <a:cs typeface="Times New Roman" pitchFamily="18" charset="0"/>
              </a:rPr>
              <a:t>后</a:t>
            </a:r>
            <a:r>
              <a:rPr lang="zh-CN" altLang="zh-CN" sz="2800" dirty="0">
                <a:latin typeface="楷体" pitchFamily="49" charset="-122"/>
                <a:ea typeface="楷体" pitchFamily="49" charset="-122"/>
                <a:cs typeface="Times New Roman" pitchFamily="18" charset="0"/>
              </a:rPr>
              <a:t>，操作系统会建立当</a:t>
            </a:r>
            <a:r>
              <a:rPr lang="zh-CN" altLang="zh-CN" sz="2800" dirty="0" smtClean="0">
                <a:latin typeface="楷体" pitchFamily="49" charset="-122"/>
                <a:ea typeface="楷体" pitchFamily="49" charset="-122"/>
                <a:cs typeface="Times New Roman" pitchFamily="18" charset="0"/>
              </a:rPr>
              <a:t>前</a:t>
            </a:r>
            <a:r>
              <a:rPr lang="zh-CN" altLang="en-US" sz="2800" dirty="0">
                <a:latin typeface="楷体" pitchFamily="49" charset="-122"/>
                <a:ea typeface="楷体" pitchFamily="49" charset="-122"/>
                <a:cs typeface="Times New Roman" pitchFamily="18" charset="0"/>
              </a:rPr>
              <a:t>进程</a:t>
            </a:r>
            <a:r>
              <a:rPr lang="zh-CN" altLang="zh-CN" sz="2800" dirty="0" smtClean="0">
                <a:latin typeface="楷体" pitchFamily="49" charset="-122"/>
                <a:ea typeface="楷体" pitchFamily="49" charset="-122"/>
                <a:cs typeface="Times New Roman" pitchFamily="18" charset="0"/>
              </a:rPr>
              <a:t>的</a:t>
            </a:r>
            <a:r>
              <a:rPr lang="zh-CN" altLang="zh-CN" sz="2800" dirty="0">
                <a:latin typeface="楷体" pitchFamily="49" charset="-122"/>
                <a:ea typeface="楷体" pitchFamily="49" charset="-122"/>
                <a:cs typeface="Times New Roman" pitchFamily="18" charset="0"/>
              </a:rPr>
              <a:t>副本以实现进程的创建，此时原有的进程被称为</a:t>
            </a:r>
            <a:r>
              <a:rPr lang="zh-CN" altLang="zh-CN" sz="2800" b="1" dirty="0">
                <a:solidFill>
                  <a:srgbClr val="FF0000"/>
                </a:solidFill>
                <a:latin typeface="楷体" pitchFamily="49" charset="-122"/>
                <a:ea typeface="楷体" pitchFamily="49" charset="-122"/>
                <a:cs typeface="Times New Roman" pitchFamily="18" charset="0"/>
              </a:rPr>
              <a:t>父进程</a:t>
            </a:r>
            <a:r>
              <a:rPr lang="zh-CN" altLang="zh-CN" sz="2800" dirty="0">
                <a:latin typeface="楷体" pitchFamily="49" charset="-122"/>
                <a:ea typeface="楷体" pitchFamily="49" charset="-122"/>
                <a:cs typeface="Times New Roman" pitchFamily="18" charset="0"/>
              </a:rPr>
              <a:t>，复制的进程被称为</a:t>
            </a:r>
            <a:r>
              <a:rPr lang="zh-CN" altLang="zh-CN" sz="2800" b="1" dirty="0">
                <a:solidFill>
                  <a:srgbClr val="FF0000"/>
                </a:solidFill>
                <a:latin typeface="楷体" pitchFamily="49" charset="-122"/>
                <a:ea typeface="楷体" pitchFamily="49" charset="-122"/>
                <a:cs typeface="Times New Roman" pitchFamily="18" charset="0"/>
              </a:rPr>
              <a:t>子进程</a:t>
            </a:r>
            <a:r>
              <a:rPr lang="zh-CN" altLang="zh-CN" sz="2800" dirty="0">
                <a:latin typeface="楷体" pitchFamily="49" charset="-122"/>
                <a:ea typeface="楷体" pitchFamily="49" charset="-122"/>
                <a:cs typeface="Times New Roman" pitchFamily="18" charset="0"/>
              </a:rPr>
              <a:t>。</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1496346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72128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fork()</a:t>
            </a:r>
            <a:r>
              <a:rPr lang="zh-CN" altLang="zh-CN" sz="4000" dirty="0">
                <a:solidFill>
                  <a:srgbClr val="1353A2"/>
                </a:solidFill>
                <a:latin typeface="微软雅黑" panose="020B0503020204020204" charset="-122"/>
                <a:ea typeface="微软雅黑" panose="020B0503020204020204" charset="-122"/>
              </a:rPr>
              <a:t>函数创建进程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8"/>
          <p:cNvSpPr/>
          <p:nvPr/>
        </p:nvSpPr>
        <p:spPr>
          <a:xfrm>
            <a:off x="2054225" y="2435225"/>
            <a:ext cx="9401175" cy="3105766"/>
          </a:xfrm>
          <a:prstGeom prst="rect">
            <a:avLst/>
          </a:prstGeom>
          <a:noFill/>
          <a:ln w="28575">
            <a:solidFill>
              <a:srgbClr val="1353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pic>
        <p:nvPicPr>
          <p:cNvPr id="1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646238"/>
            <a:ext cx="2595563"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2"/>
          <p:cNvSpPr>
            <a:spLocks noChangeArrowheads="1"/>
          </p:cNvSpPr>
          <p:nvPr/>
        </p:nvSpPr>
        <p:spPr bwMode="auto">
          <a:xfrm>
            <a:off x="2511424" y="2710835"/>
            <a:ext cx="848677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dirty="0">
                <a:latin typeface="黑体" pitchFamily="49" charset="-122"/>
                <a:ea typeface="黑体" pitchFamily="49" charset="-122"/>
              </a:rPr>
              <a:t>fork()</a:t>
            </a:r>
            <a:r>
              <a:rPr lang="zh-CN" altLang="zh-CN" sz="3200" dirty="0">
                <a:latin typeface="黑体" pitchFamily="49" charset="-122"/>
                <a:ea typeface="黑体" pitchFamily="49" charset="-122"/>
              </a:rPr>
              <a:t>函数的一次调用产生两个结果：若当前执</a:t>
            </a:r>
            <a:r>
              <a:rPr lang="zh-CN" altLang="zh-CN" sz="3200" dirty="0" smtClean="0">
                <a:latin typeface="黑体" pitchFamily="49" charset="-122"/>
                <a:ea typeface="黑体" pitchFamily="49" charset="-122"/>
              </a:rPr>
              <a:t>行</a:t>
            </a:r>
            <a:r>
              <a:rPr lang="zh-CN" altLang="en-US" sz="3200" dirty="0" smtClean="0">
                <a:latin typeface="黑体" pitchFamily="49" charset="-122"/>
                <a:ea typeface="黑体" pitchFamily="49" charset="-122"/>
              </a:rPr>
              <a:t>的进程</a:t>
            </a:r>
            <a:r>
              <a:rPr lang="zh-CN" altLang="zh-CN" sz="3200" dirty="0" smtClean="0">
                <a:latin typeface="黑体" pitchFamily="49" charset="-122"/>
                <a:ea typeface="黑体" pitchFamily="49" charset="-122"/>
              </a:rPr>
              <a:t>是</a:t>
            </a:r>
            <a:r>
              <a:rPr lang="zh-CN" altLang="zh-CN" sz="3200" dirty="0">
                <a:latin typeface="黑体" pitchFamily="49" charset="-122"/>
                <a:ea typeface="黑体" pitchFamily="49" charset="-122"/>
              </a:rPr>
              <a:t>父进程，</a:t>
            </a:r>
            <a:r>
              <a:rPr lang="en-US" altLang="zh-CN" sz="3200" dirty="0">
                <a:latin typeface="黑体" pitchFamily="49" charset="-122"/>
                <a:ea typeface="黑体" pitchFamily="49" charset="-122"/>
              </a:rPr>
              <a:t>fork()</a:t>
            </a:r>
            <a:r>
              <a:rPr lang="zh-CN" altLang="zh-CN" sz="3200" dirty="0">
                <a:latin typeface="黑体" pitchFamily="49" charset="-122"/>
                <a:ea typeface="黑体" pitchFamily="49" charset="-122"/>
              </a:rPr>
              <a:t>函数返回子进程</a:t>
            </a:r>
            <a:r>
              <a:rPr lang="en-US" altLang="zh-CN" sz="3200" dirty="0">
                <a:latin typeface="黑体" pitchFamily="49" charset="-122"/>
                <a:ea typeface="黑体" pitchFamily="49" charset="-122"/>
              </a:rPr>
              <a:t>ID</a:t>
            </a:r>
            <a:r>
              <a:rPr lang="zh-CN" altLang="zh-CN" sz="3200" dirty="0">
                <a:latin typeface="黑体" pitchFamily="49" charset="-122"/>
                <a:ea typeface="黑体" pitchFamily="49" charset="-122"/>
              </a:rPr>
              <a:t>；若当前执行的进程是子进程，</a:t>
            </a:r>
            <a:r>
              <a:rPr lang="en-US" altLang="zh-CN" sz="3200" dirty="0">
                <a:latin typeface="黑体" pitchFamily="49" charset="-122"/>
                <a:ea typeface="黑体" pitchFamily="49" charset="-122"/>
              </a:rPr>
              <a:t>fork()</a:t>
            </a:r>
            <a:r>
              <a:rPr lang="zh-CN" altLang="zh-CN" sz="3200" dirty="0">
                <a:latin typeface="黑体" pitchFamily="49" charset="-122"/>
                <a:ea typeface="黑体" pitchFamily="49" charset="-122"/>
              </a:rPr>
              <a:t>函数返回</a:t>
            </a:r>
            <a:r>
              <a:rPr lang="en-US" altLang="zh-CN" sz="3200" dirty="0">
                <a:latin typeface="黑体" pitchFamily="49" charset="-122"/>
                <a:ea typeface="黑体" pitchFamily="49" charset="-122"/>
              </a:rPr>
              <a:t>0</a:t>
            </a:r>
            <a:r>
              <a:rPr lang="zh-CN" altLang="zh-CN" sz="3200" dirty="0">
                <a:latin typeface="黑体" pitchFamily="49" charset="-122"/>
                <a:ea typeface="黑体" pitchFamily="49" charset="-122"/>
              </a:rPr>
              <a:t>。如果</a:t>
            </a:r>
            <a:r>
              <a:rPr lang="en-US" altLang="zh-CN" sz="3200" dirty="0">
                <a:latin typeface="黑体" pitchFamily="49" charset="-122"/>
                <a:ea typeface="黑体" pitchFamily="49" charset="-122"/>
              </a:rPr>
              <a:t>fork()</a:t>
            </a:r>
            <a:r>
              <a:rPr lang="zh-CN" altLang="zh-CN" sz="3200" dirty="0">
                <a:latin typeface="黑体" pitchFamily="49" charset="-122"/>
                <a:ea typeface="黑体" pitchFamily="49" charset="-122"/>
              </a:rPr>
              <a:t>函数调用时出现错误</a:t>
            </a:r>
            <a:r>
              <a:rPr lang="zh-CN" altLang="zh-CN" sz="3200" dirty="0" smtClean="0">
                <a:latin typeface="黑体" pitchFamily="49" charset="-122"/>
                <a:ea typeface="黑体" pitchFamily="49" charset="-122"/>
              </a:rPr>
              <a:t>，</a:t>
            </a:r>
            <a:r>
              <a:rPr lang="zh-CN" altLang="en-US" sz="3200" dirty="0" smtClean="0">
                <a:latin typeface="黑体" pitchFamily="49" charset="-122"/>
                <a:ea typeface="黑体" pitchFamily="49" charset="-122"/>
              </a:rPr>
              <a:t>那么</a:t>
            </a:r>
            <a:r>
              <a:rPr lang="zh-CN" altLang="zh-CN" sz="3200" dirty="0" smtClean="0">
                <a:latin typeface="黑体" pitchFamily="49" charset="-122"/>
                <a:ea typeface="黑体" pitchFamily="49" charset="-122"/>
              </a:rPr>
              <a:t>进程</a:t>
            </a:r>
            <a:r>
              <a:rPr lang="zh-CN" altLang="zh-CN" sz="3200" dirty="0">
                <a:latin typeface="黑体" pitchFamily="49" charset="-122"/>
                <a:ea typeface="黑体" pitchFamily="49" charset="-122"/>
              </a:rPr>
              <a:t>创建</a:t>
            </a:r>
            <a:r>
              <a:rPr lang="zh-CN" altLang="zh-CN" sz="3200" dirty="0" smtClean="0">
                <a:latin typeface="黑体" pitchFamily="49" charset="-122"/>
                <a:ea typeface="黑体" pitchFamily="49" charset="-122"/>
              </a:rPr>
              <a:t>失</a:t>
            </a:r>
            <a:r>
              <a:rPr lang="zh-CN" altLang="zh-CN" sz="3200" dirty="0">
                <a:latin typeface="黑体" pitchFamily="49" charset="-122"/>
                <a:ea typeface="黑体" pitchFamily="49" charset="-122"/>
              </a:rPr>
              <a:t>败</a:t>
            </a:r>
            <a:r>
              <a:rPr lang="zh-CN" altLang="zh-CN" sz="3200" dirty="0" smtClean="0">
                <a:latin typeface="黑体" pitchFamily="49" charset="-122"/>
                <a:ea typeface="黑体" pitchFamily="49" charset="-122"/>
              </a:rPr>
              <a:t>，将</a:t>
            </a:r>
            <a:r>
              <a:rPr lang="zh-CN" altLang="zh-CN" sz="3200" dirty="0">
                <a:latin typeface="黑体" pitchFamily="49" charset="-122"/>
                <a:ea typeface="黑体" pitchFamily="49" charset="-122"/>
              </a:rPr>
              <a:t>返回一个负值。</a:t>
            </a:r>
          </a:p>
        </p:txBody>
      </p:sp>
    </p:spTree>
    <p:extLst>
      <p:ext uri="{BB962C8B-B14F-4D97-AF65-F5344CB8AC3E}">
        <p14:creationId xmlns:p14="http://schemas.microsoft.com/office/powerpoint/2010/main" val="4032024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72128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fork()</a:t>
            </a:r>
            <a:r>
              <a:rPr lang="zh-CN" altLang="zh-CN" sz="4000" dirty="0">
                <a:solidFill>
                  <a:srgbClr val="1353A2"/>
                </a:solidFill>
                <a:latin typeface="微软雅黑" panose="020B0503020204020204" charset="-122"/>
                <a:ea typeface="微软雅黑" panose="020B0503020204020204" charset="-122"/>
              </a:rPr>
              <a:t>函数创建进程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234399" cy="83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smtClean="0">
                <a:latin typeface="微软雅黑" pitchFamily="34" charset="-122"/>
                <a:ea typeface="微软雅黑" pitchFamily="34" charset="-122"/>
              </a:rPr>
              <a:t>示例：</a:t>
            </a:r>
            <a:endParaRPr lang="zh-CN" altLang="en-US" sz="4400" dirty="0">
              <a:latin typeface="微软雅黑" pitchFamily="34" charset="-122"/>
              <a:ea typeface="微软雅黑" pitchFamily="34" charset="-122"/>
            </a:endParaRPr>
          </a:p>
        </p:txBody>
      </p:sp>
      <p:sp>
        <p:nvSpPr>
          <p:cNvPr id="6" name="矩形 5"/>
          <p:cNvSpPr/>
          <p:nvPr/>
        </p:nvSpPr>
        <p:spPr>
          <a:xfrm>
            <a:off x="577850" y="2402006"/>
            <a:ext cx="4458174" cy="378043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1345087" y="2584061"/>
            <a:ext cx="292369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dirty="0">
                <a:latin typeface="Times New Roman" pitchFamily="18" charset="0"/>
              </a:rPr>
              <a:t>import os</a:t>
            </a:r>
            <a:endParaRPr lang="zh-CN" altLang="zh-CN" dirty="0">
              <a:latin typeface="Times New Roman" pitchFamily="18" charset="0"/>
            </a:endParaRPr>
          </a:p>
          <a:p>
            <a:r>
              <a:rPr lang="en-US" altLang="zh-CN" dirty="0">
                <a:latin typeface="Times New Roman" pitchFamily="18" charset="0"/>
              </a:rPr>
              <a:t>import time</a:t>
            </a:r>
            <a:endParaRPr lang="zh-CN" altLang="zh-CN" dirty="0">
              <a:latin typeface="Times New Roman" pitchFamily="18" charset="0"/>
            </a:endParaRPr>
          </a:p>
          <a:p>
            <a:r>
              <a:rPr lang="en-US" altLang="zh-CN" dirty="0">
                <a:latin typeface="Times New Roman" pitchFamily="18" charset="0"/>
              </a:rPr>
              <a:t>value = os.fork</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if value == 0</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    print('---</a:t>
            </a:r>
            <a:r>
              <a:rPr lang="zh-CN" altLang="zh-CN" dirty="0">
                <a:latin typeface="Times New Roman" pitchFamily="18" charset="0"/>
              </a:rPr>
              <a:t>子进程</a:t>
            </a:r>
            <a:r>
              <a:rPr lang="en-US" altLang="zh-CN" dirty="0">
                <a:latin typeface="Times New Roman" pitchFamily="18" charset="0"/>
              </a:rPr>
              <a:t>---')</a:t>
            </a:r>
            <a:endParaRPr lang="zh-CN" altLang="zh-CN" dirty="0">
              <a:latin typeface="Times New Roman" pitchFamily="18" charset="0"/>
            </a:endParaRPr>
          </a:p>
          <a:p>
            <a:r>
              <a:rPr lang="en-US" altLang="zh-CN" dirty="0">
                <a:latin typeface="Times New Roman" pitchFamily="18" charset="0"/>
              </a:rPr>
              <a:t>    time.sleep(2)</a:t>
            </a:r>
            <a:endParaRPr lang="zh-CN" altLang="zh-CN" dirty="0">
              <a:latin typeface="Times New Roman" pitchFamily="18" charset="0"/>
            </a:endParaRPr>
          </a:p>
          <a:p>
            <a:r>
              <a:rPr lang="en-US" altLang="zh-CN" dirty="0">
                <a:latin typeface="Times New Roman" pitchFamily="18" charset="0"/>
              </a:rPr>
              <a:t>else</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    print('---</a:t>
            </a:r>
            <a:r>
              <a:rPr lang="zh-CN" altLang="zh-CN" dirty="0">
                <a:latin typeface="Times New Roman" pitchFamily="18" charset="0"/>
              </a:rPr>
              <a:t>父进程</a:t>
            </a:r>
            <a:r>
              <a:rPr lang="en-US" altLang="zh-CN" dirty="0">
                <a:latin typeface="Times New Roman" pitchFamily="18" charset="0"/>
              </a:rPr>
              <a:t>---')</a:t>
            </a:r>
            <a:endParaRPr lang="zh-CN" altLang="zh-CN" dirty="0">
              <a:latin typeface="Times New Roman" pitchFamily="18" charset="0"/>
            </a:endParaRPr>
          </a:p>
          <a:p>
            <a:r>
              <a:rPr lang="en-US" altLang="zh-CN" dirty="0">
                <a:latin typeface="Times New Roman" pitchFamily="18" charset="0"/>
              </a:rPr>
              <a:t>    time.sleep(2)</a:t>
            </a:r>
            <a:endParaRPr lang="zh-CN" altLang="zh-CN" dirty="0">
              <a:latin typeface="Times New Roman" pitchFamily="18" charset="0"/>
            </a:endParaRPr>
          </a:p>
        </p:txBody>
      </p:sp>
      <p:pic>
        <p:nvPicPr>
          <p:cNvPr id="9" name="图片 8"/>
          <p:cNvPicPr/>
          <p:nvPr/>
        </p:nvPicPr>
        <p:blipFill>
          <a:blip r:embed="rId2"/>
          <a:stretch>
            <a:fillRect/>
          </a:stretch>
        </p:blipFill>
        <p:spPr>
          <a:xfrm>
            <a:off x="5162879" y="2402006"/>
            <a:ext cx="6383127" cy="2881845"/>
          </a:xfrm>
          <a:prstGeom prst="rect">
            <a:avLst/>
          </a:prstGeom>
        </p:spPr>
      </p:pic>
      <p:sp>
        <p:nvSpPr>
          <p:cNvPr id="10" name="圆角矩形标注 9"/>
          <p:cNvSpPr/>
          <p:nvPr/>
        </p:nvSpPr>
        <p:spPr>
          <a:xfrm>
            <a:off x="5956462" y="5283851"/>
            <a:ext cx="2397980" cy="1110996"/>
          </a:xfrm>
          <a:prstGeom prst="wedgeRoundRectCallout">
            <a:avLst>
              <a:gd name="adj1" fmla="val -96005"/>
              <a:gd name="adj2" fmla="val -31053"/>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latin typeface="Times New Roman" panose="02020603050405020304" charset="0"/>
                <a:ea typeface="宋体" panose="02010600030101010101" pitchFamily="2" charset="-122"/>
              </a:rPr>
              <a:t>---</a:t>
            </a:r>
            <a:r>
              <a:rPr lang="zh-CN" altLang="zh-CN" b="1" dirty="0">
                <a:solidFill>
                  <a:srgbClr val="FF0000"/>
                </a:solidFill>
                <a:latin typeface="Times New Roman" panose="02020603050405020304" charset="0"/>
                <a:ea typeface="宋体" panose="02010600030101010101" pitchFamily="2" charset="-122"/>
              </a:rPr>
              <a:t>父进程</a:t>
            </a:r>
            <a:r>
              <a:rPr lang="en-US" altLang="zh-CN" b="1" dirty="0">
                <a:solidFill>
                  <a:srgbClr val="FF0000"/>
                </a:solidFill>
                <a:latin typeface="Times New Roman" panose="02020603050405020304" charset="0"/>
                <a:ea typeface="宋体" panose="02010600030101010101" pitchFamily="2" charset="-122"/>
              </a:rPr>
              <a:t>---</a:t>
            </a:r>
            <a:endParaRPr lang="zh-CN" altLang="zh-CN" b="1" dirty="0">
              <a:solidFill>
                <a:srgbClr val="FF0000"/>
              </a:solidFill>
              <a:latin typeface="Times New Roman" panose="02020603050405020304" charset="0"/>
              <a:ea typeface="宋体" panose="02010600030101010101" pitchFamily="2" charset="-122"/>
            </a:endParaRPr>
          </a:p>
          <a:p>
            <a:pPr algn="ctr">
              <a:defRPr/>
            </a:pPr>
            <a:r>
              <a:rPr lang="en-US" altLang="zh-CN" b="1" dirty="0">
                <a:solidFill>
                  <a:srgbClr val="FF0000"/>
                </a:solidFill>
                <a:latin typeface="Times New Roman" panose="02020603050405020304" charset="0"/>
                <a:ea typeface="宋体" panose="02010600030101010101" pitchFamily="2" charset="-122"/>
              </a:rPr>
              <a:t>---</a:t>
            </a:r>
            <a:r>
              <a:rPr lang="zh-CN" altLang="zh-CN" b="1" dirty="0">
                <a:solidFill>
                  <a:srgbClr val="FF0000"/>
                </a:solidFill>
                <a:latin typeface="Times New Roman" panose="02020603050405020304" charset="0"/>
                <a:ea typeface="宋体" panose="02010600030101010101" pitchFamily="2" charset="-122"/>
              </a:rPr>
              <a:t>子进程</a:t>
            </a:r>
            <a:r>
              <a:rPr lang="en-US" altLang="zh-CN" b="1" dirty="0">
                <a:solidFill>
                  <a:srgbClr val="FF0000"/>
                </a:solidFill>
                <a:latin typeface="Times New Roman" panose="02020603050405020304" charset="0"/>
                <a:ea typeface="宋体" panose="02010600030101010101" pitchFamily="2" charset="-122"/>
              </a:rPr>
              <a:t>---</a:t>
            </a:r>
            <a:endParaRPr lang="zh-CN" altLang="zh-CN"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576995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72128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fork()</a:t>
            </a:r>
            <a:r>
              <a:rPr lang="zh-CN" altLang="zh-CN" sz="4000" dirty="0">
                <a:solidFill>
                  <a:srgbClr val="1353A2"/>
                </a:solidFill>
                <a:latin typeface="微软雅黑" panose="020B0503020204020204" charset="-122"/>
                <a:ea typeface="微软雅黑" panose="020B0503020204020204" charset="-122"/>
              </a:rPr>
              <a:t>函数创建进程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7"/>
          <p:cNvSpPr/>
          <p:nvPr/>
        </p:nvSpPr>
        <p:spPr>
          <a:xfrm>
            <a:off x="2054225" y="2674961"/>
            <a:ext cx="9273417" cy="2169994"/>
          </a:xfrm>
          <a:prstGeom prst="rect">
            <a:avLst/>
          </a:prstGeom>
          <a:noFill/>
          <a:ln w="28575">
            <a:solidFill>
              <a:srgbClr val="1353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pic>
        <p:nvPicPr>
          <p:cNvPr id="1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646238"/>
            <a:ext cx="2595563"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2"/>
          <p:cNvSpPr>
            <a:spLocks noChangeArrowheads="1"/>
          </p:cNvSpPr>
          <p:nvPr/>
        </p:nvSpPr>
        <p:spPr bwMode="auto">
          <a:xfrm>
            <a:off x="2447545" y="3221349"/>
            <a:ext cx="848677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3200" dirty="0">
                <a:latin typeface="黑体" pitchFamily="49" charset="-122"/>
                <a:ea typeface="黑体" pitchFamily="49" charset="-122"/>
              </a:rPr>
              <a:t>子进程和父进程执行的顺序是不确定的，会受到时间片、调度优先级或其它因素的影响。</a:t>
            </a:r>
          </a:p>
        </p:txBody>
      </p:sp>
    </p:spTree>
    <p:extLst>
      <p:ext uri="{BB962C8B-B14F-4D97-AF65-F5344CB8AC3E}">
        <p14:creationId xmlns:p14="http://schemas.microsoft.com/office/powerpoint/2010/main" val="29390809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72128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fork()</a:t>
            </a:r>
            <a:r>
              <a:rPr lang="zh-CN" altLang="zh-CN" sz="4000" dirty="0">
                <a:solidFill>
                  <a:srgbClr val="1353A2"/>
                </a:solidFill>
                <a:latin typeface="微软雅黑" panose="020B0503020204020204" charset="-122"/>
                <a:ea typeface="微软雅黑" panose="020B0503020204020204" charset="-122"/>
              </a:rPr>
              <a:t>函数创建进程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224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若程序中顺序调用两次</a:t>
            </a:r>
            <a:r>
              <a:rPr lang="en-US" altLang="zh-CN" sz="4000" dirty="0">
                <a:latin typeface="微软雅黑" pitchFamily="34" charset="-122"/>
                <a:ea typeface="微软雅黑" pitchFamily="34" charset="-122"/>
              </a:rPr>
              <a:t>fork()</a:t>
            </a:r>
            <a:r>
              <a:rPr lang="zh-CN" altLang="zh-CN" sz="4000" dirty="0">
                <a:latin typeface="微软雅黑" pitchFamily="34" charset="-122"/>
                <a:ea typeface="微软雅黑" pitchFamily="34" charset="-122"/>
              </a:rPr>
              <a:t>函数，那么第一次调用</a:t>
            </a:r>
            <a:r>
              <a:rPr lang="en-US" altLang="zh-CN" sz="4000" dirty="0">
                <a:latin typeface="微软雅黑" pitchFamily="34" charset="-122"/>
                <a:ea typeface="微软雅黑" pitchFamily="34" charset="-122"/>
              </a:rPr>
              <a:t>fork()</a:t>
            </a:r>
            <a:r>
              <a:rPr lang="zh-CN" altLang="zh-CN" sz="4000" dirty="0">
                <a:latin typeface="微软雅黑" pitchFamily="34" charset="-122"/>
                <a:ea typeface="微软雅黑" pitchFamily="34" charset="-122"/>
              </a:rPr>
              <a:t>后系统中存在的两个进程都会调用第二个</a:t>
            </a:r>
            <a:r>
              <a:rPr lang="en-US" altLang="zh-CN" sz="4000" dirty="0">
                <a:latin typeface="微软雅黑" pitchFamily="34" charset="-122"/>
                <a:ea typeface="微软雅黑" pitchFamily="34" charset="-122"/>
              </a:rPr>
              <a:t>fork()</a:t>
            </a:r>
            <a:r>
              <a:rPr lang="zh-CN" altLang="zh-CN" sz="4000" dirty="0">
                <a:latin typeface="微软雅黑" pitchFamily="34" charset="-122"/>
                <a:ea typeface="微软雅黑" pitchFamily="34" charset="-122"/>
              </a:rPr>
              <a:t>函数创建新进</a:t>
            </a:r>
            <a:r>
              <a:rPr lang="zh-CN" altLang="zh-CN" sz="4000" dirty="0" smtClean="0">
                <a:latin typeface="微软雅黑" pitchFamily="34" charset="-122"/>
                <a:ea typeface="微软雅黑" pitchFamily="34" charset="-122"/>
              </a:rPr>
              <a:t>程</a:t>
            </a:r>
            <a:r>
              <a:rPr lang="zh-CN" altLang="en-US" sz="4000" dirty="0" smtClean="0">
                <a:latin typeface="微软雅黑" pitchFamily="34" charset="-122"/>
                <a:ea typeface="微软雅黑" pitchFamily="34" charset="-122"/>
              </a:rPr>
              <a:t>。</a:t>
            </a:r>
            <a:endParaRPr lang="zh-CN" altLang="en-US" sz="4000" dirty="0">
              <a:latin typeface="微软雅黑" pitchFamily="34" charset="-122"/>
              <a:ea typeface="微软雅黑" pitchFamily="34" charset="-122"/>
            </a:endParaRPr>
          </a:p>
        </p:txBody>
      </p:sp>
      <p:pic>
        <p:nvPicPr>
          <p:cNvPr id="7" name="图片 6"/>
          <p:cNvPicPr/>
          <p:nvPr/>
        </p:nvPicPr>
        <p:blipFill>
          <a:blip r:embed="rId2"/>
          <a:stretch>
            <a:fillRect/>
          </a:stretch>
        </p:blipFill>
        <p:spPr>
          <a:xfrm>
            <a:off x="577849" y="3684896"/>
            <a:ext cx="5260209" cy="2656574"/>
          </a:xfrm>
          <a:prstGeom prst="rect">
            <a:avLst/>
          </a:prstGeom>
        </p:spPr>
      </p:pic>
      <p:sp>
        <p:nvSpPr>
          <p:cNvPr id="3" name="矩形 2"/>
          <p:cNvSpPr/>
          <p:nvPr/>
        </p:nvSpPr>
        <p:spPr>
          <a:xfrm>
            <a:off x="6195048" y="4402478"/>
            <a:ext cx="5072418" cy="1938992"/>
          </a:xfrm>
          <a:prstGeom prst="rect">
            <a:avLst/>
          </a:prstGeom>
        </p:spPr>
        <p:txBody>
          <a:bodyPr wrap="square">
            <a:spAutoFit/>
          </a:bodyPr>
          <a:lstStyle/>
          <a:p>
            <a:r>
              <a:rPr lang="zh-CN" altLang="zh-CN" b="1" dirty="0">
                <a:solidFill>
                  <a:srgbClr val="FF0000"/>
                </a:solidFill>
                <a:latin typeface="宋体" pitchFamily="2" charset="-122"/>
              </a:rPr>
              <a:t>“父进程</a:t>
            </a:r>
            <a:r>
              <a:rPr lang="en-US" altLang="zh-CN" b="1" dirty="0">
                <a:solidFill>
                  <a:srgbClr val="FF0000"/>
                </a:solidFill>
                <a:latin typeface="宋体" pitchFamily="2" charset="-122"/>
              </a:rPr>
              <a:t>1</a:t>
            </a:r>
            <a:r>
              <a:rPr lang="zh-CN" altLang="zh-CN" b="1" dirty="0">
                <a:solidFill>
                  <a:srgbClr val="FF0000"/>
                </a:solidFill>
                <a:latin typeface="宋体" pitchFamily="2" charset="-122"/>
              </a:rPr>
              <a:t>”和“子进程</a:t>
            </a:r>
            <a:r>
              <a:rPr lang="en-US" altLang="zh-CN" b="1" dirty="0">
                <a:solidFill>
                  <a:srgbClr val="FF0000"/>
                </a:solidFill>
                <a:latin typeface="宋体" pitchFamily="2" charset="-122"/>
              </a:rPr>
              <a:t>1</a:t>
            </a:r>
            <a:r>
              <a:rPr lang="zh-CN" altLang="zh-CN" b="1" dirty="0">
                <a:solidFill>
                  <a:srgbClr val="FF0000"/>
                </a:solidFill>
                <a:latin typeface="宋体" pitchFamily="2" charset="-122"/>
              </a:rPr>
              <a:t>”再次复制出两个子进程，“父进程</a:t>
            </a:r>
            <a:r>
              <a:rPr lang="en-US" altLang="zh-CN" b="1" dirty="0">
                <a:solidFill>
                  <a:srgbClr val="FF0000"/>
                </a:solidFill>
                <a:latin typeface="宋体" pitchFamily="2" charset="-122"/>
              </a:rPr>
              <a:t>1</a:t>
            </a:r>
            <a:r>
              <a:rPr lang="zh-CN" altLang="zh-CN" b="1" dirty="0">
                <a:solidFill>
                  <a:srgbClr val="FF0000"/>
                </a:solidFill>
                <a:latin typeface="宋体" pitchFamily="2" charset="-122"/>
              </a:rPr>
              <a:t>”成为“子进程</a:t>
            </a:r>
            <a:r>
              <a:rPr lang="en-US" altLang="zh-CN" b="1" dirty="0">
                <a:solidFill>
                  <a:srgbClr val="FF0000"/>
                </a:solidFill>
                <a:latin typeface="宋体" pitchFamily="2" charset="-122"/>
              </a:rPr>
              <a:t>2</a:t>
            </a:r>
            <a:r>
              <a:rPr lang="zh-CN" altLang="zh-CN" b="1" dirty="0">
                <a:solidFill>
                  <a:srgbClr val="FF0000"/>
                </a:solidFill>
                <a:latin typeface="宋体" pitchFamily="2" charset="-122"/>
              </a:rPr>
              <a:t>”的父进程，“子进程</a:t>
            </a:r>
            <a:r>
              <a:rPr lang="en-US" altLang="zh-CN" b="1" dirty="0">
                <a:solidFill>
                  <a:srgbClr val="FF0000"/>
                </a:solidFill>
                <a:latin typeface="宋体" pitchFamily="2" charset="-122"/>
              </a:rPr>
              <a:t>1</a:t>
            </a:r>
            <a:r>
              <a:rPr lang="zh-CN" altLang="zh-CN" b="1" dirty="0">
                <a:solidFill>
                  <a:srgbClr val="FF0000"/>
                </a:solidFill>
                <a:latin typeface="宋体" pitchFamily="2" charset="-122"/>
              </a:rPr>
              <a:t>”成为“子进程</a:t>
            </a:r>
            <a:r>
              <a:rPr lang="en-US" altLang="zh-CN" b="1" dirty="0">
                <a:solidFill>
                  <a:srgbClr val="FF0000"/>
                </a:solidFill>
                <a:latin typeface="宋体" pitchFamily="2" charset="-122"/>
              </a:rPr>
              <a:t>3</a:t>
            </a:r>
            <a:r>
              <a:rPr lang="zh-CN" altLang="zh-CN" b="1" dirty="0">
                <a:solidFill>
                  <a:srgbClr val="FF0000"/>
                </a:solidFill>
                <a:latin typeface="宋体" pitchFamily="2" charset="-122"/>
              </a:rPr>
              <a:t>”的父进程，变成“父进程</a:t>
            </a:r>
            <a:r>
              <a:rPr lang="en-US" altLang="zh-CN" b="1" dirty="0">
                <a:solidFill>
                  <a:srgbClr val="FF0000"/>
                </a:solidFill>
                <a:latin typeface="宋体" pitchFamily="2" charset="-122"/>
              </a:rPr>
              <a:t>2</a:t>
            </a:r>
            <a:r>
              <a:rPr lang="zh-CN" altLang="zh-CN" b="1" dirty="0">
                <a:solidFill>
                  <a:srgbClr val="FF0000"/>
                </a:solidFill>
                <a:latin typeface="宋体" pitchFamily="2" charset="-122"/>
              </a:rPr>
              <a:t>”。</a:t>
            </a:r>
            <a:endParaRPr lang="zh-CN" altLang="en-US" b="1" dirty="0">
              <a:solidFill>
                <a:srgbClr val="FF0000"/>
              </a:solidFill>
              <a:latin typeface="宋体" pitchFamily="2" charset="-122"/>
            </a:endParaRPr>
          </a:p>
        </p:txBody>
      </p:sp>
    </p:spTree>
    <p:extLst>
      <p:ext uri="{BB962C8B-B14F-4D97-AF65-F5344CB8AC3E}">
        <p14:creationId xmlns:p14="http://schemas.microsoft.com/office/powerpoint/2010/main" val="483735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9"/>
          <p:cNvGrpSpPr>
            <a:grpSpLocks/>
          </p:cNvGrpSpPr>
          <p:nvPr/>
        </p:nvGrpSpPr>
        <p:grpSpPr bwMode="auto">
          <a:xfrm>
            <a:off x="3246438" y="1743075"/>
            <a:ext cx="5407025" cy="3732213"/>
            <a:chOff x="1809684" y="1771915"/>
            <a:chExt cx="5633372" cy="3890359"/>
          </a:xfrm>
        </p:grpSpPr>
        <p:sp>
          <p:nvSpPr>
            <p:cNvPr id="7170" name="弧形 80"/>
            <p:cNvSpPr>
              <a:spLocks noChangeArrowheads="1"/>
            </p:cNvSpPr>
            <p:nvPr/>
          </p:nvSpPr>
          <p:spPr bwMode="auto">
            <a:xfrm rot="5400000">
              <a:off x="3976670" y="3085281"/>
              <a:ext cx="1313885" cy="1314895"/>
            </a:xfrm>
            <a:custGeom>
              <a:avLst/>
              <a:gdLst>
                <a:gd name="T0" fmla="*/ 660347 w 1313885"/>
                <a:gd name="T1" fmla="*/ 1314886 h 1314895"/>
                <a:gd name="T2" fmla="*/ 50918 w 1313885"/>
                <a:gd name="T3" fmla="*/ 911233 h 1314895"/>
                <a:gd name="T4" fmla="*/ 191035 w 1313885"/>
                <a:gd name="T5" fmla="*/ 193946 h 1314895"/>
                <a:gd name="T6" fmla="*/ 907723 w 1313885"/>
                <a:gd name="T7" fmla="*/ 49788 h 1314895"/>
                <a:gd name="T8" fmla="*/ 1313886 w 1313885"/>
                <a:gd name="T9" fmla="*/ 657448 h 1314895"/>
                <a:gd name="T10" fmla="*/ 656943 w 1313885"/>
                <a:gd name="T11" fmla="*/ 657448 h 1314895"/>
                <a:gd name="T12" fmla="*/ 660347 w 1313885"/>
                <a:gd name="T13" fmla="*/ 1314886 h 1314895"/>
                <a:gd name="T14" fmla="*/ 660347 w 1313885"/>
                <a:gd name="T15" fmla="*/ 1314886 h 1314895"/>
                <a:gd name="T16" fmla="*/ 50918 w 1313885"/>
                <a:gd name="T17" fmla="*/ 911233 h 1314895"/>
                <a:gd name="T18" fmla="*/ 191035 w 1313885"/>
                <a:gd name="T19" fmla="*/ 193946 h 1314895"/>
                <a:gd name="T20" fmla="*/ 907723 w 1313885"/>
                <a:gd name="T21" fmla="*/ 49788 h 1314895"/>
                <a:gd name="T22" fmla="*/ 1313886 w 1313885"/>
                <a:gd name="T23" fmla="*/ 657448 h 1314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3885" h="1314895" stroke="0">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lnTo>
                    <a:pt x="656943" y="657448"/>
                  </a:lnTo>
                  <a:cubicBezTo>
                    <a:pt x="658078" y="876594"/>
                    <a:pt x="659212" y="1095740"/>
                    <a:pt x="660347" y="1314886"/>
                  </a:cubicBezTo>
                  <a:close/>
                </a:path>
                <a:path w="1313885" h="1314895" fill="none">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path>
              </a:pathLst>
            </a:custGeom>
            <a:noFill/>
            <a:ln w="57150">
              <a:solidFill>
                <a:srgbClr val="D5F4FF"/>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 name="弧形 81"/>
            <p:cNvSpPr>
              <a:spLocks noChangeArrowheads="1"/>
            </p:cNvSpPr>
            <p:nvPr/>
          </p:nvSpPr>
          <p:spPr bwMode="auto">
            <a:xfrm>
              <a:off x="4091957" y="3203290"/>
              <a:ext cx="1083341" cy="1083872"/>
            </a:xfrm>
            <a:custGeom>
              <a:avLst/>
              <a:gdLst>
                <a:gd name="T0" fmla="*/ 31 w 1083341"/>
                <a:gd name="T1" fmla="*/ 547729 h 1083872"/>
                <a:gd name="T2" fmla="*/ 267398 w 1083341"/>
                <a:gd name="T3" fmla="*/ 74608 h 1083872"/>
                <a:gd name="T4" fmla="*/ 810932 w 1083341"/>
                <a:gd name="T5" fmla="*/ 71700 h 1083872"/>
                <a:gd name="T6" fmla="*/ 1083342 w 1083341"/>
                <a:gd name="T7" fmla="*/ 541937 h 1083872"/>
                <a:gd name="T8" fmla="*/ 541671 w 1083341"/>
                <a:gd name="T9" fmla="*/ 541936 h 1083872"/>
                <a:gd name="T10" fmla="*/ 31 w 1083341"/>
                <a:gd name="T11" fmla="*/ 547729 h 1083872"/>
                <a:gd name="T12" fmla="*/ 31 w 1083341"/>
                <a:gd name="T13" fmla="*/ 547729 h 1083872"/>
                <a:gd name="T14" fmla="*/ 267398 w 1083341"/>
                <a:gd name="T15" fmla="*/ 74608 h 1083872"/>
                <a:gd name="T16" fmla="*/ 810932 w 1083341"/>
                <a:gd name="T17" fmla="*/ 71700 h 1083872"/>
                <a:gd name="T18" fmla="*/ 1083342 w 1083341"/>
                <a:gd name="T19" fmla="*/ 541937 h 108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341" h="1083872" stroke="0">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lnTo>
                    <a:pt x="541671" y="541936"/>
                  </a:lnTo>
                  <a:lnTo>
                    <a:pt x="31" y="547729"/>
                  </a:lnTo>
                  <a:close/>
                </a:path>
                <a:path w="1083341" h="1083872" fill="none">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 name="弧形 82"/>
            <p:cNvSpPr>
              <a:spLocks noChangeArrowheads="1"/>
            </p:cNvSpPr>
            <p:nvPr/>
          </p:nvSpPr>
          <p:spPr bwMode="auto">
            <a:xfrm rot="-5400000">
              <a:off x="4171955" y="3346629"/>
              <a:ext cx="898538" cy="823670"/>
            </a:xfrm>
            <a:custGeom>
              <a:avLst/>
              <a:gdLst>
                <a:gd name="T0" fmla="*/ 455476 w 898538"/>
                <a:gd name="T1" fmla="*/ 39 h 823670"/>
                <a:gd name="T2" fmla="*/ 898538 w 898538"/>
                <a:gd name="T3" fmla="*/ 411835 h 823670"/>
                <a:gd name="T4" fmla="*/ 449269 w 898538"/>
                <a:gd name="T5" fmla="*/ 411835 h 823670"/>
                <a:gd name="T6" fmla="*/ 455476 w 898538"/>
                <a:gd name="T7" fmla="*/ 39 h 823670"/>
                <a:gd name="T8" fmla="*/ 455476 w 898538"/>
                <a:gd name="T9" fmla="*/ 39 h 823670"/>
                <a:gd name="T10" fmla="*/ 898538 w 898538"/>
                <a:gd name="T11" fmla="*/ 411835 h 823670"/>
              </a:gdLst>
              <a:ahLst/>
              <a:cxnLst>
                <a:cxn ang="0">
                  <a:pos x="T0" y="T1"/>
                </a:cxn>
                <a:cxn ang="0">
                  <a:pos x="T2" y="T3"/>
                </a:cxn>
                <a:cxn ang="0">
                  <a:pos x="T4" y="T5"/>
                </a:cxn>
                <a:cxn ang="0">
                  <a:pos x="T6" y="T7"/>
                </a:cxn>
                <a:cxn ang="0">
                  <a:pos x="T8" y="T9"/>
                </a:cxn>
                <a:cxn ang="0">
                  <a:pos x="T10" y="T11"/>
                </a:cxn>
              </a:cxnLst>
              <a:rect l="0" t="0" r="r" b="b"/>
              <a:pathLst>
                <a:path w="898538" h="823670" stroke="0">
                  <a:moveTo>
                    <a:pt x="455476" y="39"/>
                  </a:moveTo>
                  <a:cubicBezTo>
                    <a:pt x="701156" y="3151"/>
                    <a:pt x="898538" y="186603"/>
                    <a:pt x="898538" y="411835"/>
                  </a:cubicBezTo>
                  <a:lnTo>
                    <a:pt x="449269" y="411835"/>
                  </a:lnTo>
                  <a:lnTo>
                    <a:pt x="455476" y="39"/>
                  </a:lnTo>
                  <a:close/>
                </a:path>
                <a:path w="898538" h="823670" fill="none">
                  <a:moveTo>
                    <a:pt x="455476" y="39"/>
                  </a:moveTo>
                  <a:cubicBezTo>
                    <a:pt x="701156" y="3151"/>
                    <a:pt x="898538" y="186603"/>
                    <a:pt x="898538" y="411835"/>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173" name="组合 3"/>
            <p:cNvGrpSpPr>
              <a:grpSpLocks/>
            </p:cNvGrpSpPr>
            <p:nvPr/>
          </p:nvGrpSpPr>
          <p:grpSpPr bwMode="auto">
            <a:xfrm>
              <a:off x="1809684" y="1771915"/>
              <a:ext cx="5633372" cy="3890359"/>
              <a:chOff x="1809685" y="1771917"/>
              <a:chExt cx="5633374" cy="3890364"/>
            </a:xfrm>
          </p:grpSpPr>
          <p:graphicFrame>
            <p:nvGraphicFramePr>
              <p:cNvPr id="7174" name="图表 2"/>
              <p:cNvGraphicFramePr>
                <a:graphicFrameLocks/>
              </p:cNvGraphicFramePr>
              <p:nvPr/>
            </p:nvGraphicFramePr>
            <p:xfrm>
              <a:off x="1809685" y="1771917"/>
              <a:ext cx="5633374" cy="3890364"/>
            </p:xfrm>
            <a:graphic>
              <a:graphicData uri="http://schemas.openxmlformats.org/presentationml/2006/ole">
                <mc:AlternateContent xmlns:mc="http://schemas.openxmlformats.org/markup-compatibility/2006">
                  <mc:Choice xmlns:v="urn:schemas-microsoft-com:vml" Requires="v">
                    <p:oleObj spid="_x0000_s10671" r:id="rId4" imgW="5394240" imgH="3720960" progId="Excel.Sheet.8">
                      <p:embed/>
                    </p:oleObj>
                  </mc:Choice>
                  <mc:Fallback>
                    <p:oleObj r:id="rId4" imgW="5394240" imgH="3720960" progId="Excel.Sheet.8">
                      <p:embed/>
                      <p:pic>
                        <p:nvPicPr>
                          <p:cNvPr id="0" name="图表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685" y="1771917"/>
                            <a:ext cx="5633374" cy="389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TextBox 88"/>
              <p:cNvSpPr txBox="1"/>
              <p:nvPr/>
            </p:nvSpPr>
            <p:spPr>
              <a:xfrm rot="18892830">
                <a:off x="3398053" y="2555554"/>
                <a:ext cx="1040850"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掌握</a:t>
                </a:r>
                <a:endParaRPr lang="zh-CN" altLang="en-US" sz="2000" b="1" spc="300" dirty="0">
                  <a:solidFill>
                    <a:schemeClr val="bg1"/>
                  </a:solidFill>
                  <a:latin typeface="微软雅黑" panose="020B0503020204020204" charset="-122"/>
                  <a:ea typeface="微软雅黑" panose="020B0503020204020204" charset="-122"/>
                </a:endParaRPr>
              </a:p>
            </p:txBody>
          </p:sp>
          <p:sp>
            <p:nvSpPr>
              <p:cNvPr id="11" name="TextBox 43"/>
              <p:cNvSpPr txBox="1"/>
              <p:nvPr/>
            </p:nvSpPr>
            <p:spPr>
              <a:xfrm rot="3026289">
                <a:off x="3312874" y="4518938"/>
                <a:ext cx="1042505"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了解</a:t>
                </a:r>
                <a:endParaRPr lang="zh-CN" altLang="en-US" sz="2000" b="1" spc="300" dirty="0">
                  <a:solidFill>
                    <a:schemeClr val="bg1"/>
                  </a:solidFill>
                  <a:latin typeface="微软雅黑" panose="020B0503020204020204" charset="-122"/>
                  <a:ea typeface="微软雅黑" panose="020B0503020204020204" charset="-122"/>
                </a:endParaRPr>
              </a:p>
            </p:txBody>
          </p:sp>
        </p:grpSp>
        <p:sp>
          <p:nvSpPr>
            <p:cNvPr id="7" name="TextBox 84"/>
            <p:cNvSpPr txBox="1"/>
            <p:nvPr/>
          </p:nvSpPr>
          <p:spPr>
            <a:xfrm rot="3181581" flipH="1">
              <a:off x="5144630" y="2802079"/>
              <a:ext cx="1040849" cy="416859"/>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掌握</a:t>
              </a:r>
            </a:p>
          </p:txBody>
        </p:sp>
        <p:sp>
          <p:nvSpPr>
            <p:cNvPr id="8" name="TextBox 86"/>
            <p:cNvSpPr txBox="1"/>
            <p:nvPr/>
          </p:nvSpPr>
          <p:spPr>
            <a:xfrm rot="8102442" flipH="1" flipV="1">
              <a:off x="5094439" y="4217631"/>
              <a:ext cx="1040337" cy="417064"/>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熟悉</a:t>
              </a:r>
              <a:endParaRPr lang="zh-CN" altLang="en-US" sz="2000" b="1" spc="300" dirty="0">
                <a:solidFill>
                  <a:schemeClr val="bg1"/>
                </a:solidFill>
                <a:latin typeface="微软雅黑" panose="020B0503020204020204" charset="-122"/>
                <a:ea typeface="微软雅黑" panose="020B0503020204020204" charset="-122"/>
              </a:endParaRPr>
            </a:p>
          </p:txBody>
        </p:sp>
      </p:grpSp>
      <p:sp>
        <p:nvSpPr>
          <p:cNvPr id="12" name="标题 1"/>
          <p:cNvSpPr>
            <a:spLocks noChangeArrowheads="1"/>
          </p:cNvSpPr>
          <p:nvPr/>
        </p:nvSpPr>
        <p:spPr bwMode="auto">
          <a:xfrm>
            <a:off x="2330725" y="265724"/>
            <a:ext cx="5148262"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en-US" altLang="zh-CN" sz="4000" dirty="0">
                <a:solidFill>
                  <a:srgbClr val="1353A2"/>
                </a:solidFill>
                <a:latin typeface="微软雅黑" panose="020B0503020204020204" charset="-122"/>
                <a:ea typeface="微软雅黑" panose="020B0503020204020204" charset="-122"/>
                <a:sym typeface="Wingdings" panose="05000000000000000000" charset="0"/>
              </a:rPr>
              <a:t></a:t>
            </a:r>
            <a:r>
              <a:rPr lang="zh-CN" altLang="en-US" sz="4000" dirty="0">
                <a:solidFill>
                  <a:srgbClr val="1353A2"/>
                </a:solidFill>
                <a:latin typeface="微软雅黑" panose="020B0503020204020204" charset="-122"/>
                <a:ea typeface="微软雅黑" panose="020B0503020204020204" charset="-122"/>
                <a:sym typeface="宋体" panose="02010600030101010101" pitchFamily="2" charset="-122"/>
              </a:rPr>
              <a:t> 学习目标</a:t>
            </a:r>
          </a:p>
        </p:txBody>
      </p:sp>
      <p:grpSp>
        <p:nvGrpSpPr>
          <p:cNvPr id="13" name="组合 9"/>
          <p:cNvGrpSpPr>
            <a:grpSpLocks/>
          </p:cNvGrpSpPr>
          <p:nvPr/>
        </p:nvGrpSpPr>
        <p:grpSpPr bwMode="auto">
          <a:xfrm>
            <a:off x="1882775" y="1219725"/>
            <a:ext cx="3306762" cy="1383774"/>
            <a:chOff x="153988" y="1372871"/>
            <a:chExt cx="3305274" cy="1382899"/>
          </a:xfrm>
        </p:grpSpPr>
        <p:sp>
          <p:nvSpPr>
            <p:cNvPr id="7181" name="矩形 5"/>
            <p:cNvSpPr>
              <a:spLocks noChangeArrowheads="1"/>
            </p:cNvSpPr>
            <p:nvPr/>
          </p:nvSpPr>
          <p:spPr bwMode="auto">
            <a:xfrm>
              <a:off x="751249" y="1372871"/>
              <a:ext cx="2708013" cy="10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457200">
                <a:lnSpc>
                  <a:spcPts val="3600"/>
                </a:lnSpc>
              </a:pPr>
              <a:r>
                <a:rPr lang="zh-CN" altLang="en-US" sz="2000" b="1" dirty="0" smtClean="0">
                  <a:latin typeface="微软雅黑" pitchFamily="34" charset="-122"/>
                  <a:ea typeface="微软雅黑" pitchFamily="34" charset="-122"/>
                </a:rPr>
                <a:t>掌握 </a:t>
              </a:r>
              <a:r>
                <a:rPr lang="zh-CN" altLang="en-US" sz="2000" b="1" dirty="0" smtClean="0">
                  <a:solidFill>
                    <a:srgbClr val="1369B2"/>
                  </a:solidFill>
                  <a:latin typeface="微软雅黑" pitchFamily="34" charset="-122"/>
                  <a:ea typeface="微软雅黑" pitchFamily="34" charset="-122"/>
                </a:rPr>
                <a:t>创建进程的方式，进程间通信</a:t>
              </a:r>
              <a:endParaRPr lang="zh-CN" altLang="en-US" sz="2000" b="1" dirty="0">
                <a:solidFill>
                  <a:srgbClr val="1369B2"/>
                </a:solidFill>
                <a:latin typeface="微软雅黑" pitchFamily="34" charset="-122"/>
                <a:ea typeface="微软雅黑" pitchFamily="34" charset="-122"/>
              </a:endParaRPr>
            </a:p>
          </p:txBody>
        </p:sp>
        <p:grpSp>
          <p:nvGrpSpPr>
            <p:cNvPr id="7182" name="组合 16"/>
            <p:cNvGrpSpPr>
              <a:grpSpLocks/>
            </p:cNvGrpSpPr>
            <p:nvPr/>
          </p:nvGrpSpPr>
          <p:grpSpPr bwMode="auto">
            <a:xfrm>
              <a:off x="466536" y="2103548"/>
              <a:ext cx="2179369" cy="652222"/>
              <a:chOff x="860198" y="2352244"/>
              <a:chExt cx="2178276" cy="652213"/>
            </a:xfrm>
          </p:grpSpPr>
          <p:cxnSp>
            <p:nvCxnSpPr>
              <p:cNvPr id="7183" name="直接连接符 7"/>
              <p:cNvCxnSpPr>
                <a:cxnSpLocks noChangeShapeType="1"/>
              </p:cNvCxnSpPr>
              <p:nvPr/>
            </p:nvCxnSpPr>
            <p:spPr bwMode="auto">
              <a:xfrm>
                <a:off x="860311" y="2351794"/>
                <a:ext cx="372783" cy="652663"/>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84" name="直接连接符 10"/>
              <p:cNvCxnSpPr>
                <a:cxnSpLocks noChangeShapeType="1"/>
              </p:cNvCxnSpPr>
              <p:nvPr/>
            </p:nvCxnSpPr>
            <p:spPr bwMode="auto">
              <a:xfrm>
                <a:off x="1223576" y="3004457"/>
                <a:ext cx="181474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85" name="组合 15"/>
            <p:cNvGrpSpPr>
              <a:grpSpLocks/>
            </p:cNvGrpSpPr>
            <p:nvPr/>
          </p:nvGrpSpPr>
          <p:grpSpPr bwMode="auto">
            <a:xfrm>
              <a:off x="153988" y="1614313"/>
              <a:ext cx="474819" cy="522307"/>
              <a:chOff x="1232465" y="3529898"/>
              <a:chExt cx="474581" cy="522300"/>
            </a:xfrm>
          </p:grpSpPr>
          <p:sp>
            <p:nvSpPr>
              <p:cNvPr id="7186" name="椭圆 16"/>
              <p:cNvSpPr>
                <a:spLocks noChangeArrowheads="1"/>
              </p:cNvSpPr>
              <p:nvPr/>
            </p:nvSpPr>
            <p:spPr bwMode="auto">
              <a:xfrm>
                <a:off x="1232465" y="3558160"/>
                <a:ext cx="474308" cy="474808"/>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87" name="TextBox 52"/>
              <p:cNvSpPr txBox="1">
                <a:spLocks noChangeArrowheads="1"/>
              </p:cNvSpPr>
              <p:nvPr/>
            </p:nvSpPr>
            <p:spPr bwMode="auto">
              <a:xfrm>
                <a:off x="1287986" y="3529576"/>
                <a:ext cx="334712" cy="52244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1</a:t>
                </a:r>
                <a:endParaRPr lang="zh-CN" altLang="en-US" sz="2800" b="1">
                  <a:solidFill>
                    <a:schemeClr val="bg1"/>
                  </a:solidFill>
                  <a:latin typeface="Times New Roman" pitchFamily="18" charset="0"/>
                  <a:cs typeface="Times New Roman" pitchFamily="18" charset="0"/>
                </a:endParaRPr>
              </a:p>
            </p:txBody>
          </p:sp>
        </p:grpSp>
      </p:grpSp>
      <p:grpSp>
        <p:nvGrpSpPr>
          <p:cNvPr id="21" name="组合 63"/>
          <p:cNvGrpSpPr>
            <a:grpSpLocks/>
          </p:cNvGrpSpPr>
          <p:nvPr/>
        </p:nvGrpSpPr>
        <p:grpSpPr bwMode="auto">
          <a:xfrm>
            <a:off x="6711950" y="1268355"/>
            <a:ext cx="3281363" cy="1343077"/>
            <a:chOff x="5414469" y="1870030"/>
            <a:chExt cx="3281856" cy="1339895"/>
          </a:xfrm>
        </p:grpSpPr>
        <p:grpSp>
          <p:nvGrpSpPr>
            <p:cNvPr id="7189" name="组合 32"/>
            <p:cNvGrpSpPr>
              <a:grpSpLocks/>
            </p:cNvGrpSpPr>
            <p:nvPr/>
          </p:nvGrpSpPr>
          <p:grpSpPr bwMode="auto">
            <a:xfrm flipH="1">
              <a:off x="6253163" y="2557463"/>
              <a:ext cx="2178050" cy="652462"/>
              <a:chOff x="860198" y="2352244"/>
              <a:chExt cx="2178276" cy="652213"/>
            </a:xfrm>
          </p:grpSpPr>
          <p:cxnSp>
            <p:nvCxnSpPr>
              <p:cNvPr id="7190" name="直接连接符 33"/>
              <p:cNvCxnSpPr>
                <a:cxnSpLocks noChangeShapeType="1"/>
              </p:cNvCxnSpPr>
              <p:nvPr/>
            </p:nvCxnSpPr>
            <p:spPr bwMode="auto">
              <a:xfrm>
                <a:off x="860264" y="2352817"/>
                <a:ext cx="371605" cy="651640"/>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91" name="直接连接符 34"/>
              <p:cNvCxnSpPr>
                <a:cxnSpLocks noChangeShapeType="1"/>
              </p:cNvCxnSpPr>
              <p:nvPr/>
            </p:nvCxnSpPr>
            <p:spPr bwMode="auto">
              <a:xfrm>
                <a:off x="1222341" y="3004457"/>
                <a:ext cx="1816736"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92" name="组合 35"/>
            <p:cNvGrpSpPr>
              <a:grpSpLocks/>
            </p:cNvGrpSpPr>
            <p:nvPr/>
          </p:nvGrpSpPr>
          <p:grpSpPr bwMode="auto">
            <a:xfrm>
              <a:off x="8223250" y="2109791"/>
              <a:ext cx="473075" cy="522287"/>
              <a:chOff x="1232465" y="3530023"/>
              <a:chExt cx="474415" cy="522742"/>
            </a:xfrm>
          </p:grpSpPr>
          <p:sp>
            <p:nvSpPr>
              <p:cNvPr id="7193" name="椭圆 24"/>
              <p:cNvSpPr>
                <a:spLocks noChangeArrowheads="1"/>
              </p:cNvSpPr>
              <p:nvPr/>
            </p:nvSpPr>
            <p:spPr bwMode="auto">
              <a:xfrm>
                <a:off x="1232348" y="3558995"/>
                <a:ext cx="474532" cy="475089"/>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94" name="TextBox 68"/>
              <p:cNvSpPr txBox="1">
                <a:spLocks noChangeArrowheads="1"/>
              </p:cNvSpPr>
              <p:nvPr/>
            </p:nvSpPr>
            <p:spPr bwMode="auto">
              <a:xfrm>
                <a:off x="1300820" y="3530490"/>
                <a:ext cx="335995" cy="52259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2</a:t>
                </a:r>
                <a:endParaRPr lang="zh-CN" altLang="en-US" sz="2800" b="1">
                  <a:solidFill>
                    <a:schemeClr val="bg1"/>
                  </a:solidFill>
                  <a:latin typeface="Times New Roman" pitchFamily="18" charset="0"/>
                  <a:cs typeface="Times New Roman" pitchFamily="18" charset="0"/>
                </a:endParaRPr>
              </a:p>
            </p:txBody>
          </p:sp>
        </p:grpSp>
        <p:sp>
          <p:nvSpPr>
            <p:cNvPr id="7195" name="矩形 46"/>
            <p:cNvSpPr>
              <a:spLocks noChangeArrowheads="1"/>
            </p:cNvSpPr>
            <p:nvPr/>
          </p:nvSpPr>
          <p:spPr bwMode="auto">
            <a:xfrm>
              <a:off x="5414469" y="1870030"/>
              <a:ext cx="2774364" cy="101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itchFamily="34" charset="-122"/>
                  <a:ea typeface="微软雅黑" pitchFamily="34" charset="-122"/>
                </a:rPr>
                <a:t>掌握 </a:t>
              </a:r>
              <a:r>
                <a:rPr lang="zh-CN" altLang="en-US" sz="2000" b="1" dirty="0" smtClean="0">
                  <a:solidFill>
                    <a:srgbClr val="1369B2"/>
                  </a:solidFill>
                  <a:latin typeface="微软雅黑" pitchFamily="34" charset="-122"/>
                  <a:ea typeface="微软雅黑" pitchFamily="34" charset="-122"/>
                </a:rPr>
                <a:t>线程的基本操作，线程锁</a:t>
              </a:r>
              <a:endParaRPr lang="zh-CN" altLang="en-US" sz="2000" b="1" dirty="0">
                <a:solidFill>
                  <a:srgbClr val="1369B2"/>
                </a:solidFill>
                <a:latin typeface="微软雅黑" pitchFamily="34" charset="-122"/>
                <a:ea typeface="微软雅黑" pitchFamily="34" charset="-122"/>
              </a:endParaRPr>
            </a:p>
          </p:txBody>
        </p:sp>
      </p:grpSp>
      <p:grpSp>
        <p:nvGrpSpPr>
          <p:cNvPr id="29" name="组合 71"/>
          <p:cNvGrpSpPr>
            <a:grpSpLocks/>
          </p:cNvGrpSpPr>
          <p:nvPr/>
        </p:nvGrpSpPr>
        <p:grpSpPr bwMode="auto">
          <a:xfrm>
            <a:off x="6938963" y="4905372"/>
            <a:ext cx="3424237" cy="1103556"/>
            <a:chOff x="5273227" y="4225925"/>
            <a:chExt cx="3423098" cy="1104900"/>
          </a:xfrm>
        </p:grpSpPr>
        <p:sp>
          <p:nvSpPr>
            <p:cNvPr id="7197" name="矩形 51"/>
            <p:cNvSpPr>
              <a:spLocks noChangeArrowheads="1"/>
            </p:cNvSpPr>
            <p:nvPr/>
          </p:nvSpPr>
          <p:spPr bwMode="auto">
            <a:xfrm>
              <a:off x="5273227" y="4752518"/>
              <a:ext cx="2772529" cy="55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itchFamily="34" charset="-122"/>
                  <a:ea typeface="微软雅黑" pitchFamily="34" charset="-122"/>
                  <a:sym typeface="宋体" pitchFamily="2" charset="-122"/>
                </a:rPr>
                <a:t>熟悉 </a:t>
              </a:r>
              <a:r>
                <a:rPr lang="zh-CN" altLang="en-US" sz="2000" b="1" dirty="0" smtClean="0">
                  <a:solidFill>
                    <a:srgbClr val="1369B2"/>
                  </a:solidFill>
                  <a:latin typeface="微软雅黑" pitchFamily="34" charset="-122"/>
                  <a:ea typeface="微软雅黑" pitchFamily="34" charset="-122"/>
                </a:rPr>
                <a:t>线程同步</a:t>
              </a:r>
              <a:endParaRPr lang="zh-CN" altLang="en-US" sz="2000" b="1" dirty="0">
                <a:solidFill>
                  <a:srgbClr val="1369B2"/>
                </a:solidFill>
                <a:latin typeface="微软雅黑" pitchFamily="34" charset="-122"/>
                <a:ea typeface="微软雅黑" pitchFamily="34" charset="-122"/>
              </a:endParaRPr>
            </a:p>
          </p:txBody>
        </p:sp>
        <p:grpSp>
          <p:nvGrpSpPr>
            <p:cNvPr id="7198" name="组合 38"/>
            <p:cNvGrpSpPr>
              <a:grpSpLocks/>
            </p:cNvGrpSpPr>
            <p:nvPr/>
          </p:nvGrpSpPr>
          <p:grpSpPr bwMode="auto">
            <a:xfrm rot="10800000">
              <a:off x="5685823" y="4225925"/>
              <a:ext cx="2745390" cy="652463"/>
              <a:chOff x="860198" y="2352244"/>
              <a:chExt cx="2745675" cy="652213"/>
            </a:xfrm>
          </p:grpSpPr>
          <p:cxnSp>
            <p:nvCxnSpPr>
              <p:cNvPr id="7199" name="直接连接符 39"/>
              <p:cNvCxnSpPr>
                <a:cxnSpLocks noChangeShapeType="1"/>
              </p:cNvCxnSpPr>
              <p:nvPr/>
            </p:nvCxnSpPr>
            <p:spPr bwMode="auto">
              <a:xfrm>
                <a:off x="882356" y="2364019"/>
                <a:ext cx="373012" cy="65156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0" name="直接连接符 40"/>
              <p:cNvCxnSpPr>
                <a:cxnSpLocks noChangeShapeType="1"/>
              </p:cNvCxnSpPr>
              <p:nvPr/>
            </p:nvCxnSpPr>
            <p:spPr bwMode="auto">
              <a:xfrm rot="10800000" flipH="1">
                <a:off x="1245844" y="3015581"/>
                <a:ext cx="238251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1" name="组合 41"/>
            <p:cNvGrpSpPr>
              <a:grpSpLocks/>
            </p:cNvGrpSpPr>
            <p:nvPr/>
          </p:nvGrpSpPr>
          <p:grpSpPr bwMode="auto">
            <a:xfrm flipH="1">
              <a:off x="8223250" y="4806950"/>
              <a:ext cx="473075" cy="523875"/>
              <a:chOff x="1232465" y="3533629"/>
              <a:chExt cx="474415" cy="523220"/>
            </a:xfrm>
          </p:grpSpPr>
          <p:sp>
            <p:nvSpPr>
              <p:cNvPr id="7202" name="椭圆 32"/>
              <p:cNvSpPr>
                <a:spLocks noChangeArrowheads="1"/>
              </p:cNvSpPr>
              <p:nvPr/>
            </p:nvSpPr>
            <p:spPr bwMode="auto">
              <a:xfrm>
                <a:off x="1232465" y="3558282"/>
                <a:ext cx="474301" cy="474750"/>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03" name="TextBox 76"/>
              <p:cNvSpPr txBox="1">
                <a:spLocks noChangeArrowheads="1"/>
              </p:cNvSpPr>
              <p:nvPr/>
            </p:nvSpPr>
            <p:spPr bwMode="auto">
              <a:xfrm>
                <a:off x="1305679" y="3532877"/>
                <a:ext cx="335830" cy="523972"/>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3</a:t>
                </a:r>
                <a:endParaRPr lang="zh-CN" altLang="en-US" sz="2800" b="1">
                  <a:solidFill>
                    <a:schemeClr val="bg1"/>
                  </a:solidFill>
                  <a:latin typeface="Times New Roman" pitchFamily="18" charset="0"/>
                  <a:cs typeface="Times New Roman" pitchFamily="18" charset="0"/>
                </a:endParaRPr>
              </a:p>
            </p:txBody>
          </p:sp>
        </p:grpSp>
      </p:grpSp>
      <p:grpSp>
        <p:nvGrpSpPr>
          <p:cNvPr id="37" name="组合 10"/>
          <p:cNvGrpSpPr>
            <a:grpSpLocks/>
          </p:cNvGrpSpPr>
          <p:nvPr/>
        </p:nvGrpSpPr>
        <p:grpSpPr bwMode="auto">
          <a:xfrm>
            <a:off x="1630363" y="4857746"/>
            <a:ext cx="3371850" cy="1385598"/>
            <a:chOff x="218911" y="4857376"/>
            <a:chExt cx="3372306" cy="1384404"/>
          </a:xfrm>
        </p:grpSpPr>
        <p:grpSp>
          <p:nvGrpSpPr>
            <p:cNvPr id="7205" name="组合 16"/>
            <p:cNvGrpSpPr>
              <a:grpSpLocks/>
            </p:cNvGrpSpPr>
            <p:nvPr/>
          </p:nvGrpSpPr>
          <p:grpSpPr bwMode="auto">
            <a:xfrm flipV="1">
              <a:off x="445925" y="4857376"/>
              <a:ext cx="2538576" cy="868892"/>
              <a:chOff x="860198" y="2352244"/>
              <a:chExt cx="2178276" cy="652213"/>
            </a:xfrm>
          </p:grpSpPr>
          <p:cxnSp>
            <p:nvCxnSpPr>
              <p:cNvPr id="7206" name="直接连接符 7"/>
              <p:cNvCxnSpPr>
                <a:cxnSpLocks noChangeShapeType="1"/>
              </p:cNvCxnSpPr>
              <p:nvPr/>
            </p:nvCxnSpPr>
            <p:spPr bwMode="auto">
              <a:xfrm>
                <a:off x="860243" y="2351976"/>
                <a:ext cx="371966" cy="65248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7" name="直接连接符 10"/>
              <p:cNvCxnSpPr>
                <a:cxnSpLocks noChangeShapeType="1"/>
              </p:cNvCxnSpPr>
              <p:nvPr/>
            </p:nvCxnSpPr>
            <p:spPr bwMode="auto">
              <a:xfrm>
                <a:off x="1222671" y="3004457"/>
                <a:ext cx="1816230"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8" name="组合 41"/>
            <p:cNvGrpSpPr>
              <a:grpSpLocks/>
            </p:cNvGrpSpPr>
            <p:nvPr/>
          </p:nvGrpSpPr>
          <p:grpSpPr bwMode="auto">
            <a:xfrm flipH="1">
              <a:off x="218911" y="5645306"/>
              <a:ext cx="473075" cy="523875"/>
              <a:chOff x="4095245" y="3533376"/>
              <a:chExt cx="474273" cy="523117"/>
            </a:xfrm>
          </p:grpSpPr>
          <p:sp>
            <p:nvSpPr>
              <p:cNvPr id="7209" name="椭圆 40"/>
              <p:cNvSpPr>
                <a:spLocks noChangeArrowheads="1"/>
              </p:cNvSpPr>
              <p:nvPr/>
            </p:nvSpPr>
            <p:spPr bwMode="auto">
              <a:xfrm>
                <a:off x="4095132" y="3559141"/>
                <a:ext cx="474386" cy="473593"/>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10" name="TextBox 50"/>
              <p:cNvSpPr txBox="1">
                <a:spLocks noChangeArrowheads="1"/>
              </p:cNvSpPr>
              <p:nvPr/>
            </p:nvSpPr>
            <p:spPr bwMode="auto">
              <a:xfrm>
                <a:off x="4184278" y="3533798"/>
                <a:ext cx="335891" cy="522695"/>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4</a:t>
                </a:r>
                <a:endParaRPr lang="zh-CN" altLang="en-US" sz="2800" b="1">
                  <a:solidFill>
                    <a:schemeClr val="bg1"/>
                  </a:solidFill>
                  <a:latin typeface="Times New Roman" pitchFamily="18" charset="0"/>
                  <a:cs typeface="Times New Roman" pitchFamily="18" charset="0"/>
                </a:endParaRPr>
              </a:p>
            </p:txBody>
          </p:sp>
        </p:grpSp>
        <p:sp>
          <p:nvSpPr>
            <p:cNvPr id="7211" name="矩形 7"/>
            <p:cNvSpPr>
              <a:spLocks noChangeArrowheads="1"/>
            </p:cNvSpPr>
            <p:nvPr/>
          </p:nvSpPr>
          <p:spPr bwMode="auto">
            <a:xfrm>
              <a:off x="957852" y="5226992"/>
              <a:ext cx="2633365" cy="1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600"/>
                </a:lnSpc>
              </a:pPr>
              <a:r>
                <a:rPr lang="zh-CN" altLang="en-US" sz="2000" b="1" dirty="0" smtClean="0">
                  <a:latin typeface="微软雅黑" pitchFamily="34" charset="-122"/>
                  <a:ea typeface="微软雅黑" pitchFamily="34" charset="-122"/>
                  <a:sym typeface="宋体" pitchFamily="2" charset="-122"/>
                </a:rPr>
                <a:t>了解 </a:t>
              </a:r>
              <a:r>
                <a:rPr lang="zh-CN" altLang="en-US" sz="2000" b="1" dirty="0" smtClean="0">
                  <a:solidFill>
                    <a:srgbClr val="1369B2"/>
                  </a:solidFill>
                  <a:latin typeface="微软雅黑" pitchFamily="34" charset="-122"/>
                  <a:ea typeface="微软雅黑" pitchFamily="34" charset="-122"/>
                </a:rPr>
                <a:t>什么是进程，什么是线程</a:t>
              </a:r>
              <a:endParaRPr lang="zh-CN" altLang="en-US" sz="2000" b="1" dirty="0">
                <a:solidFill>
                  <a:srgbClr val="1369B2"/>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nodeType="afterGroup">
                            <p:stCondLst>
                              <p:cond delay="500"/>
                            </p:stCondLst>
                            <p:childTnLst>
                              <p:par>
                                <p:cTn id="9" presetID="21"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4)">
                                      <p:cBhvr>
                                        <p:cTn id="11" dur="2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childTnLst>
                          </p:cTn>
                        </p:par>
                        <p:par>
                          <p:cTn id="17" fill="hold" nodeType="afterGroup">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nodeType="afterGroup">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21"/>
                                        </p:tgtEl>
                                      </p:cBhvr>
                                    </p:animEffect>
                                    <p:animScale>
                                      <p:cBhvr>
                                        <p:cTn id="29" dur="250" autoRev="1" fill="hold"/>
                                        <p:tgtEl>
                                          <p:spTgt spid="21"/>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nodeType="afterGroup">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29"/>
                                        </p:tgtEl>
                                      </p:cBhvr>
                                    </p:animEffect>
                                    <p:animScale>
                                      <p:cBhvr>
                                        <p:cTn id="38" dur="250" autoRev="1" fill="hold"/>
                                        <p:tgtEl>
                                          <p:spTgt spid="29"/>
                                        </p:tgtEl>
                                      </p:cBhvr>
                                      <p:by x="105000" y="105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right)">
                                      <p:cBhvr>
                                        <p:cTn id="43" dur="500"/>
                                        <p:tgtEl>
                                          <p:spTgt spid="37"/>
                                        </p:tgtEl>
                                      </p:cBhvr>
                                    </p:animEffect>
                                  </p:childTnLst>
                                </p:cTn>
                              </p:par>
                            </p:childTnLst>
                          </p:cTn>
                        </p:par>
                        <p:par>
                          <p:cTn id="44" fill="hold" nodeType="afterGroup">
                            <p:stCondLst>
                              <p:cond delay="500"/>
                            </p:stCondLst>
                            <p:childTnLst>
                              <p:par>
                                <p:cTn id="45" presetID="26" presetClass="emph" presetSubtype="0" fill="hold" nodeType="afterEffect">
                                  <p:stCondLst>
                                    <p:cond delay="0"/>
                                  </p:stCondLst>
                                  <p:childTnLst>
                                    <p:animEffect transition="out" filter="fade">
                                      <p:cBhvr>
                                        <p:cTn id="46" dur="500" tmFilter="0, 0; .2, .5; .8, .5; 1, 0"/>
                                        <p:tgtEl>
                                          <p:spTgt spid="37"/>
                                        </p:tgtEl>
                                      </p:cBhvr>
                                    </p:animEffect>
                                    <p:animScale>
                                      <p:cBhvr>
                                        <p:cTn id="47"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72128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fork()</a:t>
            </a:r>
            <a:r>
              <a:rPr lang="zh-CN" altLang="zh-CN" sz="4000" dirty="0">
                <a:solidFill>
                  <a:srgbClr val="1353A2"/>
                </a:solidFill>
                <a:latin typeface="微软雅黑" panose="020B0503020204020204" charset="-122"/>
                <a:ea typeface="微软雅黑" panose="020B0503020204020204" charset="-122"/>
              </a:rPr>
              <a:t>函数创建进程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83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a:latin typeface="微软雅黑" pitchFamily="34" charset="-122"/>
                <a:ea typeface="微软雅黑" pitchFamily="34" charset="-122"/>
              </a:rPr>
              <a:t>示</a:t>
            </a:r>
            <a:r>
              <a:rPr lang="zh-CN" altLang="en-US" sz="4400" dirty="0" smtClean="0">
                <a:latin typeface="微软雅黑" pitchFamily="34" charset="-122"/>
                <a:ea typeface="微软雅黑" pitchFamily="34" charset="-122"/>
              </a:rPr>
              <a:t>例：</a:t>
            </a:r>
            <a:endParaRPr lang="zh-CN" altLang="en-US" sz="4400" dirty="0">
              <a:latin typeface="微软雅黑" pitchFamily="34" charset="-122"/>
              <a:ea typeface="微软雅黑" pitchFamily="34" charset="-122"/>
            </a:endParaRPr>
          </a:p>
        </p:txBody>
      </p:sp>
      <p:sp>
        <p:nvSpPr>
          <p:cNvPr id="8" name="矩形 7"/>
          <p:cNvSpPr/>
          <p:nvPr/>
        </p:nvSpPr>
        <p:spPr>
          <a:xfrm>
            <a:off x="1314829" y="2210483"/>
            <a:ext cx="5617199" cy="415540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9" name="文本框 2"/>
          <p:cNvSpPr txBox="1">
            <a:spLocks noChangeArrowheads="1"/>
          </p:cNvSpPr>
          <p:nvPr/>
        </p:nvSpPr>
        <p:spPr bwMode="auto">
          <a:xfrm>
            <a:off x="2305864" y="2210899"/>
            <a:ext cx="363512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200" dirty="0" smtClean="0">
                <a:latin typeface="Times New Roman" pitchFamily="18" charset="0"/>
              </a:rPr>
              <a:t>print('---</a:t>
            </a:r>
            <a:r>
              <a:rPr lang="zh-CN" altLang="zh-CN" sz="2200" dirty="0" smtClean="0">
                <a:latin typeface="Times New Roman" pitchFamily="18" charset="0"/>
              </a:rPr>
              <a:t>第一次</a:t>
            </a:r>
            <a:r>
              <a:rPr lang="en-US" altLang="zh-CN" sz="2200" dirty="0" smtClean="0">
                <a:latin typeface="Times New Roman" pitchFamily="18" charset="0"/>
              </a:rPr>
              <a:t>fork()</a:t>
            </a:r>
            <a:r>
              <a:rPr lang="zh-CN" altLang="zh-CN" sz="2200" dirty="0" smtClean="0">
                <a:latin typeface="Times New Roman" pitchFamily="18" charset="0"/>
              </a:rPr>
              <a:t>调用</a:t>
            </a:r>
            <a:r>
              <a:rPr lang="en-US" altLang="zh-CN" sz="2200" dirty="0" smtClean="0">
                <a:latin typeface="Times New Roman" pitchFamily="18" charset="0"/>
              </a:rPr>
              <a:t>---')</a:t>
            </a:r>
            <a:endParaRPr lang="zh-CN" altLang="zh-CN" sz="2200" dirty="0" smtClean="0">
              <a:latin typeface="Times New Roman" pitchFamily="18" charset="0"/>
            </a:endParaRPr>
          </a:p>
          <a:p>
            <a:r>
              <a:rPr lang="en-US" altLang="zh-CN" sz="2200" dirty="0" smtClean="0">
                <a:latin typeface="Times New Roman" pitchFamily="18" charset="0"/>
              </a:rPr>
              <a:t>value </a:t>
            </a:r>
            <a:r>
              <a:rPr lang="en-US" altLang="zh-CN" sz="2200" dirty="0">
                <a:latin typeface="Times New Roman" pitchFamily="18" charset="0"/>
              </a:rPr>
              <a:t>= os.fork</a:t>
            </a:r>
            <a:r>
              <a:rPr lang="en-US" altLang="zh-CN" sz="2200" dirty="0" smtClean="0">
                <a:latin typeface="Times New Roman" pitchFamily="18" charset="0"/>
              </a:rPr>
              <a:t>()</a:t>
            </a:r>
            <a:endParaRPr lang="zh-CN" altLang="zh-CN" sz="2200" dirty="0">
              <a:latin typeface="Times New Roman" pitchFamily="18" charset="0"/>
            </a:endParaRPr>
          </a:p>
          <a:p>
            <a:r>
              <a:rPr lang="en-US" altLang="zh-CN" sz="2200" dirty="0">
                <a:latin typeface="Times New Roman" pitchFamily="18" charset="0"/>
              </a:rPr>
              <a:t>if value == 0: </a:t>
            </a:r>
            <a:r>
              <a:rPr lang="en-US" altLang="zh-CN" sz="2200" dirty="0" smtClean="0">
                <a:latin typeface="Times New Roman" pitchFamily="18" charset="0"/>
              </a:rPr>
              <a:t> </a:t>
            </a:r>
            <a:endParaRPr lang="zh-CN" altLang="zh-CN" sz="2200" dirty="0" smtClean="0">
              <a:latin typeface="Times New Roman" pitchFamily="18" charset="0"/>
            </a:endParaRPr>
          </a:p>
          <a:p>
            <a:r>
              <a:rPr lang="en-US" altLang="zh-CN" sz="2200" dirty="0" smtClean="0">
                <a:latin typeface="Times New Roman" pitchFamily="18" charset="0"/>
              </a:rPr>
              <a:t>    print('---</a:t>
            </a:r>
            <a:r>
              <a:rPr lang="zh-CN" altLang="zh-CN" sz="2200" dirty="0" smtClean="0">
                <a:latin typeface="Times New Roman" pitchFamily="18" charset="0"/>
              </a:rPr>
              <a:t>进程</a:t>
            </a:r>
            <a:r>
              <a:rPr lang="en-US" altLang="zh-CN" sz="2200" dirty="0" smtClean="0">
                <a:latin typeface="Times New Roman" pitchFamily="18" charset="0"/>
              </a:rPr>
              <a:t>1---')</a:t>
            </a:r>
            <a:endParaRPr lang="zh-CN" altLang="zh-CN" sz="2200" dirty="0" smtClean="0">
              <a:latin typeface="Times New Roman" pitchFamily="18" charset="0"/>
            </a:endParaRPr>
          </a:p>
          <a:p>
            <a:r>
              <a:rPr lang="en-US" altLang="zh-CN" sz="2200" dirty="0" smtClean="0">
                <a:latin typeface="Times New Roman" pitchFamily="18" charset="0"/>
              </a:rPr>
              <a:t>else</a:t>
            </a:r>
            <a:r>
              <a:rPr lang="en-US" altLang="zh-CN" sz="2200" dirty="0">
                <a:latin typeface="Times New Roman" pitchFamily="18" charset="0"/>
              </a:rPr>
              <a:t>: </a:t>
            </a:r>
            <a:r>
              <a:rPr lang="en-US" altLang="zh-CN" sz="2200" dirty="0" smtClean="0">
                <a:latin typeface="Times New Roman" pitchFamily="18" charset="0"/>
              </a:rPr>
              <a:t>                    </a:t>
            </a:r>
            <a:endParaRPr lang="zh-CN" altLang="zh-CN" sz="2200" dirty="0" smtClean="0">
              <a:latin typeface="Times New Roman" pitchFamily="18" charset="0"/>
            </a:endParaRPr>
          </a:p>
          <a:p>
            <a:r>
              <a:rPr lang="en-US" altLang="zh-CN" sz="2200" dirty="0" smtClean="0">
                <a:latin typeface="Times New Roman" pitchFamily="18" charset="0"/>
              </a:rPr>
              <a:t>    print('---</a:t>
            </a:r>
            <a:r>
              <a:rPr lang="zh-CN" altLang="zh-CN" sz="2200" dirty="0" smtClean="0">
                <a:latin typeface="Times New Roman" pitchFamily="18" charset="0"/>
              </a:rPr>
              <a:t>进程</a:t>
            </a:r>
            <a:r>
              <a:rPr lang="en-US" altLang="zh-CN" sz="2200" dirty="0" smtClean="0">
                <a:latin typeface="Times New Roman" pitchFamily="18" charset="0"/>
              </a:rPr>
              <a:t>2---')</a:t>
            </a:r>
            <a:endParaRPr lang="zh-CN" altLang="zh-CN" sz="2200" dirty="0" smtClean="0">
              <a:latin typeface="Times New Roman" pitchFamily="18" charset="0"/>
            </a:endParaRPr>
          </a:p>
          <a:p>
            <a:r>
              <a:rPr lang="en-US" altLang="zh-CN" sz="2200" dirty="0" smtClean="0">
                <a:latin typeface="Times New Roman" pitchFamily="18" charset="0"/>
              </a:rPr>
              <a:t>print('---</a:t>
            </a:r>
            <a:r>
              <a:rPr lang="zh-CN" altLang="zh-CN" sz="2200" dirty="0" smtClean="0">
                <a:latin typeface="Times New Roman" pitchFamily="18" charset="0"/>
              </a:rPr>
              <a:t>第二次</a:t>
            </a:r>
            <a:r>
              <a:rPr lang="en-US" altLang="zh-CN" sz="2200" dirty="0" smtClean="0">
                <a:latin typeface="Times New Roman" pitchFamily="18" charset="0"/>
              </a:rPr>
              <a:t>fork()</a:t>
            </a:r>
            <a:r>
              <a:rPr lang="zh-CN" altLang="zh-CN" sz="2200" dirty="0" smtClean="0">
                <a:latin typeface="Times New Roman" pitchFamily="18" charset="0"/>
              </a:rPr>
              <a:t>调用</a:t>
            </a:r>
            <a:r>
              <a:rPr lang="en-US" altLang="zh-CN" sz="2200" dirty="0" smtClean="0">
                <a:latin typeface="Times New Roman" pitchFamily="18" charset="0"/>
              </a:rPr>
              <a:t>---')</a:t>
            </a:r>
            <a:endParaRPr lang="zh-CN" altLang="zh-CN" sz="2200" dirty="0" smtClean="0">
              <a:latin typeface="Times New Roman" pitchFamily="18" charset="0"/>
            </a:endParaRPr>
          </a:p>
          <a:p>
            <a:r>
              <a:rPr lang="en-US" altLang="zh-CN" sz="2200" dirty="0" smtClean="0">
                <a:latin typeface="Times New Roman" pitchFamily="18" charset="0"/>
              </a:rPr>
              <a:t>value </a:t>
            </a:r>
            <a:r>
              <a:rPr lang="en-US" altLang="zh-CN" sz="2200" dirty="0">
                <a:latin typeface="Times New Roman" pitchFamily="18" charset="0"/>
              </a:rPr>
              <a:t>= os.fork</a:t>
            </a:r>
            <a:r>
              <a:rPr lang="en-US" altLang="zh-CN" sz="2200" dirty="0" smtClean="0">
                <a:latin typeface="Times New Roman" pitchFamily="18" charset="0"/>
              </a:rPr>
              <a:t>()</a:t>
            </a:r>
            <a:endParaRPr lang="zh-CN" altLang="zh-CN" sz="2200" dirty="0">
              <a:latin typeface="Times New Roman" pitchFamily="18" charset="0"/>
            </a:endParaRPr>
          </a:p>
          <a:p>
            <a:r>
              <a:rPr lang="en-US" altLang="zh-CN" sz="2200" dirty="0">
                <a:latin typeface="Times New Roman" pitchFamily="18" charset="0"/>
              </a:rPr>
              <a:t>if value == 0: </a:t>
            </a:r>
            <a:endParaRPr lang="en-US" altLang="zh-CN" sz="2200" dirty="0" smtClean="0">
              <a:latin typeface="Times New Roman" pitchFamily="18" charset="0"/>
            </a:endParaRPr>
          </a:p>
          <a:p>
            <a:r>
              <a:rPr lang="en-US" altLang="zh-CN" sz="2200" dirty="0" smtClean="0">
                <a:latin typeface="Times New Roman" pitchFamily="18" charset="0"/>
              </a:rPr>
              <a:t>    print('---</a:t>
            </a:r>
            <a:r>
              <a:rPr lang="zh-CN" altLang="zh-CN" sz="2200" dirty="0" smtClean="0">
                <a:latin typeface="Times New Roman" pitchFamily="18" charset="0"/>
              </a:rPr>
              <a:t>进程</a:t>
            </a:r>
            <a:r>
              <a:rPr lang="en-US" altLang="zh-CN" sz="2200" dirty="0" smtClean="0">
                <a:latin typeface="Times New Roman" pitchFamily="18" charset="0"/>
              </a:rPr>
              <a:t>3---')</a:t>
            </a:r>
            <a:endParaRPr lang="zh-CN" altLang="zh-CN" sz="2200" dirty="0" smtClean="0">
              <a:latin typeface="Times New Roman" pitchFamily="18" charset="0"/>
            </a:endParaRPr>
          </a:p>
          <a:p>
            <a:r>
              <a:rPr lang="en-US" altLang="zh-CN" sz="2200" dirty="0" smtClean="0">
                <a:latin typeface="Times New Roman" pitchFamily="18" charset="0"/>
              </a:rPr>
              <a:t>else</a:t>
            </a:r>
            <a:r>
              <a:rPr lang="en-US" altLang="zh-CN" sz="2200" dirty="0">
                <a:latin typeface="Times New Roman" pitchFamily="18" charset="0"/>
              </a:rPr>
              <a:t>: </a:t>
            </a:r>
            <a:endParaRPr lang="en-US" altLang="zh-CN" sz="2200" dirty="0" smtClean="0">
              <a:latin typeface="Times New Roman" pitchFamily="18" charset="0"/>
            </a:endParaRPr>
          </a:p>
          <a:p>
            <a:r>
              <a:rPr lang="en-US" altLang="zh-CN" sz="2200" dirty="0" smtClean="0">
                <a:latin typeface="Times New Roman" pitchFamily="18" charset="0"/>
              </a:rPr>
              <a:t>    print('---</a:t>
            </a:r>
            <a:r>
              <a:rPr lang="zh-CN" altLang="zh-CN" sz="2200" dirty="0" smtClean="0">
                <a:latin typeface="Times New Roman" pitchFamily="18" charset="0"/>
              </a:rPr>
              <a:t>进程</a:t>
            </a:r>
            <a:r>
              <a:rPr lang="en-US" altLang="zh-CN" sz="2200" dirty="0" smtClean="0">
                <a:latin typeface="Times New Roman" pitchFamily="18" charset="0"/>
              </a:rPr>
              <a:t>4---')</a:t>
            </a:r>
            <a:endParaRPr lang="zh-CN" altLang="zh-CN" sz="2200" dirty="0">
              <a:latin typeface="Times New Roman" pitchFamily="18" charset="0"/>
            </a:endParaRPr>
          </a:p>
        </p:txBody>
      </p:sp>
      <p:sp>
        <p:nvSpPr>
          <p:cNvPr id="10" name="圆角矩形标注 9"/>
          <p:cNvSpPr/>
          <p:nvPr/>
        </p:nvSpPr>
        <p:spPr>
          <a:xfrm>
            <a:off x="7403126" y="3316406"/>
            <a:ext cx="3283071" cy="3049476"/>
          </a:xfrm>
          <a:prstGeom prst="wedgeRoundRectCallout">
            <a:avLst>
              <a:gd name="adj1" fmla="val -71866"/>
              <a:gd name="adj2" fmla="val -26195"/>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200" b="1" dirty="0">
                <a:solidFill>
                  <a:srgbClr val="FF0000"/>
                </a:solidFill>
                <a:latin typeface="Times New Roman" panose="02020603050405020304" charset="0"/>
                <a:ea typeface="宋体" panose="02010600030101010101" pitchFamily="2" charset="-122"/>
              </a:rPr>
              <a:t>---</a:t>
            </a:r>
            <a:r>
              <a:rPr lang="zh-CN" altLang="zh-CN" sz="2200" b="1" dirty="0">
                <a:solidFill>
                  <a:srgbClr val="FF0000"/>
                </a:solidFill>
                <a:latin typeface="Times New Roman" panose="02020603050405020304" charset="0"/>
                <a:ea typeface="宋体" panose="02010600030101010101" pitchFamily="2" charset="-122"/>
              </a:rPr>
              <a:t>第一次</a:t>
            </a:r>
            <a:r>
              <a:rPr lang="en-US" altLang="zh-CN" sz="2200" b="1" dirty="0">
                <a:solidFill>
                  <a:srgbClr val="FF0000"/>
                </a:solidFill>
                <a:latin typeface="Times New Roman" panose="02020603050405020304" charset="0"/>
                <a:ea typeface="宋体" panose="02010600030101010101" pitchFamily="2" charset="-122"/>
              </a:rPr>
              <a:t>fork()</a:t>
            </a:r>
            <a:r>
              <a:rPr lang="zh-CN" altLang="zh-CN" sz="2200" b="1" dirty="0">
                <a:solidFill>
                  <a:srgbClr val="FF0000"/>
                </a:solidFill>
                <a:latin typeface="Times New Roman" panose="02020603050405020304" charset="0"/>
                <a:ea typeface="宋体" panose="02010600030101010101" pitchFamily="2" charset="-122"/>
              </a:rPr>
              <a:t>调用</a:t>
            </a:r>
            <a:r>
              <a:rPr lang="en-US" altLang="zh-CN" sz="2200" b="1" dirty="0">
                <a:solidFill>
                  <a:srgbClr val="FF0000"/>
                </a:solidFill>
                <a:latin typeface="Times New Roman" panose="02020603050405020304" charset="0"/>
                <a:ea typeface="宋体" panose="02010600030101010101" pitchFamily="2" charset="-122"/>
              </a:rPr>
              <a:t>---</a:t>
            </a:r>
            <a:endParaRPr lang="zh-CN" altLang="zh-CN" sz="2200" b="1" dirty="0">
              <a:solidFill>
                <a:srgbClr val="FF0000"/>
              </a:solidFill>
              <a:latin typeface="Times New Roman" panose="02020603050405020304" charset="0"/>
              <a:ea typeface="宋体" panose="02010600030101010101" pitchFamily="2" charset="-122"/>
            </a:endParaRPr>
          </a:p>
          <a:p>
            <a:pPr>
              <a:defRPr/>
            </a:pPr>
            <a:r>
              <a:rPr lang="en-US" altLang="zh-CN" sz="2200" b="1" dirty="0">
                <a:solidFill>
                  <a:srgbClr val="FF0000"/>
                </a:solidFill>
                <a:latin typeface="Times New Roman" panose="02020603050405020304" charset="0"/>
                <a:ea typeface="宋体" panose="02010600030101010101" pitchFamily="2" charset="-122"/>
              </a:rPr>
              <a:t>---</a:t>
            </a:r>
            <a:r>
              <a:rPr lang="zh-CN" altLang="zh-CN" sz="2200" b="1" dirty="0">
                <a:solidFill>
                  <a:srgbClr val="FF0000"/>
                </a:solidFill>
                <a:latin typeface="Times New Roman" panose="02020603050405020304" charset="0"/>
                <a:ea typeface="宋体" panose="02010600030101010101" pitchFamily="2" charset="-122"/>
              </a:rPr>
              <a:t>进程</a:t>
            </a:r>
            <a:r>
              <a:rPr lang="en-US" altLang="zh-CN" sz="2200" b="1" dirty="0">
                <a:solidFill>
                  <a:srgbClr val="FF0000"/>
                </a:solidFill>
                <a:latin typeface="Times New Roman" panose="02020603050405020304" charset="0"/>
                <a:ea typeface="宋体" panose="02010600030101010101" pitchFamily="2" charset="-122"/>
              </a:rPr>
              <a:t>2---</a:t>
            </a:r>
            <a:endParaRPr lang="zh-CN" altLang="zh-CN" sz="2200" b="1" dirty="0">
              <a:solidFill>
                <a:srgbClr val="FF0000"/>
              </a:solidFill>
              <a:latin typeface="Times New Roman" panose="02020603050405020304" charset="0"/>
              <a:ea typeface="宋体" panose="02010600030101010101" pitchFamily="2" charset="-122"/>
            </a:endParaRPr>
          </a:p>
          <a:p>
            <a:pPr>
              <a:defRPr/>
            </a:pPr>
            <a:r>
              <a:rPr lang="en-US" altLang="zh-CN" sz="2200" b="1" dirty="0">
                <a:solidFill>
                  <a:srgbClr val="FF0000"/>
                </a:solidFill>
                <a:latin typeface="Times New Roman" panose="02020603050405020304" charset="0"/>
                <a:ea typeface="宋体" panose="02010600030101010101" pitchFamily="2" charset="-122"/>
              </a:rPr>
              <a:t>---</a:t>
            </a:r>
            <a:r>
              <a:rPr lang="zh-CN" altLang="zh-CN" sz="2200" b="1" dirty="0">
                <a:solidFill>
                  <a:srgbClr val="FF0000"/>
                </a:solidFill>
                <a:latin typeface="Times New Roman" panose="02020603050405020304" charset="0"/>
                <a:ea typeface="宋体" panose="02010600030101010101" pitchFamily="2" charset="-122"/>
              </a:rPr>
              <a:t>进程</a:t>
            </a:r>
            <a:r>
              <a:rPr lang="en-US" altLang="zh-CN" sz="2200" b="1" dirty="0">
                <a:solidFill>
                  <a:srgbClr val="FF0000"/>
                </a:solidFill>
                <a:latin typeface="Times New Roman" panose="02020603050405020304" charset="0"/>
                <a:ea typeface="宋体" panose="02010600030101010101" pitchFamily="2" charset="-122"/>
              </a:rPr>
              <a:t>1---</a:t>
            </a:r>
            <a:endParaRPr lang="zh-CN" altLang="zh-CN" sz="2200" b="1" dirty="0">
              <a:solidFill>
                <a:srgbClr val="FF0000"/>
              </a:solidFill>
              <a:latin typeface="Times New Roman" panose="02020603050405020304" charset="0"/>
              <a:ea typeface="宋体" panose="02010600030101010101" pitchFamily="2" charset="-122"/>
            </a:endParaRPr>
          </a:p>
          <a:p>
            <a:pPr>
              <a:defRPr/>
            </a:pPr>
            <a:r>
              <a:rPr lang="en-US" altLang="zh-CN" sz="2200" b="1" dirty="0">
                <a:solidFill>
                  <a:srgbClr val="FF0000"/>
                </a:solidFill>
                <a:latin typeface="Times New Roman" panose="02020603050405020304" charset="0"/>
                <a:ea typeface="宋体" panose="02010600030101010101" pitchFamily="2" charset="-122"/>
              </a:rPr>
              <a:t>---</a:t>
            </a:r>
            <a:r>
              <a:rPr lang="zh-CN" altLang="zh-CN" sz="2200" b="1" dirty="0">
                <a:solidFill>
                  <a:srgbClr val="FF0000"/>
                </a:solidFill>
                <a:latin typeface="Times New Roman" panose="02020603050405020304" charset="0"/>
                <a:ea typeface="宋体" panose="02010600030101010101" pitchFamily="2" charset="-122"/>
              </a:rPr>
              <a:t>第二次</a:t>
            </a:r>
            <a:r>
              <a:rPr lang="en-US" altLang="zh-CN" sz="2200" b="1" dirty="0">
                <a:solidFill>
                  <a:srgbClr val="FF0000"/>
                </a:solidFill>
                <a:latin typeface="Times New Roman" panose="02020603050405020304" charset="0"/>
                <a:ea typeface="宋体" panose="02010600030101010101" pitchFamily="2" charset="-122"/>
              </a:rPr>
              <a:t>fork()</a:t>
            </a:r>
            <a:r>
              <a:rPr lang="zh-CN" altLang="zh-CN" sz="2200" b="1" dirty="0">
                <a:solidFill>
                  <a:srgbClr val="FF0000"/>
                </a:solidFill>
                <a:latin typeface="Times New Roman" panose="02020603050405020304" charset="0"/>
                <a:ea typeface="宋体" panose="02010600030101010101" pitchFamily="2" charset="-122"/>
              </a:rPr>
              <a:t>调用</a:t>
            </a:r>
            <a:r>
              <a:rPr lang="en-US" altLang="zh-CN" sz="2200" b="1" dirty="0">
                <a:solidFill>
                  <a:srgbClr val="FF0000"/>
                </a:solidFill>
                <a:latin typeface="Times New Roman" panose="02020603050405020304" charset="0"/>
                <a:ea typeface="宋体" panose="02010600030101010101" pitchFamily="2" charset="-122"/>
              </a:rPr>
              <a:t>---</a:t>
            </a:r>
            <a:endParaRPr lang="zh-CN" altLang="zh-CN" sz="2200" b="1" dirty="0">
              <a:solidFill>
                <a:srgbClr val="FF0000"/>
              </a:solidFill>
              <a:latin typeface="Times New Roman" panose="02020603050405020304" charset="0"/>
              <a:ea typeface="宋体" panose="02010600030101010101" pitchFamily="2" charset="-122"/>
            </a:endParaRPr>
          </a:p>
          <a:p>
            <a:pPr>
              <a:defRPr/>
            </a:pPr>
            <a:r>
              <a:rPr lang="en-US" altLang="zh-CN" sz="2200" b="1" dirty="0">
                <a:solidFill>
                  <a:srgbClr val="FF0000"/>
                </a:solidFill>
                <a:latin typeface="Times New Roman" panose="02020603050405020304" charset="0"/>
                <a:ea typeface="宋体" panose="02010600030101010101" pitchFamily="2" charset="-122"/>
              </a:rPr>
              <a:t>---</a:t>
            </a:r>
            <a:r>
              <a:rPr lang="zh-CN" altLang="zh-CN" sz="2200" b="1" dirty="0">
                <a:solidFill>
                  <a:srgbClr val="FF0000"/>
                </a:solidFill>
                <a:latin typeface="Times New Roman" panose="02020603050405020304" charset="0"/>
                <a:ea typeface="宋体" panose="02010600030101010101" pitchFamily="2" charset="-122"/>
              </a:rPr>
              <a:t>进程</a:t>
            </a:r>
            <a:r>
              <a:rPr lang="en-US" altLang="zh-CN" sz="2200" b="1" dirty="0">
                <a:solidFill>
                  <a:srgbClr val="FF0000"/>
                </a:solidFill>
                <a:latin typeface="Times New Roman" panose="02020603050405020304" charset="0"/>
                <a:ea typeface="宋体" panose="02010600030101010101" pitchFamily="2" charset="-122"/>
              </a:rPr>
              <a:t>4---</a:t>
            </a:r>
            <a:endParaRPr lang="zh-CN" altLang="zh-CN" sz="2200" b="1" dirty="0">
              <a:solidFill>
                <a:srgbClr val="FF0000"/>
              </a:solidFill>
              <a:latin typeface="Times New Roman" panose="02020603050405020304" charset="0"/>
              <a:ea typeface="宋体" panose="02010600030101010101" pitchFamily="2" charset="-122"/>
            </a:endParaRPr>
          </a:p>
          <a:p>
            <a:pPr>
              <a:defRPr/>
            </a:pPr>
            <a:r>
              <a:rPr lang="en-US" altLang="zh-CN" sz="2200" b="1" dirty="0">
                <a:solidFill>
                  <a:srgbClr val="FF0000"/>
                </a:solidFill>
                <a:latin typeface="Times New Roman" panose="02020603050405020304" charset="0"/>
                <a:ea typeface="宋体" panose="02010600030101010101" pitchFamily="2" charset="-122"/>
              </a:rPr>
              <a:t>---</a:t>
            </a:r>
            <a:r>
              <a:rPr lang="zh-CN" altLang="zh-CN" sz="2200" b="1" dirty="0">
                <a:solidFill>
                  <a:srgbClr val="FF0000"/>
                </a:solidFill>
                <a:latin typeface="Times New Roman" panose="02020603050405020304" charset="0"/>
                <a:ea typeface="宋体" panose="02010600030101010101" pitchFamily="2" charset="-122"/>
              </a:rPr>
              <a:t>进程</a:t>
            </a:r>
            <a:r>
              <a:rPr lang="en-US" altLang="zh-CN" sz="2200" b="1" dirty="0">
                <a:solidFill>
                  <a:srgbClr val="FF0000"/>
                </a:solidFill>
                <a:latin typeface="Times New Roman" panose="02020603050405020304" charset="0"/>
                <a:ea typeface="宋体" panose="02010600030101010101" pitchFamily="2" charset="-122"/>
              </a:rPr>
              <a:t>4---</a:t>
            </a:r>
            <a:endParaRPr lang="zh-CN" altLang="zh-CN" sz="2200" b="1" dirty="0">
              <a:solidFill>
                <a:srgbClr val="FF0000"/>
              </a:solidFill>
              <a:latin typeface="Times New Roman" panose="02020603050405020304" charset="0"/>
              <a:ea typeface="宋体" panose="02010600030101010101" pitchFamily="2" charset="-122"/>
            </a:endParaRPr>
          </a:p>
          <a:p>
            <a:pPr>
              <a:defRPr/>
            </a:pPr>
            <a:r>
              <a:rPr lang="en-US" altLang="zh-CN" sz="2200" b="1" dirty="0">
                <a:solidFill>
                  <a:srgbClr val="FF0000"/>
                </a:solidFill>
                <a:latin typeface="Times New Roman" panose="02020603050405020304" charset="0"/>
                <a:ea typeface="宋体" panose="02010600030101010101" pitchFamily="2" charset="-122"/>
              </a:rPr>
              <a:t>---</a:t>
            </a:r>
            <a:r>
              <a:rPr lang="zh-CN" altLang="zh-CN" sz="2200" b="1" dirty="0">
                <a:solidFill>
                  <a:srgbClr val="FF0000"/>
                </a:solidFill>
                <a:latin typeface="Times New Roman" panose="02020603050405020304" charset="0"/>
                <a:ea typeface="宋体" panose="02010600030101010101" pitchFamily="2" charset="-122"/>
              </a:rPr>
              <a:t>进程</a:t>
            </a:r>
            <a:r>
              <a:rPr lang="en-US" altLang="zh-CN" sz="2200" b="1" dirty="0">
                <a:solidFill>
                  <a:srgbClr val="FF0000"/>
                </a:solidFill>
                <a:latin typeface="Times New Roman" panose="02020603050405020304" charset="0"/>
                <a:ea typeface="宋体" panose="02010600030101010101" pitchFamily="2" charset="-122"/>
              </a:rPr>
              <a:t>3---</a:t>
            </a:r>
            <a:endParaRPr lang="zh-CN" altLang="zh-CN" sz="2200" b="1" dirty="0">
              <a:solidFill>
                <a:srgbClr val="FF0000"/>
              </a:solidFill>
              <a:latin typeface="Times New Roman" panose="02020603050405020304" charset="0"/>
              <a:ea typeface="宋体" panose="02010600030101010101" pitchFamily="2" charset="-122"/>
            </a:endParaRPr>
          </a:p>
          <a:p>
            <a:pPr>
              <a:defRPr/>
            </a:pPr>
            <a:r>
              <a:rPr lang="en-US" altLang="zh-CN" sz="2200" b="1" dirty="0">
                <a:solidFill>
                  <a:srgbClr val="FF0000"/>
                </a:solidFill>
                <a:latin typeface="Times New Roman" panose="02020603050405020304" charset="0"/>
                <a:ea typeface="宋体" panose="02010600030101010101" pitchFamily="2" charset="-122"/>
              </a:rPr>
              <a:t>---</a:t>
            </a:r>
            <a:r>
              <a:rPr lang="zh-CN" altLang="zh-CN" sz="2200" b="1" dirty="0">
                <a:solidFill>
                  <a:srgbClr val="FF0000"/>
                </a:solidFill>
                <a:latin typeface="Times New Roman" panose="02020603050405020304" charset="0"/>
                <a:ea typeface="宋体" panose="02010600030101010101" pitchFamily="2" charset="-122"/>
              </a:rPr>
              <a:t>进程</a:t>
            </a:r>
            <a:r>
              <a:rPr lang="en-US" altLang="zh-CN" sz="2200" b="1" dirty="0">
                <a:solidFill>
                  <a:srgbClr val="FF0000"/>
                </a:solidFill>
                <a:latin typeface="Times New Roman" panose="02020603050405020304" charset="0"/>
                <a:ea typeface="宋体" panose="02010600030101010101" pitchFamily="2" charset="-122"/>
              </a:rPr>
              <a:t>3---</a:t>
            </a:r>
            <a:endParaRPr lang="zh-CN" altLang="zh-CN" sz="2200"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1282586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707241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多学一招：获取当前进程的</a:t>
            </a:r>
            <a:r>
              <a:rPr lang="en-US" altLang="zh-CN" sz="4000" dirty="0">
                <a:solidFill>
                  <a:srgbClr val="1353A2"/>
                </a:solidFill>
                <a:latin typeface="微软雅黑" panose="020B0503020204020204" charset="-122"/>
                <a:ea typeface="微软雅黑" panose="020B0503020204020204" charset="-122"/>
              </a:rPr>
              <a:t>ID</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进程</a:t>
            </a:r>
            <a:r>
              <a:rPr lang="en-US" altLang="zh-CN" sz="4400" dirty="0">
                <a:latin typeface="微软雅黑" pitchFamily="34" charset="-122"/>
                <a:ea typeface="微软雅黑" pitchFamily="34" charset="-122"/>
              </a:rPr>
              <a:t>ID</a:t>
            </a:r>
            <a:r>
              <a:rPr lang="zh-CN" altLang="zh-CN" sz="4400" dirty="0">
                <a:latin typeface="微软雅黑" pitchFamily="34" charset="-122"/>
                <a:ea typeface="微软雅黑" pitchFamily="34" charset="-122"/>
              </a:rPr>
              <a:t>是进程的唯一标</a:t>
            </a:r>
            <a:r>
              <a:rPr lang="zh-CN" altLang="zh-CN" sz="4400" dirty="0" smtClean="0">
                <a:latin typeface="微软雅黑" pitchFamily="34" charset="-122"/>
                <a:ea typeface="微软雅黑" pitchFamily="34" charset="-122"/>
              </a:rPr>
              <a:t>识</a:t>
            </a:r>
            <a:r>
              <a:rPr lang="zh-CN" altLang="en-US" sz="4400" dirty="0" smtClean="0">
                <a:latin typeface="微软雅黑" pitchFamily="34" charset="-122"/>
                <a:ea typeface="微软雅黑" pitchFamily="34" charset="-122"/>
              </a:rPr>
              <a:t>。</a:t>
            </a:r>
            <a:r>
              <a:rPr lang="en-US" altLang="zh-CN" sz="4400" dirty="0" smtClean="0">
                <a:latin typeface="微软雅黑" pitchFamily="34" charset="-122"/>
                <a:ea typeface="微软雅黑" pitchFamily="34" charset="-122"/>
              </a:rPr>
              <a:t>os</a:t>
            </a:r>
            <a:r>
              <a:rPr lang="zh-CN" altLang="zh-CN" sz="4400" dirty="0">
                <a:latin typeface="微软雅黑" pitchFamily="34" charset="-122"/>
                <a:ea typeface="微软雅黑" pitchFamily="34" charset="-122"/>
              </a:rPr>
              <a:t>模块提供</a:t>
            </a:r>
            <a:r>
              <a:rPr lang="zh-CN" altLang="zh-CN" sz="4400" dirty="0" smtClean="0">
                <a:latin typeface="微软雅黑" pitchFamily="34" charset="-122"/>
                <a:ea typeface="微软雅黑" pitchFamily="34" charset="-122"/>
              </a:rPr>
              <a:t>了</a:t>
            </a:r>
            <a:r>
              <a:rPr lang="en-US" altLang="zh-CN" sz="4400" dirty="0" smtClean="0">
                <a:latin typeface="微软雅黑" pitchFamily="34" charset="-122"/>
                <a:ea typeface="微软雅黑" pitchFamily="34" charset="-122"/>
              </a:rPr>
              <a:t>getpid()</a:t>
            </a:r>
            <a:r>
              <a:rPr lang="zh-CN" altLang="zh-CN" sz="4400" dirty="0" smtClean="0">
                <a:latin typeface="微软雅黑" pitchFamily="34" charset="-122"/>
                <a:ea typeface="微软雅黑" pitchFamily="34" charset="-122"/>
              </a:rPr>
              <a:t> 和</a:t>
            </a:r>
            <a:r>
              <a:rPr lang="en-US" altLang="zh-CN" sz="4400" dirty="0" smtClean="0">
                <a:latin typeface="微软雅黑" pitchFamily="34" charset="-122"/>
                <a:ea typeface="微软雅黑" pitchFamily="34" charset="-122"/>
              </a:rPr>
              <a:t>getppid</a:t>
            </a:r>
            <a:r>
              <a:rPr lang="en-US" altLang="zh-CN" sz="4400" dirty="0">
                <a:latin typeface="微软雅黑" pitchFamily="34" charset="-122"/>
                <a:ea typeface="微软雅黑" pitchFamily="34" charset="-122"/>
              </a:rPr>
              <a:t>()</a:t>
            </a:r>
            <a:r>
              <a:rPr lang="zh-CN" altLang="zh-CN" sz="4400" dirty="0">
                <a:latin typeface="微软雅黑" pitchFamily="34" charset="-122"/>
                <a:ea typeface="微软雅黑" pitchFamily="34" charset="-122"/>
              </a:rPr>
              <a:t>函数来分别获取当前进</a:t>
            </a:r>
            <a:r>
              <a:rPr lang="zh-CN" altLang="zh-CN" sz="4400" dirty="0" smtClean="0">
                <a:latin typeface="微软雅黑" pitchFamily="34" charset="-122"/>
                <a:ea typeface="微软雅黑" pitchFamily="34" charset="-122"/>
              </a:rPr>
              <a:t>程</a:t>
            </a:r>
            <a:r>
              <a:rPr lang="en-US" altLang="zh-CN" sz="4400" dirty="0" smtClean="0">
                <a:latin typeface="微软雅黑" pitchFamily="34" charset="-122"/>
                <a:ea typeface="微软雅黑" pitchFamily="34" charset="-122"/>
              </a:rPr>
              <a:t>ID</a:t>
            </a:r>
            <a:r>
              <a:rPr lang="zh-CN" altLang="zh-CN" sz="4400" dirty="0" smtClean="0">
                <a:latin typeface="微软雅黑" pitchFamily="34" charset="-122"/>
                <a:ea typeface="微软雅黑" pitchFamily="34" charset="-122"/>
              </a:rPr>
              <a:t>和</a:t>
            </a:r>
            <a:r>
              <a:rPr lang="zh-CN" altLang="zh-CN" sz="4400" dirty="0">
                <a:latin typeface="微软雅黑" pitchFamily="34" charset="-122"/>
                <a:ea typeface="微软雅黑" pitchFamily="34" charset="-122"/>
              </a:rPr>
              <a:t>当前进</a:t>
            </a:r>
            <a:r>
              <a:rPr lang="zh-CN" altLang="zh-CN" sz="4400" dirty="0" smtClean="0">
                <a:latin typeface="微软雅黑" pitchFamily="34" charset="-122"/>
                <a:ea typeface="微软雅黑" pitchFamily="34" charset="-122"/>
              </a:rPr>
              <a:t>程</a:t>
            </a:r>
            <a:r>
              <a:rPr lang="zh-CN" altLang="en-US" sz="4400" dirty="0" smtClean="0">
                <a:latin typeface="微软雅黑" pitchFamily="34" charset="-122"/>
                <a:ea typeface="微软雅黑" pitchFamily="34" charset="-122"/>
              </a:rPr>
              <a:t>的</a:t>
            </a:r>
            <a:r>
              <a:rPr lang="zh-CN" altLang="zh-CN" sz="4400" dirty="0" smtClean="0">
                <a:latin typeface="微软雅黑" pitchFamily="34" charset="-122"/>
                <a:ea typeface="微软雅黑" pitchFamily="34" charset="-122"/>
              </a:rPr>
              <a:t>父</a:t>
            </a:r>
            <a:r>
              <a:rPr lang="zh-CN" altLang="zh-CN" sz="4400" dirty="0">
                <a:latin typeface="微软雅黑" pitchFamily="34" charset="-122"/>
                <a:ea typeface="微软雅黑" pitchFamily="34" charset="-122"/>
              </a:rPr>
              <a:t>进</a:t>
            </a:r>
            <a:r>
              <a:rPr lang="zh-CN" altLang="zh-CN" sz="4400" dirty="0" smtClean="0">
                <a:latin typeface="微软雅黑" pitchFamily="34" charset="-122"/>
                <a:ea typeface="微软雅黑" pitchFamily="34" charset="-122"/>
              </a:rPr>
              <a:t>程</a:t>
            </a:r>
            <a:r>
              <a:rPr lang="en-US" altLang="zh-CN" sz="4400" dirty="0" smtClean="0">
                <a:latin typeface="微软雅黑" pitchFamily="34" charset="-122"/>
                <a:ea typeface="微软雅黑" pitchFamily="34" charset="-122"/>
              </a:rPr>
              <a:t>ID</a:t>
            </a:r>
            <a:r>
              <a:rPr lang="zh-CN" altLang="en-US"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sp>
        <p:nvSpPr>
          <p:cNvPr id="7" name="矩形 6"/>
          <p:cNvSpPr/>
          <p:nvPr/>
        </p:nvSpPr>
        <p:spPr>
          <a:xfrm>
            <a:off x="1313123" y="3971499"/>
            <a:ext cx="6222344" cy="239438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1" name="文本框 2"/>
          <p:cNvSpPr txBox="1">
            <a:spLocks noChangeArrowheads="1"/>
          </p:cNvSpPr>
          <p:nvPr/>
        </p:nvSpPr>
        <p:spPr bwMode="auto">
          <a:xfrm>
            <a:off x="1453737" y="4322305"/>
            <a:ext cx="5941116"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600" dirty="0">
                <a:latin typeface="Times New Roman" pitchFamily="18" charset="0"/>
              </a:rPr>
              <a:t>process = os.fork</a:t>
            </a:r>
            <a:r>
              <a:rPr lang="en-US" altLang="zh-CN" sz="2600" dirty="0" smtClean="0">
                <a:latin typeface="Times New Roman" pitchFamily="18" charset="0"/>
              </a:rPr>
              <a:t>()</a:t>
            </a:r>
            <a:endParaRPr lang="zh-CN" altLang="zh-CN" sz="2600" dirty="0">
              <a:latin typeface="Times New Roman" pitchFamily="18" charset="0"/>
            </a:endParaRPr>
          </a:p>
          <a:p>
            <a:r>
              <a:rPr lang="en-US" altLang="zh-CN" sz="2600" dirty="0">
                <a:latin typeface="Times New Roman" pitchFamily="18" charset="0"/>
              </a:rPr>
              <a:t>if process == 0: </a:t>
            </a:r>
            <a:endParaRPr lang="zh-CN" altLang="zh-CN" sz="2600" dirty="0">
              <a:latin typeface="Times New Roman" pitchFamily="18" charset="0"/>
            </a:endParaRPr>
          </a:p>
          <a:p>
            <a:r>
              <a:rPr lang="en-US" altLang="zh-CN" sz="2600" dirty="0" smtClean="0">
                <a:latin typeface="Times New Roman" pitchFamily="18" charset="0"/>
              </a:rPr>
              <a:t>      print</a:t>
            </a:r>
            <a:r>
              <a:rPr lang="en-US" altLang="zh-CN" sz="2600" dirty="0">
                <a:latin typeface="Times New Roman" pitchFamily="18" charset="0"/>
              </a:rPr>
              <a:t>('</a:t>
            </a:r>
            <a:r>
              <a:rPr lang="zh-CN" altLang="zh-CN" sz="2600" dirty="0">
                <a:latin typeface="Times New Roman" pitchFamily="18" charset="0"/>
              </a:rPr>
              <a:t>我是子进</a:t>
            </a:r>
            <a:r>
              <a:rPr lang="zh-CN" altLang="zh-CN" sz="2600" dirty="0" smtClean="0">
                <a:latin typeface="Times New Roman" pitchFamily="18" charset="0"/>
              </a:rPr>
              <a:t>程</a:t>
            </a:r>
            <a:r>
              <a:rPr lang="en-US" altLang="zh-CN" sz="2600" dirty="0" smtClean="0">
                <a:latin typeface="Times New Roman" pitchFamily="18" charset="0"/>
              </a:rPr>
              <a:t>%</a:t>
            </a:r>
            <a:r>
              <a:rPr lang="en-US" altLang="zh-CN" sz="2600" dirty="0">
                <a:latin typeface="Times New Roman" pitchFamily="18" charset="0"/>
              </a:rPr>
              <a:t>d</a:t>
            </a:r>
            <a:r>
              <a:rPr lang="zh-CN" altLang="zh-CN" sz="2600" dirty="0">
                <a:latin typeface="Times New Roman" pitchFamily="18" charset="0"/>
              </a:rPr>
              <a:t>，父进程是</a:t>
            </a:r>
            <a:r>
              <a:rPr lang="en-US" altLang="zh-CN" sz="2600" dirty="0">
                <a:latin typeface="Times New Roman" pitchFamily="18" charset="0"/>
              </a:rPr>
              <a:t>%</a:t>
            </a:r>
            <a:r>
              <a:rPr lang="en-US" altLang="zh-CN" sz="2600" dirty="0" smtClean="0">
                <a:latin typeface="Times New Roman" pitchFamily="18" charset="0"/>
              </a:rPr>
              <a:t>d</a:t>
            </a:r>
            <a:r>
              <a:rPr lang="en-US" altLang="zh-CN" sz="2600" dirty="0">
                <a:latin typeface="Times New Roman" pitchFamily="18" charset="0"/>
              </a:rPr>
              <a:t>'</a:t>
            </a:r>
            <a:endParaRPr lang="en-US" altLang="zh-CN" sz="2600" dirty="0" smtClean="0">
              <a:latin typeface="Times New Roman" pitchFamily="18" charset="0"/>
            </a:endParaRPr>
          </a:p>
          <a:p>
            <a:r>
              <a:rPr lang="en-US" altLang="zh-CN" sz="2600" dirty="0">
                <a:latin typeface="Times New Roman" pitchFamily="18" charset="0"/>
              </a:rPr>
              <a:t> </a:t>
            </a:r>
            <a:r>
              <a:rPr lang="en-US" altLang="zh-CN" sz="2600" dirty="0" smtClean="0">
                <a:latin typeface="Times New Roman" pitchFamily="18" charset="0"/>
              </a:rPr>
              <a:t>              %(</a:t>
            </a:r>
            <a:r>
              <a:rPr lang="en-US" altLang="zh-CN" sz="2600" dirty="0">
                <a:latin typeface="Times New Roman" pitchFamily="18" charset="0"/>
              </a:rPr>
              <a:t>os.getpid(), os.getppid()))  </a:t>
            </a:r>
            <a:endParaRPr lang="zh-CN" altLang="zh-CN" sz="2600" dirty="0">
              <a:latin typeface="Times New Roman" pitchFamily="18" charset="0"/>
            </a:endParaRPr>
          </a:p>
        </p:txBody>
      </p:sp>
      <p:sp>
        <p:nvSpPr>
          <p:cNvPr id="12" name="圆角矩形标注 11"/>
          <p:cNvSpPr/>
          <p:nvPr/>
        </p:nvSpPr>
        <p:spPr>
          <a:xfrm>
            <a:off x="8006564" y="5168690"/>
            <a:ext cx="3187537" cy="1197192"/>
          </a:xfrm>
          <a:prstGeom prst="wedgeRoundRectCallout">
            <a:avLst>
              <a:gd name="adj1" fmla="val -73778"/>
              <a:gd name="adj2" fmla="val -32125"/>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b="1" dirty="0">
                <a:solidFill>
                  <a:srgbClr val="FF0000"/>
                </a:solidFill>
                <a:latin typeface="Times New Roman" panose="02020603050405020304" charset="0"/>
                <a:ea typeface="宋体" panose="02010600030101010101" pitchFamily="2" charset="-122"/>
              </a:rPr>
              <a:t>我是子进</a:t>
            </a:r>
            <a:r>
              <a:rPr lang="zh-CN" altLang="zh-CN" b="1" dirty="0" smtClean="0">
                <a:solidFill>
                  <a:srgbClr val="FF0000"/>
                </a:solidFill>
                <a:latin typeface="Times New Roman" panose="02020603050405020304" charset="0"/>
                <a:ea typeface="宋体" panose="02010600030101010101" pitchFamily="2" charset="-122"/>
              </a:rPr>
              <a:t>程</a:t>
            </a:r>
            <a:r>
              <a:rPr lang="en-US" altLang="zh-CN" b="1" dirty="0" smtClean="0">
                <a:solidFill>
                  <a:srgbClr val="FF0000"/>
                </a:solidFill>
                <a:latin typeface="Times New Roman" panose="02020603050405020304" charset="0"/>
                <a:ea typeface="宋体" panose="02010600030101010101" pitchFamily="2" charset="-122"/>
              </a:rPr>
              <a:t>2498</a:t>
            </a:r>
            <a:r>
              <a:rPr lang="zh-CN" altLang="zh-CN" b="1" dirty="0">
                <a:solidFill>
                  <a:srgbClr val="FF0000"/>
                </a:solidFill>
                <a:latin typeface="Times New Roman" panose="02020603050405020304" charset="0"/>
                <a:ea typeface="宋体" panose="02010600030101010101" pitchFamily="2" charset="-122"/>
              </a:rPr>
              <a:t>，父进程是</a:t>
            </a:r>
            <a:r>
              <a:rPr lang="en-US" altLang="zh-CN" b="1" dirty="0">
                <a:solidFill>
                  <a:srgbClr val="FF0000"/>
                </a:solidFill>
                <a:latin typeface="Times New Roman" panose="02020603050405020304" charset="0"/>
                <a:ea typeface="宋体" panose="02010600030101010101" pitchFamily="2" charset="-122"/>
              </a:rPr>
              <a:t>2497</a:t>
            </a:r>
            <a:endParaRPr lang="zh-CN" altLang="zh-CN" b="1" dirty="0">
              <a:solidFill>
                <a:srgbClr val="FF0000"/>
              </a:solidFill>
              <a:latin typeface="Times New Roman" panose="02020603050405020304" charset="0"/>
              <a:ea typeface="宋体" panose="02010600030101010101" pitchFamily="2" charset="-122"/>
            </a:endParaRPr>
          </a:p>
        </p:txBody>
      </p:sp>
    </p:spTree>
    <p:extLst>
      <p:ext uri="{BB962C8B-B14F-4D97-AF65-F5344CB8AC3E}">
        <p14:creationId xmlns:p14="http://schemas.microsoft.com/office/powerpoint/2010/main" val="13113515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707241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Process</a:t>
            </a:r>
            <a:r>
              <a:rPr lang="zh-CN" altLang="zh-CN" sz="4000" dirty="0">
                <a:solidFill>
                  <a:srgbClr val="1353A2"/>
                </a:solidFill>
                <a:latin typeface="微软雅黑" panose="020B0503020204020204" charset="-122"/>
                <a:ea typeface="微软雅黑" panose="020B0503020204020204" charset="-122"/>
              </a:rPr>
              <a:t>类创建进程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150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000" dirty="0">
                <a:latin typeface="微软雅黑" pitchFamily="34" charset="-122"/>
                <a:ea typeface="微软雅黑" pitchFamily="34" charset="-122"/>
              </a:rPr>
              <a:t>通过</a:t>
            </a:r>
            <a:r>
              <a:rPr lang="en-US" altLang="zh-CN" sz="4000" dirty="0">
                <a:latin typeface="微软雅黑" pitchFamily="34" charset="-122"/>
                <a:ea typeface="微软雅黑" pitchFamily="34" charset="-122"/>
              </a:rPr>
              <a:t>Process</a:t>
            </a:r>
            <a:r>
              <a:rPr lang="zh-CN" altLang="zh-CN" sz="4000" dirty="0">
                <a:latin typeface="微软雅黑" pitchFamily="34" charset="-122"/>
                <a:ea typeface="微软雅黑" pitchFamily="34" charset="-122"/>
              </a:rPr>
              <a:t>类的构造方法</a:t>
            </a:r>
            <a:r>
              <a:rPr lang="en-US" altLang="zh-CN" sz="4000" dirty="0">
                <a:latin typeface="微软雅黑" pitchFamily="34" charset="-122"/>
                <a:ea typeface="微软雅黑" pitchFamily="34" charset="-122"/>
              </a:rPr>
              <a:t>Process()</a:t>
            </a:r>
            <a:r>
              <a:rPr lang="zh-CN" altLang="en-US" sz="4000" dirty="0">
                <a:latin typeface="微软雅黑" pitchFamily="34" charset="-122"/>
                <a:ea typeface="微软雅黑" pitchFamily="34" charset="-122"/>
              </a:rPr>
              <a:t>可以创建一个代表子进程的</a:t>
            </a:r>
            <a:r>
              <a:rPr lang="en-US" altLang="zh-CN" sz="4000" dirty="0">
                <a:latin typeface="微软雅黑" pitchFamily="34" charset="-122"/>
                <a:ea typeface="微软雅黑" pitchFamily="34" charset="-122"/>
              </a:rPr>
              <a:t>Process</a:t>
            </a:r>
            <a:r>
              <a:rPr lang="zh-CN" altLang="zh-CN" sz="4000" dirty="0">
                <a:latin typeface="微软雅黑" pitchFamily="34" charset="-122"/>
                <a:ea typeface="微软雅黑" pitchFamily="34" charset="-122"/>
              </a:rPr>
              <a:t>对象</a:t>
            </a:r>
            <a:r>
              <a:rPr lang="zh-CN" altLang="en-US" sz="4000" dirty="0">
                <a:latin typeface="微软雅黑" pitchFamily="34" charset="-122"/>
                <a:ea typeface="微软雅黑" pitchFamily="34" charset="-122"/>
              </a:rPr>
              <a:t>，该方法的声明如下：</a:t>
            </a:r>
            <a:endParaRPr lang="zh-CN" altLang="zh-CN" sz="4000" dirty="0">
              <a:latin typeface="微软雅黑" pitchFamily="34" charset="-122"/>
              <a:ea typeface="微软雅黑" pitchFamily="34" charset="-122"/>
            </a:endParaRPr>
          </a:p>
        </p:txBody>
      </p:sp>
      <p:sp>
        <p:nvSpPr>
          <p:cNvPr id="8" name="矩形 7"/>
          <p:cNvSpPr/>
          <p:nvPr/>
        </p:nvSpPr>
        <p:spPr>
          <a:xfrm>
            <a:off x="1433734" y="3034438"/>
            <a:ext cx="9621672" cy="133439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9" name="文本框 2"/>
          <p:cNvSpPr txBox="1">
            <a:spLocks noChangeArrowheads="1"/>
          </p:cNvSpPr>
          <p:nvPr/>
        </p:nvSpPr>
        <p:spPr bwMode="auto">
          <a:xfrm>
            <a:off x="1978924" y="3224579"/>
            <a:ext cx="853129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Process(group=None, target=None, name=None, args=(), </a:t>
            </a:r>
            <a:endParaRPr lang="en-US" altLang="zh-CN" sz="2800" dirty="0" smtClean="0">
              <a:latin typeface="Times New Roman" pitchFamily="18" charset="0"/>
            </a:endParaRPr>
          </a:p>
          <a:p>
            <a:r>
              <a:rPr lang="en-US" altLang="zh-CN" sz="2800" dirty="0">
                <a:latin typeface="Times New Roman" pitchFamily="18" charset="0"/>
              </a:rPr>
              <a:t> </a:t>
            </a:r>
            <a:r>
              <a:rPr lang="en-US" altLang="zh-CN" sz="2800" dirty="0" smtClean="0">
                <a:latin typeface="Times New Roman" pitchFamily="18" charset="0"/>
              </a:rPr>
              <a:t>             kwargs</a:t>
            </a:r>
            <a:r>
              <a:rPr lang="en-US" altLang="zh-CN" sz="2800" dirty="0">
                <a:latin typeface="Times New Roman" pitchFamily="18" charset="0"/>
              </a:rPr>
              <a:t>={}, *, daemon=None)</a:t>
            </a:r>
            <a:endParaRPr lang="zh-CN" altLang="zh-CN" sz="2800" dirty="0">
              <a:latin typeface="Times New Roman" pitchFamily="18" charset="0"/>
            </a:endParaRPr>
          </a:p>
        </p:txBody>
      </p:sp>
      <p:sp>
        <p:nvSpPr>
          <p:cNvPr id="10" name="矩形 9"/>
          <p:cNvSpPr/>
          <p:nvPr/>
        </p:nvSpPr>
        <p:spPr>
          <a:xfrm>
            <a:off x="1433733" y="4367919"/>
            <a:ext cx="9948499" cy="2160591"/>
          </a:xfrm>
          <a:prstGeom prst="rect">
            <a:avLst/>
          </a:prstGeom>
        </p:spPr>
        <p:txBody>
          <a:bodyPr wrap="square">
            <a:spAutoFit/>
          </a:bodyPr>
          <a:lstStyle/>
          <a:p>
            <a:pPr marL="342900" indent="-342900">
              <a:lnSpc>
                <a:spcPct val="120000"/>
              </a:lnSpc>
              <a:buFont typeface="Wingdings" pitchFamily="2" charset="2"/>
              <a:buChar char="Ø"/>
            </a:pPr>
            <a:r>
              <a:rPr lang="en-US" altLang="zh-CN" sz="2800" dirty="0">
                <a:latin typeface="楷体" pitchFamily="49" charset="-122"/>
                <a:ea typeface="楷体" pitchFamily="49" charset="-122"/>
                <a:cs typeface="Times New Roman" pitchFamily="18" charset="0"/>
              </a:rPr>
              <a:t> group</a:t>
            </a:r>
            <a:r>
              <a:rPr lang="zh-CN" altLang="en-US" sz="2800" dirty="0">
                <a:latin typeface="楷体" pitchFamily="49" charset="-122"/>
                <a:ea typeface="楷体" pitchFamily="49" charset="-122"/>
                <a:cs typeface="Times New Roman" pitchFamily="18" charset="0"/>
              </a:rPr>
              <a:t> </a:t>
            </a:r>
            <a:r>
              <a:rPr lang="en-US" altLang="zh-CN" sz="2800" dirty="0">
                <a:latin typeface="楷体" pitchFamily="49" charset="-122"/>
                <a:ea typeface="楷体" pitchFamily="49" charset="-122"/>
                <a:cs typeface="Times New Roman" pitchFamily="18" charset="0"/>
              </a:rPr>
              <a:t>-- </a:t>
            </a:r>
            <a:r>
              <a:rPr lang="zh-CN" altLang="zh-CN" sz="2800" dirty="0">
                <a:latin typeface="楷体" pitchFamily="49" charset="-122"/>
                <a:ea typeface="楷体" pitchFamily="49" charset="-122"/>
                <a:cs typeface="Times New Roman" pitchFamily="18" charset="0"/>
              </a:rPr>
              <a:t>必须为</a:t>
            </a:r>
            <a:r>
              <a:rPr lang="en-US" altLang="zh-CN" sz="2800" dirty="0">
                <a:latin typeface="楷体" pitchFamily="49" charset="-122"/>
                <a:ea typeface="楷体" pitchFamily="49" charset="-122"/>
                <a:cs typeface="Times New Roman" pitchFamily="18" charset="0"/>
              </a:rPr>
              <a:t>None</a:t>
            </a:r>
            <a:r>
              <a:rPr lang="zh-CN" altLang="en-US" sz="2800" dirty="0">
                <a:latin typeface="楷体" pitchFamily="49" charset="-122"/>
                <a:ea typeface="楷体" pitchFamily="49" charset="-122"/>
                <a:cs typeface="Times New Roman" pitchFamily="18" charset="0"/>
              </a:rPr>
              <a:t>，</a:t>
            </a:r>
            <a:r>
              <a:rPr lang="zh-CN" altLang="zh-CN" sz="2800" dirty="0">
                <a:latin typeface="楷体" pitchFamily="49" charset="-122"/>
                <a:ea typeface="楷体" pitchFamily="49" charset="-122"/>
                <a:cs typeface="Times New Roman" pitchFamily="18" charset="0"/>
              </a:rPr>
              <a:t>为以后扩展功能保留的参数。</a:t>
            </a:r>
            <a:endParaRPr lang="en-US" altLang="zh-CN" sz="2800" dirty="0">
              <a:latin typeface="楷体" pitchFamily="49" charset="-122"/>
              <a:ea typeface="楷体" pitchFamily="49" charset="-122"/>
              <a:cs typeface="Times New Roman" pitchFamily="18" charset="0"/>
            </a:endParaRPr>
          </a:p>
          <a:p>
            <a:pPr marL="342900" indent="-342900">
              <a:lnSpc>
                <a:spcPct val="120000"/>
              </a:lnSpc>
              <a:buFont typeface="Wingdings" pitchFamily="2" charset="2"/>
              <a:buChar char="Ø"/>
            </a:pPr>
            <a:r>
              <a:rPr lang="en-US" altLang="zh-CN" sz="2800" dirty="0">
                <a:latin typeface="楷体" pitchFamily="49" charset="-122"/>
                <a:ea typeface="楷体" pitchFamily="49" charset="-122"/>
                <a:cs typeface="Times New Roman" pitchFamily="18" charset="0"/>
              </a:rPr>
              <a:t>target -- </a:t>
            </a:r>
            <a:r>
              <a:rPr lang="zh-CN" altLang="zh-CN" sz="2800" dirty="0">
                <a:latin typeface="楷体" pitchFamily="49" charset="-122"/>
                <a:ea typeface="楷体" pitchFamily="49" charset="-122"/>
                <a:cs typeface="Times New Roman" pitchFamily="18" charset="0"/>
              </a:rPr>
              <a:t>表示子进程的功能函数，用于为子进程分派任务。</a:t>
            </a:r>
            <a:endParaRPr lang="en-US" altLang="zh-CN" sz="2800" dirty="0">
              <a:latin typeface="楷体" pitchFamily="49" charset="-122"/>
              <a:ea typeface="楷体" pitchFamily="49" charset="-122"/>
              <a:cs typeface="Times New Roman" pitchFamily="18" charset="0"/>
            </a:endParaRPr>
          </a:p>
          <a:p>
            <a:pPr marL="342900" indent="-342900">
              <a:lnSpc>
                <a:spcPct val="120000"/>
              </a:lnSpc>
              <a:buFont typeface="Wingdings" pitchFamily="2" charset="2"/>
              <a:buChar char="Ø"/>
            </a:pPr>
            <a:r>
              <a:rPr lang="en-US" altLang="zh-CN" sz="2800" dirty="0">
                <a:latin typeface="楷体" pitchFamily="49" charset="-122"/>
                <a:ea typeface="楷体" pitchFamily="49" charset="-122"/>
                <a:cs typeface="Times New Roman" pitchFamily="18" charset="0"/>
              </a:rPr>
              <a:t>  name </a:t>
            </a:r>
            <a:r>
              <a:rPr lang="en-US" altLang="zh-CN" sz="2800" dirty="0" smtClean="0">
                <a:latin typeface="楷体" pitchFamily="49" charset="-122"/>
                <a:ea typeface="楷体" pitchFamily="49" charset="-122"/>
                <a:cs typeface="Times New Roman" pitchFamily="18" charset="0"/>
              </a:rPr>
              <a:t>-- </a:t>
            </a:r>
            <a:r>
              <a:rPr lang="zh-CN" altLang="zh-CN" sz="2800" dirty="0" smtClean="0">
                <a:latin typeface="楷体" pitchFamily="49" charset="-122"/>
                <a:ea typeface="楷体" pitchFamily="49" charset="-122"/>
                <a:cs typeface="Times New Roman" pitchFamily="18" charset="0"/>
              </a:rPr>
              <a:t>表</a:t>
            </a:r>
            <a:r>
              <a:rPr lang="zh-CN" altLang="zh-CN" sz="2800" dirty="0">
                <a:latin typeface="楷体" pitchFamily="49" charset="-122"/>
                <a:ea typeface="楷体" pitchFamily="49" charset="-122"/>
                <a:cs typeface="Times New Roman" pitchFamily="18" charset="0"/>
              </a:rPr>
              <a:t>示当前进程的名称。若没有指</a:t>
            </a:r>
            <a:r>
              <a:rPr lang="zh-CN" altLang="zh-CN" sz="2800" dirty="0" smtClean="0">
                <a:latin typeface="楷体" pitchFamily="49" charset="-122"/>
                <a:ea typeface="楷体" pitchFamily="49" charset="-122"/>
                <a:cs typeface="Times New Roman" pitchFamily="18" charset="0"/>
              </a:rPr>
              <a:t>定，</a:t>
            </a:r>
            <a:r>
              <a:rPr lang="zh-CN" altLang="en-US" sz="2800" dirty="0" smtClean="0">
                <a:latin typeface="楷体" pitchFamily="49" charset="-122"/>
                <a:ea typeface="楷体" pitchFamily="49" charset="-122"/>
                <a:cs typeface="Times New Roman" pitchFamily="18" charset="0"/>
              </a:rPr>
              <a:t>则</a:t>
            </a:r>
            <a:r>
              <a:rPr lang="zh-CN" altLang="zh-CN" sz="2800" dirty="0" smtClean="0">
                <a:latin typeface="楷体" pitchFamily="49" charset="-122"/>
                <a:ea typeface="楷体" pitchFamily="49" charset="-122"/>
                <a:cs typeface="Times New Roman" pitchFamily="18" charset="0"/>
              </a:rPr>
              <a:t>默</a:t>
            </a:r>
            <a:r>
              <a:rPr lang="zh-CN" altLang="zh-CN" sz="2800" dirty="0">
                <a:latin typeface="楷体" pitchFamily="49" charset="-122"/>
                <a:ea typeface="楷体" pitchFamily="49" charset="-122"/>
                <a:cs typeface="Times New Roman" pitchFamily="18" charset="0"/>
              </a:rPr>
              <a:t>认为</a:t>
            </a:r>
            <a:r>
              <a:rPr lang="en-US" altLang="zh-CN" sz="2800" dirty="0">
                <a:latin typeface="楷体" pitchFamily="49" charset="-122"/>
                <a:ea typeface="楷体" pitchFamily="49" charset="-122"/>
                <a:cs typeface="Times New Roman" pitchFamily="18" charset="0"/>
              </a:rPr>
              <a:t>Process-N</a:t>
            </a:r>
            <a:r>
              <a:rPr lang="zh-CN" altLang="zh-CN" sz="2800" dirty="0">
                <a:latin typeface="楷体" pitchFamily="49" charset="-122"/>
                <a:ea typeface="楷体" pitchFamily="49" charset="-122"/>
                <a:cs typeface="Times New Roman" pitchFamily="18" charset="0"/>
              </a:rPr>
              <a:t>，</a:t>
            </a:r>
            <a:r>
              <a:rPr lang="en-US" altLang="zh-CN" sz="2800" dirty="0">
                <a:latin typeface="楷体" pitchFamily="49" charset="-122"/>
                <a:ea typeface="楷体" pitchFamily="49" charset="-122"/>
                <a:cs typeface="Times New Roman" pitchFamily="18" charset="0"/>
              </a:rPr>
              <a:t>N</a:t>
            </a:r>
            <a:r>
              <a:rPr lang="zh-CN" altLang="zh-CN" sz="2800" dirty="0">
                <a:latin typeface="楷体" pitchFamily="49" charset="-122"/>
                <a:ea typeface="楷体" pitchFamily="49" charset="-122"/>
                <a:cs typeface="Times New Roman" pitchFamily="18" charset="0"/>
              </a:rPr>
              <a:t>为从</a:t>
            </a:r>
            <a:r>
              <a:rPr lang="en-US" altLang="zh-CN" sz="2800" dirty="0">
                <a:latin typeface="楷体" pitchFamily="49" charset="-122"/>
                <a:ea typeface="楷体" pitchFamily="49" charset="-122"/>
                <a:cs typeface="Times New Roman" pitchFamily="18" charset="0"/>
              </a:rPr>
              <a:t>1</a:t>
            </a:r>
            <a:r>
              <a:rPr lang="zh-CN" altLang="zh-CN" sz="2800" dirty="0">
                <a:latin typeface="楷体" pitchFamily="49" charset="-122"/>
                <a:ea typeface="楷体" pitchFamily="49" charset="-122"/>
                <a:cs typeface="Times New Roman" pitchFamily="18" charset="0"/>
              </a:rPr>
              <a:t>开始递增的整数。</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640997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5762233"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Process</a:t>
            </a:r>
            <a:r>
              <a:rPr lang="zh-CN" altLang="zh-CN" sz="4000" dirty="0">
                <a:solidFill>
                  <a:srgbClr val="1353A2"/>
                </a:solidFill>
                <a:latin typeface="微软雅黑" panose="020B0503020204020204" charset="-122"/>
                <a:ea typeface="微软雅黑" panose="020B0503020204020204" charset="-122"/>
              </a:rPr>
              <a:t>类创建进程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7"/>
          <p:cNvSpPr/>
          <p:nvPr/>
        </p:nvSpPr>
        <p:spPr>
          <a:xfrm>
            <a:off x="577849" y="2962017"/>
            <a:ext cx="6764647" cy="3449833"/>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9" name="文本框 2"/>
          <p:cNvSpPr txBox="1">
            <a:spLocks noChangeArrowheads="1"/>
          </p:cNvSpPr>
          <p:nvPr/>
        </p:nvSpPr>
        <p:spPr bwMode="auto">
          <a:xfrm>
            <a:off x="883654" y="3024939"/>
            <a:ext cx="625249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100" dirty="0" smtClean="0">
                <a:latin typeface="Times New Roman" pitchFamily="18" charset="0"/>
              </a:rPr>
              <a:t>class </a:t>
            </a:r>
            <a:r>
              <a:rPr lang="en-US" altLang="zh-CN" sz="2100" dirty="0">
                <a:latin typeface="Times New Roman" pitchFamily="18" charset="0"/>
              </a:rPr>
              <a:t>MyProcess(Process):</a:t>
            </a:r>
            <a:endParaRPr lang="zh-CN" altLang="zh-CN" sz="2100" dirty="0">
              <a:latin typeface="Times New Roman" pitchFamily="18" charset="0"/>
            </a:endParaRPr>
          </a:p>
          <a:p>
            <a:r>
              <a:rPr lang="en-US" altLang="zh-CN" sz="2100" dirty="0" smtClean="0">
                <a:latin typeface="Times New Roman" pitchFamily="18" charset="0"/>
              </a:rPr>
              <a:t>        def </a:t>
            </a:r>
            <a:r>
              <a:rPr lang="en-US" altLang="zh-CN" sz="2100" dirty="0">
                <a:latin typeface="Times New Roman" pitchFamily="18" charset="0"/>
              </a:rPr>
              <a:t>__init__(self, interval):</a:t>
            </a:r>
            <a:endParaRPr lang="zh-CN" altLang="zh-CN" sz="2100" dirty="0">
              <a:latin typeface="Times New Roman" pitchFamily="18" charset="0"/>
            </a:endParaRPr>
          </a:p>
          <a:p>
            <a:r>
              <a:rPr lang="en-US" altLang="zh-CN" sz="2100" dirty="0">
                <a:latin typeface="Times New Roman" pitchFamily="18" charset="0"/>
              </a:rPr>
              <a:t>        </a:t>
            </a:r>
            <a:r>
              <a:rPr lang="en-US" altLang="zh-CN" sz="2100" dirty="0" smtClean="0">
                <a:latin typeface="Times New Roman" pitchFamily="18" charset="0"/>
              </a:rPr>
              <a:t>      Process</a:t>
            </a:r>
            <a:r>
              <a:rPr lang="en-US" altLang="zh-CN" sz="2100" dirty="0">
                <a:latin typeface="Times New Roman" pitchFamily="18" charset="0"/>
              </a:rPr>
              <a:t>.__init__(self</a:t>
            </a:r>
            <a:r>
              <a:rPr lang="en-US" altLang="zh-CN" sz="2100" dirty="0" smtClean="0">
                <a:latin typeface="Times New Roman" pitchFamily="18" charset="0"/>
              </a:rPr>
              <a:t>)</a:t>
            </a:r>
            <a:endParaRPr lang="zh-CN" altLang="zh-CN" sz="2100" dirty="0">
              <a:latin typeface="Times New Roman" pitchFamily="18" charset="0"/>
            </a:endParaRPr>
          </a:p>
          <a:p>
            <a:r>
              <a:rPr lang="en-US" altLang="zh-CN" sz="2100" dirty="0">
                <a:latin typeface="Times New Roman" pitchFamily="18" charset="0"/>
              </a:rPr>
              <a:t>        </a:t>
            </a:r>
            <a:r>
              <a:rPr lang="en-US" altLang="zh-CN" sz="2100" dirty="0" smtClean="0">
                <a:latin typeface="Times New Roman" pitchFamily="18" charset="0"/>
              </a:rPr>
              <a:t>      self.interval </a:t>
            </a:r>
            <a:r>
              <a:rPr lang="en-US" altLang="zh-CN" sz="2100" dirty="0">
                <a:latin typeface="Times New Roman" pitchFamily="18" charset="0"/>
              </a:rPr>
              <a:t>= </a:t>
            </a:r>
            <a:r>
              <a:rPr lang="en-US" altLang="zh-CN" sz="2100" dirty="0" smtClean="0">
                <a:latin typeface="Times New Roman" pitchFamily="18" charset="0"/>
              </a:rPr>
              <a:t>interval</a:t>
            </a:r>
            <a:endParaRPr lang="zh-CN" altLang="zh-CN" sz="2100" dirty="0">
              <a:latin typeface="Times New Roman" pitchFamily="18" charset="0"/>
            </a:endParaRPr>
          </a:p>
          <a:p>
            <a:r>
              <a:rPr lang="en-US" altLang="zh-CN" sz="2100" dirty="0">
                <a:latin typeface="Times New Roman" pitchFamily="18" charset="0"/>
              </a:rPr>
              <a:t>    </a:t>
            </a:r>
            <a:r>
              <a:rPr lang="en-US" altLang="zh-CN" sz="2100" dirty="0" smtClean="0">
                <a:latin typeface="Times New Roman" pitchFamily="18" charset="0"/>
              </a:rPr>
              <a:t>    def </a:t>
            </a:r>
            <a:r>
              <a:rPr lang="en-US" altLang="zh-CN" sz="2100" dirty="0">
                <a:latin typeface="Times New Roman" pitchFamily="18" charset="0"/>
              </a:rPr>
              <a:t>run(self): </a:t>
            </a:r>
            <a:r>
              <a:rPr lang="en-US" altLang="zh-CN" sz="2100" dirty="0" smtClean="0">
                <a:latin typeface="Times New Roman" pitchFamily="18" charset="0"/>
              </a:rPr>
              <a:t>                    </a:t>
            </a:r>
            <a:endParaRPr lang="zh-CN" altLang="zh-CN" sz="2100" dirty="0" smtClean="0">
              <a:latin typeface="Times New Roman" pitchFamily="18" charset="0"/>
            </a:endParaRPr>
          </a:p>
          <a:p>
            <a:r>
              <a:rPr lang="en-US" altLang="zh-CN" sz="2100" dirty="0" smtClean="0">
                <a:latin typeface="Times New Roman" pitchFamily="18" charset="0"/>
              </a:rPr>
              <a:t>              time_start = time.time()</a:t>
            </a:r>
            <a:endParaRPr lang="zh-CN" altLang="zh-CN" sz="2100" dirty="0" smtClean="0">
              <a:latin typeface="Times New Roman" pitchFamily="18" charset="0"/>
            </a:endParaRPr>
          </a:p>
          <a:p>
            <a:r>
              <a:rPr lang="en-US" altLang="zh-CN" sz="2100" dirty="0" smtClean="0">
                <a:latin typeface="Times New Roman" pitchFamily="18" charset="0"/>
              </a:rPr>
              <a:t>              time.sleep(self.interval</a:t>
            </a:r>
            <a:r>
              <a:rPr lang="en-US" altLang="zh-CN" sz="2100" dirty="0">
                <a:latin typeface="Times New Roman" pitchFamily="18" charset="0"/>
              </a:rPr>
              <a:t>)</a:t>
            </a:r>
            <a:endParaRPr lang="zh-CN" altLang="zh-CN" sz="2100" dirty="0">
              <a:latin typeface="Times New Roman" pitchFamily="18" charset="0"/>
            </a:endParaRPr>
          </a:p>
          <a:p>
            <a:r>
              <a:rPr lang="en-US" altLang="zh-CN" sz="2100" dirty="0">
                <a:latin typeface="Times New Roman" pitchFamily="18" charset="0"/>
              </a:rPr>
              <a:t>       </a:t>
            </a:r>
            <a:r>
              <a:rPr lang="en-US" altLang="zh-CN" sz="2100" dirty="0" smtClean="0">
                <a:latin typeface="Times New Roman" pitchFamily="18" charset="0"/>
              </a:rPr>
              <a:t>       </a:t>
            </a:r>
            <a:r>
              <a:rPr lang="en-US" altLang="zh-CN" sz="2100" dirty="0">
                <a:latin typeface="Times New Roman" pitchFamily="18" charset="0"/>
              </a:rPr>
              <a:t>time_stop = time.time</a:t>
            </a:r>
            <a:r>
              <a:rPr lang="en-US" altLang="zh-CN" sz="2100" dirty="0" smtClean="0">
                <a:latin typeface="Times New Roman" pitchFamily="18" charset="0"/>
              </a:rPr>
              <a:t>()</a:t>
            </a:r>
            <a:endParaRPr lang="zh-CN" altLang="zh-CN" sz="2100" dirty="0">
              <a:latin typeface="Times New Roman" pitchFamily="18" charset="0"/>
            </a:endParaRPr>
          </a:p>
          <a:p>
            <a:r>
              <a:rPr lang="en-US" altLang="zh-CN" sz="2100" dirty="0">
                <a:latin typeface="Times New Roman" pitchFamily="18" charset="0"/>
              </a:rPr>
              <a:t>        </a:t>
            </a:r>
            <a:r>
              <a:rPr lang="en-US" altLang="zh-CN" sz="2100" dirty="0" smtClean="0">
                <a:latin typeface="Times New Roman" pitchFamily="18" charset="0"/>
              </a:rPr>
              <a:t>      print</a:t>
            </a:r>
            <a:r>
              <a:rPr lang="en-US" altLang="zh-CN" sz="2100" dirty="0">
                <a:latin typeface="Times New Roman" pitchFamily="18" charset="0"/>
              </a:rPr>
              <a:t>("</a:t>
            </a:r>
            <a:r>
              <a:rPr lang="zh-CN" altLang="zh-CN" sz="2100" dirty="0">
                <a:latin typeface="Times New Roman" pitchFamily="18" charset="0"/>
              </a:rPr>
              <a:t>子进程</a:t>
            </a:r>
            <a:r>
              <a:rPr lang="en-US" altLang="zh-CN" sz="2100" dirty="0">
                <a:latin typeface="Times New Roman" pitchFamily="18" charset="0"/>
              </a:rPr>
              <a:t>%s</a:t>
            </a:r>
            <a:r>
              <a:rPr lang="zh-CN" altLang="zh-CN" sz="2100" dirty="0">
                <a:latin typeface="Times New Roman" pitchFamily="18" charset="0"/>
              </a:rPr>
              <a:t>执行结束，耗时</a:t>
            </a:r>
            <a:r>
              <a:rPr lang="en-US" altLang="zh-CN" sz="2100" dirty="0">
                <a:latin typeface="Times New Roman" pitchFamily="18" charset="0"/>
              </a:rPr>
              <a:t>%0.2f</a:t>
            </a:r>
            <a:r>
              <a:rPr lang="zh-CN" altLang="zh-CN" sz="2100" dirty="0">
                <a:latin typeface="Times New Roman" pitchFamily="18" charset="0"/>
              </a:rPr>
              <a:t>秒</a:t>
            </a:r>
            <a:r>
              <a:rPr lang="en-US" altLang="zh-CN" sz="2100" dirty="0">
                <a:latin typeface="Times New Roman" pitchFamily="18" charset="0"/>
              </a:rPr>
              <a:t>" </a:t>
            </a:r>
            <a:r>
              <a:rPr lang="en-US" altLang="zh-CN" sz="2100" dirty="0" smtClean="0">
                <a:latin typeface="Times New Roman" pitchFamily="18" charset="0"/>
              </a:rPr>
              <a:t>%</a:t>
            </a:r>
          </a:p>
          <a:p>
            <a:r>
              <a:rPr lang="en-US" altLang="zh-CN" sz="2100" dirty="0">
                <a:latin typeface="Times New Roman" pitchFamily="18" charset="0"/>
              </a:rPr>
              <a:t> </a:t>
            </a:r>
            <a:r>
              <a:rPr lang="en-US" altLang="zh-CN" sz="2100" dirty="0" smtClean="0">
                <a:latin typeface="Times New Roman" pitchFamily="18" charset="0"/>
              </a:rPr>
              <a:t>                    </a:t>
            </a:r>
            <a:r>
              <a:rPr lang="en-US" altLang="zh-CN" sz="2100" dirty="0">
                <a:latin typeface="Times New Roman" pitchFamily="18" charset="0"/>
              </a:rPr>
              <a:t>(os.getpid(), </a:t>
            </a:r>
            <a:r>
              <a:rPr lang="en-US" altLang="zh-CN" sz="2100" dirty="0" smtClean="0">
                <a:latin typeface="Times New Roman" pitchFamily="18" charset="0"/>
              </a:rPr>
              <a:t>time_stop </a:t>
            </a:r>
            <a:r>
              <a:rPr lang="en-US" altLang="zh-CN" sz="2100" dirty="0">
                <a:latin typeface="Times New Roman" pitchFamily="18" charset="0"/>
              </a:rPr>
              <a:t>- time_start))</a:t>
            </a:r>
            <a:endParaRPr lang="zh-CN" altLang="zh-CN" sz="2100" dirty="0">
              <a:latin typeface="Times New Roman" pitchFamily="18" charset="0"/>
            </a:endParaRPr>
          </a:p>
        </p:txBody>
      </p:sp>
      <p:sp>
        <p:nvSpPr>
          <p:cNvPr id="10"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自定义一个继承自</a:t>
            </a:r>
            <a:r>
              <a:rPr lang="en-US" altLang="zh-CN" sz="4400" dirty="0">
                <a:latin typeface="微软雅黑" pitchFamily="34" charset="-122"/>
                <a:ea typeface="微软雅黑" pitchFamily="34" charset="-122"/>
              </a:rPr>
              <a:t>Process</a:t>
            </a:r>
            <a:r>
              <a:rPr lang="zh-CN" altLang="zh-CN" sz="4400" dirty="0">
                <a:latin typeface="微软雅黑" pitchFamily="34" charset="-122"/>
                <a:ea typeface="微软雅黑" pitchFamily="34" charset="-122"/>
              </a:rPr>
              <a:t>类的子类，调用子类的构造方法亦可创建子进程。</a:t>
            </a:r>
          </a:p>
        </p:txBody>
      </p:sp>
      <p:sp>
        <p:nvSpPr>
          <p:cNvPr id="11" name="矩形 10"/>
          <p:cNvSpPr/>
          <p:nvPr/>
        </p:nvSpPr>
        <p:spPr>
          <a:xfrm>
            <a:off x="7824091" y="5342581"/>
            <a:ext cx="3821902" cy="1031479"/>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7808285" y="5627487"/>
            <a:ext cx="38377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gn="ctr"/>
            <a:r>
              <a:rPr lang="en-US" altLang="zh-CN" dirty="0">
                <a:latin typeface="Times New Roman" pitchFamily="18" charset="0"/>
              </a:rPr>
              <a:t>my_process = MyProcess(5)</a:t>
            </a:r>
            <a:endParaRPr lang="zh-CN" altLang="zh-CN" dirty="0">
              <a:latin typeface="Times New Roman" pitchFamily="18" charset="0"/>
            </a:endParaRPr>
          </a:p>
        </p:txBody>
      </p:sp>
    </p:spTree>
    <p:extLst>
      <p:ext uri="{BB962C8B-B14F-4D97-AF65-F5344CB8AC3E}">
        <p14:creationId xmlns:p14="http://schemas.microsoft.com/office/powerpoint/2010/main" val="1031982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5762233"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Process</a:t>
            </a:r>
            <a:r>
              <a:rPr lang="zh-CN" altLang="zh-CN" sz="4000" dirty="0">
                <a:solidFill>
                  <a:srgbClr val="1353A2"/>
                </a:solidFill>
                <a:latin typeface="微软雅黑" panose="020B0503020204020204" charset="-122"/>
                <a:ea typeface="微软雅黑" panose="020B0503020204020204" charset="-122"/>
              </a:rPr>
              <a:t>类创建进程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7"/>
          <p:cNvSpPr/>
          <p:nvPr/>
        </p:nvSpPr>
        <p:spPr>
          <a:xfrm>
            <a:off x="2858530" y="3195397"/>
            <a:ext cx="6913267" cy="191023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9" name="文本框 2"/>
          <p:cNvSpPr txBox="1">
            <a:spLocks noChangeArrowheads="1"/>
          </p:cNvSpPr>
          <p:nvPr/>
        </p:nvSpPr>
        <p:spPr bwMode="auto">
          <a:xfrm>
            <a:off x="4167382" y="3458016"/>
            <a:ext cx="462853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if __name__ == '__main__':</a:t>
            </a:r>
            <a:endParaRPr lang="zh-CN" altLang="zh-CN" sz="2800" dirty="0">
              <a:latin typeface="Times New Roman" pitchFamily="18" charset="0"/>
            </a:endParaRPr>
          </a:p>
          <a:p>
            <a:r>
              <a:rPr lang="en-US" altLang="zh-CN" sz="2800" dirty="0">
                <a:latin typeface="Times New Roman" pitchFamily="18" charset="0"/>
              </a:rPr>
              <a:t>    my_process = MyProcess(5</a:t>
            </a:r>
            <a:r>
              <a:rPr lang="en-US" altLang="zh-CN" sz="2800" dirty="0" smtClean="0">
                <a:latin typeface="Times New Roman" pitchFamily="18" charset="0"/>
              </a:rPr>
              <a:t>)</a:t>
            </a:r>
            <a:endParaRPr lang="zh-CN" altLang="zh-CN" sz="2800" dirty="0">
              <a:latin typeface="Times New Roman" pitchFamily="18" charset="0"/>
            </a:endParaRPr>
          </a:p>
          <a:p>
            <a:r>
              <a:rPr lang="en-US" altLang="zh-CN" sz="2800" dirty="0">
                <a:latin typeface="Times New Roman" pitchFamily="18" charset="0"/>
              </a:rPr>
              <a:t>    my_process.start</a:t>
            </a:r>
            <a:r>
              <a:rPr lang="en-US" altLang="zh-CN" sz="2800" dirty="0" smtClean="0">
                <a:latin typeface="Times New Roman" pitchFamily="18" charset="0"/>
              </a:rPr>
              <a:t>()</a:t>
            </a:r>
            <a:endParaRPr lang="zh-CN" altLang="zh-CN" sz="2800" dirty="0">
              <a:latin typeface="Times New Roman" pitchFamily="18" charset="0"/>
            </a:endParaRPr>
          </a:p>
        </p:txBody>
      </p:sp>
      <p:sp>
        <p:nvSpPr>
          <p:cNvPr id="10"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进程在创建完之后，需要通过</a:t>
            </a:r>
            <a:r>
              <a:rPr lang="en-US" altLang="zh-CN" sz="4400" dirty="0">
                <a:latin typeface="微软雅黑" pitchFamily="34" charset="-122"/>
                <a:ea typeface="微软雅黑" pitchFamily="34" charset="-122"/>
              </a:rPr>
              <a:t>start()</a:t>
            </a:r>
            <a:r>
              <a:rPr lang="zh-CN" altLang="zh-CN" sz="4400" dirty="0">
                <a:latin typeface="微软雅黑" pitchFamily="34" charset="-122"/>
                <a:ea typeface="微软雅黑" pitchFamily="34" charset="-122"/>
              </a:rPr>
              <a:t>方法启动。</a:t>
            </a:r>
          </a:p>
        </p:txBody>
      </p:sp>
    </p:spTree>
    <p:extLst>
      <p:ext uri="{BB962C8B-B14F-4D97-AF65-F5344CB8AC3E}">
        <p14:creationId xmlns:p14="http://schemas.microsoft.com/office/powerpoint/2010/main" val="29459243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5762233"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Process</a:t>
            </a:r>
            <a:r>
              <a:rPr lang="zh-CN" altLang="zh-CN" sz="4000" dirty="0">
                <a:solidFill>
                  <a:srgbClr val="1353A2"/>
                </a:solidFill>
                <a:latin typeface="微软雅黑" panose="020B0503020204020204" charset="-122"/>
                <a:ea typeface="微软雅黑" panose="020B0503020204020204" charset="-122"/>
              </a:rPr>
              <a:t>类创建进程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5"/>
          <p:cNvSpPr/>
          <p:nvPr/>
        </p:nvSpPr>
        <p:spPr>
          <a:xfrm>
            <a:off x="2054225" y="2674961"/>
            <a:ext cx="9273417" cy="2169994"/>
          </a:xfrm>
          <a:prstGeom prst="rect">
            <a:avLst/>
          </a:prstGeom>
          <a:noFill/>
          <a:ln w="28575">
            <a:solidFill>
              <a:srgbClr val="1353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pic>
        <p:nvPicPr>
          <p:cNvPr id="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646238"/>
            <a:ext cx="2595563"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2"/>
          <p:cNvSpPr>
            <a:spLocks noChangeArrowheads="1"/>
          </p:cNvSpPr>
          <p:nvPr/>
        </p:nvSpPr>
        <p:spPr bwMode="auto">
          <a:xfrm>
            <a:off x="2447545" y="2975128"/>
            <a:ext cx="84867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dirty="0">
                <a:latin typeface="黑体" pitchFamily="49" charset="-122"/>
                <a:ea typeface="黑体" pitchFamily="49" charset="-122"/>
              </a:rPr>
              <a:t>Windows</a:t>
            </a:r>
            <a:r>
              <a:rPr lang="zh-CN" altLang="zh-CN" sz="3200" dirty="0">
                <a:latin typeface="黑体" pitchFamily="49" charset="-122"/>
                <a:ea typeface="黑体" pitchFamily="49" charset="-122"/>
              </a:rPr>
              <a:t>系统中使用</a:t>
            </a:r>
            <a:r>
              <a:rPr lang="en-US" altLang="zh-CN" sz="3200" dirty="0">
                <a:latin typeface="黑体" pitchFamily="49" charset="-122"/>
                <a:ea typeface="黑体" pitchFamily="49" charset="-122"/>
              </a:rPr>
              <a:t>multiprocessing</a:t>
            </a:r>
            <a:r>
              <a:rPr lang="zh-CN" altLang="zh-CN" sz="3200" dirty="0">
                <a:latin typeface="黑体" pitchFamily="49" charset="-122"/>
                <a:ea typeface="黑体" pitchFamily="49" charset="-122"/>
              </a:rPr>
              <a:t>模块时，必须采用“</a:t>
            </a:r>
            <a:r>
              <a:rPr lang="en-US" altLang="zh-CN" sz="3200" dirty="0">
                <a:latin typeface="黑体" pitchFamily="49" charset="-122"/>
                <a:ea typeface="黑体" pitchFamily="49" charset="-122"/>
              </a:rPr>
              <a:t>if __name__ ==’__main__’</a:t>
            </a:r>
            <a:r>
              <a:rPr lang="zh-CN" altLang="zh-CN" sz="3200" dirty="0">
                <a:latin typeface="黑体" pitchFamily="49" charset="-122"/>
                <a:ea typeface="黑体" pitchFamily="49" charset="-122"/>
              </a:rPr>
              <a:t>”的方式运行程序。</a:t>
            </a:r>
          </a:p>
        </p:txBody>
      </p:sp>
    </p:spTree>
    <p:extLst>
      <p:ext uri="{BB962C8B-B14F-4D97-AF65-F5344CB8AC3E}">
        <p14:creationId xmlns:p14="http://schemas.microsoft.com/office/powerpoint/2010/main" val="8702539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93965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Pool</a:t>
            </a:r>
            <a:r>
              <a:rPr lang="zh-CN" altLang="zh-CN" sz="4000" dirty="0">
                <a:solidFill>
                  <a:srgbClr val="1353A2"/>
                </a:solidFill>
                <a:latin typeface="微软雅黑" panose="020B0503020204020204" charset="-122"/>
                <a:ea typeface="微软雅黑" panose="020B0503020204020204" charset="-122"/>
              </a:rPr>
              <a:t>类批量创建进程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4"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多进程模块</a:t>
            </a:r>
            <a:r>
              <a:rPr lang="en-US" altLang="zh-CN" sz="4400" dirty="0">
                <a:latin typeface="微软雅黑" pitchFamily="34" charset="-122"/>
                <a:ea typeface="微软雅黑" pitchFamily="34" charset="-122"/>
              </a:rPr>
              <a:t>multiprocessing</a:t>
            </a:r>
            <a:r>
              <a:rPr lang="zh-CN" altLang="zh-CN" sz="4400" dirty="0">
                <a:latin typeface="微软雅黑" pitchFamily="34" charset="-122"/>
                <a:ea typeface="微软雅黑" pitchFamily="34" charset="-122"/>
              </a:rPr>
              <a:t>中提供了</a:t>
            </a:r>
            <a:r>
              <a:rPr lang="en-US" altLang="zh-CN" sz="4400" dirty="0">
                <a:latin typeface="微软雅黑" pitchFamily="34" charset="-122"/>
                <a:ea typeface="微软雅黑" pitchFamily="34" charset="-122"/>
              </a:rPr>
              <a:t>Pool</a:t>
            </a:r>
            <a:r>
              <a:rPr lang="zh-CN" altLang="zh-CN" sz="4400" dirty="0">
                <a:latin typeface="微软雅黑" pitchFamily="34" charset="-122"/>
                <a:ea typeface="微软雅黑" pitchFamily="34" charset="-122"/>
              </a:rPr>
              <a:t>（进程池）类，</a:t>
            </a:r>
            <a:r>
              <a:rPr lang="zh-CN" altLang="en-US" sz="4400" dirty="0">
                <a:latin typeface="微软雅黑" pitchFamily="34" charset="-122"/>
                <a:ea typeface="微软雅黑" pitchFamily="34" charset="-122"/>
              </a:rPr>
              <a:t>通过</a:t>
            </a:r>
            <a:r>
              <a:rPr lang="en-US" altLang="zh-CN" sz="4400" dirty="0">
                <a:latin typeface="微软雅黑" pitchFamily="34" charset="-122"/>
                <a:ea typeface="微软雅黑" pitchFamily="34" charset="-122"/>
              </a:rPr>
              <a:t>Pool</a:t>
            </a:r>
            <a:r>
              <a:rPr lang="zh-CN" altLang="en-US" sz="4400" dirty="0">
                <a:latin typeface="微软雅黑" pitchFamily="34" charset="-122"/>
                <a:ea typeface="微软雅黑" pitchFamily="34" charset="-122"/>
              </a:rPr>
              <a:t>类的构造方法</a:t>
            </a:r>
            <a:r>
              <a:rPr lang="en-US" altLang="zh-CN" sz="4400" dirty="0">
                <a:latin typeface="微软雅黑" pitchFamily="34" charset="-122"/>
                <a:ea typeface="微软雅黑" pitchFamily="34" charset="-122"/>
              </a:rPr>
              <a:t>Pool()</a:t>
            </a:r>
            <a:r>
              <a:rPr lang="zh-CN" altLang="zh-CN" sz="4400" dirty="0">
                <a:latin typeface="微软雅黑" pitchFamily="34" charset="-122"/>
                <a:ea typeface="微软雅黑" pitchFamily="34" charset="-122"/>
              </a:rPr>
              <a:t>可以批量创建子进程。</a:t>
            </a:r>
          </a:p>
        </p:txBody>
      </p:sp>
      <p:sp>
        <p:nvSpPr>
          <p:cNvPr id="15" name="矩形 14"/>
          <p:cNvSpPr/>
          <p:nvPr/>
        </p:nvSpPr>
        <p:spPr>
          <a:xfrm>
            <a:off x="1433734" y="3853304"/>
            <a:ext cx="9621672" cy="133439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6" name="文本框 2"/>
          <p:cNvSpPr txBox="1">
            <a:spLocks noChangeArrowheads="1"/>
          </p:cNvSpPr>
          <p:nvPr/>
        </p:nvSpPr>
        <p:spPr bwMode="auto">
          <a:xfrm>
            <a:off x="1978924" y="4043445"/>
            <a:ext cx="853129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Pool(processes=None, initializer=None, initargs=(),   </a:t>
            </a:r>
            <a:endParaRPr lang="zh-CN" altLang="zh-CN" sz="2800" dirty="0">
              <a:latin typeface="Times New Roman" pitchFamily="18" charset="0"/>
            </a:endParaRPr>
          </a:p>
          <a:p>
            <a:r>
              <a:rPr lang="en-US" altLang="zh-CN" sz="2800" dirty="0" smtClean="0">
                <a:latin typeface="Times New Roman" pitchFamily="18" charset="0"/>
              </a:rPr>
              <a:t>         maxtasksperchild=None</a:t>
            </a:r>
            <a:r>
              <a:rPr lang="en-US" altLang="zh-CN" sz="2800" dirty="0">
                <a:latin typeface="Times New Roman" pitchFamily="18" charset="0"/>
              </a:rPr>
              <a:t>, context=None)</a:t>
            </a:r>
            <a:endParaRPr lang="zh-CN" altLang="zh-CN" sz="2800" dirty="0">
              <a:latin typeface="Times New Roman" pitchFamily="18" charset="0"/>
            </a:endParaRPr>
          </a:p>
        </p:txBody>
      </p:sp>
      <p:sp>
        <p:nvSpPr>
          <p:cNvPr id="17" name="矩形 16"/>
          <p:cNvSpPr/>
          <p:nvPr/>
        </p:nvSpPr>
        <p:spPr>
          <a:xfrm>
            <a:off x="1433733" y="5186785"/>
            <a:ext cx="9948499" cy="1057790"/>
          </a:xfrm>
          <a:prstGeom prst="rect">
            <a:avLst/>
          </a:prstGeom>
        </p:spPr>
        <p:txBody>
          <a:bodyPr wrap="square">
            <a:spAutoFit/>
          </a:bodyPr>
          <a:lstStyle/>
          <a:p>
            <a:pPr marL="342900" indent="-342900">
              <a:lnSpc>
                <a:spcPct val="120000"/>
              </a:lnSpc>
              <a:buFont typeface="Wingdings" pitchFamily="2" charset="2"/>
              <a:buChar char="Ø"/>
            </a:pPr>
            <a:r>
              <a:rPr lang="en-US" altLang="zh-CN" sz="2800" dirty="0">
                <a:latin typeface="楷体" pitchFamily="49" charset="-122"/>
                <a:ea typeface="楷体" pitchFamily="49" charset="-122"/>
                <a:cs typeface="Times New Roman" pitchFamily="18" charset="0"/>
              </a:rPr>
              <a:t> processes</a:t>
            </a:r>
            <a:r>
              <a:rPr lang="zh-CN" altLang="en-US" sz="2800" dirty="0">
                <a:latin typeface="楷体" pitchFamily="49" charset="-122"/>
                <a:ea typeface="楷体" pitchFamily="49" charset="-122"/>
                <a:cs typeface="Times New Roman" pitchFamily="18" charset="0"/>
              </a:rPr>
              <a:t> </a:t>
            </a:r>
            <a:r>
              <a:rPr lang="en-US" altLang="zh-CN" sz="2800" dirty="0">
                <a:latin typeface="楷体" pitchFamily="49" charset="-122"/>
                <a:ea typeface="楷体" pitchFamily="49" charset="-122"/>
                <a:cs typeface="Times New Roman" pitchFamily="18" charset="0"/>
              </a:rPr>
              <a:t>-- </a:t>
            </a:r>
            <a:r>
              <a:rPr lang="zh-CN" altLang="zh-CN" sz="2800" dirty="0" smtClean="0">
                <a:latin typeface="楷体" pitchFamily="49" charset="-122"/>
                <a:ea typeface="楷体" pitchFamily="49" charset="-122"/>
                <a:cs typeface="Times New Roman" pitchFamily="18" charset="0"/>
              </a:rPr>
              <a:t>表</a:t>
            </a:r>
            <a:r>
              <a:rPr lang="zh-CN" altLang="zh-CN" sz="2800" dirty="0">
                <a:latin typeface="楷体" pitchFamily="49" charset="-122"/>
                <a:ea typeface="楷体" pitchFamily="49" charset="-122"/>
                <a:cs typeface="Times New Roman" pitchFamily="18" charset="0"/>
              </a:rPr>
              <a:t>示进程的数</a:t>
            </a:r>
            <a:r>
              <a:rPr lang="zh-CN" altLang="zh-CN" sz="2800" dirty="0" smtClean="0">
                <a:latin typeface="楷体" pitchFamily="49" charset="-122"/>
                <a:ea typeface="楷体" pitchFamily="49" charset="-122"/>
                <a:cs typeface="Times New Roman" pitchFamily="18" charset="0"/>
              </a:rPr>
              <a:t>量</a:t>
            </a:r>
            <a:r>
              <a:rPr lang="zh-CN" altLang="en-US" sz="2800" dirty="0">
                <a:latin typeface="楷体" pitchFamily="49" charset="-122"/>
                <a:ea typeface="楷体" pitchFamily="49" charset="-122"/>
                <a:cs typeface="Times New Roman" pitchFamily="18" charset="0"/>
              </a:rPr>
              <a:t>。</a:t>
            </a:r>
            <a:r>
              <a:rPr lang="zh-CN" altLang="zh-CN" sz="2800" dirty="0" smtClean="0">
                <a:latin typeface="楷体" pitchFamily="49" charset="-122"/>
                <a:ea typeface="楷体" pitchFamily="49" charset="-122"/>
                <a:cs typeface="Times New Roman" pitchFamily="18" charset="0"/>
              </a:rPr>
              <a:t>若</a:t>
            </a:r>
            <a:r>
              <a:rPr lang="en-US" altLang="zh-CN" sz="2800" dirty="0">
                <a:latin typeface="楷体" pitchFamily="49" charset="-122"/>
                <a:ea typeface="楷体" pitchFamily="49" charset="-122"/>
                <a:cs typeface="Times New Roman" pitchFamily="18" charset="0"/>
              </a:rPr>
              <a:t>processes</a:t>
            </a:r>
            <a:r>
              <a:rPr lang="zh-CN" altLang="zh-CN" sz="2800" dirty="0">
                <a:latin typeface="楷体" pitchFamily="49" charset="-122"/>
                <a:ea typeface="楷体" pitchFamily="49" charset="-122"/>
                <a:cs typeface="Times New Roman" pitchFamily="18" charset="0"/>
              </a:rPr>
              <a:t>参数设为</a:t>
            </a:r>
            <a:r>
              <a:rPr lang="en-US" altLang="zh-CN" sz="2800" dirty="0">
                <a:latin typeface="楷体" pitchFamily="49" charset="-122"/>
                <a:ea typeface="楷体" pitchFamily="49" charset="-122"/>
                <a:cs typeface="Times New Roman" pitchFamily="18" charset="0"/>
              </a:rPr>
              <a:t>None</a:t>
            </a:r>
            <a:r>
              <a:rPr lang="zh-CN" altLang="zh-CN" sz="2800" dirty="0">
                <a:latin typeface="楷体" pitchFamily="49" charset="-122"/>
                <a:ea typeface="楷体" pitchFamily="49" charset="-122"/>
                <a:cs typeface="Times New Roman" pitchFamily="18" charset="0"/>
              </a:rPr>
              <a:t>，则会使用</a:t>
            </a:r>
            <a:r>
              <a:rPr lang="en-US" altLang="zh-CN" sz="2800" dirty="0">
                <a:latin typeface="楷体" pitchFamily="49" charset="-122"/>
                <a:ea typeface="楷体" pitchFamily="49" charset="-122"/>
                <a:cs typeface="Times New Roman" pitchFamily="18" charset="0"/>
              </a:rPr>
              <a:t>os.cpu_count()</a:t>
            </a:r>
            <a:r>
              <a:rPr lang="zh-CN" altLang="zh-CN" sz="2800" dirty="0">
                <a:latin typeface="楷体" pitchFamily="49" charset="-122"/>
                <a:ea typeface="楷体" pitchFamily="49" charset="-122"/>
                <a:cs typeface="Times New Roman" pitchFamily="18" charset="0"/>
              </a:rPr>
              <a:t>返回</a:t>
            </a:r>
            <a:r>
              <a:rPr lang="zh-CN" altLang="zh-CN" sz="2800" dirty="0" smtClean="0">
                <a:latin typeface="楷体" pitchFamily="49" charset="-122"/>
                <a:ea typeface="楷体" pitchFamily="49" charset="-122"/>
                <a:cs typeface="Times New Roman" pitchFamily="18" charset="0"/>
              </a:rPr>
              <a:t>的</a:t>
            </a:r>
            <a:r>
              <a:rPr lang="zh-CN" altLang="en-US" sz="2800" dirty="0" smtClean="0">
                <a:latin typeface="楷体" pitchFamily="49" charset="-122"/>
                <a:ea typeface="楷体" pitchFamily="49" charset="-122"/>
                <a:cs typeface="Times New Roman" pitchFamily="18" charset="0"/>
              </a:rPr>
              <a:t>结果</a:t>
            </a:r>
            <a:r>
              <a:rPr lang="zh-CN" altLang="zh-CN" sz="2800" dirty="0" smtClean="0">
                <a:latin typeface="楷体" pitchFamily="49" charset="-122"/>
                <a:ea typeface="楷体" pitchFamily="49" charset="-122"/>
                <a:cs typeface="Times New Roman" pitchFamily="18" charset="0"/>
              </a:rPr>
              <a:t>。 </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24565503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93965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Pool</a:t>
            </a:r>
            <a:r>
              <a:rPr lang="zh-CN" altLang="zh-CN" sz="4000" dirty="0">
                <a:solidFill>
                  <a:srgbClr val="1353A2"/>
                </a:solidFill>
                <a:latin typeface="微软雅黑" panose="020B0503020204020204" charset="-122"/>
                <a:ea typeface="微软雅黑" panose="020B0503020204020204" charset="-122"/>
              </a:rPr>
              <a:t>类批量创建进程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4" name="矩形 2"/>
          <p:cNvSpPr>
            <a:spLocks noChangeArrowheads="1"/>
          </p:cNvSpPr>
          <p:nvPr/>
        </p:nvSpPr>
        <p:spPr bwMode="auto">
          <a:xfrm>
            <a:off x="577849" y="1320800"/>
            <a:ext cx="11234399" cy="83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smtClean="0">
                <a:latin typeface="微软雅黑" pitchFamily="34" charset="-122"/>
                <a:ea typeface="微软雅黑" pitchFamily="34" charset="-122"/>
              </a:rPr>
              <a:t>示例：</a:t>
            </a:r>
            <a:endParaRPr lang="zh-CN" altLang="zh-CN" sz="4400" dirty="0">
              <a:latin typeface="微软雅黑" pitchFamily="34" charset="-122"/>
              <a:ea typeface="微软雅黑" pitchFamily="34" charset="-122"/>
            </a:endParaRPr>
          </a:p>
        </p:txBody>
      </p:sp>
      <p:sp>
        <p:nvSpPr>
          <p:cNvPr id="15" name="矩形 14"/>
          <p:cNvSpPr/>
          <p:nvPr/>
        </p:nvSpPr>
        <p:spPr>
          <a:xfrm>
            <a:off x="1910686" y="2518914"/>
            <a:ext cx="8407021" cy="120692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6" name="文本框 2"/>
          <p:cNvSpPr txBox="1">
            <a:spLocks noChangeArrowheads="1"/>
          </p:cNvSpPr>
          <p:nvPr/>
        </p:nvSpPr>
        <p:spPr bwMode="auto">
          <a:xfrm>
            <a:off x="3916906" y="2829988"/>
            <a:ext cx="43945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pool = Pool(processes=5)</a:t>
            </a:r>
            <a:endParaRPr lang="zh-CN" altLang="zh-CN" sz="3200" dirty="0">
              <a:latin typeface="Times New Roman" pitchFamily="18" charset="0"/>
            </a:endParaRPr>
          </a:p>
        </p:txBody>
      </p:sp>
      <p:sp>
        <p:nvSpPr>
          <p:cNvPr id="7" name="矩形 6"/>
          <p:cNvSpPr/>
          <p:nvPr/>
        </p:nvSpPr>
        <p:spPr>
          <a:xfrm>
            <a:off x="1863750" y="3781066"/>
            <a:ext cx="8453958" cy="2608984"/>
          </a:xfrm>
          <a:prstGeom prst="rect">
            <a:avLst/>
          </a:prstGeom>
        </p:spPr>
        <p:txBody>
          <a:bodyPr wrap="square">
            <a:spAutoFit/>
          </a:bodyPr>
          <a:lstStyle/>
          <a:p>
            <a:pPr>
              <a:lnSpc>
                <a:spcPct val="120000"/>
              </a:lnSpc>
            </a:pPr>
            <a:r>
              <a:rPr lang="zh-CN" altLang="zh-CN" sz="2800" dirty="0">
                <a:latin typeface="楷体" pitchFamily="49" charset="-122"/>
                <a:ea typeface="楷体" pitchFamily="49" charset="-122"/>
                <a:cs typeface="Times New Roman" pitchFamily="18" charset="0"/>
              </a:rPr>
              <a:t>进程池的内部维护了一个进程序列。当使用进程池中的进程执行任务时，如果没有达到进程池中的进程数量的最大值，那么会创建一个新的进程来执行任务；如果进程池中没有可供使用的进程，那么程序会等待，直到进程池中有可用的进程为止。</a:t>
            </a:r>
          </a:p>
        </p:txBody>
      </p:sp>
    </p:spTree>
    <p:extLst>
      <p:ext uri="{BB962C8B-B14F-4D97-AF65-F5344CB8AC3E}">
        <p14:creationId xmlns:p14="http://schemas.microsoft.com/office/powerpoint/2010/main" val="25793254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93965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Pool</a:t>
            </a:r>
            <a:r>
              <a:rPr lang="zh-CN" altLang="zh-CN" sz="4000" dirty="0">
                <a:solidFill>
                  <a:srgbClr val="1353A2"/>
                </a:solidFill>
                <a:latin typeface="微软雅黑" panose="020B0503020204020204" charset="-122"/>
                <a:ea typeface="微软雅黑" panose="020B0503020204020204" charset="-122"/>
              </a:rPr>
              <a:t>类批量创建进程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4"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Pool</a:t>
            </a:r>
            <a:r>
              <a:rPr lang="zh-CN" altLang="zh-CN" sz="4400" dirty="0">
                <a:latin typeface="微软雅黑" pitchFamily="34" charset="-122"/>
                <a:ea typeface="微软雅黑" pitchFamily="34" charset="-122"/>
              </a:rPr>
              <a:t>类中提供了一些操作进程池的方法，关于这些方</a:t>
            </a:r>
            <a:r>
              <a:rPr lang="zh-CN" altLang="zh-CN" sz="4400" dirty="0" smtClean="0">
                <a:latin typeface="微软雅黑" pitchFamily="34" charset="-122"/>
                <a:ea typeface="微软雅黑" pitchFamily="34" charset="-122"/>
              </a:rPr>
              <a:t>法</a:t>
            </a:r>
            <a:r>
              <a:rPr lang="zh-CN" altLang="en-US" sz="4400" dirty="0" smtClean="0">
                <a:latin typeface="微软雅黑" pitchFamily="34" charset="-122"/>
                <a:ea typeface="微软雅黑" pitchFamily="34" charset="-122"/>
              </a:rPr>
              <a:t>的</a:t>
            </a:r>
            <a:r>
              <a:rPr lang="zh-CN" altLang="zh-CN" sz="4400" dirty="0" smtClean="0">
                <a:latin typeface="微软雅黑" pitchFamily="34" charset="-122"/>
                <a:ea typeface="微软雅黑" pitchFamily="34" charset="-122"/>
              </a:rPr>
              <a:t>说</a:t>
            </a:r>
            <a:r>
              <a:rPr lang="zh-CN" altLang="zh-CN" sz="4400" dirty="0">
                <a:latin typeface="微软雅黑" pitchFamily="34" charset="-122"/>
                <a:ea typeface="微软雅黑" pitchFamily="34" charset="-122"/>
              </a:rPr>
              <a:t>明</a:t>
            </a:r>
            <a:r>
              <a:rPr lang="zh-CN" altLang="zh-CN" sz="4400" dirty="0" smtClean="0">
                <a:latin typeface="微软雅黑" pitchFamily="34" charset="-122"/>
                <a:ea typeface="微软雅黑" pitchFamily="34" charset="-122"/>
              </a:rPr>
              <a:t>如</a:t>
            </a:r>
            <a:r>
              <a:rPr lang="zh-CN" altLang="en-US" sz="4400" dirty="0" smtClean="0">
                <a:latin typeface="微软雅黑" pitchFamily="34" charset="-122"/>
                <a:ea typeface="微软雅黑" pitchFamily="34" charset="-122"/>
              </a:rPr>
              <a:t>下表</a:t>
            </a:r>
            <a:r>
              <a:rPr lang="zh-CN" altLang="zh-CN" sz="4400" dirty="0" smtClean="0">
                <a:latin typeface="微软雅黑" pitchFamily="34" charset="-122"/>
                <a:ea typeface="微软雅黑" pitchFamily="34" charset="-122"/>
              </a:rPr>
              <a:t>所</a:t>
            </a:r>
            <a:r>
              <a:rPr lang="zh-CN" altLang="zh-CN" sz="4400" dirty="0">
                <a:latin typeface="微软雅黑" pitchFamily="34" charset="-122"/>
                <a:ea typeface="微软雅黑" pitchFamily="34" charset="-122"/>
              </a:rPr>
              <a:t>示。</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887" y="3173531"/>
            <a:ext cx="7672322" cy="2346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47059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93965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Pool</a:t>
            </a:r>
            <a:r>
              <a:rPr lang="zh-CN" altLang="zh-CN" sz="4000" dirty="0">
                <a:solidFill>
                  <a:srgbClr val="1353A2"/>
                </a:solidFill>
                <a:latin typeface="微软雅黑" panose="020B0503020204020204" charset="-122"/>
                <a:ea typeface="微软雅黑" panose="020B0503020204020204" charset="-122"/>
              </a:rPr>
              <a:t>类批量创建进程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6"/>
          <p:cNvSpPr/>
          <p:nvPr/>
        </p:nvSpPr>
        <p:spPr>
          <a:xfrm>
            <a:off x="1910686" y="3225635"/>
            <a:ext cx="8407021" cy="120692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8" name="文本框 2"/>
          <p:cNvSpPr txBox="1">
            <a:spLocks noChangeArrowheads="1"/>
          </p:cNvSpPr>
          <p:nvPr/>
        </p:nvSpPr>
        <p:spPr bwMode="auto">
          <a:xfrm>
            <a:off x="2320118" y="3352043"/>
            <a:ext cx="758815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apply_async(self, func, args=(), kwds={}, </a:t>
            </a:r>
            <a:endParaRPr lang="en-US" altLang="zh-CN" sz="2800" dirty="0" smtClean="0">
              <a:latin typeface="Times New Roman" pitchFamily="18" charset="0"/>
            </a:endParaRPr>
          </a:p>
          <a:p>
            <a:r>
              <a:rPr lang="en-US" altLang="zh-CN" sz="2800" dirty="0" smtClean="0">
                <a:latin typeface="Times New Roman" pitchFamily="18" charset="0"/>
              </a:rPr>
              <a:t>                      callback=None,error_callback=None</a:t>
            </a:r>
            <a:r>
              <a:rPr lang="en-US" altLang="zh-CN" sz="2800" dirty="0">
                <a:latin typeface="Times New Roman" pitchFamily="18" charset="0"/>
              </a:rPr>
              <a:t>)</a:t>
            </a:r>
            <a:endParaRPr lang="zh-CN" altLang="zh-CN" sz="2800" dirty="0">
              <a:latin typeface="Times New Roman" pitchFamily="18" charset="0"/>
            </a:endParaRPr>
          </a:p>
        </p:txBody>
      </p:sp>
      <p:sp>
        <p:nvSpPr>
          <p:cNvPr id="9"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a:latin typeface="微软雅黑" pitchFamily="34" charset="-122"/>
                <a:ea typeface="微软雅黑" pitchFamily="34" charset="-122"/>
              </a:rPr>
              <a:t>通过</a:t>
            </a:r>
            <a:r>
              <a:rPr lang="en-US" altLang="zh-CN" sz="4400" dirty="0">
                <a:latin typeface="微软雅黑" pitchFamily="34" charset="-122"/>
                <a:ea typeface="微软雅黑" pitchFamily="34" charset="-122"/>
              </a:rPr>
              <a:t>Pool</a:t>
            </a:r>
            <a:r>
              <a:rPr lang="zh-CN" altLang="en-US" sz="4400" dirty="0">
                <a:latin typeface="微软雅黑" pitchFamily="34" charset="-122"/>
                <a:ea typeface="微软雅黑" pitchFamily="34" charset="-122"/>
              </a:rPr>
              <a:t>类的</a:t>
            </a:r>
            <a:r>
              <a:rPr lang="en-US" altLang="zh-CN" sz="4400" dirty="0">
                <a:latin typeface="微软雅黑" pitchFamily="34" charset="-122"/>
                <a:ea typeface="微软雅黑" pitchFamily="34" charset="-122"/>
              </a:rPr>
              <a:t>apply_async()</a:t>
            </a:r>
            <a:r>
              <a:rPr lang="zh-CN" altLang="en-US" sz="4400" dirty="0">
                <a:latin typeface="微软雅黑" pitchFamily="34" charset="-122"/>
                <a:ea typeface="微软雅黑" pitchFamily="34" charset="-122"/>
              </a:rPr>
              <a:t>方法可以采用非阻塞的方式给进程池中的进程添加任务。</a:t>
            </a:r>
            <a:endParaRPr lang="zh-CN" altLang="zh-CN" sz="4400" dirty="0">
              <a:latin typeface="微软雅黑" pitchFamily="34" charset="-122"/>
              <a:ea typeface="微软雅黑" pitchFamily="34" charset="-122"/>
            </a:endParaRPr>
          </a:p>
        </p:txBody>
      </p:sp>
      <p:sp>
        <p:nvSpPr>
          <p:cNvPr id="10" name="矩形 9"/>
          <p:cNvSpPr/>
          <p:nvPr/>
        </p:nvSpPr>
        <p:spPr>
          <a:xfrm>
            <a:off x="1910686" y="4577068"/>
            <a:ext cx="8407021" cy="1574855"/>
          </a:xfrm>
          <a:prstGeom prst="rect">
            <a:avLst/>
          </a:prstGeom>
        </p:spPr>
        <p:txBody>
          <a:bodyPr wrap="square">
            <a:spAutoFit/>
          </a:bodyPr>
          <a:lstStyle/>
          <a:p>
            <a:pPr marL="342900" lvl="0" indent="-342900">
              <a:lnSpc>
                <a:spcPct val="120000"/>
              </a:lnSpc>
              <a:buFont typeface="Wingdings" pitchFamily="2" charset="2"/>
              <a:buChar char="Ø"/>
            </a:pPr>
            <a:r>
              <a:rPr lang="en-US" altLang="zh-CN" sz="2800" dirty="0" smtClean="0">
                <a:latin typeface="楷体" pitchFamily="49" charset="-122"/>
                <a:ea typeface="楷体" pitchFamily="49" charset="-122"/>
                <a:cs typeface="Times New Roman" pitchFamily="18" charset="0"/>
              </a:rPr>
              <a:t>      func -- </a:t>
            </a:r>
            <a:r>
              <a:rPr lang="zh-CN" altLang="zh-CN" sz="2800" dirty="0" smtClean="0">
                <a:latin typeface="楷体" pitchFamily="49" charset="-122"/>
                <a:ea typeface="楷体" pitchFamily="49" charset="-122"/>
                <a:cs typeface="Times New Roman" pitchFamily="18" charset="0"/>
              </a:rPr>
              <a:t>表</a:t>
            </a:r>
            <a:r>
              <a:rPr lang="zh-CN" altLang="zh-CN" sz="2800" dirty="0">
                <a:latin typeface="楷体" pitchFamily="49" charset="-122"/>
                <a:ea typeface="楷体" pitchFamily="49" charset="-122"/>
                <a:cs typeface="Times New Roman" pitchFamily="18" charset="0"/>
              </a:rPr>
              <a:t>示函数名称。</a:t>
            </a:r>
          </a:p>
          <a:p>
            <a:pPr marL="342900" lvl="0" indent="-342900">
              <a:lnSpc>
                <a:spcPct val="120000"/>
              </a:lnSpc>
              <a:buFont typeface="Wingdings" pitchFamily="2" charset="2"/>
              <a:buChar char="Ø"/>
            </a:pPr>
            <a:r>
              <a:rPr lang="en-US" altLang="zh-CN" sz="2800" dirty="0">
                <a:latin typeface="楷体" pitchFamily="49" charset="-122"/>
                <a:ea typeface="楷体" pitchFamily="49" charset="-122"/>
                <a:cs typeface="Times New Roman" pitchFamily="18" charset="0"/>
              </a:rPr>
              <a:t>args</a:t>
            </a:r>
            <a:r>
              <a:rPr lang="zh-CN" altLang="zh-CN" sz="2800" dirty="0">
                <a:latin typeface="楷体" pitchFamily="49" charset="-122"/>
                <a:ea typeface="楷体" pitchFamily="49" charset="-122"/>
                <a:cs typeface="Times New Roman" pitchFamily="18" charset="0"/>
              </a:rPr>
              <a:t>和</a:t>
            </a:r>
            <a:r>
              <a:rPr lang="en-US" altLang="zh-CN" sz="2800" dirty="0" smtClean="0">
                <a:latin typeface="楷体" pitchFamily="49" charset="-122"/>
                <a:ea typeface="楷体" pitchFamily="49" charset="-122"/>
                <a:cs typeface="Times New Roman" pitchFamily="18" charset="0"/>
              </a:rPr>
              <a:t>kwds -- </a:t>
            </a:r>
            <a:r>
              <a:rPr lang="zh-CN" altLang="zh-CN" sz="2800" dirty="0" smtClean="0">
                <a:latin typeface="楷体" pitchFamily="49" charset="-122"/>
                <a:ea typeface="楷体" pitchFamily="49" charset="-122"/>
                <a:cs typeface="Times New Roman" pitchFamily="18" charset="0"/>
              </a:rPr>
              <a:t>表示函数</a:t>
            </a:r>
            <a:r>
              <a:rPr lang="en-US" altLang="zh-CN" sz="2800" dirty="0" smtClean="0">
                <a:latin typeface="楷体" pitchFamily="49" charset="-122"/>
                <a:ea typeface="楷体" pitchFamily="49" charset="-122"/>
                <a:cs typeface="Times New Roman" pitchFamily="18" charset="0"/>
              </a:rPr>
              <a:t>func</a:t>
            </a:r>
            <a:r>
              <a:rPr lang="zh-CN" altLang="en-US" sz="2800" dirty="0" smtClean="0">
                <a:latin typeface="楷体" pitchFamily="49" charset="-122"/>
                <a:ea typeface="楷体" pitchFamily="49" charset="-122"/>
                <a:cs typeface="Times New Roman" pitchFamily="18" charset="0"/>
              </a:rPr>
              <a:t>接收</a:t>
            </a:r>
            <a:r>
              <a:rPr lang="zh-CN" altLang="zh-CN" sz="2800" dirty="0" smtClean="0">
                <a:latin typeface="楷体" pitchFamily="49" charset="-122"/>
                <a:ea typeface="楷体" pitchFamily="49" charset="-122"/>
                <a:cs typeface="Times New Roman" pitchFamily="18" charset="0"/>
              </a:rPr>
              <a:t>的</a:t>
            </a:r>
            <a:r>
              <a:rPr lang="zh-CN" altLang="zh-CN" sz="2800" dirty="0">
                <a:latin typeface="楷体" pitchFamily="49" charset="-122"/>
                <a:ea typeface="楷体" pitchFamily="49" charset="-122"/>
                <a:cs typeface="Times New Roman" pitchFamily="18" charset="0"/>
              </a:rPr>
              <a:t>参数。</a:t>
            </a:r>
          </a:p>
          <a:p>
            <a:pPr marL="342900" lvl="0" indent="-342900">
              <a:lnSpc>
                <a:spcPct val="120000"/>
              </a:lnSpc>
              <a:buFont typeface="Wingdings" pitchFamily="2" charset="2"/>
              <a:buChar char="Ø"/>
            </a:pPr>
            <a:r>
              <a:rPr lang="en-US" altLang="zh-CN" sz="2800" dirty="0" smtClean="0">
                <a:latin typeface="楷体" pitchFamily="49" charset="-122"/>
                <a:ea typeface="楷体" pitchFamily="49" charset="-122"/>
                <a:cs typeface="Times New Roman" pitchFamily="18" charset="0"/>
              </a:rPr>
              <a:t>  callback -- </a:t>
            </a:r>
            <a:r>
              <a:rPr lang="zh-CN" altLang="zh-CN" sz="2800" dirty="0" smtClean="0">
                <a:latin typeface="楷体" pitchFamily="49" charset="-122"/>
                <a:ea typeface="楷体" pitchFamily="49" charset="-122"/>
                <a:cs typeface="Times New Roman" pitchFamily="18" charset="0"/>
              </a:rPr>
              <a:t>表示</a:t>
            </a:r>
            <a:r>
              <a:rPr lang="zh-CN" altLang="en-US" sz="2800" dirty="0" smtClean="0">
                <a:latin typeface="楷体" pitchFamily="49" charset="-122"/>
                <a:ea typeface="楷体" pitchFamily="49" charset="-122"/>
                <a:cs typeface="Times New Roman" pitchFamily="18" charset="0"/>
              </a:rPr>
              <a:t>程序执行成功后调用的</a:t>
            </a:r>
            <a:r>
              <a:rPr lang="zh-CN" altLang="zh-CN" sz="2800" dirty="0" smtClean="0">
                <a:latin typeface="楷体" pitchFamily="49" charset="-122"/>
                <a:ea typeface="楷体" pitchFamily="49" charset="-122"/>
                <a:cs typeface="Times New Roman" pitchFamily="18" charset="0"/>
              </a:rPr>
              <a:t>函</a:t>
            </a:r>
            <a:r>
              <a:rPr lang="zh-CN" altLang="zh-CN" sz="2800" dirty="0">
                <a:latin typeface="楷体" pitchFamily="49" charset="-122"/>
                <a:ea typeface="楷体" pitchFamily="49" charset="-122"/>
                <a:cs typeface="Times New Roman" pitchFamily="18" charset="0"/>
              </a:rPr>
              <a:t>数。</a:t>
            </a:r>
          </a:p>
        </p:txBody>
      </p:sp>
    </p:spTree>
    <p:extLst>
      <p:ext uri="{BB962C8B-B14F-4D97-AF65-F5344CB8AC3E}">
        <p14:creationId xmlns:p14="http://schemas.microsoft.com/office/powerpoint/2010/main" val="1690493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zh-CN" altLang="zh-CN" sz="2800" dirty="0" smtClean="0">
                <a:solidFill>
                  <a:srgbClr val="595959"/>
                </a:solidFill>
                <a:latin typeface="Impact" pitchFamily="34" charset="0"/>
                <a:ea typeface="微软雅黑" pitchFamily="34" charset="-122"/>
              </a:rPr>
              <a:t>什</a:t>
            </a:r>
            <a:r>
              <a:rPr lang="zh-CN" altLang="zh-CN" sz="2800" dirty="0">
                <a:solidFill>
                  <a:srgbClr val="595959"/>
                </a:solidFill>
                <a:latin typeface="Impact" pitchFamily="34" charset="0"/>
                <a:ea typeface="微软雅黑" pitchFamily="34" charset="-122"/>
              </a:rPr>
              <a:t>么是进程</a:t>
            </a:r>
            <a:endParaRPr lang="zh-CN" altLang="en-US" sz="2800" dirty="0">
              <a:solidFill>
                <a:srgbClr val="595959"/>
              </a:solidFill>
              <a:latin typeface="Impact" pitchFamily="34" charset="0"/>
              <a:ea typeface="微软雅黑" pitchFamily="34" charset="-122"/>
            </a:endParaRPr>
          </a:p>
        </p:txBody>
      </p:sp>
      <p:sp>
        <p:nvSpPr>
          <p:cNvPr id="10"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02   </a:t>
            </a:r>
            <a:r>
              <a:rPr lang="zh-CN" altLang="zh-CN" sz="2800" dirty="0" smtClean="0">
                <a:solidFill>
                  <a:srgbClr val="595959"/>
                </a:solidFill>
                <a:latin typeface="Impact" pitchFamily="34" charset="0"/>
                <a:ea typeface="微软雅黑" pitchFamily="34" charset="-122"/>
              </a:rPr>
              <a:t>进</a:t>
            </a:r>
            <a:r>
              <a:rPr lang="zh-CN" altLang="zh-CN" sz="2800" dirty="0">
                <a:solidFill>
                  <a:srgbClr val="595959"/>
                </a:solidFill>
                <a:latin typeface="Impact" pitchFamily="34" charset="0"/>
                <a:ea typeface="微软雅黑" pitchFamily="34" charset="-122"/>
              </a:rPr>
              <a:t>程的创建方式</a:t>
            </a:r>
          </a:p>
        </p:txBody>
      </p:sp>
      <p:sp>
        <p:nvSpPr>
          <p:cNvPr id="11"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进</a:t>
            </a:r>
            <a:r>
              <a:rPr lang="zh-CN" altLang="zh-CN" sz="2800" dirty="0">
                <a:solidFill>
                  <a:srgbClr val="595959"/>
                </a:solidFill>
                <a:latin typeface="Impact" pitchFamily="34" charset="0"/>
                <a:ea typeface="微软雅黑" pitchFamily="34" charset="-122"/>
              </a:rPr>
              <a:t>程间通信——</a:t>
            </a:r>
            <a:r>
              <a:rPr lang="en-US" altLang="zh-CN" sz="2800" dirty="0">
                <a:solidFill>
                  <a:srgbClr val="595959"/>
                </a:solidFill>
                <a:latin typeface="Impact" pitchFamily="34" charset="0"/>
                <a:ea typeface="微软雅黑" pitchFamily="34" charset="-122"/>
              </a:rPr>
              <a:t>Queue</a:t>
            </a:r>
            <a:endParaRPr lang="zh-CN" altLang="en-US" sz="2800" dirty="0">
              <a:solidFill>
                <a:srgbClr val="595959"/>
              </a:solidFill>
              <a:latin typeface="Impact" pitchFamily="34" charset="0"/>
              <a:ea typeface="微软雅黑" pitchFamily="34" charset="-122"/>
            </a:endParaRPr>
          </a:p>
        </p:txBody>
      </p:sp>
      <p:sp>
        <p:nvSpPr>
          <p:cNvPr id="12" name="TextBox 11"/>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什</a:t>
            </a:r>
            <a:r>
              <a:rPr lang="zh-CN" altLang="zh-CN" sz="2800" dirty="0">
                <a:solidFill>
                  <a:srgbClr val="595959"/>
                </a:solidFill>
                <a:latin typeface="Impact" pitchFamily="34" charset="0"/>
                <a:ea typeface="微软雅黑" pitchFamily="34" charset="-122"/>
              </a:rPr>
              <a:t>么是线程</a:t>
            </a:r>
          </a:p>
        </p:txBody>
      </p:sp>
      <p:sp>
        <p:nvSpPr>
          <p:cNvPr id="13"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程的基本操作</a:t>
            </a:r>
            <a:endParaRPr lang="zh-CN" altLang="en-US" sz="2800" dirty="0">
              <a:solidFill>
                <a:srgbClr val="595959"/>
              </a:solidFill>
              <a:latin typeface="Impact" pitchFamily="34" charset="0"/>
              <a:ea typeface="微软雅黑" pitchFamily="34" charset="-122"/>
            </a:endParaRPr>
          </a:p>
        </p:txBody>
      </p:sp>
      <p:sp>
        <p:nvSpPr>
          <p:cNvPr id="14"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程锁</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4688993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93965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Pool</a:t>
            </a:r>
            <a:r>
              <a:rPr lang="zh-CN" altLang="zh-CN" sz="4000" dirty="0">
                <a:solidFill>
                  <a:srgbClr val="1353A2"/>
                </a:solidFill>
                <a:latin typeface="微软雅黑" panose="020B0503020204020204" charset="-122"/>
                <a:ea typeface="微软雅黑" panose="020B0503020204020204" charset="-122"/>
              </a:rPr>
              <a:t>类批量创建进程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6"/>
          <p:cNvSpPr/>
          <p:nvPr/>
        </p:nvSpPr>
        <p:spPr>
          <a:xfrm>
            <a:off x="577850" y="2347415"/>
            <a:ext cx="7719990" cy="399879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8" name="文本框 2"/>
          <p:cNvSpPr txBox="1">
            <a:spLocks noChangeArrowheads="1"/>
          </p:cNvSpPr>
          <p:nvPr/>
        </p:nvSpPr>
        <p:spPr bwMode="auto">
          <a:xfrm>
            <a:off x="1028225" y="2638652"/>
            <a:ext cx="681923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dirty="0" smtClean="0">
                <a:latin typeface="Times New Roman" pitchFamily="18" charset="0"/>
              </a:rPr>
              <a:t>def </a:t>
            </a:r>
            <a:r>
              <a:rPr lang="en-US" altLang="zh-CN" dirty="0">
                <a:latin typeface="Times New Roman" pitchFamily="18" charset="0"/>
              </a:rPr>
              <a:t>work(num):</a:t>
            </a:r>
            <a:endParaRPr lang="zh-CN" altLang="zh-CN" dirty="0">
              <a:latin typeface="Times New Roman" pitchFamily="18" charset="0"/>
            </a:endParaRPr>
          </a:p>
          <a:p>
            <a:r>
              <a:rPr lang="en-US" altLang="zh-CN" dirty="0">
                <a:latin typeface="Times New Roman" pitchFamily="18" charset="0"/>
              </a:rPr>
              <a:t>    print('</a:t>
            </a:r>
            <a:r>
              <a:rPr lang="zh-CN" altLang="zh-CN" dirty="0">
                <a:latin typeface="Times New Roman" pitchFamily="18" charset="0"/>
              </a:rPr>
              <a:t>进程</a:t>
            </a:r>
            <a:r>
              <a:rPr lang="en-US" altLang="zh-CN" dirty="0">
                <a:latin typeface="Times New Roman" pitchFamily="18" charset="0"/>
              </a:rPr>
              <a:t>%s</a:t>
            </a:r>
            <a:r>
              <a:rPr lang="zh-CN" altLang="zh-CN" dirty="0">
                <a:latin typeface="Times New Roman" pitchFamily="18" charset="0"/>
              </a:rPr>
              <a:t>：执行任务</a:t>
            </a:r>
            <a:r>
              <a:rPr lang="en-US" altLang="zh-CN" dirty="0">
                <a:latin typeface="Times New Roman" pitchFamily="18" charset="0"/>
              </a:rPr>
              <a:t>%d'% (os.getpid(), num))</a:t>
            </a:r>
            <a:endParaRPr lang="zh-CN" altLang="zh-CN" dirty="0">
              <a:latin typeface="Times New Roman" pitchFamily="18" charset="0"/>
            </a:endParaRPr>
          </a:p>
          <a:p>
            <a:r>
              <a:rPr lang="en-US" altLang="zh-CN" dirty="0">
                <a:latin typeface="Times New Roman" pitchFamily="18" charset="0"/>
              </a:rPr>
              <a:t>    time.sleep(2)</a:t>
            </a:r>
            <a:endParaRPr lang="zh-CN" altLang="zh-CN" dirty="0">
              <a:latin typeface="Times New Roman" pitchFamily="18" charset="0"/>
            </a:endParaRPr>
          </a:p>
          <a:p>
            <a:r>
              <a:rPr lang="en-US" altLang="zh-CN" dirty="0">
                <a:latin typeface="Times New Roman" pitchFamily="18" charset="0"/>
              </a:rPr>
              <a:t>if __name__ == '__main__':</a:t>
            </a:r>
            <a:endParaRPr lang="zh-CN" altLang="zh-CN" dirty="0">
              <a:latin typeface="Times New Roman" pitchFamily="18" charset="0"/>
            </a:endParaRPr>
          </a:p>
          <a:p>
            <a:r>
              <a:rPr lang="en-US" altLang="zh-CN" dirty="0">
                <a:latin typeface="Times New Roman" pitchFamily="18" charset="0"/>
              </a:rPr>
              <a:t>    pool = Pool(3</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    for i in range(9):</a:t>
            </a:r>
            <a:endParaRPr lang="zh-CN" altLang="zh-CN" dirty="0">
              <a:latin typeface="Times New Roman" pitchFamily="18" charset="0"/>
            </a:endParaRPr>
          </a:p>
          <a:p>
            <a:r>
              <a:rPr lang="en-US" altLang="zh-CN" dirty="0">
                <a:latin typeface="Times New Roman" pitchFamily="18" charset="0"/>
              </a:rPr>
              <a:t>        pool.apply_async(work, (i</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    time.sleep(3)</a:t>
            </a:r>
            <a:endParaRPr lang="zh-CN" altLang="zh-CN" dirty="0">
              <a:latin typeface="Times New Roman" pitchFamily="18" charset="0"/>
            </a:endParaRPr>
          </a:p>
          <a:p>
            <a:r>
              <a:rPr lang="en-US" altLang="zh-CN" dirty="0">
                <a:latin typeface="Times New Roman" pitchFamily="18" charset="0"/>
              </a:rPr>
              <a:t>    print('</a:t>
            </a:r>
            <a:r>
              <a:rPr lang="zh-CN" altLang="zh-CN" dirty="0">
                <a:latin typeface="Times New Roman" pitchFamily="18" charset="0"/>
              </a:rPr>
              <a:t>主进程执行结束</a:t>
            </a:r>
            <a:r>
              <a:rPr lang="en-US" altLang="zh-CN" dirty="0">
                <a:latin typeface="Times New Roman" pitchFamily="18" charset="0"/>
              </a:rPr>
              <a:t>')</a:t>
            </a:r>
            <a:endParaRPr lang="zh-CN" altLang="zh-CN" dirty="0">
              <a:latin typeface="Times New Roman" pitchFamily="18" charset="0"/>
            </a:endParaRPr>
          </a:p>
        </p:txBody>
      </p:sp>
      <p:sp>
        <p:nvSpPr>
          <p:cNvPr id="9" name="矩形 2"/>
          <p:cNvSpPr>
            <a:spLocks noChangeArrowheads="1"/>
          </p:cNvSpPr>
          <p:nvPr/>
        </p:nvSpPr>
        <p:spPr bwMode="auto">
          <a:xfrm>
            <a:off x="577849" y="1320800"/>
            <a:ext cx="11234399" cy="83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smtClean="0">
                <a:latin typeface="微软雅黑" pitchFamily="34" charset="-122"/>
                <a:ea typeface="微软雅黑" pitchFamily="34" charset="-122"/>
              </a:rPr>
              <a:t>示例：</a:t>
            </a:r>
            <a:endParaRPr lang="zh-CN" altLang="zh-CN" sz="4400" dirty="0">
              <a:latin typeface="微软雅黑" pitchFamily="34" charset="-122"/>
              <a:ea typeface="微软雅黑" pitchFamily="34" charset="-122"/>
            </a:endParaRPr>
          </a:p>
        </p:txBody>
      </p:sp>
      <p:sp>
        <p:nvSpPr>
          <p:cNvPr id="11" name="圆角矩形标注 10"/>
          <p:cNvSpPr/>
          <p:nvPr/>
        </p:nvSpPr>
        <p:spPr>
          <a:xfrm>
            <a:off x="8624711" y="2380244"/>
            <a:ext cx="3187537" cy="2079585"/>
          </a:xfrm>
          <a:prstGeom prst="wedgeRoundRectCallout">
            <a:avLst>
              <a:gd name="adj1" fmla="val -77631"/>
              <a:gd name="adj2" fmla="val -27531"/>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2000" b="1" dirty="0">
                <a:solidFill>
                  <a:srgbClr val="FF0000"/>
                </a:solidFill>
                <a:latin typeface="Times New Roman" panose="02020603050405020304" charset="0"/>
                <a:ea typeface="宋体" panose="02010600030101010101" pitchFamily="2" charset="-122"/>
              </a:rPr>
              <a:t>进程</a:t>
            </a:r>
            <a:r>
              <a:rPr lang="en-US" altLang="zh-CN" sz="2000" b="1" dirty="0">
                <a:solidFill>
                  <a:srgbClr val="FF0000"/>
                </a:solidFill>
                <a:latin typeface="Times New Roman" panose="02020603050405020304" charset="0"/>
                <a:ea typeface="宋体" panose="02010600030101010101" pitchFamily="2" charset="-122"/>
              </a:rPr>
              <a:t>6956</a:t>
            </a:r>
            <a:r>
              <a:rPr lang="zh-CN" altLang="zh-CN" sz="2000" b="1" dirty="0">
                <a:solidFill>
                  <a:srgbClr val="FF0000"/>
                </a:solidFill>
                <a:latin typeface="Times New Roman" panose="02020603050405020304" charset="0"/>
                <a:ea typeface="宋体" panose="02010600030101010101" pitchFamily="2" charset="-122"/>
              </a:rPr>
              <a:t>： 执行任务</a:t>
            </a:r>
            <a:r>
              <a:rPr lang="en-US" altLang="zh-CN" sz="2000" b="1" dirty="0">
                <a:solidFill>
                  <a:srgbClr val="FF0000"/>
                </a:solidFill>
                <a:latin typeface="Times New Roman" panose="02020603050405020304" charset="0"/>
                <a:ea typeface="宋体" panose="02010600030101010101" pitchFamily="2" charset="-122"/>
              </a:rPr>
              <a:t>0</a:t>
            </a:r>
            <a:endParaRPr lang="zh-CN" altLang="zh-CN" sz="2000" b="1" dirty="0">
              <a:solidFill>
                <a:srgbClr val="FF0000"/>
              </a:solidFill>
              <a:latin typeface="Times New Roman" panose="02020603050405020304" charset="0"/>
              <a:ea typeface="宋体" panose="02010600030101010101" pitchFamily="2" charset="-122"/>
            </a:endParaRPr>
          </a:p>
          <a:p>
            <a:pPr>
              <a:defRPr/>
            </a:pPr>
            <a:r>
              <a:rPr lang="zh-CN" altLang="zh-CN" sz="2000" b="1" dirty="0">
                <a:solidFill>
                  <a:srgbClr val="FF0000"/>
                </a:solidFill>
                <a:latin typeface="Times New Roman" panose="02020603050405020304" charset="0"/>
                <a:ea typeface="宋体" panose="02010600030101010101" pitchFamily="2" charset="-122"/>
              </a:rPr>
              <a:t>进程</a:t>
            </a:r>
            <a:r>
              <a:rPr lang="en-US" altLang="zh-CN" sz="2000" b="1" dirty="0">
                <a:solidFill>
                  <a:srgbClr val="FF0000"/>
                </a:solidFill>
                <a:latin typeface="Times New Roman" panose="02020603050405020304" charset="0"/>
                <a:ea typeface="宋体" panose="02010600030101010101" pitchFamily="2" charset="-122"/>
              </a:rPr>
              <a:t>6776</a:t>
            </a:r>
            <a:r>
              <a:rPr lang="zh-CN" altLang="zh-CN" sz="2000" b="1" dirty="0">
                <a:solidFill>
                  <a:srgbClr val="FF0000"/>
                </a:solidFill>
                <a:latin typeface="Times New Roman" panose="02020603050405020304" charset="0"/>
                <a:ea typeface="宋体" panose="02010600030101010101" pitchFamily="2" charset="-122"/>
              </a:rPr>
              <a:t>： 执行任务</a:t>
            </a:r>
            <a:r>
              <a:rPr lang="en-US" altLang="zh-CN" sz="2000" b="1" dirty="0">
                <a:solidFill>
                  <a:srgbClr val="FF0000"/>
                </a:solidFill>
                <a:latin typeface="Times New Roman" panose="02020603050405020304" charset="0"/>
                <a:ea typeface="宋体" panose="02010600030101010101" pitchFamily="2" charset="-122"/>
              </a:rPr>
              <a:t>1</a:t>
            </a:r>
            <a:endParaRPr lang="zh-CN" altLang="zh-CN" sz="2000" b="1" dirty="0">
              <a:solidFill>
                <a:srgbClr val="FF0000"/>
              </a:solidFill>
              <a:latin typeface="Times New Roman" panose="02020603050405020304" charset="0"/>
              <a:ea typeface="宋体" panose="02010600030101010101" pitchFamily="2" charset="-122"/>
            </a:endParaRPr>
          </a:p>
          <a:p>
            <a:pPr>
              <a:defRPr/>
            </a:pPr>
            <a:r>
              <a:rPr lang="zh-CN" altLang="zh-CN" sz="2000" b="1" dirty="0">
                <a:solidFill>
                  <a:srgbClr val="FF0000"/>
                </a:solidFill>
                <a:latin typeface="Times New Roman" panose="02020603050405020304" charset="0"/>
                <a:ea typeface="宋体" panose="02010600030101010101" pitchFamily="2" charset="-122"/>
              </a:rPr>
              <a:t>进程</a:t>
            </a:r>
            <a:r>
              <a:rPr lang="en-US" altLang="zh-CN" sz="2000" b="1" dirty="0">
                <a:solidFill>
                  <a:srgbClr val="FF0000"/>
                </a:solidFill>
                <a:latin typeface="Times New Roman" panose="02020603050405020304" charset="0"/>
                <a:ea typeface="宋体" panose="02010600030101010101" pitchFamily="2" charset="-122"/>
              </a:rPr>
              <a:t>5076</a:t>
            </a:r>
            <a:r>
              <a:rPr lang="zh-CN" altLang="zh-CN" sz="2000" b="1" dirty="0">
                <a:solidFill>
                  <a:srgbClr val="FF0000"/>
                </a:solidFill>
                <a:latin typeface="Times New Roman" panose="02020603050405020304" charset="0"/>
                <a:ea typeface="宋体" panose="02010600030101010101" pitchFamily="2" charset="-122"/>
              </a:rPr>
              <a:t>： 执行任务</a:t>
            </a:r>
            <a:r>
              <a:rPr lang="en-US" altLang="zh-CN" sz="2000" b="1" dirty="0">
                <a:solidFill>
                  <a:srgbClr val="FF0000"/>
                </a:solidFill>
                <a:latin typeface="Times New Roman" panose="02020603050405020304" charset="0"/>
                <a:ea typeface="宋体" panose="02010600030101010101" pitchFamily="2" charset="-122"/>
              </a:rPr>
              <a:t>2</a:t>
            </a:r>
            <a:endParaRPr lang="zh-CN" altLang="zh-CN" sz="2000" b="1" dirty="0">
              <a:solidFill>
                <a:srgbClr val="FF0000"/>
              </a:solidFill>
              <a:latin typeface="Times New Roman" panose="02020603050405020304" charset="0"/>
              <a:ea typeface="宋体" panose="02010600030101010101" pitchFamily="2" charset="-122"/>
            </a:endParaRPr>
          </a:p>
          <a:p>
            <a:pPr>
              <a:defRPr/>
            </a:pPr>
            <a:r>
              <a:rPr lang="en-US" altLang="zh-CN" sz="2000" b="1" dirty="0" smtClean="0">
                <a:solidFill>
                  <a:srgbClr val="FF0000"/>
                </a:solidFill>
                <a:latin typeface="Times New Roman" panose="02020603050405020304" charset="0"/>
                <a:ea typeface="宋体" panose="02010600030101010101" pitchFamily="2" charset="-122"/>
              </a:rPr>
              <a:t>......</a:t>
            </a:r>
            <a:endParaRPr lang="zh-CN" altLang="zh-CN" sz="2000" b="1" dirty="0">
              <a:solidFill>
                <a:srgbClr val="FF0000"/>
              </a:solidFill>
              <a:latin typeface="Times New Roman" panose="02020603050405020304" charset="0"/>
              <a:ea typeface="宋体" panose="02010600030101010101" pitchFamily="2" charset="-122"/>
            </a:endParaRPr>
          </a:p>
          <a:p>
            <a:pPr>
              <a:defRPr/>
            </a:pPr>
            <a:r>
              <a:rPr lang="zh-CN" altLang="zh-CN" sz="2000" b="1" dirty="0">
                <a:solidFill>
                  <a:srgbClr val="FF0000"/>
                </a:solidFill>
                <a:latin typeface="Times New Roman" panose="02020603050405020304" charset="0"/>
                <a:ea typeface="宋体" panose="02010600030101010101" pitchFamily="2" charset="-122"/>
              </a:rPr>
              <a:t>进程</a:t>
            </a:r>
            <a:r>
              <a:rPr lang="en-US" altLang="zh-CN" sz="2000" b="1" dirty="0">
                <a:solidFill>
                  <a:srgbClr val="FF0000"/>
                </a:solidFill>
                <a:latin typeface="Times New Roman" panose="02020603050405020304" charset="0"/>
                <a:ea typeface="宋体" panose="02010600030101010101" pitchFamily="2" charset="-122"/>
              </a:rPr>
              <a:t>5076</a:t>
            </a:r>
            <a:r>
              <a:rPr lang="zh-CN" altLang="zh-CN" sz="2000" b="1" dirty="0">
                <a:solidFill>
                  <a:srgbClr val="FF0000"/>
                </a:solidFill>
                <a:latin typeface="Times New Roman" panose="02020603050405020304" charset="0"/>
                <a:ea typeface="宋体" panose="02010600030101010101" pitchFamily="2" charset="-122"/>
              </a:rPr>
              <a:t>： 执行任务</a:t>
            </a:r>
            <a:r>
              <a:rPr lang="en-US" altLang="zh-CN" sz="2000" b="1" dirty="0">
                <a:solidFill>
                  <a:srgbClr val="FF0000"/>
                </a:solidFill>
                <a:latin typeface="Times New Roman" panose="02020603050405020304" charset="0"/>
                <a:ea typeface="宋体" panose="02010600030101010101" pitchFamily="2" charset="-122"/>
              </a:rPr>
              <a:t>5</a:t>
            </a:r>
            <a:endParaRPr lang="zh-CN" altLang="zh-CN" sz="2000" b="1" dirty="0">
              <a:solidFill>
                <a:srgbClr val="FF0000"/>
              </a:solidFill>
              <a:latin typeface="Times New Roman" panose="02020603050405020304" charset="0"/>
              <a:ea typeface="宋体" panose="02010600030101010101" pitchFamily="2" charset="-122"/>
            </a:endParaRPr>
          </a:p>
          <a:p>
            <a:pPr>
              <a:defRPr/>
            </a:pPr>
            <a:r>
              <a:rPr lang="zh-CN" altLang="zh-CN" sz="2000" b="1" dirty="0">
                <a:solidFill>
                  <a:srgbClr val="FF0000"/>
                </a:solidFill>
                <a:latin typeface="Times New Roman" panose="02020603050405020304" charset="0"/>
                <a:ea typeface="宋体" panose="02010600030101010101" pitchFamily="2" charset="-122"/>
              </a:rPr>
              <a:t>主进程执行结束</a:t>
            </a:r>
          </a:p>
        </p:txBody>
      </p:sp>
      <p:sp>
        <p:nvSpPr>
          <p:cNvPr id="3" name="TextBox 2"/>
          <p:cNvSpPr txBox="1"/>
          <p:nvPr/>
        </p:nvSpPr>
        <p:spPr>
          <a:xfrm flipH="1">
            <a:off x="8434315" y="4758125"/>
            <a:ext cx="3377932" cy="1569660"/>
          </a:xfrm>
          <a:prstGeom prst="rect">
            <a:avLst/>
          </a:prstGeom>
          <a:noFill/>
        </p:spPr>
        <p:txBody>
          <a:bodyPr wrap="square" rtlCol="0">
            <a:spAutoFit/>
          </a:bodyPr>
          <a:lstStyle/>
          <a:p>
            <a:r>
              <a:rPr lang="zh-CN" altLang="zh-CN" b="1" dirty="0" smtClean="0">
                <a:latin typeface="宋体" pitchFamily="2" charset="-122"/>
              </a:rPr>
              <a:t>主进程在</a:t>
            </a:r>
            <a:r>
              <a:rPr lang="zh-CN" altLang="zh-CN" b="1" dirty="0">
                <a:latin typeface="宋体" pitchFamily="2" charset="-122"/>
              </a:rPr>
              <a:t>三个子进程</a:t>
            </a:r>
            <a:r>
              <a:rPr lang="en-US" altLang="zh-CN" b="1" dirty="0">
                <a:latin typeface="宋体" pitchFamily="2" charset="-122"/>
              </a:rPr>
              <a:t>6956</a:t>
            </a:r>
            <a:r>
              <a:rPr lang="zh-CN" altLang="zh-CN" b="1" dirty="0">
                <a:latin typeface="宋体" pitchFamily="2" charset="-122"/>
              </a:rPr>
              <a:t>、</a:t>
            </a:r>
            <a:r>
              <a:rPr lang="en-US" altLang="zh-CN" b="1" dirty="0">
                <a:latin typeface="宋体" pitchFamily="2" charset="-122"/>
              </a:rPr>
              <a:t>6776</a:t>
            </a:r>
            <a:r>
              <a:rPr lang="zh-CN" altLang="zh-CN" b="1" dirty="0">
                <a:latin typeface="宋体" pitchFamily="2" charset="-122"/>
              </a:rPr>
              <a:t>和</a:t>
            </a:r>
            <a:r>
              <a:rPr lang="en-US" altLang="zh-CN" b="1" dirty="0">
                <a:latin typeface="宋体" pitchFamily="2" charset="-122"/>
              </a:rPr>
              <a:t>5076</a:t>
            </a:r>
            <a:r>
              <a:rPr lang="zh-CN" altLang="zh-CN" b="1" dirty="0">
                <a:latin typeface="宋体" pitchFamily="2" charset="-122"/>
              </a:rPr>
              <a:t>执</a:t>
            </a:r>
            <a:r>
              <a:rPr lang="zh-CN" altLang="zh-CN" b="1" dirty="0" smtClean="0">
                <a:latin typeface="宋体" pitchFamily="2" charset="-122"/>
              </a:rPr>
              <a:t>行</a:t>
            </a:r>
            <a:r>
              <a:rPr lang="zh-CN" altLang="en-US" b="1" dirty="0" smtClean="0">
                <a:latin typeface="宋体" pitchFamily="2" charset="-122"/>
              </a:rPr>
              <a:t>完</a:t>
            </a:r>
            <a:r>
              <a:rPr lang="en-US" altLang="zh-CN" b="1" dirty="0" smtClean="0">
                <a:latin typeface="宋体" pitchFamily="2" charset="-122"/>
              </a:rPr>
              <a:t>6</a:t>
            </a:r>
            <a:r>
              <a:rPr lang="zh-CN" altLang="zh-CN" b="1" dirty="0">
                <a:latin typeface="宋体" pitchFamily="2" charset="-122"/>
              </a:rPr>
              <a:t>个任务</a:t>
            </a:r>
            <a:r>
              <a:rPr lang="zh-CN" altLang="zh-CN" b="1" dirty="0" smtClean="0">
                <a:latin typeface="宋体" pitchFamily="2" charset="-122"/>
              </a:rPr>
              <a:t>后</a:t>
            </a:r>
            <a:r>
              <a:rPr lang="zh-CN" altLang="en-US" b="1" dirty="0" smtClean="0">
                <a:latin typeface="宋体" pitchFamily="2" charset="-122"/>
              </a:rPr>
              <a:t>直接</a:t>
            </a:r>
            <a:r>
              <a:rPr lang="zh-CN" altLang="zh-CN" b="1" dirty="0" smtClean="0">
                <a:latin typeface="宋体" pitchFamily="2" charset="-122"/>
              </a:rPr>
              <a:t>退出</a:t>
            </a:r>
            <a:r>
              <a:rPr lang="zh-CN" altLang="en-US" b="1" dirty="0" smtClean="0">
                <a:latin typeface="宋体" pitchFamily="2" charset="-122"/>
              </a:rPr>
              <a:t>，剩余的</a:t>
            </a:r>
            <a:r>
              <a:rPr lang="en-US" altLang="zh-CN" b="1" dirty="0" smtClean="0">
                <a:latin typeface="宋体" pitchFamily="2" charset="-122"/>
              </a:rPr>
              <a:t>3</a:t>
            </a:r>
            <a:r>
              <a:rPr lang="zh-CN" altLang="en-US" b="1" dirty="0" smtClean="0">
                <a:latin typeface="宋体" pitchFamily="2" charset="-122"/>
              </a:rPr>
              <a:t>个任务未执行</a:t>
            </a:r>
            <a:r>
              <a:rPr lang="zh-CN" altLang="zh-CN" b="1" dirty="0" smtClean="0">
                <a:latin typeface="宋体" pitchFamily="2" charset="-122"/>
              </a:rPr>
              <a:t>。</a:t>
            </a:r>
            <a:endParaRPr lang="zh-CN" altLang="en-US" b="1" dirty="0">
              <a:latin typeface="宋体" pitchFamily="2" charset="-122"/>
            </a:endParaRPr>
          </a:p>
        </p:txBody>
      </p:sp>
    </p:spTree>
    <p:extLst>
      <p:ext uri="{BB962C8B-B14F-4D97-AF65-F5344CB8AC3E}">
        <p14:creationId xmlns:p14="http://schemas.microsoft.com/office/powerpoint/2010/main" val="26708998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93965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Pool</a:t>
            </a:r>
            <a:r>
              <a:rPr lang="zh-CN" altLang="zh-CN" sz="4000" dirty="0">
                <a:solidFill>
                  <a:srgbClr val="1353A2"/>
                </a:solidFill>
                <a:latin typeface="微软雅黑" panose="020B0503020204020204" charset="-122"/>
                <a:ea typeface="微软雅黑" panose="020B0503020204020204" charset="-122"/>
              </a:rPr>
              <a:t>类批量创建进程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若希望主进程能等待所有的子进程执行完之后结束，需要通过</a:t>
            </a:r>
            <a:r>
              <a:rPr lang="en-US" altLang="zh-CN" sz="4400" dirty="0">
                <a:latin typeface="微软雅黑" pitchFamily="34" charset="-122"/>
                <a:ea typeface="微软雅黑" pitchFamily="34" charset="-122"/>
              </a:rPr>
              <a:t>join()</a:t>
            </a:r>
            <a:r>
              <a:rPr lang="zh-CN" altLang="zh-CN" sz="4400" dirty="0">
                <a:latin typeface="微软雅黑" pitchFamily="34" charset="-122"/>
                <a:ea typeface="微软雅黑" pitchFamily="34" charset="-122"/>
              </a:rPr>
              <a:t>方法将主进程切换成阻塞状态。</a:t>
            </a:r>
          </a:p>
        </p:txBody>
      </p:sp>
      <p:sp>
        <p:nvSpPr>
          <p:cNvPr id="10" name="矩形 9"/>
          <p:cNvSpPr/>
          <p:nvPr/>
        </p:nvSpPr>
        <p:spPr>
          <a:xfrm>
            <a:off x="1910686" y="3829097"/>
            <a:ext cx="8407021" cy="158906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3626373" y="4157878"/>
            <a:ext cx="497564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pool.close()           # </a:t>
            </a:r>
            <a:r>
              <a:rPr lang="zh-CN" altLang="zh-CN" sz="2800" dirty="0">
                <a:latin typeface="Times New Roman" pitchFamily="18" charset="0"/>
              </a:rPr>
              <a:t>关闭进程池</a:t>
            </a:r>
          </a:p>
          <a:p>
            <a:r>
              <a:rPr lang="en-US" altLang="zh-CN" sz="2800" dirty="0">
                <a:latin typeface="Times New Roman" pitchFamily="18" charset="0"/>
              </a:rPr>
              <a:t>pool.join()            # </a:t>
            </a:r>
            <a:r>
              <a:rPr lang="zh-CN" altLang="zh-CN" sz="2800" dirty="0">
                <a:latin typeface="Times New Roman" pitchFamily="18" charset="0"/>
              </a:rPr>
              <a:t>阻塞主进程</a:t>
            </a:r>
          </a:p>
        </p:txBody>
      </p:sp>
    </p:spTree>
    <p:extLst>
      <p:ext uri="{BB962C8B-B14F-4D97-AF65-F5344CB8AC3E}">
        <p14:creationId xmlns:p14="http://schemas.microsoft.com/office/powerpoint/2010/main" val="17819075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93965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Pool</a:t>
            </a:r>
            <a:r>
              <a:rPr lang="zh-CN" altLang="zh-CN" sz="4000" dirty="0">
                <a:solidFill>
                  <a:srgbClr val="1353A2"/>
                </a:solidFill>
                <a:latin typeface="微软雅黑" panose="020B0503020204020204" charset="-122"/>
                <a:ea typeface="微软雅黑" panose="020B0503020204020204" charset="-122"/>
              </a:rPr>
              <a:t>类批量创建进程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a:latin typeface="微软雅黑" pitchFamily="34" charset="-122"/>
                <a:ea typeface="微软雅黑" pitchFamily="34" charset="-122"/>
              </a:rPr>
              <a:t>通过</a:t>
            </a:r>
            <a:r>
              <a:rPr lang="en-US" altLang="zh-CN" sz="4400" dirty="0">
                <a:latin typeface="微软雅黑" pitchFamily="34" charset="-122"/>
                <a:ea typeface="微软雅黑" pitchFamily="34" charset="-122"/>
              </a:rPr>
              <a:t>Pool</a:t>
            </a:r>
            <a:r>
              <a:rPr lang="zh-CN" altLang="en-US" sz="4400" dirty="0">
                <a:latin typeface="微软雅黑" pitchFamily="34" charset="-122"/>
                <a:ea typeface="微软雅黑" pitchFamily="34" charset="-122"/>
              </a:rPr>
              <a:t>类的</a:t>
            </a:r>
            <a:r>
              <a:rPr lang="en-US" altLang="zh-CN" sz="4400" dirty="0">
                <a:latin typeface="微软雅黑" pitchFamily="34" charset="-122"/>
                <a:ea typeface="微软雅黑" pitchFamily="34" charset="-122"/>
              </a:rPr>
              <a:t>apply </a:t>
            </a:r>
            <a:r>
              <a:rPr lang="en-US" altLang="zh-CN" sz="4400" dirty="0" smtClean="0">
                <a:latin typeface="微软雅黑" pitchFamily="34" charset="-122"/>
                <a:ea typeface="微软雅黑" pitchFamily="34" charset="-122"/>
              </a:rPr>
              <a:t>()</a:t>
            </a:r>
            <a:r>
              <a:rPr lang="zh-CN" altLang="zh-CN" sz="4400" dirty="0" smtClean="0">
                <a:latin typeface="微软雅黑" pitchFamily="34" charset="-122"/>
                <a:ea typeface="微软雅黑" pitchFamily="34" charset="-122"/>
              </a:rPr>
              <a:t> </a:t>
            </a:r>
            <a:r>
              <a:rPr lang="zh-CN" altLang="en-US" sz="4400" dirty="0" smtClean="0">
                <a:latin typeface="微软雅黑" pitchFamily="34" charset="-122"/>
                <a:ea typeface="微软雅黑" pitchFamily="34" charset="-122"/>
              </a:rPr>
              <a:t>方</a:t>
            </a:r>
            <a:r>
              <a:rPr lang="zh-CN" altLang="en-US" sz="4400" dirty="0">
                <a:latin typeface="微软雅黑" pitchFamily="34" charset="-122"/>
                <a:ea typeface="微软雅黑" pitchFamily="34" charset="-122"/>
              </a:rPr>
              <a:t>法可以采用阻塞的方式给进程池中的进程添加任务。</a:t>
            </a:r>
            <a:endParaRPr lang="zh-CN" altLang="zh-CN" sz="4400" dirty="0">
              <a:latin typeface="微软雅黑" pitchFamily="34" charset="-122"/>
              <a:ea typeface="微软雅黑" pitchFamily="34" charset="-122"/>
            </a:endParaRPr>
          </a:p>
        </p:txBody>
      </p:sp>
      <p:sp>
        <p:nvSpPr>
          <p:cNvPr id="10" name="矩形 9"/>
          <p:cNvSpPr/>
          <p:nvPr/>
        </p:nvSpPr>
        <p:spPr>
          <a:xfrm>
            <a:off x="1910686" y="3363346"/>
            <a:ext cx="8407021" cy="112676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2" name="文本框 2"/>
          <p:cNvSpPr txBox="1">
            <a:spLocks noChangeArrowheads="1"/>
          </p:cNvSpPr>
          <p:nvPr/>
        </p:nvSpPr>
        <p:spPr bwMode="auto">
          <a:xfrm>
            <a:off x="3116546" y="3634341"/>
            <a:ext cx="59952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apply(self, func, args=(), kwds={})</a:t>
            </a:r>
            <a:endParaRPr lang="zh-CN" altLang="zh-CN" sz="3200" dirty="0">
              <a:latin typeface="Times New Roman" pitchFamily="18" charset="0"/>
            </a:endParaRPr>
          </a:p>
        </p:txBody>
      </p:sp>
    </p:spTree>
    <p:extLst>
      <p:ext uri="{BB962C8B-B14F-4D97-AF65-F5344CB8AC3E}">
        <p14:creationId xmlns:p14="http://schemas.microsoft.com/office/powerpoint/2010/main" val="12930382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939652"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Pool</a:t>
            </a:r>
            <a:r>
              <a:rPr lang="zh-CN" altLang="zh-CN" sz="4000" dirty="0">
                <a:solidFill>
                  <a:srgbClr val="1353A2"/>
                </a:solidFill>
                <a:latin typeface="微软雅黑" panose="020B0503020204020204" charset="-122"/>
                <a:ea typeface="微软雅黑" panose="020B0503020204020204" charset="-122"/>
              </a:rPr>
              <a:t>类批量创建进程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5"/>
          <p:cNvSpPr/>
          <p:nvPr/>
        </p:nvSpPr>
        <p:spPr>
          <a:xfrm>
            <a:off x="577850" y="2347415"/>
            <a:ext cx="7719990" cy="399879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1028225" y="2638652"/>
            <a:ext cx="681923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dirty="0" smtClean="0">
                <a:latin typeface="Times New Roman" pitchFamily="18" charset="0"/>
              </a:rPr>
              <a:t>def </a:t>
            </a:r>
            <a:r>
              <a:rPr lang="en-US" altLang="zh-CN" dirty="0">
                <a:latin typeface="Times New Roman" pitchFamily="18" charset="0"/>
              </a:rPr>
              <a:t>work(num):</a:t>
            </a:r>
            <a:endParaRPr lang="zh-CN" altLang="zh-CN" dirty="0">
              <a:latin typeface="Times New Roman" pitchFamily="18" charset="0"/>
            </a:endParaRPr>
          </a:p>
          <a:p>
            <a:r>
              <a:rPr lang="en-US" altLang="zh-CN" dirty="0">
                <a:latin typeface="Times New Roman" pitchFamily="18" charset="0"/>
              </a:rPr>
              <a:t>    print('</a:t>
            </a:r>
            <a:r>
              <a:rPr lang="zh-CN" altLang="zh-CN" dirty="0">
                <a:latin typeface="Times New Roman" pitchFamily="18" charset="0"/>
              </a:rPr>
              <a:t>进程</a:t>
            </a:r>
            <a:r>
              <a:rPr lang="en-US" altLang="zh-CN" dirty="0">
                <a:latin typeface="Times New Roman" pitchFamily="18" charset="0"/>
              </a:rPr>
              <a:t>%s</a:t>
            </a:r>
            <a:r>
              <a:rPr lang="zh-CN" altLang="zh-CN" dirty="0">
                <a:latin typeface="Times New Roman" pitchFamily="18" charset="0"/>
              </a:rPr>
              <a:t>： 执行任务</a:t>
            </a:r>
            <a:r>
              <a:rPr lang="en-US" altLang="zh-CN" dirty="0">
                <a:latin typeface="Times New Roman" pitchFamily="18" charset="0"/>
              </a:rPr>
              <a:t>%d'% (os.getpid(), num))</a:t>
            </a:r>
            <a:endParaRPr lang="zh-CN" altLang="zh-CN" dirty="0">
              <a:latin typeface="Times New Roman" pitchFamily="18" charset="0"/>
            </a:endParaRPr>
          </a:p>
          <a:p>
            <a:r>
              <a:rPr lang="en-US" altLang="zh-CN" dirty="0">
                <a:latin typeface="Times New Roman" pitchFamily="18" charset="0"/>
              </a:rPr>
              <a:t>    time.sleep(2)</a:t>
            </a:r>
            <a:endParaRPr lang="zh-CN" altLang="zh-CN" dirty="0">
              <a:latin typeface="Times New Roman" pitchFamily="18" charset="0"/>
            </a:endParaRPr>
          </a:p>
          <a:p>
            <a:r>
              <a:rPr lang="en-US" altLang="zh-CN" dirty="0">
                <a:latin typeface="Times New Roman" pitchFamily="18" charset="0"/>
              </a:rPr>
              <a:t>if __name__ == '__main__':</a:t>
            </a:r>
            <a:endParaRPr lang="zh-CN" altLang="zh-CN" dirty="0">
              <a:latin typeface="Times New Roman" pitchFamily="18" charset="0"/>
            </a:endParaRPr>
          </a:p>
          <a:p>
            <a:r>
              <a:rPr lang="en-US" altLang="zh-CN" dirty="0">
                <a:latin typeface="Times New Roman" pitchFamily="18" charset="0"/>
              </a:rPr>
              <a:t>    pool = Pool(3</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    for i in range(9):</a:t>
            </a:r>
            <a:endParaRPr lang="zh-CN" altLang="zh-CN" dirty="0">
              <a:latin typeface="Times New Roman" pitchFamily="18" charset="0"/>
            </a:endParaRPr>
          </a:p>
          <a:p>
            <a:r>
              <a:rPr lang="en-US" altLang="zh-CN" dirty="0">
                <a:latin typeface="Times New Roman" pitchFamily="18" charset="0"/>
              </a:rPr>
              <a:t>        pool.apply(work, (i</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    time.sleep(3)</a:t>
            </a:r>
            <a:endParaRPr lang="zh-CN" altLang="zh-CN" dirty="0">
              <a:latin typeface="Times New Roman" pitchFamily="18" charset="0"/>
            </a:endParaRPr>
          </a:p>
          <a:p>
            <a:r>
              <a:rPr lang="en-US" altLang="zh-CN" dirty="0">
                <a:latin typeface="Times New Roman" pitchFamily="18" charset="0"/>
              </a:rPr>
              <a:t>    print('</a:t>
            </a:r>
            <a:r>
              <a:rPr lang="zh-CN" altLang="zh-CN" dirty="0">
                <a:latin typeface="Times New Roman" pitchFamily="18" charset="0"/>
              </a:rPr>
              <a:t>主进程执行结束</a:t>
            </a:r>
            <a:r>
              <a:rPr lang="en-US" altLang="zh-CN" dirty="0">
                <a:latin typeface="Times New Roman" pitchFamily="18" charset="0"/>
              </a:rPr>
              <a:t>')</a:t>
            </a:r>
            <a:endParaRPr lang="zh-CN" altLang="zh-CN" dirty="0">
              <a:latin typeface="Times New Roman" pitchFamily="18" charset="0"/>
            </a:endParaRPr>
          </a:p>
        </p:txBody>
      </p:sp>
      <p:sp>
        <p:nvSpPr>
          <p:cNvPr id="8" name="圆角矩形标注 7"/>
          <p:cNvSpPr/>
          <p:nvPr/>
        </p:nvSpPr>
        <p:spPr>
          <a:xfrm>
            <a:off x="8624711" y="2380244"/>
            <a:ext cx="3187537" cy="2079585"/>
          </a:xfrm>
          <a:prstGeom prst="wedgeRoundRectCallout">
            <a:avLst>
              <a:gd name="adj1" fmla="val -77631"/>
              <a:gd name="adj2" fmla="val -27531"/>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2000" b="1" dirty="0">
                <a:solidFill>
                  <a:srgbClr val="FF0000"/>
                </a:solidFill>
                <a:latin typeface="Times New Roman" panose="02020603050405020304" charset="0"/>
                <a:ea typeface="宋体" panose="02010600030101010101" pitchFamily="2" charset="-122"/>
              </a:rPr>
              <a:t>进程</a:t>
            </a:r>
            <a:r>
              <a:rPr lang="en-US" altLang="zh-CN" sz="2000" b="1" dirty="0">
                <a:solidFill>
                  <a:srgbClr val="FF0000"/>
                </a:solidFill>
                <a:latin typeface="Times New Roman" panose="02020603050405020304" charset="0"/>
                <a:ea typeface="宋体" panose="02010600030101010101" pitchFamily="2" charset="-122"/>
              </a:rPr>
              <a:t>5928</a:t>
            </a:r>
            <a:r>
              <a:rPr lang="zh-CN" altLang="zh-CN" sz="2000" b="1" dirty="0">
                <a:solidFill>
                  <a:srgbClr val="FF0000"/>
                </a:solidFill>
                <a:latin typeface="Times New Roman" panose="02020603050405020304" charset="0"/>
                <a:ea typeface="宋体" panose="02010600030101010101" pitchFamily="2" charset="-122"/>
              </a:rPr>
              <a:t>： 执行任务</a:t>
            </a:r>
            <a:r>
              <a:rPr lang="en-US" altLang="zh-CN" sz="2000" b="1" dirty="0">
                <a:solidFill>
                  <a:srgbClr val="FF0000"/>
                </a:solidFill>
                <a:latin typeface="Times New Roman" panose="02020603050405020304" charset="0"/>
                <a:ea typeface="宋体" panose="02010600030101010101" pitchFamily="2" charset="-122"/>
              </a:rPr>
              <a:t>0</a:t>
            </a:r>
            <a:endParaRPr lang="zh-CN" altLang="zh-CN" sz="2000" b="1" dirty="0">
              <a:solidFill>
                <a:srgbClr val="FF0000"/>
              </a:solidFill>
              <a:latin typeface="Times New Roman" panose="02020603050405020304" charset="0"/>
              <a:ea typeface="宋体" panose="02010600030101010101" pitchFamily="2" charset="-122"/>
            </a:endParaRPr>
          </a:p>
          <a:p>
            <a:pPr>
              <a:defRPr/>
            </a:pPr>
            <a:r>
              <a:rPr lang="zh-CN" altLang="zh-CN" sz="2000" b="1" dirty="0">
                <a:solidFill>
                  <a:srgbClr val="FF0000"/>
                </a:solidFill>
                <a:latin typeface="Times New Roman" panose="02020603050405020304" charset="0"/>
                <a:ea typeface="宋体" panose="02010600030101010101" pitchFamily="2" charset="-122"/>
              </a:rPr>
              <a:t>进程</a:t>
            </a:r>
            <a:r>
              <a:rPr lang="en-US" altLang="zh-CN" sz="2000" b="1" dirty="0">
                <a:solidFill>
                  <a:srgbClr val="FF0000"/>
                </a:solidFill>
                <a:latin typeface="Times New Roman" panose="02020603050405020304" charset="0"/>
                <a:ea typeface="宋体" panose="02010600030101010101" pitchFamily="2" charset="-122"/>
              </a:rPr>
              <a:t>6408</a:t>
            </a:r>
            <a:r>
              <a:rPr lang="zh-CN" altLang="zh-CN" sz="2000" b="1" dirty="0">
                <a:solidFill>
                  <a:srgbClr val="FF0000"/>
                </a:solidFill>
                <a:latin typeface="Times New Roman" panose="02020603050405020304" charset="0"/>
                <a:ea typeface="宋体" panose="02010600030101010101" pitchFamily="2" charset="-122"/>
              </a:rPr>
              <a:t>： 执行任务</a:t>
            </a:r>
            <a:r>
              <a:rPr lang="en-US" altLang="zh-CN" sz="2000" b="1" dirty="0">
                <a:solidFill>
                  <a:srgbClr val="FF0000"/>
                </a:solidFill>
                <a:latin typeface="Times New Roman" panose="02020603050405020304" charset="0"/>
                <a:ea typeface="宋体" panose="02010600030101010101" pitchFamily="2" charset="-122"/>
              </a:rPr>
              <a:t>1</a:t>
            </a:r>
            <a:endParaRPr lang="zh-CN" altLang="zh-CN" sz="2000" b="1" dirty="0">
              <a:solidFill>
                <a:srgbClr val="FF0000"/>
              </a:solidFill>
              <a:latin typeface="Times New Roman" panose="02020603050405020304" charset="0"/>
              <a:ea typeface="宋体" panose="02010600030101010101" pitchFamily="2" charset="-122"/>
            </a:endParaRPr>
          </a:p>
          <a:p>
            <a:pPr>
              <a:defRPr/>
            </a:pPr>
            <a:r>
              <a:rPr lang="zh-CN" altLang="zh-CN" sz="2000" b="1" dirty="0">
                <a:solidFill>
                  <a:srgbClr val="FF0000"/>
                </a:solidFill>
                <a:latin typeface="Times New Roman" panose="02020603050405020304" charset="0"/>
                <a:ea typeface="宋体" panose="02010600030101010101" pitchFamily="2" charset="-122"/>
              </a:rPr>
              <a:t>进程</a:t>
            </a:r>
            <a:r>
              <a:rPr lang="en-US" altLang="zh-CN" sz="2000" b="1" dirty="0">
                <a:solidFill>
                  <a:srgbClr val="FF0000"/>
                </a:solidFill>
                <a:latin typeface="Times New Roman" panose="02020603050405020304" charset="0"/>
                <a:ea typeface="宋体" panose="02010600030101010101" pitchFamily="2" charset="-122"/>
              </a:rPr>
              <a:t>5840</a:t>
            </a:r>
            <a:r>
              <a:rPr lang="zh-CN" altLang="zh-CN" sz="2000" b="1" dirty="0">
                <a:solidFill>
                  <a:srgbClr val="FF0000"/>
                </a:solidFill>
                <a:latin typeface="Times New Roman" panose="02020603050405020304" charset="0"/>
                <a:ea typeface="宋体" panose="02010600030101010101" pitchFamily="2" charset="-122"/>
              </a:rPr>
              <a:t>： 执行任务</a:t>
            </a:r>
            <a:r>
              <a:rPr lang="en-US" altLang="zh-CN" sz="2000" b="1" dirty="0">
                <a:solidFill>
                  <a:srgbClr val="FF0000"/>
                </a:solidFill>
                <a:latin typeface="Times New Roman" panose="02020603050405020304" charset="0"/>
                <a:ea typeface="宋体" panose="02010600030101010101" pitchFamily="2" charset="-122"/>
              </a:rPr>
              <a:t>2</a:t>
            </a:r>
            <a:endParaRPr lang="zh-CN" altLang="zh-CN" sz="2000" b="1" dirty="0">
              <a:solidFill>
                <a:srgbClr val="FF0000"/>
              </a:solidFill>
              <a:latin typeface="Times New Roman" panose="02020603050405020304" charset="0"/>
              <a:ea typeface="宋体" panose="02010600030101010101" pitchFamily="2" charset="-122"/>
            </a:endParaRPr>
          </a:p>
          <a:p>
            <a:pPr>
              <a:defRPr/>
            </a:pPr>
            <a:r>
              <a:rPr lang="en-US" altLang="zh-CN" sz="2000" b="1" dirty="0" smtClean="0">
                <a:solidFill>
                  <a:srgbClr val="FF0000"/>
                </a:solidFill>
                <a:latin typeface="Times New Roman" panose="02020603050405020304" charset="0"/>
                <a:ea typeface="宋体" panose="02010600030101010101" pitchFamily="2" charset="-122"/>
              </a:rPr>
              <a:t>......</a:t>
            </a:r>
            <a:endParaRPr lang="zh-CN" altLang="zh-CN" sz="2000" b="1" dirty="0">
              <a:solidFill>
                <a:srgbClr val="FF0000"/>
              </a:solidFill>
              <a:latin typeface="Times New Roman" panose="02020603050405020304" charset="0"/>
              <a:ea typeface="宋体" panose="02010600030101010101" pitchFamily="2" charset="-122"/>
            </a:endParaRPr>
          </a:p>
          <a:p>
            <a:pPr>
              <a:defRPr/>
            </a:pPr>
            <a:r>
              <a:rPr lang="zh-CN" altLang="zh-CN" sz="2000" b="1" dirty="0">
                <a:solidFill>
                  <a:srgbClr val="FF0000"/>
                </a:solidFill>
                <a:latin typeface="Times New Roman" panose="02020603050405020304" charset="0"/>
                <a:ea typeface="宋体" panose="02010600030101010101" pitchFamily="2" charset="-122"/>
              </a:rPr>
              <a:t>进程</a:t>
            </a:r>
            <a:r>
              <a:rPr lang="en-US" altLang="zh-CN" sz="2000" b="1" dirty="0">
                <a:solidFill>
                  <a:srgbClr val="FF0000"/>
                </a:solidFill>
                <a:latin typeface="Times New Roman" panose="02020603050405020304" charset="0"/>
                <a:ea typeface="宋体" panose="02010600030101010101" pitchFamily="2" charset="-122"/>
              </a:rPr>
              <a:t>5840</a:t>
            </a:r>
            <a:r>
              <a:rPr lang="zh-CN" altLang="zh-CN" sz="2000" b="1" dirty="0">
                <a:solidFill>
                  <a:srgbClr val="FF0000"/>
                </a:solidFill>
                <a:latin typeface="Times New Roman" panose="02020603050405020304" charset="0"/>
                <a:ea typeface="宋体" panose="02010600030101010101" pitchFamily="2" charset="-122"/>
              </a:rPr>
              <a:t>： 执行任务</a:t>
            </a:r>
            <a:r>
              <a:rPr lang="en-US" altLang="zh-CN" sz="2000" b="1" dirty="0">
                <a:solidFill>
                  <a:srgbClr val="FF0000"/>
                </a:solidFill>
                <a:latin typeface="Times New Roman" panose="02020603050405020304" charset="0"/>
                <a:ea typeface="宋体" panose="02010600030101010101" pitchFamily="2" charset="-122"/>
              </a:rPr>
              <a:t>8</a:t>
            </a:r>
            <a:endParaRPr lang="zh-CN" altLang="zh-CN" sz="2000" b="1" dirty="0">
              <a:solidFill>
                <a:srgbClr val="FF0000"/>
              </a:solidFill>
              <a:latin typeface="Times New Roman" panose="02020603050405020304" charset="0"/>
              <a:ea typeface="宋体" panose="02010600030101010101" pitchFamily="2" charset="-122"/>
            </a:endParaRPr>
          </a:p>
          <a:p>
            <a:pPr>
              <a:defRPr/>
            </a:pPr>
            <a:r>
              <a:rPr lang="zh-CN" altLang="zh-CN" sz="2000" b="1" dirty="0">
                <a:solidFill>
                  <a:srgbClr val="FF0000"/>
                </a:solidFill>
                <a:latin typeface="Times New Roman" panose="02020603050405020304" charset="0"/>
                <a:ea typeface="宋体" panose="02010600030101010101" pitchFamily="2" charset="-122"/>
              </a:rPr>
              <a:t>主进程执行结束</a:t>
            </a:r>
          </a:p>
        </p:txBody>
      </p:sp>
      <p:sp>
        <p:nvSpPr>
          <p:cNvPr id="11" name="TextBox 10"/>
          <p:cNvSpPr txBox="1"/>
          <p:nvPr/>
        </p:nvSpPr>
        <p:spPr>
          <a:xfrm flipH="1">
            <a:off x="8434315" y="4956270"/>
            <a:ext cx="3377932" cy="1384995"/>
          </a:xfrm>
          <a:prstGeom prst="rect">
            <a:avLst/>
          </a:prstGeom>
          <a:noFill/>
        </p:spPr>
        <p:txBody>
          <a:bodyPr wrap="square" rtlCol="0">
            <a:spAutoFit/>
          </a:bodyPr>
          <a:lstStyle/>
          <a:p>
            <a:r>
              <a:rPr lang="zh-CN" altLang="zh-CN" sz="2800" b="1" dirty="0" smtClean="0">
                <a:latin typeface="宋体" pitchFamily="2" charset="-122"/>
              </a:rPr>
              <a:t>主进程在</a:t>
            </a:r>
            <a:r>
              <a:rPr lang="zh-CN" altLang="zh-CN" sz="2800" b="1" dirty="0">
                <a:latin typeface="宋体" pitchFamily="2" charset="-122"/>
              </a:rPr>
              <a:t>子进程全部执</a:t>
            </a:r>
            <a:r>
              <a:rPr lang="zh-CN" altLang="zh-CN" sz="2800" b="1" dirty="0" smtClean="0">
                <a:latin typeface="宋体" pitchFamily="2" charset="-122"/>
              </a:rPr>
              <a:t>行</a:t>
            </a:r>
            <a:r>
              <a:rPr lang="zh-CN" altLang="en-US" sz="2800" b="1" dirty="0" smtClean="0">
                <a:latin typeface="宋体" pitchFamily="2" charset="-122"/>
              </a:rPr>
              <a:t>完任务</a:t>
            </a:r>
            <a:r>
              <a:rPr lang="zh-CN" altLang="zh-CN" sz="2800" b="1" dirty="0" smtClean="0">
                <a:latin typeface="宋体" pitchFamily="2" charset="-122"/>
              </a:rPr>
              <a:t>后才退</a:t>
            </a:r>
            <a:r>
              <a:rPr lang="zh-CN" altLang="zh-CN" sz="2800" b="1" dirty="0">
                <a:latin typeface="宋体" pitchFamily="2" charset="-122"/>
              </a:rPr>
              <a:t>出。</a:t>
            </a:r>
            <a:endParaRPr lang="zh-CN" altLang="en-US" sz="2800" b="1" dirty="0">
              <a:latin typeface="宋体" pitchFamily="2" charset="-122"/>
            </a:endParaRPr>
          </a:p>
        </p:txBody>
      </p:sp>
      <p:sp>
        <p:nvSpPr>
          <p:cNvPr id="13" name="矩形 2"/>
          <p:cNvSpPr>
            <a:spLocks noChangeArrowheads="1"/>
          </p:cNvSpPr>
          <p:nvPr/>
        </p:nvSpPr>
        <p:spPr bwMode="auto">
          <a:xfrm>
            <a:off x="577849" y="1320800"/>
            <a:ext cx="11234399" cy="83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smtClean="0">
                <a:latin typeface="微软雅黑" pitchFamily="34" charset="-122"/>
                <a:ea typeface="微软雅黑" pitchFamily="34" charset="-122"/>
              </a:rPr>
              <a:t>示例：</a:t>
            </a:r>
            <a:endParaRPr lang="zh-CN" altLang="zh-CN" sz="4400" dirty="0">
              <a:latin typeface="微软雅黑" pitchFamily="34" charset="-122"/>
              <a:ea typeface="微软雅黑" pitchFamily="34" charset="-122"/>
            </a:endParaRPr>
          </a:p>
        </p:txBody>
      </p:sp>
    </p:spTree>
    <p:extLst>
      <p:ext uri="{BB962C8B-B14F-4D97-AF65-F5344CB8AC3E}">
        <p14:creationId xmlns:p14="http://schemas.microsoft.com/office/powerpoint/2010/main" val="1614929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05911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什么是进程</a:t>
            </a:r>
            <a:endParaRPr lang="zh-CN" altLang="en-US" sz="2800" dirty="0">
              <a:solidFill>
                <a:srgbClr val="595959"/>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进程的创建方式</a:t>
            </a: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03    </a:t>
            </a:r>
            <a:r>
              <a:rPr lang="zh-CN" altLang="zh-CN" sz="2800" dirty="0">
                <a:solidFill>
                  <a:schemeClr val="bg1"/>
                </a:solidFill>
                <a:latin typeface="Impact" pitchFamily="34" charset="0"/>
                <a:ea typeface="微软雅黑" pitchFamily="34" charset="-122"/>
              </a:rPr>
              <a:t>进程间通信——</a:t>
            </a:r>
            <a:r>
              <a:rPr lang="en-US" altLang="zh-CN" sz="2800" dirty="0">
                <a:solidFill>
                  <a:schemeClr val="bg1"/>
                </a:solidFill>
                <a:latin typeface="Impact" pitchFamily="34" charset="0"/>
                <a:ea typeface="微软雅黑" pitchFamily="34" charset="-122"/>
              </a:rPr>
              <a:t>Queue</a:t>
            </a:r>
            <a:endParaRPr lang="zh-CN" altLang="en-US" sz="2800" dirty="0">
              <a:solidFill>
                <a:schemeClr val="bg1"/>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什</a:t>
            </a:r>
            <a:r>
              <a:rPr lang="zh-CN" altLang="zh-CN" sz="2800" dirty="0">
                <a:solidFill>
                  <a:srgbClr val="595959"/>
                </a:solidFill>
                <a:latin typeface="Impact" pitchFamily="34" charset="0"/>
                <a:ea typeface="微软雅黑" pitchFamily="34" charset="-122"/>
              </a:rPr>
              <a:t>么是线程</a:t>
            </a: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程的基本操作</a:t>
            </a:r>
            <a:endParaRPr lang="zh-CN" altLang="en-US" sz="2800" dirty="0">
              <a:solidFill>
                <a:srgbClr val="595959"/>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程锁</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42229371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63620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进程间通信——</a:t>
            </a:r>
            <a:r>
              <a:rPr lang="en-US" altLang="zh-CN" sz="4000" dirty="0">
                <a:solidFill>
                  <a:srgbClr val="1353A2"/>
                </a:solidFill>
                <a:latin typeface="微软雅黑" panose="020B0503020204020204" charset="-122"/>
                <a:ea typeface="微软雅黑" panose="020B0503020204020204" charset="-122"/>
              </a:rPr>
              <a:t>Queue</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3"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每个进程中所拥有的数据（包括全局变量）都是独有的，无法与其它进程共享。</a:t>
            </a:r>
          </a:p>
        </p:txBody>
      </p:sp>
      <p:sp>
        <p:nvSpPr>
          <p:cNvPr id="3" name="矩形 2"/>
          <p:cNvSpPr/>
          <p:nvPr/>
        </p:nvSpPr>
        <p:spPr>
          <a:xfrm>
            <a:off x="3070746" y="3836200"/>
            <a:ext cx="1665027" cy="200849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3422387" y="3374535"/>
            <a:ext cx="954107" cy="461665"/>
          </a:xfrm>
          <a:prstGeom prst="rect">
            <a:avLst/>
          </a:prstGeom>
          <a:noFill/>
        </p:spPr>
        <p:txBody>
          <a:bodyPr wrap="none" rtlCol="0">
            <a:spAutoFit/>
          </a:bodyPr>
          <a:lstStyle/>
          <a:p>
            <a:r>
              <a:rPr lang="zh-CN" altLang="en-US" b="1" dirty="0" smtClean="0"/>
              <a:t>进程</a:t>
            </a:r>
            <a:r>
              <a:rPr lang="en-US" altLang="zh-CN" b="1" dirty="0" smtClean="0"/>
              <a:t>A</a:t>
            </a:r>
            <a:endParaRPr lang="zh-CN" altLang="en-US" b="1" dirty="0"/>
          </a:p>
        </p:txBody>
      </p:sp>
      <p:sp>
        <p:nvSpPr>
          <p:cNvPr id="20" name="TextBox 19"/>
          <p:cNvSpPr txBox="1"/>
          <p:nvPr/>
        </p:nvSpPr>
        <p:spPr>
          <a:xfrm>
            <a:off x="7948431" y="3374535"/>
            <a:ext cx="958917" cy="461665"/>
          </a:xfrm>
          <a:prstGeom prst="rect">
            <a:avLst/>
          </a:prstGeom>
          <a:noFill/>
        </p:spPr>
        <p:txBody>
          <a:bodyPr wrap="none" rtlCol="0">
            <a:spAutoFit/>
          </a:bodyPr>
          <a:lstStyle/>
          <a:p>
            <a:r>
              <a:rPr lang="zh-CN" altLang="en-US" b="1" dirty="0" smtClean="0"/>
              <a:t>进程</a:t>
            </a:r>
            <a:r>
              <a:rPr lang="en-US" altLang="zh-CN" b="1" dirty="0"/>
              <a:t>B</a:t>
            </a:r>
            <a:endParaRPr lang="zh-CN" altLang="en-US" b="1" dirty="0"/>
          </a:p>
        </p:txBody>
      </p:sp>
      <p:sp>
        <p:nvSpPr>
          <p:cNvPr id="10" name="矩形 9"/>
          <p:cNvSpPr/>
          <p:nvPr/>
        </p:nvSpPr>
        <p:spPr>
          <a:xfrm>
            <a:off x="7595375" y="3836200"/>
            <a:ext cx="1665027" cy="200849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70746" y="4476466"/>
            <a:ext cx="1665027" cy="36398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数据</a:t>
            </a:r>
            <a:endParaRPr lang="zh-CN" altLang="en-US" b="1" dirty="0"/>
          </a:p>
        </p:txBody>
      </p:sp>
      <p:sp>
        <p:nvSpPr>
          <p:cNvPr id="12" name="矩形 11"/>
          <p:cNvSpPr/>
          <p:nvPr/>
        </p:nvSpPr>
        <p:spPr>
          <a:xfrm>
            <a:off x="7601803" y="5039414"/>
            <a:ext cx="1665027" cy="36398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数据</a:t>
            </a:r>
            <a:endParaRPr lang="zh-CN" altLang="en-US" b="1" dirty="0"/>
          </a:p>
        </p:txBody>
      </p:sp>
      <p:pic>
        <p:nvPicPr>
          <p:cNvPr id="12290" name="Picture 2" descr="https://timgsa.baidu.com/timg?image&amp;quality=80&amp;size=b9999_10000&amp;sec=1563438360840&amp;di=19e49b554f58d6ab42b1e2ef01a4ffd8&amp;imgtype=jpg&amp;src=http%3A%2F%2Fimg3.imgtn.bdimg.com%2Fit%2Fu%3D965663193%2C1560936490%26fm%3D214%26gp%3D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896" y="3959091"/>
            <a:ext cx="1444304" cy="1444304"/>
          </a:xfrm>
          <a:prstGeom prst="rect">
            <a:avLst/>
          </a:prstGeom>
          <a:noFill/>
          <a:extLst>
            <a:ext uri="{909E8E84-426E-40DD-AFC4-6F175D3DCCD1}">
              <a14:hiddenFill xmlns:a14="http://schemas.microsoft.com/office/drawing/2010/main">
                <a:solidFill>
                  <a:srgbClr val="FFFFFF"/>
                </a:solidFill>
              </a14:hiddenFill>
            </a:ext>
          </a:extLst>
        </p:spPr>
      </p:pic>
      <p:sp>
        <p:nvSpPr>
          <p:cNvPr id="6" name="右箭头 5"/>
          <p:cNvSpPr/>
          <p:nvPr/>
        </p:nvSpPr>
        <p:spPr>
          <a:xfrm rot="1166708">
            <a:off x="4807443" y="4608885"/>
            <a:ext cx="737123" cy="391216"/>
          </a:xfrm>
          <a:prstGeom prst="rightArrow">
            <a:avLst>
              <a:gd name="adj1" fmla="val 50000"/>
              <a:gd name="adj2" fmla="val 77909"/>
            </a:avLst>
          </a:prstGeom>
          <a:solidFill>
            <a:schemeClr val="bg1">
              <a:lumMod val="50000"/>
            </a:schemeClr>
          </a:solidFill>
          <a:ln>
            <a:solidFill>
              <a:srgbClr val="135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rot="984529" flipH="1">
            <a:off x="6824433" y="4916031"/>
            <a:ext cx="737123" cy="391216"/>
          </a:xfrm>
          <a:prstGeom prst="rightArrow">
            <a:avLst>
              <a:gd name="adj1" fmla="val 50000"/>
              <a:gd name="adj2" fmla="val 77909"/>
            </a:avLst>
          </a:prstGeom>
          <a:solidFill>
            <a:schemeClr val="bg1">
              <a:lumMod val="50000"/>
            </a:schemeClr>
          </a:solidFill>
          <a:ln>
            <a:solidFill>
              <a:srgbClr val="135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23600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63620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进程间通信——</a:t>
            </a:r>
            <a:r>
              <a:rPr lang="en-US" altLang="zh-CN" sz="4000" dirty="0">
                <a:solidFill>
                  <a:srgbClr val="1353A2"/>
                </a:solidFill>
                <a:latin typeface="微软雅黑" panose="020B0503020204020204" charset="-122"/>
                <a:ea typeface="微软雅黑" panose="020B0503020204020204" charset="-122"/>
              </a:rPr>
              <a:t>Queue</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3" name="矩形 2"/>
          <p:cNvSpPr>
            <a:spLocks noChangeArrowheads="1"/>
          </p:cNvSpPr>
          <p:nvPr/>
        </p:nvSpPr>
        <p:spPr bwMode="auto">
          <a:xfrm>
            <a:off x="577849" y="1320800"/>
            <a:ext cx="11234399" cy="224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000" dirty="0" smtClean="0">
                <a:latin typeface="微软雅黑" pitchFamily="34" charset="-122"/>
                <a:ea typeface="微软雅黑" pitchFamily="34" charset="-122"/>
              </a:rPr>
              <a:t>multiprocessing</a:t>
            </a:r>
            <a:r>
              <a:rPr lang="zh-CN" altLang="zh-CN" sz="4000" dirty="0">
                <a:latin typeface="微软雅黑" pitchFamily="34" charset="-122"/>
                <a:ea typeface="微软雅黑" pitchFamily="34" charset="-122"/>
              </a:rPr>
              <a:t>模块中提供</a:t>
            </a:r>
            <a:r>
              <a:rPr lang="zh-CN" altLang="zh-CN" sz="4000" dirty="0" smtClean="0">
                <a:latin typeface="微软雅黑" pitchFamily="34" charset="-122"/>
                <a:ea typeface="微软雅黑" pitchFamily="34" charset="-122"/>
              </a:rPr>
              <a:t>了</a:t>
            </a:r>
            <a:r>
              <a:rPr lang="en-US" altLang="zh-CN" sz="4000" dirty="0">
                <a:latin typeface="微软雅黑" pitchFamily="34" charset="-122"/>
                <a:ea typeface="微软雅黑" pitchFamily="34" charset="-122"/>
              </a:rPr>
              <a:t>Queue</a:t>
            </a:r>
            <a:r>
              <a:rPr lang="zh-CN" altLang="zh-CN" sz="4000" dirty="0" smtClean="0">
                <a:latin typeface="微软雅黑" pitchFamily="34" charset="-122"/>
                <a:ea typeface="微软雅黑" pitchFamily="34" charset="-122"/>
              </a:rPr>
              <a:t>类</a:t>
            </a:r>
            <a:r>
              <a:rPr lang="zh-CN" altLang="en-US" sz="4000" dirty="0" smtClean="0">
                <a:latin typeface="微软雅黑" pitchFamily="34" charset="-122"/>
                <a:ea typeface="微软雅黑" pitchFamily="34" charset="-122"/>
              </a:rPr>
              <a:t>，使用该类的构造方法</a:t>
            </a:r>
            <a:r>
              <a:rPr lang="en-US" altLang="zh-CN" sz="4000" dirty="0" smtClean="0">
                <a:latin typeface="微软雅黑" pitchFamily="34" charset="-122"/>
                <a:ea typeface="微软雅黑" pitchFamily="34" charset="-122"/>
              </a:rPr>
              <a:t>Queue()</a:t>
            </a:r>
            <a:r>
              <a:rPr lang="zh-CN" altLang="en-US" sz="4000" dirty="0" smtClean="0">
                <a:latin typeface="微软雅黑" pitchFamily="34" charset="-122"/>
                <a:ea typeface="微软雅黑" pitchFamily="34" charset="-122"/>
              </a:rPr>
              <a:t>可以创建能管理共享资源的队列。</a:t>
            </a:r>
            <a:endParaRPr lang="en-US" altLang="zh-CN" sz="4000" dirty="0" smtClean="0">
              <a:latin typeface="微软雅黑" pitchFamily="34" charset="-122"/>
              <a:ea typeface="微软雅黑" pitchFamily="34" charset="-122"/>
            </a:endParaRPr>
          </a:p>
        </p:txBody>
      </p:sp>
      <p:sp>
        <p:nvSpPr>
          <p:cNvPr id="10" name="矩形 9"/>
          <p:cNvSpPr/>
          <p:nvPr/>
        </p:nvSpPr>
        <p:spPr>
          <a:xfrm>
            <a:off x="2494665" y="3566543"/>
            <a:ext cx="7318076" cy="112676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1" name="文本框 2"/>
          <p:cNvSpPr txBox="1">
            <a:spLocks noChangeArrowheads="1"/>
          </p:cNvSpPr>
          <p:nvPr/>
        </p:nvSpPr>
        <p:spPr bwMode="auto">
          <a:xfrm>
            <a:off x="3788244" y="3806760"/>
            <a:ext cx="47309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600" dirty="0">
                <a:latin typeface="Times New Roman" pitchFamily="18" charset="0"/>
              </a:rPr>
              <a:t>Queue(self, maxsize=-1)</a:t>
            </a:r>
            <a:endParaRPr lang="zh-CN" altLang="zh-CN" sz="3600" dirty="0">
              <a:latin typeface="Times New Roman" pitchFamily="18" charset="0"/>
            </a:endParaRPr>
          </a:p>
        </p:txBody>
      </p:sp>
      <p:sp>
        <p:nvSpPr>
          <p:cNvPr id="12" name="矩形 11"/>
          <p:cNvSpPr/>
          <p:nvPr/>
        </p:nvSpPr>
        <p:spPr>
          <a:xfrm>
            <a:off x="2494664" y="4713487"/>
            <a:ext cx="7318077" cy="1643527"/>
          </a:xfrm>
          <a:prstGeom prst="rect">
            <a:avLst/>
          </a:prstGeom>
        </p:spPr>
        <p:txBody>
          <a:bodyPr wrap="square">
            <a:spAutoFit/>
          </a:bodyPr>
          <a:lstStyle/>
          <a:p>
            <a:pPr>
              <a:lnSpc>
                <a:spcPct val="120000"/>
              </a:lnSpc>
            </a:pPr>
            <a:r>
              <a:rPr lang="zh-CN" altLang="zh-CN" sz="2800" dirty="0">
                <a:latin typeface="楷体" pitchFamily="49" charset="-122"/>
                <a:ea typeface="楷体" pitchFamily="49" charset="-122"/>
                <a:cs typeface="Times New Roman" pitchFamily="18" charset="0"/>
              </a:rPr>
              <a:t>以上方</a:t>
            </a:r>
            <a:r>
              <a:rPr lang="zh-CN" altLang="zh-CN" sz="2800" dirty="0" smtClean="0">
                <a:latin typeface="楷体" pitchFamily="49" charset="-122"/>
                <a:ea typeface="楷体" pitchFamily="49" charset="-122"/>
                <a:cs typeface="Times New Roman" pitchFamily="18" charset="0"/>
              </a:rPr>
              <a:t>法中，</a:t>
            </a:r>
            <a:r>
              <a:rPr lang="en-US" altLang="zh-CN" sz="2800" dirty="0" smtClean="0">
                <a:latin typeface="楷体" pitchFamily="49" charset="-122"/>
                <a:ea typeface="楷体" pitchFamily="49" charset="-122"/>
                <a:cs typeface="Times New Roman" pitchFamily="18" charset="0"/>
              </a:rPr>
              <a:t>maxsize</a:t>
            </a:r>
            <a:r>
              <a:rPr lang="zh-CN" altLang="zh-CN" sz="2800" dirty="0">
                <a:latin typeface="楷体" pitchFamily="49" charset="-122"/>
                <a:ea typeface="楷体" pitchFamily="49" charset="-122"/>
                <a:cs typeface="Times New Roman" pitchFamily="18" charset="0"/>
              </a:rPr>
              <a:t>参数表示队列中数据的最大长度，若该参数小于</a:t>
            </a:r>
            <a:r>
              <a:rPr lang="en-US" altLang="zh-CN" sz="2800" dirty="0">
                <a:latin typeface="楷体" pitchFamily="49" charset="-122"/>
                <a:ea typeface="楷体" pitchFamily="49" charset="-122"/>
                <a:cs typeface="Times New Roman" pitchFamily="18" charset="0"/>
              </a:rPr>
              <a:t>0</a:t>
            </a:r>
            <a:r>
              <a:rPr lang="zh-CN" altLang="zh-CN" sz="2800" dirty="0">
                <a:latin typeface="楷体" pitchFamily="49" charset="-122"/>
                <a:ea typeface="楷体" pitchFamily="49" charset="-122"/>
                <a:cs typeface="Times New Roman" pitchFamily="18" charset="0"/>
              </a:rPr>
              <a:t>或不设置，说明队</a:t>
            </a:r>
            <a:r>
              <a:rPr lang="zh-CN" altLang="zh-CN" sz="2800" dirty="0" smtClean="0">
                <a:latin typeface="楷体" pitchFamily="49" charset="-122"/>
                <a:ea typeface="楷体" pitchFamily="49" charset="-122"/>
                <a:cs typeface="Times New Roman" pitchFamily="18" charset="0"/>
              </a:rPr>
              <a:t>列没有长度限制</a:t>
            </a:r>
            <a:r>
              <a:rPr lang="zh-CN" altLang="en-US" sz="2800" dirty="0" smtClean="0">
                <a:latin typeface="楷体" pitchFamily="49" charset="-122"/>
                <a:ea typeface="楷体" pitchFamily="49" charset="-122"/>
                <a:cs typeface="Times New Roman" pitchFamily="18" charset="0"/>
              </a:rPr>
              <a:t>，</a:t>
            </a:r>
            <a:r>
              <a:rPr lang="zh-CN" altLang="zh-CN" sz="2800" dirty="0">
                <a:latin typeface="楷体" pitchFamily="49" charset="-122"/>
                <a:ea typeface="楷体" pitchFamily="49" charset="-122"/>
                <a:cs typeface="Times New Roman" pitchFamily="18" charset="0"/>
              </a:rPr>
              <a:t>可以存储任意个数</a:t>
            </a:r>
            <a:r>
              <a:rPr lang="zh-CN" altLang="zh-CN" sz="2800" dirty="0" smtClean="0">
                <a:latin typeface="楷体" pitchFamily="49" charset="-122"/>
                <a:ea typeface="楷体" pitchFamily="49" charset="-122"/>
                <a:cs typeface="Times New Roman" pitchFamily="18" charset="0"/>
              </a:rPr>
              <a:t>据 。</a:t>
            </a:r>
            <a:endParaRPr lang="zh-CN"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25044472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63620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进程间通信——</a:t>
            </a:r>
            <a:r>
              <a:rPr lang="en-US" altLang="zh-CN" sz="4000" dirty="0">
                <a:solidFill>
                  <a:srgbClr val="1353A2"/>
                </a:solidFill>
                <a:latin typeface="微软雅黑" panose="020B0503020204020204" charset="-122"/>
                <a:ea typeface="微软雅黑" panose="020B0503020204020204" charset="-122"/>
              </a:rPr>
              <a:t>Queue</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3"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队列的作用类似于数据中转站，可以供多个进程向其内部写入或读取数</a:t>
            </a:r>
            <a:r>
              <a:rPr lang="zh-CN" altLang="zh-CN" sz="4400" dirty="0" smtClean="0">
                <a:latin typeface="微软雅黑" pitchFamily="34" charset="-122"/>
                <a:ea typeface="微软雅黑" pitchFamily="34" charset="-122"/>
              </a:rPr>
              <a:t>据</a:t>
            </a:r>
            <a:r>
              <a:rPr lang="zh-CN" altLang="en-US" sz="4400" dirty="0" smtClean="0">
                <a:latin typeface="微软雅黑" pitchFamily="34" charset="-122"/>
                <a:ea typeface="微软雅黑" pitchFamily="34" charset="-122"/>
              </a:rPr>
              <a:t>。</a:t>
            </a:r>
            <a:endParaRPr lang="en-US" altLang="zh-CN" sz="4400" dirty="0">
              <a:latin typeface="微软雅黑" pitchFamily="34" charset="-122"/>
              <a:ea typeface="微软雅黑" pitchFamily="34" charset="-122"/>
            </a:endParaRPr>
          </a:p>
        </p:txBody>
      </p:sp>
      <p:pic>
        <p:nvPicPr>
          <p:cNvPr id="7" name="图片 6"/>
          <p:cNvPicPr/>
          <p:nvPr/>
        </p:nvPicPr>
        <p:blipFill>
          <a:blip r:embed="rId2"/>
          <a:stretch>
            <a:fillRect/>
          </a:stretch>
        </p:blipFill>
        <p:spPr>
          <a:xfrm>
            <a:off x="790264" y="3263378"/>
            <a:ext cx="5295872" cy="2587346"/>
          </a:xfrm>
          <a:prstGeom prst="rect">
            <a:avLst/>
          </a:prstGeom>
        </p:spPr>
      </p:pic>
      <p:sp>
        <p:nvSpPr>
          <p:cNvPr id="3" name="矩形 2"/>
          <p:cNvSpPr/>
          <p:nvPr/>
        </p:nvSpPr>
        <p:spPr>
          <a:xfrm>
            <a:off x="6618444" y="3901669"/>
            <a:ext cx="4532185" cy="2091919"/>
          </a:xfrm>
          <a:prstGeom prst="rect">
            <a:avLst/>
          </a:prstGeom>
        </p:spPr>
        <p:txBody>
          <a:bodyPr wrap="square">
            <a:spAutoFit/>
          </a:bodyPr>
          <a:lstStyle/>
          <a:p>
            <a:pPr>
              <a:lnSpc>
                <a:spcPct val="120000"/>
              </a:lnSpc>
            </a:pPr>
            <a:r>
              <a:rPr lang="en-US" altLang="zh-CN" sz="2800" b="1" dirty="0">
                <a:solidFill>
                  <a:srgbClr val="FF0000"/>
                </a:solidFill>
                <a:latin typeface="宋体" pitchFamily="2" charset="-122"/>
              </a:rPr>
              <a:t>Queue</a:t>
            </a:r>
            <a:r>
              <a:rPr lang="zh-CN" altLang="zh-CN" sz="2800" b="1" dirty="0">
                <a:solidFill>
                  <a:srgbClr val="FF0000"/>
                </a:solidFill>
                <a:latin typeface="宋体" pitchFamily="2" charset="-122"/>
              </a:rPr>
              <a:t>类中提供了</a:t>
            </a:r>
            <a:r>
              <a:rPr lang="en-US" altLang="zh-CN" sz="2800" b="1" dirty="0">
                <a:solidFill>
                  <a:srgbClr val="FF0000"/>
                </a:solidFill>
                <a:latin typeface="宋体" pitchFamily="2" charset="-122"/>
              </a:rPr>
              <a:t>put()</a:t>
            </a:r>
            <a:r>
              <a:rPr lang="zh-CN" altLang="zh-CN" sz="2800" b="1" dirty="0">
                <a:solidFill>
                  <a:srgbClr val="FF0000"/>
                </a:solidFill>
                <a:latin typeface="宋体" pitchFamily="2" charset="-122"/>
              </a:rPr>
              <a:t>和</a:t>
            </a:r>
            <a:r>
              <a:rPr lang="en-US" altLang="zh-CN" sz="2800" b="1" dirty="0">
                <a:solidFill>
                  <a:srgbClr val="FF0000"/>
                </a:solidFill>
                <a:latin typeface="宋体" pitchFamily="2" charset="-122"/>
              </a:rPr>
              <a:t>get()</a:t>
            </a:r>
            <a:r>
              <a:rPr lang="zh-CN" altLang="zh-CN" sz="2800" b="1" dirty="0">
                <a:solidFill>
                  <a:srgbClr val="FF0000"/>
                </a:solidFill>
                <a:latin typeface="宋体" pitchFamily="2" charset="-122"/>
              </a:rPr>
              <a:t>这两个方法分别向队列中写入数据和从</a:t>
            </a:r>
            <a:r>
              <a:rPr lang="zh-CN" altLang="en-US" sz="2800" b="1" dirty="0">
                <a:solidFill>
                  <a:srgbClr val="FF0000"/>
                </a:solidFill>
                <a:latin typeface="宋体" pitchFamily="2" charset="-122"/>
              </a:rPr>
              <a:t>队列</a:t>
            </a:r>
            <a:r>
              <a:rPr lang="zh-CN" altLang="zh-CN" sz="2800" b="1" dirty="0">
                <a:solidFill>
                  <a:srgbClr val="FF0000"/>
                </a:solidFill>
                <a:latin typeface="宋体" pitchFamily="2" charset="-122"/>
              </a:rPr>
              <a:t>中读取并删除数据</a:t>
            </a:r>
            <a:r>
              <a:rPr lang="zh-CN" altLang="en-US" sz="2800" b="1" dirty="0">
                <a:solidFill>
                  <a:srgbClr val="FF0000"/>
                </a:solidFill>
                <a:latin typeface="宋体" pitchFamily="2" charset="-122"/>
              </a:rPr>
              <a:t>。</a:t>
            </a:r>
            <a:endParaRPr lang="en-US" altLang="zh-CN" sz="2800" b="1" dirty="0">
              <a:solidFill>
                <a:srgbClr val="FF0000"/>
              </a:solidFill>
              <a:latin typeface="宋体" pitchFamily="2" charset="-122"/>
            </a:endParaRPr>
          </a:p>
        </p:txBody>
      </p:sp>
    </p:spTree>
    <p:extLst>
      <p:ext uri="{BB962C8B-B14F-4D97-AF65-F5344CB8AC3E}">
        <p14:creationId xmlns:p14="http://schemas.microsoft.com/office/powerpoint/2010/main" val="39541596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63620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进程间通信——</a:t>
            </a:r>
            <a:r>
              <a:rPr lang="en-US" altLang="zh-CN" sz="4000" dirty="0">
                <a:solidFill>
                  <a:srgbClr val="1353A2"/>
                </a:solidFill>
                <a:latin typeface="微软雅黑" panose="020B0503020204020204" charset="-122"/>
                <a:ea typeface="微软雅黑" panose="020B0503020204020204" charset="-122"/>
              </a:rPr>
              <a:t>Queue</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4" name="矩形 2"/>
          <p:cNvSpPr>
            <a:spLocks noChangeArrowheads="1"/>
          </p:cNvSpPr>
          <p:nvPr/>
        </p:nvSpPr>
        <p:spPr bwMode="auto">
          <a:xfrm>
            <a:off x="1247920" y="2242797"/>
            <a:ext cx="10057389" cy="66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600" dirty="0">
                <a:latin typeface="楷体" pitchFamily="49" charset="-122"/>
                <a:ea typeface="楷体" pitchFamily="49" charset="-122"/>
              </a:rPr>
              <a:t>put()</a:t>
            </a:r>
            <a:r>
              <a:rPr lang="zh-CN" altLang="zh-CN" sz="3600" dirty="0">
                <a:latin typeface="楷体" pitchFamily="49" charset="-122"/>
                <a:ea typeface="楷体" pitchFamily="49" charset="-122"/>
              </a:rPr>
              <a:t>方法的声明如下：</a:t>
            </a:r>
          </a:p>
        </p:txBody>
      </p:sp>
      <p:sp>
        <p:nvSpPr>
          <p:cNvPr id="5"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put()</a:t>
            </a:r>
            <a:r>
              <a:rPr lang="zh-CN" altLang="zh-CN" sz="3600" b="1" dirty="0">
                <a:solidFill>
                  <a:srgbClr val="1353A2"/>
                </a:solidFill>
                <a:latin typeface="微软雅黑" pitchFamily="34" charset="-122"/>
                <a:ea typeface="微软雅黑" pitchFamily="34" charset="-122"/>
              </a:rPr>
              <a:t>方法</a:t>
            </a:r>
          </a:p>
        </p:txBody>
      </p:sp>
      <p:sp>
        <p:nvSpPr>
          <p:cNvPr id="6" name="矩形 5"/>
          <p:cNvSpPr/>
          <p:nvPr/>
        </p:nvSpPr>
        <p:spPr>
          <a:xfrm>
            <a:off x="1813714" y="3106899"/>
            <a:ext cx="8679976" cy="112676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2976961" y="3377894"/>
            <a:ext cx="635348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smtClean="0">
                <a:latin typeface="Times New Roman" pitchFamily="18" charset="0"/>
              </a:rPr>
              <a:t>put(item</a:t>
            </a:r>
            <a:r>
              <a:rPr lang="en-US" altLang="zh-CN" sz="3200" dirty="0">
                <a:latin typeface="Times New Roman" pitchFamily="18" charset="0"/>
              </a:rPr>
              <a:t>, block=True, timeout=None)</a:t>
            </a:r>
            <a:endParaRPr lang="zh-CN" altLang="zh-CN" sz="3200" dirty="0">
              <a:latin typeface="Times New Roman" pitchFamily="18" charset="0"/>
            </a:endParaRPr>
          </a:p>
        </p:txBody>
      </p:sp>
      <p:sp>
        <p:nvSpPr>
          <p:cNvPr id="8" name="矩形 7"/>
          <p:cNvSpPr/>
          <p:nvPr/>
        </p:nvSpPr>
        <p:spPr>
          <a:xfrm>
            <a:off x="1813714" y="4390320"/>
            <a:ext cx="8679976" cy="1643527"/>
          </a:xfrm>
          <a:prstGeom prst="rect">
            <a:avLst/>
          </a:prstGeom>
        </p:spPr>
        <p:txBody>
          <a:bodyPr wrap="square">
            <a:spAutoFit/>
          </a:bodyPr>
          <a:lstStyle/>
          <a:p>
            <a:pPr marL="457200" indent="-457200">
              <a:lnSpc>
                <a:spcPct val="120000"/>
              </a:lnSpc>
              <a:buFont typeface="Wingdings" pitchFamily="2" charset="2"/>
              <a:buChar char="Ø"/>
            </a:pPr>
            <a:r>
              <a:rPr lang="en-US" altLang="zh-CN" sz="2800" dirty="0" smtClean="0">
                <a:latin typeface="Times New Roman" pitchFamily="18" charset="0"/>
                <a:cs typeface="Times New Roman" pitchFamily="18" charset="0"/>
              </a:rPr>
              <a:t>item </a:t>
            </a:r>
            <a:r>
              <a:rPr lang="en-US" altLang="zh-CN" sz="2800" dirty="0" smtClean="0">
                <a:latin typeface="宋体" pitchFamily="2" charset="-122"/>
                <a:cs typeface="Times New Roman" pitchFamily="18" charset="0"/>
              </a:rPr>
              <a:t>-- </a:t>
            </a:r>
            <a:r>
              <a:rPr lang="zh-CN" altLang="zh-CN" sz="2800" dirty="0" smtClean="0">
                <a:latin typeface="Times New Roman" pitchFamily="18" charset="0"/>
                <a:cs typeface="Times New Roman" pitchFamily="18" charset="0"/>
              </a:rPr>
              <a:t>表</a:t>
            </a:r>
            <a:r>
              <a:rPr lang="zh-CN" altLang="zh-CN" sz="2800" dirty="0">
                <a:latin typeface="Times New Roman" pitchFamily="18" charset="0"/>
                <a:cs typeface="Times New Roman" pitchFamily="18" charset="0"/>
              </a:rPr>
              <a:t>示向队列中写入的数</a:t>
            </a:r>
            <a:r>
              <a:rPr lang="zh-CN" altLang="zh-CN" sz="2800" dirty="0" smtClean="0">
                <a:latin typeface="Times New Roman" pitchFamily="18" charset="0"/>
                <a:cs typeface="Times New Roman" pitchFamily="18" charset="0"/>
              </a:rPr>
              <a:t>据</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marL="457200" indent="-457200">
              <a:lnSpc>
                <a:spcPct val="120000"/>
              </a:lnSpc>
              <a:buFont typeface="Wingdings" pitchFamily="2" charset="2"/>
              <a:buChar char="Ø"/>
            </a:pPr>
            <a:r>
              <a:rPr lang="en-US" altLang="zh-CN" sz="2800" dirty="0" smtClean="0">
                <a:latin typeface="Times New Roman" pitchFamily="18" charset="0"/>
                <a:cs typeface="Times New Roman" pitchFamily="18" charset="0"/>
              </a:rPr>
              <a:t>block </a:t>
            </a:r>
            <a:r>
              <a:rPr lang="en-US" altLang="zh-CN" sz="2800" dirty="0">
                <a:latin typeface="宋体" pitchFamily="2" charset="-122"/>
                <a:cs typeface="Times New Roman" pitchFamily="18" charset="0"/>
              </a:rPr>
              <a:t>--</a:t>
            </a:r>
            <a:r>
              <a:rPr lang="en-US" altLang="zh-CN" sz="2800" dirty="0" smtClean="0">
                <a:latin typeface="Times New Roman" pitchFamily="18" charset="0"/>
                <a:cs typeface="Times New Roman" pitchFamily="18" charset="0"/>
              </a:rPr>
              <a:t> </a:t>
            </a:r>
            <a:r>
              <a:rPr lang="zh-CN" altLang="zh-CN" sz="2800" dirty="0" smtClean="0">
                <a:latin typeface="Times New Roman" pitchFamily="18" charset="0"/>
                <a:cs typeface="Times New Roman" pitchFamily="18" charset="0"/>
              </a:rPr>
              <a:t>表</a:t>
            </a:r>
            <a:r>
              <a:rPr lang="zh-CN" altLang="zh-CN" sz="2800" dirty="0">
                <a:latin typeface="Times New Roman" pitchFamily="18" charset="0"/>
                <a:cs typeface="Times New Roman" pitchFamily="18" charset="0"/>
              </a:rPr>
              <a:t>示是否阻塞队</a:t>
            </a:r>
            <a:r>
              <a:rPr lang="zh-CN" altLang="zh-CN" sz="2800" dirty="0" smtClean="0">
                <a:latin typeface="Times New Roman" pitchFamily="18" charset="0"/>
                <a:cs typeface="Times New Roman" pitchFamily="18" charset="0"/>
              </a:rPr>
              <a:t>列</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marL="457200" indent="-457200">
              <a:lnSpc>
                <a:spcPct val="120000"/>
              </a:lnSpc>
              <a:buFont typeface="Wingdings" pitchFamily="2" charset="2"/>
              <a:buChar char="Ø"/>
            </a:pPr>
            <a:r>
              <a:rPr lang="en-US" altLang="zh-CN" sz="2800" dirty="0" smtClean="0">
                <a:latin typeface="Times New Roman" pitchFamily="18" charset="0"/>
                <a:cs typeface="Times New Roman" pitchFamily="18" charset="0"/>
              </a:rPr>
              <a:t>timeout </a:t>
            </a:r>
            <a:r>
              <a:rPr lang="en-US" altLang="zh-CN" sz="2800" dirty="0">
                <a:latin typeface="宋体" pitchFamily="2" charset="-122"/>
                <a:cs typeface="Times New Roman" pitchFamily="18" charset="0"/>
              </a:rPr>
              <a:t>--</a:t>
            </a:r>
            <a:r>
              <a:rPr lang="en-US" altLang="zh-CN" sz="2800" dirty="0" smtClean="0">
                <a:latin typeface="Times New Roman" pitchFamily="18" charset="0"/>
                <a:cs typeface="Times New Roman" pitchFamily="18" charset="0"/>
              </a:rPr>
              <a:t> </a:t>
            </a:r>
            <a:r>
              <a:rPr lang="zh-CN" altLang="zh-CN" sz="2800" dirty="0" smtClean="0">
                <a:latin typeface="Times New Roman" pitchFamily="18" charset="0"/>
                <a:cs typeface="Times New Roman" pitchFamily="18" charset="0"/>
              </a:rPr>
              <a:t>表</a:t>
            </a:r>
            <a:r>
              <a:rPr lang="zh-CN" altLang="zh-CN" sz="2800" dirty="0">
                <a:latin typeface="Times New Roman" pitchFamily="18" charset="0"/>
                <a:cs typeface="Times New Roman" pitchFamily="18" charset="0"/>
              </a:rPr>
              <a:t>示超时时长，默认为</a:t>
            </a:r>
            <a:r>
              <a:rPr lang="en-US" altLang="zh-CN" sz="2800" dirty="0">
                <a:latin typeface="Times New Roman" pitchFamily="18" charset="0"/>
                <a:cs typeface="Times New Roman" pitchFamily="18" charset="0"/>
              </a:rPr>
              <a:t>None</a:t>
            </a:r>
            <a:r>
              <a:rPr lang="zh-CN" altLang="zh-CN" sz="2800" dirty="0">
                <a:latin typeface="Times New Roman" pitchFamily="18" charset="0"/>
                <a:cs typeface="Times New Roman" pitchFamily="18" charset="0"/>
              </a:rPr>
              <a:t>。</a:t>
            </a:r>
          </a:p>
        </p:txBody>
      </p:sp>
    </p:spTree>
    <p:extLst>
      <p:ext uri="{BB962C8B-B14F-4D97-AF65-F5344CB8AC3E}">
        <p14:creationId xmlns:p14="http://schemas.microsoft.com/office/powerpoint/2010/main" val="13972298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88359" y="1897039"/>
            <a:ext cx="9048466" cy="3780430"/>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11"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494664" y="262937"/>
            <a:ext cx="563620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进程间通信——</a:t>
            </a:r>
            <a:r>
              <a:rPr lang="en-US" altLang="zh-CN" sz="4000" dirty="0">
                <a:solidFill>
                  <a:srgbClr val="1353A2"/>
                </a:solidFill>
                <a:latin typeface="微软雅黑" panose="020B0503020204020204" charset="-122"/>
                <a:ea typeface="微软雅黑" panose="020B0503020204020204" charset="-122"/>
              </a:rPr>
              <a:t>Queue</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文本框 99"/>
          <p:cNvSpPr txBox="1">
            <a:spLocks noChangeArrowheads="1"/>
          </p:cNvSpPr>
          <p:nvPr/>
        </p:nvSpPr>
        <p:spPr bwMode="auto">
          <a:xfrm>
            <a:off x="3258859" y="2224229"/>
            <a:ext cx="7956645"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en-US" sz="2800" dirty="0" smtClean="0">
                <a:latin typeface="黑体" pitchFamily="49" charset="-122"/>
                <a:ea typeface="黑体" pitchFamily="49" charset="-122"/>
              </a:rPr>
              <a:t>当调用</a:t>
            </a:r>
            <a:r>
              <a:rPr lang="en-US" altLang="zh-CN" sz="2800" dirty="0" smtClean="0">
                <a:latin typeface="黑体" pitchFamily="49" charset="-122"/>
                <a:ea typeface="黑体" pitchFamily="49" charset="-122"/>
              </a:rPr>
              <a:t>put()</a:t>
            </a:r>
            <a:r>
              <a:rPr lang="zh-CN" altLang="en-US" sz="2800" dirty="0" smtClean="0">
                <a:latin typeface="黑体" pitchFamily="49" charset="-122"/>
                <a:ea typeface="黑体" pitchFamily="49" charset="-122"/>
              </a:rPr>
              <a:t>方法向队列中写入数据时，若将</a:t>
            </a:r>
            <a:r>
              <a:rPr lang="en-US" altLang="zh-CN" sz="2800" dirty="0" smtClean="0">
                <a:latin typeface="黑体" pitchFamily="49" charset="-122"/>
                <a:ea typeface="黑体" pitchFamily="49" charset="-122"/>
              </a:rPr>
              <a:t>block</a:t>
            </a:r>
            <a:r>
              <a:rPr lang="zh-CN" altLang="zh-CN" sz="2800" dirty="0">
                <a:latin typeface="黑体" pitchFamily="49" charset="-122"/>
                <a:ea typeface="黑体" pitchFamily="49" charset="-122"/>
              </a:rPr>
              <a:t>参数设为</a:t>
            </a:r>
            <a:r>
              <a:rPr lang="en-US" altLang="zh-CN" sz="2800" dirty="0" smtClean="0">
                <a:latin typeface="黑体" pitchFamily="49" charset="-122"/>
                <a:ea typeface="黑体" pitchFamily="49" charset="-122"/>
              </a:rPr>
              <a:t>True</a:t>
            </a:r>
            <a:r>
              <a:rPr lang="zh-CN" altLang="en-US" sz="2800" dirty="0" smtClean="0">
                <a:latin typeface="黑体" pitchFamily="49" charset="-122"/>
                <a:ea typeface="黑体" pitchFamily="49" charset="-122"/>
              </a:rPr>
              <a:t>、</a:t>
            </a:r>
            <a:r>
              <a:rPr lang="en-US" altLang="zh-CN" sz="2800" dirty="0" smtClean="0">
                <a:latin typeface="黑体" pitchFamily="49" charset="-122"/>
                <a:ea typeface="黑体" pitchFamily="49" charset="-122"/>
              </a:rPr>
              <a:t>timeout</a:t>
            </a:r>
            <a:r>
              <a:rPr lang="zh-CN" altLang="zh-CN" sz="2800" dirty="0">
                <a:latin typeface="黑体" pitchFamily="49" charset="-122"/>
                <a:ea typeface="黑体" pitchFamily="49" charset="-122"/>
              </a:rPr>
              <a:t>参数设为正</a:t>
            </a:r>
            <a:r>
              <a:rPr lang="zh-CN" altLang="zh-CN" sz="2800" dirty="0" smtClean="0">
                <a:latin typeface="黑体" pitchFamily="49" charset="-122"/>
                <a:ea typeface="黑体" pitchFamily="49" charset="-122"/>
              </a:rPr>
              <a:t>值</a:t>
            </a:r>
            <a:r>
              <a:rPr lang="zh-CN" altLang="en-US" sz="2800" dirty="0" smtClean="0">
                <a:latin typeface="黑体" pitchFamily="49" charset="-122"/>
                <a:ea typeface="黑体" pitchFamily="49" charset="-122"/>
              </a:rPr>
              <a:t>，则队列在装满数据后会先阻塞</a:t>
            </a:r>
            <a:r>
              <a:rPr lang="en-US" altLang="zh-CN" sz="2800" dirty="0">
                <a:latin typeface="黑体" pitchFamily="49" charset="-122"/>
                <a:ea typeface="黑体" pitchFamily="49" charset="-122"/>
              </a:rPr>
              <a:t>timeout</a:t>
            </a:r>
            <a:r>
              <a:rPr lang="zh-CN" altLang="zh-CN" sz="2800" dirty="0">
                <a:latin typeface="黑体" pitchFamily="49" charset="-122"/>
                <a:ea typeface="黑体" pitchFamily="49" charset="-122"/>
              </a:rPr>
              <a:t>指定的时</a:t>
            </a:r>
            <a:r>
              <a:rPr lang="zh-CN" altLang="zh-CN" sz="2800" dirty="0" smtClean="0">
                <a:latin typeface="黑体" pitchFamily="49" charset="-122"/>
                <a:ea typeface="黑体" pitchFamily="49" charset="-122"/>
              </a:rPr>
              <a:t>长</a:t>
            </a:r>
            <a:r>
              <a:rPr lang="zh-CN" altLang="en-US" sz="2800" dirty="0" smtClean="0">
                <a:latin typeface="黑体" pitchFamily="49" charset="-122"/>
                <a:ea typeface="黑体" pitchFamily="49" charset="-122"/>
              </a:rPr>
              <a:t>，并在超时后抛出</a:t>
            </a:r>
            <a:r>
              <a:rPr lang="en-US" altLang="zh-CN" sz="2800" dirty="0">
                <a:latin typeface="黑体" pitchFamily="49" charset="-122"/>
                <a:ea typeface="黑体" pitchFamily="49" charset="-122"/>
              </a:rPr>
              <a:t>Queue.Full</a:t>
            </a:r>
            <a:r>
              <a:rPr lang="zh-CN" altLang="zh-CN" sz="2800" dirty="0">
                <a:latin typeface="黑体" pitchFamily="49" charset="-122"/>
                <a:ea typeface="黑体" pitchFamily="49" charset="-122"/>
              </a:rPr>
              <a:t>异常</a:t>
            </a:r>
            <a:r>
              <a:rPr lang="zh-CN"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若将</a:t>
            </a:r>
            <a:r>
              <a:rPr lang="en-US" altLang="zh-CN" sz="2800" dirty="0">
                <a:latin typeface="黑体" pitchFamily="49" charset="-122"/>
                <a:ea typeface="黑体" pitchFamily="49" charset="-122"/>
              </a:rPr>
              <a:t>block</a:t>
            </a:r>
            <a:r>
              <a:rPr lang="zh-CN" altLang="zh-CN" sz="2800" dirty="0">
                <a:latin typeface="黑体" pitchFamily="49" charset="-122"/>
                <a:ea typeface="黑体" pitchFamily="49" charset="-122"/>
              </a:rPr>
              <a:t>参数设为</a:t>
            </a:r>
            <a:r>
              <a:rPr lang="en-US" altLang="zh-CN" sz="2800" dirty="0">
                <a:latin typeface="黑体" pitchFamily="49" charset="-122"/>
                <a:ea typeface="黑体" pitchFamily="49" charset="-122"/>
              </a:rPr>
              <a:t>False</a:t>
            </a:r>
            <a:r>
              <a:rPr lang="zh-CN" altLang="zh-CN" sz="2800" dirty="0" smtClean="0">
                <a:latin typeface="黑体" pitchFamily="49" charset="-122"/>
                <a:ea typeface="黑体" pitchFamily="49" charset="-122"/>
              </a:rPr>
              <a:t>，</a:t>
            </a:r>
            <a:r>
              <a:rPr lang="zh-CN" altLang="en-US" sz="2800" dirty="0" smtClean="0">
                <a:latin typeface="黑体" pitchFamily="49" charset="-122"/>
                <a:ea typeface="黑体" pitchFamily="49" charset="-122"/>
              </a:rPr>
              <a:t>则队列在装满数据后会立即</a:t>
            </a:r>
            <a:r>
              <a:rPr lang="zh-CN" altLang="zh-CN" sz="2800" dirty="0">
                <a:latin typeface="黑体" pitchFamily="49" charset="-122"/>
                <a:ea typeface="黑体" pitchFamily="49" charset="-122"/>
              </a:rPr>
              <a:t>抛出</a:t>
            </a:r>
            <a:r>
              <a:rPr lang="en-US" altLang="zh-CN" sz="2800" dirty="0">
                <a:latin typeface="黑体" pitchFamily="49" charset="-122"/>
                <a:ea typeface="黑体" pitchFamily="49" charset="-122"/>
              </a:rPr>
              <a:t>Queue.Full</a:t>
            </a:r>
            <a:r>
              <a:rPr lang="zh-CN" altLang="zh-CN" sz="2800" dirty="0">
                <a:latin typeface="黑体" pitchFamily="49" charset="-122"/>
                <a:ea typeface="黑体" pitchFamily="49" charset="-122"/>
              </a:rPr>
              <a:t>异常</a:t>
            </a:r>
            <a:r>
              <a:rPr lang="zh-CN" altLang="zh-CN" sz="2800" dirty="0" smtClean="0">
                <a:latin typeface="黑体" pitchFamily="49" charset="-122"/>
                <a:ea typeface="黑体" pitchFamily="49" charset="-122"/>
              </a:rPr>
              <a:t>。</a:t>
            </a:r>
            <a:endParaRPr lang="en-US" altLang="zh-CN" sz="2800" dirty="0" smtClean="0">
              <a:latin typeface="黑体" pitchFamily="49" charset="-122"/>
              <a:ea typeface="黑体" pitchFamily="49" charset="-122"/>
            </a:endParaRPr>
          </a:p>
        </p:txBody>
      </p:sp>
    </p:spTree>
    <p:extLst>
      <p:ext uri="{BB962C8B-B14F-4D97-AF65-F5344CB8AC3E}">
        <p14:creationId xmlns:p14="http://schemas.microsoft.com/office/powerpoint/2010/main" val="840449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07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程同步</a:t>
            </a:r>
            <a:endParaRPr lang="zh-CN" altLang="en-US" sz="2800" dirty="0">
              <a:solidFill>
                <a:srgbClr val="595959"/>
              </a:solidFill>
              <a:latin typeface="Impact" pitchFamily="34" charset="0"/>
              <a:ea typeface="微软雅黑" pitchFamily="34" charset="-122"/>
            </a:endParaRPr>
          </a:p>
        </p:txBody>
      </p:sp>
      <p:sp>
        <p:nvSpPr>
          <p:cNvPr id="10" name="TextBox 10"/>
          <p:cNvSpPr txBox="1">
            <a:spLocks noChangeArrowheads="1"/>
          </p:cNvSpPr>
          <p:nvPr/>
        </p:nvSpPr>
        <p:spPr bwMode="auto">
          <a:xfrm>
            <a:off x="5181600" y="2412665"/>
            <a:ext cx="516774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08   </a:t>
            </a:r>
            <a:r>
              <a:rPr lang="zh-CN" altLang="zh-CN" sz="2800" dirty="0" smtClean="0">
                <a:solidFill>
                  <a:srgbClr val="595959"/>
                </a:solidFill>
                <a:latin typeface="Impact" pitchFamily="34" charset="0"/>
                <a:ea typeface="微软雅黑" pitchFamily="34" charset="-122"/>
              </a:rPr>
              <a:t>实</a:t>
            </a:r>
            <a:r>
              <a:rPr lang="zh-CN" altLang="zh-CN" sz="2800" dirty="0">
                <a:solidFill>
                  <a:srgbClr val="595959"/>
                </a:solidFill>
                <a:latin typeface="Impact" pitchFamily="34" charset="0"/>
                <a:ea typeface="微软雅黑" pitchFamily="34" charset="-122"/>
              </a:rPr>
              <a:t>例</a:t>
            </a:r>
            <a:r>
              <a:rPr lang="en-US" altLang="zh-CN" sz="2800" dirty="0">
                <a:solidFill>
                  <a:srgbClr val="595959"/>
                </a:solidFill>
                <a:latin typeface="Impact" pitchFamily="34" charset="0"/>
                <a:ea typeface="微软雅黑" pitchFamily="34" charset="-122"/>
              </a:rPr>
              <a:t>1</a:t>
            </a:r>
            <a:r>
              <a:rPr lang="zh-CN" altLang="zh-CN" sz="2800" dirty="0">
                <a:solidFill>
                  <a:srgbClr val="595959"/>
                </a:solidFill>
                <a:latin typeface="Impact" pitchFamily="34" charset="0"/>
                <a:ea typeface="微软雅黑" pitchFamily="34" charset="-122"/>
              </a:rPr>
              <a:t>：生产者与消费者模式</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3910307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63620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进程间通信——</a:t>
            </a:r>
            <a:r>
              <a:rPr lang="en-US" altLang="zh-CN" sz="4000" dirty="0">
                <a:solidFill>
                  <a:srgbClr val="1353A2"/>
                </a:solidFill>
                <a:latin typeface="微软雅黑" panose="020B0503020204020204" charset="-122"/>
                <a:ea typeface="微软雅黑" panose="020B0503020204020204" charset="-122"/>
              </a:rPr>
              <a:t>Queue</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4" name="矩形 2"/>
          <p:cNvSpPr>
            <a:spLocks noChangeArrowheads="1"/>
          </p:cNvSpPr>
          <p:nvPr/>
        </p:nvSpPr>
        <p:spPr bwMode="auto">
          <a:xfrm>
            <a:off x="1247920" y="2242797"/>
            <a:ext cx="10057389" cy="66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600" dirty="0">
                <a:latin typeface="楷体" pitchFamily="49" charset="-122"/>
                <a:ea typeface="楷体" pitchFamily="49" charset="-122"/>
              </a:rPr>
              <a:t>get()</a:t>
            </a:r>
            <a:r>
              <a:rPr lang="zh-CN" altLang="zh-CN" sz="3600" dirty="0">
                <a:latin typeface="楷体" pitchFamily="49" charset="-122"/>
                <a:ea typeface="楷体" pitchFamily="49" charset="-122"/>
              </a:rPr>
              <a:t>方法的声明如下：</a:t>
            </a:r>
          </a:p>
        </p:txBody>
      </p:sp>
      <p:sp>
        <p:nvSpPr>
          <p:cNvPr id="5"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en-US" altLang="zh-CN" sz="3600" b="1" dirty="0">
                <a:solidFill>
                  <a:srgbClr val="1353A2"/>
                </a:solidFill>
                <a:latin typeface="微软雅黑" pitchFamily="34" charset="-122"/>
                <a:ea typeface="微软雅黑" pitchFamily="34" charset="-122"/>
              </a:rPr>
              <a:t>get()</a:t>
            </a:r>
            <a:r>
              <a:rPr lang="zh-CN" altLang="zh-CN" sz="3600" b="1" dirty="0">
                <a:solidFill>
                  <a:srgbClr val="1353A2"/>
                </a:solidFill>
                <a:latin typeface="微软雅黑" pitchFamily="34" charset="-122"/>
                <a:ea typeface="微软雅黑" pitchFamily="34" charset="-122"/>
              </a:rPr>
              <a:t>方法</a:t>
            </a:r>
          </a:p>
        </p:txBody>
      </p:sp>
      <p:sp>
        <p:nvSpPr>
          <p:cNvPr id="6" name="矩形 5"/>
          <p:cNvSpPr/>
          <p:nvPr/>
        </p:nvSpPr>
        <p:spPr>
          <a:xfrm>
            <a:off x="1813714" y="3106899"/>
            <a:ext cx="8679976" cy="112676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3479615" y="3377894"/>
            <a:ext cx="53481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smtClean="0">
                <a:latin typeface="Times New Roman" pitchFamily="18" charset="0"/>
              </a:rPr>
              <a:t>get(block=True</a:t>
            </a:r>
            <a:r>
              <a:rPr lang="en-US" altLang="zh-CN" sz="3200" dirty="0">
                <a:latin typeface="Times New Roman" pitchFamily="18" charset="0"/>
              </a:rPr>
              <a:t>, timeout=None)</a:t>
            </a:r>
            <a:endParaRPr lang="zh-CN" altLang="zh-CN" sz="3200" dirty="0">
              <a:latin typeface="Times New Roman" pitchFamily="18" charset="0"/>
            </a:endParaRPr>
          </a:p>
        </p:txBody>
      </p:sp>
      <p:sp>
        <p:nvSpPr>
          <p:cNvPr id="8" name="矩形 7"/>
          <p:cNvSpPr/>
          <p:nvPr/>
        </p:nvSpPr>
        <p:spPr>
          <a:xfrm>
            <a:off x="1813714" y="4390320"/>
            <a:ext cx="8679976" cy="1126462"/>
          </a:xfrm>
          <a:prstGeom prst="rect">
            <a:avLst/>
          </a:prstGeom>
        </p:spPr>
        <p:txBody>
          <a:bodyPr wrap="square">
            <a:spAutoFit/>
          </a:bodyPr>
          <a:lstStyle/>
          <a:p>
            <a:pPr marL="457200" indent="-457200">
              <a:lnSpc>
                <a:spcPct val="120000"/>
              </a:lnSpc>
              <a:buFont typeface="Wingdings" pitchFamily="2" charset="2"/>
              <a:buChar char="Ø"/>
            </a:pPr>
            <a:r>
              <a:rPr lang="en-US" altLang="zh-CN" sz="2800" dirty="0" smtClean="0">
                <a:latin typeface="Times New Roman" pitchFamily="18" charset="0"/>
                <a:cs typeface="Times New Roman" pitchFamily="18" charset="0"/>
              </a:rPr>
              <a:t>block </a:t>
            </a:r>
            <a:r>
              <a:rPr lang="en-US" altLang="zh-CN" sz="2800" dirty="0">
                <a:latin typeface="宋体" pitchFamily="2" charset="-122"/>
                <a:cs typeface="Times New Roman" pitchFamily="18" charset="0"/>
              </a:rPr>
              <a:t>--</a:t>
            </a:r>
            <a:r>
              <a:rPr lang="en-US" altLang="zh-CN" sz="2800" dirty="0" smtClean="0">
                <a:latin typeface="Times New Roman" pitchFamily="18" charset="0"/>
                <a:cs typeface="Times New Roman" pitchFamily="18" charset="0"/>
              </a:rPr>
              <a:t> </a:t>
            </a:r>
            <a:r>
              <a:rPr lang="zh-CN" altLang="zh-CN" sz="2800" dirty="0" smtClean="0">
                <a:latin typeface="Times New Roman" pitchFamily="18" charset="0"/>
                <a:cs typeface="Times New Roman" pitchFamily="18" charset="0"/>
              </a:rPr>
              <a:t>表</a:t>
            </a:r>
            <a:r>
              <a:rPr lang="zh-CN" altLang="zh-CN" sz="2800" dirty="0">
                <a:latin typeface="Times New Roman" pitchFamily="18" charset="0"/>
                <a:cs typeface="Times New Roman" pitchFamily="18" charset="0"/>
              </a:rPr>
              <a:t>示是否阻塞队</a:t>
            </a:r>
            <a:r>
              <a:rPr lang="zh-CN" altLang="zh-CN" sz="2800" dirty="0" smtClean="0">
                <a:latin typeface="Times New Roman" pitchFamily="18" charset="0"/>
                <a:cs typeface="Times New Roman" pitchFamily="18" charset="0"/>
              </a:rPr>
              <a:t>列</a:t>
            </a:r>
            <a:r>
              <a:rPr lang="zh-CN" altLang="en-US" sz="2800" dirty="0" smtClean="0">
                <a:latin typeface="Times New Roman" pitchFamily="18" charset="0"/>
                <a:cs typeface="Times New Roman" pitchFamily="18" charset="0"/>
              </a:rPr>
              <a:t>。</a:t>
            </a:r>
            <a:endParaRPr lang="en-US" altLang="zh-CN" sz="2800" dirty="0" smtClean="0">
              <a:latin typeface="Times New Roman" pitchFamily="18" charset="0"/>
              <a:cs typeface="Times New Roman" pitchFamily="18" charset="0"/>
            </a:endParaRPr>
          </a:p>
          <a:p>
            <a:pPr marL="457200" indent="-457200">
              <a:lnSpc>
                <a:spcPct val="120000"/>
              </a:lnSpc>
              <a:buFont typeface="Wingdings" pitchFamily="2" charset="2"/>
              <a:buChar char="Ø"/>
            </a:pPr>
            <a:r>
              <a:rPr lang="en-US" altLang="zh-CN" sz="2800" dirty="0" smtClean="0">
                <a:latin typeface="Times New Roman" pitchFamily="18" charset="0"/>
                <a:cs typeface="Times New Roman" pitchFamily="18" charset="0"/>
              </a:rPr>
              <a:t>timeout </a:t>
            </a:r>
            <a:r>
              <a:rPr lang="en-US" altLang="zh-CN" sz="2800" dirty="0">
                <a:latin typeface="宋体" pitchFamily="2" charset="-122"/>
                <a:cs typeface="Times New Roman" pitchFamily="18" charset="0"/>
              </a:rPr>
              <a:t>--</a:t>
            </a:r>
            <a:r>
              <a:rPr lang="en-US" altLang="zh-CN" sz="2800" dirty="0" smtClean="0">
                <a:latin typeface="Times New Roman" pitchFamily="18" charset="0"/>
                <a:cs typeface="Times New Roman" pitchFamily="18" charset="0"/>
              </a:rPr>
              <a:t> </a:t>
            </a:r>
            <a:r>
              <a:rPr lang="zh-CN" altLang="zh-CN" sz="2800" dirty="0" smtClean="0">
                <a:latin typeface="Times New Roman" pitchFamily="18" charset="0"/>
                <a:cs typeface="Times New Roman" pitchFamily="18" charset="0"/>
              </a:rPr>
              <a:t>表</a:t>
            </a:r>
            <a:r>
              <a:rPr lang="zh-CN" altLang="zh-CN" sz="2800" dirty="0">
                <a:latin typeface="Times New Roman" pitchFamily="18" charset="0"/>
                <a:cs typeface="Times New Roman" pitchFamily="18" charset="0"/>
              </a:rPr>
              <a:t>示超时时长，默认为</a:t>
            </a:r>
            <a:r>
              <a:rPr lang="en-US" altLang="zh-CN" sz="2800" dirty="0">
                <a:latin typeface="Times New Roman" pitchFamily="18" charset="0"/>
                <a:cs typeface="Times New Roman" pitchFamily="18" charset="0"/>
              </a:rPr>
              <a:t>None</a:t>
            </a:r>
            <a:r>
              <a:rPr lang="zh-CN" altLang="zh-CN" sz="2800" dirty="0">
                <a:latin typeface="Times New Roman" pitchFamily="18" charset="0"/>
                <a:cs typeface="Times New Roman" pitchFamily="18" charset="0"/>
              </a:rPr>
              <a:t>。</a:t>
            </a:r>
          </a:p>
        </p:txBody>
      </p:sp>
    </p:spTree>
    <p:extLst>
      <p:ext uri="{BB962C8B-B14F-4D97-AF65-F5344CB8AC3E}">
        <p14:creationId xmlns:p14="http://schemas.microsoft.com/office/powerpoint/2010/main" val="41041590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88359" y="2197290"/>
            <a:ext cx="9048466" cy="3220872"/>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11"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494664" y="262937"/>
            <a:ext cx="563620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进程间通信——</a:t>
            </a:r>
            <a:r>
              <a:rPr lang="en-US" altLang="zh-CN" sz="4000" dirty="0">
                <a:solidFill>
                  <a:srgbClr val="1353A2"/>
                </a:solidFill>
                <a:latin typeface="微软雅黑" panose="020B0503020204020204" charset="-122"/>
                <a:ea typeface="微软雅黑" panose="020B0503020204020204" charset="-122"/>
              </a:rPr>
              <a:t>Queue</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文本框 99"/>
          <p:cNvSpPr txBox="1">
            <a:spLocks noChangeArrowheads="1"/>
          </p:cNvSpPr>
          <p:nvPr/>
        </p:nvSpPr>
        <p:spPr bwMode="auto">
          <a:xfrm>
            <a:off x="3258859" y="2482762"/>
            <a:ext cx="7956645" cy="260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en-US" sz="2800" dirty="0">
                <a:latin typeface="黑体" pitchFamily="49" charset="-122"/>
                <a:ea typeface="黑体" pitchFamily="49" charset="-122"/>
              </a:rPr>
              <a:t>当调用</a:t>
            </a:r>
            <a:r>
              <a:rPr lang="en-US" altLang="zh-CN" sz="2800" dirty="0">
                <a:latin typeface="黑体" pitchFamily="49" charset="-122"/>
                <a:ea typeface="黑体" pitchFamily="49" charset="-122"/>
              </a:rPr>
              <a:t>get()</a:t>
            </a:r>
            <a:r>
              <a:rPr lang="zh-CN" altLang="en-US" sz="2800" dirty="0">
                <a:latin typeface="黑体" pitchFamily="49" charset="-122"/>
                <a:ea typeface="黑体" pitchFamily="49" charset="-122"/>
              </a:rPr>
              <a:t>方法从空队列中读取数据时，</a:t>
            </a:r>
            <a:r>
              <a:rPr lang="zh-CN" altLang="zh-CN" sz="2800" dirty="0">
                <a:latin typeface="黑体" pitchFamily="49" charset="-122"/>
                <a:ea typeface="黑体" pitchFamily="49" charset="-122"/>
              </a:rPr>
              <a:t>若</a:t>
            </a:r>
            <a:r>
              <a:rPr lang="zh-CN" altLang="en-US" sz="2800" dirty="0">
                <a:latin typeface="黑体" pitchFamily="49" charset="-122"/>
                <a:ea typeface="黑体" pitchFamily="49" charset="-122"/>
              </a:rPr>
              <a:t>将</a:t>
            </a:r>
            <a:r>
              <a:rPr lang="en-US" altLang="zh-CN" sz="2800" dirty="0">
                <a:latin typeface="黑体" pitchFamily="49" charset="-122"/>
                <a:ea typeface="黑体" pitchFamily="49" charset="-122"/>
              </a:rPr>
              <a:t>block</a:t>
            </a:r>
            <a:r>
              <a:rPr lang="zh-CN" altLang="zh-CN" sz="2800" dirty="0">
                <a:latin typeface="黑体" pitchFamily="49" charset="-122"/>
                <a:ea typeface="黑体" pitchFamily="49" charset="-122"/>
              </a:rPr>
              <a:t>参数设为</a:t>
            </a:r>
            <a:r>
              <a:rPr lang="en-US" altLang="zh-CN" sz="2800" dirty="0">
                <a:latin typeface="黑体" pitchFamily="49" charset="-122"/>
                <a:ea typeface="黑体" pitchFamily="49" charset="-122"/>
              </a:rPr>
              <a:t>True</a:t>
            </a:r>
            <a:r>
              <a:rPr lang="zh-CN" altLang="zh-CN" sz="2800" dirty="0">
                <a:latin typeface="黑体" pitchFamily="49" charset="-122"/>
                <a:ea typeface="黑体" pitchFamily="49" charset="-122"/>
              </a:rPr>
              <a:t>且</a:t>
            </a:r>
            <a:r>
              <a:rPr lang="en-US" altLang="zh-CN" sz="2800" dirty="0">
                <a:latin typeface="黑体" pitchFamily="49" charset="-122"/>
                <a:ea typeface="黑体" pitchFamily="49" charset="-122"/>
              </a:rPr>
              <a:t>timeout</a:t>
            </a:r>
            <a:r>
              <a:rPr lang="zh-CN" altLang="zh-CN" sz="2800" dirty="0">
                <a:latin typeface="黑体" pitchFamily="49" charset="-122"/>
                <a:ea typeface="黑体" pitchFamily="49" charset="-122"/>
              </a:rPr>
              <a:t>参数设为正值，</a:t>
            </a:r>
            <a:r>
              <a:rPr lang="zh-CN" altLang="en-US" sz="2800" dirty="0">
                <a:latin typeface="黑体" pitchFamily="49" charset="-122"/>
                <a:ea typeface="黑体" pitchFamily="49" charset="-122"/>
              </a:rPr>
              <a:t>则队列在</a:t>
            </a:r>
            <a:r>
              <a:rPr lang="zh-CN" altLang="zh-CN" sz="2800" dirty="0">
                <a:latin typeface="黑体" pitchFamily="49" charset="-122"/>
                <a:ea typeface="黑体" pitchFamily="49" charset="-122"/>
              </a:rPr>
              <a:t>等待</a:t>
            </a:r>
            <a:r>
              <a:rPr lang="en-US" altLang="zh-CN" sz="2800" dirty="0">
                <a:latin typeface="黑体" pitchFamily="49" charset="-122"/>
                <a:ea typeface="黑体" pitchFamily="49" charset="-122"/>
              </a:rPr>
              <a:t>timeout</a:t>
            </a:r>
            <a:r>
              <a:rPr lang="zh-CN" altLang="zh-CN" sz="2800" dirty="0">
                <a:latin typeface="黑体" pitchFamily="49" charset="-122"/>
                <a:ea typeface="黑体" pitchFamily="49" charset="-122"/>
              </a:rPr>
              <a:t>指定的时长</a:t>
            </a:r>
            <a:r>
              <a:rPr lang="zh-CN" altLang="en-US" sz="2800" dirty="0">
                <a:latin typeface="黑体" pitchFamily="49" charset="-122"/>
                <a:ea typeface="黑体" pitchFamily="49" charset="-122"/>
              </a:rPr>
              <a:t>后再</a:t>
            </a:r>
            <a:r>
              <a:rPr lang="zh-CN" altLang="zh-CN" sz="2800" dirty="0">
                <a:latin typeface="黑体" pitchFamily="49" charset="-122"/>
                <a:ea typeface="黑体" pitchFamily="49" charset="-122"/>
              </a:rPr>
              <a:t>抛出</a:t>
            </a:r>
            <a:r>
              <a:rPr lang="en-US" altLang="zh-CN" sz="2800" dirty="0">
                <a:latin typeface="黑体" pitchFamily="49" charset="-122"/>
                <a:ea typeface="黑体" pitchFamily="49" charset="-122"/>
              </a:rPr>
              <a:t>Queue.Empty</a:t>
            </a:r>
            <a:r>
              <a:rPr lang="zh-CN" altLang="zh-CN" sz="2800" dirty="0">
                <a:latin typeface="黑体" pitchFamily="49" charset="-122"/>
                <a:ea typeface="黑体" pitchFamily="49" charset="-122"/>
              </a:rPr>
              <a:t>异常</a:t>
            </a:r>
            <a:r>
              <a:rPr lang="zh-CN" altLang="en-US" sz="2800" dirty="0">
                <a:latin typeface="黑体" pitchFamily="49" charset="-122"/>
                <a:ea typeface="黑体" pitchFamily="49" charset="-122"/>
              </a:rPr>
              <a:t>；若将</a:t>
            </a:r>
            <a:r>
              <a:rPr lang="en-US" altLang="zh-CN" sz="2800" dirty="0">
                <a:latin typeface="黑体" pitchFamily="49" charset="-122"/>
                <a:ea typeface="黑体" pitchFamily="49" charset="-122"/>
              </a:rPr>
              <a:t>block</a:t>
            </a:r>
            <a:r>
              <a:rPr lang="zh-CN" altLang="zh-CN" sz="2800" dirty="0">
                <a:latin typeface="黑体" pitchFamily="49" charset="-122"/>
                <a:ea typeface="黑体" pitchFamily="49" charset="-122"/>
              </a:rPr>
              <a:t>参数设为</a:t>
            </a:r>
            <a:r>
              <a:rPr lang="en-US" altLang="zh-CN" sz="2800" dirty="0">
                <a:latin typeface="黑体" pitchFamily="49" charset="-122"/>
                <a:ea typeface="黑体" pitchFamily="49" charset="-122"/>
              </a:rPr>
              <a:t>False</a:t>
            </a:r>
            <a:r>
              <a:rPr lang="zh-CN" altLang="zh-CN" sz="2800" dirty="0">
                <a:latin typeface="黑体" pitchFamily="49" charset="-122"/>
                <a:ea typeface="黑体" pitchFamily="49" charset="-122"/>
              </a:rPr>
              <a:t>，则会</a:t>
            </a:r>
            <a:r>
              <a:rPr lang="zh-CN" altLang="en-US" sz="2800" dirty="0">
                <a:latin typeface="黑体" pitchFamily="49" charset="-122"/>
                <a:ea typeface="黑体" pitchFamily="49" charset="-122"/>
              </a:rPr>
              <a:t>队列会</a:t>
            </a:r>
            <a:r>
              <a:rPr lang="zh-CN" altLang="zh-CN" sz="2800" dirty="0">
                <a:latin typeface="黑体" pitchFamily="49" charset="-122"/>
                <a:ea typeface="黑体" pitchFamily="49" charset="-122"/>
              </a:rPr>
              <a:t>立即抛出</a:t>
            </a:r>
            <a:r>
              <a:rPr lang="en-US" altLang="zh-CN" sz="2800" dirty="0">
                <a:latin typeface="黑体" pitchFamily="49" charset="-122"/>
                <a:ea typeface="黑体" pitchFamily="49" charset="-122"/>
              </a:rPr>
              <a:t>Queue.Empty</a:t>
            </a:r>
            <a:r>
              <a:rPr lang="zh-CN" altLang="zh-CN" sz="2800" dirty="0">
                <a:latin typeface="黑体" pitchFamily="49" charset="-122"/>
                <a:ea typeface="黑体" pitchFamily="49" charset="-122"/>
              </a:rPr>
              <a:t>异常。</a:t>
            </a:r>
            <a:endParaRPr lang="en-US" altLang="zh-CN" sz="2800" dirty="0">
              <a:latin typeface="黑体" pitchFamily="49" charset="-122"/>
              <a:ea typeface="黑体" pitchFamily="49" charset="-122"/>
            </a:endParaRPr>
          </a:p>
        </p:txBody>
      </p:sp>
    </p:spTree>
    <p:extLst>
      <p:ext uri="{BB962C8B-B14F-4D97-AF65-F5344CB8AC3E}">
        <p14:creationId xmlns:p14="http://schemas.microsoft.com/office/powerpoint/2010/main" val="21305508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813968"/>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什么是进程</a:t>
            </a:r>
            <a:endParaRPr lang="zh-CN" altLang="en-US" sz="2800" dirty="0">
              <a:solidFill>
                <a:srgbClr val="595959"/>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进程的创建方式</a:t>
            </a: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进程间通信——</a:t>
            </a:r>
            <a:r>
              <a:rPr lang="en-US" altLang="zh-CN" sz="2800" dirty="0">
                <a:solidFill>
                  <a:srgbClr val="595959"/>
                </a:solidFill>
                <a:latin typeface="Impact" pitchFamily="34" charset="0"/>
                <a:ea typeface="微软雅黑" pitchFamily="34" charset="-122"/>
              </a:rPr>
              <a:t>Queue</a:t>
            </a:r>
            <a:endParaRPr lang="zh-CN" altLang="en-US" sz="2800" dirty="0">
              <a:solidFill>
                <a:srgbClr val="595959"/>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chemeClr val="bg1"/>
                </a:solidFill>
                <a:latin typeface="Impact" pitchFamily="34" charset="0"/>
                <a:ea typeface="微软雅黑" pitchFamily="34" charset="-122"/>
              </a:rPr>
              <a:t>04    </a:t>
            </a:r>
            <a:r>
              <a:rPr lang="zh-CN" altLang="zh-CN" sz="2800" dirty="0" smtClean="0">
                <a:solidFill>
                  <a:schemeClr val="bg1"/>
                </a:solidFill>
                <a:latin typeface="Impact" pitchFamily="34" charset="0"/>
                <a:ea typeface="微软雅黑" pitchFamily="34" charset="-122"/>
              </a:rPr>
              <a:t>什</a:t>
            </a:r>
            <a:r>
              <a:rPr lang="zh-CN" altLang="zh-CN" sz="2800" dirty="0">
                <a:solidFill>
                  <a:schemeClr val="bg1"/>
                </a:solidFill>
                <a:latin typeface="Impact" pitchFamily="34" charset="0"/>
                <a:ea typeface="微软雅黑" pitchFamily="34" charset="-122"/>
              </a:rPr>
              <a:t>么是线程</a:t>
            </a: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程的基本操作</a:t>
            </a:r>
            <a:endParaRPr lang="zh-CN" altLang="en-US" sz="2800" dirty="0">
              <a:solidFill>
                <a:srgbClr val="595959"/>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程锁</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9217330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什么是线程</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11"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04" y="3417756"/>
            <a:ext cx="2884578" cy="30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7"/>
          <p:cNvSpPr>
            <a:spLocks noChangeArrowheads="1"/>
          </p:cNvSpPr>
          <p:nvPr/>
        </p:nvSpPr>
        <p:spPr bwMode="auto">
          <a:xfrm>
            <a:off x="3963103" y="2718878"/>
            <a:ext cx="7597775"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4800" b="1" dirty="0">
                <a:solidFill>
                  <a:srgbClr val="FF0000"/>
                </a:solidFill>
                <a:latin typeface="微软雅黑" pitchFamily="34" charset="-122"/>
                <a:ea typeface="微软雅黑" pitchFamily="34" charset="-122"/>
              </a:rPr>
              <a:t>思</a:t>
            </a:r>
            <a:r>
              <a:rPr lang="zh-CN" altLang="en-US" sz="4800" b="1" dirty="0" smtClean="0">
                <a:solidFill>
                  <a:srgbClr val="FF0000"/>
                </a:solidFill>
                <a:latin typeface="微软雅黑" pitchFamily="34" charset="-122"/>
                <a:ea typeface="微软雅黑" pitchFamily="34" charset="-122"/>
              </a:rPr>
              <a:t>考</a:t>
            </a:r>
            <a:r>
              <a:rPr lang="zh-CN" altLang="en-US" sz="4800" b="1" dirty="0">
                <a:solidFill>
                  <a:srgbClr val="FF0000"/>
                </a:solidFill>
                <a:latin typeface="微软雅黑" pitchFamily="34" charset="-122"/>
                <a:ea typeface="微软雅黑" pitchFamily="34" charset="-122"/>
              </a:rPr>
              <a:t>：</a:t>
            </a:r>
          </a:p>
          <a:p>
            <a:pPr>
              <a:lnSpc>
                <a:spcPts val="6000"/>
              </a:lnSpc>
              <a:spcBef>
                <a:spcPts val="0"/>
              </a:spcBef>
            </a:pPr>
            <a:r>
              <a:rPr lang="zh-CN" altLang="en-US" sz="4800" dirty="0" smtClean="0">
                <a:solidFill>
                  <a:srgbClr val="1353A2"/>
                </a:solidFill>
                <a:latin typeface="微软雅黑" pitchFamily="34" charset="-122"/>
                <a:ea typeface="微软雅黑" pitchFamily="34" charset="-122"/>
              </a:rPr>
              <a:t>什么是线程</a:t>
            </a:r>
            <a:r>
              <a:rPr lang="zh-CN" altLang="zh-CN" sz="4800" dirty="0" smtClean="0">
                <a:solidFill>
                  <a:srgbClr val="1353A2"/>
                </a:solidFill>
                <a:latin typeface="微软雅黑" pitchFamily="34" charset="-122"/>
                <a:ea typeface="微软雅黑" pitchFamily="34" charset="-122"/>
              </a:rPr>
              <a:t>？</a:t>
            </a:r>
            <a:endParaRPr lang="zh-CN" altLang="zh-CN" sz="48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23685173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什么是线程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4"/>
          <p:cNvSpPr/>
          <p:nvPr/>
        </p:nvSpPr>
        <p:spPr>
          <a:xfrm>
            <a:off x="2388359" y="2197290"/>
            <a:ext cx="9048466" cy="3220872"/>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6"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99"/>
          <p:cNvSpPr txBox="1">
            <a:spLocks noChangeArrowheads="1"/>
          </p:cNvSpPr>
          <p:nvPr/>
        </p:nvSpPr>
        <p:spPr bwMode="auto">
          <a:xfrm>
            <a:off x="3258859" y="2482762"/>
            <a:ext cx="7956645" cy="260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2800" dirty="0">
                <a:latin typeface="黑体" pitchFamily="49" charset="-122"/>
                <a:ea typeface="黑体" pitchFamily="49" charset="-122"/>
              </a:rPr>
              <a:t>线程是系统进行运算调度的最小单位，也被称为轻量级进程，它包含在进程之中，是进程的实际运作单位。进程中可以包含多个线程，每个线程是进程中单一顺序的控制流，可以并行执行不同的任务。</a:t>
            </a:r>
            <a:endParaRPr lang="en-US" altLang="zh-CN" sz="2800" dirty="0">
              <a:latin typeface="黑体" pitchFamily="49" charset="-122"/>
              <a:ea typeface="黑体" pitchFamily="49" charset="-122"/>
            </a:endParaRPr>
          </a:p>
        </p:txBody>
      </p:sp>
    </p:spTree>
    <p:extLst>
      <p:ext uri="{BB962C8B-B14F-4D97-AF65-F5344CB8AC3E}">
        <p14:creationId xmlns:p14="http://schemas.microsoft.com/office/powerpoint/2010/main" val="25093008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什么是线程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线程一般可分为以下几种类型：</a:t>
            </a:r>
            <a:endParaRPr lang="zh-CN" altLang="en-US" sz="4400" dirty="0">
              <a:latin typeface="微软雅黑" pitchFamily="34" charset="-122"/>
              <a:ea typeface="微软雅黑" pitchFamily="34" charset="-122"/>
            </a:endParaRPr>
          </a:p>
        </p:txBody>
      </p:sp>
      <p:sp>
        <p:nvSpPr>
          <p:cNvPr id="9" name="矩形 8"/>
          <p:cNvSpPr/>
          <p:nvPr/>
        </p:nvSpPr>
        <p:spPr>
          <a:xfrm>
            <a:off x="673385" y="2729552"/>
            <a:ext cx="2522805" cy="2830529"/>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0" name="矩形 9"/>
          <p:cNvSpPr/>
          <p:nvPr/>
        </p:nvSpPr>
        <p:spPr>
          <a:xfrm>
            <a:off x="965186" y="5247678"/>
            <a:ext cx="1939202"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主线程</a:t>
            </a:r>
            <a:endParaRPr lang="zh-CN" altLang="en-US" sz="2800" b="1" noProof="1">
              <a:solidFill>
                <a:srgbClr val="FFFFFF"/>
              </a:solidFill>
              <a:ea typeface="等线" charset="-122"/>
            </a:endParaRPr>
          </a:p>
        </p:txBody>
      </p:sp>
      <p:sp>
        <p:nvSpPr>
          <p:cNvPr id="11" name="矩形 2"/>
          <p:cNvSpPr>
            <a:spLocks noChangeArrowheads="1"/>
          </p:cNvSpPr>
          <p:nvPr/>
        </p:nvSpPr>
        <p:spPr bwMode="auto">
          <a:xfrm>
            <a:off x="673385" y="2730648"/>
            <a:ext cx="2522805"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2300" dirty="0"/>
              <a:t>程序启动时，操作系</a:t>
            </a:r>
            <a:r>
              <a:rPr lang="zh-CN" altLang="zh-CN" sz="2300" dirty="0" smtClean="0"/>
              <a:t>统</a:t>
            </a:r>
            <a:r>
              <a:rPr lang="zh-CN" altLang="en-US" sz="2300" dirty="0" smtClean="0"/>
              <a:t>在</a:t>
            </a:r>
            <a:r>
              <a:rPr lang="zh-CN" altLang="zh-CN" sz="2300" dirty="0" smtClean="0"/>
              <a:t>创建进</a:t>
            </a:r>
            <a:r>
              <a:rPr lang="zh-CN" altLang="zh-CN" sz="2300" dirty="0"/>
              <a:t>程</a:t>
            </a:r>
            <a:r>
              <a:rPr lang="zh-CN" altLang="zh-CN" sz="2300" dirty="0" smtClean="0"/>
              <a:t>，</a:t>
            </a:r>
            <a:r>
              <a:rPr lang="zh-CN" altLang="en-US" sz="2300" dirty="0" smtClean="0"/>
              <a:t>的</a:t>
            </a:r>
            <a:r>
              <a:rPr lang="zh-CN" altLang="zh-CN" sz="2300" dirty="0" smtClean="0"/>
              <a:t>同</a:t>
            </a:r>
            <a:r>
              <a:rPr lang="zh-CN" altLang="zh-CN" sz="2300" dirty="0"/>
              <a:t>时会立即运行一个线程，该线程通常被称为主线程。</a:t>
            </a:r>
            <a:endParaRPr lang="en-US" altLang="zh-CN" sz="2300" dirty="0"/>
          </a:p>
        </p:txBody>
      </p:sp>
      <p:sp>
        <p:nvSpPr>
          <p:cNvPr id="12" name="矩形 11"/>
          <p:cNvSpPr/>
          <p:nvPr/>
        </p:nvSpPr>
        <p:spPr>
          <a:xfrm>
            <a:off x="3484825" y="2729552"/>
            <a:ext cx="2522805" cy="2830529"/>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3" name="矩形 12"/>
          <p:cNvSpPr/>
          <p:nvPr/>
        </p:nvSpPr>
        <p:spPr>
          <a:xfrm>
            <a:off x="3776626" y="5247678"/>
            <a:ext cx="1939202"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子线程</a:t>
            </a:r>
            <a:endParaRPr lang="zh-CN" altLang="en-US" sz="2800" b="1" noProof="1">
              <a:solidFill>
                <a:srgbClr val="FFFFFF"/>
              </a:solidFill>
              <a:ea typeface="等线" charset="-122"/>
            </a:endParaRPr>
          </a:p>
        </p:txBody>
      </p:sp>
      <p:sp>
        <p:nvSpPr>
          <p:cNvPr id="14" name="矩形 2"/>
          <p:cNvSpPr>
            <a:spLocks noChangeArrowheads="1"/>
          </p:cNvSpPr>
          <p:nvPr/>
        </p:nvSpPr>
        <p:spPr bwMode="auto">
          <a:xfrm>
            <a:off x="3729449" y="2921716"/>
            <a:ext cx="1986379"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dirty="0"/>
              <a:t>程序中创建的其它线程。</a:t>
            </a:r>
            <a:endParaRPr lang="en-US" altLang="zh-CN" dirty="0"/>
          </a:p>
        </p:txBody>
      </p:sp>
      <p:sp>
        <p:nvSpPr>
          <p:cNvPr id="18" name="矩形 17"/>
          <p:cNvSpPr/>
          <p:nvPr/>
        </p:nvSpPr>
        <p:spPr>
          <a:xfrm>
            <a:off x="6241673" y="2729552"/>
            <a:ext cx="2522805" cy="2830529"/>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9" name="矩形 18"/>
          <p:cNvSpPr/>
          <p:nvPr/>
        </p:nvSpPr>
        <p:spPr>
          <a:xfrm>
            <a:off x="6533474" y="5247678"/>
            <a:ext cx="1939202"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a:solidFill>
                  <a:srgbClr val="FFFFFF"/>
                </a:solidFill>
                <a:ea typeface="等线" charset="-122"/>
              </a:rPr>
              <a:t>守</a:t>
            </a:r>
            <a:r>
              <a:rPr lang="zh-CN" altLang="en-US" sz="2800" b="1" noProof="1" smtClean="0">
                <a:solidFill>
                  <a:srgbClr val="FFFFFF"/>
                </a:solidFill>
                <a:ea typeface="等线" charset="-122"/>
              </a:rPr>
              <a:t>护线程</a:t>
            </a:r>
            <a:endParaRPr lang="zh-CN" altLang="en-US" sz="2800" b="1" noProof="1">
              <a:solidFill>
                <a:srgbClr val="FFFFFF"/>
              </a:solidFill>
              <a:ea typeface="等线" charset="-122"/>
            </a:endParaRPr>
          </a:p>
        </p:txBody>
      </p:sp>
      <p:sp>
        <p:nvSpPr>
          <p:cNvPr id="20" name="矩形 2"/>
          <p:cNvSpPr>
            <a:spLocks noChangeArrowheads="1"/>
          </p:cNvSpPr>
          <p:nvPr/>
        </p:nvSpPr>
        <p:spPr bwMode="auto">
          <a:xfrm>
            <a:off x="6241674" y="2729552"/>
            <a:ext cx="252280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2300" dirty="0"/>
              <a:t>守护线程是在后台为其它线程提供服务的线程，它独立于程序，不会因程序的终止而结束。</a:t>
            </a:r>
            <a:endParaRPr lang="en-US" altLang="zh-CN" sz="2300" dirty="0"/>
          </a:p>
        </p:txBody>
      </p:sp>
      <p:sp>
        <p:nvSpPr>
          <p:cNvPr id="21" name="矩形 20"/>
          <p:cNvSpPr/>
          <p:nvPr/>
        </p:nvSpPr>
        <p:spPr>
          <a:xfrm>
            <a:off x="8984873" y="2729552"/>
            <a:ext cx="2522805" cy="2830529"/>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22" name="矩形 21"/>
          <p:cNvSpPr/>
          <p:nvPr/>
        </p:nvSpPr>
        <p:spPr>
          <a:xfrm>
            <a:off x="9276674" y="5247678"/>
            <a:ext cx="1939202"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a:solidFill>
                  <a:srgbClr val="FFFFFF"/>
                </a:solidFill>
                <a:ea typeface="等线" charset="-122"/>
              </a:rPr>
              <a:t>前台</a:t>
            </a:r>
            <a:r>
              <a:rPr lang="zh-CN" altLang="en-US" sz="2800" b="1" noProof="1" smtClean="0">
                <a:solidFill>
                  <a:srgbClr val="FFFFFF"/>
                </a:solidFill>
                <a:ea typeface="等线" charset="-122"/>
              </a:rPr>
              <a:t>线程</a:t>
            </a:r>
            <a:endParaRPr lang="zh-CN" altLang="en-US" sz="2800" b="1" noProof="1">
              <a:solidFill>
                <a:srgbClr val="FFFFFF"/>
              </a:solidFill>
              <a:ea typeface="等线" charset="-122"/>
            </a:endParaRPr>
          </a:p>
        </p:txBody>
      </p:sp>
      <p:sp>
        <p:nvSpPr>
          <p:cNvPr id="23" name="矩形 2"/>
          <p:cNvSpPr>
            <a:spLocks noChangeArrowheads="1"/>
          </p:cNvSpPr>
          <p:nvPr/>
        </p:nvSpPr>
        <p:spPr bwMode="auto">
          <a:xfrm>
            <a:off x="8984874" y="2729552"/>
            <a:ext cx="2522804"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dirty="0"/>
              <a:t>相对于守护线程的其它线程称为前台线程。</a:t>
            </a:r>
            <a:endParaRPr lang="en-US" altLang="zh-CN" dirty="0"/>
          </a:p>
        </p:txBody>
      </p:sp>
    </p:spTree>
    <p:extLst>
      <p:ext uri="{BB962C8B-B14F-4D97-AF65-F5344CB8AC3E}">
        <p14:creationId xmlns:p14="http://schemas.microsoft.com/office/powerpoint/2010/main" val="4312904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什么是线程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线程与进程相似，也具有五个状态，分别是新建态、就绪态、运行态、阻塞态和消亡</a:t>
            </a:r>
            <a:r>
              <a:rPr lang="zh-CN" altLang="zh-CN" sz="4400" dirty="0" smtClean="0">
                <a:latin typeface="微软雅黑" pitchFamily="34" charset="-122"/>
                <a:ea typeface="微软雅黑" pitchFamily="34" charset="-122"/>
              </a:rPr>
              <a:t>态</a:t>
            </a:r>
            <a:r>
              <a:rPr lang="zh-CN" altLang="en-US" sz="4400" dirty="0">
                <a:latin typeface="微软雅黑" pitchFamily="34" charset="-122"/>
                <a:ea typeface="微软雅黑" pitchFamily="34" charset="-122"/>
              </a:rPr>
              <a:t>。</a:t>
            </a:r>
          </a:p>
        </p:txBody>
      </p:sp>
      <p:pic>
        <p:nvPicPr>
          <p:cNvPr id="16" name="图片 15"/>
          <p:cNvPicPr/>
          <p:nvPr/>
        </p:nvPicPr>
        <p:blipFill>
          <a:blip r:embed="rId2">
            <a:extLst>
              <a:ext uri="{28A0092B-C50C-407E-A947-70E740481C1C}">
                <a14:useLocalDpi xmlns:a14="http://schemas.microsoft.com/office/drawing/2010/main" val="0"/>
              </a:ext>
            </a:extLst>
          </a:blip>
          <a:stretch>
            <a:fillRect/>
          </a:stretch>
        </p:blipFill>
        <p:spPr>
          <a:xfrm>
            <a:off x="2845151" y="3304047"/>
            <a:ext cx="6699794" cy="2155057"/>
          </a:xfrm>
          <a:prstGeom prst="rect">
            <a:avLst/>
          </a:prstGeom>
        </p:spPr>
      </p:pic>
    </p:spTree>
    <p:extLst>
      <p:ext uri="{BB962C8B-B14F-4D97-AF65-F5344CB8AC3E}">
        <p14:creationId xmlns:p14="http://schemas.microsoft.com/office/powerpoint/2010/main" val="7170538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什么是线程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线程因某些条件发生时会由运行态转换为阻塞态，这些条件可能为以下任意一种：</a:t>
            </a:r>
          </a:p>
        </p:txBody>
      </p:sp>
      <p:sp>
        <p:nvSpPr>
          <p:cNvPr id="3" name="矩形 2"/>
          <p:cNvSpPr/>
          <p:nvPr/>
        </p:nvSpPr>
        <p:spPr>
          <a:xfrm>
            <a:off x="1806052" y="3128244"/>
            <a:ext cx="8538950" cy="3046988"/>
          </a:xfrm>
          <a:prstGeom prst="rect">
            <a:avLst/>
          </a:prstGeom>
        </p:spPr>
        <p:txBody>
          <a:bodyPr wrap="square">
            <a:spAutoFit/>
          </a:bodyPr>
          <a:lstStyle/>
          <a:p>
            <a:pPr marL="457200" lvl="0" indent="-457200">
              <a:lnSpc>
                <a:spcPct val="120000"/>
              </a:lnSpc>
              <a:buFont typeface="Arial" pitchFamily="34" charset="0"/>
              <a:buChar char="•"/>
            </a:pPr>
            <a:r>
              <a:rPr lang="zh-CN" altLang="zh-CN" sz="3200" dirty="0">
                <a:latin typeface="楷体" pitchFamily="49" charset="-122"/>
                <a:ea typeface="楷体" pitchFamily="49" charset="-122"/>
              </a:rPr>
              <a:t>线程主动调用</a:t>
            </a:r>
            <a:r>
              <a:rPr lang="en-US" altLang="zh-CN" sz="3200" dirty="0">
                <a:latin typeface="楷体" pitchFamily="49" charset="-122"/>
                <a:ea typeface="楷体" pitchFamily="49" charset="-122"/>
              </a:rPr>
              <a:t>sleep()</a:t>
            </a:r>
            <a:r>
              <a:rPr lang="zh-CN" altLang="zh-CN" sz="3200" dirty="0">
                <a:latin typeface="楷体" pitchFamily="49" charset="-122"/>
                <a:ea typeface="楷体" pitchFamily="49" charset="-122"/>
              </a:rPr>
              <a:t>函数进入休眠状态；</a:t>
            </a:r>
          </a:p>
          <a:p>
            <a:pPr marL="457200" lvl="0" indent="-457200">
              <a:lnSpc>
                <a:spcPct val="120000"/>
              </a:lnSpc>
              <a:buFont typeface="Arial" pitchFamily="34" charset="0"/>
              <a:buChar char="•"/>
            </a:pPr>
            <a:r>
              <a:rPr lang="zh-CN" altLang="zh-CN" sz="3200" dirty="0">
                <a:latin typeface="楷体" pitchFamily="49" charset="-122"/>
                <a:ea typeface="楷体" pitchFamily="49" charset="-122"/>
              </a:rPr>
              <a:t>线程试图获取同步锁，但是该锁正被其它线程持有；</a:t>
            </a:r>
          </a:p>
          <a:p>
            <a:pPr marL="457200" lvl="0" indent="-457200">
              <a:lnSpc>
                <a:spcPct val="120000"/>
              </a:lnSpc>
              <a:buFont typeface="Arial" pitchFamily="34" charset="0"/>
              <a:buChar char="•"/>
            </a:pPr>
            <a:r>
              <a:rPr lang="zh-CN" altLang="zh-CN" sz="3200" dirty="0">
                <a:latin typeface="楷体" pitchFamily="49" charset="-122"/>
                <a:ea typeface="楷体" pitchFamily="49" charset="-122"/>
              </a:rPr>
              <a:t>线程等待一些</a:t>
            </a:r>
            <a:r>
              <a:rPr lang="en-US" altLang="zh-CN" sz="3200" dirty="0">
                <a:latin typeface="楷体" pitchFamily="49" charset="-122"/>
                <a:ea typeface="楷体" pitchFamily="49" charset="-122"/>
              </a:rPr>
              <a:t>I/O</a:t>
            </a:r>
            <a:r>
              <a:rPr lang="zh-CN" altLang="zh-CN" sz="3200" dirty="0">
                <a:latin typeface="楷体" pitchFamily="49" charset="-122"/>
                <a:ea typeface="楷体" pitchFamily="49" charset="-122"/>
              </a:rPr>
              <a:t>操作完成；</a:t>
            </a:r>
          </a:p>
          <a:p>
            <a:pPr marL="457200" lvl="0" indent="-457200">
              <a:lnSpc>
                <a:spcPct val="120000"/>
              </a:lnSpc>
              <a:buFont typeface="Arial" pitchFamily="34" charset="0"/>
              <a:buChar char="•"/>
            </a:pPr>
            <a:r>
              <a:rPr lang="zh-CN" altLang="zh-CN" sz="3200" dirty="0">
                <a:latin typeface="楷体" pitchFamily="49" charset="-122"/>
                <a:ea typeface="楷体" pitchFamily="49" charset="-122"/>
              </a:rPr>
              <a:t>线程等待某个条件触发。</a:t>
            </a:r>
          </a:p>
        </p:txBody>
      </p:sp>
    </p:spTree>
    <p:extLst>
      <p:ext uri="{BB962C8B-B14F-4D97-AF65-F5344CB8AC3E}">
        <p14:creationId xmlns:p14="http://schemas.microsoft.com/office/powerpoint/2010/main" val="18172531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4568031"/>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什么是进程</a:t>
            </a:r>
            <a:endParaRPr lang="zh-CN" altLang="en-US" sz="2800" dirty="0">
              <a:solidFill>
                <a:srgbClr val="595959"/>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进程的创建方式</a:t>
            </a: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进程间通信——</a:t>
            </a:r>
            <a:r>
              <a:rPr lang="en-US" altLang="zh-CN" sz="2800" dirty="0">
                <a:solidFill>
                  <a:srgbClr val="595959"/>
                </a:solidFill>
                <a:latin typeface="Impact" pitchFamily="34" charset="0"/>
                <a:ea typeface="微软雅黑" pitchFamily="34" charset="-122"/>
              </a:rPr>
              <a:t>Queue</a:t>
            </a:r>
            <a:endParaRPr lang="zh-CN" altLang="en-US" sz="2800" dirty="0">
              <a:solidFill>
                <a:srgbClr val="595959"/>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04    </a:t>
            </a:r>
            <a:r>
              <a:rPr lang="zh-CN" altLang="zh-CN" sz="2800" dirty="0">
                <a:solidFill>
                  <a:srgbClr val="595959"/>
                </a:solidFill>
                <a:latin typeface="Impact" pitchFamily="34" charset="0"/>
                <a:ea typeface="微软雅黑" pitchFamily="34" charset="-122"/>
              </a:rPr>
              <a:t>什么是线程</a:t>
            </a: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05    </a:t>
            </a:r>
            <a:r>
              <a:rPr lang="zh-CN" altLang="zh-CN" sz="2800" dirty="0" smtClean="0">
                <a:solidFill>
                  <a:schemeClr val="bg1"/>
                </a:solidFill>
                <a:latin typeface="Impact" pitchFamily="34" charset="0"/>
                <a:ea typeface="微软雅黑" pitchFamily="34" charset="-122"/>
              </a:rPr>
              <a:t>线</a:t>
            </a:r>
            <a:r>
              <a:rPr lang="zh-CN" altLang="zh-CN" sz="2800" dirty="0">
                <a:solidFill>
                  <a:schemeClr val="bg1"/>
                </a:solidFill>
                <a:latin typeface="Impact" pitchFamily="34" charset="0"/>
                <a:ea typeface="微软雅黑" pitchFamily="34" charset="-122"/>
              </a:rPr>
              <a:t>程的基本操作</a:t>
            </a:r>
            <a:endParaRPr lang="zh-CN" altLang="en-US" sz="2800" dirty="0">
              <a:solidFill>
                <a:schemeClr val="bg1"/>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程锁</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34979669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线程的创建和启动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32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模块</a:t>
            </a:r>
            <a:r>
              <a:rPr lang="en-US" altLang="zh-CN" sz="4400" dirty="0">
                <a:latin typeface="微软雅黑" pitchFamily="34" charset="-122"/>
                <a:ea typeface="微软雅黑" pitchFamily="34" charset="-122"/>
              </a:rPr>
              <a:t>threading</a:t>
            </a:r>
            <a:r>
              <a:rPr lang="zh-CN" altLang="zh-CN" sz="4400" dirty="0">
                <a:latin typeface="微软雅黑" pitchFamily="34" charset="-122"/>
                <a:ea typeface="微软雅黑" pitchFamily="34" charset="-122"/>
              </a:rPr>
              <a:t>中定义了</a:t>
            </a:r>
            <a:r>
              <a:rPr lang="en-US" altLang="zh-CN" sz="4400" dirty="0">
                <a:latin typeface="微软雅黑" pitchFamily="34" charset="-122"/>
                <a:ea typeface="微软雅黑" pitchFamily="34" charset="-122"/>
              </a:rPr>
              <a:t>Thread</a:t>
            </a:r>
            <a:r>
              <a:rPr lang="zh-CN" altLang="zh-CN" sz="4400" dirty="0">
                <a:latin typeface="微软雅黑" pitchFamily="34" charset="-122"/>
                <a:ea typeface="微软雅黑" pitchFamily="34" charset="-122"/>
              </a:rPr>
              <a:t>类，该类专门用于管理线程。可以直接通过</a:t>
            </a:r>
            <a:r>
              <a:rPr lang="en-US" altLang="zh-CN" sz="4400" dirty="0">
                <a:latin typeface="微软雅黑" pitchFamily="34" charset="-122"/>
                <a:ea typeface="微软雅黑" pitchFamily="34" charset="-122"/>
              </a:rPr>
              <a:t>Thread</a:t>
            </a:r>
            <a:r>
              <a:rPr lang="zh-CN" altLang="zh-CN" sz="4400" dirty="0">
                <a:latin typeface="微软雅黑" pitchFamily="34" charset="-122"/>
                <a:ea typeface="微软雅黑" pitchFamily="34" charset="-122"/>
              </a:rPr>
              <a:t>类的构造方法</a:t>
            </a:r>
            <a:r>
              <a:rPr lang="en-US" altLang="zh-CN" sz="4400" dirty="0">
                <a:latin typeface="微软雅黑" pitchFamily="34" charset="-122"/>
                <a:ea typeface="微软雅黑" pitchFamily="34" charset="-122"/>
              </a:rPr>
              <a:t>Thread()</a:t>
            </a:r>
            <a:r>
              <a:rPr lang="zh-CN" altLang="zh-CN" sz="4400" dirty="0">
                <a:latin typeface="微软雅黑" pitchFamily="34" charset="-122"/>
                <a:ea typeface="微软雅黑" pitchFamily="34" charset="-122"/>
              </a:rPr>
              <a:t>创建线</a:t>
            </a:r>
            <a:r>
              <a:rPr lang="zh-CN" altLang="zh-CN" sz="4400" dirty="0" smtClean="0">
                <a:latin typeface="微软雅黑" pitchFamily="34" charset="-122"/>
                <a:ea typeface="微软雅黑" pitchFamily="34" charset="-122"/>
              </a:rPr>
              <a:t>程</a:t>
            </a:r>
            <a:r>
              <a:rPr lang="zh-CN" altLang="en-US" sz="4400" dirty="0" smtClean="0">
                <a:latin typeface="微软雅黑" pitchFamily="34" charset="-122"/>
                <a:ea typeface="微软雅黑" pitchFamily="34" charset="-122"/>
              </a:rPr>
              <a:t>，该方法的声明如下：</a:t>
            </a:r>
            <a:endParaRPr lang="zh-CN" altLang="zh-CN" sz="4400" dirty="0">
              <a:latin typeface="微软雅黑" pitchFamily="34" charset="-122"/>
              <a:ea typeface="微软雅黑" pitchFamily="34" charset="-122"/>
            </a:endParaRPr>
          </a:p>
        </p:txBody>
      </p:sp>
      <p:sp>
        <p:nvSpPr>
          <p:cNvPr id="12" name="矩形 11"/>
          <p:cNvSpPr/>
          <p:nvPr/>
        </p:nvSpPr>
        <p:spPr>
          <a:xfrm>
            <a:off x="1910687" y="4766936"/>
            <a:ext cx="8270541" cy="132877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2472418" y="4954267"/>
            <a:ext cx="714707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Thread(group=None, target=None, name=None, args=(), kwargs={}, </a:t>
            </a:r>
            <a:r>
              <a:rPr lang="en-US" altLang="zh-CN" sz="2800" dirty="0" smtClean="0">
                <a:latin typeface="Times New Roman" pitchFamily="18" charset="0"/>
              </a:rPr>
              <a:t>*, </a:t>
            </a:r>
            <a:r>
              <a:rPr lang="en-US" altLang="zh-CN" sz="2800" dirty="0">
                <a:latin typeface="Times New Roman" pitchFamily="18" charset="0"/>
              </a:rPr>
              <a:t>daemon=None)</a:t>
            </a:r>
            <a:endParaRPr lang="zh-CN" altLang="zh-CN" sz="2800" dirty="0">
              <a:latin typeface="Times New Roman" pitchFamily="18" charset="0"/>
            </a:endParaRPr>
          </a:p>
        </p:txBody>
      </p:sp>
    </p:spTree>
    <p:extLst>
      <p:ext uri="{BB962C8B-B14F-4D97-AF65-F5344CB8AC3E}">
        <p14:creationId xmlns:p14="http://schemas.microsoft.com/office/powerpoint/2010/main" val="1036882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1550988"/>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01    </a:t>
            </a:r>
            <a:r>
              <a:rPr lang="zh-CN" altLang="zh-CN" sz="2800" dirty="0" smtClean="0">
                <a:solidFill>
                  <a:schemeClr val="bg1"/>
                </a:solidFill>
                <a:latin typeface="Impact" pitchFamily="34" charset="0"/>
                <a:ea typeface="微软雅黑" pitchFamily="34" charset="-122"/>
              </a:rPr>
              <a:t>什</a:t>
            </a:r>
            <a:r>
              <a:rPr lang="zh-CN" altLang="zh-CN" sz="2800" dirty="0">
                <a:solidFill>
                  <a:schemeClr val="bg1"/>
                </a:solidFill>
                <a:latin typeface="Impact" pitchFamily="34" charset="0"/>
                <a:ea typeface="微软雅黑" pitchFamily="34" charset="-122"/>
              </a:rPr>
              <a:t>么是进程</a:t>
            </a:r>
            <a:endParaRPr lang="zh-CN" altLang="en-US" sz="2800" dirty="0">
              <a:solidFill>
                <a:schemeClr val="bg1"/>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02   </a:t>
            </a:r>
            <a:r>
              <a:rPr lang="zh-CN" altLang="zh-CN" sz="2800" dirty="0" smtClean="0">
                <a:solidFill>
                  <a:srgbClr val="595959"/>
                </a:solidFill>
                <a:latin typeface="Impact" pitchFamily="34" charset="0"/>
                <a:ea typeface="微软雅黑" pitchFamily="34" charset="-122"/>
              </a:rPr>
              <a:t>进</a:t>
            </a:r>
            <a:r>
              <a:rPr lang="zh-CN" altLang="zh-CN" sz="2800" dirty="0">
                <a:solidFill>
                  <a:srgbClr val="595959"/>
                </a:solidFill>
                <a:latin typeface="Impact" pitchFamily="34" charset="0"/>
                <a:ea typeface="微软雅黑" pitchFamily="34" charset="-122"/>
              </a:rPr>
              <a:t>程的创建方式</a:t>
            </a: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进</a:t>
            </a:r>
            <a:r>
              <a:rPr lang="zh-CN" altLang="zh-CN" sz="2800" dirty="0">
                <a:solidFill>
                  <a:srgbClr val="595959"/>
                </a:solidFill>
                <a:latin typeface="Impact" pitchFamily="34" charset="0"/>
                <a:ea typeface="微软雅黑" pitchFamily="34" charset="-122"/>
              </a:rPr>
              <a:t>程间通信——</a:t>
            </a:r>
            <a:r>
              <a:rPr lang="en-US" altLang="zh-CN" sz="2800" dirty="0">
                <a:solidFill>
                  <a:srgbClr val="595959"/>
                </a:solidFill>
                <a:latin typeface="Impact" pitchFamily="34" charset="0"/>
                <a:ea typeface="微软雅黑" pitchFamily="34" charset="-122"/>
              </a:rPr>
              <a:t>Queue</a:t>
            </a:r>
            <a:endParaRPr lang="zh-CN" altLang="en-US" sz="2800" dirty="0">
              <a:solidFill>
                <a:srgbClr val="595959"/>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什</a:t>
            </a:r>
            <a:r>
              <a:rPr lang="zh-CN" altLang="zh-CN" sz="2800" dirty="0">
                <a:solidFill>
                  <a:srgbClr val="595959"/>
                </a:solidFill>
                <a:latin typeface="Impact" pitchFamily="34" charset="0"/>
                <a:ea typeface="微软雅黑" pitchFamily="34" charset="-122"/>
              </a:rPr>
              <a:t>么是线程</a:t>
            </a: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程的基本操作</a:t>
            </a:r>
            <a:endParaRPr lang="zh-CN" altLang="en-US" sz="2800" dirty="0">
              <a:solidFill>
                <a:srgbClr val="595959"/>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06    </a:t>
            </a:r>
            <a:r>
              <a:rPr lang="zh-CN" altLang="zh-CN" sz="2800" dirty="0" smtClean="0">
                <a:solidFill>
                  <a:srgbClr val="595959"/>
                </a:solidFill>
                <a:latin typeface="Impact" pitchFamily="34" charset="0"/>
                <a:ea typeface="微软雅黑" pitchFamily="34" charset="-122"/>
              </a:rPr>
              <a:t>线</a:t>
            </a:r>
            <a:r>
              <a:rPr lang="zh-CN" altLang="zh-CN" sz="2800" dirty="0">
                <a:solidFill>
                  <a:srgbClr val="595959"/>
                </a:solidFill>
                <a:latin typeface="Impact" pitchFamily="34" charset="0"/>
                <a:ea typeface="微软雅黑" pitchFamily="34" charset="-122"/>
              </a:rPr>
              <a:t>程锁</a:t>
            </a:r>
            <a:endParaRPr lang="zh-CN" altLang="en-US" sz="2800" dirty="0">
              <a:solidFill>
                <a:srgbClr val="595959"/>
              </a:solidFill>
              <a:latin typeface="Impact" pitchFamily="34" charset="0"/>
              <a:ea typeface="微软雅黑"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线程的创建和启动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5"/>
          <p:cNvSpPr/>
          <p:nvPr/>
        </p:nvSpPr>
        <p:spPr>
          <a:xfrm>
            <a:off x="2054225" y="2674961"/>
            <a:ext cx="9273417" cy="2169994"/>
          </a:xfrm>
          <a:prstGeom prst="rect">
            <a:avLst/>
          </a:prstGeom>
          <a:noFill/>
          <a:ln w="28575">
            <a:solidFill>
              <a:srgbClr val="1353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pic>
        <p:nvPicPr>
          <p:cNvPr id="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646238"/>
            <a:ext cx="2595563"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2"/>
          <p:cNvSpPr>
            <a:spLocks noChangeArrowheads="1"/>
          </p:cNvSpPr>
          <p:nvPr/>
        </p:nvSpPr>
        <p:spPr bwMode="auto">
          <a:xfrm>
            <a:off x="2447545" y="2975128"/>
            <a:ext cx="84867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dirty="0" smtClean="0">
                <a:latin typeface="黑体" pitchFamily="49" charset="-122"/>
                <a:ea typeface="黑体" pitchFamily="49" charset="-122"/>
              </a:rPr>
              <a:t>使用</a:t>
            </a:r>
            <a:r>
              <a:rPr lang="en-US" altLang="zh-CN" sz="3200" dirty="0" smtClean="0">
                <a:latin typeface="黑体" pitchFamily="49" charset="-122"/>
                <a:ea typeface="黑体" pitchFamily="49" charset="-122"/>
              </a:rPr>
              <a:t>Thread</a:t>
            </a:r>
            <a:r>
              <a:rPr lang="en-US" altLang="zh-CN" sz="3200" dirty="0">
                <a:latin typeface="黑体" pitchFamily="49" charset="-122"/>
                <a:ea typeface="黑体" pitchFamily="49" charset="-122"/>
              </a:rPr>
              <a:t>()</a:t>
            </a:r>
            <a:r>
              <a:rPr lang="zh-CN" altLang="zh-CN" sz="3200" dirty="0">
                <a:latin typeface="黑体" pitchFamily="49" charset="-122"/>
                <a:ea typeface="黑体" pitchFamily="49" charset="-122"/>
              </a:rPr>
              <a:t>方法创</a:t>
            </a:r>
            <a:r>
              <a:rPr lang="zh-CN" altLang="zh-CN" sz="3200" dirty="0" smtClean="0">
                <a:latin typeface="黑体" pitchFamily="49" charset="-122"/>
                <a:ea typeface="黑体" pitchFamily="49" charset="-122"/>
              </a:rPr>
              <a:t>建</a:t>
            </a:r>
            <a:r>
              <a:rPr lang="zh-CN" altLang="en-US" sz="3200" dirty="0" smtClean="0">
                <a:latin typeface="黑体" pitchFamily="49" charset="-122"/>
                <a:ea typeface="黑体" pitchFamily="49" charset="-122"/>
              </a:rPr>
              <a:t>的</a:t>
            </a:r>
            <a:r>
              <a:rPr lang="zh-CN" altLang="zh-CN" sz="3200" dirty="0" smtClean="0">
                <a:latin typeface="黑体" pitchFamily="49" charset="-122"/>
                <a:ea typeface="黑体" pitchFamily="49" charset="-122"/>
              </a:rPr>
              <a:t>线</a:t>
            </a:r>
            <a:r>
              <a:rPr lang="zh-CN" altLang="zh-CN" sz="3200" dirty="0">
                <a:latin typeface="黑体" pitchFamily="49" charset="-122"/>
                <a:ea typeface="黑体" pitchFamily="49" charset="-122"/>
              </a:rPr>
              <a:t>程默认是前台线</a:t>
            </a:r>
            <a:r>
              <a:rPr lang="zh-CN" altLang="zh-CN" sz="3200" dirty="0" smtClean="0">
                <a:latin typeface="黑体" pitchFamily="49" charset="-122"/>
                <a:ea typeface="黑体" pitchFamily="49" charset="-122"/>
              </a:rPr>
              <a:t>程</a:t>
            </a:r>
            <a:r>
              <a:rPr lang="zh-CN" altLang="en-US" sz="3200" dirty="0" smtClean="0">
                <a:latin typeface="黑体" pitchFamily="49" charset="-122"/>
                <a:ea typeface="黑体" pitchFamily="49" charset="-122"/>
              </a:rPr>
              <a:t>。前台</a:t>
            </a:r>
            <a:r>
              <a:rPr lang="zh-CN" altLang="zh-CN" sz="3200" dirty="0" smtClean="0">
                <a:latin typeface="黑体" pitchFamily="49" charset="-122"/>
                <a:ea typeface="黑体" pitchFamily="49" charset="-122"/>
              </a:rPr>
              <a:t>线</a:t>
            </a:r>
            <a:r>
              <a:rPr lang="zh-CN" altLang="zh-CN" sz="3200" dirty="0">
                <a:latin typeface="黑体" pitchFamily="49" charset="-122"/>
                <a:ea typeface="黑体" pitchFamily="49" charset="-122"/>
              </a:rPr>
              <a:t>程的特点是主线程会等</a:t>
            </a:r>
            <a:r>
              <a:rPr lang="zh-CN" altLang="zh-CN" sz="3200" dirty="0" smtClean="0">
                <a:latin typeface="黑体" pitchFamily="49" charset="-122"/>
                <a:ea typeface="黑体" pitchFamily="49" charset="-122"/>
              </a:rPr>
              <a:t>待</a:t>
            </a:r>
            <a:r>
              <a:rPr lang="zh-CN" altLang="en-US" sz="3200" dirty="0" smtClean="0">
                <a:latin typeface="黑体" pitchFamily="49" charset="-122"/>
                <a:ea typeface="黑体" pitchFamily="49" charset="-122"/>
              </a:rPr>
              <a:t>其</a:t>
            </a:r>
            <a:r>
              <a:rPr lang="zh-CN" altLang="zh-CN" sz="3200" dirty="0" smtClean="0">
                <a:latin typeface="黑体" pitchFamily="49" charset="-122"/>
                <a:ea typeface="黑体" pitchFamily="49" charset="-122"/>
              </a:rPr>
              <a:t>执</a:t>
            </a:r>
            <a:r>
              <a:rPr lang="zh-CN" altLang="zh-CN" sz="3200" dirty="0">
                <a:latin typeface="黑体" pitchFamily="49" charset="-122"/>
                <a:ea typeface="黑体" pitchFamily="49" charset="-122"/>
              </a:rPr>
              <a:t>行结束后终止程序。</a:t>
            </a:r>
          </a:p>
        </p:txBody>
      </p:sp>
    </p:spTree>
    <p:extLst>
      <p:ext uri="{BB962C8B-B14F-4D97-AF65-F5344CB8AC3E}">
        <p14:creationId xmlns:p14="http://schemas.microsoft.com/office/powerpoint/2010/main" val="18333656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线程的创建和启动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835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a:latin typeface="微软雅黑" pitchFamily="34" charset="-122"/>
                <a:ea typeface="微软雅黑" pitchFamily="34" charset="-122"/>
              </a:rPr>
              <a:t>创</a:t>
            </a:r>
            <a:r>
              <a:rPr lang="zh-CN" altLang="en-US" sz="4400" dirty="0" smtClean="0">
                <a:latin typeface="微软雅黑" pitchFamily="34" charset="-122"/>
                <a:ea typeface="微软雅黑" pitchFamily="34" charset="-122"/>
              </a:rPr>
              <a:t>建线程的示例如下：</a:t>
            </a:r>
            <a:endParaRPr lang="zh-CN" altLang="zh-CN" sz="4400" dirty="0">
              <a:latin typeface="微软雅黑" pitchFamily="34" charset="-122"/>
              <a:ea typeface="微软雅黑" pitchFamily="34" charset="-122"/>
            </a:endParaRPr>
          </a:p>
        </p:txBody>
      </p:sp>
      <p:sp>
        <p:nvSpPr>
          <p:cNvPr id="12" name="矩形 11"/>
          <p:cNvSpPr/>
          <p:nvPr/>
        </p:nvSpPr>
        <p:spPr>
          <a:xfrm>
            <a:off x="2074459" y="2277873"/>
            <a:ext cx="7888407" cy="388293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2910917" y="2449625"/>
            <a:ext cx="6467963"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import threading</a:t>
            </a:r>
            <a:endParaRPr lang="zh-CN" altLang="zh-CN" sz="2800" dirty="0">
              <a:latin typeface="Times New Roman" pitchFamily="18" charset="0"/>
            </a:endParaRPr>
          </a:p>
          <a:p>
            <a:r>
              <a:rPr lang="en-US" altLang="zh-CN" sz="2800" dirty="0">
                <a:latin typeface="Times New Roman" pitchFamily="18" charset="0"/>
              </a:rPr>
              <a:t>from threading import Thread</a:t>
            </a:r>
            <a:endParaRPr lang="zh-CN" altLang="zh-CN" sz="2800" dirty="0">
              <a:latin typeface="Times New Roman" pitchFamily="18" charset="0"/>
            </a:endParaRPr>
          </a:p>
          <a:p>
            <a:r>
              <a:rPr lang="en-US" altLang="zh-CN" sz="2800" dirty="0">
                <a:latin typeface="Times New Roman" pitchFamily="18" charset="0"/>
              </a:rPr>
              <a:t>import time</a:t>
            </a:r>
            <a:endParaRPr lang="zh-CN" altLang="zh-CN" sz="2800" dirty="0">
              <a:latin typeface="Times New Roman" pitchFamily="18" charset="0"/>
            </a:endParaRPr>
          </a:p>
          <a:p>
            <a:r>
              <a:rPr lang="en-US" altLang="zh-CN" sz="2800" dirty="0">
                <a:latin typeface="Times New Roman" pitchFamily="18" charset="0"/>
              </a:rPr>
              <a:t>def task():</a:t>
            </a:r>
            <a:endParaRPr lang="zh-CN" altLang="zh-CN" sz="2800" dirty="0">
              <a:latin typeface="Times New Roman" pitchFamily="18" charset="0"/>
            </a:endParaRPr>
          </a:p>
          <a:p>
            <a:r>
              <a:rPr lang="en-US" altLang="zh-CN" sz="2800" dirty="0">
                <a:latin typeface="Times New Roman" pitchFamily="18" charset="0"/>
              </a:rPr>
              <a:t>    </a:t>
            </a:r>
            <a:r>
              <a:rPr lang="en-US" altLang="zh-CN" sz="2800" dirty="0" smtClean="0">
                <a:latin typeface="Times New Roman" pitchFamily="18" charset="0"/>
              </a:rPr>
              <a:t>  time.sleep(3</a:t>
            </a:r>
            <a:r>
              <a:rPr lang="en-US" altLang="zh-CN" sz="2800" dirty="0">
                <a:latin typeface="Times New Roman" pitchFamily="18" charset="0"/>
              </a:rPr>
              <a:t>)</a:t>
            </a:r>
            <a:endParaRPr lang="zh-CN" altLang="zh-CN" sz="2800" dirty="0">
              <a:latin typeface="Times New Roman" pitchFamily="18" charset="0"/>
            </a:endParaRPr>
          </a:p>
          <a:p>
            <a:r>
              <a:rPr lang="en-US" altLang="zh-CN" sz="2800" dirty="0" smtClean="0">
                <a:latin typeface="Times New Roman" pitchFamily="18" charset="0"/>
              </a:rPr>
              <a:t>      print</a:t>
            </a:r>
            <a:r>
              <a:rPr lang="en-US" altLang="zh-CN" sz="2800" dirty="0">
                <a:latin typeface="Times New Roman" pitchFamily="18" charset="0"/>
              </a:rPr>
              <a:t>('</a:t>
            </a:r>
            <a:r>
              <a:rPr lang="zh-CN" altLang="zh-CN" sz="2800" dirty="0">
                <a:latin typeface="Times New Roman" pitchFamily="18" charset="0"/>
              </a:rPr>
              <a:t>子线程运行，名称为：</a:t>
            </a:r>
            <a:r>
              <a:rPr lang="en-US" altLang="zh-CN" sz="2800" dirty="0">
                <a:latin typeface="Times New Roman" pitchFamily="18" charset="0"/>
              </a:rPr>
              <a:t>%s'% </a:t>
            </a:r>
            <a:endParaRPr lang="en-US" altLang="zh-CN" sz="2800" dirty="0" smtClean="0">
              <a:latin typeface="Times New Roman" pitchFamily="18" charset="0"/>
            </a:endParaRPr>
          </a:p>
          <a:p>
            <a:r>
              <a:rPr lang="en-US" altLang="zh-CN" sz="2800" dirty="0">
                <a:latin typeface="Times New Roman" pitchFamily="18" charset="0"/>
              </a:rPr>
              <a:t> </a:t>
            </a:r>
            <a:r>
              <a:rPr lang="en-US" altLang="zh-CN" sz="2800" dirty="0" smtClean="0">
                <a:latin typeface="Times New Roman" pitchFamily="18" charset="0"/>
              </a:rPr>
              <a:t>               threading.currentThread</a:t>
            </a:r>
            <a:r>
              <a:rPr lang="en-US" altLang="zh-CN" sz="2800" dirty="0">
                <a:latin typeface="Times New Roman" pitchFamily="18" charset="0"/>
              </a:rPr>
              <a:t>().name)</a:t>
            </a:r>
            <a:endParaRPr lang="zh-CN" altLang="zh-CN" sz="2800" dirty="0">
              <a:latin typeface="Times New Roman" pitchFamily="18" charset="0"/>
            </a:endParaRPr>
          </a:p>
          <a:p>
            <a:r>
              <a:rPr lang="en-US" altLang="zh-CN" sz="2800" dirty="0">
                <a:latin typeface="Times New Roman" pitchFamily="18" charset="0"/>
              </a:rPr>
              <a:t>thread_one = Thread(target=task</a:t>
            </a:r>
            <a:r>
              <a:rPr lang="en-US" altLang="zh-CN" sz="2800" dirty="0" smtClean="0">
                <a:latin typeface="Times New Roman" pitchFamily="18" charset="0"/>
              </a:rPr>
              <a:t>)</a:t>
            </a:r>
            <a:endParaRPr lang="zh-CN" altLang="zh-CN" sz="2800" dirty="0">
              <a:latin typeface="Times New Roman" pitchFamily="18" charset="0"/>
            </a:endParaRPr>
          </a:p>
        </p:txBody>
      </p:sp>
    </p:spTree>
    <p:extLst>
      <p:ext uri="{BB962C8B-B14F-4D97-AF65-F5344CB8AC3E}">
        <p14:creationId xmlns:p14="http://schemas.microsoft.com/office/powerpoint/2010/main" val="36467234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线程的创建和启动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使用构造方法</a:t>
            </a:r>
            <a:r>
              <a:rPr lang="en-US" altLang="zh-CN" sz="4400" dirty="0">
                <a:latin typeface="微软雅黑" pitchFamily="34" charset="-122"/>
                <a:ea typeface="微软雅黑" pitchFamily="34" charset="-122"/>
              </a:rPr>
              <a:t>Thread</a:t>
            </a:r>
            <a:r>
              <a:rPr lang="en-US" altLang="zh-CN" sz="4400" dirty="0" smtClean="0">
                <a:latin typeface="微软雅黑" pitchFamily="34" charset="-122"/>
                <a:ea typeface="微软雅黑" pitchFamily="34" charset="-122"/>
              </a:rPr>
              <a:t>()</a:t>
            </a:r>
            <a:r>
              <a:rPr lang="zh-CN" altLang="zh-CN" sz="4400" dirty="0" smtClean="0">
                <a:latin typeface="微软雅黑" pitchFamily="34" charset="-122"/>
                <a:ea typeface="微软雅黑" pitchFamily="34" charset="-122"/>
              </a:rPr>
              <a:t>创</a:t>
            </a:r>
            <a:r>
              <a:rPr lang="zh-CN" altLang="zh-CN" sz="4400" dirty="0">
                <a:latin typeface="微软雅黑" pitchFamily="34" charset="-122"/>
                <a:ea typeface="微软雅黑" pitchFamily="34" charset="-122"/>
              </a:rPr>
              <a:t>建线程时，还可以将</a:t>
            </a:r>
            <a:r>
              <a:rPr lang="en-US" altLang="zh-CN" sz="4400" dirty="0">
                <a:latin typeface="微软雅黑" pitchFamily="34" charset="-122"/>
                <a:ea typeface="微软雅黑" pitchFamily="34" charset="-122"/>
              </a:rPr>
              <a:t>daemon</a:t>
            </a:r>
            <a:r>
              <a:rPr lang="zh-CN" altLang="zh-CN" sz="4400" dirty="0">
                <a:latin typeface="微软雅黑" pitchFamily="34" charset="-122"/>
                <a:ea typeface="微软雅黑" pitchFamily="34" charset="-122"/>
              </a:rPr>
              <a:t>参数设为</a:t>
            </a:r>
            <a:r>
              <a:rPr lang="en-US" altLang="zh-CN" sz="4400" dirty="0">
                <a:latin typeface="微软雅黑" pitchFamily="34" charset="-122"/>
                <a:ea typeface="微软雅黑" pitchFamily="34" charset="-122"/>
              </a:rPr>
              <a:t>True</a:t>
            </a:r>
            <a:r>
              <a:rPr lang="zh-CN" altLang="zh-CN" sz="4400" dirty="0">
                <a:latin typeface="微软雅黑" pitchFamily="34" charset="-122"/>
                <a:ea typeface="微软雅黑" pitchFamily="34" charset="-122"/>
              </a:rPr>
              <a:t>，创建一个后台线程。</a:t>
            </a:r>
          </a:p>
        </p:txBody>
      </p:sp>
      <p:sp>
        <p:nvSpPr>
          <p:cNvPr id="12" name="矩形 11"/>
          <p:cNvSpPr/>
          <p:nvPr/>
        </p:nvSpPr>
        <p:spPr>
          <a:xfrm>
            <a:off x="1787857" y="3849420"/>
            <a:ext cx="8775510" cy="111836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2095399" y="4146992"/>
            <a:ext cx="81604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thread_two = Thread(target=task, daemon=True</a:t>
            </a:r>
            <a:r>
              <a:rPr lang="en-US" altLang="zh-CN" sz="3200" dirty="0" smtClean="0">
                <a:latin typeface="Times New Roman" pitchFamily="18" charset="0"/>
              </a:rPr>
              <a:t>)</a:t>
            </a:r>
            <a:endParaRPr lang="zh-CN" altLang="zh-CN" sz="3200" dirty="0">
              <a:latin typeface="Times New Roman" pitchFamily="18" charset="0"/>
            </a:endParaRPr>
          </a:p>
        </p:txBody>
      </p:sp>
    </p:spTree>
    <p:extLst>
      <p:ext uri="{BB962C8B-B14F-4D97-AF65-F5344CB8AC3E}">
        <p14:creationId xmlns:p14="http://schemas.microsoft.com/office/powerpoint/2010/main" val="34168141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线程的创建和启动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400" dirty="0" smtClean="0">
                <a:latin typeface="微软雅黑" pitchFamily="34" charset="-122"/>
                <a:ea typeface="微软雅黑" pitchFamily="34" charset="-122"/>
              </a:rPr>
              <a:t>还</a:t>
            </a:r>
            <a:r>
              <a:rPr lang="zh-CN" altLang="zh-CN" sz="4400" dirty="0" smtClean="0">
                <a:latin typeface="微软雅黑" pitchFamily="34" charset="-122"/>
                <a:ea typeface="微软雅黑" pitchFamily="34" charset="-122"/>
              </a:rPr>
              <a:t>可</a:t>
            </a:r>
            <a:r>
              <a:rPr lang="zh-CN" altLang="zh-CN" sz="4400" dirty="0">
                <a:latin typeface="微软雅黑" pitchFamily="34" charset="-122"/>
                <a:ea typeface="微软雅黑" pitchFamily="34" charset="-122"/>
              </a:rPr>
              <a:t>以自定义一个继承自</a:t>
            </a:r>
            <a:r>
              <a:rPr lang="en-US" altLang="zh-CN" sz="4400" dirty="0">
                <a:latin typeface="微软雅黑" pitchFamily="34" charset="-122"/>
                <a:ea typeface="微软雅黑" pitchFamily="34" charset="-122"/>
              </a:rPr>
              <a:t>Thread</a:t>
            </a:r>
            <a:r>
              <a:rPr lang="zh-CN" altLang="zh-CN" sz="4400" dirty="0">
                <a:latin typeface="微软雅黑" pitchFamily="34" charset="-122"/>
                <a:ea typeface="微软雅黑" pitchFamily="34" charset="-122"/>
              </a:rPr>
              <a:t>的子类，在该子类中重写</a:t>
            </a:r>
            <a:r>
              <a:rPr lang="en-US" altLang="zh-CN" sz="4400" dirty="0">
                <a:latin typeface="微软雅黑" pitchFamily="34" charset="-122"/>
                <a:ea typeface="微软雅黑" pitchFamily="34" charset="-122"/>
              </a:rPr>
              <a:t>run()</a:t>
            </a:r>
            <a:r>
              <a:rPr lang="zh-CN" altLang="zh-CN" sz="4400" dirty="0">
                <a:latin typeface="微软雅黑" pitchFamily="34" charset="-122"/>
                <a:ea typeface="微软雅黑" pitchFamily="34" charset="-122"/>
              </a:rPr>
              <a:t>方法，再利用子类的构造方法创建线程。</a:t>
            </a:r>
          </a:p>
        </p:txBody>
      </p:sp>
      <p:sp>
        <p:nvSpPr>
          <p:cNvPr id="12" name="矩形 11"/>
          <p:cNvSpPr/>
          <p:nvPr/>
        </p:nvSpPr>
        <p:spPr>
          <a:xfrm>
            <a:off x="577849" y="3895304"/>
            <a:ext cx="6223379" cy="2407863"/>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1411299" y="3975850"/>
            <a:ext cx="5116975"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600" dirty="0">
                <a:latin typeface="Times New Roman" pitchFamily="18" charset="0"/>
              </a:rPr>
              <a:t>class MyThread(Thread</a:t>
            </a:r>
            <a:r>
              <a:rPr lang="en-US" altLang="zh-CN" sz="2600" dirty="0" smtClean="0">
                <a:latin typeface="Times New Roman" pitchFamily="18" charset="0"/>
              </a:rPr>
              <a:t>):</a:t>
            </a:r>
            <a:endParaRPr lang="zh-CN" altLang="zh-CN" sz="2600" dirty="0">
              <a:latin typeface="Times New Roman" pitchFamily="18" charset="0"/>
            </a:endParaRPr>
          </a:p>
          <a:p>
            <a:r>
              <a:rPr lang="en-US" altLang="zh-CN" sz="2600" dirty="0">
                <a:latin typeface="Times New Roman" pitchFamily="18" charset="0"/>
              </a:rPr>
              <a:t>    def run(self</a:t>
            </a:r>
            <a:r>
              <a:rPr lang="en-US" altLang="zh-CN" sz="2600" dirty="0" smtClean="0">
                <a:latin typeface="Times New Roman" pitchFamily="18" charset="0"/>
              </a:rPr>
              <a:t>):</a:t>
            </a:r>
            <a:endParaRPr lang="zh-CN" altLang="zh-CN" sz="2600" dirty="0">
              <a:latin typeface="Times New Roman" pitchFamily="18" charset="0"/>
            </a:endParaRPr>
          </a:p>
          <a:p>
            <a:r>
              <a:rPr lang="en-US" altLang="zh-CN" sz="2600" dirty="0">
                <a:latin typeface="Times New Roman" pitchFamily="18" charset="0"/>
              </a:rPr>
              <a:t>        time.sleep(3)</a:t>
            </a:r>
            <a:endParaRPr lang="zh-CN" altLang="zh-CN" sz="2600" dirty="0">
              <a:latin typeface="Times New Roman" pitchFamily="18" charset="0"/>
            </a:endParaRPr>
          </a:p>
          <a:p>
            <a:r>
              <a:rPr lang="en-US" altLang="zh-CN" sz="2600" dirty="0">
                <a:latin typeface="Times New Roman" pitchFamily="18" charset="0"/>
              </a:rPr>
              <a:t>        message = self.name + '</a:t>
            </a:r>
            <a:r>
              <a:rPr lang="zh-CN" altLang="zh-CN" sz="2600" dirty="0">
                <a:latin typeface="Times New Roman" pitchFamily="18" charset="0"/>
              </a:rPr>
              <a:t>运行</a:t>
            </a:r>
            <a:r>
              <a:rPr lang="en-US" altLang="zh-CN" sz="2600" dirty="0">
                <a:latin typeface="Times New Roman" pitchFamily="18" charset="0"/>
              </a:rPr>
              <a:t>'</a:t>
            </a:r>
            <a:endParaRPr lang="zh-CN" altLang="zh-CN" sz="2600" dirty="0">
              <a:latin typeface="Times New Roman" pitchFamily="18" charset="0"/>
            </a:endParaRPr>
          </a:p>
          <a:p>
            <a:r>
              <a:rPr lang="en-US" altLang="zh-CN" sz="2600" dirty="0">
                <a:latin typeface="Times New Roman" pitchFamily="18" charset="0"/>
              </a:rPr>
              <a:t>        print(message)</a:t>
            </a:r>
            <a:endParaRPr lang="zh-CN" altLang="zh-CN" sz="2600" dirty="0">
              <a:latin typeface="Times New Roman" pitchFamily="18" charset="0"/>
            </a:endParaRPr>
          </a:p>
        </p:txBody>
      </p:sp>
      <p:sp>
        <p:nvSpPr>
          <p:cNvPr id="6" name="矩形 5"/>
          <p:cNvSpPr/>
          <p:nvPr/>
        </p:nvSpPr>
        <p:spPr>
          <a:xfrm>
            <a:off x="7164359" y="5263732"/>
            <a:ext cx="4170218" cy="1031479"/>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7247486" y="5517861"/>
            <a:ext cx="40039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gn="ctr"/>
            <a:r>
              <a:rPr lang="en-US" altLang="zh-CN" sz="2800" dirty="0" smtClean="0">
                <a:latin typeface="Times New Roman" pitchFamily="18" charset="0"/>
              </a:rPr>
              <a:t>thread_three </a:t>
            </a:r>
            <a:r>
              <a:rPr lang="en-US" altLang="zh-CN" sz="2800" dirty="0">
                <a:latin typeface="Times New Roman" pitchFamily="18" charset="0"/>
              </a:rPr>
              <a:t>= </a:t>
            </a:r>
            <a:r>
              <a:rPr lang="en-US" altLang="zh-CN" sz="2800" dirty="0" smtClean="0">
                <a:latin typeface="Times New Roman" pitchFamily="18" charset="0"/>
              </a:rPr>
              <a:t>MyThread()</a:t>
            </a:r>
            <a:endParaRPr lang="zh-CN" altLang="zh-CN" sz="2800" dirty="0">
              <a:latin typeface="Times New Roman" pitchFamily="18" charset="0"/>
            </a:endParaRPr>
          </a:p>
        </p:txBody>
      </p:sp>
    </p:spTree>
    <p:extLst>
      <p:ext uri="{BB962C8B-B14F-4D97-AF65-F5344CB8AC3E}">
        <p14:creationId xmlns:p14="http://schemas.microsoft.com/office/powerpoint/2010/main" val="6761011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线程的创建和启动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线程创建完之后，需要调用</a:t>
            </a:r>
            <a:r>
              <a:rPr lang="en-US" altLang="zh-CN" sz="4400" dirty="0">
                <a:latin typeface="微软雅黑" pitchFamily="34" charset="-122"/>
                <a:ea typeface="微软雅黑" pitchFamily="34" charset="-122"/>
              </a:rPr>
              <a:t>start()</a:t>
            </a:r>
            <a:r>
              <a:rPr lang="zh-CN" altLang="zh-CN" sz="4400" dirty="0">
                <a:latin typeface="微软雅黑" pitchFamily="34" charset="-122"/>
                <a:ea typeface="微软雅黑" pitchFamily="34" charset="-122"/>
              </a:rPr>
              <a:t>方法进行启动，以真正地将线程转换为就绪状态，等待操作系统地调度。</a:t>
            </a:r>
          </a:p>
        </p:txBody>
      </p:sp>
      <p:sp>
        <p:nvSpPr>
          <p:cNvPr id="12" name="矩形 11"/>
          <p:cNvSpPr/>
          <p:nvPr/>
        </p:nvSpPr>
        <p:spPr>
          <a:xfrm>
            <a:off x="3083358" y="4139156"/>
            <a:ext cx="6223379" cy="107248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4529163" y="4383008"/>
            <a:ext cx="33317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thread_three.start()</a:t>
            </a:r>
            <a:endParaRPr lang="zh-CN" altLang="zh-CN" sz="3200" dirty="0">
              <a:latin typeface="Times New Roman" pitchFamily="18" charset="0"/>
            </a:endParaRPr>
          </a:p>
        </p:txBody>
      </p:sp>
    </p:spTree>
    <p:extLst>
      <p:ext uri="{BB962C8B-B14F-4D97-AF65-F5344CB8AC3E}">
        <p14:creationId xmlns:p14="http://schemas.microsoft.com/office/powerpoint/2010/main" val="1550945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线程的创建和启动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5"/>
          <p:cNvSpPr/>
          <p:nvPr/>
        </p:nvSpPr>
        <p:spPr>
          <a:xfrm>
            <a:off x="2054225" y="2047164"/>
            <a:ext cx="9273417" cy="3575714"/>
          </a:xfrm>
          <a:prstGeom prst="rect">
            <a:avLst/>
          </a:prstGeom>
          <a:noFill/>
          <a:ln w="28575">
            <a:solidFill>
              <a:srgbClr val="1353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pic>
        <p:nvPicPr>
          <p:cNvPr id="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646238"/>
            <a:ext cx="2595563"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2"/>
          <p:cNvSpPr>
            <a:spLocks noChangeArrowheads="1"/>
          </p:cNvSpPr>
          <p:nvPr/>
        </p:nvSpPr>
        <p:spPr bwMode="auto">
          <a:xfrm>
            <a:off x="2447545" y="2575719"/>
            <a:ext cx="848677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dirty="0" smtClean="0">
                <a:latin typeface="黑体" pitchFamily="49" charset="-122"/>
                <a:ea typeface="黑体" pitchFamily="49" charset="-122"/>
              </a:rPr>
              <a:t>threading</a:t>
            </a:r>
            <a:r>
              <a:rPr lang="zh-CN" altLang="zh-CN" sz="3200" dirty="0">
                <a:latin typeface="黑体" pitchFamily="49" charset="-122"/>
                <a:ea typeface="黑体" pitchFamily="49" charset="-122"/>
              </a:rPr>
              <a:t>模块</a:t>
            </a:r>
            <a:r>
              <a:rPr lang="zh-CN" altLang="zh-CN" sz="3200" dirty="0" smtClean="0">
                <a:latin typeface="黑体" pitchFamily="49" charset="-122"/>
                <a:ea typeface="黑体" pitchFamily="49" charset="-122"/>
              </a:rPr>
              <a:t>中</a:t>
            </a:r>
            <a:r>
              <a:rPr lang="zh-CN" altLang="en-US" sz="3200" dirty="0" smtClean="0">
                <a:latin typeface="黑体" pitchFamily="49" charset="-122"/>
                <a:ea typeface="黑体" pitchFamily="49" charset="-122"/>
              </a:rPr>
              <a:t>提供了</a:t>
            </a:r>
            <a:r>
              <a:rPr lang="en-US" altLang="zh-CN" sz="3200" dirty="0" smtClean="0">
                <a:latin typeface="黑体" pitchFamily="49" charset="-122"/>
                <a:ea typeface="黑体" pitchFamily="49" charset="-122"/>
              </a:rPr>
              <a:t>current_thread</a:t>
            </a:r>
            <a:r>
              <a:rPr lang="en-US" altLang="zh-CN" sz="3200" dirty="0">
                <a:latin typeface="黑体" pitchFamily="49" charset="-122"/>
                <a:ea typeface="黑体" pitchFamily="49" charset="-122"/>
              </a:rPr>
              <a:t>()</a:t>
            </a:r>
            <a:r>
              <a:rPr lang="zh-CN" altLang="zh-CN" sz="3200" dirty="0">
                <a:latin typeface="黑体" pitchFamily="49" charset="-122"/>
                <a:ea typeface="黑体" pitchFamily="49" charset="-122"/>
              </a:rPr>
              <a:t>函数</a:t>
            </a:r>
            <a:r>
              <a:rPr lang="zh-CN" altLang="zh-CN" sz="3200" dirty="0" smtClean="0">
                <a:latin typeface="黑体" pitchFamily="49" charset="-122"/>
                <a:ea typeface="黑体" pitchFamily="49" charset="-122"/>
              </a:rPr>
              <a:t>，</a:t>
            </a:r>
            <a:r>
              <a:rPr lang="zh-CN" altLang="en-US" sz="3200" dirty="0" smtClean="0">
                <a:latin typeface="黑体" pitchFamily="49" charset="-122"/>
                <a:ea typeface="黑体" pitchFamily="49" charset="-122"/>
              </a:rPr>
              <a:t>使用该函数可获取</a:t>
            </a:r>
            <a:r>
              <a:rPr lang="zh-CN" altLang="en-US" sz="3200" dirty="0">
                <a:latin typeface="黑体" pitchFamily="49" charset="-122"/>
                <a:ea typeface="黑体" pitchFamily="49" charset="-122"/>
              </a:rPr>
              <a:t>当</a:t>
            </a:r>
            <a:r>
              <a:rPr lang="zh-CN" altLang="en-US" sz="3200" dirty="0" smtClean="0">
                <a:latin typeface="黑体" pitchFamily="49" charset="-122"/>
                <a:ea typeface="黑体" pitchFamily="49" charset="-122"/>
              </a:rPr>
              <a:t>前操作的线程对象</a:t>
            </a:r>
            <a:r>
              <a:rPr lang="zh-CN" altLang="zh-CN" sz="3200" dirty="0" smtClean="0">
                <a:latin typeface="黑体" pitchFamily="49" charset="-122"/>
                <a:ea typeface="黑体" pitchFamily="49" charset="-122"/>
              </a:rPr>
              <a:t>。</a:t>
            </a:r>
            <a:r>
              <a:rPr lang="zh-CN" altLang="zh-CN" sz="3200" dirty="0">
                <a:latin typeface="黑体" pitchFamily="49" charset="-122"/>
                <a:ea typeface="黑体" pitchFamily="49" charset="-122"/>
              </a:rPr>
              <a:t>主线</a:t>
            </a:r>
            <a:r>
              <a:rPr lang="zh-CN" altLang="zh-CN" sz="3200" dirty="0" smtClean="0">
                <a:latin typeface="黑体" pitchFamily="49" charset="-122"/>
                <a:ea typeface="黑体" pitchFamily="49" charset="-122"/>
              </a:rPr>
              <a:t>程</a:t>
            </a:r>
            <a:r>
              <a:rPr lang="zh-CN" altLang="en-US" sz="3200" dirty="0" smtClean="0">
                <a:latin typeface="黑体" pitchFamily="49" charset="-122"/>
                <a:ea typeface="黑体" pitchFamily="49" charset="-122"/>
              </a:rPr>
              <a:t>对象</a:t>
            </a:r>
            <a:r>
              <a:rPr lang="zh-CN" altLang="zh-CN" sz="3200" dirty="0" smtClean="0">
                <a:latin typeface="黑体" pitchFamily="49" charset="-122"/>
                <a:ea typeface="黑体" pitchFamily="49" charset="-122"/>
              </a:rPr>
              <a:t>的</a:t>
            </a:r>
            <a:r>
              <a:rPr lang="zh-CN" altLang="zh-CN" sz="3200" dirty="0">
                <a:latin typeface="黑体" pitchFamily="49" charset="-122"/>
                <a:ea typeface="黑体" pitchFamily="49" charset="-122"/>
              </a:rPr>
              <a:t>名字叫</a:t>
            </a:r>
            <a:r>
              <a:rPr lang="en-US" altLang="zh-CN" sz="3200" dirty="0">
                <a:latin typeface="黑体" pitchFamily="49" charset="-122"/>
                <a:ea typeface="黑体" pitchFamily="49" charset="-122"/>
              </a:rPr>
              <a:t>Main Thread</a:t>
            </a:r>
            <a:r>
              <a:rPr lang="zh-CN" altLang="zh-CN" sz="3200" dirty="0">
                <a:latin typeface="黑体" pitchFamily="49" charset="-122"/>
                <a:ea typeface="黑体" pitchFamily="49" charset="-122"/>
              </a:rPr>
              <a:t>，子线</a:t>
            </a:r>
            <a:r>
              <a:rPr lang="zh-CN" altLang="zh-CN" sz="3200" dirty="0" smtClean="0">
                <a:latin typeface="黑体" pitchFamily="49" charset="-122"/>
                <a:ea typeface="黑体" pitchFamily="49" charset="-122"/>
              </a:rPr>
              <a:t>程</a:t>
            </a:r>
            <a:r>
              <a:rPr lang="zh-CN" altLang="en-US" sz="3200" dirty="0" smtClean="0">
                <a:latin typeface="黑体" pitchFamily="49" charset="-122"/>
                <a:ea typeface="黑体" pitchFamily="49" charset="-122"/>
              </a:rPr>
              <a:t>对象</a:t>
            </a:r>
            <a:r>
              <a:rPr lang="zh-CN" altLang="zh-CN" sz="3200" dirty="0" smtClean="0">
                <a:latin typeface="黑体" pitchFamily="49" charset="-122"/>
                <a:ea typeface="黑体" pitchFamily="49" charset="-122"/>
              </a:rPr>
              <a:t>的</a:t>
            </a:r>
            <a:r>
              <a:rPr lang="zh-CN" altLang="zh-CN" sz="3200" dirty="0">
                <a:latin typeface="黑体" pitchFamily="49" charset="-122"/>
                <a:ea typeface="黑体" pitchFamily="49" charset="-122"/>
              </a:rPr>
              <a:t>名字在创建时可以指定，若没有指定名字</a:t>
            </a:r>
            <a:r>
              <a:rPr lang="zh-CN" altLang="zh-CN" sz="3200" dirty="0" smtClean="0">
                <a:latin typeface="黑体" pitchFamily="49" charset="-122"/>
                <a:ea typeface="黑体" pitchFamily="49" charset="-122"/>
              </a:rPr>
              <a:t>，将命</a:t>
            </a:r>
            <a:r>
              <a:rPr lang="zh-CN" altLang="zh-CN" sz="3200" dirty="0">
                <a:latin typeface="黑体" pitchFamily="49" charset="-122"/>
                <a:ea typeface="黑体" pitchFamily="49" charset="-122"/>
              </a:rPr>
              <a:t>名为</a:t>
            </a:r>
            <a:r>
              <a:rPr lang="en-US" altLang="zh-CN" sz="3200" dirty="0">
                <a:latin typeface="黑体" pitchFamily="49" charset="-122"/>
                <a:ea typeface="黑体" pitchFamily="49" charset="-122"/>
              </a:rPr>
              <a:t>Thread-1</a:t>
            </a:r>
            <a:r>
              <a:rPr lang="zh-CN" altLang="zh-CN" sz="3200" dirty="0">
                <a:latin typeface="黑体" pitchFamily="49" charset="-122"/>
                <a:ea typeface="黑体" pitchFamily="49" charset="-122"/>
              </a:rPr>
              <a:t>、</a:t>
            </a:r>
            <a:r>
              <a:rPr lang="en-US" altLang="zh-CN" sz="3200" dirty="0">
                <a:latin typeface="黑体" pitchFamily="49" charset="-122"/>
                <a:ea typeface="黑体" pitchFamily="49" charset="-122"/>
              </a:rPr>
              <a:t>Thread-2</a:t>
            </a:r>
            <a:r>
              <a:rPr lang="zh-CN" altLang="zh-CN" sz="3200" dirty="0">
                <a:latin typeface="黑体" pitchFamily="49" charset="-122"/>
                <a:ea typeface="黑体" pitchFamily="49" charset="-122"/>
              </a:rPr>
              <a:t>……</a:t>
            </a:r>
          </a:p>
        </p:txBody>
      </p:sp>
    </p:spTree>
    <p:extLst>
      <p:ext uri="{BB962C8B-B14F-4D97-AF65-F5344CB8AC3E}">
        <p14:creationId xmlns:p14="http://schemas.microsoft.com/office/powerpoint/2010/main" val="2219261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线程的阻塞</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3"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为了避免线程处于无休止的阻塞态，可</a:t>
            </a:r>
            <a:r>
              <a:rPr lang="zh-CN" altLang="zh-CN" sz="4400" dirty="0" smtClean="0">
                <a:latin typeface="微软雅黑" pitchFamily="34" charset="-122"/>
                <a:ea typeface="微软雅黑" pitchFamily="34" charset="-122"/>
              </a:rPr>
              <a:t>以</a:t>
            </a:r>
            <a:endParaRPr lang="zh-CN" altLang="zh-CN" sz="4400" dirty="0">
              <a:latin typeface="微软雅黑" pitchFamily="34" charset="-122"/>
              <a:ea typeface="微软雅黑" pitchFamily="34" charset="-122"/>
            </a:endParaRPr>
          </a:p>
          <a:p>
            <a:pPr>
              <a:lnSpc>
                <a:spcPct val="120000"/>
              </a:lnSpc>
            </a:pPr>
            <a:r>
              <a:rPr lang="zh-CN" altLang="zh-CN" sz="4400" dirty="0" smtClean="0">
                <a:latin typeface="微软雅黑" pitchFamily="34" charset="-122"/>
                <a:ea typeface="微软雅黑" pitchFamily="34" charset="-122"/>
              </a:rPr>
              <a:t>调</a:t>
            </a:r>
            <a:r>
              <a:rPr lang="zh-CN" altLang="zh-CN" sz="4400" dirty="0">
                <a:latin typeface="微软雅黑" pitchFamily="34" charset="-122"/>
                <a:ea typeface="微软雅黑" pitchFamily="34" charset="-122"/>
              </a:rPr>
              <a:t>用</a:t>
            </a:r>
            <a:r>
              <a:rPr lang="en-US" altLang="zh-CN" sz="4400" dirty="0">
                <a:latin typeface="微软雅黑" pitchFamily="34" charset="-122"/>
                <a:ea typeface="微软雅黑" pitchFamily="34" charset="-122"/>
              </a:rPr>
              <a:t>join()</a:t>
            </a:r>
            <a:r>
              <a:rPr lang="zh-CN" altLang="zh-CN" sz="4400" dirty="0">
                <a:latin typeface="微软雅黑" pitchFamily="34" charset="-122"/>
                <a:ea typeface="微软雅黑" pitchFamily="34" charset="-122"/>
              </a:rPr>
              <a:t>方</a:t>
            </a:r>
            <a:r>
              <a:rPr lang="zh-CN" altLang="zh-CN" sz="4400" dirty="0" smtClean="0">
                <a:latin typeface="微软雅黑" pitchFamily="34" charset="-122"/>
                <a:ea typeface="微软雅黑" pitchFamily="34" charset="-122"/>
              </a:rPr>
              <a:t>法指</a:t>
            </a:r>
            <a:r>
              <a:rPr lang="zh-CN" altLang="zh-CN" sz="4400" dirty="0">
                <a:latin typeface="微软雅黑" pitchFamily="34" charset="-122"/>
                <a:ea typeface="微软雅黑" pitchFamily="34" charset="-122"/>
              </a:rPr>
              <a:t>定等待的时</a:t>
            </a:r>
            <a:r>
              <a:rPr lang="zh-CN" altLang="zh-CN" sz="4400" dirty="0" smtClean="0">
                <a:latin typeface="微软雅黑" pitchFamily="34" charset="-122"/>
                <a:ea typeface="微软雅黑" pitchFamily="34" charset="-122"/>
              </a:rPr>
              <a:t>长</a:t>
            </a:r>
            <a:r>
              <a:rPr lang="zh-CN" altLang="en-US"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14" name="矩形 13"/>
          <p:cNvSpPr/>
          <p:nvPr/>
        </p:nvSpPr>
        <p:spPr>
          <a:xfrm>
            <a:off x="2946878" y="3279242"/>
            <a:ext cx="6223379" cy="107248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5" name="文本框 2"/>
          <p:cNvSpPr txBox="1">
            <a:spLocks noChangeArrowheads="1"/>
          </p:cNvSpPr>
          <p:nvPr/>
        </p:nvSpPr>
        <p:spPr bwMode="auto">
          <a:xfrm>
            <a:off x="4392683" y="3523094"/>
            <a:ext cx="33317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join(timeout=None)</a:t>
            </a:r>
            <a:endParaRPr lang="zh-CN" altLang="zh-CN" sz="3200" dirty="0">
              <a:latin typeface="Times New Roman" pitchFamily="18" charset="0"/>
            </a:endParaRPr>
          </a:p>
        </p:txBody>
      </p:sp>
      <p:sp>
        <p:nvSpPr>
          <p:cNvPr id="16" name="矩形 15"/>
          <p:cNvSpPr/>
          <p:nvPr/>
        </p:nvSpPr>
        <p:spPr>
          <a:xfrm>
            <a:off x="2946878" y="4403860"/>
            <a:ext cx="6223379" cy="1643527"/>
          </a:xfrm>
          <a:prstGeom prst="rect">
            <a:avLst/>
          </a:prstGeom>
        </p:spPr>
        <p:txBody>
          <a:bodyPr wrap="square">
            <a:spAutoFit/>
          </a:bodyPr>
          <a:lstStyle/>
          <a:p>
            <a:pPr>
              <a:lnSpc>
                <a:spcPct val="120000"/>
              </a:lnSpc>
            </a:pPr>
            <a:r>
              <a:rPr lang="en-US" altLang="zh-CN" sz="2800" dirty="0" smtClean="0">
                <a:latin typeface="楷体" pitchFamily="49" charset="-122"/>
                <a:ea typeface="楷体" pitchFamily="49" charset="-122"/>
                <a:cs typeface="Times New Roman" pitchFamily="18" charset="0"/>
              </a:rPr>
              <a:t>timeout</a:t>
            </a:r>
            <a:r>
              <a:rPr lang="zh-CN" altLang="zh-CN" sz="2800" dirty="0">
                <a:latin typeface="楷体" pitchFamily="49" charset="-122"/>
                <a:ea typeface="楷体" pitchFamily="49" charset="-122"/>
                <a:cs typeface="Times New Roman" pitchFamily="18" charset="0"/>
              </a:rPr>
              <a:t>参</a:t>
            </a:r>
            <a:r>
              <a:rPr lang="zh-CN" altLang="zh-CN" sz="2800" dirty="0" smtClean="0">
                <a:latin typeface="楷体" pitchFamily="49" charset="-122"/>
                <a:ea typeface="楷体" pitchFamily="49" charset="-122"/>
                <a:cs typeface="Times New Roman" pitchFamily="18" charset="0"/>
              </a:rPr>
              <a:t>数</a:t>
            </a:r>
            <a:r>
              <a:rPr lang="zh-CN" altLang="en-US" sz="2800" dirty="0" smtClean="0">
                <a:latin typeface="楷体" pitchFamily="49" charset="-122"/>
                <a:ea typeface="楷体" pitchFamily="49" charset="-122"/>
                <a:cs typeface="Times New Roman" pitchFamily="18" charset="0"/>
              </a:rPr>
              <a:t>表示</a:t>
            </a:r>
            <a:r>
              <a:rPr lang="zh-CN" altLang="zh-CN" sz="2800" dirty="0" smtClean="0">
                <a:latin typeface="楷体" pitchFamily="49" charset="-122"/>
                <a:ea typeface="楷体" pitchFamily="49" charset="-122"/>
                <a:cs typeface="Times New Roman" pitchFamily="18" charset="0"/>
              </a:rPr>
              <a:t>以</a:t>
            </a:r>
            <a:r>
              <a:rPr lang="zh-CN" altLang="zh-CN" sz="2800" dirty="0">
                <a:latin typeface="楷体" pitchFamily="49" charset="-122"/>
                <a:ea typeface="楷体" pitchFamily="49" charset="-122"/>
                <a:cs typeface="Times New Roman" pitchFamily="18" charset="0"/>
              </a:rPr>
              <a:t>秒为单位的超时时</a:t>
            </a:r>
            <a:r>
              <a:rPr lang="zh-CN" altLang="zh-CN" sz="2800" dirty="0" smtClean="0">
                <a:latin typeface="楷体" pitchFamily="49" charset="-122"/>
                <a:ea typeface="楷体" pitchFamily="49" charset="-122"/>
                <a:cs typeface="Times New Roman" pitchFamily="18" charset="0"/>
              </a:rPr>
              <a:t>长</a:t>
            </a:r>
            <a:r>
              <a:rPr lang="zh-CN" altLang="en-US" sz="2800" dirty="0" smtClean="0">
                <a:latin typeface="楷体" pitchFamily="49" charset="-122"/>
                <a:ea typeface="楷体" pitchFamily="49" charset="-122"/>
                <a:cs typeface="Times New Roman" pitchFamily="18" charset="0"/>
              </a:rPr>
              <a:t>。</a:t>
            </a:r>
            <a:r>
              <a:rPr lang="zh-CN" altLang="zh-CN" sz="2800" dirty="0" smtClean="0">
                <a:latin typeface="楷体" pitchFamily="49" charset="-122"/>
                <a:ea typeface="楷体" pitchFamily="49" charset="-122"/>
                <a:cs typeface="Times New Roman" pitchFamily="18" charset="0"/>
              </a:rPr>
              <a:t>若</a:t>
            </a:r>
            <a:r>
              <a:rPr lang="en-US" altLang="zh-CN" sz="2800" dirty="0">
                <a:latin typeface="楷体" pitchFamily="49" charset="-122"/>
                <a:ea typeface="楷体" pitchFamily="49" charset="-122"/>
                <a:cs typeface="Times New Roman" pitchFamily="18" charset="0"/>
              </a:rPr>
              <a:t>timeout</a:t>
            </a:r>
            <a:r>
              <a:rPr lang="zh-CN" altLang="zh-CN" sz="2800" dirty="0" smtClean="0">
                <a:latin typeface="楷体" pitchFamily="49" charset="-122"/>
                <a:ea typeface="楷体" pitchFamily="49" charset="-122"/>
                <a:cs typeface="Times New Roman" pitchFamily="18" charset="0"/>
              </a:rPr>
              <a:t>参数</a:t>
            </a:r>
            <a:r>
              <a:rPr lang="zh-CN" altLang="en-US" sz="2800" dirty="0" smtClean="0">
                <a:latin typeface="楷体" pitchFamily="49" charset="-122"/>
                <a:ea typeface="楷体" pitchFamily="49" charset="-122"/>
                <a:cs typeface="Times New Roman" pitchFamily="18" charset="0"/>
              </a:rPr>
              <a:t>设</a:t>
            </a:r>
            <a:r>
              <a:rPr lang="zh-CN" altLang="zh-CN" sz="2800" dirty="0" smtClean="0">
                <a:latin typeface="楷体" pitchFamily="49" charset="-122"/>
                <a:ea typeface="楷体" pitchFamily="49" charset="-122"/>
                <a:cs typeface="Times New Roman" pitchFamily="18" charset="0"/>
              </a:rPr>
              <a:t>为</a:t>
            </a:r>
            <a:r>
              <a:rPr lang="en-US" altLang="zh-CN" sz="2800" dirty="0" smtClean="0">
                <a:latin typeface="楷体" pitchFamily="49" charset="-122"/>
                <a:ea typeface="楷体" pitchFamily="49" charset="-122"/>
                <a:cs typeface="Times New Roman" pitchFamily="18" charset="0"/>
              </a:rPr>
              <a:t>None</a:t>
            </a:r>
            <a:r>
              <a:rPr lang="zh-CN" altLang="en-US" sz="2800" dirty="0" smtClean="0">
                <a:latin typeface="楷体" pitchFamily="49" charset="-122"/>
                <a:ea typeface="楷体" pitchFamily="49" charset="-122"/>
                <a:cs typeface="Times New Roman" pitchFamily="18" charset="0"/>
              </a:rPr>
              <a:t>，则</a:t>
            </a:r>
            <a:r>
              <a:rPr lang="zh-CN" altLang="zh-CN" sz="2800" dirty="0" smtClean="0">
                <a:latin typeface="楷体" pitchFamily="49" charset="-122"/>
                <a:ea typeface="楷体" pitchFamily="49" charset="-122"/>
                <a:cs typeface="Times New Roman" pitchFamily="18" charset="0"/>
              </a:rPr>
              <a:t>线程</a:t>
            </a:r>
            <a:r>
              <a:rPr lang="zh-CN" altLang="en-US" sz="2800" dirty="0" smtClean="0">
                <a:latin typeface="楷体" pitchFamily="49" charset="-122"/>
                <a:ea typeface="楷体" pitchFamily="49" charset="-122"/>
                <a:cs typeface="Times New Roman" pitchFamily="18" charset="0"/>
              </a:rPr>
              <a:t>会</a:t>
            </a:r>
            <a:r>
              <a:rPr lang="zh-CN" altLang="zh-CN" sz="2800" dirty="0" smtClean="0">
                <a:latin typeface="楷体" pitchFamily="49" charset="-122"/>
                <a:ea typeface="楷体" pitchFamily="49" charset="-122"/>
                <a:cs typeface="Times New Roman" pitchFamily="18" charset="0"/>
              </a:rPr>
              <a:t>一</a:t>
            </a:r>
            <a:r>
              <a:rPr lang="zh-CN" altLang="zh-CN" sz="2800" dirty="0">
                <a:latin typeface="楷体" pitchFamily="49" charset="-122"/>
                <a:ea typeface="楷体" pitchFamily="49" charset="-122"/>
                <a:cs typeface="Times New Roman" pitchFamily="18" charset="0"/>
              </a:rPr>
              <a:t>直处于阻</a:t>
            </a:r>
            <a:r>
              <a:rPr lang="zh-CN" altLang="zh-CN" sz="2800" dirty="0" smtClean="0">
                <a:latin typeface="楷体" pitchFamily="49" charset="-122"/>
                <a:ea typeface="楷体" pitchFamily="49" charset="-122"/>
                <a:cs typeface="Times New Roman" pitchFamily="18" charset="0"/>
              </a:rPr>
              <a:t>塞态</a:t>
            </a:r>
            <a:r>
              <a:rPr lang="zh-CN" altLang="zh-CN" sz="2800" dirty="0">
                <a:latin typeface="楷体" pitchFamily="49" charset="-122"/>
                <a:ea typeface="楷体" pitchFamily="49" charset="-122"/>
                <a:cs typeface="Times New Roman" pitchFamily="18" charset="0"/>
              </a:rPr>
              <a:t>，直至消亡。</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18505528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532209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4"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01    </a:t>
            </a:r>
            <a:r>
              <a:rPr lang="zh-CN" altLang="zh-CN" sz="2800" dirty="0">
                <a:solidFill>
                  <a:srgbClr val="595959"/>
                </a:solidFill>
                <a:latin typeface="Impact" pitchFamily="34" charset="0"/>
                <a:ea typeface="微软雅黑" pitchFamily="34" charset="-122"/>
              </a:rPr>
              <a:t>什么是进程</a:t>
            </a:r>
            <a:endParaRPr lang="zh-CN" altLang="en-US" sz="2800" dirty="0">
              <a:solidFill>
                <a:srgbClr val="595959"/>
              </a:solidFill>
              <a:latin typeface="Impact" pitchFamily="34" charset="0"/>
              <a:ea typeface="微软雅黑" pitchFamily="34" charset="-122"/>
            </a:endParaRPr>
          </a:p>
        </p:txBody>
      </p:sp>
      <p:sp>
        <p:nvSpPr>
          <p:cNvPr id="15"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02   </a:t>
            </a:r>
            <a:r>
              <a:rPr lang="zh-CN" altLang="zh-CN" sz="2800" dirty="0">
                <a:solidFill>
                  <a:srgbClr val="595959"/>
                </a:solidFill>
                <a:latin typeface="Impact" pitchFamily="34" charset="0"/>
                <a:ea typeface="微软雅黑" pitchFamily="34" charset="-122"/>
              </a:rPr>
              <a:t>进程的创建方式</a:t>
            </a:r>
          </a:p>
        </p:txBody>
      </p:sp>
      <p:sp>
        <p:nvSpPr>
          <p:cNvPr id="16"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进程间通信——</a:t>
            </a:r>
            <a:r>
              <a:rPr lang="en-US" altLang="zh-CN" sz="2800" dirty="0">
                <a:solidFill>
                  <a:srgbClr val="595959"/>
                </a:solidFill>
                <a:latin typeface="Impact" pitchFamily="34" charset="0"/>
                <a:ea typeface="微软雅黑" pitchFamily="34" charset="-122"/>
              </a:rPr>
              <a:t>Queue</a:t>
            </a:r>
            <a:endParaRPr lang="zh-CN" altLang="en-US" sz="2800" dirty="0">
              <a:solidFill>
                <a:srgbClr val="595959"/>
              </a:solidFill>
              <a:latin typeface="Impact" pitchFamily="34" charset="0"/>
              <a:ea typeface="微软雅黑" pitchFamily="34" charset="-122"/>
            </a:endParaRPr>
          </a:p>
        </p:txBody>
      </p:sp>
      <p:sp>
        <p:nvSpPr>
          <p:cNvPr id="17" name="TextBox 16"/>
          <p:cNvSpPr txBox="1">
            <a:spLocks noChangeArrowheads="1"/>
          </p:cNvSpPr>
          <p:nvPr/>
        </p:nvSpPr>
        <p:spPr bwMode="auto">
          <a:xfrm>
            <a:off x="5181600" y="3922375"/>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marL="0" lvl="1"/>
            <a:r>
              <a:rPr lang="en-US" altLang="zh-CN" sz="2800" dirty="0">
                <a:solidFill>
                  <a:srgbClr val="595959"/>
                </a:solidFill>
                <a:latin typeface="Impact" pitchFamily="34" charset="0"/>
                <a:ea typeface="微软雅黑" pitchFamily="34" charset="-122"/>
              </a:rPr>
              <a:t>04    </a:t>
            </a:r>
            <a:r>
              <a:rPr lang="zh-CN" altLang="zh-CN" sz="2800" dirty="0">
                <a:solidFill>
                  <a:srgbClr val="595959"/>
                </a:solidFill>
                <a:latin typeface="Impact" pitchFamily="34" charset="0"/>
                <a:ea typeface="微软雅黑" pitchFamily="34" charset="-122"/>
              </a:rPr>
              <a:t>什么是线程</a:t>
            </a:r>
          </a:p>
        </p:txBody>
      </p:sp>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a:solidFill>
                  <a:srgbClr val="595959"/>
                </a:solidFill>
                <a:latin typeface="Impact" pitchFamily="34" charset="0"/>
                <a:ea typeface="微软雅黑" pitchFamily="34" charset="-122"/>
              </a:rPr>
              <a:t>线程的基本操作</a:t>
            </a:r>
            <a:endParaRPr lang="zh-CN" altLang="en-US" sz="2800" dirty="0">
              <a:solidFill>
                <a:srgbClr val="595959"/>
              </a:solidFill>
              <a:latin typeface="Impact" pitchFamily="34" charset="0"/>
              <a:ea typeface="微软雅黑" pitchFamily="34" charset="-122"/>
            </a:endParaRPr>
          </a:p>
        </p:txBody>
      </p:sp>
      <p:sp>
        <p:nvSpPr>
          <p:cNvPr id="21" name="TextBox 11"/>
          <p:cNvSpPr txBox="1">
            <a:spLocks noChangeArrowheads="1"/>
          </p:cNvSpPr>
          <p:nvPr/>
        </p:nvSpPr>
        <p:spPr bwMode="auto">
          <a:xfrm>
            <a:off x="5181600" y="54305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06    </a:t>
            </a:r>
            <a:r>
              <a:rPr lang="zh-CN" altLang="zh-CN" sz="2800" dirty="0" smtClean="0">
                <a:solidFill>
                  <a:schemeClr val="bg1"/>
                </a:solidFill>
                <a:latin typeface="Impact" pitchFamily="34" charset="0"/>
                <a:ea typeface="微软雅黑" pitchFamily="34" charset="-122"/>
              </a:rPr>
              <a:t>线</a:t>
            </a:r>
            <a:r>
              <a:rPr lang="zh-CN" altLang="zh-CN" sz="2800" dirty="0">
                <a:solidFill>
                  <a:schemeClr val="bg1"/>
                </a:solidFill>
                <a:latin typeface="Impact" pitchFamily="34" charset="0"/>
                <a:ea typeface="微软雅黑" pitchFamily="34" charset="-122"/>
              </a:rPr>
              <a:t>程锁</a:t>
            </a:r>
            <a:endParaRPr lang="zh-CN" altLang="en-US" sz="2800" dirty="0">
              <a:solidFill>
                <a:schemeClr val="bg1"/>
              </a:solidFill>
              <a:latin typeface="Impact" pitchFamily="34" charset="0"/>
              <a:ea typeface="微软雅黑" pitchFamily="34" charset="-122"/>
            </a:endParaRPr>
          </a:p>
        </p:txBody>
      </p:sp>
    </p:spTree>
    <p:extLst>
      <p:ext uri="{BB962C8B-B14F-4D97-AF65-F5344CB8AC3E}">
        <p14:creationId xmlns:p14="http://schemas.microsoft.com/office/powerpoint/2010/main" val="42789102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互斥锁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假设售票厅有</a:t>
            </a:r>
            <a:r>
              <a:rPr lang="en-US" altLang="zh-CN" sz="4400" dirty="0">
                <a:latin typeface="微软雅黑" pitchFamily="34" charset="-122"/>
                <a:ea typeface="微软雅黑" pitchFamily="34" charset="-122"/>
              </a:rPr>
              <a:t>100</a:t>
            </a:r>
            <a:r>
              <a:rPr lang="zh-CN" altLang="zh-CN" sz="4400" dirty="0">
                <a:latin typeface="微软雅黑" pitchFamily="34" charset="-122"/>
                <a:ea typeface="微软雅黑" pitchFamily="34" charset="-122"/>
              </a:rPr>
              <a:t>张火车票，它同时开启两个窗口（视为线程）卖票，每出售一张火车票显示当前的剩余票</a:t>
            </a:r>
            <a:r>
              <a:rPr lang="zh-CN" altLang="zh-CN" sz="4400" dirty="0" smtClean="0">
                <a:latin typeface="微软雅黑" pitchFamily="34" charset="-122"/>
                <a:ea typeface="微软雅黑" pitchFamily="34" charset="-122"/>
              </a:rPr>
              <a:t>数</a:t>
            </a:r>
            <a:r>
              <a:rPr lang="zh-CN" altLang="en-US"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pic>
        <p:nvPicPr>
          <p:cNvPr id="16" name="图片 15"/>
          <p:cNvPicPr/>
          <p:nvPr/>
        </p:nvPicPr>
        <p:blipFill>
          <a:blip r:embed="rId2"/>
          <a:stretch>
            <a:fillRect/>
          </a:stretch>
        </p:blipFill>
        <p:spPr>
          <a:xfrm>
            <a:off x="1366415" y="3634642"/>
            <a:ext cx="6139093" cy="2807329"/>
          </a:xfrm>
          <a:prstGeom prst="rect">
            <a:avLst/>
          </a:prstGeom>
        </p:spPr>
      </p:pic>
      <p:sp>
        <p:nvSpPr>
          <p:cNvPr id="3" name="矩形 2"/>
          <p:cNvSpPr/>
          <p:nvPr/>
        </p:nvSpPr>
        <p:spPr>
          <a:xfrm>
            <a:off x="7778464" y="4812356"/>
            <a:ext cx="3562826" cy="1384995"/>
          </a:xfrm>
          <a:prstGeom prst="rect">
            <a:avLst/>
          </a:prstGeom>
        </p:spPr>
        <p:txBody>
          <a:bodyPr wrap="square">
            <a:spAutoFit/>
          </a:bodyPr>
          <a:lstStyle/>
          <a:p>
            <a:r>
              <a:rPr lang="zh-CN" altLang="zh-CN" sz="2800" b="1" dirty="0" smtClean="0">
                <a:solidFill>
                  <a:srgbClr val="FF0000"/>
                </a:solidFill>
                <a:latin typeface="宋体" pitchFamily="2" charset="-122"/>
              </a:rPr>
              <a:t>由</a:t>
            </a:r>
            <a:r>
              <a:rPr lang="zh-CN" altLang="zh-CN" sz="2800" b="1" dirty="0">
                <a:solidFill>
                  <a:srgbClr val="FF0000"/>
                </a:solidFill>
                <a:latin typeface="宋体" pitchFamily="2" charset="-122"/>
              </a:rPr>
              <a:t>于两个窗口共同修改同一份车票资源，容易导致票数混</a:t>
            </a:r>
            <a:r>
              <a:rPr lang="zh-CN" altLang="zh-CN" sz="2800" b="1" dirty="0" smtClean="0">
                <a:solidFill>
                  <a:srgbClr val="FF0000"/>
                </a:solidFill>
                <a:latin typeface="宋体" pitchFamily="2" charset="-122"/>
              </a:rPr>
              <a:t>乱</a:t>
            </a:r>
            <a:r>
              <a:rPr lang="zh-CN" altLang="en-US" sz="2800" b="1" dirty="0">
                <a:solidFill>
                  <a:srgbClr val="FF0000"/>
                </a:solidFill>
                <a:latin typeface="宋体" pitchFamily="2" charset="-122"/>
              </a:rPr>
              <a:t>。</a:t>
            </a:r>
          </a:p>
        </p:txBody>
      </p:sp>
    </p:spTree>
    <p:extLst>
      <p:ext uri="{BB962C8B-B14F-4D97-AF65-F5344CB8AC3E}">
        <p14:creationId xmlns:p14="http://schemas.microsoft.com/office/powerpoint/2010/main" val="36018495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互斥锁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为了解决这类问题，</a:t>
            </a:r>
            <a:r>
              <a:rPr lang="en-US" altLang="zh-CN" sz="4400" dirty="0">
                <a:latin typeface="微软雅黑" pitchFamily="34" charset="-122"/>
                <a:ea typeface="微软雅黑" pitchFamily="34" charset="-122"/>
              </a:rPr>
              <a:t>Python</a:t>
            </a:r>
            <a:r>
              <a:rPr lang="zh-CN" altLang="zh-CN" sz="4400" dirty="0">
                <a:latin typeface="微软雅黑" pitchFamily="34" charset="-122"/>
                <a:ea typeface="微软雅黑" pitchFamily="34" charset="-122"/>
              </a:rPr>
              <a:t>中引入了互斥锁和可重入锁，保证任一时刻只能有一个线程访问共享的数据。</a:t>
            </a:r>
          </a:p>
        </p:txBody>
      </p:sp>
      <p:sp>
        <p:nvSpPr>
          <p:cNvPr id="4" name="矩形 3"/>
          <p:cNvSpPr/>
          <p:nvPr/>
        </p:nvSpPr>
        <p:spPr>
          <a:xfrm>
            <a:off x="2169994" y="4326340"/>
            <a:ext cx="2811439" cy="1146412"/>
          </a:xfrm>
          <a:prstGeom prst="rect">
            <a:avLst/>
          </a:prstGeom>
          <a:noFill/>
          <a:ln w="28575">
            <a:solidFill>
              <a:srgbClr val="135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tx1"/>
                </a:solidFill>
              </a:rPr>
              <a:t>互斥锁</a:t>
            </a:r>
          </a:p>
        </p:txBody>
      </p:sp>
      <p:sp>
        <p:nvSpPr>
          <p:cNvPr id="7" name="矩形 6"/>
          <p:cNvSpPr/>
          <p:nvPr/>
        </p:nvSpPr>
        <p:spPr>
          <a:xfrm>
            <a:off x="6905767" y="4326340"/>
            <a:ext cx="2811439" cy="1146412"/>
          </a:xfrm>
          <a:prstGeom prst="rect">
            <a:avLst/>
          </a:prstGeom>
          <a:noFill/>
          <a:ln w="28575">
            <a:solidFill>
              <a:srgbClr val="135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chemeClr val="tx1"/>
                </a:solidFill>
              </a:rPr>
              <a:t>可重入锁</a:t>
            </a:r>
            <a:endParaRPr lang="zh-CN" altLang="en-US" sz="3600" b="1" dirty="0">
              <a:solidFill>
                <a:schemeClr val="tx1"/>
              </a:solidFill>
            </a:endParaRPr>
          </a:p>
        </p:txBody>
      </p:sp>
    </p:spTree>
    <p:extLst>
      <p:ext uri="{BB962C8B-B14F-4D97-AF65-F5344CB8AC3E}">
        <p14:creationId xmlns:p14="http://schemas.microsoft.com/office/powerpoint/2010/main" val="2743876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程序是一个没有生命的实体，它包含许多由程序设计语言编写的、但未被执行的指令，这些指令经过编译和执行才能完成指定动作。</a:t>
            </a:r>
            <a:endParaRPr lang="en-US" altLang="zh-CN" sz="4400" dirty="0">
              <a:latin typeface="微软雅黑" pitchFamily="34" charset="-122"/>
              <a:ea typeface="微软雅黑" pitchFamily="34" charset="-122"/>
            </a:endParaRPr>
          </a:p>
        </p:txBody>
      </p:sp>
      <p:sp>
        <p:nvSpPr>
          <p:cNvPr id="16" name="矩形 15"/>
          <p:cNvSpPr/>
          <p:nvPr/>
        </p:nvSpPr>
        <p:spPr>
          <a:xfrm>
            <a:off x="1621113" y="3956816"/>
            <a:ext cx="9062113" cy="228021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7" name="文本框 2"/>
          <p:cNvSpPr txBox="1">
            <a:spLocks noChangeArrowheads="1"/>
          </p:cNvSpPr>
          <p:nvPr/>
        </p:nvSpPr>
        <p:spPr bwMode="auto">
          <a:xfrm>
            <a:off x="2123109" y="4188980"/>
            <a:ext cx="805812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for i in range(1,10):</a:t>
            </a:r>
            <a:endParaRPr lang="zh-CN" altLang="zh-CN" sz="2800" dirty="0">
              <a:latin typeface="Times New Roman" pitchFamily="18" charset="0"/>
            </a:endParaRPr>
          </a:p>
          <a:p>
            <a:r>
              <a:rPr lang="en-US" altLang="zh-CN" sz="2800" dirty="0">
                <a:latin typeface="Times New Roman" pitchFamily="18" charset="0"/>
              </a:rPr>
              <a:t>	for j in range(1, i + 1):</a:t>
            </a:r>
            <a:endParaRPr lang="zh-CN" altLang="zh-CN" sz="2800" dirty="0">
              <a:latin typeface="Times New Roman" pitchFamily="18" charset="0"/>
            </a:endParaRPr>
          </a:p>
          <a:p>
            <a:r>
              <a:rPr lang="en-US" altLang="zh-CN" sz="2800" dirty="0">
                <a:latin typeface="Times New Roman" pitchFamily="18" charset="0"/>
              </a:rPr>
              <a:t>		print("%d×%d=%-2d "%(j,i,i*j), end = '')</a:t>
            </a:r>
            <a:endParaRPr lang="zh-CN" altLang="zh-CN" sz="2800" dirty="0">
              <a:latin typeface="Times New Roman" pitchFamily="18" charset="0"/>
            </a:endParaRPr>
          </a:p>
          <a:p>
            <a:r>
              <a:rPr lang="en-US" altLang="zh-CN" sz="2800" dirty="0">
                <a:latin typeface="Times New Roman" pitchFamily="18" charset="0"/>
              </a:rPr>
              <a:t>	print('')</a:t>
            </a:r>
            <a:endParaRPr lang="zh-CN" altLang="zh-CN" sz="2800" dirty="0">
              <a:latin typeface="Times New Roman" pitchFamily="18" charset="0"/>
            </a:endParaRPr>
          </a:p>
        </p:txBody>
      </p:sp>
    </p:spTree>
    <p:extLst>
      <p:ext uri="{BB962C8B-B14F-4D97-AF65-F5344CB8AC3E}">
        <p14:creationId xmlns:p14="http://schemas.microsoft.com/office/powerpoint/2010/main" val="22662762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互斥锁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itchFamily="34" charset="-122"/>
                <a:ea typeface="微软雅黑" pitchFamily="34" charset="-122"/>
              </a:rPr>
              <a:t>互斥锁是最简单的加锁技术，它只有两种状态：锁定（</a:t>
            </a:r>
            <a:r>
              <a:rPr lang="en-US" altLang="zh-CN" sz="4400" dirty="0" smtClean="0">
                <a:latin typeface="微软雅黑" pitchFamily="34" charset="-122"/>
                <a:ea typeface="微软雅黑" pitchFamily="34" charset="-122"/>
              </a:rPr>
              <a:t>locked</a:t>
            </a:r>
            <a:r>
              <a:rPr lang="zh-CN" altLang="zh-CN" sz="4400" dirty="0" smtClean="0">
                <a:latin typeface="微软雅黑" pitchFamily="34" charset="-122"/>
                <a:ea typeface="微软雅黑" pitchFamily="34" charset="-122"/>
              </a:rPr>
              <a:t>）和非锁定（</a:t>
            </a:r>
            <a:r>
              <a:rPr lang="en-US" altLang="zh-CN" sz="4400" dirty="0" smtClean="0">
                <a:latin typeface="微软雅黑" pitchFamily="34" charset="-122"/>
                <a:ea typeface="微软雅黑" pitchFamily="34" charset="-122"/>
              </a:rPr>
              <a:t>unlocked</a:t>
            </a:r>
            <a:r>
              <a:rPr lang="zh-CN" altLang="zh-CN"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3" name="矩形 2"/>
          <p:cNvSpPr/>
          <p:nvPr/>
        </p:nvSpPr>
        <p:spPr>
          <a:xfrm>
            <a:off x="1419367" y="3104865"/>
            <a:ext cx="9553433" cy="3194721"/>
          </a:xfrm>
          <a:prstGeom prst="rect">
            <a:avLst/>
          </a:prstGeom>
        </p:spPr>
        <p:txBody>
          <a:bodyPr wrap="square">
            <a:spAutoFit/>
          </a:bodyPr>
          <a:lstStyle/>
          <a:p>
            <a:pPr marL="457200" indent="-457200">
              <a:lnSpc>
                <a:spcPct val="120000"/>
              </a:lnSpc>
              <a:buFont typeface="Arial" pitchFamily="34" charset="0"/>
              <a:buChar char="•"/>
            </a:pPr>
            <a:r>
              <a:rPr lang="zh-CN" altLang="zh-CN" sz="2800" dirty="0">
                <a:latin typeface="楷体" pitchFamily="49" charset="-122"/>
                <a:ea typeface="楷体" pitchFamily="49" charset="-122"/>
              </a:rPr>
              <a:t>当某个线程需要更改共享数据时，它会先对共享数据上锁，将当前的资源转换为“锁定”状态，其它线程无法对被锁定的共享数据进行修改</a:t>
            </a:r>
            <a:r>
              <a:rPr lang="zh-CN" altLang="zh-CN" sz="2800" dirty="0" smtClean="0">
                <a:latin typeface="楷体" pitchFamily="49" charset="-122"/>
                <a:ea typeface="楷体" pitchFamily="49" charset="-122"/>
              </a:rPr>
              <a:t>；</a:t>
            </a:r>
            <a:endParaRPr lang="en-US" altLang="zh-CN" sz="2800" dirty="0" smtClean="0">
              <a:latin typeface="楷体" pitchFamily="49" charset="-122"/>
              <a:ea typeface="楷体" pitchFamily="49" charset="-122"/>
            </a:endParaRPr>
          </a:p>
          <a:p>
            <a:pPr marL="457200" indent="-457200">
              <a:lnSpc>
                <a:spcPct val="120000"/>
              </a:lnSpc>
              <a:buFont typeface="Arial" pitchFamily="34" charset="0"/>
              <a:buChar char="•"/>
            </a:pPr>
            <a:r>
              <a:rPr lang="zh-CN" altLang="zh-CN" sz="2800" dirty="0" smtClean="0">
                <a:latin typeface="楷体" pitchFamily="49" charset="-122"/>
                <a:ea typeface="楷体" pitchFamily="49" charset="-122"/>
              </a:rPr>
              <a:t>当</a:t>
            </a:r>
            <a:r>
              <a:rPr lang="zh-CN" altLang="zh-CN" sz="2800" dirty="0">
                <a:latin typeface="楷体" pitchFamily="49" charset="-122"/>
                <a:ea typeface="楷体" pitchFamily="49" charset="-122"/>
              </a:rPr>
              <a:t>线程执行结束后，它会解锁共享数据，将资源转换为“非锁定”状态，以便其它线程可以对资源上锁后进行修改。</a:t>
            </a:r>
            <a:endParaRPr lang="zh-CN" altLang="en-US" sz="2800" dirty="0">
              <a:latin typeface="楷体" pitchFamily="49" charset="-122"/>
              <a:ea typeface="楷体" pitchFamily="49" charset="-122"/>
            </a:endParaRPr>
          </a:p>
        </p:txBody>
      </p:sp>
    </p:spTree>
    <p:extLst>
      <p:ext uri="{BB962C8B-B14F-4D97-AF65-F5344CB8AC3E}">
        <p14:creationId xmlns:p14="http://schemas.microsoft.com/office/powerpoint/2010/main" val="9109683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互斥锁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在售卖车票的示例中加入互斥锁</a:t>
            </a:r>
            <a:r>
              <a:rPr lang="zh-CN" altLang="zh-CN" sz="4400" dirty="0" smtClean="0">
                <a:latin typeface="微软雅黑" pitchFamily="34" charset="-122"/>
                <a:ea typeface="微软雅黑" pitchFamily="34" charset="-122"/>
              </a:rPr>
              <a:t>，</a:t>
            </a:r>
            <a:r>
              <a:rPr lang="zh-CN" altLang="en-US" sz="4400" dirty="0" smtClean="0">
                <a:latin typeface="微软雅黑" pitchFamily="34" charset="-122"/>
                <a:ea typeface="微软雅黑" pitchFamily="34" charset="-122"/>
              </a:rPr>
              <a:t>示意图如下。</a:t>
            </a:r>
            <a:endParaRPr lang="zh-CN" altLang="zh-CN" sz="4400" dirty="0">
              <a:latin typeface="微软雅黑" pitchFamily="34" charset="-122"/>
              <a:ea typeface="微软雅黑" pitchFamily="34" charset="-122"/>
            </a:endParaRPr>
          </a:p>
        </p:txBody>
      </p:sp>
      <p:pic>
        <p:nvPicPr>
          <p:cNvPr id="5" name="图片 4"/>
          <p:cNvPicPr/>
          <p:nvPr/>
        </p:nvPicPr>
        <p:blipFill>
          <a:blip r:embed="rId2"/>
          <a:stretch>
            <a:fillRect/>
          </a:stretch>
        </p:blipFill>
        <p:spPr>
          <a:xfrm>
            <a:off x="742811" y="3204237"/>
            <a:ext cx="5698932" cy="2881045"/>
          </a:xfrm>
          <a:prstGeom prst="rect">
            <a:avLst/>
          </a:prstGeom>
        </p:spPr>
      </p:pic>
      <p:sp>
        <p:nvSpPr>
          <p:cNvPr id="4" name="矩形 3"/>
          <p:cNvSpPr/>
          <p:nvPr/>
        </p:nvSpPr>
        <p:spPr>
          <a:xfrm>
            <a:off x="6760191" y="3968869"/>
            <a:ext cx="4403678" cy="2249462"/>
          </a:xfrm>
          <a:prstGeom prst="rect">
            <a:avLst/>
          </a:prstGeom>
        </p:spPr>
        <p:txBody>
          <a:bodyPr wrap="square">
            <a:spAutoFit/>
          </a:bodyPr>
          <a:lstStyle/>
          <a:p>
            <a:pPr>
              <a:lnSpc>
                <a:spcPct val="120000"/>
              </a:lnSpc>
            </a:pPr>
            <a:r>
              <a:rPr lang="zh-CN" altLang="zh-CN" b="1" dirty="0">
                <a:solidFill>
                  <a:srgbClr val="FF0000"/>
                </a:solidFill>
              </a:rPr>
              <a:t>每个窗口在修改剩余票数前都会上锁，确保同一时刻只能自己访问剩余票数，一旦修改完票数之后，就对剩余票数进行解锁。</a:t>
            </a:r>
            <a:endParaRPr lang="zh-CN" altLang="en-US" b="1" dirty="0">
              <a:solidFill>
                <a:srgbClr val="FF0000"/>
              </a:solidFill>
            </a:endParaRPr>
          </a:p>
        </p:txBody>
      </p:sp>
    </p:spTree>
    <p:extLst>
      <p:ext uri="{BB962C8B-B14F-4D97-AF65-F5344CB8AC3E}">
        <p14:creationId xmlns:p14="http://schemas.microsoft.com/office/powerpoint/2010/main" val="4557613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互斥锁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threading</a:t>
            </a:r>
            <a:r>
              <a:rPr lang="zh-CN" altLang="zh-CN" sz="4400" dirty="0">
                <a:latin typeface="微软雅黑" pitchFamily="34" charset="-122"/>
                <a:ea typeface="微软雅黑" pitchFamily="34" charset="-122"/>
              </a:rPr>
              <a:t>模块中提供了一个</a:t>
            </a:r>
            <a:r>
              <a:rPr lang="en-US" altLang="zh-CN" sz="4400" dirty="0">
                <a:latin typeface="微软雅黑" pitchFamily="34" charset="-122"/>
                <a:ea typeface="微软雅黑" pitchFamily="34" charset="-122"/>
              </a:rPr>
              <a:t>Lock</a:t>
            </a:r>
            <a:r>
              <a:rPr lang="zh-CN" altLang="zh-CN" sz="4400" dirty="0">
                <a:latin typeface="微软雅黑" pitchFamily="34" charset="-122"/>
                <a:ea typeface="微软雅黑" pitchFamily="34" charset="-122"/>
              </a:rPr>
              <a:t>类，通过</a:t>
            </a:r>
            <a:r>
              <a:rPr lang="en-US" altLang="zh-CN" sz="4400" dirty="0">
                <a:latin typeface="微软雅黑" pitchFamily="34" charset="-122"/>
                <a:ea typeface="微软雅黑" pitchFamily="34" charset="-122"/>
              </a:rPr>
              <a:t>Lock</a:t>
            </a:r>
            <a:r>
              <a:rPr lang="zh-CN" altLang="zh-CN" sz="4400" dirty="0">
                <a:latin typeface="微软雅黑" pitchFamily="34" charset="-122"/>
                <a:ea typeface="微软雅黑" pitchFamily="34" charset="-122"/>
              </a:rPr>
              <a:t>类的构造方法可以创建一个互斥</a:t>
            </a:r>
            <a:r>
              <a:rPr lang="zh-CN" altLang="zh-CN" sz="4400" dirty="0" smtClean="0">
                <a:latin typeface="微软雅黑" pitchFamily="34" charset="-122"/>
                <a:ea typeface="微软雅黑" pitchFamily="34" charset="-122"/>
              </a:rPr>
              <a:t>锁</a:t>
            </a:r>
            <a:r>
              <a:rPr lang="zh-CN" altLang="en-US"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6" name="矩形 5"/>
          <p:cNvSpPr/>
          <p:nvPr/>
        </p:nvSpPr>
        <p:spPr>
          <a:xfrm>
            <a:off x="2494664" y="3279242"/>
            <a:ext cx="7290781" cy="107248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3590745" y="3523094"/>
            <a:ext cx="52086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mutex_lock = threading.Lock()</a:t>
            </a:r>
            <a:endParaRPr lang="zh-CN" altLang="zh-CN" sz="3200" dirty="0">
              <a:latin typeface="Times New Roman" pitchFamily="18" charset="0"/>
            </a:endParaRPr>
          </a:p>
        </p:txBody>
      </p:sp>
    </p:spTree>
    <p:extLst>
      <p:ext uri="{BB962C8B-B14F-4D97-AF65-F5344CB8AC3E}">
        <p14:creationId xmlns:p14="http://schemas.microsoft.com/office/powerpoint/2010/main" val="25361543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互斥锁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50" y="1320800"/>
            <a:ext cx="1103639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000" dirty="0">
                <a:latin typeface="微软雅黑" pitchFamily="34" charset="-122"/>
                <a:ea typeface="微软雅黑" pitchFamily="34" charset="-122"/>
              </a:rPr>
              <a:t>Lock</a:t>
            </a:r>
            <a:r>
              <a:rPr lang="zh-CN" altLang="zh-CN" sz="4000" dirty="0">
                <a:latin typeface="微软雅黑" pitchFamily="34" charset="-122"/>
                <a:ea typeface="微软雅黑" pitchFamily="34" charset="-122"/>
              </a:rPr>
              <a:t>类中定义</a:t>
            </a:r>
            <a:r>
              <a:rPr lang="zh-CN" altLang="zh-CN" sz="4000" dirty="0" smtClean="0">
                <a:latin typeface="微软雅黑" pitchFamily="34" charset="-122"/>
                <a:ea typeface="微软雅黑" pitchFamily="34" charset="-122"/>
              </a:rPr>
              <a:t>了</a:t>
            </a:r>
            <a:r>
              <a:rPr lang="en-US" altLang="zh-CN" sz="4000" dirty="0" smtClean="0">
                <a:latin typeface="微软雅黑" pitchFamily="34" charset="-122"/>
                <a:ea typeface="微软雅黑" pitchFamily="34" charset="-122"/>
              </a:rPr>
              <a:t>acquire</a:t>
            </a:r>
            <a:r>
              <a:rPr lang="en-US" altLang="zh-CN" sz="4000" dirty="0">
                <a:latin typeface="微软雅黑" pitchFamily="34" charset="-122"/>
                <a:ea typeface="微软雅黑" pitchFamily="34" charset="-122"/>
              </a:rPr>
              <a:t>()</a:t>
            </a:r>
            <a:r>
              <a:rPr lang="zh-CN" altLang="zh-CN" sz="4000" dirty="0">
                <a:latin typeface="微软雅黑" pitchFamily="34" charset="-122"/>
                <a:ea typeface="微软雅黑" pitchFamily="34" charset="-122"/>
              </a:rPr>
              <a:t>和</a:t>
            </a:r>
            <a:r>
              <a:rPr lang="en-US" altLang="zh-CN" sz="4000" dirty="0">
                <a:latin typeface="微软雅黑" pitchFamily="34" charset="-122"/>
                <a:ea typeface="微软雅黑" pitchFamily="34" charset="-122"/>
              </a:rPr>
              <a:t>release</a:t>
            </a:r>
            <a:r>
              <a:rPr lang="en-US" altLang="zh-CN" sz="4000" dirty="0" smtClean="0">
                <a:latin typeface="微软雅黑" pitchFamily="34" charset="-122"/>
                <a:ea typeface="微软雅黑" pitchFamily="34" charset="-122"/>
              </a:rPr>
              <a:t>()</a:t>
            </a:r>
            <a:r>
              <a:rPr lang="zh-CN" altLang="zh-CN" sz="4000" dirty="0">
                <a:latin typeface="微软雅黑" pitchFamily="34" charset="-122"/>
                <a:ea typeface="微软雅黑" pitchFamily="34" charset="-122"/>
              </a:rPr>
              <a:t>两个方法</a:t>
            </a:r>
            <a:r>
              <a:rPr lang="zh-CN" altLang="zh-CN" sz="4000" dirty="0" smtClean="0">
                <a:latin typeface="微软雅黑" pitchFamily="34" charset="-122"/>
                <a:ea typeface="微软雅黑" pitchFamily="34" charset="-122"/>
              </a:rPr>
              <a:t>，</a:t>
            </a:r>
            <a:r>
              <a:rPr lang="zh-CN" altLang="zh-CN" sz="4000" dirty="0">
                <a:latin typeface="微软雅黑" pitchFamily="34" charset="-122"/>
                <a:ea typeface="微软雅黑" pitchFamily="34" charset="-122"/>
              </a:rPr>
              <a:t>分别用于锁定和释放共享数据。</a:t>
            </a:r>
            <a:r>
              <a:rPr lang="en-US" altLang="zh-CN" sz="4000" dirty="0">
                <a:latin typeface="微软雅黑" pitchFamily="34" charset="-122"/>
                <a:ea typeface="微软雅黑" pitchFamily="34" charset="-122"/>
              </a:rPr>
              <a:t>acquire()</a:t>
            </a:r>
            <a:r>
              <a:rPr lang="zh-CN" altLang="zh-CN" sz="4000" dirty="0">
                <a:latin typeface="微软雅黑" pitchFamily="34" charset="-122"/>
                <a:ea typeface="微软雅黑" pitchFamily="34" charset="-122"/>
              </a:rPr>
              <a:t>方法可以设置锁定共享数据的时长，其声明如下：</a:t>
            </a:r>
          </a:p>
        </p:txBody>
      </p:sp>
      <p:sp>
        <p:nvSpPr>
          <p:cNvPr id="6" name="矩形 5"/>
          <p:cNvSpPr/>
          <p:nvPr/>
        </p:nvSpPr>
        <p:spPr>
          <a:xfrm>
            <a:off x="1951630" y="3768966"/>
            <a:ext cx="8475260" cy="107248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3042703" y="4012818"/>
            <a:ext cx="61947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acquire(blocking=True</a:t>
            </a:r>
            <a:r>
              <a:rPr lang="zh-CN" altLang="zh-CN" sz="3200" dirty="0">
                <a:latin typeface="Times New Roman" pitchFamily="18" charset="0"/>
              </a:rPr>
              <a:t>，</a:t>
            </a:r>
            <a:r>
              <a:rPr lang="en-US" altLang="zh-CN" sz="3200" dirty="0">
                <a:latin typeface="Times New Roman" pitchFamily="18" charset="0"/>
              </a:rPr>
              <a:t>timeout=-1)</a:t>
            </a:r>
            <a:endParaRPr lang="zh-CN" altLang="zh-CN" sz="3200" dirty="0">
              <a:latin typeface="Times New Roman" pitchFamily="18" charset="0"/>
            </a:endParaRPr>
          </a:p>
        </p:txBody>
      </p:sp>
      <p:sp>
        <p:nvSpPr>
          <p:cNvPr id="8" name="矩形 7"/>
          <p:cNvSpPr/>
          <p:nvPr/>
        </p:nvSpPr>
        <p:spPr>
          <a:xfrm>
            <a:off x="1951630" y="4893584"/>
            <a:ext cx="8475260" cy="1643527"/>
          </a:xfrm>
          <a:prstGeom prst="rect">
            <a:avLst/>
          </a:prstGeom>
        </p:spPr>
        <p:txBody>
          <a:bodyPr wrap="square">
            <a:spAutoFit/>
          </a:bodyPr>
          <a:lstStyle/>
          <a:p>
            <a:pPr>
              <a:lnSpc>
                <a:spcPct val="120000"/>
              </a:lnSpc>
            </a:pPr>
            <a:r>
              <a:rPr lang="en-US" altLang="zh-CN" sz="2800" dirty="0">
                <a:latin typeface="楷体" pitchFamily="49" charset="-122"/>
                <a:ea typeface="楷体" pitchFamily="49" charset="-122"/>
                <a:cs typeface="Times New Roman" pitchFamily="18" charset="0"/>
              </a:rPr>
              <a:t>blocking</a:t>
            </a:r>
            <a:r>
              <a:rPr lang="zh-CN" altLang="zh-CN" sz="2800" dirty="0">
                <a:latin typeface="楷体" pitchFamily="49" charset="-122"/>
                <a:ea typeface="楷体" pitchFamily="49" charset="-122"/>
                <a:cs typeface="Times New Roman" pitchFamily="18" charset="0"/>
              </a:rPr>
              <a:t>参数代表是否阻塞当前线程，若设为</a:t>
            </a:r>
            <a:r>
              <a:rPr lang="en-US" altLang="zh-CN" sz="2800" dirty="0">
                <a:latin typeface="楷体" pitchFamily="49" charset="-122"/>
                <a:ea typeface="楷体" pitchFamily="49" charset="-122"/>
                <a:cs typeface="Times New Roman" pitchFamily="18" charset="0"/>
              </a:rPr>
              <a:t>True</a:t>
            </a:r>
            <a:r>
              <a:rPr lang="zh-CN" altLang="zh-CN" sz="2800" dirty="0">
                <a:latin typeface="楷体" pitchFamily="49" charset="-122"/>
                <a:ea typeface="楷体" pitchFamily="49" charset="-122"/>
                <a:cs typeface="Times New Roman" pitchFamily="18" charset="0"/>
              </a:rPr>
              <a:t>（默认），则会阻塞当前线程至资源处于非锁定状态；若设为</a:t>
            </a:r>
            <a:r>
              <a:rPr lang="en-US" altLang="zh-CN" sz="2800" dirty="0">
                <a:latin typeface="楷体" pitchFamily="49" charset="-122"/>
                <a:ea typeface="楷体" pitchFamily="49" charset="-122"/>
                <a:cs typeface="Times New Roman" pitchFamily="18" charset="0"/>
              </a:rPr>
              <a:t>False</a:t>
            </a:r>
            <a:r>
              <a:rPr lang="zh-CN" altLang="zh-CN" sz="2800" dirty="0">
                <a:latin typeface="楷体" pitchFamily="49" charset="-122"/>
                <a:ea typeface="楷体" pitchFamily="49" charset="-122"/>
                <a:cs typeface="Times New Roman" pitchFamily="18" charset="0"/>
              </a:rPr>
              <a:t>，则不会阻塞当前线程。</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27045686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互斥锁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50" y="1320800"/>
            <a:ext cx="11036396"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处于锁定状态的互斥锁调用</a:t>
            </a:r>
            <a:r>
              <a:rPr lang="en-US" altLang="zh-CN" sz="4400" dirty="0">
                <a:latin typeface="微软雅黑" pitchFamily="34" charset="-122"/>
                <a:ea typeface="微软雅黑" pitchFamily="34" charset="-122"/>
              </a:rPr>
              <a:t>acquire()</a:t>
            </a:r>
            <a:r>
              <a:rPr lang="zh-CN" altLang="zh-CN" sz="4400" dirty="0">
                <a:latin typeface="微软雅黑" pitchFamily="34" charset="-122"/>
                <a:ea typeface="微软雅黑" pitchFamily="34" charset="-122"/>
              </a:rPr>
              <a:t>方法会再次对资源上锁，处于非锁定状态的互斥锁调用</a:t>
            </a:r>
            <a:r>
              <a:rPr lang="en-US" altLang="zh-CN" sz="4400" dirty="0">
                <a:latin typeface="微软雅黑" pitchFamily="34" charset="-122"/>
                <a:ea typeface="微软雅黑" pitchFamily="34" charset="-122"/>
              </a:rPr>
              <a:t>release()</a:t>
            </a:r>
            <a:r>
              <a:rPr lang="zh-CN" altLang="zh-CN" sz="4400" dirty="0">
                <a:latin typeface="微软雅黑" pitchFamily="34" charset="-122"/>
                <a:ea typeface="微软雅黑" pitchFamily="34" charset="-122"/>
              </a:rPr>
              <a:t>方法会抛出</a:t>
            </a:r>
            <a:r>
              <a:rPr lang="en-US" altLang="zh-CN" sz="4400" dirty="0">
                <a:latin typeface="微软雅黑" pitchFamily="34" charset="-122"/>
                <a:ea typeface="微软雅黑" pitchFamily="34" charset="-122"/>
              </a:rPr>
              <a:t>RuntimeError</a:t>
            </a:r>
            <a:r>
              <a:rPr lang="zh-CN" altLang="zh-CN" sz="4400" dirty="0">
                <a:latin typeface="微软雅黑" pitchFamily="34" charset="-122"/>
                <a:ea typeface="微软雅黑" pitchFamily="34" charset="-122"/>
              </a:rPr>
              <a:t>异</a:t>
            </a:r>
            <a:r>
              <a:rPr lang="zh-CN" altLang="zh-CN" sz="4400" dirty="0" smtClean="0">
                <a:latin typeface="微软雅黑" pitchFamily="34" charset="-122"/>
                <a:ea typeface="微软雅黑" pitchFamily="34" charset="-122"/>
              </a:rPr>
              <a:t>常</a:t>
            </a:r>
            <a:r>
              <a:rPr lang="zh-CN" altLang="en-US"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pic>
        <p:nvPicPr>
          <p:cNvPr id="9" name="图片 8"/>
          <p:cNvPicPr/>
          <p:nvPr/>
        </p:nvPicPr>
        <p:blipFill>
          <a:blip r:embed="rId2"/>
          <a:stretch>
            <a:fillRect/>
          </a:stretch>
        </p:blipFill>
        <p:spPr>
          <a:xfrm>
            <a:off x="2337867" y="4086225"/>
            <a:ext cx="7516362" cy="2188308"/>
          </a:xfrm>
          <a:prstGeom prst="rect">
            <a:avLst/>
          </a:prstGeom>
        </p:spPr>
      </p:pic>
    </p:spTree>
    <p:extLst>
      <p:ext uri="{BB962C8B-B14F-4D97-AF65-F5344CB8AC3E}">
        <p14:creationId xmlns:p14="http://schemas.microsoft.com/office/powerpoint/2010/main" val="30862573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死锁</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13"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04" y="3417756"/>
            <a:ext cx="2884578" cy="30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7"/>
          <p:cNvSpPr>
            <a:spLocks noChangeArrowheads="1"/>
          </p:cNvSpPr>
          <p:nvPr/>
        </p:nvSpPr>
        <p:spPr bwMode="auto">
          <a:xfrm>
            <a:off x="3963103" y="2718878"/>
            <a:ext cx="7597775"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4800" b="1" dirty="0">
                <a:solidFill>
                  <a:srgbClr val="FF0000"/>
                </a:solidFill>
                <a:latin typeface="微软雅黑" pitchFamily="34" charset="-122"/>
                <a:ea typeface="微软雅黑" pitchFamily="34" charset="-122"/>
              </a:rPr>
              <a:t>思</a:t>
            </a:r>
            <a:r>
              <a:rPr lang="zh-CN" altLang="en-US" sz="4800" b="1" dirty="0" smtClean="0">
                <a:solidFill>
                  <a:srgbClr val="FF0000"/>
                </a:solidFill>
                <a:latin typeface="微软雅黑" pitchFamily="34" charset="-122"/>
                <a:ea typeface="微软雅黑" pitchFamily="34" charset="-122"/>
              </a:rPr>
              <a:t>考</a:t>
            </a:r>
            <a:r>
              <a:rPr lang="zh-CN" altLang="en-US" sz="4800" b="1" dirty="0">
                <a:solidFill>
                  <a:srgbClr val="FF0000"/>
                </a:solidFill>
                <a:latin typeface="微软雅黑" pitchFamily="34" charset="-122"/>
                <a:ea typeface="微软雅黑" pitchFamily="34" charset="-122"/>
              </a:rPr>
              <a:t>：</a:t>
            </a:r>
          </a:p>
          <a:p>
            <a:pPr>
              <a:lnSpc>
                <a:spcPts val="6000"/>
              </a:lnSpc>
              <a:spcBef>
                <a:spcPts val="0"/>
              </a:spcBef>
            </a:pPr>
            <a:r>
              <a:rPr lang="zh-CN" altLang="en-US" sz="4800" dirty="0" smtClean="0">
                <a:solidFill>
                  <a:srgbClr val="1353A2"/>
                </a:solidFill>
                <a:latin typeface="微软雅黑" pitchFamily="34" charset="-122"/>
                <a:ea typeface="微软雅黑" pitchFamily="34" charset="-122"/>
              </a:rPr>
              <a:t>什么是死锁</a:t>
            </a:r>
            <a:r>
              <a:rPr lang="zh-CN" altLang="zh-CN" sz="4800" dirty="0" smtClean="0">
                <a:solidFill>
                  <a:srgbClr val="1353A2"/>
                </a:solidFill>
                <a:latin typeface="微软雅黑" pitchFamily="34" charset="-122"/>
                <a:ea typeface="微软雅黑" pitchFamily="34" charset="-122"/>
              </a:rPr>
              <a:t>？</a:t>
            </a:r>
            <a:endParaRPr lang="zh-CN" altLang="zh-CN" sz="48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41315407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死锁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4"/>
          <p:cNvSpPr/>
          <p:nvPr/>
        </p:nvSpPr>
        <p:spPr>
          <a:xfrm>
            <a:off x="2388359" y="2415654"/>
            <a:ext cx="9048466" cy="2866030"/>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6"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99"/>
          <p:cNvSpPr txBox="1">
            <a:spLocks noChangeArrowheads="1"/>
          </p:cNvSpPr>
          <p:nvPr/>
        </p:nvSpPr>
        <p:spPr bwMode="auto">
          <a:xfrm>
            <a:off x="3258859" y="2761766"/>
            <a:ext cx="7956645" cy="209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2800" dirty="0">
                <a:latin typeface="黑体" pitchFamily="49" charset="-122"/>
                <a:ea typeface="黑体" pitchFamily="49" charset="-122"/>
              </a:rPr>
              <a:t>死锁是指两个或两个以上的线程在执行过程中，由于各自持有一部分共有资源或者彼此通信而造成的一种阻塞的现象。若没有外力作用，线程们将无法继续执行，一直处于阻塞状态。</a:t>
            </a:r>
            <a:endParaRPr lang="en-US" altLang="zh-CN" sz="2800" dirty="0">
              <a:latin typeface="黑体" pitchFamily="49" charset="-122"/>
              <a:ea typeface="黑体" pitchFamily="49" charset="-122"/>
            </a:endParaRPr>
          </a:p>
        </p:txBody>
      </p:sp>
    </p:spTree>
    <p:extLst>
      <p:ext uri="{BB962C8B-B14F-4D97-AF65-F5344CB8AC3E}">
        <p14:creationId xmlns:p14="http://schemas.microsoft.com/office/powerpoint/2010/main" val="23319901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死锁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320800"/>
            <a:ext cx="11036396"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在使用</a:t>
            </a:r>
            <a:r>
              <a:rPr lang="en-US" altLang="zh-CN" sz="4400" dirty="0" smtClean="0">
                <a:latin typeface="微软雅黑" pitchFamily="34" charset="-122"/>
                <a:ea typeface="微软雅黑" pitchFamily="34" charset="-122"/>
              </a:rPr>
              <a:t>Lock</a:t>
            </a:r>
            <a:r>
              <a:rPr lang="zh-CN" altLang="zh-CN" sz="4400" dirty="0" smtClean="0">
                <a:latin typeface="微软雅黑" pitchFamily="34" charset="-122"/>
                <a:ea typeface="微软雅黑" pitchFamily="34" charset="-122"/>
              </a:rPr>
              <a:t>对</a:t>
            </a:r>
            <a:r>
              <a:rPr lang="zh-CN" altLang="zh-CN" sz="4400" dirty="0">
                <a:latin typeface="微软雅黑" pitchFamily="34" charset="-122"/>
                <a:ea typeface="微软雅黑" pitchFamily="34" charset="-122"/>
              </a:rPr>
              <a:t>象给资源加锁时，若操作不当很容易造成死</a:t>
            </a:r>
            <a:r>
              <a:rPr lang="zh-CN" altLang="zh-CN" sz="4400" dirty="0" smtClean="0">
                <a:latin typeface="微软雅黑" pitchFamily="34" charset="-122"/>
                <a:ea typeface="微软雅黑" pitchFamily="34" charset="-122"/>
              </a:rPr>
              <a:t>锁</a:t>
            </a:r>
            <a:r>
              <a:rPr lang="zh-CN" altLang="en-US"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3" name="矩形 2"/>
          <p:cNvSpPr/>
          <p:nvPr/>
        </p:nvSpPr>
        <p:spPr>
          <a:xfrm>
            <a:off x="1786060" y="3198168"/>
            <a:ext cx="7776488" cy="1786643"/>
          </a:xfrm>
          <a:prstGeom prst="rect">
            <a:avLst/>
          </a:prstGeom>
        </p:spPr>
        <p:txBody>
          <a:bodyPr wrap="none">
            <a:spAutoFit/>
          </a:bodyPr>
          <a:lstStyle/>
          <a:p>
            <a:pPr>
              <a:lnSpc>
                <a:spcPct val="120000"/>
              </a:lnSpc>
            </a:pPr>
            <a:r>
              <a:rPr lang="zh-CN" altLang="zh-CN" sz="3200" dirty="0">
                <a:latin typeface="楷体" pitchFamily="49" charset="-122"/>
                <a:ea typeface="楷体" pitchFamily="49" charset="-122"/>
              </a:rPr>
              <a:t>常见的不当行为主要包</a:t>
            </a:r>
            <a:r>
              <a:rPr lang="zh-CN" altLang="zh-CN" sz="3200" dirty="0" smtClean="0">
                <a:latin typeface="楷体" pitchFamily="49" charset="-122"/>
                <a:ea typeface="楷体" pitchFamily="49" charset="-122"/>
              </a:rPr>
              <a:t>括</a:t>
            </a:r>
            <a:r>
              <a:rPr lang="zh-CN" altLang="en-US" sz="3200" dirty="0" smtClean="0">
                <a:latin typeface="楷体" pitchFamily="49" charset="-122"/>
                <a:ea typeface="楷体" pitchFamily="49" charset="-122"/>
              </a:rPr>
              <a:t>：</a:t>
            </a:r>
            <a:endParaRPr lang="en-US" altLang="zh-CN" sz="3200" dirty="0" smtClean="0">
              <a:latin typeface="楷体" pitchFamily="49" charset="-122"/>
              <a:ea typeface="楷体" pitchFamily="49" charset="-122"/>
            </a:endParaRPr>
          </a:p>
          <a:p>
            <a:pPr>
              <a:lnSpc>
                <a:spcPct val="120000"/>
              </a:lnSpc>
            </a:pPr>
            <a:r>
              <a:rPr lang="zh-CN" altLang="en-US" sz="3200" dirty="0" smtClean="0">
                <a:latin typeface="楷体" pitchFamily="49" charset="-122"/>
                <a:ea typeface="楷体" pitchFamily="49" charset="-122"/>
              </a:rPr>
              <a:t>（</a:t>
            </a:r>
            <a:r>
              <a:rPr lang="en-US" altLang="zh-CN" sz="3200" dirty="0" smtClean="0">
                <a:latin typeface="楷体" pitchFamily="49" charset="-122"/>
                <a:ea typeface="楷体" pitchFamily="49" charset="-122"/>
              </a:rPr>
              <a:t>1</a:t>
            </a:r>
            <a:r>
              <a:rPr lang="zh-CN" altLang="en-US" sz="3200" dirty="0" smtClean="0">
                <a:latin typeface="楷体" pitchFamily="49" charset="-122"/>
                <a:ea typeface="楷体" pitchFamily="49" charset="-122"/>
              </a:rPr>
              <a:t>）</a:t>
            </a:r>
            <a:r>
              <a:rPr lang="zh-CN" altLang="zh-CN" sz="3200" dirty="0">
                <a:latin typeface="楷体" pitchFamily="49" charset="-122"/>
                <a:ea typeface="楷体" pitchFamily="49" charset="-122"/>
              </a:rPr>
              <a:t>上锁与解锁的次数不匹</a:t>
            </a:r>
            <a:r>
              <a:rPr lang="zh-CN" altLang="zh-CN" sz="3200" dirty="0" smtClean="0">
                <a:latin typeface="楷体" pitchFamily="49" charset="-122"/>
                <a:ea typeface="楷体" pitchFamily="49" charset="-122"/>
              </a:rPr>
              <a:t>配</a:t>
            </a:r>
            <a:r>
              <a:rPr lang="zh-CN" altLang="en-US" sz="3200" dirty="0" smtClean="0">
                <a:latin typeface="楷体" pitchFamily="49" charset="-122"/>
                <a:ea typeface="楷体" pitchFamily="49" charset="-122"/>
              </a:rPr>
              <a:t>。</a:t>
            </a:r>
            <a:endParaRPr lang="en-US" altLang="zh-CN" sz="3200" dirty="0" smtClean="0">
              <a:latin typeface="楷体" pitchFamily="49" charset="-122"/>
              <a:ea typeface="楷体" pitchFamily="49" charset="-122"/>
            </a:endParaRPr>
          </a:p>
          <a:p>
            <a:pPr>
              <a:lnSpc>
                <a:spcPct val="120000"/>
              </a:lnSpc>
            </a:pPr>
            <a:r>
              <a:rPr lang="zh-CN" altLang="en-US" sz="3200" dirty="0" smtClean="0">
                <a:latin typeface="楷体" pitchFamily="49" charset="-122"/>
                <a:ea typeface="楷体" pitchFamily="49" charset="-122"/>
              </a:rPr>
              <a:t>（</a:t>
            </a:r>
            <a:r>
              <a:rPr lang="en-US" altLang="zh-CN" sz="3200" dirty="0" smtClean="0">
                <a:latin typeface="楷体" pitchFamily="49" charset="-122"/>
                <a:ea typeface="楷体" pitchFamily="49" charset="-122"/>
              </a:rPr>
              <a:t>2</a:t>
            </a:r>
            <a:r>
              <a:rPr lang="zh-CN" altLang="en-US" sz="3200" dirty="0" smtClean="0">
                <a:latin typeface="楷体" pitchFamily="49" charset="-122"/>
                <a:ea typeface="楷体" pitchFamily="49" charset="-122"/>
              </a:rPr>
              <a:t>）</a:t>
            </a:r>
            <a:r>
              <a:rPr lang="zh-CN" altLang="zh-CN" sz="3200" dirty="0">
                <a:latin typeface="楷体" pitchFamily="49" charset="-122"/>
                <a:ea typeface="楷体" pitchFamily="49" charset="-122"/>
              </a:rPr>
              <a:t>两个线程各自持有一部分共享资源。</a:t>
            </a:r>
            <a:endParaRPr lang="en-US" altLang="zh-CN" sz="3200" dirty="0" smtClean="0">
              <a:latin typeface="楷体" pitchFamily="49" charset="-122"/>
              <a:ea typeface="楷体" pitchFamily="49" charset="-122"/>
            </a:endParaRPr>
          </a:p>
        </p:txBody>
      </p:sp>
    </p:spTree>
    <p:extLst>
      <p:ext uri="{BB962C8B-B14F-4D97-AF65-F5344CB8AC3E}">
        <p14:creationId xmlns:p14="http://schemas.microsoft.com/office/powerpoint/2010/main" val="40277128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死锁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1247920" y="2242797"/>
            <a:ext cx="10057389" cy="73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000" dirty="0" smtClean="0">
                <a:latin typeface="楷体" pitchFamily="49" charset="-122"/>
                <a:ea typeface="楷体" pitchFamily="49" charset="-122"/>
              </a:rPr>
              <a:t>示例：</a:t>
            </a:r>
            <a:endParaRPr lang="zh-CN" altLang="zh-CN" sz="4000" dirty="0">
              <a:latin typeface="楷体" pitchFamily="49" charset="-122"/>
              <a:ea typeface="楷体" pitchFamily="49" charset="-122"/>
            </a:endParaRPr>
          </a:p>
        </p:txBody>
      </p:sp>
      <p:sp>
        <p:nvSpPr>
          <p:cNvPr id="6"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zh-CN" altLang="zh-CN" sz="3600" b="1" dirty="0">
                <a:solidFill>
                  <a:srgbClr val="1353A2"/>
                </a:solidFill>
                <a:latin typeface="微软雅黑" pitchFamily="34" charset="-122"/>
                <a:ea typeface="微软雅黑" pitchFamily="34" charset="-122"/>
              </a:rPr>
              <a:t>上锁与解锁次数不匹配</a:t>
            </a:r>
          </a:p>
        </p:txBody>
      </p:sp>
      <p:sp>
        <p:nvSpPr>
          <p:cNvPr id="7" name="矩形 6"/>
          <p:cNvSpPr/>
          <p:nvPr/>
        </p:nvSpPr>
        <p:spPr>
          <a:xfrm>
            <a:off x="1288234" y="3084753"/>
            <a:ext cx="5808602" cy="332969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9" name="文本框 2"/>
          <p:cNvSpPr txBox="1">
            <a:spLocks noChangeArrowheads="1"/>
          </p:cNvSpPr>
          <p:nvPr/>
        </p:nvSpPr>
        <p:spPr bwMode="auto">
          <a:xfrm>
            <a:off x="1860294" y="3270945"/>
            <a:ext cx="462353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dirty="0" smtClean="0">
                <a:latin typeface="Times New Roman" pitchFamily="18" charset="0"/>
              </a:rPr>
              <a:t>def </a:t>
            </a:r>
            <a:r>
              <a:rPr lang="en-US" altLang="zh-CN" dirty="0">
                <a:latin typeface="Times New Roman" pitchFamily="18" charset="0"/>
              </a:rPr>
              <a:t>do_work():</a:t>
            </a:r>
            <a:endParaRPr lang="zh-CN" altLang="zh-CN" dirty="0">
              <a:latin typeface="Times New Roman" pitchFamily="18" charset="0"/>
            </a:endParaRPr>
          </a:p>
          <a:p>
            <a:r>
              <a:rPr lang="en-US" altLang="zh-CN" dirty="0">
                <a:solidFill>
                  <a:srgbClr val="FF0000"/>
                </a:solidFill>
                <a:latin typeface="Times New Roman" pitchFamily="18" charset="0"/>
              </a:rPr>
              <a:t>    mutex_lock.acquire</a:t>
            </a:r>
            <a:r>
              <a:rPr lang="en-US" altLang="zh-CN" dirty="0" smtClean="0">
                <a:solidFill>
                  <a:srgbClr val="FF0000"/>
                </a:solidFill>
                <a:latin typeface="Times New Roman" pitchFamily="18" charset="0"/>
              </a:rPr>
              <a:t>()</a:t>
            </a:r>
            <a:endParaRPr lang="zh-CN" altLang="zh-CN" dirty="0">
              <a:solidFill>
                <a:srgbClr val="FF0000"/>
              </a:solidFill>
              <a:latin typeface="Times New Roman" pitchFamily="18" charset="0"/>
            </a:endParaRPr>
          </a:p>
          <a:p>
            <a:r>
              <a:rPr lang="en-US" altLang="zh-CN" dirty="0">
                <a:solidFill>
                  <a:srgbClr val="FF0000"/>
                </a:solidFill>
                <a:latin typeface="Times New Roman" pitchFamily="18" charset="0"/>
              </a:rPr>
              <a:t>    mutex_lock.acquire</a:t>
            </a:r>
            <a:r>
              <a:rPr lang="en-US" altLang="zh-CN" dirty="0" smtClean="0">
                <a:solidFill>
                  <a:srgbClr val="FF0000"/>
                </a:solidFill>
                <a:latin typeface="Times New Roman" pitchFamily="18" charset="0"/>
              </a:rPr>
              <a:t>()</a:t>
            </a:r>
            <a:endParaRPr lang="zh-CN" altLang="zh-CN" dirty="0">
              <a:solidFill>
                <a:srgbClr val="FF0000"/>
              </a:solidFill>
              <a:latin typeface="Times New Roman" pitchFamily="18" charset="0"/>
            </a:endParaRPr>
          </a:p>
          <a:p>
            <a:r>
              <a:rPr lang="en-US" altLang="zh-CN" dirty="0">
                <a:solidFill>
                  <a:srgbClr val="FF0000"/>
                </a:solidFill>
                <a:latin typeface="Times New Roman" pitchFamily="18" charset="0"/>
              </a:rPr>
              <a:t>    mutex_lock.release</a:t>
            </a:r>
            <a:r>
              <a:rPr lang="en-US" altLang="zh-CN" dirty="0" smtClean="0">
                <a:solidFill>
                  <a:srgbClr val="FF0000"/>
                </a:solidFill>
                <a:latin typeface="Times New Roman" pitchFamily="18" charset="0"/>
              </a:rPr>
              <a:t>()</a:t>
            </a:r>
            <a:endParaRPr lang="zh-CN" altLang="zh-CN" dirty="0">
              <a:solidFill>
                <a:srgbClr val="FF0000"/>
              </a:solidFill>
              <a:latin typeface="Times New Roman" pitchFamily="18" charset="0"/>
            </a:endParaRPr>
          </a:p>
          <a:p>
            <a:r>
              <a:rPr lang="en-US" altLang="zh-CN" dirty="0">
                <a:latin typeface="Times New Roman" pitchFamily="18" charset="0"/>
              </a:rPr>
              <a:t>if __name__ == '__main__':</a:t>
            </a:r>
            <a:endParaRPr lang="zh-CN" altLang="zh-CN" dirty="0">
              <a:latin typeface="Times New Roman" pitchFamily="18" charset="0"/>
            </a:endParaRPr>
          </a:p>
          <a:p>
            <a:r>
              <a:rPr lang="en-US" altLang="zh-CN" dirty="0">
                <a:latin typeface="Times New Roman" pitchFamily="18" charset="0"/>
              </a:rPr>
              <a:t>    mutex_lock = Lock()</a:t>
            </a:r>
            <a:endParaRPr lang="zh-CN" altLang="zh-CN" dirty="0">
              <a:latin typeface="Times New Roman" pitchFamily="18" charset="0"/>
            </a:endParaRPr>
          </a:p>
          <a:p>
            <a:r>
              <a:rPr lang="en-US" altLang="zh-CN" dirty="0">
                <a:latin typeface="Times New Roman" pitchFamily="18" charset="0"/>
              </a:rPr>
              <a:t>    thread = Thread(target=do_work)</a:t>
            </a:r>
            <a:endParaRPr lang="zh-CN" altLang="zh-CN" dirty="0">
              <a:latin typeface="Times New Roman" pitchFamily="18" charset="0"/>
            </a:endParaRPr>
          </a:p>
          <a:p>
            <a:r>
              <a:rPr lang="en-US" altLang="zh-CN" dirty="0">
                <a:latin typeface="Times New Roman" pitchFamily="18" charset="0"/>
              </a:rPr>
              <a:t>    thread.start()</a:t>
            </a:r>
            <a:endParaRPr lang="zh-CN" altLang="zh-CN" dirty="0">
              <a:latin typeface="Times New Roman" pitchFamily="18" charset="0"/>
            </a:endParaRPr>
          </a:p>
        </p:txBody>
      </p:sp>
      <p:sp>
        <p:nvSpPr>
          <p:cNvPr id="4" name="矩形 3"/>
          <p:cNvSpPr/>
          <p:nvPr/>
        </p:nvSpPr>
        <p:spPr>
          <a:xfrm>
            <a:off x="7319748" y="4749601"/>
            <a:ext cx="3598460" cy="1384995"/>
          </a:xfrm>
          <a:prstGeom prst="rect">
            <a:avLst/>
          </a:prstGeom>
        </p:spPr>
        <p:txBody>
          <a:bodyPr wrap="square">
            <a:spAutoFit/>
          </a:bodyPr>
          <a:lstStyle/>
          <a:p>
            <a:r>
              <a:rPr lang="zh-CN" altLang="zh-CN" sz="2800" b="1" dirty="0"/>
              <a:t>程序执行后始终无法结束，只能主动停止运行。</a:t>
            </a:r>
            <a:endParaRPr lang="zh-CN" altLang="en-US" sz="2800" b="1" dirty="0"/>
          </a:p>
        </p:txBody>
      </p:sp>
    </p:spTree>
    <p:extLst>
      <p:ext uri="{BB962C8B-B14F-4D97-AF65-F5344CB8AC3E}">
        <p14:creationId xmlns:p14="http://schemas.microsoft.com/office/powerpoint/2010/main" val="24388504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死锁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1247920" y="2242797"/>
            <a:ext cx="10057389" cy="73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4000" dirty="0" smtClean="0">
                <a:latin typeface="楷体" pitchFamily="49" charset="-122"/>
                <a:ea typeface="楷体" pitchFamily="49" charset="-122"/>
              </a:rPr>
              <a:t>示例：</a:t>
            </a:r>
            <a:endParaRPr lang="zh-CN" altLang="zh-CN" sz="4000" dirty="0">
              <a:latin typeface="楷体" pitchFamily="49" charset="-122"/>
              <a:ea typeface="楷体" pitchFamily="49" charset="-122"/>
            </a:endParaRPr>
          </a:p>
        </p:txBody>
      </p:sp>
      <p:sp>
        <p:nvSpPr>
          <p:cNvPr id="6"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itchFamily="34" charset="0"/>
              <a:buChar char="•"/>
            </a:pPr>
            <a:r>
              <a:rPr lang="zh-CN" altLang="zh-CN" sz="3600" b="1" dirty="0">
                <a:solidFill>
                  <a:srgbClr val="1353A2"/>
                </a:solidFill>
                <a:latin typeface="微软雅黑" pitchFamily="34" charset="-122"/>
                <a:ea typeface="微软雅黑" pitchFamily="34" charset="-122"/>
              </a:rPr>
              <a:t>两个线程互相使用对方的互</a:t>
            </a:r>
            <a:r>
              <a:rPr lang="zh-CN" altLang="zh-CN" sz="3600" b="1" dirty="0" smtClean="0">
                <a:solidFill>
                  <a:srgbClr val="1353A2"/>
                </a:solidFill>
                <a:latin typeface="微软雅黑" pitchFamily="34" charset="-122"/>
                <a:ea typeface="微软雅黑" pitchFamily="34" charset="-122"/>
              </a:rPr>
              <a:t>斥</a:t>
            </a:r>
            <a:r>
              <a:rPr lang="zh-CN" altLang="en-US" sz="3600" b="1" dirty="0" smtClean="0">
                <a:solidFill>
                  <a:srgbClr val="1353A2"/>
                </a:solidFill>
                <a:latin typeface="微软雅黑" pitchFamily="34" charset="-122"/>
                <a:ea typeface="微软雅黑" pitchFamily="34" charset="-122"/>
              </a:rPr>
              <a:t>锁</a:t>
            </a:r>
            <a:endParaRPr lang="zh-CN" altLang="zh-CN" sz="3600" b="1" dirty="0">
              <a:solidFill>
                <a:srgbClr val="1353A2"/>
              </a:solidFill>
              <a:latin typeface="微软雅黑" pitchFamily="34" charset="-122"/>
              <a:ea typeface="微软雅黑" pitchFamily="34" charset="-122"/>
            </a:endParaRPr>
          </a:p>
        </p:txBody>
      </p:sp>
      <p:sp>
        <p:nvSpPr>
          <p:cNvPr id="7" name="矩形 6"/>
          <p:cNvSpPr/>
          <p:nvPr/>
        </p:nvSpPr>
        <p:spPr>
          <a:xfrm>
            <a:off x="1007098" y="3084753"/>
            <a:ext cx="5167157" cy="332969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9" name="文本框 2"/>
          <p:cNvSpPr txBox="1">
            <a:spLocks noChangeArrowheads="1"/>
          </p:cNvSpPr>
          <p:nvPr/>
        </p:nvSpPr>
        <p:spPr bwMode="auto">
          <a:xfrm>
            <a:off x="1659344" y="3226107"/>
            <a:ext cx="365794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lvl="0"/>
            <a:r>
              <a:rPr lang="en-US" altLang="zh-CN" dirty="0">
                <a:latin typeface="Times New Roman" pitchFamily="18" charset="0"/>
              </a:rPr>
              <a:t>class ThreadOne(Thread): </a:t>
            </a:r>
            <a:endParaRPr lang="en-US" altLang="zh-CN" dirty="0" smtClean="0">
              <a:latin typeface="Times New Roman" pitchFamily="18" charset="0"/>
            </a:endParaRPr>
          </a:p>
          <a:p>
            <a:pPr lvl="0"/>
            <a:r>
              <a:rPr lang="en-US" altLang="zh-CN" dirty="0" smtClean="0">
                <a:latin typeface="Times New Roman" pitchFamily="18" charset="0"/>
              </a:rPr>
              <a:t>    def </a:t>
            </a:r>
            <a:r>
              <a:rPr lang="en-US" altLang="zh-CN" dirty="0">
                <a:latin typeface="Times New Roman" pitchFamily="18" charset="0"/>
              </a:rPr>
              <a:t>run(self):                        </a:t>
            </a:r>
            <a:endParaRPr lang="zh-CN" altLang="zh-CN" dirty="0">
              <a:latin typeface="Times New Roman" pitchFamily="18" charset="0"/>
            </a:endParaRPr>
          </a:p>
          <a:p>
            <a:pPr lvl="0"/>
            <a:r>
              <a:rPr lang="en-US" altLang="zh-CN" dirty="0">
                <a:latin typeface="Times New Roman" pitchFamily="18" charset="0"/>
              </a:rPr>
              <a:t>        if </a:t>
            </a:r>
            <a:r>
              <a:rPr lang="en-US" altLang="zh-CN" dirty="0">
                <a:solidFill>
                  <a:srgbClr val="FF0000"/>
                </a:solidFill>
                <a:latin typeface="Times New Roman" pitchFamily="18" charset="0"/>
              </a:rPr>
              <a:t>lock_a.acquire</a:t>
            </a:r>
            <a:r>
              <a:rPr lang="en-US" altLang="zh-CN" dirty="0" smtClean="0">
                <a:solidFill>
                  <a:srgbClr val="FF0000"/>
                </a:solidFill>
                <a:latin typeface="Times New Roman" pitchFamily="18" charset="0"/>
              </a:rPr>
              <a:t>():</a:t>
            </a:r>
            <a:endParaRPr lang="zh-CN" altLang="zh-CN" dirty="0">
              <a:solidFill>
                <a:srgbClr val="FF0000"/>
              </a:solidFill>
              <a:latin typeface="Times New Roman" pitchFamily="18" charset="0"/>
            </a:endParaRPr>
          </a:p>
          <a:p>
            <a:pPr lvl="0"/>
            <a:r>
              <a:rPr lang="en-US" altLang="zh-CN" dirty="0" smtClean="0">
                <a:latin typeface="Times New Roman" pitchFamily="18" charset="0"/>
              </a:rPr>
              <a:t>            ......</a:t>
            </a:r>
            <a:endParaRPr lang="zh-CN" altLang="zh-CN" dirty="0" smtClean="0">
              <a:latin typeface="Times New Roman" pitchFamily="18" charset="0"/>
            </a:endParaRPr>
          </a:p>
          <a:p>
            <a:pPr lvl="0"/>
            <a:r>
              <a:rPr lang="en-US" altLang="zh-CN" dirty="0" smtClean="0">
                <a:latin typeface="Times New Roman" pitchFamily="18" charset="0"/>
              </a:rPr>
              <a:t>            if </a:t>
            </a:r>
            <a:r>
              <a:rPr lang="en-US" altLang="zh-CN" dirty="0" smtClean="0">
                <a:solidFill>
                  <a:srgbClr val="FF0000"/>
                </a:solidFill>
                <a:latin typeface="Times New Roman" pitchFamily="18" charset="0"/>
              </a:rPr>
              <a:t>lock_b.acquire():</a:t>
            </a:r>
            <a:endParaRPr lang="zh-CN" altLang="zh-CN" dirty="0" smtClean="0">
              <a:solidFill>
                <a:srgbClr val="FF0000"/>
              </a:solidFill>
              <a:latin typeface="Times New Roman" pitchFamily="18" charset="0"/>
            </a:endParaRPr>
          </a:p>
          <a:p>
            <a:pPr lvl="0"/>
            <a:r>
              <a:rPr lang="en-US" altLang="zh-CN" dirty="0" smtClean="0">
                <a:latin typeface="Times New Roman" pitchFamily="18" charset="0"/>
              </a:rPr>
              <a:t>                ......</a:t>
            </a:r>
            <a:endParaRPr lang="zh-CN" altLang="zh-CN" dirty="0" smtClean="0">
              <a:latin typeface="Times New Roman" pitchFamily="18" charset="0"/>
            </a:endParaRPr>
          </a:p>
          <a:p>
            <a:pPr lvl="0"/>
            <a:r>
              <a:rPr lang="en-US" altLang="zh-CN" dirty="0" smtClean="0">
                <a:latin typeface="Times New Roman" pitchFamily="18" charset="0"/>
              </a:rPr>
              <a:t>                lock_b.release()</a:t>
            </a:r>
            <a:endParaRPr lang="zh-CN" altLang="zh-CN" dirty="0" smtClean="0">
              <a:latin typeface="Times New Roman" pitchFamily="18" charset="0"/>
            </a:endParaRPr>
          </a:p>
          <a:p>
            <a:pPr lvl="0"/>
            <a:r>
              <a:rPr lang="en-US" altLang="zh-CN" dirty="0" smtClean="0">
                <a:latin typeface="Times New Roman" pitchFamily="18" charset="0"/>
              </a:rPr>
              <a:t>            </a:t>
            </a:r>
            <a:r>
              <a:rPr lang="en-US" altLang="zh-CN" dirty="0">
                <a:latin typeface="Times New Roman" pitchFamily="18" charset="0"/>
              </a:rPr>
              <a:t>lock_a.release</a:t>
            </a:r>
            <a:r>
              <a:rPr lang="en-US" altLang="zh-CN" dirty="0" smtClean="0">
                <a:latin typeface="Times New Roman" pitchFamily="18" charset="0"/>
              </a:rPr>
              <a:t>()</a:t>
            </a:r>
            <a:endParaRPr lang="zh-CN" altLang="zh-CN" dirty="0">
              <a:latin typeface="Times New Roman" pitchFamily="18" charset="0"/>
            </a:endParaRPr>
          </a:p>
        </p:txBody>
      </p:sp>
      <p:sp>
        <p:nvSpPr>
          <p:cNvPr id="8" name="矩形 7"/>
          <p:cNvSpPr/>
          <p:nvPr/>
        </p:nvSpPr>
        <p:spPr>
          <a:xfrm>
            <a:off x="6174255" y="3084753"/>
            <a:ext cx="5167157" cy="332969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6959062" y="3226107"/>
            <a:ext cx="359754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dirty="0">
                <a:latin typeface="Times New Roman" pitchFamily="18" charset="0"/>
              </a:rPr>
              <a:t>class ThreadTwo(Thread</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    def run(self):                          </a:t>
            </a:r>
            <a:endParaRPr lang="zh-CN" altLang="zh-CN" dirty="0">
              <a:latin typeface="Times New Roman" pitchFamily="18" charset="0"/>
            </a:endParaRPr>
          </a:p>
          <a:p>
            <a:r>
              <a:rPr lang="en-US" altLang="zh-CN" dirty="0">
                <a:latin typeface="Times New Roman" pitchFamily="18" charset="0"/>
              </a:rPr>
              <a:t>        if </a:t>
            </a:r>
            <a:r>
              <a:rPr lang="en-US" altLang="zh-CN" dirty="0">
                <a:solidFill>
                  <a:srgbClr val="FF0000"/>
                </a:solidFill>
                <a:latin typeface="Times New Roman" pitchFamily="18" charset="0"/>
              </a:rPr>
              <a:t>lock_b.acquire</a:t>
            </a:r>
            <a:r>
              <a:rPr lang="en-US" altLang="zh-CN" dirty="0" smtClean="0">
                <a:solidFill>
                  <a:srgbClr val="FF0000"/>
                </a:solidFill>
                <a:latin typeface="Times New Roman" pitchFamily="18" charset="0"/>
              </a:rPr>
              <a:t>()</a:t>
            </a:r>
            <a:r>
              <a:rPr lang="en-US" altLang="zh-CN" dirty="0" smtClean="0">
                <a:latin typeface="Times New Roman" pitchFamily="18" charset="0"/>
              </a:rPr>
              <a:t>:</a:t>
            </a:r>
            <a:endParaRPr lang="zh-CN" altLang="zh-CN" dirty="0">
              <a:latin typeface="Times New Roman" pitchFamily="18" charset="0"/>
            </a:endParaRPr>
          </a:p>
          <a:p>
            <a:r>
              <a:rPr lang="en-US" altLang="zh-CN" dirty="0" smtClean="0">
                <a:latin typeface="Times New Roman" pitchFamily="18" charset="0"/>
              </a:rPr>
              <a:t>            ......</a:t>
            </a:r>
            <a:endParaRPr lang="zh-CN" altLang="zh-CN" dirty="0" smtClean="0">
              <a:latin typeface="Times New Roman" pitchFamily="18" charset="0"/>
            </a:endParaRPr>
          </a:p>
          <a:p>
            <a:r>
              <a:rPr lang="en-US" altLang="zh-CN" dirty="0" smtClean="0">
                <a:latin typeface="Times New Roman" pitchFamily="18" charset="0"/>
              </a:rPr>
              <a:t>            </a:t>
            </a:r>
            <a:r>
              <a:rPr lang="en-US" altLang="zh-CN" dirty="0">
                <a:latin typeface="Times New Roman" pitchFamily="18" charset="0"/>
              </a:rPr>
              <a:t>if </a:t>
            </a:r>
            <a:r>
              <a:rPr lang="en-US" altLang="zh-CN" dirty="0">
                <a:solidFill>
                  <a:srgbClr val="FF0000"/>
                </a:solidFill>
                <a:latin typeface="Times New Roman" pitchFamily="18" charset="0"/>
              </a:rPr>
              <a:t>lock_a.acquire</a:t>
            </a:r>
            <a:r>
              <a:rPr lang="en-US" altLang="zh-CN" dirty="0" smtClean="0">
                <a:solidFill>
                  <a:srgbClr val="FF0000"/>
                </a:solidFill>
                <a:latin typeface="Times New Roman" pitchFamily="18" charset="0"/>
              </a:rPr>
              <a:t>()</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                </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                lock_a.release</a:t>
            </a:r>
            <a:r>
              <a:rPr lang="en-US" altLang="zh-CN" dirty="0" smtClean="0">
                <a:latin typeface="Times New Roman" pitchFamily="18" charset="0"/>
              </a:rPr>
              <a:t>()</a:t>
            </a:r>
            <a:endParaRPr lang="zh-CN" altLang="zh-CN" dirty="0">
              <a:latin typeface="Times New Roman" pitchFamily="18" charset="0"/>
            </a:endParaRPr>
          </a:p>
          <a:p>
            <a:r>
              <a:rPr lang="en-US" altLang="zh-CN" dirty="0">
                <a:latin typeface="Times New Roman" pitchFamily="18" charset="0"/>
              </a:rPr>
              <a:t>            lock_b.release</a:t>
            </a:r>
            <a:r>
              <a:rPr lang="en-US" altLang="zh-CN" dirty="0" smtClean="0">
                <a:latin typeface="Times New Roman" pitchFamily="18" charset="0"/>
              </a:rPr>
              <a:t>()</a:t>
            </a:r>
            <a:endParaRPr lang="zh-CN" altLang="zh-CN" dirty="0">
              <a:latin typeface="Times New Roman" pitchFamily="18" charset="0"/>
            </a:endParaRPr>
          </a:p>
        </p:txBody>
      </p:sp>
    </p:spTree>
    <p:extLst>
      <p:ext uri="{BB962C8B-B14F-4D97-AF65-F5344CB8AC3E}">
        <p14:creationId xmlns:p14="http://schemas.microsoft.com/office/powerpoint/2010/main" val="2883455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程序被执行后成为了一个活动的实体，这个实体就是进程。</a:t>
            </a:r>
            <a:endParaRPr lang="en-US" altLang="zh-CN" sz="4400" dirty="0">
              <a:latin typeface="微软雅黑" pitchFamily="34" charset="-122"/>
              <a:ea typeface="微软雅黑" pitchFamily="34" charset="-122"/>
            </a:endParaRPr>
          </a:p>
        </p:txBody>
      </p:sp>
      <p:sp>
        <p:nvSpPr>
          <p:cNvPr id="3" name="矩形 2"/>
          <p:cNvSpPr/>
          <p:nvPr/>
        </p:nvSpPr>
        <p:spPr>
          <a:xfrm>
            <a:off x="1768624" y="3290628"/>
            <a:ext cx="8508140" cy="2086725"/>
          </a:xfrm>
          <a:prstGeom prst="rect">
            <a:avLst/>
          </a:prstGeom>
        </p:spPr>
        <p:txBody>
          <a:bodyPr wrap="square">
            <a:spAutoFit/>
          </a:bodyPr>
          <a:lstStyle/>
          <a:p>
            <a:pPr marL="571500" indent="-571500">
              <a:lnSpc>
                <a:spcPct val="120000"/>
              </a:lnSpc>
              <a:buFont typeface="Arial" pitchFamily="34" charset="0"/>
              <a:buChar char="•"/>
            </a:pPr>
            <a:r>
              <a:rPr lang="zh-CN" altLang="zh-CN" sz="3600" dirty="0">
                <a:latin typeface="楷体" pitchFamily="49" charset="-122"/>
                <a:ea typeface="楷体" pitchFamily="49" charset="-122"/>
              </a:rPr>
              <a:t>操作系统调度并执行程序，这个“执行中的程序”称为进程。进程是操作系统进行资源分配和调度的基本单位。</a:t>
            </a:r>
            <a:endParaRPr lang="zh-CN" altLang="en-US" sz="3600" dirty="0">
              <a:latin typeface="楷体" pitchFamily="49" charset="-122"/>
              <a:ea typeface="楷体" pitchFamily="49" charset="-122"/>
            </a:endParaRPr>
          </a:p>
        </p:txBody>
      </p:sp>
    </p:spTree>
    <p:extLst>
      <p:ext uri="{BB962C8B-B14F-4D97-AF65-F5344CB8AC3E}">
        <p14:creationId xmlns:p14="http://schemas.microsoft.com/office/powerpoint/2010/main" val="5074628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死锁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50" y="1320800"/>
            <a:ext cx="11036396"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若产生像第二种死锁的情况，可以设置锁定的时长，即调用</a:t>
            </a:r>
            <a:r>
              <a:rPr lang="en-US" altLang="zh-CN" sz="4400" dirty="0">
                <a:latin typeface="微软雅黑" pitchFamily="34" charset="-122"/>
                <a:ea typeface="微软雅黑" pitchFamily="34" charset="-122"/>
              </a:rPr>
              <a:t>acquire()</a:t>
            </a:r>
            <a:r>
              <a:rPr lang="zh-CN" altLang="zh-CN" sz="4400" dirty="0">
                <a:latin typeface="微软雅黑" pitchFamily="34" charset="-122"/>
                <a:ea typeface="微软雅黑" pitchFamily="34" charset="-122"/>
              </a:rPr>
              <a:t>方法时为</a:t>
            </a:r>
            <a:r>
              <a:rPr lang="en-US" altLang="zh-CN" sz="4400" dirty="0">
                <a:latin typeface="微软雅黑" pitchFamily="34" charset="-122"/>
                <a:ea typeface="微软雅黑" pitchFamily="34" charset="-122"/>
              </a:rPr>
              <a:t>timeout</a:t>
            </a:r>
            <a:r>
              <a:rPr lang="zh-CN" altLang="zh-CN" sz="4400" dirty="0">
                <a:latin typeface="微软雅黑" pitchFamily="34" charset="-122"/>
                <a:ea typeface="微软雅黑" pitchFamily="34" charset="-122"/>
              </a:rPr>
              <a:t>参数传入值。</a:t>
            </a:r>
          </a:p>
        </p:txBody>
      </p:sp>
      <p:sp>
        <p:nvSpPr>
          <p:cNvPr id="12" name="矩形 11"/>
          <p:cNvSpPr/>
          <p:nvPr/>
        </p:nvSpPr>
        <p:spPr>
          <a:xfrm>
            <a:off x="1951630" y="4069593"/>
            <a:ext cx="8475260" cy="107248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3" name="文本框 2"/>
          <p:cNvSpPr txBox="1">
            <a:spLocks noChangeArrowheads="1"/>
          </p:cNvSpPr>
          <p:nvPr/>
        </p:nvSpPr>
        <p:spPr bwMode="auto">
          <a:xfrm>
            <a:off x="3843794" y="4313445"/>
            <a:ext cx="45045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smtClean="0">
                <a:latin typeface="Times New Roman" pitchFamily="18" charset="0"/>
              </a:rPr>
              <a:t>lock_b.acquire(timeout=2)</a:t>
            </a:r>
            <a:endParaRPr lang="zh-CN" altLang="zh-CN" sz="3200" dirty="0">
              <a:latin typeface="Times New Roman" pitchFamily="18" charset="0"/>
            </a:endParaRPr>
          </a:p>
        </p:txBody>
      </p:sp>
    </p:spTree>
    <p:extLst>
      <p:ext uri="{BB962C8B-B14F-4D97-AF65-F5344CB8AC3E}">
        <p14:creationId xmlns:p14="http://schemas.microsoft.com/office/powerpoint/2010/main" val="30897940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可重入锁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50" y="1320800"/>
            <a:ext cx="11036396"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RLock</a:t>
            </a:r>
            <a:r>
              <a:rPr lang="zh-CN" altLang="zh-CN" sz="4400" dirty="0">
                <a:latin typeface="微软雅黑" pitchFamily="34" charset="-122"/>
                <a:ea typeface="微软雅黑" pitchFamily="34" charset="-122"/>
              </a:rPr>
              <a:t>类代表可重入锁，它允许同一线程多次锁定和多次释放。通过</a:t>
            </a:r>
            <a:r>
              <a:rPr lang="en-US" altLang="zh-CN" sz="4400" dirty="0">
                <a:latin typeface="微软雅黑" pitchFamily="34" charset="-122"/>
                <a:ea typeface="微软雅黑" pitchFamily="34" charset="-122"/>
              </a:rPr>
              <a:t>RLock</a:t>
            </a:r>
            <a:r>
              <a:rPr lang="zh-CN" altLang="zh-CN" sz="4400" dirty="0">
                <a:latin typeface="微软雅黑" pitchFamily="34" charset="-122"/>
                <a:ea typeface="微软雅黑" pitchFamily="34" charset="-122"/>
              </a:rPr>
              <a:t>类的构造方法可以创建一个可重入</a:t>
            </a:r>
            <a:r>
              <a:rPr lang="zh-CN" altLang="zh-CN" sz="4400" dirty="0" smtClean="0">
                <a:latin typeface="微软雅黑" pitchFamily="34" charset="-122"/>
                <a:ea typeface="微软雅黑" pitchFamily="34" charset="-122"/>
              </a:rPr>
              <a:t>锁</a:t>
            </a:r>
            <a:r>
              <a:rPr lang="zh-CN" altLang="en-US" sz="4400" dirty="0" smtClean="0">
                <a:latin typeface="微软雅黑" pitchFamily="34" charset="-122"/>
                <a:ea typeface="微软雅黑" pitchFamily="34" charset="-122"/>
              </a:rPr>
              <a:t>对象。</a:t>
            </a:r>
            <a:endParaRPr lang="zh-CN" altLang="zh-CN" sz="4400" dirty="0">
              <a:latin typeface="微软雅黑" pitchFamily="34" charset="-122"/>
              <a:ea typeface="微软雅黑" pitchFamily="34" charset="-122"/>
            </a:endParaRPr>
          </a:p>
        </p:txBody>
      </p:sp>
      <p:sp>
        <p:nvSpPr>
          <p:cNvPr id="13" name="矩形 12"/>
          <p:cNvSpPr/>
          <p:nvPr/>
        </p:nvSpPr>
        <p:spPr>
          <a:xfrm>
            <a:off x="2347415" y="4069593"/>
            <a:ext cx="7615452" cy="107248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4" name="文本框 2"/>
          <p:cNvSpPr txBox="1">
            <a:spLocks noChangeArrowheads="1"/>
          </p:cNvSpPr>
          <p:nvPr/>
        </p:nvSpPr>
        <p:spPr bwMode="auto">
          <a:xfrm>
            <a:off x="4467205" y="4313445"/>
            <a:ext cx="33758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600" dirty="0">
                <a:latin typeface="Times New Roman" pitchFamily="18" charset="0"/>
              </a:rPr>
              <a:t>r_lock = RLock()</a:t>
            </a:r>
            <a:endParaRPr lang="zh-CN" altLang="zh-CN" sz="3600" dirty="0">
              <a:latin typeface="Times New Roman" pitchFamily="18" charset="0"/>
            </a:endParaRPr>
          </a:p>
        </p:txBody>
      </p:sp>
    </p:spTree>
    <p:extLst>
      <p:ext uri="{BB962C8B-B14F-4D97-AF65-F5344CB8AC3E}">
        <p14:creationId xmlns:p14="http://schemas.microsoft.com/office/powerpoint/2010/main" val="20052474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可重入锁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1" name="矩形 2"/>
          <p:cNvSpPr>
            <a:spLocks noChangeArrowheads="1"/>
          </p:cNvSpPr>
          <p:nvPr/>
        </p:nvSpPr>
        <p:spPr bwMode="auto">
          <a:xfrm>
            <a:off x="577850" y="1320800"/>
            <a:ext cx="11036396"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RLock</a:t>
            </a:r>
            <a:r>
              <a:rPr lang="zh-CN" altLang="zh-CN" sz="4400" dirty="0">
                <a:latin typeface="微软雅黑" pitchFamily="34" charset="-122"/>
                <a:ea typeface="微软雅黑" pitchFamily="34" charset="-122"/>
              </a:rPr>
              <a:t>类中包含以下三个重要的属性：</a:t>
            </a:r>
          </a:p>
        </p:txBody>
      </p:sp>
      <p:sp>
        <p:nvSpPr>
          <p:cNvPr id="4" name="矩形 3"/>
          <p:cNvSpPr/>
          <p:nvPr/>
        </p:nvSpPr>
        <p:spPr>
          <a:xfrm>
            <a:off x="1801504" y="2506008"/>
            <a:ext cx="8952931" cy="3711785"/>
          </a:xfrm>
          <a:prstGeom prst="rect">
            <a:avLst/>
          </a:prstGeom>
        </p:spPr>
        <p:txBody>
          <a:bodyPr wrap="square">
            <a:spAutoFit/>
          </a:bodyPr>
          <a:lstStyle/>
          <a:p>
            <a:pPr marL="342900" lvl="0" indent="-342900">
              <a:lnSpc>
                <a:spcPct val="120000"/>
              </a:lnSpc>
              <a:buFont typeface="Arial" pitchFamily="34" charset="0"/>
              <a:buChar char="•"/>
            </a:pPr>
            <a:r>
              <a:rPr lang="en-US" altLang="zh-CN" sz="2800" dirty="0">
                <a:latin typeface="楷体" pitchFamily="49" charset="-122"/>
                <a:ea typeface="楷体" pitchFamily="49" charset="-122"/>
              </a:rPr>
              <a:t>_block</a:t>
            </a:r>
            <a:r>
              <a:rPr lang="zh-CN" altLang="zh-CN" sz="2800" dirty="0">
                <a:latin typeface="楷体" pitchFamily="49" charset="-122"/>
                <a:ea typeface="楷体" pitchFamily="49" charset="-122"/>
              </a:rPr>
              <a:t>，表示内部的互斥锁。</a:t>
            </a:r>
          </a:p>
          <a:p>
            <a:pPr marL="342900" lvl="0" indent="-342900">
              <a:lnSpc>
                <a:spcPct val="120000"/>
              </a:lnSpc>
              <a:buFont typeface="Arial" pitchFamily="34" charset="0"/>
              <a:buChar char="•"/>
            </a:pPr>
            <a:r>
              <a:rPr lang="en-US" altLang="zh-CN" sz="2800" dirty="0">
                <a:latin typeface="楷体" pitchFamily="49" charset="-122"/>
                <a:ea typeface="楷体" pitchFamily="49" charset="-122"/>
              </a:rPr>
              <a:t>_owner</a:t>
            </a:r>
            <a:r>
              <a:rPr lang="zh-CN" altLang="zh-CN" sz="2800" dirty="0">
                <a:latin typeface="楷体" pitchFamily="49" charset="-122"/>
                <a:ea typeface="楷体" pitchFamily="49" charset="-122"/>
              </a:rPr>
              <a:t>，表示可重入锁的持有者的线程</a:t>
            </a:r>
            <a:r>
              <a:rPr lang="en-US" altLang="zh-CN" sz="2800" dirty="0">
                <a:latin typeface="楷体" pitchFamily="49" charset="-122"/>
                <a:ea typeface="楷体" pitchFamily="49" charset="-122"/>
              </a:rPr>
              <a:t>ID</a:t>
            </a:r>
            <a:r>
              <a:rPr lang="zh-CN" altLang="zh-CN" sz="2800" dirty="0">
                <a:latin typeface="楷体" pitchFamily="49" charset="-122"/>
                <a:ea typeface="楷体" pitchFamily="49" charset="-122"/>
              </a:rPr>
              <a:t>。</a:t>
            </a:r>
          </a:p>
          <a:p>
            <a:pPr marL="342900" lvl="0" indent="-342900">
              <a:lnSpc>
                <a:spcPct val="120000"/>
              </a:lnSpc>
              <a:buFont typeface="Arial" pitchFamily="34" charset="0"/>
              <a:buChar char="•"/>
            </a:pPr>
            <a:r>
              <a:rPr lang="en-US" altLang="zh-CN" sz="2800" dirty="0">
                <a:latin typeface="楷体" pitchFamily="49" charset="-122"/>
                <a:ea typeface="楷体" pitchFamily="49" charset="-122"/>
              </a:rPr>
              <a:t>_count</a:t>
            </a:r>
            <a:r>
              <a:rPr lang="zh-CN" altLang="zh-CN" sz="2800" dirty="0">
                <a:latin typeface="楷体" pitchFamily="49" charset="-122"/>
                <a:ea typeface="楷体" pitchFamily="49" charset="-122"/>
              </a:rPr>
              <a:t>，表示计数器，用于记录锁被持有的次数。针对</a:t>
            </a:r>
            <a:r>
              <a:rPr lang="en-US" altLang="zh-CN" sz="2800" dirty="0">
                <a:latin typeface="楷体" pitchFamily="49" charset="-122"/>
                <a:ea typeface="楷体" pitchFamily="49" charset="-122"/>
              </a:rPr>
              <a:t>RLock</a:t>
            </a:r>
            <a:r>
              <a:rPr lang="zh-CN" altLang="zh-CN" sz="2800" dirty="0">
                <a:latin typeface="楷体" pitchFamily="49" charset="-122"/>
                <a:ea typeface="楷体" pitchFamily="49" charset="-122"/>
              </a:rPr>
              <a:t>对象的持有线程（属主线程），每上锁一次计数器就</a:t>
            </a:r>
            <a:r>
              <a:rPr lang="en-US" altLang="zh-CN" sz="2800" dirty="0">
                <a:latin typeface="楷体" pitchFamily="49" charset="-122"/>
                <a:ea typeface="楷体" pitchFamily="49" charset="-122"/>
              </a:rPr>
              <a:t>+1</a:t>
            </a:r>
            <a:r>
              <a:rPr lang="zh-CN" altLang="zh-CN" sz="2800" dirty="0">
                <a:latin typeface="楷体" pitchFamily="49" charset="-122"/>
                <a:ea typeface="楷体" pitchFamily="49" charset="-122"/>
              </a:rPr>
              <a:t>，每解锁一次就</a:t>
            </a:r>
            <a:r>
              <a:rPr lang="en-US" altLang="zh-CN" sz="2800" dirty="0">
                <a:latin typeface="楷体" pitchFamily="49" charset="-122"/>
                <a:ea typeface="楷体" pitchFamily="49" charset="-122"/>
              </a:rPr>
              <a:t>-1</a:t>
            </a:r>
            <a:r>
              <a:rPr lang="zh-CN" altLang="zh-CN" sz="2800" dirty="0">
                <a:latin typeface="楷体" pitchFamily="49" charset="-122"/>
                <a:ea typeface="楷体" pitchFamily="49" charset="-122"/>
              </a:rPr>
              <a:t>。若计数器为</a:t>
            </a:r>
            <a:r>
              <a:rPr lang="en-US" altLang="zh-CN" sz="2800" dirty="0">
                <a:latin typeface="楷体" pitchFamily="49" charset="-122"/>
                <a:ea typeface="楷体" pitchFamily="49" charset="-122"/>
              </a:rPr>
              <a:t>0</a:t>
            </a:r>
            <a:r>
              <a:rPr lang="zh-CN" altLang="zh-CN" sz="2800" dirty="0">
                <a:latin typeface="楷体" pitchFamily="49" charset="-122"/>
                <a:ea typeface="楷体" pitchFamily="49" charset="-122"/>
              </a:rPr>
              <a:t>，则释放内部的锁，这时其他线程可以获取内部的互斥锁，继而获取</a:t>
            </a:r>
            <a:r>
              <a:rPr lang="en-US" altLang="zh-CN" sz="2800" dirty="0">
                <a:latin typeface="楷体" pitchFamily="49" charset="-122"/>
                <a:ea typeface="楷体" pitchFamily="49" charset="-122"/>
              </a:rPr>
              <a:t>RLock</a:t>
            </a:r>
            <a:r>
              <a:rPr lang="zh-CN" altLang="zh-CN" sz="2800" dirty="0">
                <a:latin typeface="楷体" pitchFamily="49" charset="-122"/>
                <a:ea typeface="楷体" pitchFamily="49" charset="-122"/>
              </a:rPr>
              <a:t>对象。</a:t>
            </a:r>
          </a:p>
        </p:txBody>
      </p:sp>
    </p:spTree>
    <p:extLst>
      <p:ext uri="{BB962C8B-B14F-4D97-AF65-F5344CB8AC3E}">
        <p14:creationId xmlns:p14="http://schemas.microsoft.com/office/powerpoint/2010/main" val="38782533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可重入锁</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4"/>
          <p:cNvSpPr/>
          <p:nvPr/>
        </p:nvSpPr>
        <p:spPr>
          <a:xfrm>
            <a:off x="2388359" y="2415653"/>
            <a:ext cx="9048466" cy="322087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6"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99"/>
          <p:cNvSpPr txBox="1">
            <a:spLocks noChangeArrowheads="1"/>
          </p:cNvSpPr>
          <p:nvPr/>
        </p:nvSpPr>
        <p:spPr bwMode="auto">
          <a:xfrm>
            <a:off x="3258859" y="2721596"/>
            <a:ext cx="7956645" cy="260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2800" dirty="0">
                <a:latin typeface="黑体" pitchFamily="49" charset="-122"/>
                <a:ea typeface="黑体" pitchFamily="49" charset="-122"/>
              </a:rPr>
              <a:t>可重入锁的实现原理是通过为每个内部锁关联计数器和属主线程。当计数器为</a:t>
            </a:r>
            <a:r>
              <a:rPr lang="en-US" altLang="zh-CN" sz="2800" dirty="0">
                <a:latin typeface="黑体" pitchFamily="49" charset="-122"/>
                <a:ea typeface="黑体" pitchFamily="49" charset="-122"/>
              </a:rPr>
              <a:t>0</a:t>
            </a:r>
            <a:r>
              <a:rPr lang="zh-CN" altLang="zh-CN" sz="2800" dirty="0">
                <a:latin typeface="黑体" pitchFamily="49" charset="-122"/>
                <a:ea typeface="黑体" pitchFamily="49" charset="-122"/>
              </a:rPr>
              <a:t>时，内部锁处于非锁定状态，可以被其它线程持有；当线程持有一个处于非锁定状态的锁时，它将被记录为锁的持有线程，计数器置为</a:t>
            </a:r>
            <a:r>
              <a:rPr lang="en-US" altLang="zh-CN" sz="2800" dirty="0">
                <a:latin typeface="黑体" pitchFamily="49" charset="-122"/>
                <a:ea typeface="黑体" pitchFamily="49" charset="-122"/>
              </a:rPr>
              <a:t>1</a:t>
            </a:r>
            <a:r>
              <a:rPr lang="zh-CN" altLang="zh-CN" sz="2800" dirty="0">
                <a:latin typeface="黑体" pitchFamily="49" charset="-122"/>
                <a:ea typeface="黑体" pitchFamily="49" charset="-122"/>
              </a:rPr>
              <a:t>。</a:t>
            </a:r>
            <a:endParaRPr lang="en-US" altLang="zh-CN" sz="2800" dirty="0">
              <a:latin typeface="黑体" pitchFamily="49" charset="-122"/>
              <a:ea typeface="黑体" pitchFamily="49" charset="-122"/>
            </a:endParaRPr>
          </a:p>
        </p:txBody>
      </p:sp>
    </p:spTree>
    <p:extLst>
      <p:ext uri="{BB962C8B-B14F-4D97-AF65-F5344CB8AC3E}">
        <p14:creationId xmlns:p14="http://schemas.microsoft.com/office/powerpoint/2010/main" val="6572293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155019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07    </a:t>
            </a:r>
            <a:r>
              <a:rPr lang="zh-CN" altLang="zh-CN" sz="2800" dirty="0" smtClean="0">
                <a:solidFill>
                  <a:schemeClr val="bg1"/>
                </a:solidFill>
                <a:latin typeface="Impact" pitchFamily="34" charset="0"/>
                <a:ea typeface="微软雅黑" pitchFamily="34" charset="-122"/>
              </a:rPr>
              <a:t>线</a:t>
            </a:r>
            <a:r>
              <a:rPr lang="zh-CN" altLang="zh-CN" sz="2800" dirty="0">
                <a:solidFill>
                  <a:schemeClr val="bg1"/>
                </a:solidFill>
                <a:latin typeface="Impact" pitchFamily="34" charset="0"/>
                <a:ea typeface="微软雅黑" pitchFamily="34" charset="-122"/>
              </a:rPr>
              <a:t>程同步</a:t>
            </a:r>
            <a:endParaRPr lang="zh-CN" altLang="en-US" sz="2800" dirty="0">
              <a:solidFill>
                <a:schemeClr val="bg1"/>
              </a:solidFill>
              <a:latin typeface="Impact" pitchFamily="34" charset="0"/>
              <a:ea typeface="微软雅黑" pitchFamily="34" charset="-122"/>
            </a:endParaRPr>
          </a:p>
        </p:txBody>
      </p:sp>
      <p:sp>
        <p:nvSpPr>
          <p:cNvPr id="12" name="TextBox 10"/>
          <p:cNvSpPr txBox="1">
            <a:spLocks noChangeArrowheads="1"/>
          </p:cNvSpPr>
          <p:nvPr/>
        </p:nvSpPr>
        <p:spPr bwMode="auto">
          <a:xfrm>
            <a:off x="5181600" y="2412665"/>
            <a:ext cx="516774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08   </a:t>
            </a:r>
            <a:r>
              <a:rPr lang="zh-CN" altLang="zh-CN" sz="2800" dirty="0" smtClean="0">
                <a:solidFill>
                  <a:srgbClr val="595959"/>
                </a:solidFill>
                <a:latin typeface="Impact" pitchFamily="34" charset="0"/>
                <a:ea typeface="微软雅黑" pitchFamily="34" charset="-122"/>
              </a:rPr>
              <a:t>实</a:t>
            </a:r>
            <a:r>
              <a:rPr lang="zh-CN" altLang="zh-CN" sz="2800" dirty="0">
                <a:solidFill>
                  <a:srgbClr val="595959"/>
                </a:solidFill>
                <a:latin typeface="Impact" pitchFamily="34" charset="0"/>
                <a:ea typeface="微软雅黑" pitchFamily="34" charset="-122"/>
              </a:rPr>
              <a:t>例</a:t>
            </a:r>
            <a:r>
              <a:rPr lang="en-US" altLang="zh-CN" sz="2800" dirty="0">
                <a:solidFill>
                  <a:srgbClr val="595959"/>
                </a:solidFill>
                <a:latin typeface="Impact" pitchFamily="34" charset="0"/>
                <a:ea typeface="微软雅黑" pitchFamily="34" charset="-122"/>
              </a:rPr>
              <a:t>1</a:t>
            </a:r>
            <a:r>
              <a:rPr lang="zh-CN" altLang="zh-CN" sz="2800" dirty="0">
                <a:solidFill>
                  <a:srgbClr val="595959"/>
                </a:solidFill>
                <a:latin typeface="Impact" pitchFamily="34" charset="0"/>
                <a:ea typeface="微软雅黑" pitchFamily="34" charset="-122"/>
              </a:rPr>
              <a:t>：生产者与消费者模式</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2139830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7236191"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Condition</a:t>
            </a:r>
            <a:r>
              <a:rPr lang="zh-CN" altLang="zh-CN" sz="4000" dirty="0">
                <a:solidFill>
                  <a:srgbClr val="1353A2"/>
                </a:solidFill>
                <a:latin typeface="微软雅黑" panose="020B0503020204020204" charset="-122"/>
                <a:ea typeface="微软雅黑" panose="020B0503020204020204" charset="-122"/>
              </a:rPr>
              <a:t>类实现线程同步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50" y="1542399"/>
            <a:ext cx="553490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线程按预定的次序执行称为线程的同步。例如，由线程</a:t>
            </a:r>
            <a:r>
              <a:rPr lang="en-US" altLang="zh-CN" sz="4000" dirty="0">
                <a:latin typeface="微软雅黑" pitchFamily="34" charset="-122"/>
                <a:ea typeface="微软雅黑" pitchFamily="34" charset="-122"/>
              </a:rPr>
              <a:t>1</a:t>
            </a:r>
            <a:r>
              <a:rPr lang="zh-CN" altLang="zh-CN" sz="4000" dirty="0">
                <a:latin typeface="微软雅黑" pitchFamily="34" charset="-122"/>
                <a:ea typeface="微软雅黑" pitchFamily="34" charset="-122"/>
              </a:rPr>
              <a:t>执行完任务</a:t>
            </a:r>
            <a:r>
              <a:rPr lang="en-US" altLang="zh-CN" sz="4000" dirty="0">
                <a:latin typeface="微软雅黑" pitchFamily="34" charset="-122"/>
                <a:ea typeface="微软雅黑" pitchFamily="34" charset="-122"/>
              </a:rPr>
              <a:t>1</a:t>
            </a:r>
            <a:r>
              <a:rPr lang="zh-CN" altLang="zh-CN" sz="4000" dirty="0">
                <a:latin typeface="微软雅黑" pitchFamily="34" charset="-122"/>
                <a:ea typeface="微软雅黑" pitchFamily="34" charset="-122"/>
              </a:rPr>
              <a:t>，之后由线程</a:t>
            </a:r>
            <a:r>
              <a:rPr lang="en-US" altLang="zh-CN" sz="4000" dirty="0">
                <a:latin typeface="微软雅黑" pitchFamily="34" charset="-122"/>
                <a:ea typeface="微软雅黑" pitchFamily="34" charset="-122"/>
              </a:rPr>
              <a:t>2</a:t>
            </a:r>
            <a:r>
              <a:rPr lang="zh-CN" altLang="zh-CN" sz="4000" dirty="0">
                <a:latin typeface="微软雅黑" pitchFamily="34" charset="-122"/>
                <a:ea typeface="微软雅黑" pitchFamily="34" charset="-122"/>
              </a:rPr>
              <a:t>执行完任务</a:t>
            </a:r>
            <a:r>
              <a:rPr lang="en-US" altLang="zh-CN" sz="4000" dirty="0">
                <a:latin typeface="微软雅黑" pitchFamily="34" charset="-122"/>
                <a:ea typeface="微软雅黑" pitchFamily="34" charset="-122"/>
              </a:rPr>
              <a:t>2</a:t>
            </a:r>
            <a:r>
              <a:rPr lang="zh-CN" altLang="zh-CN" sz="4000" dirty="0">
                <a:latin typeface="微软雅黑" pitchFamily="34" charset="-122"/>
                <a:ea typeface="微软雅黑" pitchFamily="34" charset="-122"/>
              </a:rPr>
              <a:t>，最后由线程</a:t>
            </a:r>
            <a:r>
              <a:rPr lang="en-US" altLang="zh-CN" sz="4000" dirty="0">
                <a:latin typeface="微软雅黑" pitchFamily="34" charset="-122"/>
                <a:ea typeface="微软雅黑" pitchFamily="34" charset="-122"/>
              </a:rPr>
              <a:t>3</a:t>
            </a:r>
            <a:r>
              <a:rPr lang="zh-CN" altLang="zh-CN" sz="4000" dirty="0">
                <a:latin typeface="微软雅黑" pitchFamily="34" charset="-122"/>
                <a:ea typeface="微软雅黑" pitchFamily="34" charset="-122"/>
              </a:rPr>
              <a:t>执行完任务</a:t>
            </a:r>
            <a:r>
              <a:rPr lang="en-US" altLang="zh-CN" sz="4000" dirty="0" smtClean="0">
                <a:latin typeface="微软雅黑" pitchFamily="34" charset="-122"/>
                <a:ea typeface="微软雅黑" pitchFamily="34" charset="-122"/>
              </a:rPr>
              <a:t>3</a:t>
            </a:r>
            <a:r>
              <a:rPr lang="zh-CN" altLang="en-US" sz="4000" dirty="0" smtClean="0">
                <a:latin typeface="微软雅黑" pitchFamily="34" charset="-122"/>
                <a:ea typeface="微软雅黑" pitchFamily="34" charset="-122"/>
              </a:rPr>
              <a:t>。</a:t>
            </a:r>
            <a:endParaRPr lang="zh-CN" altLang="en-US" sz="4000" dirty="0">
              <a:latin typeface="微软雅黑" pitchFamily="34" charset="-122"/>
              <a:ea typeface="微软雅黑" pitchFamily="34" charset="-122"/>
            </a:endParaRPr>
          </a:p>
        </p:txBody>
      </p:sp>
      <p:pic>
        <p:nvPicPr>
          <p:cNvPr id="9" name="图片 8"/>
          <p:cNvPicPr/>
          <p:nvPr/>
        </p:nvPicPr>
        <p:blipFill>
          <a:blip r:embed="rId2"/>
          <a:stretch>
            <a:fillRect/>
          </a:stretch>
        </p:blipFill>
        <p:spPr>
          <a:xfrm>
            <a:off x="6523630" y="1979169"/>
            <a:ext cx="4893685" cy="3650776"/>
          </a:xfrm>
          <a:prstGeom prst="rect">
            <a:avLst/>
          </a:prstGeom>
        </p:spPr>
      </p:pic>
    </p:spTree>
    <p:extLst>
      <p:ext uri="{BB962C8B-B14F-4D97-AF65-F5344CB8AC3E}">
        <p14:creationId xmlns:p14="http://schemas.microsoft.com/office/powerpoint/2010/main" val="22956771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7236191"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Condition</a:t>
            </a:r>
            <a:r>
              <a:rPr lang="zh-CN" altLang="zh-CN" sz="4000" dirty="0">
                <a:solidFill>
                  <a:srgbClr val="1353A2"/>
                </a:solidFill>
                <a:latin typeface="微软雅黑" panose="020B0503020204020204" charset="-122"/>
                <a:ea typeface="微软雅黑" panose="020B0503020204020204" charset="-122"/>
              </a:rPr>
              <a:t>类实现线程同步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50" y="1320800"/>
            <a:ext cx="1103639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000" dirty="0">
                <a:latin typeface="微软雅黑" pitchFamily="34" charset="-122"/>
                <a:ea typeface="微软雅黑" pitchFamily="34" charset="-122"/>
              </a:rPr>
              <a:t>Condition</a:t>
            </a:r>
            <a:r>
              <a:rPr lang="zh-CN" altLang="zh-CN" sz="4000" dirty="0">
                <a:latin typeface="微软雅黑" pitchFamily="34" charset="-122"/>
                <a:ea typeface="微软雅黑" pitchFamily="34" charset="-122"/>
              </a:rPr>
              <a:t>类代表条件变量，它允许线程在触发某些事件或达到特定条件后才开始执行。通过</a:t>
            </a:r>
            <a:r>
              <a:rPr lang="en-US" altLang="zh-CN" sz="4000" dirty="0">
                <a:latin typeface="微软雅黑" pitchFamily="34" charset="-122"/>
                <a:ea typeface="微软雅黑" pitchFamily="34" charset="-122"/>
              </a:rPr>
              <a:t>Condition</a:t>
            </a:r>
            <a:r>
              <a:rPr lang="zh-CN" altLang="zh-CN" sz="4000" dirty="0">
                <a:latin typeface="微软雅黑" pitchFamily="34" charset="-122"/>
                <a:ea typeface="微软雅黑" pitchFamily="34" charset="-122"/>
              </a:rPr>
              <a:t>类提供的构造方法可以创建一个实例</a:t>
            </a:r>
            <a:endParaRPr lang="zh-CN" altLang="en-US" sz="4000" dirty="0">
              <a:latin typeface="微软雅黑" pitchFamily="34" charset="-122"/>
              <a:ea typeface="微软雅黑" pitchFamily="34" charset="-122"/>
            </a:endParaRPr>
          </a:p>
        </p:txBody>
      </p:sp>
      <p:sp>
        <p:nvSpPr>
          <p:cNvPr id="6" name="矩形 5"/>
          <p:cNvSpPr/>
          <p:nvPr/>
        </p:nvSpPr>
        <p:spPr>
          <a:xfrm>
            <a:off x="2101755" y="3734549"/>
            <a:ext cx="8256895" cy="106478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3835353" y="3974551"/>
            <a:ext cx="46944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Condition</a:t>
            </a:r>
            <a:r>
              <a:rPr lang="zh-CN" altLang="zh-CN" sz="3200" dirty="0">
                <a:latin typeface="Times New Roman" pitchFamily="18" charset="0"/>
              </a:rPr>
              <a:t>（</a:t>
            </a:r>
            <a:r>
              <a:rPr lang="en-US" altLang="zh-CN" sz="3200" dirty="0">
                <a:latin typeface="Times New Roman" pitchFamily="18" charset="0"/>
              </a:rPr>
              <a:t>lock = None </a:t>
            </a:r>
            <a:r>
              <a:rPr lang="zh-CN" altLang="zh-CN" sz="3200" dirty="0">
                <a:latin typeface="Times New Roman" pitchFamily="18" charset="0"/>
              </a:rPr>
              <a:t>）</a:t>
            </a:r>
          </a:p>
        </p:txBody>
      </p:sp>
      <p:sp>
        <p:nvSpPr>
          <p:cNvPr id="8" name="矩形 7"/>
          <p:cNvSpPr/>
          <p:nvPr/>
        </p:nvSpPr>
        <p:spPr>
          <a:xfrm>
            <a:off x="2101755" y="4802532"/>
            <a:ext cx="8256895" cy="1643527"/>
          </a:xfrm>
          <a:prstGeom prst="rect">
            <a:avLst/>
          </a:prstGeom>
        </p:spPr>
        <p:txBody>
          <a:bodyPr wrap="square">
            <a:spAutoFit/>
          </a:bodyPr>
          <a:lstStyle/>
          <a:p>
            <a:pPr>
              <a:lnSpc>
                <a:spcPct val="120000"/>
              </a:lnSpc>
            </a:pPr>
            <a:r>
              <a:rPr lang="zh-CN" altLang="zh-CN" sz="2800" dirty="0">
                <a:latin typeface="楷体" pitchFamily="49" charset="-122"/>
                <a:ea typeface="楷体" pitchFamily="49" charset="-122"/>
                <a:cs typeface="Times New Roman" pitchFamily="18" charset="0"/>
              </a:rPr>
              <a:t>以上构造方法中只有一个</a:t>
            </a:r>
            <a:r>
              <a:rPr lang="en-US" altLang="zh-CN" sz="2800" dirty="0">
                <a:latin typeface="楷体" pitchFamily="49" charset="-122"/>
                <a:ea typeface="楷体" pitchFamily="49" charset="-122"/>
                <a:cs typeface="Times New Roman" pitchFamily="18" charset="0"/>
              </a:rPr>
              <a:t>lock</a:t>
            </a:r>
            <a:r>
              <a:rPr lang="zh-CN" altLang="zh-CN" sz="2800" dirty="0">
                <a:latin typeface="楷体" pitchFamily="49" charset="-122"/>
                <a:ea typeface="楷体" pitchFamily="49" charset="-122"/>
                <a:cs typeface="Times New Roman" pitchFamily="18" charset="0"/>
              </a:rPr>
              <a:t>参数，该参数用于接收一个</a:t>
            </a:r>
            <a:r>
              <a:rPr lang="en-US" altLang="zh-CN" sz="2800" dirty="0">
                <a:latin typeface="楷体" pitchFamily="49" charset="-122"/>
                <a:ea typeface="楷体" pitchFamily="49" charset="-122"/>
                <a:cs typeface="Times New Roman" pitchFamily="18" charset="0"/>
              </a:rPr>
              <a:t>Lock</a:t>
            </a:r>
            <a:r>
              <a:rPr lang="zh-CN" altLang="zh-CN" sz="2800" dirty="0">
                <a:latin typeface="楷体" pitchFamily="49" charset="-122"/>
                <a:ea typeface="楷体" pitchFamily="49" charset="-122"/>
                <a:cs typeface="Times New Roman" pitchFamily="18" charset="0"/>
              </a:rPr>
              <a:t>对象或</a:t>
            </a:r>
            <a:r>
              <a:rPr lang="en-US" altLang="zh-CN" sz="2800" dirty="0">
                <a:latin typeface="楷体" pitchFamily="49" charset="-122"/>
                <a:ea typeface="楷体" pitchFamily="49" charset="-122"/>
                <a:cs typeface="Times New Roman" pitchFamily="18" charset="0"/>
              </a:rPr>
              <a:t>RLock</a:t>
            </a:r>
            <a:r>
              <a:rPr lang="zh-CN" altLang="zh-CN" sz="2800" dirty="0">
                <a:latin typeface="楷体" pitchFamily="49" charset="-122"/>
                <a:ea typeface="楷体" pitchFamily="49" charset="-122"/>
                <a:cs typeface="Times New Roman" pitchFamily="18" charset="0"/>
              </a:rPr>
              <a:t>对象。若没有为</a:t>
            </a:r>
            <a:r>
              <a:rPr lang="en-US" altLang="zh-CN" sz="2800" dirty="0">
                <a:latin typeface="楷体" pitchFamily="49" charset="-122"/>
                <a:ea typeface="楷体" pitchFamily="49" charset="-122"/>
                <a:cs typeface="Times New Roman" pitchFamily="18" charset="0"/>
              </a:rPr>
              <a:t>lock</a:t>
            </a:r>
            <a:r>
              <a:rPr lang="zh-CN" altLang="zh-CN" sz="2800" dirty="0">
                <a:latin typeface="楷体" pitchFamily="49" charset="-122"/>
                <a:ea typeface="楷体" pitchFamily="49" charset="-122"/>
                <a:cs typeface="Times New Roman" pitchFamily="18" charset="0"/>
              </a:rPr>
              <a:t>参数传入值，</a:t>
            </a:r>
            <a:r>
              <a:rPr lang="en-US" altLang="zh-CN" sz="2800" dirty="0">
                <a:latin typeface="楷体" pitchFamily="49" charset="-122"/>
                <a:ea typeface="楷体" pitchFamily="49" charset="-122"/>
                <a:cs typeface="Times New Roman" pitchFamily="18" charset="0"/>
              </a:rPr>
              <a:t>Condition</a:t>
            </a:r>
            <a:r>
              <a:rPr lang="zh-CN" altLang="zh-CN" sz="2800" dirty="0">
                <a:latin typeface="楷体" pitchFamily="49" charset="-122"/>
                <a:ea typeface="楷体" pitchFamily="49" charset="-122"/>
                <a:cs typeface="Times New Roman" pitchFamily="18" charset="0"/>
              </a:rPr>
              <a:t>对象会自动生成一个</a:t>
            </a:r>
            <a:r>
              <a:rPr lang="en-US" altLang="zh-CN" sz="2800" dirty="0">
                <a:latin typeface="楷体" pitchFamily="49" charset="-122"/>
                <a:ea typeface="楷体" pitchFamily="49" charset="-122"/>
                <a:cs typeface="Times New Roman" pitchFamily="18" charset="0"/>
              </a:rPr>
              <a:t>RLock</a:t>
            </a:r>
            <a:r>
              <a:rPr lang="zh-CN" altLang="zh-CN" sz="2800" dirty="0">
                <a:latin typeface="楷体" pitchFamily="49" charset="-122"/>
                <a:ea typeface="楷体" pitchFamily="49" charset="-122"/>
                <a:cs typeface="Times New Roman" pitchFamily="18" charset="0"/>
              </a:rPr>
              <a:t>对象。</a:t>
            </a:r>
            <a:endParaRPr lang="en-US" altLang="zh-CN" sz="2800"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285406219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7236191"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Condition</a:t>
            </a:r>
            <a:r>
              <a:rPr lang="zh-CN" altLang="zh-CN" sz="4000" dirty="0">
                <a:solidFill>
                  <a:srgbClr val="1353A2"/>
                </a:solidFill>
                <a:latin typeface="微软雅黑" panose="020B0503020204020204" charset="-122"/>
                <a:ea typeface="微软雅黑" panose="020B0503020204020204" charset="-122"/>
              </a:rPr>
              <a:t>类实现线程同步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50" y="1320800"/>
            <a:ext cx="11036396" cy="223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000" dirty="0">
                <a:latin typeface="微软雅黑" pitchFamily="34" charset="-122"/>
                <a:ea typeface="微软雅黑" pitchFamily="34" charset="-122"/>
              </a:rPr>
              <a:t>Condition</a:t>
            </a:r>
            <a:r>
              <a:rPr lang="zh-CN" altLang="zh-CN" sz="4000" dirty="0">
                <a:latin typeface="微软雅黑" pitchFamily="34" charset="-122"/>
                <a:ea typeface="微软雅黑" pitchFamily="34" charset="-122"/>
              </a:rPr>
              <a:t>类中提供了与锁相关的</a:t>
            </a:r>
            <a:r>
              <a:rPr lang="en-US" altLang="zh-CN" sz="4000" dirty="0">
                <a:latin typeface="微软雅黑" pitchFamily="34" charset="-122"/>
                <a:ea typeface="微软雅黑" pitchFamily="34" charset="-122"/>
              </a:rPr>
              <a:t>acquire()</a:t>
            </a:r>
            <a:r>
              <a:rPr lang="zh-CN" altLang="zh-CN" sz="4000" dirty="0">
                <a:latin typeface="微软雅黑" pitchFamily="34" charset="-122"/>
                <a:ea typeface="微软雅黑" pitchFamily="34" charset="-122"/>
              </a:rPr>
              <a:t>和</a:t>
            </a:r>
            <a:r>
              <a:rPr lang="en-US" altLang="zh-CN" sz="4000" dirty="0">
                <a:latin typeface="微软雅黑" pitchFamily="34" charset="-122"/>
                <a:ea typeface="微软雅黑" pitchFamily="34" charset="-122"/>
              </a:rPr>
              <a:t>release()</a:t>
            </a:r>
            <a:r>
              <a:rPr lang="zh-CN" altLang="zh-CN" sz="4000" dirty="0">
                <a:latin typeface="微软雅黑" pitchFamily="34" charset="-122"/>
                <a:ea typeface="微软雅黑" pitchFamily="34" charset="-122"/>
              </a:rPr>
              <a:t>方法，这两个方法与</a:t>
            </a:r>
            <a:r>
              <a:rPr lang="en-US" altLang="zh-CN" sz="4000" dirty="0">
                <a:latin typeface="微软雅黑" pitchFamily="34" charset="-122"/>
                <a:ea typeface="微软雅黑" pitchFamily="34" charset="-122"/>
              </a:rPr>
              <a:t>Lock</a:t>
            </a:r>
            <a:r>
              <a:rPr lang="zh-CN" altLang="zh-CN" sz="4000" dirty="0">
                <a:latin typeface="微软雅黑" pitchFamily="34" charset="-122"/>
                <a:ea typeface="微软雅黑" pitchFamily="34" charset="-122"/>
              </a:rPr>
              <a:t>类中的用法一致，该类还提供了以下一些常用的方</a:t>
            </a:r>
            <a:r>
              <a:rPr lang="zh-CN" altLang="zh-CN" sz="4000" dirty="0" smtClean="0">
                <a:latin typeface="微软雅黑" pitchFamily="34" charset="-122"/>
                <a:ea typeface="微软雅黑" pitchFamily="34" charset="-122"/>
              </a:rPr>
              <a:t>法</a:t>
            </a:r>
            <a:r>
              <a:rPr lang="zh-CN" altLang="en-US" sz="4000" dirty="0" smtClean="0">
                <a:latin typeface="微软雅黑" pitchFamily="34" charset="-122"/>
                <a:ea typeface="微软雅黑" pitchFamily="34" charset="-122"/>
              </a:rPr>
              <a:t>。</a:t>
            </a:r>
            <a:endParaRPr lang="zh-CN" altLang="en-US" sz="4000" dirty="0">
              <a:latin typeface="微软雅黑" pitchFamily="34" charset="-122"/>
              <a:ea typeface="微软雅黑" pitchFamily="34" charset="-122"/>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490" y="3743324"/>
            <a:ext cx="7666536" cy="171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41385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7236191"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Queue</a:t>
            </a:r>
            <a:r>
              <a:rPr lang="zh-CN" altLang="zh-CN" sz="4000" dirty="0">
                <a:solidFill>
                  <a:srgbClr val="1353A2"/>
                </a:solidFill>
                <a:latin typeface="微软雅黑" panose="020B0503020204020204" charset="-122"/>
                <a:ea typeface="微软雅黑" panose="020B0503020204020204" charset="-122"/>
              </a:rPr>
              <a:t>类实现线程同步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50" y="1320800"/>
            <a:ext cx="1103639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000" dirty="0">
                <a:latin typeface="微软雅黑" pitchFamily="34" charset="-122"/>
                <a:ea typeface="微软雅黑" pitchFamily="34" charset="-122"/>
              </a:rPr>
              <a:t>Queue</a:t>
            </a:r>
            <a:r>
              <a:rPr lang="zh-CN" altLang="zh-CN" sz="4000" dirty="0">
                <a:latin typeface="微软雅黑" pitchFamily="34" charset="-122"/>
                <a:ea typeface="微软雅黑" pitchFamily="34" charset="-122"/>
              </a:rPr>
              <a:t>类表示一个</a:t>
            </a:r>
            <a:r>
              <a:rPr lang="en-US" altLang="zh-CN" sz="4000" dirty="0">
                <a:latin typeface="微软雅黑" pitchFamily="34" charset="-122"/>
                <a:ea typeface="微软雅黑" pitchFamily="34" charset="-122"/>
              </a:rPr>
              <a:t>FIFO</a:t>
            </a:r>
            <a:r>
              <a:rPr lang="zh-CN" altLang="zh-CN" sz="4000" dirty="0">
                <a:latin typeface="微软雅黑" pitchFamily="34" charset="-122"/>
                <a:ea typeface="微软雅黑" pitchFamily="34" charset="-122"/>
              </a:rPr>
              <a:t>（先进先出）队列</a:t>
            </a:r>
            <a:r>
              <a:rPr lang="zh-CN" altLang="zh-CN" sz="4000" dirty="0" smtClean="0">
                <a:latin typeface="微软雅黑" pitchFamily="34" charset="-122"/>
                <a:ea typeface="微软雅黑" pitchFamily="34" charset="-122"/>
              </a:rPr>
              <a:t>，用</a:t>
            </a:r>
            <a:r>
              <a:rPr lang="zh-CN" altLang="zh-CN" sz="4000" dirty="0">
                <a:latin typeface="微软雅黑" pitchFamily="34" charset="-122"/>
                <a:ea typeface="微软雅黑" pitchFamily="34" charset="-122"/>
              </a:rPr>
              <a:t>于多个线程之间的信息传递。创建队列的方式比较简单，可以直接通过如下构造方法实现：</a:t>
            </a:r>
          </a:p>
        </p:txBody>
      </p:sp>
      <p:sp>
        <p:nvSpPr>
          <p:cNvPr id="6" name="矩形 5"/>
          <p:cNvSpPr/>
          <p:nvPr/>
        </p:nvSpPr>
        <p:spPr>
          <a:xfrm>
            <a:off x="2101755" y="3734549"/>
            <a:ext cx="8256895" cy="1064780"/>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4585813" y="3974551"/>
            <a:ext cx="32887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Queue(maxsize=0)</a:t>
            </a:r>
            <a:endParaRPr lang="zh-CN" altLang="zh-CN" sz="3200" dirty="0">
              <a:latin typeface="Times New Roman" pitchFamily="18" charset="0"/>
            </a:endParaRPr>
          </a:p>
        </p:txBody>
      </p:sp>
      <p:sp>
        <p:nvSpPr>
          <p:cNvPr id="8" name="矩形 7"/>
          <p:cNvSpPr/>
          <p:nvPr/>
        </p:nvSpPr>
        <p:spPr>
          <a:xfrm>
            <a:off x="2101755" y="4884418"/>
            <a:ext cx="8256895" cy="1057790"/>
          </a:xfrm>
          <a:prstGeom prst="rect">
            <a:avLst/>
          </a:prstGeom>
        </p:spPr>
        <p:txBody>
          <a:bodyPr wrap="square">
            <a:spAutoFit/>
          </a:bodyPr>
          <a:lstStyle/>
          <a:p>
            <a:pPr>
              <a:lnSpc>
                <a:spcPct val="120000"/>
              </a:lnSpc>
            </a:pPr>
            <a:r>
              <a:rPr lang="zh-CN" altLang="zh-CN" sz="2800" dirty="0">
                <a:latin typeface="楷体" pitchFamily="49" charset="-122"/>
                <a:ea typeface="楷体" pitchFamily="49" charset="-122"/>
                <a:cs typeface="Times New Roman" pitchFamily="18" charset="0"/>
              </a:rPr>
              <a:t>以上方法中只有一个</a:t>
            </a:r>
            <a:r>
              <a:rPr lang="en-US" altLang="zh-CN" sz="2800" dirty="0">
                <a:latin typeface="楷体" pitchFamily="49" charset="-122"/>
                <a:ea typeface="楷体" pitchFamily="49" charset="-122"/>
                <a:cs typeface="Times New Roman" pitchFamily="18" charset="0"/>
              </a:rPr>
              <a:t>maxsize</a:t>
            </a:r>
            <a:r>
              <a:rPr lang="zh-CN" altLang="zh-CN" sz="2800" dirty="0">
                <a:latin typeface="楷体" pitchFamily="49" charset="-122"/>
                <a:ea typeface="楷体" pitchFamily="49" charset="-122"/>
                <a:cs typeface="Times New Roman" pitchFamily="18" charset="0"/>
              </a:rPr>
              <a:t>参数，该参数指定了队列的长度，默认为</a:t>
            </a:r>
            <a:r>
              <a:rPr lang="en-US" altLang="zh-CN" sz="2800" dirty="0">
                <a:latin typeface="楷体" pitchFamily="49" charset="-122"/>
                <a:ea typeface="楷体" pitchFamily="49" charset="-122"/>
                <a:cs typeface="Times New Roman" pitchFamily="18" charset="0"/>
              </a:rPr>
              <a:t>0</a:t>
            </a:r>
            <a:r>
              <a:rPr lang="zh-CN" altLang="zh-CN" sz="2800" dirty="0">
                <a:latin typeface="楷体" pitchFamily="49" charset="-122"/>
                <a:ea typeface="楷体" pitchFamily="49" charset="-122"/>
                <a:cs typeface="Times New Roman" pitchFamily="18" charset="0"/>
              </a:rPr>
              <a:t>，表示队列的长度没有任何限制。</a:t>
            </a:r>
          </a:p>
        </p:txBody>
      </p:sp>
    </p:spTree>
    <p:extLst>
      <p:ext uri="{BB962C8B-B14F-4D97-AF65-F5344CB8AC3E}">
        <p14:creationId xmlns:p14="http://schemas.microsoft.com/office/powerpoint/2010/main" val="57390369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7236191"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通过</a:t>
            </a:r>
            <a:r>
              <a:rPr lang="en-US" altLang="zh-CN" sz="4000" dirty="0">
                <a:solidFill>
                  <a:srgbClr val="1353A2"/>
                </a:solidFill>
                <a:latin typeface="微软雅黑" panose="020B0503020204020204" charset="-122"/>
                <a:ea typeface="微软雅黑" panose="020B0503020204020204" charset="-122"/>
              </a:rPr>
              <a:t>Queue</a:t>
            </a:r>
            <a:r>
              <a:rPr lang="zh-CN" altLang="zh-CN" sz="4000" dirty="0">
                <a:solidFill>
                  <a:srgbClr val="1353A2"/>
                </a:solidFill>
                <a:latin typeface="微软雅黑" panose="020B0503020204020204" charset="-122"/>
                <a:ea typeface="微软雅黑" panose="020B0503020204020204" charset="-122"/>
              </a:rPr>
              <a:t>类实现线程同步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50" y="1320800"/>
            <a:ext cx="5004084"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Queue</a:t>
            </a:r>
            <a:r>
              <a:rPr lang="zh-CN" altLang="zh-CN" sz="4400" dirty="0">
                <a:latin typeface="微软雅黑" pitchFamily="34" charset="-122"/>
                <a:ea typeface="微软雅黑" pitchFamily="34" charset="-122"/>
              </a:rPr>
              <a:t>类中提供了一些操作队列的常见方法，这些方法的功能说明</a:t>
            </a:r>
            <a:r>
              <a:rPr lang="zh-CN" altLang="zh-CN" sz="4400" dirty="0" smtClean="0">
                <a:latin typeface="微软雅黑" pitchFamily="34" charset="-122"/>
                <a:ea typeface="微软雅黑" pitchFamily="34" charset="-122"/>
              </a:rPr>
              <a:t>如</a:t>
            </a:r>
            <a:r>
              <a:rPr lang="zh-CN" altLang="en-US" sz="4400" dirty="0" smtClean="0">
                <a:latin typeface="微软雅黑" pitchFamily="34" charset="-122"/>
                <a:ea typeface="微软雅黑" pitchFamily="34" charset="-122"/>
              </a:rPr>
              <a:t>右表</a:t>
            </a:r>
            <a:r>
              <a:rPr lang="zh-CN" altLang="zh-CN" sz="4400" dirty="0" smtClean="0">
                <a:latin typeface="微软雅黑" pitchFamily="34" charset="-122"/>
                <a:ea typeface="微软雅黑" pitchFamily="34" charset="-122"/>
              </a:rPr>
              <a:t>所</a:t>
            </a:r>
            <a:r>
              <a:rPr lang="zh-CN" altLang="zh-CN" sz="4400" dirty="0">
                <a:latin typeface="微软雅黑" pitchFamily="34" charset="-122"/>
                <a:ea typeface="微软雅黑" pitchFamily="34" charset="-122"/>
              </a:rPr>
              <a:t>示。</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4048" y="1392070"/>
            <a:ext cx="5708018" cy="4865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324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50" y="1980088"/>
            <a:ext cx="590483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在</a:t>
            </a:r>
            <a:r>
              <a:rPr lang="en-US" altLang="zh-CN" sz="4000" dirty="0">
                <a:latin typeface="微软雅黑" pitchFamily="34" charset="-122"/>
                <a:ea typeface="微软雅黑" pitchFamily="34" charset="-122"/>
              </a:rPr>
              <a:t>Windows</a:t>
            </a:r>
            <a:r>
              <a:rPr lang="zh-CN" altLang="zh-CN" sz="4000" dirty="0">
                <a:latin typeface="微软雅黑" pitchFamily="34" charset="-122"/>
                <a:ea typeface="微软雅黑" pitchFamily="34" charset="-122"/>
              </a:rPr>
              <a:t>操作系统</a:t>
            </a:r>
            <a:r>
              <a:rPr lang="zh-CN" altLang="zh-CN" sz="4000" dirty="0" smtClean="0">
                <a:latin typeface="微软雅黑" pitchFamily="34" charset="-122"/>
                <a:ea typeface="微软雅黑" pitchFamily="34" charset="-122"/>
              </a:rPr>
              <a:t>下打</a:t>
            </a:r>
            <a:r>
              <a:rPr lang="zh-CN" altLang="zh-CN" sz="4000" dirty="0">
                <a:latin typeface="微软雅黑" pitchFamily="34" charset="-122"/>
                <a:ea typeface="微软雅黑" pitchFamily="34" charset="-122"/>
              </a:rPr>
              <a:t>开任务管理器，单击任务管理器窗口中的“进程”选项卡查看计算机中所有的进程</a:t>
            </a:r>
            <a:r>
              <a:rPr lang="zh-CN" altLang="en-US" sz="4000" dirty="0">
                <a:latin typeface="微软雅黑" pitchFamily="34" charset="-122"/>
                <a:ea typeface="微软雅黑" pitchFamily="34" charset="-122"/>
              </a:rPr>
              <a:t>。</a:t>
            </a:r>
          </a:p>
        </p:txBody>
      </p:sp>
      <p:pic>
        <p:nvPicPr>
          <p:cNvPr id="6" name="图片 5"/>
          <p:cNvPicPr/>
          <p:nvPr/>
        </p:nvPicPr>
        <p:blipFill>
          <a:blip r:embed="rId2"/>
          <a:stretch>
            <a:fillRect/>
          </a:stretch>
        </p:blipFill>
        <p:spPr>
          <a:xfrm>
            <a:off x="7253709" y="1651380"/>
            <a:ext cx="4267379" cy="4443068"/>
          </a:xfrm>
          <a:prstGeom prst="rect">
            <a:avLst/>
          </a:prstGeom>
        </p:spPr>
      </p:pic>
    </p:spTree>
    <p:extLst>
      <p:ext uri="{BB962C8B-B14F-4D97-AF65-F5344CB8AC3E}">
        <p14:creationId xmlns:p14="http://schemas.microsoft.com/office/powerpoint/2010/main" val="190721785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2304258"/>
            <a:ext cx="569291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07    </a:t>
            </a:r>
            <a:r>
              <a:rPr lang="zh-CN" altLang="zh-CN" sz="2800" dirty="0">
                <a:solidFill>
                  <a:srgbClr val="595959"/>
                </a:solidFill>
                <a:latin typeface="Impact" pitchFamily="34" charset="0"/>
                <a:ea typeface="微软雅黑" pitchFamily="34" charset="-122"/>
              </a:rPr>
              <a:t>线程同步</a:t>
            </a:r>
            <a:endParaRPr lang="zh-CN" altLang="en-US" sz="2800" dirty="0">
              <a:solidFill>
                <a:srgbClr val="595959"/>
              </a:solidFill>
              <a:latin typeface="Impact" pitchFamily="34" charset="0"/>
              <a:ea typeface="微软雅黑" pitchFamily="34" charset="-122"/>
            </a:endParaRPr>
          </a:p>
        </p:txBody>
      </p:sp>
      <p:sp>
        <p:nvSpPr>
          <p:cNvPr id="12" name="TextBox 10"/>
          <p:cNvSpPr txBox="1">
            <a:spLocks noChangeArrowheads="1"/>
          </p:cNvSpPr>
          <p:nvPr/>
        </p:nvSpPr>
        <p:spPr bwMode="auto">
          <a:xfrm>
            <a:off x="5181600" y="2412665"/>
            <a:ext cx="516774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08   </a:t>
            </a:r>
            <a:r>
              <a:rPr lang="zh-CN" altLang="zh-CN" sz="2800" dirty="0" smtClean="0">
                <a:solidFill>
                  <a:schemeClr val="bg1"/>
                </a:solidFill>
                <a:latin typeface="Impact" pitchFamily="34" charset="0"/>
                <a:ea typeface="微软雅黑" pitchFamily="34" charset="-122"/>
              </a:rPr>
              <a:t>实</a:t>
            </a:r>
            <a:r>
              <a:rPr lang="zh-CN" altLang="zh-CN" sz="2800" dirty="0">
                <a:solidFill>
                  <a:schemeClr val="bg1"/>
                </a:solidFill>
                <a:latin typeface="Impact" pitchFamily="34" charset="0"/>
                <a:ea typeface="微软雅黑" pitchFamily="34" charset="-122"/>
              </a:rPr>
              <a:t>例</a:t>
            </a:r>
            <a:r>
              <a:rPr lang="en-US" altLang="zh-CN" sz="2800" dirty="0">
                <a:solidFill>
                  <a:schemeClr val="bg1"/>
                </a:solidFill>
                <a:latin typeface="Impact" pitchFamily="34" charset="0"/>
                <a:ea typeface="微软雅黑" pitchFamily="34" charset="-122"/>
              </a:rPr>
              <a:t>1</a:t>
            </a:r>
            <a:r>
              <a:rPr lang="zh-CN" altLang="zh-CN" sz="2800" dirty="0">
                <a:solidFill>
                  <a:schemeClr val="bg1"/>
                </a:solidFill>
                <a:latin typeface="Impact" pitchFamily="34" charset="0"/>
                <a:ea typeface="微软雅黑" pitchFamily="34" charset="-122"/>
              </a:rPr>
              <a:t>：生产者与消费者模式</a:t>
            </a:r>
            <a:endParaRPr lang="zh-CN" altLang="en-US" sz="2800" dirty="0">
              <a:solidFill>
                <a:schemeClr val="bg1"/>
              </a:solidFill>
              <a:latin typeface="Impact" pitchFamily="34" charset="0"/>
              <a:ea typeface="微软雅黑" pitchFamily="34" charset="-122"/>
            </a:endParaRPr>
          </a:p>
        </p:txBody>
      </p:sp>
    </p:spTree>
    <p:extLst>
      <p:ext uri="{BB962C8B-B14F-4D97-AF65-F5344CB8AC3E}">
        <p14:creationId xmlns:p14="http://schemas.microsoft.com/office/powerpoint/2010/main" val="329268847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63568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：生产者与消费者模式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336647"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生产者与消费者模</a:t>
            </a:r>
            <a:r>
              <a:rPr lang="zh-CN" altLang="zh-CN" sz="4400" dirty="0" smtClean="0">
                <a:latin typeface="微软雅黑" pitchFamily="34" charset="-122"/>
                <a:ea typeface="微软雅黑" pitchFamily="34" charset="-122"/>
              </a:rPr>
              <a:t>式通</a:t>
            </a:r>
            <a:r>
              <a:rPr lang="zh-CN" altLang="zh-CN" sz="4400" dirty="0">
                <a:latin typeface="微软雅黑" pitchFamily="34" charset="-122"/>
                <a:ea typeface="微软雅黑" pitchFamily="34" charset="-122"/>
              </a:rPr>
              <a:t>过一个固定大小的缓冲区解决</a:t>
            </a:r>
            <a:r>
              <a:rPr lang="zh-CN" altLang="zh-CN" sz="4400" dirty="0" smtClean="0">
                <a:latin typeface="微软雅黑" pitchFamily="34" charset="-122"/>
                <a:ea typeface="微软雅黑" pitchFamily="34" charset="-122"/>
              </a:rPr>
              <a:t>了代</a:t>
            </a:r>
            <a:r>
              <a:rPr lang="zh-CN" altLang="zh-CN" sz="4400" dirty="0">
                <a:latin typeface="微软雅黑" pitchFamily="34" charset="-122"/>
                <a:ea typeface="微软雅黑" pitchFamily="34" charset="-122"/>
              </a:rPr>
              <a:t>表“生产者”</a:t>
            </a:r>
            <a:r>
              <a:rPr lang="zh-CN" altLang="zh-CN" sz="4400" dirty="0" smtClean="0">
                <a:latin typeface="微软雅黑" pitchFamily="34" charset="-122"/>
                <a:ea typeface="微软雅黑" pitchFamily="34" charset="-122"/>
              </a:rPr>
              <a:t>和 “</a:t>
            </a:r>
            <a:r>
              <a:rPr lang="zh-CN" altLang="zh-CN" sz="4400" dirty="0">
                <a:latin typeface="微软雅黑" pitchFamily="34" charset="-122"/>
                <a:ea typeface="微软雅黑" pitchFamily="34" charset="-122"/>
              </a:rPr>
              <a:t>消费者”的两个线程在实际运行时发生的强耦合的问</a:t>
            </a:r>
            <a:r>
              <a:rPr lang="zh-CN" altLang="zh-CN" sz="4400" dirty="0" smtClean="0">
                <a:latin typeface="微软雅黑" pitchFamily="34" charset="-122"/>
                <a:ea typeface="微软雅黑" pitchFamily="34" charset="-122"/>
              </a:rPr>
              <a:t>题</a:t>
            </a:r>
            <a:r>
              <a:rPr lang="zh-CN" altLang="en-US"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sp>
        <p:nvSpPr>
          <p:cNvPr id="3" name="矩形 2"/>
          <p:cNvSpPr/>
          <p:nvPr/>
        </p:nvSpPr>
        <p:spPr>
          <a:xfrm>
            <a:off x="1724166" y="4214506"/>
            <a:ext cx="8784609" cy="1195712"/>
          </a:xfrm>
          <a:prstGeom prst="rect">
            <a:avLst/>
          </a:prstGeom>
        </p:spPr>
        <p:txBody>
          <a:bodyPr wrap="square">
            <a:spAutoFit/>
          </a:bodyPr>
          <a:lstStyle/>
          <a:p>
            <a:pPr>
              <a:lnSpc>
                <a:spcPct val="120000"/>
              </a:lnSpc>
            </a:pPr>
            <a:r>
              <a:rPr lang="zh-CN" altLang="zh-CN" sz="3200" dirty="0">
                <a:latin typeface="楷体" pitchFamily="49" charset="-122"/>
                <a:ea typeface="楷体" pitchFamily="49" charset="-122"/>
              </a:rPr>
              <a:t>由于生产者的生产能力与消费者的消费能力互不匹配，导致双方必须互相阻塞等待处理。</a:t>
            </a:r>
            <a:endParaRPr lang="zh-CN" altLang="en-US" sz="3200" dirty="0">
              <a:latin typeface="楷体" pitchFamily="49" charset="-122"/>
              <a:ea typeface="楷体" pitchFamily="49" charset="-122"/>
            </a:endParaRPr>
          </a:p>
        </p:txBody>
      </p:sp>
    </p:spTree>
    <p:extLst>
      <p:ext uri="{BB962C8B-B14F-4D97-AF65-F5344CB8AC3E}">
        <p14:creationId xmlns:p14="http://schemas.microsoft.com/office/powerpoint/2010/main" val="40173499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63568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：生产者与消费者模式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在生产者与消费者模式中，生产者与消费者彼此之间通过缓冲区进行通讯，示意过程</a:t>
            </a:r>
            <a:r>
              <a:rPr lang="zh-CN" altLang="zh-CN" sz="4400" dirty="0" smtClean="0">
                <a:latin typeface="微软雅黑" pitchFamily="34" charset="-122"/>
                <a:ea typeface="微软雅黑" pitchFamily="34" charset="-122"/>
              </a:rPr>
              <a:t>如</a:t>
            </a:r>
            <a:r>
              <a:rPr lang="zh-CN" altLang="en-US" sz="4400" dirty="0" smtClean="0">
                <a:latin typeface="微软雅黑" pitchFamily="34" charset="-122"/>
                <a:ea typeface="微软雅黑" pitchFamily="34" charset="-122"/>
              </a:rPr>
              <a:t>下图</a:t>
            </a:r>
            <a:r>
              <a:rPr lang="zh-CN" altLang="zh-CN" sz="4400" dirty="0" smtClean="0">
                <a:latin typeface="微软雅黑" pitchFamily="34" charset="-122"/>
                <a:ea typeface="微软雅黑" pitchFamily="34" charset="-122"/>
              </a:rPr>
              <a:t>所</a:t>
            </a:r>
            <a:r>
              <a:rPr lang="zh-CN" altLang="zh-CN" sz="4400" dirty="0">
                <a:latin typeface="微软雅黑" pitchFamily="34" charset="-122"/>
                <a:ea typeface="微软雅黑" pitchFamily="34" charset="-122"/>
              </a:rPr>
              <a:t>示。</a:t>
            </a:r>
            <a:endParaRPr lang="zh-CN" altLang="en-US" sz="4400" dirty="0">
              <a:latin typeface="微软雅黑" pitchFamily="34" charset="-122"/>
              <a:ea typeface="微软雅黑" pitchFamily="34" charset="-122"/>
            </a:endParaRPr>
          </a:p>
        </p:txBody>
      </p:sp>
      <p:pic>
        <p:nvPicPr>
          <p:cNvPr id="4" name="图片 3"/>
          <p:cNvPicPr/>
          <p:nvPr/>
        </p:nvPicPr>
        <p:blipFill>
          <a:blip r:embed="rId2"/>
          <a:stretch>
            <a:fillRect/>
          </a:stretch>
        </p:blipFill>
        <p:spPr>
          <a:xfrm>
            <a:off x="2494664" y="4097550"/>
            <a:ext cx="7137247" cy="1934762"/>
          </a:xfrm>
          <a:prstGeom prst="rect">
            <a:avLst/>
          </a:prstGeom>
        </p:spPr>
      </p:pic>
    </p:spTree>
    <p:extLst>
      <p:ext uri="{BB962C8B-B14F-4D97-AF65-F5344CB8AC3E}">
        <p14:creationId xmlns:p14="http://schemas.microsoft.com/office/powerpoint/2010/main" val="231307148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63568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：生产者与消费者模式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假设现在有一群生产者（</a:t>
            </a:r>
            <a:r>
              <a:rPr lang="en-US" altLang="zh-CN" sz="4400" dirty="0">
                <a:latin typeface="微软雅黑" pitchFamily="34" charset="-122"/>
                <a:ea typeface="微软雅黑" pitchFamily="34" charset="-122"/>
              </a:rPr>
              <a:t>Producer</a:t>
            </a:r>
            <a:r>
              <a:rPr lang="zh-CN" altLang="zh-CN" sz="4400" dirty="0">
                <a:latin typeface="微软雅黑" pitchFamily="34" charset="-122"/>
                <a:ea typeface="微软雅黑" pitchFamily="34" charset="-122"/>
              </a:rPr>
              <a:t>）和一群消费者（</a:t>
            </a:r>
            <a:r>
              <a:rPr lang="en-US" altLang="zh-CN" sz="4400" dirty="0">
                <a:latin typeface="微软雅黑" pitchFamily="34" charset="-122"/>
                <a:ea typeface="微软雅黑" pitchFamily="34" charset="-122"/>
              </a:rPr>
              <a:t>Consumer</a:t>
            </a:r>
            <a:r>
              <a:rPr lang="zh-CN" altLang="zh-CN" sz="4400" dirty="0">
                <a:latin typeface="微软雅黑" pitchFamily="34" charset="-122"/>
                <a:ea typeface="微软雅黑" pitchFamily="34" charset="-122"/>
              </a:rPr>
              <a:t>）通过一个市场来交互产品</a:t>
            </a:r>
            <a:r>
              <a:rPr lang="zh-CN" altLang="zh-CN"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3" name="矩形 2"/>
          <p:cNvSpPr/>
          <p:nvPr/>
        </p:nvSpPr>
        <p:spPr>
          <a:xfrm>
            <a:off x="1602575" y="3996590"/>
            <a:ext cx="9184943" cy="2160591"/>
          </a:xfrm>
          <a:prstGeom prst="rect">
            <a:avLst/>
          </a:prstGeom>
        </p:spPr>
        <p:txBody>
          <a:bodyPr wrap="square">
            <a:spAutoFit/>
          </a:bodyPr>
          <a:lstStyle/>
          <a:p>
            <a:pPr marL="457200" indent="-457200">
              <a:lnSpc>
                <a:spcPct val="120000"/>
              </a:lnSpc>
              <a:buFont typeface="Arial" pitchFamily="34" charset="0"/>
              <a:buChar char="•"/>
            </a:pPr>
            <a:r>
              <a:rPr lang="zh-CN" altLang="zh-CN" sz="2800" dirty="0">
                <a:latin typeface="楷体" pitchFamily="49" charset="-122"/>
                <a:ea typeface="楷体" pitchFamily="49" charset="-122"/>
              </a:rPr>
              <a:t>生产者的“策略”是若市场上剩余的产品少于</a:t>
            </a:r>
            <a:r>
              <a:rPr lang="en-US" altLang="zh-CN" sz="2800" dirty="0">
                <a:latin typeface="楷体" pitchFamily="49" charset="-122"/>
                <a:ea typeface="楷体" pitchFamily="49" charset="-122"/>
              </a:rPr>
              <a:t>1000</a:t>
            </a:r>
            <a:r>
              <a:rPr lang="zh-CN" altLang="zh-CN" sz="2800" dirty="0">
                <a:latin typeface="楷体" pitchFamily="49" charset="-122"/>
                <a:ea typeface="楷体" pitchFamily="49" charset="-122"/>
              </a:rPr>
              <a:t>个则生产</a:t>
            </a:r>
            <a:r>
              <a:rPr lang="en-US" altLang="zh-CN" sz="2800" dirty="0">
                <a:latin typeface="楷体" pitchFamily="49" charset="-122"/>
                <a:ea typeface="楷体" pitchFamily="49" charset="-122"/>
              </a:rPr>
              <a:t>100</a:t>
            </a:r>
            <a:r>
              <a:rPr lang="zh-CN" altLang="zh-CN" sz="2800" dirty="0">
                <a:latin typeface="楷体" pitchFamily="49" charset="-122"/>
                <a:ea typeface="楷体" pitchFamily="49" charset="-122"/>
              </a:rPr>
              <a:t>个产品放到市场上</a:t>
            </a:r>
            <a:r>
              <a:rPr lang="zh-CN" altLang="zh-CN" sz="2800" dirty="0" smtClean="0">
                <a:latin typeface="楷体" pitchFamily="49" charset="-122"/>
                <a:ea typeface="楷体" pitchFamily="49" charset="-122"/>
              </a:rPr>
              <a:t>；</a:t>
            </a:r>
            <a:endParaRPr lang="en-US" altLang="zh-CN" sz="2800" dirty="0" smtClean="0">
              <a:latin typeface="楷体" pitchFamily="49" charset="-122"/>
              <a:ea typeface="楷体" pitchFamily="49" charset="-122"/>
            </a:endParaRPr>
          </a:p>
          <a:p>
            <a:pPr marL="457200" indent="-457200">
              <a:lnSpc>
                <a:spcPct val="120000"/>
              </a:lnSpc>
              <a:buFont typeface="Arial" pitchFamily="34" charset="0"/>
              <a:buChar char="•"/>
            </a:pPr>
            <a:r>
              <a:rPr lang="zh-CN" altLang="zh-CN" sz="2800" dirty="0" smtClean="0">
                <a:latin typeface="楷体" pitchFamily="49" charset="-122"/>
                <a:ea typeface="楷体" pitchFamily="49" charset="-122"/>
              </a:rPr>
              <a:t>消</a:t>
            </a:r>
            <a:r>
              <a:rPr lang="zh-CN" altLang="zh-CN" sz="2800" dirty="0">
                <a:latin typeface="楷体" pitchFamily="49" charset="-122"/>
                <a:ea typeface="楷体" pitchFamily="49" charset="-122"/>
              </a:rPr>
              <a:t>费者的“策略”是若市场上剩余产品的数量多于</a:t>
            </a:r>
            <a:r>
              <a:rPr lang="en-US" altLang="zh-CN" sz="2800" dirty="0">
                <a:latin typeface="楷体" pitchFamily="49" charset="-122"/>
                <a:ea typeface="楷体" pitchFamily="49" charset="-122"/>
              </a:rPr>
              <a:t>100</a:t>
            </a:r>
            <a:r>
              <a:rPr lang="zh-CN" altLang="zh-CN" sz="2800" dirty="0">
                <a:latin typeface="楷体" pitchFamily="49" charset="-122"/>
                <a:ea typeface="楷体" pitchFamily="49" charset="-122"/>
              </a:rPr>
              <a:t>个则消费</a:t>
            </a:r>
            <a:r>
              <a:rPr lang="en-US" altLang="zh-CN" sz="2800" dirty="0">
                <a:latin typeface="楷体" pitchFamily="49" charset="-122"/>
                <a:ea typeface="楷体" pitchFamily="49" charset="-122"/>
              </a:rPr>
              <a:t>3</a:t>
            </a:r>
            <a:r>
              <a:rPr lang="zh-CN" altLang="zh-CN" sz="2800" dirty="0">
                <a:latin typeface="楷体" pitchFamily="49" charset="-122"/>
                <a:ea typeface="楷体" pitchFamily="49" charset="-122"/>
              </a:rPr>
              <a:t>个产品。</a:t>
            </a:r>
          </a:p>
        </p:txBody>
      </p:sp>
    </p:spTree>
    <p:extLst>
      <p:ext uri="{BB962C8B-B14F-4D97-AF65-F5344CB8AC3E}">
        <p14:creationId xmlns:p14="http://schemas.microsoft.com/office/powerpoint/2010/main" val="5855036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635688"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：生产者与消费者模式</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6"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294126" y="2525089"/>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1899117" y="2538737"/>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
          <p:cNvSpPr>
            <a:spLocks noChangeArrowheads="1"/>
          </p:cNvSpPr>
          <p:nvPr/>
        </p:nvSpPr>
        <p:spPr bwMode="auto">
          <a:xfrm>
            <a:off x="2494664" y="2795117"/>
            <a:ext cx="6341566" cy="203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3600" dirty="0" smtClean="0">
                <a:latin typeface="微软雅黑" pitchFamily="34" charset="-122"/>
                <a:ea typeface="微软雅黑" pitchFamily="34" charset="-122"/>
              </a:rPr>
              <a:t>本实例要求</a:t>
            </a:r>
            <a:r>
              <a:rPr lang="zh-CN" altLang="zh-CN" sz="3600" dirty="0" smtClean="0">
                <a:latin typeface="微软雅黑" pitchFamily="34" charset="-122"/>
                <a:ea typeface="微软雅黑" pitchFamily="34" charset="-122"/>
              </a:rPr>
              <a:t>编写</a:t>
            </a:r>
            <a:r>
              <a:rPr lang="zh-CN" altLang="en-US" sz="3600" dirty="0" smtClean="0">
                <a:latin typeface="微软雅黑" pitchFamily="34" charset="-122"/>
                <a:ea typeface="微软雅黑" pitchFamily="34" charset="-122"/>
              </a:rPr>
              <a:t>代码</a:t>
            </a:r>
            <a:r>
              <a:rPr lang="zh-CN" altLang="zh-CN" sz="3600" dirty="0" smtClean="0">
                <a:latin typeface="微软雅黑" pitchFamily="34" charset="-122"/>
                <a:ea typeface="微软雅黑" pitchFamily="34" charset="-122"/>
              </a:rPr>
              <a:t>，</a:t>
            </a:r>
            <a:r>
              <a:rPr lang="zh-CN" altLang="zh-CN" sz="3600" dirty="0">
                <a:latin typeface="微软雅黑" pitchFamily="34" charset="-122"/>
                <a:ea typeface="微软雅黑" pitchFamily="34" charset="-122"/>
              </a:rPr>
              <a:t>模拟以上描述的生产者与消费者模式的场景。</a:t>
            </a:r>
          </a:p>
        </p:txBody>
      </p:sp>
    </p:spTree>
    <p:extLst>
      <p:ext uri="{BB962C8B-B14F-4D97-AF65-F5344CB8AC3E}">
        <p14:creationId xmlns:p14="http://schemas.microsoft.com/office/powerpoint/2010/main" val="382782141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矩形 2"/>
          <p:cNvSpPr>
            <a:spLocks noChangeArrowheads="1"/>
          </p:cNvSpPr>
          <p:nvPr/>
        </p:nvSpPr>
        <p:spPr bwMode="auto">
          <a:xfrm>
            <a:off x="590550" y="1538568"/>
            <a:ext cx="110109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50000"/>
              </a:lnSpc>
              <a:buFont typeface="Arial" pitchFamily="34" charset="0"/>
              <a:buChar char="•"/>
            </a:pPr>
            <a:r>
              <a:rPr lang="zh-CN" altLang="zh-CN" sz="2800" dirty="0">
                <a:solidFill>
                  <a:srgbClr val="1353A2"/>
                </a:solidFill>
                <a:latin typeface="微软雅黑" pitchFamily="34" charset="-122"/>
                <a:ea typeface="微软雅黑" pitchFamily="34" charset="-122"/>
              </a:rPr>
              <a:t>本章主要介绍了两种多任务编程的方式：进程和线程，首先介绍的是关于进程的知识，包括</a:t>
            </a:r>
            <a:r>
              <a:rPr lang="zh-CN" altLang="zh-CN" sz="2800" dirty="0">
                <a:solidFill>
                  <a:srgbClr val="FF0000"/>
                </a:solidFill>
                <a:latin typeface="微软雅黑" pitchFamily="34" charset="-122"/>
                <a:ea typeface="微软雅黑" pitchFamily="34" charset="-122"/>
              </a:rPr>
              <a:t>什么是进程</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进程的创建方式</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进程间的通信</a:t>
            </a:r>
            <a:r>
              <a:rPr lang="zh-CN" altLang="zh-CN" sz="2800" dirty="0">
                <a:solidFill>
                  <a:srgbClr val="1353A2"/>
                </a:solidFill>
                <a:latin typeface="微软雅黑" pitchFamily="34" charset="-122"/>
                <a:ea typeface="微软雅黑" pitchFamily="34" charset="-122"/>
              </a:rPr>
              <a:t>，然后介绍的是关于线程的知识，包括</a:t>
            </a:r>
            <a:r>
              <a:rPr lang="zh-CN" altLang="zh-CN" sz="2800" dirty="0">
                <a:solidFill>
                  <a:srgbClr val="FF0000"/>
                </a:solidFill>
                <a:latin typeface="微软雅黑" pitchFamily="34" charset="-122"/>
                <a:ea typeface="微软雅黑" pitchFamily="34" charset="-122"/>
              </a:rPr>
              <a:t>什么是线程</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线程的基本操作</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线程中的锁</a:t>
            </a:r>
            <a:r>
              <a:rPr lang="zh-CN" altLang="zh-CN" sz="2800" dirty="0">
                <a:solidFill>
                  <a:srgbClr val="1353A2"/>
                </a:solidFill>
                <a:latin typeface="微软雅黑" pitchFamily="34" charset="-122"/>
                <a:ea typeface="微软雅黑" pitchFamily="34" charset="-122"/>
              </a:rPr>
              <a:t>和</a:t>
            </a:r>
            <a:r>
              <a:rPr lang="zh-CN" altLang="zh-CN" sz="2800" dirty="0">
                <a:solidFill>
                  <a:srgbClr val="FF0000"/>
                </a:solidFill>
                <a:latin typeface="微软雅黑" pitchFamily="34" charset="-122"/>
                <a:ea typeface="微软雅黑" pitchFamily="34" charset="-122"/>
              </a:rPr>
              <a:t>线程的同步</a:t>
            </a:r>
            <a:r>
              <a:rPr lang="zh-CN" altLang="zh-CN" sz="2800" dirty="0">
                <a:solidFill>
                  <a:srgbClr val="1353A2"/>
                </a:solidFill>
                <a:latin typeface="微软雅黑" pitchFamily="34" charset="-122"/>
                <a:ea typeface="微软雅黑" pitchFamily="34" charset="-122"/>
              </a:rPr>
              <a:t>，最后开发了</a:t>
            </a:r>
            <a:r>
              <a:rPr lang="zh-CN" altLang="zh-CN" sz="2800" dirty="0">
                <a:solidFill>
                  <a:srgbClr val="FF0000"/>
                </a:solidFill>
                <a:latin typeface="微软雅黑" pitchFamily="34" charset="-122"/>
                <a:ea typeface="微软雅黑" pitchFamily="34" charset="-122"/>
              </a:rPr>
              <a:t>生产者与消费者模式</a:t>
            </a:r>
            <a:r>
              <a:rPr lang="zh-CN" altLang="zh-CN" sz="2800" dirty="0">
                <a:solidFill>
                  <a:srgbClr val="1353A2"/>
                </a:solidFill>
                <a:latin typeface="微软雅黑" pitchFamily="34" charset="-122"/>
                <a:ea typeface="微软雅黑" pitchFamily="34" charset="-122"/>
              </a:rPr>
              <a:t>的实例。</a:t>
            </a:r>
            <a:endParaRPr lang="en-US" altLang="zh-CN" sz="2800" dirty="0">
              <a:solidFill>
                <a:srgbClr val="1353A2"/>
              </a:solidFill>
              <a:latin typeface="微软雅黑" pitchFamily="34" charset="-122"/>
              <a:ea typeface="微软雅黑" pitchFamily="34" charset="-122"/>
            </a:endParaRPr>
          </a:p>
          <a:p>
            <a:pPr marL="457200" indent="-457200">
              <a:lnSpc>
                <a:spcPct val="150000"/>
              </a:lnSpc>
              <a:buFont typeface="Arial" pitchFamily="34" charset="0"/>
              <a:buChar char="•"/>
            </a:pPr>
            <a:r>
              <a:rPr lang="zh-CN" altLang="zh-CN" sz="2800" dirty="0">
                <a:solidFill>
                  <a:srgbClr val="1353A2"/>
                </a:solidFill>
                <a:latin typeface="微软雅黑" pitchFamily="34" charset="-122"/>
                <a:ea typeface="微软雅黑" pitchFamily="34" charset="-122"/>
              </a:rPr>
              <a:t>通过对本章的学习，希望读者能掌握进程和线程的使用，合理地运用到现实开发中。</a:t>
            </a:r>
            <a:endParaRPr lang="zh-CN" altLang="en-US" sz="2800" dirty="0">
              <a:solidFill>
                <a:srgbClr val="1353A2"/>
              </a:solidFill>
              <a:latin typeface="微软雅黑" pitchFamily="34" charset="-122"/>
              <a:ea typeface="微软雅黑" pitchFamily="34" charset="-122"/>
            </a:endParaRPr>
          </a:p>
        </p:txBody>
      </p:sp>
      <p:sp>
        <p:nvSpPr>
          <p:cNvPr id="3" name="TextBox 1"/>
          <p:cNvSpPr txBox="1"/>
          <p:nvPr/>
        </p:nvSpPr>
        <p:spPr>
          <a:xfrm>
            <a:off x="2494914" y="262889"/>
            <a:ext cx="6059170" cy="706755"/>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zh-CN" sz="4000" dirty="0">
                <a:solidFill>
                  <a:srgbClr val="1353A2"/>
                </a:solidFill>
                <a:latin typeface="微软雅黑" panose="020B0503020204020204" charset="-122"/>
                <a:ea typeface="微软雅黑" panose="020B0503020204020204" charset="-122"/>
                <a:sym typeface="+mn-ea"/>
              </a:rPr>
              <a:t>本章小结</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什么是进程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itchFamily="34" charset="-122"/>
                <a:ea typeface="微软雅黑" pitchFamily="34" charset="-122"/>
              </a:rPr>
              <a:t>每个进程都在内存中占据一定空间，</a:t>
            </a:r>
            <a:r>
              <a:rPr lang="zh-CN" altLang="zh-CN" sz="4400" dirty="0">
                <a:latin typeface="微软雅黑" pitchFamily="34" charset="-122"/>
                <a:ea typeface="微软雅黑" pitchFamily="34" charset="-122"/>
              </a:rPr>
              <a:t>进程占据的内存空</a:t>
            </a:r>
            <a:r>
              <a:rPr lang="zh-CN" altLang="zh-CN" sz="4400" dirty="0" smtClean="0">
                <a:latin typeface="微软雅黑" pitchFamily="34" charset="-122"/>
                <a:ea typeface="微软雅黑" pitchFamily="34" charset="-122"/>
              </a:rPr>
              <a:t>间</a:t>
            </a:r>
            <a:r>
              <a:rPr lang="zh-CN" altLang="en-US" sz="4400" dirty="0" smtClean="0">
                <a:latin typeface="微软雅黑" pitchFamily="34" charset="-122"/>
                <a:ea typeface="微软雅黑" pitchFamily="34" charset="-122"/>
              </a:rPr>
              <a:t>一般</a:t>
            </a:r>
            <a:r>
              <a:rPr lang="zh-CN" altLang="zh-CN" sz="4400" dirty="0" smtClean="0">
                <a:latin typeface="微软雅黑" pitchFamily="34" charset="-122"/>
                <a:ea typeface="微软雅黑" pitchFamily="34" charset="-122"/>
              </a:rPr>
              <a:t>由</a:t>
            </a:r>
            <a:r>
              <a:rPr lang="zh-CN" altLang="zh-CN" sz="4400" dirty="0">
                <a:latin typeface="微软雅黑" pitchFamily="34" charset="-122"/>
                <a:ea typeface="微软雅黑" pitchFamily="34" charset="-122"/>
              </a:rPr>
              <a:t>控制块、程序段和数据段三个部分组</a:t>
            </a:r>
            <a:r>
              <a:rPr lang="zh-CN" altLang="zh-CN" sz="4400" dirty="0" smtClean="0">
                <a:latin typeface="微软雅黑" pitchFamily="34" charset="-122"/>
                <a:ea typeface="微软雅黑" pitchFamily="34" charset="-122"/>
              </a:rPr>
              <a:t>成</a:t>
            </a:r>
            <a:r>
              <a:rPr lang="zh-CN" altLang="en-US"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sp>
        <p:nvSpPr>
          <p:cNvPr id="7" name="矩形 6"/>
          <p:cNvSpPr/>
          <p:nvPr/>
        </p:nvSpPr>
        <p:spPr>
          <a:xfrm>
            <a:off x="510248" y="3850723"/>
            <a:ext cx="3638668" cy="2214325"/>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8" name="矩形 7"/>
          <p:cNvSpPr/>
          <p:nvPr/>
        </p:nvSpPr>
        <p:spPr>
          <a:xfrm>
            <a:off x="1359981" y="5752645"/>
            <a:ext cx="1939202"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控制块</a:t>
            </a:r>
            <a:endParaRPr lang="zh-CN" altLang="en-US" sz="2800" b="1" noProof="1">
              <a:solidFill>
                <a:srgbClr val="FFFFFF"/>
              </a:solidFill>
              <a:ea typeface="等线" charset="-122"/>
            </a:endParaRPr>
          </a:p>
        </p:txBody>
      </p:sp>
      <p:sp>
        <p:nvSpPr>
          <p:cNvPr id="9" name="矩形 2"/>
          <p:cNvSpPr>
            <a:spLocks noChangeArrowheads="1"/>
          </p:cNvSpPr>
          <p:nvPr/>
        </p:nvSpPr>
        <p:spPr bwMode="auto">
          <a:xfrm>
            <a:off x="510248" y="3844679"/>
            <a:ext cx="363866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dirty="0"/>
              <a:t>系统为管理进程专门设置的数据结构，常驻于内存中，用于记录进程的外部特征与进程的运动变化过程。</a:t>
            </a:r>
            <a:endParaRPr lang="en-US" altLang="zh-CN" dirty="0"/>
          </a:p>
        </p:txBody>
      </p:sp>
      <p:sp>
        <p:nvSpPr>
          <p:cNvPr id="14" name="矩形 13"/>
          <p:cNvSpPr/>
          <p:nvPr/>
        </p:nvSpPr>
        <p:spPr>
          <a:xfrm>
            <a:off x="4317973" y="3850723"/>
            <a:ext cx="3638668" cy="2214325"/>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5" name="矩形 14"/>
          <p:cNvSpPr/>
          <p:nvPr/>
        </p:nvSpPr>
        <p:spPr>
          <a:xfrm>
            <a:off x="5167706" y="5752645"/>
            <a:ext cx="1939202"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程序段</a:t>
            </a:r>
            <a:endParaRPr lang="zh-CN" altLang="en-US" sz="2800" b="1" noProof="1">
              <a:solidFill>
                <a:srgbClr val="FFFFFF"/>
              </a:solidFill>
              <a:ea typeface="等线" charset="-122"/>
            </a:endParaRPr>
          </a:p>
        </p:txBody>
      </p:sp>
      <p:sp>
        <p:nvSpPr>
          <p:cNvPr id="16" name="矩形 2"/>
          <p:cNvSpPr>
            <a:spLocks noChangeArrowheads="1"/>
          </p:cNvSpPr>
          <p:nvPr/>
        </p:nvSpPr>
        <p:spPr bwMode="auto">
          <a:xfrm>
            <a:off x="4485930" y="4468520"/>
            <a:ext cx="3302754"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dirty="0"/>
              <a:t>用于存放程序执行代码的一块内存区域。</a:t>
            </a:r>
            <a:endParaRPr lang="en-US" altLang="zh-CN" dirty="0"/>
          </a:p>
        </p:txBody>
      </p:sp>
      <p:sp>
        <p:nvSpPr>
          <p:cNvPr id="17" name="矩形 16"/>
          <p:cNvSpPr/>
          <p:nvPr/>
        </p:nvSpPr>
        <p:spPr>
          <a:xfrm>
            <a:off x="8098403" y="3850723"/>
            <a:ext cx="3638668" cy="2214325"/>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8" name="矩形 17"/>
          <p:cNvSpPr/>
          <p:nvPr/>
        </p:nvSpPr>
        <p:spPr>
          <a:xfrm>
            <a:off x="8948136" y="5752645"/>
            <a:ext cx="1939202" cy="685800"/>
          </a:xfrm>
          <a:prstGeom prst="rect">
            <a:avLst/>
          </a:prstGeom>
          <a:solidFill>
            <a:srgbClr val="1353A2"/>
          </a:solidFill>
          <a:ln>
            <a:noFill/>
          </a:ln>
        </p:spPr>
        <p:style>
          <a:lnRef idx="1">
            <a:schemeClr val="accent1"/>
          </a:lnRef>
          <a:fillRef idx="3">
            <a:schemeClr val="accent1"/>
          </a:fillRef>
          <a:effectRef idx="2">
            <a:schemeClr val="accent1"/>
          </a:effectRef>
          <a:fontRef idx="minor">
            <a:schemeClr val="lt1"/>
          </a:fontRef>
        </p:style>
        <p:txBody>
          <a:bodyPr anchor="ct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等线" charset="-122"/>
                <a:ea typeface="宋体" panose="02010600030101010101" pitchFamily="2" charset="-122"/>
                <a:cs typeface="+mn-cs"/>
              </a:defRPr>
            </a:lvl5pPr>
          </a:lstStyle>
          <a:p>
            <a:pPr algn="ctr">
              <a:defRPr/>
            </a:pPr>
            <a:r>
              <a:rPr lang="zh-CN" altLang="en-US" sz="2800" b="1" noProof="1" smtClean="0">
                <a:solidFill>
                  <a:srgbClr val="FFFFFF"/>
                </a:solidFill>
                <a:ea typeface="等线" charset="-122"/>
              </a:rPr>
              <a:t>数据段</a:t>
            </a:r>
            <a:endParaRPr lang="zh-CN" altLang="en-US" sz="2800" b="1" noProof="1">
              <a:solidFill>
                <a:srgbClr val="FFFFFF"/>
              </a:solidFill>
              <a:ea typeface="等线" charset="-122"/>
            </a:endParaRPr>
          </a:p>
        </p:txBody>
      </p:sp>
      <p:sp>
        <p:nvSpPr>
          <p:cNvPr id="19" name="矩形 2"/>
          <p:cNvSpPr>
            <a:spLocks noChangeArrowheads="1"/>
          </p:cNvSpPr>
          <p:nvPr/>
        </p:nvSpPr>
        <p:spPr bwMode="auto">
          <a:xfrm>
            <a:off x="8259536" y="4246920"/>
            <a:ext cx="3316402"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dirty="0"/>
              <a:t>存储变量和进程执行期间产生中间或最终数据的一块内存区域。</a:t>
            </a:r>
            <a:endParaRPr lang="en-US" altLang="zh-CN" dirty="0"/>
          </a:p>
        </p:txBody>
      </p:sp>
    </p:spTree>
    <p:extLst>
      <p:ext uri="{BB962C8B-B14F-4D97-AF65-F5344CB8AC3E}">
        <p14:creationId xmlns:p14="http://schemas.microsoft.com/office/powerpoint/2010/main" val="3761327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b5968a35717529a72e1a6403714514ccd9c1e9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3958</TotalTime>
  <Words>6456</Words>
  <Application>Microsoft Office PowerPoint</Application>
  <PresentationFormat>自定义</PresentationFormat>
  <Paragraphs>456</Paragraphs>
  <Slides>86</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86</vt:i4>
      </vt:variant>
    </vt:vector>
  </HeadingPairs>
  <TitlesOfParts>
    <vt:vector size="88" baseType="lpstr">
      <vt:lpstr>Office 主题​​</vt:lpstr>
      <vt:lpstr>Microsoft Excel 97-2003 工作表</vt:lpstr>
      <vt:lpstr>第13章 进程和线程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郑瑶瑶</cp:lastModifiedBy>
  <cp:revision>4498</cp:revision>
  <dcterms:created xsi:type="dcterms:W3CDTF">2016-08-25T05:35:30Z</dcterms:created>
  <dcterms:modified xsi:type="dcterms:W3CDTF">2020-04-22T09:15:24Z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