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398" r:id="rId3"/>
    <p:sldId id="896" r:id="rId4"/>
    <p:sldId id="979" r:id="rId5"/>
    <p:sldId id="344" r:id="rId6"/>
    <p:sldId id="897" r:id="rId7"/>
    <p:sldId id="980" r:id="rId8"/>
    <p:sldId id="981" r:id="rId9"/>
    <p:sldId id="982" r:id="rId10"/>
    <p:sldId id="983" r:id="rId11"/>
    <p:sldId id="984" r:id="rId12"/>
    <p:sldId id="985" r:id="rId13"/>
    <p:sldId id="986" r:id="rId14"/>
    <p:sldId id="987" r:id="rId15"/>
    <p:sldId id="988" r:id="rId16"/>
    <p:sldId id="989" r:id="rId17"/>
    <p:sldId id="990" r:id="rId18"/>
    <p:sldId id="921" r:id="rId19"/>
    <p:sldId id="991" r:id="rId20"/>
    <p:sldId id="948" r:id="rId21"/>
    <p:sldId id="992" r:id="rId22"/>
    <p:sldId id="949" r:id="rId23"/>
    <p:sldId id="993" r:id="rId24"/>
    <p:sldId id="994" r:id="rId25"/>
    <p:sldId id="995" r:id="rId26"/>
    <p:sldId id="996" r:id="rId27"/>
    <p:sldId id="997" r:id="rId28"/>
    <p:sldId id="998" r:id="rId29"/>
    <p:sldId id="950" r:id="rId30"/>
    <p:sldId id="999" r:id="rId31"/>
    <p:sldId id="1000" r:id="rId32"/>
    <p:sldId id="1001" r:id="rId33"/>
    <p:sldId id="923" r:id="rId34"/>
    <p:sldId id="1002" r:id="rId35"/>
    <p:sldId id="1003" r:id="rId36"/>
    <p:sldId id="1004" r:id="rId37"/>
    <p:sldId id="1005" r:id="rId38"/>
    <p:sldId id="951" r:id="rId39"/>
    <p:sldId id="1006" r:id="rId40"/>
    <p:sldId id="1007" r:id="rId41"/>
    <p:sldId id="1008" r:id="rId42"/>
    <p:sldId id="1009" r:id="rId43"/>
    <p:sldId id="1010" r:id="rId44"/>
    <p:sldId id="1011" r:id="rId45"/>
    <p:sldId id="1012" r:id="rId46"/>
    <p:sldId id="952" r:id="rId47"/>
    <p:sldId id="1036" r:id="rId48"/>
    <p:sldId id="1013" r:id="rId49"/>
    <p:sldId id="849" r:id="rId50"/>
    <p:sldId id="1014" r:id="rId51"/>
    <p:sldId id="1015" r:id="rId52"/>
    <p:sldId id="1016" r:id="rId53"/>
    <p:sldId id="1017" r:id="rId54"/>
    <p:sldId id="1018" r:id="rId55"/>
    <p:sldId id="1019" r:id="rId56"/>
    <p:sldId id="1020" r:id="rId57"/>
    <p:sldId id="1021" r:id="rId58"/>
    <p:sldId id="954" r:id="rId59"/>
    <p:sldId id="1022" r:id="rId60"/>
    <p:sldId id="1023" r:id="rId61"/>
    <p:sldId id="1024" r:id="rId62"/>
    <p:sldId id="1025" r:id="rId63"/>
    <p:sldId id="1026" r:id="rId64"/>
    <p:sldId id="1027" r:id="rId65"/>
    <p:sldId id="955" r:id="rId66"/>
    <p:sldId id="1037" r:id="rId67"/>
    <p:sldId id="1028" r:id="rId68"/>
    <p:sldId id="956" r:id="rId69"/>
    <p:sldId id="957" r:id="rId70"/>
    <p:sldId id="958" r:id="rId71"/>
    <p:sldId id="1029" r:id="rId72"/>
    <p:sldId id="959" r:id="rId73"/>
    <p:sldId id="1030" r:id="rId74"/>
    <p:sldId id="1031" r:id="rId75"/>
    <p:sldId id="1032" r:id="rId76"/>
    <p:sldId id="1033" r:id="rId77"/>
    <p:sldId id="1034" r:id="rId78"/>
    <p:sldId id="1035" r:id="rId79"/>
    <p:sldId id="531" r:id="rId80"/>
    <p:sldId id="376" r:id="rId81"/>
  </p:sldIdLst>
  <p:sldSz cx="12192000" cy="6858000"/>
  <p:notesSz cx="6858000" cy="9144000"/>
  <p:custDataLst>
    <p:tags r:id="rId83"/>
  </p:custDataLst>
  <p:defaultTextStyle>
    <a:defPPr>
      <a:defRPr lang="zh-CN"/>
    </a:defPPr>
    <a:lvl1pPr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5pPr>
    <a:lvl6pPr marL="2286000" algn="l" defTabSz="914400" rtl="0" eaLnBrk="1" latinLnBrk="0" hangingPunct="1">
      <a:defRPr sz="2400" kern="1200">
        <a:solidFill>
          <a:schemeClr val="tx1"/>
        </a:solidFill>
        <a:latin typeface="等线" charset="-122"/>
        <a:ea typeface="宋体" pitchFamily="2" charset="-122"/>
        <a:cs typeface="+mn-cs"/>
      </a:defRPr>
    </a:lvl6pPr>
    <a:lvl7pPr marL="2743200" algn="l" defTabSz="914400" rtl="0" eaLnBrk="1" latinLnBrk="0" hangingPunct="1">
      <a:defRPr sz="2400" kern="1200">
        <a:solidFill>
          <a:schemeClr val="tx1"/>
        </a:solidFill>
        <a:latin typeface="等线" charset="-122"/>
        <a:ea typeface="宋体" pitchFamily="2" charset="-122"/>
        <a:cs typeface="+mn-cs"/>
      </a:defRPr>
    </a:lvl7pPr>
    <a:lvl8pPr marL="3200400" algn="l" defTabSz="914400" rtl="0" eaLnBrk="1" latinLnBrk="0" hangingPunct="1">
      <a:defRPr sz="2400" kern="1200">
        <a:solidFill>
          <a:schemeClr val="tx1"/>
        </a:solidFill>
        <a:latin typeface="等线" charset="-122"/>
        <a:ea typeface="宋体" pitchFamily="2" charset="-122"/>
        <a:cs typeface="+mn-cs"/>
      </a:defRPr>
    </a:lvl8pPr>
    <a:lvl9pPr marL="3657600" algn="l" defTabSz="914400" rtl="0" eaLnBrk="1" latinLnBrk="0" hangingPunct="1">
      <a:defRPr sz="2400" kern="1200">
        <a:solidFill>
          <a:schemeClr val="tx1"/>
        </a:solidFill>
        <a:latin typeface="等线"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9633" autoAdjust="0"/>
  </p:normalViewPr>
  <p:slideViewPr>
    <p:cSldViewPr snapToGrid="0">
      <p:cViewPr>
        <p:scale>
          <a:sx n="69" d="100"/>
          <a:sy n="69" d="100"/>
        </p:scale>
        <p:origin x="-282" y="-498"/>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charset="0"/>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83E0F-74FB-4CF6-B92F-BA0D3B768B7F}" type="slidenum">
              <a:rPr lang="zh-CN" altLang="en-US"/>
              <a:pPr/>
              <a:t>‹#›</a:t>
            </a:fld>
            <a:endParaRPr lang="zh-CN" altLang="en-US"/>
          </a:p>
        </p:txBody>
      </p:sp>
    </p:spTree>
    <p:extLst>
      <p:ext uri="{BB962C8B-B14F-4D97-AF65-F5344CB8AC3E}">
        <p14:creationId xmlns:p14="http://schemas.microsoft.com/office/powerpoint/2010/main" val="48101662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fld id="{666C4432-86B1-44C8-B144-754EE8881D6E}" type="slidenum">
              <a:rPr lang="zh-CN" altLang="en-US" sz="120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pPr/>
              <a:t>‹#›</a:t>
            </a:fld>
            <a:endParaRPr lang="zh-CN" altLang="en-US"/>
          </a:p>
        </p:txBody>
      </p:sp>
    </p:spTree>
    <p:extLst>
      <p:ext uri="{BB962C8B-B14F-4D97-AF65-F5344CB8AC3E}">
        <p14:creationId xmlns:p14="http://schemas.microsoft.com/office/powerpoint/2010/main" val="2327941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pPr/>
              <a:t>‹#›</a:t>
            </a:fld>
            <a:endParaRPr lang="zh-CN" altLang="en-US"/>
          </a:p>
        </p:txBody>
      </p:sp>
    </p:spTree>
    <p:extLst>
      <p:ext uri="{BB962C8B-B14F-4D97-AF65-F5344CB8AC3E}">
        <p14:creationId xmlns:p14="http://schemas.microsoft.com/office/powerpoint/2010/main" val="32647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pPr/>
              <a:t>‹#›</a:t>
            </a:fld>
            <a:endParaRPr lang="zh-CN" altLang="en-US"/>
          </a:p>
        </p:txBody>
      </p:sp>
    </p:spTree>
    <p:extLst>
      <p:ext uri="{BB962C8B-B14F-4D97-AF65-F5344CB8AC3E}">
        <p14:creationId xmlns:p14="http://schemas.microsoft.com/office/powerpoint/2010/main" val="21414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pPr/>
              <a:t>‹#›</a:t>
            </a:fld>
            <a:endParaRPr lang="zh-CN" altLang="en-US"/>
          </a:p>
        </p:txBody>
      </p:sp>
    </p:spTree>
    <p:extLst>
      <p:ext uri="{BB962C8B-B14F-4D97-AF65-F5344CB8AC3E}">
        <p14:creationId xmlns:p14="http://schemas.microsoft.com/office/powerpoint/2010/main" val="32412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pPr/>
              <a:t>‹#›</a:t>
            </a:fld>
            <a:endParaRPr lang="zh-CN" altLang="en-US"/>
          </a:p>
        </p:txBody>
      </p:sp>
    </p:spTree>
    <p:extLst>
      <p:ext uri="{BB962C8B-B14F-4D97-AF65-F5344CB8AC3E}">
        <p14:creationId xmlns:p14="http://schemas.microsoft.com/office/powerpoint/2010/main" val="351780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pPr/>
              <a:t>‹#›</a:t>
            </a:fld>
            <a:endParaRPr lang="zh-CN" altLang="en-US"/>
          </a:p>
        </p:txBody>
      </p:sp>
    </p:spTree>
    <p:extLst>
      <p:ext uri="{BB962C8B-B14F-4D97-AF65-F5344CB8AC3E}">
        <p14:creationId xmlns:p14="http://schemas.microsoft.com/office/powerpoint/2010/main" val="5413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pPr/>
              <a:t>‹#›</a:t>
            </a:fld>
            <a:endParaRPr lang="zh-CN" altLang="en-US"/>
          </a:p>
        </p:txBody>
      </p:sp>
    </p:spTree>
    <p:extLst>
      <p:ext uri="{BB962C8B-B14F-4D97-AF65-F5344CB8AC3E}">
        <p14:creationId xmlns:p14="http://schemas.microsoft.com/office/powerpoint/2010/main" val="2329646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pPr/>
              <a:t>‹#›</a:t>
            </a:fld>
            <a:endParaRPr lang="zh-CN" altLang="en-US"/>
          </a:p>
        </p:txBody>
      </p:sp>
    </p:spTree>
    <p:extLst>
      <p:ext uri="{BB962C8B-B14F-4D97-AF65-F5344CB8AC3E}">
        <p14:creationId xmlns:p14="http://schemas.microsoft.com/office/powerpoint/2010/main" val="281859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等线" charset="-122"/>
              </a:defRPr>
            </a:lvl1pPr>
          </a:lstStyle>
          <a:p>
            <a:fld id="{5558DAD5-D431-48DD-BB7C-9F90A0AF82BA}" type="slidenum">
              <a:rPr lang="zh-CN" altLang="en-US"/>
              <a:pPr/>
              <a:t>‹#›</a:t>
            </a:fld>
            <a:endParaRPr lang="zh-CN" altLang="en-US"/>
          </a:p>
        </p:txBody>
      </p:sp>
      <p:pic>
        <p:nvPicPr>
          <p:cNvPr id="1031" name="图片 6"/>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0" y="1588"/>
            <a:ext cx="12191999" cy="684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itchFamily="34" charset="-122"/>
                <a:ea typeface="微软雅黑" pitchFamily="34" charset="-122"/>
                <a:sym typeface="宋体" pitchFamily="2" charset="-122"/>
              </a:rPr>
              <a:t>✎ </a:t>
            </a:r>
            <a:endParaRPr lang="zh-CN" altLang="en-US" sz="36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charset="0"/>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charset="0"/>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3pPr>
      <a:lvl4pPr marL="16002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4pPr>
      <a:lvl5pPr marL="20574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14</a:t>
            </a:r>
            <a:r>
              <a:rPr lang="zh-CN" altLang="en-US" dirty="0" smtClean="0">
                <a:latin typeface="微软雅黑" pitchFamily="34" charset="-122"/>
                <a:ea typeface="微软雅黑" pitchFamily="34" charset="-122"/>
              </a:rPr>
              <a:t>章</a:t>
            </a:r>
            <a:r>
              <a:rPr lang="en-US" altLang="zh-CN" dirty="0" smtClean="0">
                <a:latin typeface="微软雅黑" pitchFamily="34" charset="-122"/>
                <a:ea typeface="微软雅黑" pitchFamily="34" charset="-122"/>
              </a:rPr>
              <a:t> </a:t>
            </a:r>
            <a:r>
              <a:rPr lang="zh-CN" altLang="zh-CN" dirty="0" smtClean="0"/>
              <a:t>网</a:t>
            </a:r>
            <a:r>
              <a:rPr lang="zh-CN" altLang="zh-CN" dirty="0"/>
              <a:t>络编程</a:t>
            </a:r>
            <a:endParaRPr lang="zh-CN" altLang="en-US" dirty="0" smtClean="0">
              <a:latin typeface="微软雅黑" pitchFamily="34" charset="-122"/>
              <a:ea typeface="微软雅黑" pitchFamily="34" charset="-122"/>
            </a:endParaRPr>
          </a:p>
        </p:txBody>
      </p:sp>
      <p:pic>
        <p:nvPicPr>
          <p:cNvPr id="51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425958" y="4996067"/>
            <a:ext cx="298375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a:t>
            </a:r>
            <a:r>
              <a:rPr lang="zh-CN" altLang="en-US"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网络概述</a:t>
            </a:r>
            <a:endParaRPr lang="en-US" altLang="zh-CN" sz="2000" b="1" dirty="0">
              <a:solidFill>
                <a:srgbClr val="2E75B6"/>
              </a:solidFill>
              <a:latin typeface="微软雅黑" pitchFamily="34" charset="-122"/>
              <a:ea typeface="微软雅黑" pitchFamily="34" charset="-122"/>
              <a:sym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en-US" altLang="zh-CN" sz="2000" b="1" dirty="0">
                <a:solidFill>
                  <a:srgbClr val="2E75B6"/>
                </a:solidFill>
                <a:latin typeface="微软雅黑" pitchFamily="34" charset="-122"/>
                <a:ea typeface="微软雅黑" pitchFamily="34" charset="-122"/>
              </a:rPr>
              <a:t>socket</a:t>
            </a:r>
            <a:r>
              <a:rPr lang="zh-CN" altLang="zh-CN" sz="2000" b="1" dirty="0">
                <a:solidFill>
                  <a:srgbClr val="2E75B6"/>
                </a:solidFill>
                <a:latin typeface="微软雅黑" pitchFamily="34" charset="-122"/>
                <a:ea typeface="微软雅黑" pitchFamily="34" charset="-122"/>
              </a:rPr>
              <a:t>网络编程基础</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基于</a:t>
            </a:r>
            <a:r>
              <a:rPr lang="en-US" altLang="zh-CN" sz="2000" b="1" dirty="0">
                <a:solidFill>
                  <a:srgbClr val="2E75B6"/>
                </a:solidFill>
                <a:latin typeface="微软雅黑" pitchFamily="34" charset="-122"/>
                <a:ea typeface="微软雅黑" pitchFamily="34" charset="-122"/>
              </a:rPr>
              <a:t>UDP</a:t>
            </a:r>
            <a:r>
              <a:rPr lang="zh-CN" altLang="zh-CN" sz="2000" b="1" dirty="0">
                <a:solidFill>
                  <a:srgbClr val="2E75B6"/>
                </a:solidFill>
                <a:latin typeface="微软雅黑" pitchFamily="34" charset="-122"/>
                <a:ea typeface="微软雅黑" pitchFamily="34" charset="-122"/>
              </a:rPr>
              <a:t>的网络聊天室</a:t>
            </a:r>
            <a:endParaRPr lang="en-US" altLang="zh-CN" sz="2000" b="1" dirty="0">
              <a:solidFill>
                <a:srgbClr val="2E75B6"/>
              </a:solidFill>
              <a:latin typeface="微软雅黑" pitchFamily="34" charset="-122"/>
              <a:ea typeface="微软雅黑" pitchFamily="34" charset="-122"/>
            </a:endParaRPr>
          </a:p>
        </p:txBody>
      </p:sp>
      <p:sp>
        <p:nvSpPr>
          <p:cNvPr id="8" name="矩形 2"/>
          <p:cNvSpPr>
            <a:spLocks noChangeArrowheads="1"/>
          </p:cNvSpPr>
          <p:nvPr/>
        </p:nvSpPr>
        <p:spPr bwMode="auto">
          <a:xfrm>
            <a:off x="8922326" y="4996067"/>
            <a:ext cx="268778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基于</a:t>
            </a:r>
            <a:r>
              <a:rPr lang="en-US" altLang="zh-CN" sz="2000" b="1" dirty="0">
                <a:solidFill>
                  <a:srgbClr val="2E75B6"/>
                </a:solidFill>
                <a:latin typeface="微软雅黑" pitchFamily="34" charset="-122"/>
                <a:ea typeface="微软雅黑" pitchFamily="34" charset="-122"/>
              </a:rPr>
              <a:t>TCP</a:t>
            </a:r>
            <a:r>
              <a:rPr lang="zh-CN" altLang="zh-CN" sz="2000" b="1" dirty="0">
                <a:solidFill>
                  <a:srgbClr val="2E75B6"/>
                </a:solidFill>
                <a:latin typeface="微软雅黑" pitchFamily="34" charset="-122"/>
                <a:ea typeface="微软雅黑" pitchFamily="34" charset="-122"/>
              </a:rPr>
              <a:t>的数据转换</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en-US" altLang="zh-CN" sz="2000" b="1" dirty="0">
                <a:solidFill>
                  <a:srgbClr val="2E75B6"/>
                </a:solidFill>
                <a:latin typeface="微软雅黑" pitchFamily="34" charset="-122"/>
                <a:ea typeface="微软雅黑" pitchFamily="34" charset="-122"/>
              </a:rPr>
              <a:t>TCP</a:t>
            </a:r>
            <a:r>
              <a:rPr lang="zh-CN" altLang="zh-CN" sz="2000" b="1" dirty="0">
                <a:solidFill>
                  <a:srgbClr val="2E75B6"/>
                </a:solidFill>
                <a:latin typeface="微软雅黑" pitchFamily="34" charset="-122"/>
                <a:ea typeface="微软雅黑" pitchFamily="34" charset="-122"/>
              </a:rPr>
              <a:t>并发服务器</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en-US" altLang="zh-CN" sz="2000" b="1" dirty="0">
                <a:solidFill>
                  <a:srgbClr val="2E75B6"/>
                </a:solidFill>
                <a:latin typeface="微软雅黑" pitchFamily="34" charset="-122"/>
                <a:ea typeface="微软雅黑" pitchFamily="34" charset="-122"/>
              </a:rPr>
              <a:t>I/O</a:t>
            </a:r>
            <a:r>
              <a:rPr lang="zh-CN" altLang="zh-CN" sz="2000" b="1" dirty="0">
                <a:solidFill>
                  <a:srgbClr val="2E75B6"/>
                </a:solidFill>
                <a:latin typeface="微软雅黑" pitchFamily="34" charset="-122"/>
                <a:ea typeface="微软雅黑" pitchFamily="34" charset="-122"/>
              </a:rPr>
              <a:t>多路转接服务器</a:t>
            </a:r>
            <a:endParaRPr lang="en-US" altLang="zh-CN" sz="2000" b="1" dirty="0">
              <a:solidFill>
                <a:srgbClr val="2E75B6"/>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522433" y="2694951"/>
            <a:ext cx="3664932" cy="261655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7" name="矩形 6"/>
          <p:cNvSpPr/>
          <p:nvPr/>
        </p:nvSpPr>
        <p:spPr>
          <a:xfrm>
            <a:off x="1197822" y="4977033"/>
            <a:ext cx="1981638"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en-US" altLang="zh-CN" sz="2800" b="1" dirty="0">
                <a:solidFill>
                  <a:srgbClr val="FFFFFF"/>
                </a:solidFill>
                <a:ea typeface="等线" charset="-122"/>
              </a:rPr>
              <a:t>OSI</a:t>
            </a:r>
            <a:endParaRPr lang="zh-CN" altLang="en-US" sz="2800" b="1" noProof="1">
              <a:solidFill>
                <a:srgbClr val="FFFFFF"/>
              </a:solidFill>
              <a:ea typeface="等线" charset="-122"/>
            </a:endParaRPr>
          </a:p>
        </p:txBody>
      </p:sp>
      <p:sp>
        <p:nvSpPr>
          <p:cNvPr id="8" name="矩形 2"/>
          <p:cNvSpPr>
            <a:spLocks noChangeArrowheads="1"/>
          </p:cNvSpPr>
          <p:nvPr/>
        </p:nvSpPr>
        <p:spPr bwMode="auto">
          <a:xfrm>
            <a:off x="577850" y="2694951"/>
            <a:ext cx="355409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a:t>OSI</a:t>
            </a:r>
            <a:r>
              <a:rPr lang="zh-CN" altLang="zh-CN" dirty="0"/>
              <a:t>由国际标准协会</a:t>
            </a:r>
            <a:r>
              <a:rPr lang="en-US" altLang="zh-CN" dirty="0"/>
              <a:t>ISO</a:t>
            </a:r>
            <a:r>
              <a:rPr lang="zh-CN" altLang="zh-CN" dirty="0"/>
              <a:t>制定，共分为七层，由上而下依次为应用层、表示层、会话层、传输层、网络层、数据链路层和物理</a:t>
            </a:r>
            <a:r>
              <a:rPr lang="zh-CN" altLang="zh-CN" dirty="0" smtClean="0"/>
              <a:t>层</a:t>
            </a:r>
            <a:r>
              <a:rPr lang="zh-CN" altLang="en-US" dirty="0" smtClean="0"/>
              <a:t>。</a:t>
            </a:r>
            <a:endParaRPr lang="en-US" altLang="zh-CN" dirty="0"/>
          </a:p>
        </p:txBody>
      </p:sp>
      <p:sp>
        <p:nvSpPr>
          <p:cNvPr id="9" name="矩形 8"/>
          <p:cNvSpPr/>
          <p:nvPr/>
        </p:nvSpPr>
        <p:spPr>
          <a:xfrm>
            <a:off x="4332433" y="2694951"/>
            <a:ext cx="3664932" cy="261655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0" name="矩形 9"/>
          <p:cNvSpPr/>
          <p:nvPr/>
        </p:nvSpPr>
        <p:spPr>
          <a:xfrm>
            <a:off x="5007822" y="4977033"/>
            <a:ext cx="1981638"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en-US" altLang="zh-CN" sz="2800" b="1" dirty="0">
                <a:solidFill>
                  <a:srgbClr val="FFFFFF"/>
                </a:solidFill>
                <a:ea typeface="等线" charset="-122"/>
              </a:rPr>
              <a:t>TCP/IP</a:t>
            </a:r>
            <a:endParaRPr lang="zh-CN" altLang="en-US" sz="2800" b="1" noProof="1">
              <a:solidFill>
                <a:srgbClr val="FFFFFF"/>
              </a:solidFill>
              <a:ea typeface="等线" charset="-122"/>
            </a:endParaRPr>
          </a:p>
        </p:txBody>
      </p:sp>
      <p:sp>
        <p:nvSpPr>
          <p:cNvPr id="11" name="矩形 2"/>
          <p:cNvSpPr>
            <a:spLocks noChangeArrowheads="1"/>
          </p:cNvSpPr>
          <p:nvPr/>
        </p:nvSpPr>
        <p:spPr bwMode="auto">
          <a:xfrm>
            <a:off x="4387850" y="2703695"/>
            <a:ext cx="3554097" cy="13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a:t>TCP/IP</a:t>
            </a:r>
            <a:r>
              <a:rPr lang="zh-CN" altLang="zh-CN" dirty="0"/>
              <a:t>体系结</a:t>
            </a:r>
            <a:r>
              <a:rPr lang="zh-CN" altLang="zh-CN" dirty="0" smtClean="0"/>
              <a:t>构包</a:t>
            </a:r>
            <a:r>
              <a:rPr lang="zh-CN" altLang="zh-CN" dirty="0"/>
              <a:t>含四层，分别为应用层、传输层、网际层和网络接口层。</a:t>
            </a:r>
            <a:endParaRPr lang="en-US" altLang="zh-CN" dirty="0"/>
          </a:p>
        </p:txBody>
      </p:sp>
      <p:sp>
        <p:nvSpPr>
          <p:cNvPr id="12" name="矩形 11"/>
          <p:cNvSpPr/>
          <p:nvPr/>
        </p:nvSpPr>
        <p:spPr>
          <a:xfrm>
            <a:off x="8100869" y="2694951"/>
            <a:ext cx="3664932" cy="261655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3" name="矩形 12"/>
          <p:cNvSpPr/>
          <p:nvPr/>
        </p:nvSpPr>
        <p:spPr>
          <a:xfrm>
            <a:off x="8776258" y="4977033"/>
            <a:ext cx="1981638"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五层协议</a:t>
            </a:r>
            <a:endParaRPr lang="zh-CN" altLang="en-US" sz="2800" b="1" noProof="1">
              <a:solidFill>
                <a:srgbClr val="FFFFFF"/>
              </a:solidFill>
              <a:ea typeface="等线" charset="-122"/>
            </a:endParaRPr>
          </a:p>
        </p:txBody>
      </p:sp>
      <p:sp>
        <p:nvSpPr>
          <p:cNvPr id="14" name="矩形 2"/>
          <p:cNvSpPr>
            <a:spLocks noChangeArrowheads="1"/>
          </p:cNvSpPr>
          <p:nvPr/>
        </p:nvSpPr>
        <p:spPr bwMode="auto">
          <a:xfrm>
            <a:off x="8156286" y="2694951"/>
            <a:ext cx="3554097"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五层协议的体系结</a:t>
            </a:r>
            <a:r>
              <a:rPr lang="zh-CN" altLang="zh-CN" dirty="0" smtClean="0"/>
              <a:t>构</a:t>
            </a:r>
            <a:r>
              <a:rPr lang="zh-CN" altLang="zh-CN" dirty="0"/>
              <a:t>结合</a:t>
            </a:r>
            <a:r>
              <a:rPr lang="en-US" altLang="zh-CN" dirty="0"/>
              <a:t>OSI</a:t>
            </a:r>
            <a:r>
              <a:rPr lang="zh-CN" altLang="zh-CN" dirty="0"/>
              <a:t>和</a:t>
            </a:r>
            <a:r>
              <a:rPr lang="en-US" altLang="zh-CN" dirty="0"/>
              <a:t>TCP/IP</a:t>
            </a:r>
            <a:r>
              <a:rPr lang="zh-CN" altLang="zh-CN" dirty="0"/>
              <a:t>的优点，分为应用层、传输层、网络层、数据链路层和物理层。</a:t>
            </a:r>
            <a:endParaRPr lang="en-US" altLang="zh-CN" dirty="0"/>
          </a:p>
        </p:txBody>
      </p:sp>
      <p:sp>
        <p:nvSpPr>
          <p:cNvPr id="16" name="矩形 2"/>
          <p:cNvSpPr>
            <a:spLocks noChangeArrowheads="1"/>
          </p:cNvSpPr>
          <p:nvPr/>
        </p:nvSpPr>
        <p:spPr bwMode="auto">
          <a:xfrm>
            <a:off x="577850" y="1320800"/>
            <a:ext cx="1108767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计</a:t>
            </a:r>
            <a:r>
              <a:rPr lang="zh-CN" altLang="zh-CN" sz="4400" dirty="0">
                <a:latin typeface="微软雅黑" pitchFamily="34" charset="-122"/>
                <a:ea typeface="微软雅黑" pitchFamily="34" charset="-122"/>
              </a:rPr>
              <a:t>算机网络</a:t>
            </a:r>
            <a:r>
              <a:rPr lang="zh-CN" altLang="zh-CN" sz="4400" dirty="0" smtClean="0">
                <a:latin typeface="微软雅黑" pitchFamily="34" charset="-122"/>
                <a:ea typeface="微软雅黑" pitchFamily="34" charset="-122"/>
              </a:rPr>
              <a:t>的</a:t>
            </a:r>
            <a:r>
              <a:rPr lang="zh-CN" altLang="en-US" sz="4400" dirty="0">
                <a:latin typeface="微软雅黑" pitchFamily="34" charset="-122"/>
                <a:ea typeface="微软雅黑" pitchFamily="34" charset="-122"/>
              </a:rPr>
              <a:t>三种</a:t>
            </a:r>
            <a:r>
              <a:rPr lang="zh-CN" altLang="zh-CN" sz="4400" dirty="0" smtClean="0">
                <a:latin typeface="微软雅黑" pitchFamily="34" charset="-122"/>
                <a:ea typeface="微软雅黑" pitchFamily="34" charset="-122"/>
              </a:rPr>
              <a:t>体</a:t>
            </a:r>
            <a:r>
              <a:rPr lang="zh-CN" altLang="zh-CN" sz="4400" dirty="0">
                <a:latin typeface="微软雅黑" pitchFamily="34" charset="-122"/>
                <a:ea typeface="微软雅黑" pitchFamily="34" charset="-122"/>
              </a:rPr>
              <a:t>系结</a:t>
            </a:r>
            <a:r>
              <a:rPr lang="zh-CN" altLang="zh-CN" sz="4400" dirty="0" smtClean="0">
                <a:latin typeface="微软雅黑" pitchFamily="34" charset="-122"/>
                <a:ea typeface="微软雅黑" pitchFamily="34" charset="-122"/>
              </a:rPr>
              <a:t>构</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Tree>
    <p:extLst>
      <p:ext uri="{BB962C8B-B14F-4D97-AF65-F5344CB8AC3E}">
        <p14:creationId xmlns:p14="http://schemas.microsoft.com/office/powerpoint/2010/main" val="2852816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6" name="矩形 2"/>
          <p:cNvSpPr>
            <a:spLocks noChangeArrowheads="1"/>
          </p:cNvSpPr>
          <p:nvPr/>
        </p:nvSpPr>
        <p:spPr bwMode="auto">
          <a:xfrm>
            <a:off x="577850" y="1320800"/>
            <a:ext cx="1108767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三种体系结构中各层的对应关系</a:t>
            </a:r>
            <a:r>
              <a:rPr lang="zh-CN" altLang="zh-CN" sz="4400" dirty="0" smtClean="0">
                <a:latin typeface="微软雅黑" pitchFamily="34" charset="-122"/>
                <a:ea typeface="微软雅黑" pitchFamily="34" charset="-122"/>
              </a:rPr>
              <a:t>如</a:t>
            </a:r>
            <a:r>
              <a:rPr lang="zh-CN" altLang="en-US" sz="4400" dirty="0" smtClean="0">
                <a:latin typeface="微软雅黑" pitchFamily="34" charset="-122"/>
                <a:ea typeface="微软雅黑" pitchFamily="34" charset="-122"/>
              </a:rPr>
              <a:t>下图</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endParaRPr lang="zh-CN" altLang="en-US" sz="4400" dirty="0">
              <a:latin typeface="微软雅黑" pitchFamily="34" charset="-122"/>
              <a:ea typeface="微软雅黑" pitchFamily="34" charset="-122"/>
            </a:endParaRPr>
          </a:p>
        </p:txBody>
      </p:sp>
      <p:pic>
        <p:nvPicPr>
          <p:cNvPr id="15" name="图片 14"/>
          <p:cNvPicPr/>
          <p:nvPr/>
        </p:nvPicPr>
        <p:blipFill>
          <a:blip r:embed="rId2">
            <a:extLst>
              <a:ext uri="{28A0092B-C50C-407E-A947-70E740481C1C}">
                <a14:useLocalDpi xmlns:a14="http://schemas.microsoft.com/office/drawing/2010/main" val="0"/>
              </a:ext>
            </a:extLst>
          </a:blip>
          <a:srcRect/>
          <a:stretch>
            <a:fillRect/>
          </a:stretch>
        </p:blipFill>
        <p:spPr bwMode="auto">
          <a:xfrm>
            <a:off x="3178247" y="2445327"/>
            <a:ext cx="5886884" cy="3432898"/>
          </a:xfrm>
          <a:prstGeom prst="rect">
            <a:avLst/>
          </a:prstGeom>
          <a:noFill/>
          <a:ln>
            <a:noFill/>
          </a:ln>
        </p:spPr>
      </p:pic>
    </p:spTree>
    <p:extLst>
      <p:ext uri="{BB962C8B-B14F-4D97-AF65-F5344CB8AC3E}">
        <p14:creationId xmlns:p14="http://schemas.microsoft.com/office/powerpoint/2010/main" val="3526867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6" name="矩形 2"/>
          <p:cNvSpPr>
            <a:spLocks noChangeArrowheads="1"/>
          </p:cNvSpPr>
          <p:nvPr/>
        </p:nvSpPr>
        <p:spPr bwMode="auto">
          <a:xfrm>
            <a:off x="577850" y="1320800"/>
            <a:ext cx="11087678"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五层协议体系结构中各层的功能分别如下：</a:t>
            </a:r>
            <a:endParaRPr lang="zh-CN" altLang="en-US" sz="4400" dirty="0">
              <a:latin typeface="微软雅黑" pitchFamily="34" charset="-122"/>
              <a:ea typeface="微软雅黑" pitchFamily="34" charset="-122"/>
            </a:endParaRPr>
          </a:p>
        </p:txBody>
      </p:sp>
      <p:pic>
        <p:nvPicPr>
          <p:cNvPr id="15" name="图片 14"/>
          <p:cNvPicPr/>
          <p:nvPr/>
        </p:nvPicPr>
        <p:blipFill rotWithShape="1">
          <a:blip r:embed="rId2">
            <a:extLst>
              <a:ext uri="{28A0092B-C50C-407E-A947-70E740481C1C}">
                <a14:useLocalDpi xmlns:a14="http://schemas.microsoft.com/office/drawing/2010/main" val="0"/>
              </a:ext>
            </a:extLst>
          </a:blip>
          <a:srcRect l="77086" t="9773"/>
          <a:stretch/>
        </p:blipFill>
        <p:spPr bwMode="auto">
          <a:xfrm>
            <a:off x="1066800" y="2169721"/>
            <a:ext cx="1838203" cy="4220968"/>
          </a:xfrm>
          <a:prstGeom prst="rect">
            <a:avLst/>
          </a:prstGeom>
          <a:noFill/>
          <a:ln>
            <a:noFill/>
          </a:ln>
        </p:spPr>
      </p:pic>
      <p:cxnSp>
        <p:nvCxnSpPr>
          <p:cNvPr id="5" name="直接箭头连接符 4"/>
          <p:cNvCxnSpPr>
            <a:endCxn id="6" idx="1"/>
          </p:cNvCxnSpPr>
          <p:nvPr/>
        </p:nvCxnSpPr>
        <p:spPr>
          <a:xfrm>
            <a:off x="2905003" y="5985164"/>
            <a:ext cx="875566" cy="24622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780569" y="5985163"/>
            <a:ext cx="6186309" cy="492443"/>
          </a:xfrm>
          <a:prstGeom prst="rect">
            <a:avLst/>
          </a:prstGeom>
        </p:spPr>
        <p:txBody>
          <a:bodyPr wrap="none">
            <a:spAutoFit/>
          </a:bodyPr>
          <a:lstStyle/>
          <a:p>
            <a:r>
              <a:rPr lang="zh-CN" altLang="zh-CN" sz="2600" dirty="0" smtClean="0">
                <a:latin typeface="楷体" pitchFamily="49" charset="-122"/>
                <a:ea typeface="楷体" pitchFamily="49" charset="-122"/>
              </a:rPr>
              <a:t>为</a:t>
            </a:r>
            <a:r>
              <a:rPr lang="zh-CN" altLang="zh-CN" sz="2600" dirty="0">
                <a:latin typeface="楷体" pitchFamily="49" charset="-122"/>
                <a:ea typeface="楷体" pitchFamily="49" charset="-122"/>
              </a:rPr>
              <a:t>设备之间的数据传输提供可靠的环</a:t>
            </a:r>
            <a:r>
              <a:rPr lang="zh-CN" altLang="zh-CN" sz="2600" dirty="0" smtClean="0">
                <a:latin typeface="楷体" pitchFamily="49" charset="-122"/>
                <a:ea typeface="楷体" pitchFamily="49" charset="-122"/>
              </a:rPr>
              <a:t>境</a:t>
            </a:r>
            <a:r>
              <a:rPr lang="zh-CN" altLang="en-US" sz="2600" dirty="0">
                <a:latin typeface="楷体" pitchFamily="49" charset="-122"/>
                <a:ea typeface="楷体" pitchFamily="49" charset="-122"/>
              </a:rPr>
              <a:t>。</a:t>
            </a:r>
          </a:p>
        </p:txBody>
      </p:sp>
      <p:cxnSp>
        <p:nvCxnSpPr>
          <p:cNvPr id="10" name="直接箭头连接符 9"/>
          <p:cNvCxnSpPr>
            <a:endCxn id="11" idx="1"/>
          </p:cNvCxnSpPr>
          <p:nvPr/>
        </p:nvCxnSpPr>
        <p:spPr>
          <a:xfrm flipV="1">
            <a:off x="2905003" y="5412769"/>
            <a:ext cx="875566" cy="8771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80569" y="4966493"/>
            <a:ext cx="5852884" cy="892552"/>
          </a:xfrm>
          <a:prstGeom prst="rect">
            <a:avLst/>
          </a:prstGeom>
        </p:spPr>
        <p:txBody>
          <a:bodyPr wrap="none">
            <a:spAutoFit/>
          </a:bodyPr>
          <a:lstStyle/>
          <a:p>
            <a:r>
              <a:rPr lang="zh-CN" altLang="zh-CN" sz="2600" dirty="0">
                <a:latin typeface="楷体" pitchFamily="49" charset="-122"/>
                <a:ea typeface="楷体" pitchFamily="49" charset="-122"/>
              </a:rPr>
              <a:t>将从网络层获取的数据报组装成帧</a:t>
            </a:r>
            <a:r>
              <a:rPr lang="zh-CN" altLang="zh-CN" sz="2600" dirty="0" smtClean="0">
                <a:latin typeface="楷体" pitchFamily="49" charset="-122"/>
                <a:ea typeface="楷体" pitchFamily="49" charset="-122"/>
              </a:rPr>
              <a:t>，</a:t>
            </a:r>
            <a:endParaRPr lang="en-US" altLang="zh-CN" sz="2600" dirty="0" smtClean="0">
              <a:latin typeface="楷体" pitchFamily="49" charset="-122"/>
              <a:ea typeface="楷体" pitchFamily="49" charset="-122"/>
            </a:endParaRPr>
          </a:p>
          <a:p>
            <a:r>
              <a:rPr lang="zh-CN" altLang="zh-CN" sz="2600" dirty="0" smtClean="0">
                <a:latin typeface="楷体" pitchFamily="49" charset="-122"/>
                <a:ea typeface="楷体" pitchFamily="49" charset="-122"/>
              </a:rPr>
              <a:t>在</a:t>
            </a:r>
            <a:r>
              <a:rPr lang="zh-CN" altLang="zh-CN" sz="2600" dirty="0">
                <a:latin typeface="楷体" pitchFamily="49" charset="-122"/>
                <a:ea typeface="楷体" pitchFamily="49" charset="-122"/>
              </a:rPr>
              <a:t>网络结点之间以帧为单位传输数据。</a:t>
            </a:r>
            <a:endParaRPr lang="zh-CN" altLang="en-US" sz="2600" dirty="0">
              <a:latin typeface="楷体" pitchFamily="49" charset="-122"/>
              <a:ea typeface="楷体" pitchFamily="49" charset="-122"/>
            </a:endParaRPr>
          </a:p>
        </p:txBody>
      </p:sp>
      <p:cxnSp>
        <p:nvCxnSpPr>
          <p:cNvPr id="13" name="直接箭头连接符 12"/>
          <p:cNvCxnSpPr>
            <a:endCxn id="14" idx="1"/>
          </p:cNvCxnSpPr>
          <p:nvPr/>
        </p:nvCxnSpPr>
        <p:spPr>
          <a:xfrm flipV="1">
            <a:off x="2905003" y="4394101"/>
            <a:ext cx="875566" cy="5723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780569" y="3947825"/>
            <a:ext cx="8411431" cy="892552"/>
          </a:xfrm>
          <a:prstGeom prst="rect">
            <a:avLst/>
          </a:prstGeom>
        </p:spPr>
        <p:txBody>
          <a:bodyPr wrap="square">
            <a:spAutoFit/>
          </a:bodyPr>
          <a:lstStyle/>
          <a:p>
            <a:r>
              <a:rPr lang="zh-CN" altLang="zh-CN" sz="2600" dirty="0">
                <a:latin typeface="楷体" pitchFamily="49" charset="-122"/>
                <a:ea typeface="楷体" pitchFamily="49" charset="-122"/>
              </a:rPr>
              <a:t>为分组交换网上的不同主机提供通信服务</a:t>
            </a:r>
            <a:r>
              <a:rPr lang="zh-CN" altLang="zh-CN" sz="2600" dirty="0" smtClean="0">
                <a:latin typeface="楷体" pitchFamily="49" charset="-122"/>
                <a:ea typeface="楷体" pitchFamily="49" charset="-122"/>
              </a:rPr>
              <a:t>，在</a:t>
            </a:r>
            <a:r>
              <a:rPr lang="zh-CN" altLang="zh-CN" sz="2600" dirty="0">
                <a:latin typeface="楷体" pitchFamily="49" charset="-122"/>
                <a:ea typeface="楷体" pitchFamily="49" charset="-122"/>
              </a:rPr>
              <a:t>进行通信时</a:t>
            </a:r>
            <a:r>
              <a:rPr lang="zh-CN" altLang="zh-CN" sz="2600" dirty="0" smtClean="0">
                <a:latin typeface="楷体" pitchFamily="49" charset="-122"/>
                <a:ea typeface="楷体" pitchFamily="49" charset="-122"/>
              </a:rPr>
              <a:t>，将</a:t>
            </a:r>
            <a:r>
              <a:rPr lang="zh-CN" altLang="zh-CN" sz="2600" dirty="0">
                <a:latin typeface="楷体" pitchFamily="49" charset="-122"/>
                <a:ea typeface="楷体" pitchFamily="49" charset="-122"/>
              </a:rPr>
              <a:t>从传输层获取的报文段或数据报封</a:t>
            </a:r>
            <a:r>
              <a:rPr lang="zh-CN" altLang="zh-CN" sz="2600" dirty="0" smtClean="0">
                <a:latin typeface="楷体" pitchFamily="49" charset="-122"/>
                <a:ea typeface="楷体" pitchFamily="49" charset="-122"/>
              </a:rPr>
              <a:t>装</a:t>
            </a:r>
            <a:r>
              <a:rPr lang="zh-CN" altLang="en-US" sz="2600" dirty="0" smtClean="0">
                <a:latin typeface="楷体" pitchFamily="49" charset="-122"/>
                <a:ea typeface="楷体" pitchFamily="49" charset="-122"/>
              </a:rPr>
              <a:t>成</a:t>
            </a:r>
            <a:r>
              <a:rPr lang="zh-CN" altLang="zh-CN" sz="2600" dirty="0" smtClean="0">
                <a:latin typeface="楷体" pitchFamily="49" charset="-122"/>
                <a:ea typeface="楷体" pitchFamily="49" charset="-122"/>
              </a:rPr>
              <a:t>数</a:t>
            </a:r>
            <a:r>
              <a:rPr lang="zh-CN" altLang="zh-CN" sz="2600" dirty="0">
                <a:latin typeface="楷体" pitchFamily="49" charset="-122"/>
                <a:ea typeface="楷体" pitchFamily="49" charset="-122"/>
              </a:rPr>
              <a:t>据报。</a:t>
            </a:r>
            <a:endParaRPr lang="zh-CN" altLang="en-US" sz="2600" dirty="0">
              <a:latin typeface="楷体" pitchFamily="49" charset="-122"/>
              <a:ea typeface="楷体" pitchFamily="49" charset="-122"/>
            </a:endParaRPr>
          </a:p>
        </p:txBody>
      </p:sp>
      <p:cxnSp>
        <p:nvCxnSpPr>
          <p:cNvPr id="18" name="直接箭头连接符 17"/>
          <p:cNvCxnSpPr>
            <a:stCxn id="15" idx="3"/>
            <a:endCxn id="19" idx="1"/>
          </p:cNvCxnSpPr>
          <p:nvPr/>
        </p:nvCxnSpPr>
        <p:spPr>
          <a:xfrm flipV="1">
            <a:off x="2905003" y="3544711"/>
            <a:ext cx="875566" cy="73549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780569" y="3298489"/>
            <a:ext cx="8186857" cy="492443"/>
          </a:xfrm>
          <a:prstGeom prst="rect">
            <a:avLst/>
          </a:prstGeom>
        </p:spPr>
        <p:txBody>
          <a:bodyPr wrap="none">
            <a:spAutoFit/>
          </a:bodyPr>
          <a:lstStyle/>
          <a:p>
            <a:r>
              <a:rPr lang="zh-CN" altLang="zh-CN" sz="2600" dirty="0">
                <a:latin typeface="楷体" pitchFamily="49" charset="-122"/>
                <a:ea typeface="楷体" pitchFamily="49" charset="-122"/>
              </a:rPr>
              <a:t>为应用进程提供连接服务，实现连接两端进程的会话。</a:t>
            </a:r>
            <a:endParaRPr lang="zh-CN" altLang="en-US" sz="2600" dirty="0">
              <a:latin typeface="楷体" pitchFamily="49" charset="-122"/>
              <a:ea typeface="楷体" pitchFamily="49" charset="-122"/>
            </a:endParaRPr>
          </a:p>
        </p:txBody>
      </p:sp>
      <p:cxnSp>
        <p:nvCxnSpPr>
          <p:cNvPr id="22" name="直接箭头连接符 21"/>
          <p:cNvCxnSpPr>
            <a:endCxn id="23" idx="1"/>
          </p:cNvCxnSpPr>
          <p:nvPr/>
        </p:nvCxnSpPr>
        <p:spPr>
          <a:xfrm flipV="1">
            <a:off x="2905003" y="2790658"/>
            <a:ext cx="875566" cy="3077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780569" y="2344382"/>
            <a:ext cx="8078922" cy="892552"/>
          </a:xfrm>
          <a:prstGeom prst="rect">
            <a:avLst/>
          </a:prstGeom>
        </p:spPr>
        <p:txBody>
          <a:bodyPr wrap="square">
            <a:spAutoFit/>
          </a:bodyPr>
          <a:lstStyle/>
          <a:p>
            <a:r>
              <a:rPr lang="zh-CN" altLang="zh-CN" sz="2600" dirty="0">
                <a:latin typeface="楷体" pitchFamily="49" charset="-122"/>
                <a:ea typeface="楷体" pitchFamily="49" charset="-122"/>
              </a:rPr>
              <a:t>为应用进程提供服务，定义了应用进程间通信和交互的规则。</a:t>
            </a:r>
            <a:endParaRPr lang="zh-CN" altLang="en-US" sz="2600" dirty="0">
              <a:latin typeface="楷体" pitchFamily="49" charset="-122"/>
              <a:ea typeface="楷体" pitchFamily="49" charset="-122"/>
            </a:endParaRPr>
          </a:p>
        </p:txBody>
      </p:sp>
    </p:spTree>
    <p:extLst>
      <p:ext uri="{BB962C8B-B14F-4D97-AF65-F5344CB8AC3E}">
        <p14:creationId xmlns:p14="http://schemas.microsoft.com/office/powerpoint/2010/main" val="355663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6" name="矩形 2"/>
          <p:cNvSpPr>
            <a:spLocks noChangeArrowheads="1"/>
          </p:cNvSpPr>
          <p:nvPr/>
        </p:nvSpPr>
        <p:spPr bwMode="auto">
          <a:xfrm>
            <a:off x="577850" y="1320800"/>
            <a:ext cx="11406332"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计算机网络通信基于</a:t>
            </a:r>
            <a:r>
              <a:rPr lang="en-US" altLang="zh-CN" sz="4400" dirty="0">
                <a:latin typeface="微软雅黑" pitchFamily="34" charset="-122"/>
                <a:ea typeface="微软雅黑" pitchFamily="34" charset="-122"/>
              </a:rPr>
              <a:t>TCP/IP</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TCP/IP</a:t>
            </a:r>
            <a:r>
              <a:rPr lang="zh-CN" altLang="zh-CN" sz="4400" dirty="0">
                <a:latin typeface="微软雅黑" pitchFamily="34" charset="-122"/>
                <a:ea typeface="微软雅黑" pitchFamily="34" charset="-122"/>
              </a:rPr>
              <a:t>实际上并不是协议，而是协议族，它由多种协议构成</a:t>
            </a:r>
            <a:r>
              <a:rPr lang="en-US" altLang="zh-CN"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包括</a:t>
            </a:r>
            <a:r>
              <a:rPr lang="en-US" altLang="zh-CN" sz="4400" dirty="0">
                <a:latin typeface="微软雅黑" pitchFamily="34" charset="-122"/>
                <a:ea typeface="微软雅黑" pitchFamily="34" charset="-122"/>
              </a:rPr>
              <a:t>TCP</a:t>
            </a:r>
            <a:r>
              <a:rPr lang="zh-CN" altLang="zh-CN" sz="4400" dirty="0">
                <a:latin typeface="微软雅黑" pitchFamily="34" charset="-122"/>
                <a:ea typeface="微软雅黑" pitchFamily="34" charset="-122"/>
              </a:rPr>
              <a:t>协议、</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协议、</a:t>
            </a:r>
            <a:r>
              <a:rPr lang="en-US" altLang="zh-CN" sz="4400" dirty="0">
                <a:latin typeface="微软雅黑" pitchFamily="34" charset="-122"/>
                <a:ea typeface="微软雅黑" pitchFamily="34" charset="-122"/>
              </a:rPr>
              <a:t>IP</a:t>
            </a:r>
            <a:r>
              <a:rPr lang="zh-CN" altLang="zh-CN" sz="4400" dirty="0">
                <a:latin typeface="微软雅黑" pitchFamily="34" charset="-122"/>
                <a:ea typeface="微软雅黑" pitchFamily="34" charset="-122"/>
              </a:rPr>
              <a:t>协议等。</a:t>
            </a:r>
            <a:endParaRPr lang="zh-CN" altLang="en-US" sz="4400" dirty="0">
              <a:latin typeface="微软雅黑" pitchFamily="34" charset="-122"/>
              <a:ea typeface="微软雅黑" pitchFamily="34" charset="-122"/>
            </a:endParaRPr>
          </a:p>
        </p:txBody>
      </p:sp>
      <p:sp>
        <p:nvSpPr>
          <p:cNvPr id="30" name="矩形 29"/>
          <p:cNvSpPr/>
          <p:nvPr/>
        </p:nvSpPr>
        <p:spPr>
          <a:xfrm>
            <a:off x="2930669" y="4095443"/>
            <a:ext cx="6700693" cy="1421928"/>
          </a:xfrm>
          <a:prstGeom prst="rect">
            <a:avLst/>
          </a:prstGeom>
        </p:spPr>
        <p:txBody>
          <a:bodyPr wrap="square">
            <a:spAutoFit/>
          </a:bodyPr>
          <a:lstStyle/>
          <a:p>
            <a:pPr marL="571500" indent="-571500">
              <a:lnSpc>
                <a:spcPct val="120000"/>
              </a:lnSpc>
              <a:buFont typeface="Arial" pitchFamily="34" charset="0"/>
              <a:buChar char="•"/>
            </a:pPr>
            <a:r>
              <a:rPr lang="en-US" altLang="zh-CN" sz="3600" dirty="0">
                <a:latin typeface="楷体" pitchFamily="49" charset="-122"/>
                <a:ea typeface="楷体" pitchFamily="49" charset="-122"/>
              </a:rPr>
              <a:t>TCP</a:t>
            </a:r>
            <a:r>
              <a:rPr lang="zh-CN" altLang="zh-CN" sz="3600" dirty="0">
                <a:latin typeface="楷体" pitchFamily="49" charset="-122"/>
                <a:ea typeface="楷体" pitchFamily="49" charset="-122"/>
              </a:rPr>
              <a:t>、</a:t>
            </a:r>
            <a:r>
              <a:rPr lang="en-US" altLang="zh-CN" sz="3600" dirty="0">
                <a:latin typeface="楷体" pitchFamily="49" charset="-122"/>
                <a:ea typeface="楷体" pitchFamily="49" charset="-122"/>
              </a:rPr>
              <a:t>UDP</a:t>
            </a:r>
            <a:r>
              <a:rPr lang="zh-CN" altLang="zh-CN" sz="3600" dirty="0">
                <a:latin typeface="楷体" pitchFamily="49" charset="-122"/>
                <a:ea typeface="楷体" pitchFamily="49" charset="-122"/>
              </a:rPr>
              <a:t>协议应用在传输</a:t>
            </a:r>
            <a:r>
              <a:rPr lang="zh-CN" altLang="zh-CN" sz="3600" dirty="0" smtClean="0">
                <a:latin typeface="楷体" pitchFamily="49" charset="-122"/>
                <a:ea typeface="楷体" pitchFamily="49" charset="-122"/>
              </a:rPr>
              <a:t>层</a:t>
            </a:r>
            <a:r>
              <a:rPr lang="zh-CN" altLang="en-US" sz="3600" dirty="0" smtClean="0">
                <a:latin typeface="楷体" pitchFamily="49" charset="-122"/>
                <a:ea typeface="楷体" pitchFamily="49" charset="-122"/>
              </a:rPr>
              <a:t>。</a:t>
            </a:r>
            <a:endParaRPr lang="en-US" altLang="zh-CN" sz="3600" dirty="0" smtClean="0">
              <a:latin typeface="楷体" pitchFamily="49" charset="-122"/>
              <a:ea typeface="楷体" pitchFamily="49" charset="-122"/>
            </a:endParaRPr>
          </a:p>
          <a:p>
            <a:pPr marL="571500" indent="-571500">
              <a:lnSpc>
                <a:spcPct val="120000"/>
              </a:lnSpc>
              <a:buFont typeface="Arial" pitchFamily="34" charset="0"/>
              <a:buChar char="•"/>
            </a:pPr>
            <a:r>
              <a:rPr lang="en-US" altLang="zh-CN" sz="3600" dirty="0" smtClean="0">
                <a:latin typeface="楷体" pitchFamily="49" charset="-122"/>
                <a:ea typeface="楷体" pitchFamily="49" charset="-122"/>
              </a:rPr>
              <a:t>IP</a:t>
            </a:r>
            <a:r>
              <a:rPr lang="zh-CN" altLang="zh-CN" sz="3600" dirty="0">
                <a:latin typeface="楷体" pitchFamily="49" charset="-122"/>
                <a:ea typeface="楷体" pitchFamily="49" charset="-122"/>
              </a:rPr>
              <a:t>协议应用在网络层。</a:t>
            </a:r>
            <a:endParaRPr lang="zh-CN" altLang="en-US" sz="3600" dirty="0">
              <a:latin typeface="楷体" pitchFamily="49" charset="-122"/>
              <a:ea typeface="楷体" pitchFamily="49" charset="-122"/>
            </a:endParaRPr>
          </a:p>
        </p:txBody>
      </p:sp>
    </p:spTree>
    <p:extLst>
      <p:ext uri="{BB962C8B-B14F-4D97-AF65-F5344CB8AC3E}">
        <p14:creationId xmlns:p14="http://schemas.microsoft.com/office/powerpoint/2010/main" val="2491170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181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TCP</a:t>
            </a:r>
            <a:r>
              <a:rPr lang="zh-CN" altLang="zh-CN" sz="3200" dirty="0">
                <a:latin typeface="Calibri" pitchFamily="34" charset="0"/>
                <a:ea typeface="楷体" pitchFamily="49" charset="-122"/>
              </a:rPr>
              <a:t>协议即传输控制协议（</a:t>
            </a:r>
            <a:r>
              <a:rPr lang="en-US" altLang="zh-CN" sz="3200" dirty="0">
                <a:latin typeface="Calibri" pitchFamily="34" charset="0"/>
                <a:ea typeface="楷体" pitchFamily="49" charset="-122"/>
              </a:rPr>
              <a:t>Transmission Control Protocol</a:t>
            </a:r>
            <a:r>
              <a:rPr lang="zh-CN" altLang="zh-CN" sz="3200" dirty="0">
                <a:latin typeface="Calibri" pitchFamily="34" charset="0"/>
                <a:ea typeface="楷体" pitchFamily="49" charset="-122"/>
              </a:rPr>
              <a:t>），该协议是一种面向连接的、可靠的、基于字节流的传输协议。</a:t>
            </a: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TCP</a:t>
            </a:r>
            <a:r>
              <a:rPr lang="zh-CN" altLang="zh-CN" sz="3600" b="1" dirty="0">
                <a:solidFill>
                  <a:srgbClr val="1353A2"/>
                </a:solidFill>
                <a:latin typeface="微软雅黑" pitchFamily="34" charset="-122"/>
                <a:ea typeface="微软雅黑" pitchFamily="34" charset="-122"/>
              </a:rPr>
              <a:t>协议</a:t>
            </a:r>
          </a:p>
        </p:txBody>
      </p:sp>
      <p:pic>
        <p:nvPicPr>
          <p:cNvPr id="12290" name="Picture 2" descr="https://timgsa.baidu.com/timg?image&amp;quality=80&amp;size=b9999_10000&amp;sec=1563863709086&amp;di=ad89a2cba6967f6da9c5e478d8e80a03&amp;imgtype=0&amp;src=http%3A%2F%2Fimg.bimg.126.net%2Fphoto%2FfdgSG97N92uW637n4HSxiQ%3D%3D%2F51250963759644507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049" y="4060602"/>
            <a:ext cx="3816949" cy="244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463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299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UDP</a:t>
            </a:r>
            <a:r>
              <a:rPr lang="zh-CN" altLang="zh-CN" sz="3200" dirty="0">
                <a:latin typeface="Calibri" pitchFamily="34" charset="0"/>
                <a:ea typeface="楷体" pitchFamily="49" charset="-122"/>
              </a:rPr>
              <a:t>的收发双方不存在连接，当按照</a:t>
            </a:r>
            <a:r>
              <a:rPr lang="en-US" altLang="zh-CN" sz="3200" dirty="0">
                <a:latin typeface="Calibri" pitchFamily="34" charset="0"/>
                <a:ea typeface="楷体" pitchFamily="49" charset="-122"/>
              </a:rPr>
              <a:t>UDP</a:t>
            </a:r>
            <a:r>
              <a:rPr lang="zh-CN" altLang="zh-CN" sz="3200" dirty="0">
                <a:latin typeface="Calibri" pitchFamily="34" charset="0"/>
                <a:ea typeface="楷体" pitchFamily="49" charset="-122"/>
              </a:rPr>
              <a:t>协议传输数据时，发送方使用套接字文件发送数据报给接收方，之后可立即使用同一个套接字发送其它数据报给另一个接收方；同样的，接收方也可以通过相同的套接字接收由多个发送方发来的数据。</a:t>
            </a: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UDP</a:t>
            </a:r>
            <a:r>
              <a:rPr lang="zh-CN" altLang="zh-CN" sz="3600" b="1" dirty="0">
                <a:solidFill>
                  <a:srgbClr val="1353A2"/>
                </a:solidFill>
                <a:latin typeface="微软雅黑" pitchFamily="34" charset="-122"/>
                <a:ea typeface="微软雅黑" pitchFamily="34" charset="-122"/>
              </a:rPr>
              <a:t>协议</a:t>
            </a:r>
          </a:p>
        </p:txBody>
      </p:sp>
    </p:spTree>
    <p:extLst>
      <p:ext uri="{BB962C8B-B14F-4D97-AF65-F5344CB8AC3E}">
        <p14:creationId xmlns:p14="http://schemas.microsoft.com/office/powerpoint/2010/main" val="3441643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359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协议的两个基本功能为寻址和分段。传输层的数据封装完成后没有直接发送到接收方，而是先递达网络层；网络层又在原数据报前添加</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首部，封装成</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数据报，并解析数据报中的目的地址，为其选择传输路径，将数据报发送到接收方，</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协议中这种选择道路的功能称为路由功能。</a:t>
            </a: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协议</a:t>
            </a:r>
          </a:p>
        </p:txBody>
      </p:sp>
    </p:spTree>
    <p:extLst>
      <p:ext uri="{BB962C8B-B14F-4D97-AF65-F5344CB8AC3E}">
        <p14:creationId xmlns:p14="http://schemas.microsoft.com/office/powerpoint/2010/main" val="3440299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359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协议的两个基本功能为寻址和分段。传输层的数据封装完成后没有直接发送到接收方，而是先递达网络层；网络层又在原数据报前添加</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首部，封装成</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数据报，并解析数据报中的目的地址，为其选择传输路径，将数据报发送到接收方，</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协议中这种选择道路的功能称为路由功能。</a:t>
            </a: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协议</a:t>
            </a:r>
          </a:p>
        </p:txBody>
      </p:sp>
    </p:spTree>
    <p:extLst>
      <p:ext uri="{BB962C8B-B14F-4D97-AF65-F5344CB8AC3E}">
        <p14:creationId xmlns:p14="http://schemas.microsoft.com/office/powerpoint/2010/main" val="1342628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数据传输流程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406332"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在数据传输的过程中，除物理层之外的其它各层都会向原始数据中添加控制信息</a:t>
            </a:r>
            <a:r>
              <a:rPr lang="zh-CN" altLang="zh-CN"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3015438" y="3111644"/>
            <a:ext cx="6531156" cy="3289156"/>
          </a:xfrm>
          <a:prstGeom prst="rect">
            <a:avLst/>
          </a:prstGeom>
          <a:noFill/>
          <a:ln>
            <a:noFill/>
          </a:ln>
        </p:spPr>
      </p:pic>
    </p:spTree>
    <p:extLst>
      <p:ext uri="{BB962C8B-B14F-4D97-AF65-F5344CB8AC3E}">
        <p14:creationId xmlns:p14="http://schemas.microsoft.com/office/powerpoint/2010/main" val="949389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数据传输流程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406332" cy="298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smtClean="0">
                <a:latin typeface="微软雅黑" pitchFamily="34" charset="-122"/>
                <a:ea typeface="微软雅黑" pitchFamily="34" charset="-122"/>
              </a:rPr>
              <a:t>由数据传输过程可知，体</a:t>
            </a:r>
            <a:r>
              <a:rPr lang="zh-CN" altLang="zh-CN" sz="4000" dirty="0">
                <a:latin typeface="微软雅黑" pitchFamily="34" charset="-122"/>
                <a:ea typeface="微软雅黑" pitchFamily="34" charset="-122"/>
              </a:rPr>
              <a:t>系结构中各层的实现建立在其下一层所提供的服务上，且本层继续向上层提供服务，各层之间的常用协议以及层级关系</a:t>
            </a:r>
            <a:r>
              <a:rPr lang="zh-CN" altLang="zh-CN" sz="4000" dirty="0" smtClean="0">
                <a:latin typeface="微软雅黑" pitchFamily="34" charset="-122"/>
                <a:ea typeface="微软雅黑" pitchFamily="34" charset="-122"/>
              </a:rPr>
              <a:t>如</a:t>
            </a:r>
            <a:r>
              <a:rPr lang="zh-CN" altLang="en-US" sz="4000" dirty="0" smtClean="0">
                <a:latin typeface="微软雅黑" pitchFamily="34" charset="-122"/>
                <a:ea typeface="微软雅黑" pitchFamily="34" charset="-122"/>
              </a:rPr>
              <a:t>下图</a:t>
            </a:r>
            <a:r>
              <a:rPr lang="zh-CN" altLang="zh-CN" sz="4000" dirty="0" smtClean="0">
                <a:latin typeface="微软雅黑" pitchFamily="34" charset="-122"/>
                <a:ea typeface="微软雅黑" pitchFamily="34" charset="-122"/>
              </a:rPr>
              <a:t>所</a:t>
            </a:r>
            <a:r>
              <a:rPr lang="zh-CN" altLang="zh-CN" sz="4000" dirty="0">
                <a:latin typeface="微软雅黑" pitchFamily="34" charset="-122"/>
                <a:ea typeface="微软雅黑" pitchFamily="34" charset="-122"/>
              </a:rPr>
              <a:t>示。</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326966" y="3603480"/>
            <a:ext cx="5908099" cy="2804747"/>
          </a:xfrm>
          <a:prstGeom prst="rect">
            <a:avLst/>
          </a:prstGeom>
          <a:noFill/>
          <a:ln>
            <a:noFill/>
          </a:ln>
        </p:spPr>
      </p:pic>
    </p:spTree>
    <p:extLst>
      <p:ext uri="{BB962C8B-B14F-4D97-AF65-F5344CB8AC3E}">
        <p14:creationId xmlns:p14="http://schemas.microsoft.com/office/powerpoint/2010/main" val="313972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9813" r:id="rId4" imgW="5394240" imgH="3720960" progId="Excel.Sheet.8">
                      <p:embed/>
                    </p:oleObj>
                  </mc:Choice>
                  <mc:Fallback>
                    <p:oleObj r:id="rId4" imgW="5394240" imgH="3720960" progId="Excel.Shee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掌握</a:t>
                </a:r>
                <a:endParaRPr lang="zh-CN" altLang="en-US" sz="2000" b="1" spc="300" dirty="0">
                  <a:solidFill>
                    <a:schemeClr val="bg1"/>
                  </a:solidFill>
                  <a:latin typeface="微软雅黑" panose="020B0503020204020204" charset="-122"/>
                  <a:ea typeface="微软雅黑" panose="020B050302020402020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了解</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熟悉</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037520"/>
            <a:ext cx="3119438" cy="1565979"/>
            <a:chOff x="153988" y="1190781"/>
            <a:chExt cx="3118034" cy="1564989"/>
          </a:xfrm>
        </p:grpSpPr>
        <p:sp>
          <p:nvSpPr>
            <p:cNvPr id="7181" name="矩形 5"/>
            <p:cNvSpPr>
              <a:spLocks noChangeArrowheads="1"/>
            </p:cNvSpPr>
            <p:nvPr/>
          </p:nvSpPr>
          <p:spPr bwMode="auto">
            <a:xfrm>
              <a:off x="751249" y="1190781"/>
              <a:ext cx="2520773" cy="147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itchFamily="34" charset="-122"/>
                  <a:ea typeface="微软雅黑" pitchFamily="34" charset="-122"/>
                </a:rPr>
                <a:t>掌握 </a:t>
              </a:r>
              <a:r>
                <a:rPr lang="en-US" altLang="zh-CN" sz="2000" b="1" dirty="0" smtClean="0">
                  <a:solidFill>
                    <a:srgbClr val="1369B2"/>
                  </a:solidFill>
                  <a:latin typeface="微软雅黑" pitchFamily="34" charset="-122"/>
                  <a:ea typeface="微软雅黑" pitchFamily="34" charset="-122"/>
                </a:rPr>
                <a:t>TCP</a:t>
              </a:r>
              <a:r>
                <a:rPr lang="zh-CN" altLang="en-US" sz="2000" b="1" dirty="0" smtClean="0">
                  <a:solidFill>
                    <a:srgbClr val="1369B2"/>
                  </a:solidFill>
                  <a:latin typeface="微软雅黑" pitchFamily="34" charset="-122"/>
                  <a:ea typeface="微软雅黑" pitchFamily="34" charset="-122"/>
                </a:rPr>
                <a:t>与</a:t>
              </a:r>
              <a:r>
                <a:rPr lang="en-US" altLang="zh-CN" sz="2000" b="1" dirty="0" smtClean="0">
                  <a:solidFill>
                    <a:srgbClr val="1369B2"/>
                  </a:solidFill>
                  <a:latin typeface="微软雅黑" pitchFamily="34" charset="-122"/>
                  <a:ea typeface="微软雅黑" pitchFamily="34" charset="-122"/>
                </a:rPr>
                <a:t>UDP</a:t>
              </a:r>
              <a:r>
                <a:rPr lang="zh-CN" altLang="en-US" sz="2000" b="1" dirty="0" smtClean="0">
                  <a:solidFill>
                    <a:srgbClr val="1369B2"/>
                  </a:solidFill>
                  <a:latin typeface="微软雅黑" pitchFamily="34" charset="-122"/>
                  <a:ea typeface="微软雅黑" pitchFamily="34" charset="-122"/>
                </a:rPr>
                <a:t>通信流程，</a:t>
              </a:r>
              <a:r>
                <a:rPr lang="en-US" altLang="zh-CN" sz="2000" b="1" dirty="0" smtClean="0">
                  <a:solidFill>
                    <a:srgbClr val="1369B2"/>
                  </a:solidFill>
                  <a:latin typeface="微软雅黑" pitchFamily="34" charset="-122"/>
                  <a:ea typeface="微软雅黑" pitchFamily="34" charset="-122"/>
                </a:rPr>
                <a:t>socket</a:t>
              </a:r>
              <a:r>
                <a:rPr lang="zh-CN" altLang="en-US" sz="2000" b="1" dirty="0" smtClean="0">
                  <a:solidFill>
                    <a:srgbClr val="1369B2"/>
                  </a:solidFill>
                  <a:latin typeface="微软雅黑" pitchFamily="34" charset="-122"/>
                  <a:ea typeface="微软雅黑" pitchFamily="34" charset="-122"/>
                </a:rPr>
                <a:t>内置方法</a:t>
              </a:r>
              <a:endParaRPr lang="zh-CN" altLang="en-US" sz="2000" b="1" dirty="0">
                <a:solidFill>
                  <a:srgbClr val="1369B2"/>
                </a:solidFill>
                <a:latin typeface="微软雅黑" pitchFamily="34" charset="-122"/>
                <a:ea typeface="微软雅黑" pitchFamily="34" charset="-122"/>
              </a:endParaRP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711950" y="1295542"/>
            <a:ext cx="3281363" cy="1315893"/>
            <a:chOff x="5414469" y="1897151"/>
            <a:chExt cx="3281856" cy="1312774"/>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414469" y="1897151"/>
              <a:ext cx="2774364" cy="95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rPr>
                <a:t>掌握 </a:t>
              </a:r>
              <a:r>
                <a:rPr lang="en-US" altLang="zh-CN" sz="2000" b="1" dirty="0" smtClean="0">
                  <a:solidFill>
                    <a:srgbClr val="1369B2"/>
                  </a:solidFill>
                  <a:latin typeface="微软雅黑" pitchFamily="34" charset="-122"/>
                  <a:ea typeface="微软雅黑" pitchFamily="34" charset="-122"/>
                </a:rPr>
                <a:t>TCP</a:t>
              </a:r>
              <a:r>
                <a:rPr lang="zh-CN" altLang="en-US" sz="2000" b="1" dirty="0" smtClean="0">
                  <a:solidFill>
                    <a:srgbClr val="1369B2"/>
                  </a:solidFill>
                  <a:latin typeface="微软雅黑" pitchFamily="34" charset="-122"/>
                  <a:ea typeface="微软雅黑" pitchFamily="34" charset="-122"/>
                </a:rPr>
                <a:t>并发服务器实现方式</a:t>
              </a:r>
              <a:endParaRPr lang="zh-CN" altLang="en-US" sz="2000" b="1" dirty="0">
                <a:solidFill>
                  <a:srgbClr val="1369B2"/>
                </a:solidFill>
                <a:latin typeface="微软雅黑" pitchFamily="34" charset="-122"/>
                <a:ea typeface="微软雅黑" pitchFamily="34" charset="-122"/>
              </a:endParaRPr>
            </a:p>
          </p:txBody>
        </p:sp>
      </p:grpSp>
      <p:grpSp>
        <p:nvGrpSpPr>
          <p:cNvPr id="29" name="组合 71"/>
          <p:cNvGrpSpPr>
            <a:grpSpLocks/>
          </p:cNvGrpSpPr>
          <p:nvPr/>
        </p:nvGrpSpPr>
        <p:grpSpPr bwMode="auto">
          <a:xfrm>
            <a:off x="6938963" y="4905374"/>
            <a:ext cx="3424237" cy="1310783"/>
            <a:chOff x="5273227" y="4225925"/>
            <a:chExt cx="3423098" cy="1312379"/>
          </a:xfrm>
        </p:grpSpPr>
        <p:sp>
          <p:nvSpPr>
            <p:cNvPr id="7197" name="矩形 51"/>
            <p:cNvSpPr>
              <a:spLocks noChangeArrowheads="1"/>
            </p:cNvSpPr>
            <p:nvPr/>
          </p:nvSpPr>
          <p:spPr bwMode="auto">
            <a:xfrm>
              <a:off x="5273227" y="4521404"/>
              <a:ext cx="2772529" cy="10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sym typeface="宋体" pitchFamily="2" charset="-122"/>
                </a:rPr>
                <a:t>熟悉 </a:t>
              </a:r>
              <a:r>
                <a:rPr lang="en-US" altLang="zh-CN" sz="2000" b="1" dirty="0" smtClean="0">
                  <a:solidFill>
                    <a:srgbClr val="1369B2"/>
                  </a:solidFill>
                  <a:latin typeface="微软雅黑" pitchFamily="34" charset="-122"/>
                  <a:ea typeface="微软雅黑" pitchFamily="34" charset="-122"/>
                </a:rPr>
                <a:t>I/O</a:t>
              </a:r>
              <a:r>
                <a:rPr lang="zh-CN" altLang="en-US" sz="2000" b="1" dirty="0" smtClean="0">
                  <a:solidFill>
                    <a:srgbClr val="1369B2"/>
                  </a:solidFill>
                  <a:latin typeface="微软雅黑" pitchFamily="34" charset="-122"/>
                  <a:ea typeface="微软雅黑" pitchFamily="34" charset="-122"/>
                </a:rPr>
                <a:t>多路转接服务器的搭建方法</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6"/>
            <a:ext cx="3371850" cy="1385598"/>
            <a:chOff x="218911" y="4857376"/>
            <a:chExt cx="3372306" cy="138440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itchFamily="34" charset="-122"/>
                  <a:ea typeface="微软雅黑" pitchFamily="34" charset="-122"/>
                  <a:sym typeface="宋体" pitchFamily="2" charset="-122"/>
                </a:rPr>
                <a:t>了</a:t>
              </a:r>
              <a:r>
                <a:rPr lang="zh-CN" altLang="en-US" sz="2000" b="1" dirty="0">
                  <a:latin typeface="微软雅黑" pitchFamily="34" charset="-122"/>
                  <a:ea typeface="微软雅黑" pitchFamily="34" charset="-122"/>
                  <a:sym typeface="宋体" pitchFamily="2" charset="-122"/>
                </a:rPr>
                <a:t>解</a:t>
              </a:r>
              <a:r>
                <a:rPr lang="zh-CN" altLang="en-US" sz="2000" b="1" dirty="0" smtClean="0">
                  <a:latin typeface="微软雅黑" pitchFamily="34" charset="-122"/>
                  <a:ea typeface="微软雅黑" pitchFamily="34" charset="-122"/>
                  <a:sym typeface="宋体" pitchFamily="2" charset="-122"/>
                </a:rPr>
                <a:t> </a:t>
              </a:r>
              <a:r>
                <a:rPr lang="zh-CN" altLang="en-US" sz="2000" b="1" dirty="0" smtClean="0">
                  <a:solidFill>
                    <a:srgbClr val="1369B2"/>
                  </a:solidFill>
                  <a:latin typeface="微软雅黑" pitchFamily="34" charset="-122"/>
                  <a:ea typeface="微软雅黑" pitchFamily="34" charset="-122"/>
                </a:rPr>
                <a:t>网络编程的基本概念</a:t>
              </a:r>
              <a:endParaRPr lang="zh-CN" altLang="en-US" sz="2000" b="1" dirty="0">
                <a:solidFill>
                  <a:srgbClr val="1369B2"/>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网络架构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032260"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网络架构分为</a:t>
            </a:r>
            <a:r>
              <a:rPr lang="en-US" altLang="zh-CN" sz="4400" dirty="0">
                <a:latin typeface="微软雅黑" pitchFamily="34" charset="-122"/>
                <a:ea typeface="微软雅黑" pitchFamily="34" charset="-122"/>
              </a:rPr>
              <a:t>C/S</a:t>
            </a:r>
            <a:r>
              <a:rPr lang="zh-CN" altLang="zh-CN" sz="4400" dirty="0">
                <a:latin typeface="微软雅黑" pitchFamily="34" charset="-122"/>
                <a:ea typeface="微软雅黑" pitchFamily="34" charset="-122"/>
              </a:rPr>
              <a:t>架构和</a:t>
            </a:r>
            <a:r>
              <a:rPr lang="en-US" altLang="zh-CN" sz="4400" dirty="0">
                <a:latin typeface="微软雅黑" pitchFamily="34" charset="-122"/>
                <a:ea typeface="微软雅黑" pitchFamily="34" charset="-122"/>
              </a:rPr>
              <a:t>B/S</a:t>
            </a:r>
            <a:r>
              <a:rPr lang="zh-CN" altLang="zh-CN" sz="4400" dirty="0">
                <a:latin typeface="微软雅黑" pitchFamily="34" charset="-122"/>
                <a:ea typeface="微软雅黑" pitchFamily="34" charset="-122"/>
              </a:rPr>
              <a:t>架</a:t>
            </a:r>
            <a:r>
              <a:rPr lang="zh-CN" altLang="zh-CN" sz="4400" dirty="0" smtClean="0">
                <a:latin typeface="微软雅黑" pitchFamily="34" charset="-122"/>
                <a:ea typeface="微软雅黑" pitchFamily="34" charset="-122"/>
              </a:rPr>
              <a:t>构。</a:t>
            </a:r>
            <a:endParaRPr lang="zh-CN" altLang="en-US" sz="4400" dirty="0">
              <a:latin typeface="微软雅黑" pitchFamily="34" charset="-122"/>
              <a:ea typeface="微软雅黑" pitchFamily="34" charset="-122"/>
            </a:endParaRPr>
          </a:p>
        </p:txBody>
      </p:sp>
      <p:sp>
        <p:nvSpPr>
          <p:cNvPr id="14" name="矩形 13"/>
          <p:cNvSpPr/>
          <p:nvPr/>
        </p:nvSpPr>
        <p:spPr>
          <a:xfrm>
            <a:off x="748145" y="2549236"/>
            <a:ext cx="5029200" cy="3421823"/>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5" name="矩形 14"/>
          <p:cNvSpPr/>
          <p:nvPr/>
        </p:nvSpPr>
        <p:spPr>
          <a:xfrm>
            <a:off x="2178706" y="5636591"/>
            <a:ext cx="2168078"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en-US" altLang="zh-CN" sz="2800" b="1" dirty="0">
                <a:solidFill>
                  <a:srgbClr val="FFFFFF"/>
                </a:solidFill>
                <a:ea typeface="等线" charset="-122"/>
              </a:rPr>
              <a:t>C/S</a:t>
            </a:r>
            <a:r>
              <a:rPr lang="zh-CN" altLang="zh-CN" sz="2800" b="1" dirty="0">
                <a:solidFill>
                  <a:srgbClr val="FFFFFF"/>
                </a:solidFill>
                <a:ea typeface="等线" charset="-122"/>
              </a:rPr>
              <a:t>架构</a:t>
            </a:r>
            <a:endParaRPr lang="zh-CN" altLang="en-US" sz="2800" b="1" noProof="1">
              <a:solidFill>
                <a:srgbClr val="FFFFFF"/>
              </a:solidFill>
              <a:ea typeface="等线" charset="-122"/>
            </a:endParaRPr>
          </a:p>
        </p:txBody>
      </p:sp>
      <p:sp>
        <p:nvSpPr>
          <p:cNvPr id="16" name="矩形 2"/>
          <p:cNvSpPr>
            <a:spLocks noChangeArrowheads="1"/>
          </p:cNvSpPr>
          <p:nvPr/>
        </p:nvSpPr>
        <p:spPr bwMode="auto">
          <a:xfrm>
            <a:off x="748145" y="2564800"/>
            <a:ext cx="502920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a:t>C/S</a:t>
            </a:r>
            <a:r>
              <a:rPr lang="zh-CN" altLang="zh-CN" dirty="0"/>
              <a:t>架构即客户机（</a:t>
            </a:r>
            <a:r>
              <a:rPr lang="en-US" altLang="zh-CN" dirty="0"/>
              <a:t>client</a:t>
            </a:r>
            <a:r>
              <a:rPr lang="zh-CN" altLang="zh-CN" dirty="0"/>
              <a:t>）</a:t>
            </a:r>
            <a:r>
              <a:rPr lang="en-US" altLang="zh-CN" dirty="0"/>
              <a:t>/</a:t>
            </a:r>
            <a:r>
              <a:rPr lang="zh-CN" altLang="zh-CN" dirty="0"/>
              <a:t>服务器（</a:t>
            </a:r>
            <a:r>
              <a:rPr lang="en-US" altLang="zh-CN" dirty="0"/>
              <a:t>server</a:t>
            </a:r>
            <a:r>
              <a:rPr lang="zh-CN" altLang="zh-CN" dirty="0"/>
              <a:t>）模式，这种架构需要在进行通信的两端分别架设客户机和服务器，常见的基于</a:t>
            </a:r>
            <a:r>
              <a:rPr lang="en-US" altLang="zh-CN" dirty="0"/>
              <a:t>C/S</a:t>
            </a:r>
            <a:r>
              <a:rPr lang="zh-CN" altLang="zh-CN" dirty="0"/>
              <a:t>架构的有银行系统中的</a:t>
            </a:r>
            <a:r>
              <a:rPr lang="en-US" altLang="zh-CN" dirty="0">
                <a:solidFill>
                  <a:srgbClr val="FF0000"/>
                </a:solidFill>
              </a:rPr>
              <a:t>ATM</a:t>
            </a:r>
            <a:r>
              <a:rPr lang="zh-CN" altLang="zh-CN" dirty="0">
                <a:solidFill>
                  <a:srgbClr val="FF0000"/>
                </a:solidFill>
              </a:rPr>
              <a:t>机</a:t>
            </a:r>
            <a:r>
              <a:rPr lang="zh-CN" altLang="zh-CN" dirty="0"/>
              <a:t>、打印店中的</a:t>
            </a:r>
            <a:r>
              <a:rPr lang="zh-CN" altLang="zh-CN" dirty="0">
                <a:solidFill>
                  <a:srgbClr val="FF0000"/>
                </a:solidFill>
              </a:rPr>
              <a:t>电脑与打印机</a:t>
            </a:r>
            <a:r>
              <a:rPr lang="zh-CN" altLang="zh-CN" dirty="0"/>
              <a:t>等</a:t>
            </a:r>
            <a:endParaRPr lang="en-US" altLang="zh-CN" dirty="0"/>
          </a:p>
        </p:txBody>
      </p:sp>
      <p:sp>
        <p:nvSpPr>
          <p:cNvPr id="17" name="矩形 16"/>
          <p:cNvSpPr/>
          <p:nvPr/>
        </p:nvSpPr>
        <p:spPr>
          <a:xfrm>
            <a:off x="6317672" y="2549236"/>
            <a:ext cx="5029200" cy="3421823"/>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8" name="矩形 17"/>
          <p:cNvSpPr/>
          <p:nvPr/>
        </p:nvSpPr>
        <p:spPr>
          <a:xfrm>
            <a:off x="7748233" y="5636591"/>
            <a:ext cx="2168078"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en-US" altLang="zh-CN" sz="2800" b="1" dirty="0">
                <a:solidFill>
                  <a:srgbClr val="FFFFFF"/>
                </a:solidFill>
                <a:ea typeface="等线" charset="-122"/>
              </a:rPr>
              <a:t>B/S</a:t>
            </a:r>
            <a:r>
              <a:rPr lang="zh-CN" altLang="zh-CN" sz="2800" b="1" dirty="0">
                <a:solidFill>
                  <a:srgbClr val="FFFFFF"/>
                </a:solidFill>
                <a:ea typeface="等线" charset="-122"/>
              </a:rPr>
              <a:t>架构</a:t>
            </a:r>
            <a:endParaRPr lang="zh-CN" altLang="en-US" sz="2800" b="1" noProof="1">
              <a:solidFill>
                <a:srgbClr val="FFFFFF"/>
              </a:solidFill>
              <a:ea typeface="等线" charset="-122"/>
            </a:endParaRPr>
          </a:p>
        </p:txBody>
      </p:sp>
      <p:sp>
        <p:nvSpPr>
          <p:cNvPr id="19" name="矩形 2"/>
          <p:cNvSpPr>
            <a:spLocks noChangeArrowheads="1"/>
          </p:cNvSpPr>
          <p:nvPr/>
        </p:nvSpPr>
        <p:spPr bwMode="auto">
          <a:xfrm>
            <a:off x="6317672" y="2564800"/>
            <a:ext cx="502920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dirty="0"/>
              <a:t>B/S</a:t>
            </a:r>
            <a:r>
              <a:rPr lang="zh-CN" altLang="zh-CN" dirty="0"/>
              <a:t>架构是浏览器（</a:t>
            </a:r>
            <a:r>
              <a:rPr lang="en-US" altLang="zh-CN" dirty="0"/>
              <a:t>browser</a:t>
            </a:r>
            <a:r>
              <a:rPr lang="zh-CN" altLang="zh-CN" dirty="0"/>
              <a:t>）</a:t>
            </a:r>
            <a:r>
              <a:rPr lang="en-US" altLang="zh-CN" dirty="0"/>
              <a:t>/</a:t>
            </a:r>
            <a:r>
              <a:rPr lang="zh-CN" altLang="zh-CN" dirty="0"/>
              <a:t>服务器（</a:t>
            </a:r>
            <a:r>
              <a:rPr lang="en-US" altLang="zh-CN" dirty="0"/>
              <a:t>server</a:t>
            </a:r>
            <a:r>
              <a:rPr lang="zh-CN" altLang="zh-CN" dirty="0"/>
              <a:t>）架构，这是</a:t>
            </a:r>
            <a:r>
              <a:rPr lang="en-US" altLang="zh-CN" dirty="0"/>
              <a:t>WEB</a:t>
            </a:r>
            <a:r>
              <a:rPr lang="zh-CN" altLang="zh-CN" dirty="0" smtClean="0"/>
              <a:t>（万</a:t>
            </a:r>
            <a:r>
              <a:rPr lang="zh-CN" altLang="zh-CN" dirty="0"/>
              <a:t>维网）兴起后的一种网络架构，客户机只需安装浏览器，便可与服务器进行交互，常见的</a:t>
            </a:r>
            <a:r>
              <a:rPr lang="en-US" altLang="zh-CN" dirty="0"/>
              <a:t>B/S</a:t>
            </a:r>
            <a:r>
              <a:rPr lang="zh-CN" altLang="zh-CN" dirty="0"/>
              <a:t>架构如</a:t>
            </a:r>
            <a:r>
              <a:rPr lang="zh-CN" altLang="zh-CN" dirty="0">
                <a:solidFill>
                  <a:srgbClr val="FF0000"/>
                </a:solidFill>
              </a:rPr>
              <a:t>百度、谷歌等浏览器</a:t>
            </a:r>
            <a:r>
              <a:rPr lang="zh-CN" altLang="zh-CN" dirty="0"/>
              <a:t>建设、大多学校使用的</a:t>
            </a:r>
            <a:r>
              <a:rPr lang="zh-CN" altLang="zh-CN" dirty="0">
                <a:solidFill>
                  <a:srgbClr val="FF0000"/>
                </a:solidFill>
              </a:rPr>
              <a:t>校园网</a:t>
            </a:r>
            <a:r>
              <a:rPr lang="zh-CN" altLang="zh-CN" dirty="0"/>
              <a:t>，以及</a:t>
            </a:r>
            <a:r>
              <a:rPr lang="zh-CN" altLang="zh-CN" dirty="0">
                <a:solidFill>
                  <a:srgbClr val="FF0000"/>
                </a:solidFill>
              </a:rPr>
              <a:t>公司内网</a:t>
            </a:r>
            <a:r>
              <a:rPr lang="zh-CN" altLang="zh-CN" dirty="0"/>
              <a:t>等。</a:t>
            </a:r>
            <a:endParaRPr lang="en-US" altLang="zh-CN" dirty="0"/>
          </a:p>
        </p:txBody>
      </p:sp>
    </p:spTree>
    <p:extLst>
      <p:ext uri="{BB962C8B-B14F-4D97-AF65-F5344CB8AC3E}">
        <p14:creationId xmlns:p14="http://schemas.microsoft.com/office/powerpoint/2010/main" val="1669342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网络架构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03226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C/S</a:t>
            </a:r>
            <a:r>
              <a:rPr lang="zh-CN" altLang="zh-CN" sz="4400" dirty="0">
                <a:latin typeface="微软雅黑" pitchFamily="34" charset="-122"/>
                <a:ea typeface="微软雅黑" pitchFamily="34" charset="-122"/>
              </a:rPr>
              <a:t>架构与</a:t>
            </a:r>
            <a:r>
              <a:rPr lang="en-US" altLang="zh-CN" sz="4400" dirty="0">
                <a:latin typeface="微软雅黑" pitchFamily="34" charset="-122"/>
                <a:ea typeface="微软雅黑" pitchFamily="34" charset="-122"/>
              </a:rPr>
              <a:t>B/S</a:t>
            </a:r>
            <a:r>
              <a:rPr lang="zh-CN" altLang="zh-CN" sz="4400" dirty="0">
                <a:latin typeface="微软雅黑" pitchFamily="34" charset="-122"/>
                <a:ea typeface="微软雅黑" pitchFamily="34" charset="-122"/>
              </a:rPr>
              <a:t>架构示意</a:t>
            </a:r>
            <a:r>
              <a:rPr lang="zh-CN" altLang="zh-CN" sz="4400" dirty="0" smtClean="0">
                <a:latin typeface="微软雅黑" pitchFamily="34" charset="-122"/>
                <a:ea typeface="微软雅黑" pitchFamily="34" charset="-122"/>
              </a:rPr>
              <a:t>图</a:t>
            </a:r>
            <a:r>
              <a:rPr lang="zh-CN" altLang="en-US" sz="4400" dirty="0" smtClean="0">
                <a:latin typeface="微软雅黑" pitchFamily="34" charset="-122"/>
                <a:ea typeface="微软雅黑" pitchFamily="34" charset="-122"/>
              </a:rPr>
              <a:t>分别如下</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endParaRPr lang="zh-CN" altLang="en-US" sz="4400" dirty="0">
              <a:latin typeface="微软雅黑" pitchFamily="34" charset="-122"/>
              <a:ea typeface="微软雅黑" pitchFamily="34" charset="-122"/>
            </a:endParaRPr>
          </a:p>
        </p:txBody>
      </p:sp>
      <p:pic>
        <p:nvPicPr>
          <p:cNvPr id="10" name="图片 9"/>
          <p:cNvPicPr/>
          <p:nvPr/>
        </p:nvPicPr>
        <p:blipFill>
          <a:blip r:embed="rId2"/>
          <a:stretch>
            <a:fillRect/>
          </a:stretch>
        </p:blipFill>
        <p:spPr>
          <a:xfrm>
            <a:off x="2128810" y="2647401"/>
            <a:ext cx="7930340" cy="3171508"/>
          </a:xfrm>
          <a:prstGeom prst="rect">
            <a:avLst/>
          </a:prstGeom>
        </p:spPr>
      </p:pic>
    </p:spTree>
    <p:extLst>
      <p:ext uri="{BB962C8B-B14F-4D97-AF65-F5344CB8AC3E}">
        <p14:creationId xmlns:p14="http://schemas.microsoft.com/office/powerpoint/2010/main" val="2629816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2260"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IP</a:t>
            </a:r>
            <a:r>
              <a:rPr lang="zh-CN" altLang="zh-CN" sz="4400" dirty="0">
                <a:latin typeface="微软雅黑" pitchFamily="34" charset="-122"/>
                <a:ea typeface="微软雅黑" pitchFamily="34" charset="-122"/>
              </a:rPr>
              <a:t>地址和端口号用于标记网络中的一个进程。</a:t>
            </a:r>
            <a:endParaRPr lang="zh-CN" altLang="en-US" sz="4400" dirty="0">
              <a:latin typeface="微软雅黑" pitchFamily="34" charset="-122"/>
              <a:ea typeface="微软雅黑" pitchFamily="34"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451" y="2531486"/>
            <a:ext cx="6405057" cy="349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578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1247920" y="2242797"/>
            <a:ext cx="10057389"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地址用于在网络上唯一标记一台电</a:t>
            </a:r>
            <a:r>
              <a:rPr lang="zh-CN" altLang="zh-CN" sz="3200" dirty="0" smtClean="0">
                <a:latin typeface="Calibri" pitchFamily="34" charset="0"/>
                <a:ea typeface="楷体" pitchFamily="49" charset="-122"/>
              </a:rPr>
              <a:t>脑</a:t>
            </a:r>
            <a:r>
              <a:rPr lang="zh-CN" altLang="en-US" sz="3200" dirty="0" smtClean="0">
                <a:latin typeface="Calibri" pitchFamily="34" charset="0"/>
                <a:ea typeface="楷体" pitchFamily="49" charset="-122"/>
              </a:rPr>
              <a:t>，</a:t>
            </a:r>
            <a:r>
              <a:rPr lang="zh-CN" altLang="zh-CN" sz="3200" dirty="0" smtClean="0">
                <a:latin typeface="Calibri" pitchFamily="34" charset="0"/>
                <a:ea typeface="楷体" pitchFamily="49" charset="-122"/>
              </a:rPr>
              <a:t>目</a:t>
            </a:r>
            <a:r>
              <a:rPr lang="zh-CN" altLang="zh-CN" sz="3200" dirty="0">
                <a:latin typeface="Calibri" pitchFamily="34" charset="0"/>
                <a:ea typeface="楷体" pitchFamily="49" charset="-122"/>
              </a:rPr>
              <a:t>前较通用的</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地址是互联网协议的第四版地址</a:t>
            </a:r>
            <a:r>
              <a:rPr lang="en-US" altLang="zh-CN" sz="3200" dirty="0">
                <a:latin typeface="Calibri" pitchFamily="34" charset="0"/>
                <a:ea typeface="楷体" pitchFamily="49" charset="-122"/>
              </a:rPr>
              <a:t>——</a:t>
            </a:r>
            <a:r>
              <a:rPr lang="en-US" altLang="zh-CN" sz="3200" dirty="0" smtClean="0">
                <a:latin typeface="Calibri" pitchFamily="34" charset="0"/>
                <a:ea typeface="楷体" pitchFamily="49" charset="-122"/>
              </a:rPr>
              <a:t>IPv4</a:t>
            </a:r>
            <a:r>
              <a:rPr lang="zh-CN" altLang="en-US" sz="3200" dirty="0" smtClean="0">
                <a:latin typeface="Calibri" pitchFamily="34" charset="0"/>
                <a:ea typeface="楷体" pitchFamily="49" charset="-122"/>
              </a:rPr>
              <a:t>。</a:t>
            </a:r>
            <a:r>
              <a:rPr lang="en-US" altLang="zh-CN" sz="3200" dirty="0" smtClean="0">
                <a:latin typeface="Calibri" pitchFamily="34" charset="0"/>
                <a:ea typeface="楷体" pitchFamily="49" charset="-122"/>
              </a:rPr>
              <a:t>IPv4</a:t>
            </a:r>
            <a:r>
              <a:rPr lang="zh-CN" altLang="zh-CN" sz="3200" dirty="0">
                <a:latin typeface="Calibri" pitchFamily="34" charset="0"/>
                <a:ea typeface="楷体" pitchFamily="49" charset="-122"/>
              </a:rPr>
              <a:t>由</a:t>
            </a:r>
            <a:r>
              <a:rPr lang="en-US" altLang="zh-CN" sz="3200" dirty="0">
                <a:latin typeface="Calibri" pitchFamily="34" charset="0"/>
                <a:ea typeface="楷体" pitchFamily="49" charset="-122"/>
              </a:rPr>
              <a:t>4</a:t>
            </a:r>
            <a:r>
              <a:rPr lang="zh-CN" altLang="zh-CN" sz="3200" dirty="0">
                <a:latin typeface="Calibri" pitchFamily="34" charset="0"/>
                <a:ea typeface="楷体" pitchFamily="49" charset="-122"/>
              </a:rPr>
              <a:t>个字段和</a:t>
            </a:r>
            <a:r>
              <a:rPr lang="en-US" altLang="zh-CN" sz="3200" dirty="0">
                <a:latin typeface="Calibri" pitchFamily="34" charset="0"/>
                <a:ea typeface="楷体" pitchFamily="49" charset="-122"/>
              </a:rPr>
              <a:t>3</a:t>
            </a:r>
            <a:r>
              <a:rPr lang="zh-CN" altLang="zh-CN" sz="3200" dirty="0">
                <a:latin typeface="Calibri" pitchFamily="34" charset="0"/>
                <a:ea typeface="楷体" pitchFamily="49" charset="-122"/>
              </a:rPr>
              <a:t>个分隔字段的“</a:t>
            </a:r>
            <a:r>
              <a:rPr lang="en-US" altLang="zh-CN" sz="3200" dirty="0">
                <a:latin typeface="Calibri" pitchFamily="34" charset="0"/>
                <a:ea typeface="楷体" pitchFamily="49" charset="-122"/>
              </a:rPr>
              <a:t>.</a:t>
            </a:r>
            <a:r>
              <a:rPr lang="zh-CN" altLang="zh-CN" sz="3200" dirty="0">
                <a:latin typeface="Calibri" pitchFamily="34" charset="0"/>
                <a:ea typeface="楷体" pitchFamily="49" charset="-122"/>
              </a:rPr>
              <a:t>”组成，每个字段的取值范围为</a:t>
            </a:r>
            <a:r>
              <a:rPr lang="en-US" altLang="zh-CN" sz="3200" dirty="0">
                <a:latin typeface="Calibri" pitchFamily="34" charset="0"/>
                <a:ea typeface="楷体" pitchFamily="49" charset="-122"/>
              </a:rPr>
              <a:t>0~255</a:t>
            </a:r>
            <a:r>
              <a:rPr lang="zh-CN" altLang="zh-CN" sz="3200" dirty="0">
                <a:latin typeface="Calibri" pitchFamily="34" charset="0"/>
                <a:ea typeface="楷体" pitchFamily="49" charset="-122"/>
              </a:rPr>
              <a:t>，即</a:t>
            </a:r>
            <a:r>
              <a:rPr lang="en-US" altLang="zh-CN" sz="3200" dirty="0" smtClean="0">
                <a:latin typeface="Calibri" pitchFamily="34" charset="0"/>
                <a:ea typeface="楷体" pitchFamily="49" charset="-122"/>
              </a:rPr>
              <a:t>0~28</a:t>
            </a:r>
            <a:r>
              <a:rPr lang="zh-CN" altLang="en-US" sz="3200" dirty="0" smtClean="0">
                <a:latin typeface="Calibri" pitchFamily="34" charset="0"/>
                <a:ea typeface="楷体" pitchFamily="49" charset="-122"/>
              </a:rPr>
              <a:t>。</a:t>
            </a:r>
            <a:endParaRPr lang="zh-CN" altLang="zh-CN" sz="3200" dirty="0">
              <a:latin typeface="Calibri" pitchFamily="34" charset="0"/>
              <a:ea typeface="楷体" pitchFamily="49" charset="-122"/>
            </a:endParaRPr>
          </a:p>
        </p:txBody>
      </p:sp>
      <p:sp>
        <p:nvSpPr>
          <p:cNvPr id="7"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地址</a:t>
            </a:r>
          </a:p>
        </p:txBody>
      </p:sp>
      <p:sp>
        <p:nvSpPr>
          <p:cNvPr id="5" name="矩形 4"/>
          <p:cNvSpPr/>
          <p:nvPr/>
        </p:nvSpPr>
        <p:spPr>
          <a:xfrm>
            <a:off x="1358756" y="4932218"/>
            <a:ext cx="3936411" cy="118066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8" name="文本框 2"/>
          <p:cNvSpPr txBox="1">
            <a:spLocks noChangeArrowheads="1"/>
          </p:cNvSpPr>
          <p:nvPr/>
        </p:nvSpPr>
        <p:spPr bwMode="auto">
          <a:xfrm>
            <a:off x="2201110" y="5168607"/>
            <a:ext cx="22517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4000" b="1" dirty="0">
                <a:latin typeface="Times New Roman" pitchFamily="18" charset="0"/>
              </a:rPr>
              <a:t>127.0.0.1</a:t>
            </a:r>
            <a:endParaRPr lang="zh-CN" altLang="zh-CN" sz="4000" b="1" dirty="0">
              <a:latin typeface="Times New Roman" pitchFamily="18" charset="0"/>
            </a:endParaRPr>
          </a:p>
        </p:txBody>
      </p:sp>
      <p:sp>
        <p:nvSpPr>
          <p:cNvPr id="9" name="矩形 8"/>
          <p:cNvSpPr/>
          <p:nvPr/>
        </p:nvSpPr>
        <p:spPr>
          <a:xfrm>
            <a:off x="6706611" y="4932218"/>
            <a:ext cx="3936411" cy="118066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7092429" y="5168607"/>
            <a:ext cx="31647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4000" b="1" dirty="0">
                <a:latin typeface="Times New Roman" pitchFamily="18" charset="0"/>
              </a:rPr>
              <a:t>192.168.43.31</a:t>
            </a:r>
            <a:endParaRPr lang="zh-CN" altLang="zh-CN" sz="4000" b="1" dirty="0">
              <a:latin typeface="Times New Roman" pitchFamily="18" charset="0"/>
            </a:endParaRPr>
          </a:p>
        </p:txBody>
      </p:sp>
    </p:spTree>
    <p:extLst>
      <p:ext uri="{BB962C8B-B14F-4D97-AF65-F5344CB8AC3E}">
        <p14:creationId xmlns:p14="http://schemas.microsoft.com/office/powerpoint/2010/main" val="393980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1247920" y="2242797"/>
            <a:ext cx="10057389"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IPv4</a:t>
            </a:r>
            <a:r>
              <a:rPr lang="zh-CN" altLang="zh-CN" sz="3200" dirty="0">
                <a:latin typeface="Calibri" pitchFamily="34" charset="0"/>
                <a:ea typeface="楷体" pitchFamily="49" charset="-122"/>
              </a:rPr>
              <a:t>地</a:t>
            </a:r>
            <a:r>
              <a:rPr lang="zh-CN" altLang="zh-CN" sz="3200" dirty="0" smtClean="0">
                <a:latin typeface="Calibri" pitchFamily="34" charset="0"/>
                <a:ea typeface="楷体" pitchFamily="49" charset="-122"/>
              </a:rPr>
              <a:t>址分为</a:t>
            </a:r>
            <a:r>
              <a:rPr lang="en-US" altLang="zh-CN" sz="3200" dirty="0" smtClean="0">
                <a:latin typeface="Calibri" pitchFamily="34" charset="0"/>
                <a:ea typeface="楷体" pitchFamily="49" charset="-122"/>
              </a:rPr>
              <a:t>A</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a:t>
            </a:r>
            <a:r>
              <a:rPr lang="en-US" altLang="zh-CN" sz="3200" dirty="0">
                <a:latin typeface="Calibri" pitchFamily="34" charset="0"/>
                <a:ea typeface="楷体" pitchFamily="49" charset="-122"/>
              </a:rPr>
              <a:t>B</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a:t>
            </a:r>
            <a:r>
              <a:rPr lang="en-US" altLang="zh-CN" sz="3200" dirty="0">
                <a:latin typeface="Calibri" pitchFamily="34" charset="0"/>
                <a:ea typeface="楷体" pitchFamily="49" charset="-122"/>
              </a:rPr>
              <a:t>C</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a:t>
            </a:r>
            <a:r>
              <a:rPr lang="en-US" altLang="zh-CN" sz="3200" dirty="0">
                <a:latin typeface="Calibri" pitchFamily="34" charset="0"/>
                <a:ea typeface="楷体" pitchFamily="49" charset="-122"/>
              </a:rPr>
              <a:t>D</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地址和</a:t>
            </a:r>
            <a:r>
              <a:rPr lang="en-US" altLang="zh-CN" sz="3200" dirty="0">
                <a:latin typeface="Calibri" pitchFamily="34" charset="0"/>
                <a:ea typeface="楷体" pitchFamily="49" charset="-122"/>
              </a:rPr>
              <a:t>E</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地址。其中</a:t>
            </a:r>
            <a:r>
              <a:rPr lang="en-US" altLang="zh-CN" sz="3200" dirty="0">
                <a:latin typeface="Calibri" pitchFamily="34" charset="0"/>
                <a:ea typeface="楷体" pitchFamily="49" charset="-122"/>
              </a:rPr>
              <a:t>A</a:t>
            </a:r>
            <a:r>
              <a:rPr lang="zh-CN" altLang="zh-CN" sz="3200" dirty="0">
                <a:latin typeface="Calibri" pitchFamily="34" charset="0"/>
                <a:ea typeface="楷体" pitchFamily="49" charset="-122"/>
              </a:rPr>
              <a:t>、</a:t>
            </a:r>
            <a:r>
              <a:rPr lang="en-US" altLang="zh-CN" sz="3200" dirty="0">
                <a:latin typeface="Calibri" pitchFamily="34" charset="0"/>
                <a:ea typeface="楷体" pitchFamily="49" charset="-122"/>
              </a:rPr>
              <a:t>B</a:t>
            </a:r>
            <a:r>
              <a:rPr lang="zh-CN" altLang="zh-CN" sz="3200" dirty="0">
                <a:latin typeface="Calibri" pitchFamily="34" charset="0"/>
                <a:ea typeface="楷体" pitchFamily="49" charset="-122"/>
              </a:rPr>
              <a:t>、</a:t>
            </a:r>
            <a:r>
              <a:rPr lang="en-US" altLang="zh-CN" sz="3200" dirty="0">
                <a:latin typeface="Calibri" pitchFamily="34" charset="0"/>
                <a:ea typeface="楷体" pitchFamily="49" charset="-122"/>
              </a:rPr>
              <a:t>C</a:t>
            </a:r>
            <a:r>
              <a:rPr lang="zh-CN" altLang="zh-CN" sz="3200" dirty="0">
                <a:latin typeface="Calibri" pitchFamily="34" charset="0"/>
                <a:ea typeface="楷体" pitchFamily="49" charset="-122"/>
              </a:rPr>
              <a:t>类</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地址在逻辑上又分为两个部分：第一部分标识网络，第二部分标识网络中的主</a:t>
            </a:r>
            <a:r>
              <a:rPr lang="zh-CN" altLang="zh-CN" sz="3200" dirty="0" smtClean="0">
                <a:latin typeface="Calibri" pitchFamily="34" charset="0"/>
                <a:ea typeface="楷体" pitchFamily="49" charset="-122"/>
              </a:rPr>
              <a:t>机</a:t>
            </a:r>
            <a:r>
              <a:rPr lang="zh-CN" altLang="en-US" sz="3200" dirty="0" smtClean="0">
                <a:latin typeface="Calibri" pitchFamily="34" charset="0"/>
                <a:ea typeface="楷体" pitchFamily="49" charset="-122"/>
              </a:rPr>
              <a:t>。</a:t>
            </a:r>
            <a:endParaRPr lang="zh-CN" altLang="zh-CN" sz="3200" dirty="0">
              <a:latin typeface="Calibri" pitchFamily="34" charset="0"/>
              <a:ea typeface="楷体" pitchFamily="49" charset="-122"/>
            </a:endParaRPr>
          </a:p>
        </p:txBody>
      </p:sp>
      <p:sp>
        <p:nvSpPr>
          <p:cNvPr id="7"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地址</a:t>
            </a:r>
          </a:p>
        </p:txBody>
      </p:sp>
      <p:pic>
        <p:nvPicPr>
          <p:cNvPr id="11" name="图片 10"/>
          <p:cNvPicPr/>
          <p:nvPr/>
        </p:nvPicPr>
        <p:blipFill>
          <a:blip r:embed="rId2">
            <a:extLst>
              <a:ext uri="{28A0092B-C50C-407E-A947-70E740481C1C}">
                <a14:useLocalDpi xmlns:a14="http://schemas.microsoft.com/office/drawing/2010/main" val="0"/>
              </a:ext>
            </a:extLst>
          </a:blip>
          <a:srcRect/>
          <a:stretch>
            <a:fillRect/>
          </a:stretch>
        </p:blipFill>
        <p:spPr bwMode="auto">
          <a:xfrm>
            <a:off x="5184332" y="4061459"/>
            <a:ext cx="6120978" cy="2408616"/>
          </a:xfrm>
          <a:prstGeom prst="rect">
            <a:avLst/>
          </a:prstGeom>
          <a:noFill/>
          <a:ln>
            <a:noFill/>
          </a:ln>
        </p:spPr>
      </p:pic>
      <p:sp>
        <p:nvSpPr>
          <p:cNvPr id="3" name="矩形 2"/>
          <p:cNvSpPr/>
          <p:nvPr/>
        </p:nvSpPr>
        <p:spPr>
          <a:xfrm>
            <a:off x="1247919" y="5265767"/>
            <a:ext cx="3936411" cy="1126462"/>
          </a:xfrm>
          <a:prstGeom prst="rect">
            <a:avLst/>
          </a:prstGeom>
        </p:spPr>
        <p:txBody>
          <a:bodyPr wrap="square">
            <a:spAutoFit/>
          </a:bodyPr>
          <a:lstStyle/>
          <a:p>
            <a:pPr>
              <a:lnSpc>
                <a:spcPct val="120000"/>
              </a:lnSpc>
            </a:pPr>
            <a:r>
              <a:rPr lang="zh-CN" altLang="zh-CN" sz="2800" b="1" dirty="0">
                <a:solidFill>
                  <a:srgbClr val="FF0000"/>
                </a:solidFill>
              </a:rPr>
              <a:t>处于同一网络中的主机由最后一个字段区分。</a:t>
            </a:r>
            <a:endParaRPr lang="zh-CN" altLang="en-US" sz="2800" b="1" dirty="0">
              <a:solidFill>
                <a:srgbClr val="FF0000"/>
              </a:solidFill>
            </a:endParaRPr>
          </a:p>
        </p:txBody>
      </p:sp>
    </p:spTree>
    <p:extLst>
      <p:ext uri="{BB962C8B-B14F-4D97-AF65-F5344CB8AC3E}">
        <p14:creationId xmlns:p14="http://schemas.microsoft.com/office/powerpoint/2010/main" val="3230941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1247920" y="2242797"/>
            <a:ext cx="10057389"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地址根据取值范围分类，具体</a:t>
            </a:r>
            <a:r>
              <a:rPr lang="zh-CN" altLang="zh-CN" sz="3200" dirty="0" smtClean="0">
                <a:latin typeface="Calibri" pitchFamily="34" charset="0"/>
                <a:ea typeface="楷体" pitchFamily="49" charset="-122"/>
              </a:rPr>
              <a:t>如</a:t>
            </a:r>
            <a:r>
              <a:rPr lang="zh-CN" altLang="en-US" sz="3200" dirty="0" smtClean="0">
                <a:latin typeface="Calibri" pitchFamily="34" charset="0"/>
                <a:ea typeface="楷体" pitchFamily="49" charset="-122"/>
              </a:rPr>
              <a:t>下图</a:t>
            </a:r>
            <a:r>
              <a:rPr lang="zh-CN" altLang="zh-CN" sz="3200" dirty="0" smtClean="0">
                <a:latin typeface="Calibri" pitchFamily="34" charset="0"/>
                <a:ea typeface="楷体" pitchFamily="49" charset="-122"/>
              </a:rPr>
              <a:t>所</a:t>
            </a:r>
            <a:r>
              <a:rPr lang="zh-CN" altLang="zh-CN" sz="3200" dirty="0">
                <a:latin typeface="Calibri" pitchFamily="34" charset="0"/>
                <a:ea typeface="楷体" pitchFamily="49" charset="-122"/>
              </a:rPr>
              <a:t>示。</a:t>
            </a:r>
          </a:p>
        </p:txBody>
      </p:sp>
      <p:sp>
        <p:nvSpPr>
          <p:cNvPr id="7"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地址</a:t>
            </a: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2797860" y="3016672"/>
            <a:ext cx="6957508" cy="3290374"/>
          </a:xfrm>
          <a:prstGeom prst="rect">
            <a:avLst/>
          </a:prstGeom>
          <a:noFill/>
          <a:ln>
            <a:noFill/>
          </a:ln>
        </p:spPr>
      </p:pic>
    </p:spTree>
    <p:extLst>
      <p:ext uri="{BB962C8B-B14F-4D97-AF65-F5344CB8AC3E}">
        <p14:creationId xmlns:p14="http://schemas.microsoft.com/office/powerpoint/2010/main" val="1494778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1247920" y="2242797"/>
            <a:ext cx="10057389" cy="181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itchFamily="34" charset="0"/>
                <a:ea typeface="楷体" pitchFamily="49" charset="-122"/>
              </a:rPr>
              <a:t>由于使用四个字段表示的</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地址难以阅读和记忆，人们发明了域名系统，域名系统中的每个域名都对应唯一一个</a:t>
            </a:r>
            <a:r>
              <a:rPr lang="en-US" altLang="zh-CN" sz="3200" dirty="0">
                <a:latin typeface="Calibri" pitchFamily="34" charset="0"/>
                <a:ea typeface="楷体" pitchFamily="49" charset="-122"/>
              </a:rPr>
              <a:t>IP</a:t>
            </a:r>
            <a:r>
              <a:rPr lang="zh-CN" altLang="zh-CN" sz="3200" dirty="0">
                <a:latin typeface="Calibri" pitchFamily="34" charset="0"/>
                <a:ea typeface="楷体" pitchFamily="49" charset="-122"/>
              </a:rPr>
              <a:t>地</a:t>
            </a:r>
            <a:r>
              <a:rPr lang="zh-CN" altLang="zh-CN" sz="3200" dirty="0" smtClean="0">
                <a:latin typeface="Calibri" pitchFamily="34" charset="0"/>
                <a:ea typeface="楷体" pitchFamily="49" charset="-122"/>
              </a:rPr>
              <a:t>址</a:t>
            </a:r>
            <a:r>
              <a:rPr lang="zh-CN" altLang="en-US" sz="3200" dirty="0" smtClean="0">
                <a:latin typeface="Calibri" pitchFamily="34" charset="0"/>
                <a:ea typeface="楷体" pitchFamily="49" charset="-122"/>
              </a:rPr>
              <a:t>。</a:t>
            </a:r>
            <a:endParaRPr lang="zh-CN" altLang="zh-CN" sz="3200" dirty="0">
              <a:latin typeface="Calibri" pitchFamily="34" charset="0"/>
              <a:ea typeface="楷体" pitchFamily="49" charset="-122"/>
            </a:endParaRPr>
          </a:p>
        </p:txBody>
      </p:sp>
      <p:sp>
        <p:nvSpPr>
          <p:cNvPr id="7"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IP</a:t>
            </a:r>
            <a:r>
              <a:rPr lang="zh-CN" altLang="zh-CN" sz="3600" b="1" dirty="0">
                <a:solidFill>
                  <a:srgbClr val="1353A2"/>
                </a:solidFill>
                <a:latin typeface="微软雅黑" pitchFamily="34" charset="-122"/>
                <a:ea typeface="微软雅黑" pitchFamily="34" charset="-122"/>
              </a:rPr>
              <a:t>地址</a:t>
            </a:r>
          </a:p>
        </p:txBody>
      </p:sp>
      <p:sp>
        <p:nvSpPr>
          <p:cNvPr id="9" name="矩形 8"/>
          <p:cNvSpPr/>
          <p:nvPr/>
        </p:nvSpPr>
        <p:spPr>
          <a:xfrm>
            <a:off x="1388351" y="4298211"/>
            <a:ext cx="3936411" cy="118066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1885265" y="4534600"/>
            <a:ext cx="29425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4000" dirty="0">
                <a:latin typeface="Times New Roman" pitchFamily="18" charset="0"/>
              </a:rPr>
              <a:t>202.108.22.5</a:t>
            </a:r>
            <a:endParaRPr lang="zh-CN" altLang="zh-CN" sz="4000" dirty="0">
              <a:latin typeface="Times New Roman" pitchFamily="18" charset="0"/>
            </a:endParaRPr>
          </a:p>
        </p:txBody>
      </p:sp>
      <p:sp>
        <p:nvSpPr>
          <p:cNvPr id="11" name="矩形 10"/>
          <p:cNvSpPr/>
          <p:nvPr/>
        </p:nvSpPr>
        <p:spPr>
          <a:xfrm>
            <a:off x="6871856" y="4298211"/>
            <a:ext cx="4433454" cy="118066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7292634" y="4534600"/>
            <a:ext cx="35918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4000" dirty="0">
                <a:latin typeface="Times New Roman" pitchFamily="18" charset="0"/>
              </a:rPr>
              <a:t>www.baidu.com</a:t>
            </a:r>
            <a:endParaRPr lang="zh-CN" altLang="zh-CN" sz="4000" dirty="0">
              <a:latin typeface="Times New Roman" pitchFamily="18" charset="0"/>
            </a:endParaRPr>
          </a:p>
        </p:txBody>
      </p:sp>
      <p:pic>
        <p:nvPicPr>
          <p:cNvPr id="20482" name="Picture 2" descr="https://timgsa.baidu.com/timg?image&amp;quality=80&amp;size=b9999_10000&amp;sec=1563873825431&amp;di=c4fba6151df0a2f6c610fec30e0aec90&amp;imgtype=0&amp;src=http%3A%2F%2Fwww.51mokao.com%2FUserFiles%2Fimage%2F201507311719287.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99" t="27211" r="24487" b="27334"/>
          <a:stretch/>
        </p:blipFill>
        <p:spPr bwMode="auto">
          <a:xfrm>
            <a:off x="5580962" y="4483596"/>
            <a:ext cx="921438" cy="80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670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IP</a:t>
            </a:r>
            <a:r>
              <a:rPr lang="zh-CN" altLang="zh-CN" sz="4000" dirty="0">
                <a:solidFill>
                  <a:srgbClr val="1353A2"/>
                </a:solidFill>
                <a:latin typeface="微软雅黑" panose="020B0503020204020204" charset="-122"/>
                <a:ea typeface="微软雅黑" panose="020B0503020204020204" charset="-122"/>
              </a:rPr>
              <a:t>地址和端口号</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1247920" y="2242797"/>
            <a:ext cx="100573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pitchFamily="34" charset="0"/>
                <a:ea typeface="楷体" pitchFamily="49" charset="-122"/>
              </a:rPr>
              <a:t>在计算机网络中，端口号是一台主机中进程的唯一标识</a:t>
            </a:r>
            <a:r>
              <a:rPr lang="zh-CN" altLang="en-US" sz="3200" dirty="0">
                <a:latin typeface="Calibri" pitchFamily="34" charset="0"/>
                <a:ea typeface="楷体" pitchFamily="49" charset="-122"/>
              </a:rPr>
              <a:t>。</a:t>
            </a:r>
            <a:r>
              <a:rPr lang="zh-CN" altLang="zh-CN" sz="3200" dirty="0">
                <a:latin typeface="Calibri" pitchFamily="34" charset="0"/>
                <a:ea typeface="楷体" pitchFamily="49" charset="-122"/>
              </a:rPr>
              <a:t>端口号的最大取值为</a:t>
            </a:r>
            <a:r>
              <a:rPr lang="en-US" altLang="zh-CN" sz="3200" dirty="0">
                <a:latin typeface="Calibri" pitchFamily="34" charset="0"/>
                <a:ea typeface="楷体" pitchFamily="49" charset="-122"/>
              </a:rPr>
              <a:t>65535</a:t>
            </a:r>
            <a:r>
              <a:rPr lang="zh-CN" altLang="zh-CN" sz="3200" dirty="0">
                <a:latin typeface="Calibri" pitchFamily="34" charset="0"/>
                <a:ea typeface="楷体" pitchFamily="49" charset="-122"/>
              </a:rPr>
              <a:t>，其中</a:t>
            </a:r>
            <a:r>
              <a:rPr lang="en-US" altLang="zh-CN" sz="3200" dirty="0">
                <a:latin typeface="Calibri" pitchFamily="34" charset="0"/>
                <a:ea typeface="楷体" pitchFamily="49" charset="-122"/>
              </a:rPr>
              <a:t>0~1024</a:t>
            </a:r>
            <a:r>
              <a:rPr lang="zh-CN" altLang="zh-CN" sz="3200" dirty="0">
                <a:latin typeface="Calibri" pitchFamily="34" charset="0"/>
                <a:ea typeface="楷体" pitchFamily="49" charset="-122"/>
              </a:rPr>
              <a:t>号端口一般由系统进程占</a:t>
            </a:r>
            <a:r>
              <a:rPr lang="zh-CN" altLang="zh-CN" sz="3200" dirty="0" smtClean="0">
                <a:latin typeface="Calibri" pitchFamily="34" charset="0"/>
                <a:ea typeface="楷体" pitchFamily="49" charset="-122"/>
              </a:rPr>
              <a:t>用</a:t>
            </a:r>
            <a:r>
              <a:rPr lang="zh-CN" altLang="en-US" sz="3200" dirty="0" smtClean="0">
                <a:latin typeface="Calibri" pitchFamily="34" charset="0"/>
                <a:ea typeface="楷体" pitchFamily="49" charset="-122"/>
              </a:rPr>
              <a:t>。用</a:t>
            </a:r>
            <a:r>
              <a:rPr lang="zh-CN" altLang="zh-CN" sz="3200" dirty="0">
                <a:latin typeface="Calibri" pitchFamily="34" charset="0"/>
                <a:ea typeface="楷体" pitchFamily="49" charset="-122"/>
              </a:rPr>
              <a:t>户在编写自己的服务器时，可以选择一个大于</a:t>
            </a:r>
            <a:r>
              <a:rPr lang="en-US" altLang="zh-CN" sz="3200" dirty="0">
                <a:latin typeface="Calibri" pitchFamily="34" charset="0"/>
                <a:ea typeface="楷体" pitchFamily="49" charset="-122"/>
              </a:rPr>
              <a:t>1024</a:t>
            </a:r>
            <a:r>
              <a:rPr lang="zh-CN" altLang="zh-CN" sz="3200" dirty="0">
                <a:latin typeface="Calibri" pitchFamily="34" charset="0"/>
                <a:ea typeface="楷体" pitchFamily="49" charset="-122"/>
              </a:rPr>
              <a:t>、小于</a:t>
            </a:r>
            <a:r>
              <a:rPr lang="en-US" altLang="zh-CN" sz="3200" dirty="0">
                <a:latin typeface="Calibri" pitchFamily="34" charset="0"/>
                <a:ea typeface="楷体" pitchFamily="49" charset="-122"/>
              </a:rPr>
              <a:t>65535</a:t>
            </a:r>
            <a:r>
              <a:rPr lang="zh-CN" altLang="zh-CN" sz="3200" dirty="0">
                <a:latin typeface="Calibri" pitchFamily="34" charset="0"/>
                <a:ea typeface="楷体" pitchFamily="49" charset="-122"/>
              </a:rPr>
              <a:t>的端口号对其进行标记，但要注意选择空闲端口号，避免与其它服务器产生冲突。</a:t>
            </a:r>
          </a:p>
        </p:txBody>
      </p:sp>
      <p:sp>
        <p:nvSpPr>
          <p:cNvPr id="7"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zh-CN" altLang="zh-CN" sz="3600" b="1" dirty="0">
                <a:solidFill>
                  <a:srgbClr val="1353A2"/>
                </a:solidFill>
                <a:latin typeface="微软雅黑" pitchFamily="34" charset="-122"/>
                <a:ea typeface="微软雅黑" pitchFamily="34" charset="-122"/>
              </a:rPr>
              <a:t>端口号</a:t>
            </a:r>
          </a:p>
        </p:txBody>
      </p:sp>
    </p:spTree>
    <p:extLst>
      <p:ext uri="{BB962C8B-B14F-4D97-AF65-F5344CB8AC3E}">
        <p14:creationId xmlns:p14="http://schemas.microsoft.com/office/powerpoint/2010/main" val="662743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02   socket</a:t>
            </a:r>
            <a:r>
              <a:rPr lang="zh-CN" altLang="zh-CN" sz="2800" dirty="0">
                <a:solidFill>
                  <a:schemeClr val="bg1"/>
                </a:solidFill>
                <a:latin typeface="Impact" pitchFamily="34" charset="0"/>
                <a:ea typeface="微软雅黑" pitchFamily="34" charset="-122"/>
              </a:rPr>
              <a:t>网络编程基础</a:t>
            </a:r>
            <a:endParaRPr lang="zh-CN" altLang="en-US" sz="2800" dirty="0">
              <a:solidFill>
                <a:schemeClr val="bg1"/>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4139067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套接字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407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在网络中，发起连接请求的进程称为客户端（</a:t>
            </a:r>
            <a:r>
              <a:rPr lang="en-US" altLang="zh-CN" sz="4400" dirty="0">
                <a:latin typeface="微软雅黑" pitchFamily="34" charset="-122"/>
                <a:ea typeface="微软雅黑" pitchFamily="34" charset="-122"/>
              </a:rPr>
              <a:t>client</a:t>
            </a:r>
            <a:r>
              <a:rPr lang="zh-CN" altLang="zh-CN" sz="4400" dirty="0">
                <a:latin typeface="微软雅黑" pitchFamily="34" charset="-122"/>
                <a:ea typeface="微软雅黑" pitchFamily="34" charset="-122"/>
              </a:rPr>
              <a:t>），等待其它程序连接的进程称为服务器（</a:t>
            </a:r>
            <a:r>
              <a:rPr lang="en-US" altLang="zh-CN" sz="4400" dirty="0">
                <a:latin typeface="微软雅黑" pitchFamily="34" charset="-122"/>
                <a:ea typeface="微软雅黑" pitchFamily="34" charset="-122"/>
              </a:rPr>
              <a:t>server</a:t>
            </a:r>
            <a:r>
              <a:rPr lang="zh-CN" altLang="zh-CN" sz="4400" dirty="0">
                <a:latin typeface="微软雅黑" pitchFamily="34" charset="-122"/>
                <a:ea typeface="微软雅黑" pitchFamily="34" charset="-122"/>
              </a:rPr>
              <a:t>），其中客户端程序可以只在需要时启动，服务器程序则应一直运行，以保证能随时接收和处理客户端请求。</a:t>
            </a:r>
            <a:endParaRPr lang="zh-CN" altLang="en-US" sz="4400" dirty="0">
              <a:latin typeface="微软雅黑" pitchFamily="34" charset="-122"/>
              <a:ea typeface="微软雅黑" pitchFamily="34" charset="-122"/>
            </a:endParaRPr>
          </a:p>
        </p:txBody>
      </p:sp>
    </p:spTree>
    <p:extLst>
      <p:ext uri="{BB962C8B-B14F-4D97-AF65-F5344CB8AC3E}">
        <p14:creationId xmlns:p14="http://schemas.microsoft.com/office/powerpoint/2010/main" val="144470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24"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9"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520782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套接字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是进程间通信方式的一种，其本意为“插座”，常被称为套接字。</a:t>
            </a:r>
            <a:endParaRPr lang="zh-CN" altLang="en-US" sz="4400" dirty="0">
              <a:latin typeface="微软雅黑" pitchFamily="34" charset="-122"/>
              <a:ea typeface="微软雅黑" pitchFamily="34" charset="-122"/>
            </a:endParaRPr>
          </a:p>
        </p:txBody>
      </p:sp>
      <p:sp>
        <p:nvSpPr>
          <p:cNvPr id="3" name="矩形 2"/>
          <p:cNvSpPr/>
          <p:nvPr/>
        </p:nvSpPr>
        <p:spPr>
          <a:xfrm>
            <a:off x="1676400" y="3436066"/>
            <a:ext cx="8880764" cy="1421928"/>
          </a:xfrm>
          <a:prstGeom prst="rect">
            <a:avLst/>
          </a:prstGeom>
        </p:spPr>
        <p:txBody>
          <a:bodyPr wrap="square">
            <a:spAutoFit/>
          </a:bodyPr>
          <a:lstStyle/>
          <a:p>
            <a:pPr marL="571500" indent="-571500">
              <a:lnSpc>
                <a:spcPct val="120000"/>
              </a:lnSpc>
              <a:buFont typeface="Arial" pitchFamily="34" charset="0"/>
              <a:buChar char="•"/>
            </a:pPr>
            <a:r>
              <a:rPr lang="en-US" altLang="zh-CN" sz="3600" dirty="0">
                <a:latin typeface="楷体" pitchFamily="49" charset="-122"/>
                <a:ea typeface="楷体" pitchFamily="49" charset="-122"/>
              </a:rPr>
              <a:t>Python</a:t>
            </a:r>
            <a:r>
              <a:rPr lang="zh-CN" altLang="zh-CN" sz="3600" dirty="0">
                <a:latin typeface="楷体" pitchFamily="49" charset="-122"/>
                <a:ea typeface="楷体" pitchFamily="49" charset="-122"/>
              </a:rPr>
              <a:t>有一个名为</a:t>
            </a:r>
            <a:r>
              <a:rPr lang="en-US" altLang="zh-CN" sz="3600" dirty="0">
                <a:latin typeface="楷体" pitchFamily="49" charset="-122"/>
                <a:ea typeface="楷体" pitchFamily="49" charset="-122"/>
              </a:rPr>
              <a:t>socket</a:t>
            </a:r>
            <a:r>
              <a:rPr lang="zh-CN" altLang="zh-CN" sz="3600" dirty="0">
                <a:latin typeface="楷体" pitchFamily="49" charset="-122"/>
                <a:ea typeface="楷体" pitchFamily="49" charset="-122"/>
              </a:rPr>
              <a:t>的模块，该模块包含了网络编程的类、方法、函数等。</a:t>
            </a:r>
            <a:endParaRPr lang="zh-CN" altLang="en-US" sz="3600" dirty="0">
              <a:latin typeface="楷体" pitchFamily="49" charset="-122"/>
              <a:ea typeface="楷体" pitchFamily="49" charset="-122"/>
            </a:endParaRPr>
          </a:p>
        </p:txBody>
      </p:sp>
    </p:spTree>
    <p:extLst>
      <p:ext uri="{BB962C8B-B14F-4D97-AF65-F5344CB8AC3E}">
        <p14:creationId xmlns:p14="http://schemas.microsoft.com/office/powerpoint/2010/main" val="3329100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套接字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smtClean="0">
                <a:latin typeface="微软雅黑" pitchFamily="34" charset="-122"/>
                <a:ea typeface="微软雅黑" pitchFamily="34" charset="-122"/>
              </a:rPr>
              <a:t>利</a:t>
            </a:r>
            <a:r>
              <a:rPr lang="zh-CN" altLang="zh-CN" sz="4000" dirty="0">
                <a:latin typeface="微软雅黑" pitchFamily="34" charset="-122"/>
                <a:ea typeface="微软雅黑" pitchFamily="34" charset="-122"/>
              </a:rPr>
              <a:t>用</a:t>
            </a:r>
            <a:r>
              <a:rPr lang="en-US" altLang="zh-CN" sz="4000" dirty="0">
                <a:latin typeface="微软雅黑" pitchFamily="34" charset="-122"/>
                <a:ea typeface="微软雅黑" pitchFamily="34" charset="-122"/>
              </a:rPr>
              <a:t>socket</a:t>
            </a:r>
            <a:r>
              <a:rPr lang="zh-CN" altLang="zh-CN" sz="4000" dirty="0">
                <a:latin typeface="微软雅黑" pitchFamily="34" charset="-122"/>
                <a:ea typeface="微软雅黑" pitchFamily="34" charset="-122"/>
              </a:rPr>
              <a:t>模块中的构造方法</a:t>
            </a:r>
            <a:r>
              <a:rPr lang="en-US" altLang="zh-CN" sz="4000" dirty="0">
                <a:latin typeface="微软雅黑" pitchFamily="34" charset="-122"/>
                <a:ea typeface="微软雅黑" pitchFamily="34" charset="-122"/>
              </a:rPr>
              <a:t>socket()</a:t>
            </a:r>
            <a:r>
              <a:rPr lang="zh-CN" altLang="zh-CN" sz="4000" dirty="0">
                <a:latin typeface="微软雅黑" pitchFamily="34" charset="-122"/>
                <a:ea typeface="微软雅黑" pitchFamily="34" charset="-122"/>
              </a:rPr>
              <a:t>可以创建一个</a:t>
            </a:r>
            <a:r>
              <a:rPr lang="en-US" altLang="zh-CN" sz="4000" dirty="0">
                <a:latin typeface="微软雅黑" pitchFamily="34" charset="-122"/>
                <a:ea typeface="微软雅黑" pitchFamily="34" charset="-122"/>
              </a:rPr>
              <a:t>socket</a:t>
            </a:r>
            <a:r>
              <a:rPr lang="zh-CN" altLang="zh-CN" sz="4000" dirty="0">
                <a:latin typeface="微软雅黑" pitchFamily="34" charset="-122"/>
                <a:ea typeface="微软雅黑" pitchFamily="34" charset="-122"/>
              </a:rPr>
              <a:t>对象，</a:t>
            </a:r>
            <a:r>
              <a:rPr lang="en-US" altLang="zh-CN" sz="4000" dirty="0">
                <a:latin typeface="微软雅黑" pitchFamily="34" charset="-122"/>
                <a:ea typeface="微软雅黑" pitchFamily="34" charset="-122"/>
              </a:rPr>
              <a:t>socket()</a:t>
            </a:r>
            <a:r>
              <a:rPr lang="zh-CN" altLang="zh-CN" sz="4000" dirty="0">
                <a:latin typeface="微软雅黑" pitchFamily="34" charset="-122"/>
                <a:ea typeface="微软雅黑" pitchFamily="34" charset="-122"/>
              </a:rPr>
              <a:t>方法的语法格式下：</a:t>
            </a:r>
            <a:endParaRPr lang="zh-CN" altLang="en-US" sz="4000" dirty="0">
              <a:latin typeface="微软雅黑" pitchFamily="34" charset="-122"/>
              <a:ea typeface="微软雅黑" pitchFamily="34" charset="-122"/>
            </a:endParaRPr>
          </a:p>
        </p:txBody>
      </p:sp>
      <p:sp>
        <p:nvSpPr>
          <p:cNvPr id="4" name="矩形 3"/>
          <p:cNvSpPr/>
          <p:nvPr/>
        </p:nvSpPr>
        <p:spPr>
          <a:xfrm>
            <a:off x="1814945" y="3054354"/>
            <a:ext cx="8575964" cy="130600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2334122" y="3267703"/>
            <a:ext cx="772185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2800" dirty="0">
                <a:latin typeface="Times New Roman" pitchFamily="18" charset="0"/>
              </a:rPr>
              <a:t>socket.socket(family=AF_INET, type=SOCK_STREAM, proto=0, fileno=None)</a:t>
            </a:r>
            <a:endParaRPr lang="zh-CN" altLang="zh-CN" sz="2800" dirty="0">
              <a:latin typeface="Times New Roman" pitchFamily="18" charset="0"/>
            </a:endParaRPr>
          </a:p>
        </p:txBody>
      </p:sp>
      <p:sp>
        <p:nvSpPr>
          <p:cNvPr id="6" name="矩形 5"/>
          <p:cNvSpPr/>
          <p:nvPr/>
        </p:nvSpPr>
        <p:spPr>
          <a:xfrm>
            <a:off x="1814945" y="4401840"/>
            <a:ext cx="8788391" cy="1815882"/>
          </a:xfrm>
          <a:prstGeom prst="rect">
            <a:avLst/>
          </a:prstGeom>
        </p:spPr>
        <p:txBody>
          <a:bodyPr wrap="square">
            <a:spAutoFit/>
          </a:bodyPr>
          <a:lstStyle/>
          <a:p>
            <a:pPr marL="342900" indent="-342900">
              <a:buFont typeface="Wingdings" pitchFamily="2" charset="2"/>
              <a:buChar char="Ø"/>
            </a:pPr>
            <a:r>
              <a:rPr lang="en-US" altLang="zh-CN" sz="2800" dirty="0" smtClean="0">
                <a:latin typeface="楷体" pitchFamily="49" charset="-122"/>
                <a:ea typeface="楷体" pitchFamily="49" charset="-122"/>
                <a:cs typeface="Times New Roman" pitchFamily="18" charset="0"/>
              </a:rPr>
              <a:t> family</a:t>
            </a:r>
            <a:r>
              <a:rPr lang="zh-CN" altLang="en-US" sz="2800" dirty="0" smtClean="0">
                <a:latin typeface="楷体" pitchFamily="49" charset="-122"/>
                <a:ea typeface="楷体" pitchFamily="49" charset="-122"/>
                <a:cs typeface="Times New Roman" pitchFamily="18" charset="0"/>
              </a:rPr>
              <a:t> </a:t>
            </a:r>
            <a:r>
              <a:rPr lang="en-US" altLang="zh-CN" sz="2800" dirty="0">
                <a:latin typeface="楷体" pitchFamily="49" charset="-122"/>
                <a:ea typeface="楷体" pitchFamily="49" charset="-122"/>
                <a:cs typeface="Times New Roman" pitchFamily="18" charset="0"/>
              </a:rPr>
              <a:t>--</a:t>
            </a:r>
            <a:r>
              <a:rPr lang="zh-CN" altLang="en-US" sz="2800" dirty="0">
                <a:latin typeface="楷体" pitchFamily="49" charset="-122"/>
                <a:ea typeface="楷体" pitchFamily="49" charset="-122"/>
                <a:cs typeface="Times New Roman" pitchFamily="18" charset="0"/>
              </a:rPr>
              <a:t> </a:t>
            </a:r>
            <a:r>
              <a:rPr lang="zh-CN" altLang="zh-CN" sz="2800" dirty="0">
                <a:latin typeface="楷体" pitchFamily="49" charset="-122"/>
                <a:ea typeface="楷体" pitchFamily="49" charset="-122"/>
                <a:cs typeface="Times New Roman" pitchFamily="18" charset="0"/>
              </a:rPr>
              <a:t>用于指定地址族，默认值为</a:t>
            </a:r>
            <a:r>
              <a:rPr lang="en-US" altLang="zh-CN" sz="2800" dirty="0">
                <a:latin typeface="楷体" pitchFamily="49" charset="-122"/>
                <a:ea typeface="楷体" pitchFamily="49" charset="-122"/>
                <a:cs typeface="Times New Roman" pitchFamily="18" charset="0"/>
              </a:rPr>
              <a:t>AF_INET</a:t>
            </a:r>
            <a:r>
              <a:rPr lang="zh-CN" altLang="en-US" sz="2800" dirty="0">
                <a:latin typeface="楷体" pitchFamily="49" charset="-122"/>
                <a:ea typeface="楷体" pitchFamily="49" charset="-122"/>
                <a:cs typeface="Times New Roman" pitchFamily="18" charset="0"/>
              </a:rPr>
              <a:t>。</a:t>
            </a:r>
            <a:endParaRPr lang="en-US" altLang="zh-CN" sz="2800" dirty="0">
              <a:latin typeface="楷体" pitchFamily="49" charset="-122"/>
              <a:ea typeface="楷体" pitchFamily="49" charset="-122"/>
              <a:cs typeface="Times New Roman" pitchFamily="18" charset="0"/>
            </a:endParaRPr>
          </a:p>
          <a:p>
            <a:pPr marL="342900" indent="-342900">
              <a:buFont typeface="Wingdings" pitchFamily="2" charset="2"/>
              <a:buChar char="Ø"/>
            </a:pPr>
            <a:r>
              <a:rPr lang="en-US" altLang="zh-CN" sz="2800" dirty="0" smtClean="0">
                <a:latin typeface="楷体" pitchFamily="49" charset="-122"/>
                <a:ea typeface="楷体" pitchFamily="49" charset="-122"/>
                <a:cs typeface="Times New Roman" pitchFamily="18" charset="0"/>
              </a:rPr>
              <a:t>   type </a:t>
            </a:r>
            <a:r>
              <a:rPr lang="en-US" altLang="zh-CN" sz="2800" dirty="0">
                <a:latin typeface="楷体" pitchFamily="49" charset="-122"/>
                <a:ea typeface="楷体" pitchFamily="49" charset="-122"/>
                <a:cs typeface="Times New Roman" pitchFamily="18" charset="0"/>
              </a:rPr>
              <a:t>--</a:t>
            </a:r>
            <a:r>
              <a:rPr lang="zh-CN" altLang="en-US" sz="2800" dirty="0">
                <a:latin typeface="楷体" pitchFamily="49" charset="-122"/>
                <a:ea typeface="楷体" pitchFamily="49" charset="-122"/>
                <a:cs typeface="Times New Roman" pitchFamily="18" charset="0"/>
              </a:rPr>
              <a:t> </a:t>
            </a:r>
            <a:r>
              <a:rPr lang="zh-CN" altLang="zh-CN" sz="2800" dirty="0">
                <a:latin typeface="楷体" pitchFamily="49" charset="-122"/>
                <a:ea typeface="楷体" pitchFamily="49" charset="-122"/>
                <a:cs typeface="Times New Roman" pitchFamily="18" charset="0"/>
              </a:rPr>
              <a:t>用于指定</a:t>
            </a:r>
            <a:r>
              <a:rPr lang="en-US" altLang="zh-CN" sz="2800" dirty="0">
                <a:latin typeface="楷体" pitchFamily="49" charset="-122"/>
                <a:ea typeface="楷体" pitchFamily="49" charset="-122"/>
                <a:cs typeface="Times New Roman" pitchFamily="18" charset="0"/>
              </a:rPr>
              <a:t>socket</a:t>
            </a:r>
            <a:r>
              <a:rPr lang="zh-CN" altLang="zh-CN" sz="2800" dirty="0">
                <a:latin typeface="楷体" pitchFamily="49" charset="-122"/>
                <a:ea typeface="楷体" pitchFamily="49" charset="-122"/>
                <a:cs typeface="Times New Roman" pitchFamily="18" charset="0"/>
              </a:rPr>
              <a:t>的类</a:t>
            </a:r>
            <a:r>
              <a:rPr lang="zh-CN" altLang="zh-CN" sz="2800" dirty="0" smtClean="0">
                <a:latin typeface="楷体" pitchFamily="49" charset="-122"/>
                <a:ea typeface="楷体" pitchFamily="49" charset="-122"/>
                <a:cs typeface="Times New Roman" pitchFamily="18" charset="0"/>
              </a:rPr>
              <a:t>型。</a:t>
            </a:r>
            <a:endParaRPr lang="en-US" altLang="zh-CN" sz="2800" dirty="0">
              <a:latin typeface="楷体" pitchFamily="49" charset="-122"/>
              <a:ea typeface="楷体" pitchFamily="49" charset="-122"/>
              <a:cs typeface="Times New Roman" pitchFamily="18" charset="0"/>
            </a:endParaRPr>
          </a:p>
          <a:p>
            <a:pPr marL="342900" indent="-342900">
              <a:buFont typeface="Wingdings" pitchFamily="2" charset="2"/>
              <a:buChar char="Ø"/>
            </a:pPr>
            <a:r>
              <a:rPr lang="en-US" altLang="zh-CN" sz="2800" dirty="0" smtClean="0">
                <a:latin typeface="楷体" pitchFamily="49" charset="-122"/>
                <a:ea typeface="楷体" pitchFamily="49" charset="-122"/>
                <a:cs typeface="Times New Roman" pitchFamily="18" charset="0"/>
              </a:rPr>
              <a:t>  proto -- </a:t>
            </a:r>
            <a:r>
              <a:rPr lang="zh-CN" altLang="zh-CN" sz="2800" dirty="0" smtClean="0">
                <a:latin typeface="楷体" pitchFamily="49" charset="-122"/>
                <a:ea typeface="楷体" pitchFamily="49" charset="-122"/>
                <a:cs typeface="Times New Roman" pitchFamily="18" charset="0"/>
              </a:rPr>
              <a:t>用</a:t>
            </a:r>
            <a:r>
              <a:rPr lang="zh-CN" altLang="zh-CN" sz="2800" dirty="0">
                <a:latin typeface="楷体" pitchFamily="49" charset="-122"/>
                <a:ea typeface="楷体" pitchFamily="49" charset="-122"/>
                <a:cs typeface="Times New Roman" pitchFamily="18" charset="0"/>
              </a:rPr>
              <a:t>于指定与特定的地址家族相关的协议</a:t>
            </a:r>
            <a:r>
              <a:rPr lang="zh-CN" altLang="en-US" sz="2800" dirty="0">
                <a:latin typeface="楷体" pitchFamily="49" charset="-122"/>
                <a:ea typeface="楷体" pitchFamily="49" charset="-122"/>
                <a:cs typeface="Times New Roman" pitchFamily="18" charset="0"/>
              </a:rPr>
              <a:t>。</a:t>
            </a:r>
            <a:endParaRPr lang="en-US" altLang="zh-CN" sz="2800" dirty="0">
              <a:latin typeface="楷体" pitchFamily="49" charset="-122"/>
              <a:ea typeface="楷体" pitchFamily="49" charset="-122"/>
              <a:cs typeface="Times New Roman" pitchFamily="18" charset="0"/>
            </a:endParaRPr>
          </a:p>
          <a:p>
            <a:pPr marL="342900" indent="-342900">
              <a:buFont typeface="Wingdings" pitchFamily="2" charset="2"/>
              <a:buChar char="Ø"/>
            </a:pPr>
            <a:r>
              <a:rPr lang="en-US" altLang="zh-CN" sz="2800" dirty="0" smtClean="0">
                <a:latin typeface="楷体" pitchFamily="49" charset="-122"/>
                <a:ea typeface="楷体" pitchFamily="49" charset="-122"/>
                <a:cs typeface="Times New Roman" pitchFamily="18" charset="0"/>
              </a:rPr>
              <a:t> fileno </a:t>
            </a:r>
            <a:r>
              <a:rPr lang="en-US" altLang="zh-CN" sz="2800" dirty="0">
                <a:latin typeface="楷体" pitchFamily="49" charset="-122"/>
                <a:ea typeface="楷体" pitchFamily="49" charset="-122"/>
                <a:cs typeface="Times New Roman" pitchFamily="18" charset="0"/>
              </a:rPr>
              <a:t>-- </a:t>
            </a:r>
            <a:r>
              <a:rPr lang="zh-CN" altLang="zh-CN" sz="2800" dirty="0">
                <a:latin typeface="楷体" pitchFamily="49" charset="-122"/>
                <a:ea typeface="楷体" pitchFamily="49" charset="-122"/>
                <a:cs typeface="Times New Roman" pitchFamily="18" charset="0"/>
              </a:rPr>
              <a:t>用于为套接字文件设置文件描述符</a:t>
            </a:r>
            <a:r>
              <a:rPr lang="zh-CN" altLang="en-US" sz="2800" dirty="0" smtClean="0">
                <a:latin typeface="楷体" pitchFamily="49" charset="-122"/>
                <a:ea typeface="楷体" pitchFamily="49" charset="-122"/>
                <a:cs typeface="Times New Roman" pitchFamily="18" charset="0"/>
              </a:rPr>
              <a:t>。</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289735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套接字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046115"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示例：</a:t>
            </a:r>
            <a:endParaRPr lang="zh-CN" altLang="en-US" sz="4400" dirty="0">
              <a:latin typeface="微软雅黑" pitchFamily="34" charset="-122"/>
              <a:ea typeface="微软雅黑" pitchFamily="34" charset="-122"/>
            </a:endParaRPr>
          </a:p>
        </p:txBody>
      </p:sp>
      <p:sp>
        <p:nvSpPr>
          <p:cNvPr id="4" name="矩形 3"/>
          <p:cNvSpPr/>
          <p:nvPr/>
        </p:nvSpPr>
        <p:spPr>
          <a:xfrm>
            <a:off x="1745673" y="2438755"/>
            <a:ext cx="8603672" cy="243804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2377161" y="2611337"/>
            <a:ext cx="744749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2600" dirty="0">
                <a:latin typeface="Times New Roman" pitchFamily="18" charset="0"/>
              </a:rPr>
              <a:t>import socket</a:t>
            </a:r>
            <a:endParaRPr lang="zh-CN" altLang="zh-CN" sz="2600" dirty="0">
              <a:latin typeface="Times New Roman" pitchFamily="18" charset="0"/>
            </a:endParaRPr>
          </a:p>
          <a:p>
            <a:pPr latinLnBrk="1"/>
            <a:r>
              <a:rPr lang="en-US" altLang="zh-CN" sz="2600" dirty="0">
                <a:latin typeface="Times New Roman" pitchFamily="18" charset="0"/>
              </a:rPr>
              <a:t>socket_tcp = socket.socket(socket.AF_INET, </a:t>
            </a:r>
            <a:endParaRPr lang="en-US" altLang="zh-CN" sz="2600" dirty="0" smtClean="0">
              <a:latin typeface="Times New Roman" pitchFamily="18" charset="0"/>
            </a:endParaRPr>
          </a:p>
          <a:p>
            <a:pPr latinLnBrk="1"/>
            <a:r>
              <a:rPr lang="en-US" altLang="zh-CN" sz="2600" dirty="0">
                <a:latin typeface="Times New Roman" pitchFamily="18" charset="0"/>
              </a:rPr>
              <a:t> </a:t>
            </a:r>
            <a:r>
              <a:rPr lang="en-US" altLang="zh-CN" sz="2600" dirty="0" smtClean="0">
                <a:latin typeface="Times New Roman" pitchFamily="18" charset="0"/>
              </a:rPr>
              <a:t>                                            socket.SOCK_STREAM</a:t>
            </a:r>
            <a:r>
              <a:rPr lang="en-US" altLang="zh-CN" sz="2600" dirty="0">
                <a:latin typeface="Times New Roman" pitchFamily="18" charset="0"/>
              </a:rPr>
              <a:t>)</a:t>
            </a:r>
            <a:endParaRPr lang="zh-CN" altLang="zh-CN" sz="2600" dirty="0">
              <a:latin typeface="Times New Roman" pitchFamily="18" charset="0"/>
            </a:endParaRPr>
          </a:p>
          <a:p>
            <a:pPr latinLnBrk="1"/>
            <a:r>
              <a:rPr lang="en-US" altLang="zh-CN" sz="2600" dirty="0">
                <a:latin typeface="Times New Roman" pitchFamily="18" charset="0"/>
              </a:rPr>
              <a:t>socket_udp = socket.socket(socket.AF_INET, </a:t>
            </a:r>
            <a:endParaRPr lang="en-US" altLang="zh-CN" sz="2600" dirty="0" smtClean="0">
              <a:latin typeface="Times New Roman" pitchFamily="18" charset="0"/>
            </a:endParaRPr>
          </a:p>
          <a:p>
            <a:pPr latinLnBrk="1"/>
            <a:r>
              <a:rPr lang="en-US" altLang="zh-CN" sz="2600" dirty="0">
                <a:latin typeface="Times New Roman" pitchFamily="18" charset="0"/>
              </a:rPr>
              <a:t> </a:t>
            </a:r>
            <a:r>
              <a:rPr lang="en-US" altLang="zh-CN" sz="2600" dirty="0" smtClean="0">
                <a:latin typeface="Times New Roman" pitchFamily="18" charset="0"/>
              </a:rPr>
              <a:t>                                             socket.SOCK_DGRAM</a:t>
            </a:r>
            <a:r>
              <a:rPr lang="en-US" altLang="zh-CN" sz="2600" dirty="0">
                <a:latin typeface="Times New Roman" pitchFamily="18" charset="0"/>
              </a:rPr>
              <a:t>)</a:t>
            </a:r>
            <a:endParaRPr lang="zh-CN" altLang="zh-CN" sz="2600" dirty="0">
              <a:latin typeface="Times New Roman" pitchFamily="18" charset="0"/>
            </a:endParaRPr>
          </a:p>
        </p:txBody>
      </p:sp>
      <p:sp>
        <p:nvSpPr>
          <p:cNvPr id="6" name="矩形 5"/>
          <p:cNvSpPr/>
          <p:nvPr/>
        </p:nvSpPr>
        <p:spPr>
          <a:xfrm>
            <a:off x="1745673" y="4936170"/>
            <a:ext cx="8603672" cy="1384995"/>
          </a:xfrm>
          <a:prstGeom prst="rect">
            <a:avLst/>
          </a:prstGeom>
        </p:spPr>
        <p:txBody>
          <a:bodyPr wrap="square">
            <a:spAutoFit/>
          </a:bodyPr>
          <a:lstStyle/>
          <a:p>
            <a:r>
              <a:rPr lang="zh-CN" altLang="zh-CN" sz="2800" dirty="0">
                <a:latin typeface="楷体" pitchFamily="49" charset="-122"/>
                <a:ea typeface="楷体" pitchFamily="49" charset="-122"/>
                <a:cs typeface="Times New Roman" pitchFamily="18" charset="0"/>
              </a:rPr>
              <a:t>使用以上的两条语句，分别可创建一个基于</a:t>
            </a:r>
            <a:r>
              <a:rPr lang="en-US" altLang="zh-CN" sz="2800" dirty="0">
                <a:latin typeface="楷体" pitchFamily="49" charset="-122"/>
                <a:ea typeface="楷体" pitchFamily="49" charset="-122"/>
                <a:cs typeface="Times New Roman" pitchFamily="18" charset="0"/>
              </a:rPr>
              <a:t>TCP</a:t>
            </a:r>
            <a:r>
              <a:rPr lang="zh-CN" altLang="zh-CN" sz="2800" dirty="0">
                <a:latin typeface="楷体" pitchFamily="49" charset="-122"/>
                <a:ea typeface="楷体" pitchFamily="49" charset="-122"/>
                <a:cs typeface="Times New Roman" pitchFamily="18" charset="0"/>
              </a:rPr>
              <a:t>通信的流式套接字</a:t>
            </a:r>
            <a:r>
              <a:rPr lang="en-US" altLang="zh-CN" sz="2800" dirty="0">
                <a:latin typeface="楷体" pitchFamily="49" charset="-122"/>
                <a:ea typeface="楷体" pitchFamily="49" charset="-122"/>
                <a:cs typeface="Times New Roman" pitchFamily="18" charset="0"/>
              </a:rPr>
              <a:t>socket_tcp</a:t>
            </a:r>
            <a:r>
              <a:rPr lang="zh-CN" altLang="zh-CN" sz="2800" dirty="0">
                <a:latin typeface="楷体" pitchFamily="49" charset="-122"/>
                <a:ea typeface="楷体" pitchFamily="49" charset="-122"/>
                <a:cs typeface="Times New Roman" pitchFamily="18" charset="0"/>
              </a:rPr>
              <a:t>和一个基于</a:t>
            </a:r>
            <a:r>
              <a:rPr lang="en-US" altLang="zh-CN" sz="2800" dirty="0">
                <a:latin typeface="楷体" pitchFamily="49" charset="-122"/>
                <a:ea typeface="楷体" pitchFamily="49" charset="-122"/>
                <a:cs typeface="Times New Roman" pitchFamily="18" charset="0"/>
              </a:rPr>
              <a:t>UDP</a:t>
            </a:r>
            <a:r>
              <a:rPr lang="zh-CN" altLang="zh-CN" sz="2800" dirty="0">
                <a:latin typeface="楷体" pitchFamily="49" charset="-122"/>
                <a:ea typeface="楷体" pitchFamily="49" charset="-122"/>
                <a:cs typeface="Times New Roman" pitchFamily="18" charset="0"/>
              </a:rPr>
              <a:t>协议的数据报式套接字</a:t>
            </a:r>
            <a:r>
              <a:rPr lang="en-US" altLang="zh-CN" sz="2800" dirty="0">
                <a:latin typeface="楷体" pitchFamily="49" charset="-122"/>
                <a:ea typeface="楷体" pitchFamily="49" charset="-122"/>
                <a:cs typeface="Times New Roman" pitchFamily="18" charset="0"/>
              </a:rPr>
              <a:t>socket_udp</a:t>
            </a:r>
          </a:p>
        </p:txBody>
      </p:sp>
    </p:spTree>
    <p:extLst>
      <p:ext uri="{BB962C8B-B14F-4D97-AF65-F5344CB8AC3E}">
        <p14:creationId xmlns:p14="http://schemas.microsoft.com/office/powerpoint/2010/main" val="3614473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通信流程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根据</a:t>
            </a: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的类型，网络通信又分为基于</a:t>
            </a:r>
            <a:r>
              <a:rPr lang="en-US" altLang="zh-CN" sz="4400" dirty="0">
                <a:latin typeface="微软雅黑" pitchFamily="34" charset="-122"/>
                <a:ea typeface="微软雅黑" pitchFamily="34" charset="-122"/>
              </a:rPr>
              <a:t>TCP</a:t>
            </a:r>
            <a:r>
              <a:rPr lang="zh-CN" altLang="zh-CN" sz="4400" dirty="0">
                <a:latin typeface="微软雅黑" pitchFamily="34" charset="-122"/>
                <a:ea typeface="微软雅黑" pitchFamily="34" charset="-122"/>
              </a:rPr>
              <a:t>协议、面向连接的通信和基于</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、面向无连接的通信。</a:t>
            </a:r>
          </a:p>
        </p:txBody>
      </p:sp>
    </p:spTree>
    <p:extLst>
      <p:ext uri="{BB962C8B-B14F-4D97-AF65-F5344CB8AC3E}">
        <p14:creationId xmlns:p14="http://schemas.microsoft.com/office/powerpoint/2010/main" val="1767393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通信流程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面向连接的通信类似日常生活中的电话服务</a:t>
            </a:r>
            <a:r>
              <a:rPr lang="zh-CN" altLang="zh-CN" sz="4400" dirty="0" smtClean="0">
                <a:latin typeface="微软雅黑" pitchFamily="34" charset="-122"/>
                <a:ea typeface="微软雅黑" pitchFamily="34" charset="-122"/>
              </a:rPr>
              <a:t>：接</a:t>
            </a:r>
            <a:r>
              <a:rPr lang="zh-CN" altLang="zh-CN" sz="4400" dirty="0">
                <a:latin typeface="微软雅黑" pitchFamily="34" charset="-122"/>
                <a:ea typeface="微软雅黑" pitchFamily="34" charset="-122"/>
              </a:rPr>
              <a:t>电话的一方需要保持手机畅通</a:t>
            </a:r>
            <a:r>
              <a:rPr lang="zh-CN" altLang="zh-CN" sz="4400" dirty="0" smtClean="0">
                <a:latin typeface="微软雅黑" pitchFamily="34" charset="-122"/>
                <a:ea typeface="微软雅黑" pitchFamily="34" charset="-122"/>
              </a:rPr>
              <a:t>，在</a:t>
            </a:r>
            <a:r>
              <a:rPr lang="zh-CN" altLang="zh-CN" sz="4400" dirty="0">
                <a:latin typeface="微软雅黑" pitchFamily="34" charset="-122"/>
                <a:ea typeface="微软雅黑" pitchFamily="34" charset="-122"/>
              </a:rPr>
              <a:t>电话连通之后，通话的双方可以开始交换数据</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pic>
        <p:nvPicPr>
          <p:cNvPr id="33794" name="Picture 2" descr="https://timgsa.baidu.com/timg?image&amp;quality=80&amp;size=b9999_10000&amp;sec=1563875860604&amp;di=dd2586f07268db35c88076ffb8291209&amp;imgtype=0&amp;src=http%3A%2F%2Fku.90sjimg.com%2Felement_origin_min_pic%2F18%2F02%2F26%2F3ad0204ccb98097f10d2cbaafb2ba7ff.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34" t="4580" r="22285"/>
          <a:stretch/>
        </p:blipFill>
        <p:spPr bwMode="auto">
          <a:xfrm>
            <a:off x="2966141" y="4003123"/>
            <a:ext cx="1467736" cy="2410826"/>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https://timgsa.baidu.com/timg?image&amp;quality=80&amp;size=b9999_10000&amp;sec=1563875898525&amp;di=964c48c5b6bf881bdf2fb7d7b15ee9d6&amp;imgtype=0&amp;src=http%3A%2F%2Fpic.51yuansu.com%2Fpic3%2Fcover%2F02%2F93%2F16%2F5ac1fa14cf115_6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1855" y="3756945"/>
            <a:ext cx="2296100" cy="2716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15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通信流程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6086186"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面向连接的</a:t>
            </a:r>
            <a:r>
              <a:rPr lang="x-none" altLang="zh-CN" sz="4400" dirty="0" smtClean="0">
                <a:latin typeface="微软雅黑" pitchFamily="34" charset="-122"/>
                <a:ea typeface="微软雅黑" pitchFamily="34" charset="-122"/>
              </a:rPr>
              <a:t>socket</a:t>
            </a:r>
            <a:r>
              <a:rPr lang="zh-CN" altLang="zh-CN" sz="4400" dirty="0" smtClean="0">
                <a:latin typeface="微软雅黑" pitchFamily="34" charset="-122"/>
                <a:ea typeface="微软雅黑" pitchFamily="34" charset="-122"/>
              </a:rPr>
              <a:t>通信流程如</a:t>
            </a:r>
            <a:r>
              <a:rPr lang="zh-CN" altLang="en-US" sz="4400" dirty="0" smtClean="0">
                <a:latin typeface="微软雅黑" pitchFamily="34" charset="-122"/>
                <a:ea typeface="微软雅黑" pitchFamily="34" charset="-122"/>
              </a:rPr>
              <a:t>右图</a:t>
            </a:r>
            <a:r>
              <a:rPr lang="zh-CN" altLang="zh-CN" sz="4400" dirty="0" smtClean="0">
                <a:latin typeface="微软雅黑" pitchFamily="34" charset="-122"/>
                <a:ea typeface="微软雅黑" pitchFamily="34" charset="-122"/>
              </a:rPr>
              <a:t>所示。</a:t>
            </a:r>
            <a:endParaRPr lang="zh-CN" altLang="zh-CN" sz="4400" dirty="0">
              <a:latin typeface="微软雅黑" pitchFamily="34" charset="-122"/>
              <a:ea typeface="微软雅黑" pitchFamily="34" charset="-122"/>
            </a:endParaRPr>
          </a:p>
        </p:txBody>
      </p:sp>
      <p:pic>
        <p:nvPicPr>
          <p:cNvPr id="4" name="图片 3" descr="1"/>
          <p:cNvPicPr/>
          <p:nvPr/>
        </p:nvPicPr>
        <p:blipFill>
          <a:blip r:embed="rId2">
            <a:extLst>
              <a:ext uri="{28A0092B-C50C-407E-A947-70E740481C1C}">
                <a14:useLocalDpi xmlns:a14="http://schemas.microsoft.com/office/drawing/2010/main" val="0"/>
              </a:ext>
            </a:extLst>
          </a:blip>
          <a:srcRect/>
          <a:stretch>
            <a:fillRect/>
          </a:stretch>
        </p:blipFill>
        <p:spPr bwMode="auto">
          <a:xfrm>
            <a:off x="7357712" y="1221601"/>
            <a:ext cx="3419365" cy="5225531"/>
          </a:xfrm>
          <a:prstGeom prst="rect">
            <a:avLst/>
          </a:prstGeom>
          <a:noFill/>
          <a:ln>
            <a:noFill/>
          </a:ln>
        </p:spPr>
      </p:pic>
    </p:spTree>
    <p:extLst>
      <p:ext uri="{BB962C8B-B14F-4D97-AF65-F5344CB8AC3E}">
        <p14:creationId xmlns:p14="http://schemas.microsoft.com/office/powerpoint/2010/main" val="866972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通信流程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32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面向非连接</a:t>
            </a:r>
            <a:r>
              <a:rPr lang="zh-CN" altLang="zh-CN" sz="4400" dirty="0" smtClean="0">
                <a:latin typeface="微软雅黑" pitchFamily="34" charset="-122"/>
                <a:ea typeface="微软雅黑" pitchFamily="34" charset="-122"/>
              </a:rPr>
              <a:t>的通</a:t>
            </a:r>
            <a:r>
              <a:rPr lang="zh-CN" altLang="zh-CN" sz="4400" dirty="0">
                <a:latin typeface="微软雅黑" pitchFamily="34" charset="-122"/>
                <a:ea typeface="微软雅黑" pitchFamily="34" charset="-122"/>
              </a:rPr>
              <a:t>信与生活中的邮件投递类似</a:t>
            </a:r>
            <a:r>
              <a:rPr lang="zh-CN" altLang="zh-CN" sz="4400" dirty="0" smtClean="0">
                <a:latin typeface="微软雅黑" pitchFamily="34" charset="-122"/>
                <a:ea typeface="微软雅黑" pitchFamily="34" charset="-122"/>
              </a:rPr>
              <a:t>，收</a:t>
            </a:r>
            <a:r>
              <a:rPr lang="zh-CN" altLang="zh-CN" sz="4400" dirty="0">
                <a:latin typeface="微软雅黑" pitchFamily="34" charset="-122"/>
                <a:ea typeface="微软雅黑" pitchFamily="34" charset="-122"/>
              </a:rPr>
              <a:t>邮</a:t>
            </a:r>
            <a:r>
              <a:rPr lang="zh-CN" altLang="zh-CN" sz="4400" dirty="0" smtClean="0">
                <a:latin typeface="微软雅黑" pitchFamily="34" charset="-122"/>
                <a:ea typeface="微软雅黑" pitchFamily="34" charset="-122"/>
              </a:rPr>
              <a:t>件方</a:t>
            </a:r>
            <a:r>
              <a:rPr lang="zh-CN" altLang="zh-CN" sz="4400" dirty="0">
                <a:latin typeface="微软雅黑" pitchFamily="34" charset="-122"/>
                <a:ea typeface="微软雅黑" pitchFamily="34" charset="-122"/>
              </a:rPr>
              <a:t>无需一直等待</a:t>
            </a:r>
            <a:r>
              <a:rPr lang="zh-CN" altLang="zh-CN" sz="4400" dirty="0" smtClean="0">
                <a:latin typeface="微软雅黑" pitchFamily="34" charset="-122"/>
                <a:ea typeface="微软雅黑" pitchFamily="34" charset="-122"/>
              </a:rPr>
              <a:t>发邮件方</a:t>
            </a:r>
            <a:r>
              <a:rPr lang="zh-CN" altLang="zh-CN" sz="4400" dirty="0">
                <a:latin typeface="微软雅黑" pitchFamily="34" charset="-122"/>
                <a:ea typeface="微软雅黑" pitchFamily="34" charset="-122"/>
              </a:rPr>
              <a:t>发起连接请求；</a:t>
            </a:r>
            <a:r>
              <a:rPr lang="zh-CN" altLang="zh-CN" sz="4400" dirty="0" smtClean="0">
                <a:latin typeface="微软雅黑" pitchFamily="34" charset="-122"/>
                <a:ea typeface="微软雅黑" pitchFamily="34" charset="-122"/>
              </a:rPr>
              <a:t>发邮件方</a:t>
            </a:r>
            <a:r>
              <a:rPr lang="zh-CN" altLang="zh-CN" sz="4400" dirty="0">
                <a:latin typeface="微软雅黑" pitchFamily="34" charset="-122"/>
                <a:ea typeface="微软雅黑" pitchFamily="34" charset="-122"/>
              </a:rPr>
              <a:t>只需知道接</a:t>
            </a:r>
            <a:r>
              <a:rPr lang="zh-CN" altLang="zh-CN" sz="4400" dirty="0" smtClean="0">
                <a:latin typeface="微软雅黑" pitchFamily="34" charset="-122"/>
                <a:ea typeface="微软雅黑" pitchFamily="34" charset="-122"/>
              </a:rPr>
              <a:t>收收</a:t>
            </a:r>
            <a:r>
              <a:rPr lang="zh-CN" altLang="zh-CN" sz="4400" dirty="0">
                <a:latin typeface="微软雅黑" pitchFamily="34" charset="-122"/>
                <a:ea typeface="微软雅黑" pitchFamily="34" charset="-122"/>
              </a:rPr>
              <a:t>件地址，便可直接投递邮件。</a:t>
            </a:r>
          </a:p>
        </p:txBody>
      </p:sp>
      <p:pic>
        <p:nvPicPr>
          <p:cNvPr id="37890" name="Picture 2" descr="https://timgsa.baidu.com/timg?image&amp;quality=80&amp;size=b9999_10000&amp;sec=1563876269709&amp;di=fdc196a35ae57b244d08e70242eec4fd&amp;imgtype=0&amp;src=http%3A%2F%2Fpcs4.clubstatic.lenovo.com.cn%2Fdata%2Fattachment%2Fforum%2F201706%2F20%2F233436jkkk4kvz766vh60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655" y="3789380"/>
            <a:ext cx="4191125" cy="265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9513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通信流程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50" y="1320800"/>
            <a:ext cx="6086186"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面向非连接的</a:t>
            </a:r>
            <a:r>
              <a:rPr lang="x-none"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通信流程如</a:t>
            </a:r>
            <a:r>
              <a:rPr lang="zh-CN" altLang="en-US" sz="4400" dirty="0">
                <a:latin typeface="微软雅黑" pitchFamily="34" charset="-122"/>
                <a:ea typeface="微软雅黑" pitchFamily="34" charset="-122"/>
              </a:rPr>
              <a:t>右图</a:t>
            </a:r>
            <a:r>
              <a:rPr lang="zh-CN" altLang="zh-CN" sz="4400" dirty="0">
                <a:latin typeface="微软雅黑" pitchFamily="34" charset="-122"/>
                <a:ea typeface="微软雅黑" pitchFamily="34" charset="-122"/>
              </a:rPr>
              <a:t>所示。</a:t>
            </a:r>
          </a:p>
        </p:txBody>
      </p:sp>
      <p:pic>
        <p:nvPicPr>
          <p:cNvPr id="8" name="图片 7" descr="捕获2"/>
          <p:cNvPicPr/>
          <p:nvPr/>
        </p:nvPicPr>
        <p:blipFill>
          <a:blip r:embed="rId2">
            <a:extLst>
              <a:ext uri="{28A0092B-C50C-407E-A947-70E740481C1C}">
                <a14:useLocalDpi xmlns:a14="http://schemas.microsoft.com/office/drawing/2010/main" val="0"/>
              </a:ext>
            </a:extLst>
          </a:blip>
          <a:srcRect/>
          <a:stretch>
            <a:fillRect/>
          </a:stretch>
        </p:blipFill>
        <p:spPr bwMode="auto">
          <a:xfrm>
            <a:off x="6802580" y="1217037"/>
            <a:ext cx="4502293" cy="5159931"/>
          </a:xfrm>
          <a:prstGeom prst="rect">
            <a:avLst/>
          </a:prstGeom>
          <a:noFill/>
          <a:ln>
            <a:noFill/>
          </a:ln>
        </p:spPr>
      </p:pic>
    </p:spTree>
    <p:extLst>
      <p:ext uri="{BB962C8B-B14F-4D97-AF65-F5344CB8AC3E}">
        <p14:creationId xmlns:p14="http://schemas.microsoft.com/office/powerpoint/2010/main" val="1775525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模块中为</a:t>
            </a: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对象定义了一些内置方法，通过这些内置方法，可以实现</a:t>
            </a: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通</a:t>
            </a:r>
            <a:r>
              <a:rPr lang="zh-CN" altLang="zh-CN" sz="4400" dirty="0" smtClean="0">
                <a:latin typeface="微软雅黑" pitchFamily="34" charset="-122"/>
                <a:ea typeface="微软雅黑" pitchFamily="34" charset="-122"/>
              </a:rPr>
              <a:t>信。</a:t>
            </a:r>
            <a:endParaRPr lang="zh-CN" altLang="zh-CN" sz="4400" dirty="0">
              <a:latin typeface="微软雅黑" pitchFamily="34" charset="-122"/>
              <a:ea typeface="微软雅黑" pitchFamily="34" charset="-122"/>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860" y="3194772"/>
            <a:ext cx="6296375" cy="31229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785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服务器程序在创建</a:t>
            </a:r>
            <a:r>
              <a:rPr lang="x-none"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后，需调用</a:t>
            </a:r>
            <a:r>
              <a:rPr lang="x-none" altLang="zh-CN" sz="4400" dirty="0">
                <a:latin typeface="微软雅黑" pitchFamily="34" charset="-122"/>
                <a:ea typeface="微软雅黑" pitchFamily="34" charset="-122"/>
              </a:rPr>
              <a:t>bind()</a:t>
            </a:r>
            <a:r>
              <a:rPr lang="zh-CN" altLang="zh-CN" sz="4400" dirty="0">
                <a:latin typeface="微软雅黑" pitchFamily="34" charset="-122"/>
                <a:ea typeface="微软雅黑" pitchFamily="34" charset="-122"/>
              </a:rPr>
              <a:t>方法将服务器</a:t>
            </a:r>
            <a:r>
              <a:rPr lang="x-none"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与服务器地址绑定，</a:t>
            </a:r>
            <a:r>
              <a:rPr lang="x-none" altLang="zh-CN" sz="4400" dirty="0">
                <a:latin typeface="微软雅黑" pitchFamily="34" charset="-122"/>
                <a:ea typeface="微软雅黑" pitchFamily="34" charset="-122"/>
              </a:rPr>
              <a:t>bind()</a:t>
            </a:r>
            <a:r>
              <a:rPr lang="zh-CN" altLang="zh-CN" sz="4400" dirty="0">
                <a:latin typeface="微软雅黑" pitchFamily="34" charset="-122"/>
                <a:ea typeface="微软雅黑" pitchFamily="34" charset="-122"/>
              </a:rPr>
              <a:t>方法的语法格式如下：</a:t>
            </a:r>
          </a:p>
        </p:txBody>
      </p:sp>
      <p:sp>
        <p:nvSpPr>
          <p:cNvPr id="9" name="矩形 8"/>
          <p:cNvSpPr/>
          <p:nvPr/>
        </p:nvSpPr>
        <p:spPr>
          <a:xfrm>
            <a:off x="2369127" y="4003779"/>
            <a:ext cx="7703128" cy="95614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861601" y="4189465"/>
            <a:ext cx="26950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bind(address)</a:t>
            </a:r>
            <a:endParaRPr lang="zh-CN" altLang="zh-CN" sz="3200" dirty="0">
              <a:latin typeface="Times New Roman" pitchFamily="18" charset="0"/>
            </a:endParaRPr>
          </a:p>
        </p:txBody>
      </p:sp>
      <p:sp>
        <p:nvSpPr>
          <p:cNvPr id="11" name="矩形 10"/>
          <p:cNvSpPr/>
          <p:nvPr/>
        </p:nvSpPr>
        <p:spPr>
          <a:xfrm>
            <a:off x="2369128" y="5018760"/>
            <a:ext cx="7703128" cy="1384995"/>
          </a:xfrm>
          <a:prstGeom prst="rect">
            <a:avLst/>
          </a:prstGeom>
        </p:spPr>
        <p:txBody>
          <a:bodyPr wrap="square">
            <a:spAutoFit/>
          </a:bodyPr>
          <a:lstStyle/>
          <a:p>
            <a:r>
              <a:rPr lang="zh-CN" altLang="zh-CN" sz="2800" dirty="0">
                <a:latin typeface="楷体" pitchFamily="49" charset="-122"/>
                <a:ea typeface="楷体" pitchFamily="49" charset="-122"/>
                <a:cs typeface="Times New Roman" pitchFamily="18" charset="0"/>
              </a:rPr>
              <a:t>参数</a:t>
            </a:r>
            <a:r>
              <a:rPr lang="en-US" altLang="zh-CN" sz="2800" dirty="0">
                <a:latin typeface="楷体" pitchFamily="49" charset="-122"/>
                <a:ea typeface="楷体" pitchFamily="49" charset="-122"/>
                <a:cs typeface="Times New Roman" pitchFamily="18" charset="0"/>
              </a:rPr>
              <a:t>address</a:t>
            </a:r>
            <a:r>
              <a:rPr lang="zh-CN" altLang="zh-CN" sz="2800" dirty="0">
                <a:latin typeface="楷体" pitchFamily="49" charset="-122"/>
                <a:ea typeface="楷体" pitchFamily="49" charset="-122"/>
                <a:cs typeface="Times New Roman" pitchFamily="18" charset="0"/>
              </a:rPr>
              <a:t>是一个形如</a:t>
            </a:r>
            <a:r>
              <a:rPr lang="en-US" altLang="zh-CN" sz="2800" dirty="0">
                <a:latin typeface="楷体" pitchFamily="49" charset="-122"/>
                <a:ea typeface="楷体" pitchFamily="49" charset="-122"/>
                <a:cs typeface="Times New Roman" pitchFamily="18" charset="0"/>
              </a:rPr>
              <a:t>(hostname,port)</a:t>
            </a:r>
            <a:r>
              <a:rPr lang="zh-CN" altLang="zh-CN" sz="2800" dirty="0">
                <a:latin typeface="楷体" pitchFamily="49" charset="-122"/>
                <a:ea typeface="楷体" pitchFamily="49" charset="-122"/>
                <a:cs typeface="Times New Roman" pitchFamily="18" charset="0"/>
              </a:rPr>
              <a:t>的元组</a:t>
            </a:r>
            <a:r>
              <a:rPr lang="zh-CN" altLang="zh-CN" sz="2800" dirty="0" smtClean="0">
                <a:latin typeface="楷体" pitchFamily="49" charset="-122"/>
                <a:ea typeface="楷体" pitchFamily="49" charset="-122"/>
                <a:cs typeface="Times New Roman" pitchFamily="18" charset="0"/>
              </a:rPr>
              <a:t>，元</a:t>
            </a:r>
            <a:r>
              <a:rPr lang="zh-CN" altLang="zh-CN" sz="2800" dirty="0">
                <a:latin typeface="楷体" pitchFamily="49" charset="-122"/>
                <a:ea typeface="楷体" pitchFamily="49" charset="-122"/>
                <a:cs typeface="Times New Roman" pitchFamily="18" charset="0"/>
              </a:rPr>
              <a:t>组</a:t>
            </a:r>
            <a:r>
              <a:rPr lang="zh-CN" altLang="zh-CN" sz="2800" dirty="0" smtClean="0">
                <a:latin typeface="楷体" pitchFamily="49" charset="-122"/>
                <a:ea typeface="楷体" pitchFamily="49" charset="-122"/>
                <a:cs typeface="Times New Roman" pitchFamily="18" charset="0"/>
              </a:rPr>
              <a:t>中元</a:t>
            </a:r>
            <a:r>
              <a:rPr lang="zh-CN" altLang="zh-CN" sz="2800" dirty="0">
                <a:latin typeface="楷体" pitchFamily="49" charset="-122"/>
                <a:ea typeface="楷体" pitchFamily="49" charset="-122"/>
                <a:cs typeface="Times New Roman" pitchFamily="18" charset="0"/>
              </a:rPr>
              <a:t>素</a:t>
            </a:r>
            <a:r>
              <a:rPr lang="en-US" altLang="zh-CN" sz="2800" dirty="0">
                <a:latin typeface="楷体" pitchFamily="49" charset="-122"/>
                <a:ea typeface="楷体" pitchFamily="49" charset="-122"/>
                <a:cs typeface="Times New Roman" pitchFamily="18" charset="0"/>
              </a:rPr>
              <a:t>hostname</a:t>
            </a:r>
            <a:r>
              <a:rPr lang="zh-CN" altLang="zh-CN" sz="2800" dirty="0">
                <a:latin typeface="楷体" pitchFamily="49" charset="-122"/>
                <a:ea typeface="楷体" pitchFamily="49" charset="-122"/>
                <a:cs typeface="Times New Roman" pitchFamily="18" charset="0"/>
              </a:rPr>
              <a:t>是一个字符串，表示主机地址</a:t>
            </a:r>
            <a:r>
              <a:rPr lang="zh-CN" altLang="zh-CN" sz="2800" dirty="0" smtClean="0">
                <a:latin typeface="楷体" pitchFamily="49" charset="-122"/>
                <a:ea typeface="楷体" pitchFamily="49" charset="-122"/>
                <a:cs typeface="Times New Roman" pitchFamily="18" charset="0"/>
              </a:rPr>
              <a:t>；元</a:t>
            </a:r>
            <a:r>
              <a:rPr lang="zh-CN" altLang="zh-CN" sz="2800" dirty="0">
                <a:latin typeface="楷体" pitchFamily="49" charset="-122"/>
                <a:ea typeface="楷体" pitchFamily="49" charset="-122"/>
                <a:cs typeface="Times New Roman" pitchFamily="18" charset="0"/>
              </a:rPr>
              <a:t>素</a:t>
            </a:r>
            <a:r>
              <a:rPr lang="en-US" altLang="zh-CN" sz="2800" dirty="0">
                <a:latin typeface="楷体" pitchFamily="49" charset="-122"/>
                <a:ea typeface="楷体" pitchFamily="49" charset="-122"/>
                <a:cs typeface="Times New Roman" pitchFamily="18" charset="0"/>
              </a:rPr>
              <a:t>port</a:t>
            </a:r>
            <a:r>
              <a:rPr lang="zh-CN" altLang="zh-CN" sz="2800" dirty="0">
                <a:latin typeface="楷体" pitchFamily="49" charset="-122"/>
                <a:ea typeface="楷体" pitchFamily="49" charset="-122"/>
                <a:cs typeface="Times New Roman" pitchFamily="18" charset="0"/>
              </a:rPr>
              <a:t>是一个整数，表示进程端口号。</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1610039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07    </a:t>
            </a:r>
            <a:r>
              <a:rPr lang="en-US" altLang="zh-CN" sz="2800" dirty="0" smtClean="0">
                <a:solidFill>
                  <a:srgbClr val="595959"/>
                </a:solidFill>
                <a:latin typeface="Impact" pitchFamily="34" charset="0"/>
                <a:ea typeface="微软雅黑" pitchFamily="34" charset="-122"/>
              </a:rPr>
              <a:t>I/O</a:t>
            </a:r>
            <a:r>
              <a:rPr lang="zh-CN" altLang="zh-CN" sz="2800" dirty="0">
                <a:solidFill>
                  <a:srgbClr val="595959"/>
                </a:solidFill>
                <a:latin typeface="Impact" pitchFamily="34" charset="0"/>
                <a:ea typeface="微软雅黑" pitchFamily="34" charset="-122"/>
              </a:rPr>
              <a:t>多路转接服务器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8709881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调</a:t>
            </a:r>
            <a:r>
              <a:rPr lang="zh-CN" altLang="zh-CN" sz="4400" dirty="0">
                <a:latin typeface="微软雅黑" pitchFamily="34" charset="-122"/>
                <a:ea typeface="微软雅黑" pitchFamily="34" charset="-122"/>
              </a:rPr>
              <a:t>用</a:t>
            </a:r>
            <a:r>
              <a:rPr lang="en-US" altLang="zh-CN" sz="4400" dirty="0">
                <a:latin typeface="微软雅黑" pitchFamily="34" charset="-122"/>
                <a:ea typeface="微软雅黑" pitchFamily="34" charset="-122"/>
              </a:rPr>
              <a:t>listen()</a:t>
            </a:r>
            <a:r>
              <a:rPr lang="zh-CN" altLang="zh-CN" sz="4400" dirty="0">
                <a:latin typeface="微软雅黑" pitchFamily="34" charset="-122"/>
                <a:ea typeface="微软雅黑" pitchFamily="34" charset="-122"/>
              </a:rPr>
              <a:t>方法将使一个套接字由主动状态变为被动状态，以等待接收其它程序的连接请求。</a:t>
            </a:r>
            <a:r>
              <a:rPr lang="en-US" altLang="zh-CN" sz="4400" dirty="0">
                <a:latin typeface="微软雅黑" pitchFamily="34" charset="-122"/>
                <a:ea typeface="微软雅黑" pitchFamily="34" charset="-122"/>
              </a:rPr>
              <a:t>listen()</a:t>
            </a:r>
            <a:r>
              <a:rPr lang="zh-CN" altLang="zh-CN" sz="4400" dirty="0">
                <a:latin typeface="微软雅黑" pitchFamily="34" charset="-122"/>
                <a:ea typeface="微软雅黑" pitchFamily="34" charset="-122"/>
              </a:rPr>
              <a:t>方法的语法格式如下：</a:t>
            </a:r>
          </a:p>
        </p:txBody>
      </p:sp>
      <p:sp>
        <p:nvSpPr>
          <p:cNvPr id="9" name="矩形 8"/>
          <p:cNvSpPr/>
          <p:nvPr/>
        </p:nvSpPr>
        <p:spPr>
          <a:xfrm>
            <a:off x="2369127" y="4003779"/>
            <a:ext cx="7703128" cy="95614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765292" y="4189465"/>
            <a:ext cx="291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listen([backlog])</a:t>
            </a:r>
            <a:endParaRPr lang="zh-CN" altLang="zh-CN" sz="3200" dirty="0">
              <a:latin typeface="Times New Roman" pitchFamily="18" charset="0"/>
            </a:endParaRPr>
          </a:p>
        </p:txBody>
      </p:sp>
      <p:sp>
        <p:nvSpPr>
          <p:cNvPr id="11" name="矩形 10"/>
          <p:cNvSpPr/>
          <p:nvPr/>
        </p:nvSpPr>
        <p:spPr>
          <a:xfrm>
            <a:off x="2369128" y="5018760"/>
            <a:ext cx="7703128" cy="954107"/>
          </a:xfrm>
          <a:prstGeom prst="rect">
            <a:avLst/>
          </a:prstGeom>
        </p:spPr>
        <p:txBody>
          <a:bodyPr wrap="square">
            <a:spAutoFit/>
          </a:bodyPr>
          <a:lstStyle/>
          <a:p>
            <a:r>
              <a:rPr lang="zh-CN" altLang="zh-CN" sz="2800" dirty="0">
                <a:latin typeface="楷体" pitchFamily="49" charset="-122"/>
                <a:ea typeface="楷体" pitchFamily="49" charset="-122"/>
                <a:cs typeface="Times New Roman" pitchFamily="18" charset="0"/>
              </a:rPr>
              <a:t>参数</a:t>
            </a:r>
            <a:r>
              <a:rPr lang="en-US" altLang="zh-CN" sz="2800" dirty="0">
                <a:latin typeface="楷体" pitchFamily="49" charset="-122"/>
                <a:ea typeface="楷体" pitchFamily="49" charset="-122"/>
                <a:cs typeface="Times New Roman" pitchFamily="18" charset="0"/>
              </a:rPr>
              <a:t>backlog</a:t>
            </a:r>
            <a:r>
              <a:rPr lang="zh-CN" altLang="zh-CN" sz="2800" dirty="0">
                <a:latin typeface="楷体" pitchFamily="49" charset="-122"/>
                <a:ea typeface="楷体" pitchFamily="49" charset="-122"/>
                <a:cs typeface="Times New Roman" pitchFamily="18" charset="0"/>
              </a:rPr>
              <a:t>用于指定在拒绝新连接之前，系统允许的未完成连接数。</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18749410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connect()</a:t>
            </a:r>
            <a:r>
              <a:rPr lang="zh-CN" altLang="zh-CN" sz="4400" dirty="0">
                <a:latin typeface="微软雅黑" pitchFamily="34" charset="-122"/>
                <a:ea typeface="微软雅黑" pitchFamily="34" charset="-122"/>
              </a:rPr>
              <a:t>方法由客户端</a:t>
            </a: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调用，其功能为向服务器发起连接请求。</a:t>
            </a:r>
            <a:r>
              <a:rPr lang="en-US" altLang="zh-CN" sz="4400" dirty="0">
                <a:latin typeface="微软雅黑" pitchFamily="34" charset="-122"/>
                <a:ea typeface="微软雅黑" pitchFamily="34" charset="-122"/>
              </a:rPr>
              <a:t>connect()</a:t>
            </a:r>
            <a:r>
              <a:rPr lang="zh-CN" altLang="zh-CN" sz="4400" dirty="0">
                <a:latin typeface="微软雅黑" pitchFamily="34" charset="-122"/>
                <a:ea typeface="微软雅黑" pitchFamily="34" charset="-122"/>
              </a:rPr>
              <a:t>方法的语法格式如下：</a:t>
            </a:r>
          </a:p>
        </p:txBody>
      </p:sp>
      <p:sp>
        <p:nvSpPr>
          <p:cNvPr id="9" name="矩形 8"/>
          <p:cNvSpPr/>
          <p:nvPr/>
        </p:nvSpPr>
        <p:spPr>
          <a:xfrm>
            <a:off x="2369127" y="4003779"/>
            <a:ext cx="7703128" cy="95614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765292" y="4189465"/>
            <a:ext cx="291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connect(address)</a:t>
            </a:r>
            <a:endParaRPr lang="zh-CN" altLang="zh-CN" sz="3200" dirty="0">
              <a:latin typeface="Times New Roman" pitchFamily="18" charset="0"/>
            </a:endParaRPr>
          </a:p>
        </p:txBody>
      </p:sp>
      <p:sp>
        <p:nvSpPr>
          <p:cNvPr id="11" name="矩形 10"/>
          <p:cNvSpPr/>
          <p:nvPr/>
        </p:nvSpPr>
        <p:spPr>
          <a:xfrm>
            <a:off x="2369128" y="5018760"/>
            <a:ext cx="7703128" cy="1384995"/>
          </a:xfrm>
          <a:prstGeom prst="rect">
            <a:avLst/>
          </a:prstGeom>
        </p:spPr>
        <p:txBody>
          <a:bodyPr wrap="square">
            <a:spAutoFit/>
          </a:bodyPr>
          <a:lstStyle/>
          <a:p>
            <a:r>
              <a:rPr lang="zh-CN" altLang="zh-CN" sz="2800" dirty="0">
                <a:latin typeface="楷体" pitchFamily="49" charset="-122"/>
                <a:ea typeface="楷体" pitchFamily="49" charset="-122"/>
                <a:cs typeface="Times New Roman" pitchFamily="18" charset="0"/>
              </a:rPr>
              <a:t>参数</a:t>
            </a:r>
            <a:r>
              <a:rPr lang="en-US" altLang="zh-CN" sz="2800" dirty="0">
                <a:latin typeface="楷体" pitchFamily="49" charset="-122"/>
                <a:ea typeface="楷体" pitchFamily="49" charset="-122"/>
                <a:cs typeface="Times New Roman" pitchFamily="18" charset="0"/>
              </a:rPr>
              <a:t>address</a:t>
            </a:r>
            <a:r>
              <a:rPr lang="zh-CN" altLang="zh-CN" sz="2800" dirty="0">
                <a:latin typeface="楷体" pitchFamily="49" charset="-122"/>
                <a:ea typeface="楷体" pitchFamily="49" charset="-122"/>
                <a:cs typeface="Times New Roman" pitchFamily="18" charset="0"/>
              </a:rPr>
              <a:t>是一个形如“</a:t>
            </a:r>
            <a:r>
              <a:rPr lang="en-US" altLang="zh-CN" sz="2800" dirty="0">
                <a:latin typeface="楷体" pitchFamily="49" charset="-122"/>
                <a:ea typeface="楷体" pitchFamily="49" charset="-122"/>
                <a:cs typeface="Times New Roman" pitchFamily="18" charset="0"/>
              </a:rPr>
              <a:t>(hostname,port)</a:t>
            </a:r>
            <a:r>
              <a:rPr lang="zh-CN" altLang="zh-CN" sz="2800" dirty="0">
                <a:latin typeface="楷体" pitchFamily="49" charset="-122"/>
                <a:ea typeface="楷体" pitchFamily="49" charset="-122"/>
                <a:cs typeface="Times New Roman" pitchFamily="18" charset="0"/>
              </a:rPr>
              <a:t>”的元组，用于指定服务器的地址。若连接出错，</a:t>
            </a:r>
            <a:r>
              <a:rPr lang="en-US" altLang="zh-CN" sz="2800" dirty="0">
                <a:latin typeface="楷体" pitchFamily="49" charset="-122"/>
                <a:ea typeface="楷体" pitchFamily="49" charset="-122"/>
                <a:cs typeface="Times New Roman" pitchFamily="18" charset="0"/>
              </a:rPr>
              <a:t>connect()</a:t>
            </a:r>
            <a:r>
              <a:rPr lang="zh-CN" altLang="zh-CN" sz="2800" dirty="0">
                <a:latin typeface="楷体" pitchFamily="49" charset="-122"/>
                <a:ea typeface="楷体" pitchFamily="49" charset="-122"/>
                <a:cs typeface="Times New Roman" pitchFamily="18" charset="0"/>
              </a:rPr>
              <a:t>方法将返回</a:t>
            </a:r>
            <a:r>
              <a:rPr lang="en-US" altLang="zh-CN" sz="2800" dirty="0">
                <a:latin typeface="楷体" pitchFamily="49" charset="-122"/>
                <a:ea typeface="楷体" pitchFamily="49" charset="-122"/>
                <a:cs typeface="Times New Roman" pitchFamily="18" charset="0"/>
              </a:rPr>
              <a:t>socket.error</a:t>
            </a:r>
            <a:r>
              <a:rPr lang="zh-CN" altLang="zh-CN" sz="2800" dirty="0">
                <a:latin typeface="楷体" pitchFamily="49" charset="-122"/>
                <a:ea typeface="楷体" pitchFamily="49" charset="-122"/>
                <a:cs typeface="Times New Roman" pitchFamily="18" charset="0"/>
              </a:rPr>
              <a:t>错误。</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77438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accept()</a:t>
            </a:r>
            <a:r>
              <a:rPr lang="zh-CN" altLang="zh-CN" sz="4400" dirty="0">
                <a:latin typeface="微软雅黑" pitchFamily="34" charset="-122"/>
                <a:ea typeface="微软雅黑" pitchFamily="34" charset="-122"/>
              </a:rPr>
              <a:t>方法由服务器端的</a:t>
            </a:r>
            <a:r>
              <a:rPr lang="en-US" altLang="zh-CN" sz="4400" dirty="0">
                <a:latin typeface="微软雅黑" pitchFamily="34" charset="-122"/>
                <a:ea typeface="微软雅黑" pitchFamily="34" charset="-122"/>
              </a:rPr>
              <a:t>socket</a:t>
            </a:r>
            <a:r>
              <a:rPr lang="zh-CN" altLang="zh-CN" sz="4400" dirty="0">
                <a:latin typeface="微软雅黑" pitchFamily="34" charset="-122"/>
                <a:ea typeface="微软雅黑" pitchFamily="34" charset="-122"/>
              </a:rPr>
              <a:t>调用，其功能为处理客户端发起的连接请求。</a:t>
            </a:r>
            <a:r>
              <a:rPr lang="en-US" altLang="zh-CN" sz="4400" dirty="0">
                <a:latin typeface="微软雅黑" pitchFamily="34" charset="-122"/>
                <a:ea typeface="微软雅黑" pitchFamily="34" charset="-122"/>
              </a:rPr>
              <a:t>accept()</a:t>
            </a:r>
            <a:r>
              <a:rPr lang="zh-CN" altLang="zh-CN" sz="4400" dirty="0">
                <a:latin typeface="微软雅黑" pitchFamily="34" charset="-122"/>
                <a:ea typeface="微软雅黑" pitchFamily="34" charset="-122"/>
              </a:rPr>
              <a:t>方法的语法格式如下：</a:t>
            </a:r>
          </a:p>
        </p:txBody>
      </p:sp>
      <p:sp>
        <p:nvSpPr>
          <p:cNvPr id="9" name="矩形 8"/>
          <p:cNvSpPr/>
          <p:nvPr/>
        </p:nvSpPr>
        <p:spPr>
          <a:xfrm>
            <a:off x="2369127" y="4003779"/>
            <a:ext cx="7703128" cy="95614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5467348" y="4189465"/>
            <a:ext cx="145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accept()</a:t>
            </a:r>
            <a:endParaRPr lang="zh-CN" altLang="zh-CN" sz="3200" dirty="0">
              <a:latin typeface="Times New Roman" pitchFamily="18" charset="0"/>
            </a:endParaRPr>
          </a:p>
        </p:txBody>
      </p:sp>
    </p:spTree>
    <p:extLst>
      <p:ext uri="{BB962C8B-B14F-4D97-AF65-F5344CB8AC3E}">
        <p14:creationId xmlns:p14="http://schemas.microsoft.com/office/powerpoint/2010/main" val="2084468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send()</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sendto()</a:t>
            </a:r>
            <a:r>
              <a:rPr lang="zh-CN" altLang="zh-CN" sz="4400" dirty="0">
                <a:latin typeface="微软雅黑" pitchFamily="34" charset="-122"/>
                <a:ea typeface="微软雅黑" pitchFamily="34" charset="-122"/>
              </a:rPr>
              <a:t>方法用于向目标进程发送数据，它们的语法格式分别如下：</a:t>
            </a:r>
          </a:p>
        </p:txBody>
      </p:sp>
      <p:sp>
        <p:nvSpPr>
          <p:cNvPr id="9" name="矩形 8"/>
          <p:cNvSpPr/>
          <p:nvPr/>
        </p:nvSpPr>
        <p:spPr>
          <a:xfrm>
            <a:off x="2369127" y="3130941"/>
            <a:ext cx="7703128" cy="13856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313092" y="3294311"/>
            <a:ext cx="381519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send(string)</a:t>
            </a:r>
            <a:endParaRPr lang="zh-CN" altLang="zh-CN" sz="3200" dirty="0">
              <a:latin typeface="Times New Roman" pitchFamily="18" charset="0"/>
            </a:endParaRPr>
          </a:p>
          <a:p>
            <a:pPr latinLnBrk="1"/>
            <a:r>
              <a:rPr lang="en-US" altLang="zh-CN" sz="3200" dirty="0">
                <a:latin typeface="Times New Roman" pitchFamily="18" charset="0"/>
              </a:rPr>
              <a:t>sendto(string, address)</a:t>
            </a:r>
            <a:endParaRPr lang="zh-CN" altLang="zh-CN" sz="3200" dirty="0">
              <a:latin typeface="Times New Roman" pitchFamily="18" charset="0"/>
            </a:endParaRPr>
          </a:p>
        </p:txBody>
      </p:sp>
      <p:sp>
        <p:nvSpPr>
          <p:cNvPr id="6" name="矩形 5"/>
          <p:cNvSpPr/>
          <p:nvPr/>
        </p:nvSpPr>
        <p:spPr>
          <a:xfrm>
            <a:off x="2369128" y="4630833"/>
            <a:ext cx="7703128" cy="1384995"/>
          </a:xfrm>
          <a:prstGeom prst="rect">
            <a:avLst/>
          </a:prstGeom>
        </p:spPr>
        <p:txBody>
          <a:bodyPr wrap="square">
            <a:spAutoFit/>
          </a:bodyPr>
          <a:lstStyle/>
          <a:p>
            <a:r>
              <a:rPr lang="zh-CN" altLang="en-US" sz="2800" dirty="0">
                <a:latin typeface="楷体" pitchFamily="49" charset="-122"/>
                <a:ea typeface="楷体" pitchFamily="49" charset="-122"/>
                <a:cs typeface="Times New Roman" pitchFamily="18" charset="0"/>
              </a:rPr>
              <a:t>以上两个方法的</a:t>
            </a:r>
            <a:r>
              <a:rPr lang="zh-CN" altLang="zh-CN" sz="2800" dirty="0">
                <a:latin typeface="楷体" pitchFamily="49" charset="-122"/>
                <a:ea typeface="楷体" pitchFamily="49" charset="-122"/>
                <a:cs typeface="Times New Roman" pitchFamily="18" charset="0"/>
              </a:rPr>
              <a:t>参数</a:t>
            </a:r>
            <a:r>
              <a:rPr lang="en-US" altLang="zh-CN" sz="2800" dirty="0">
                <a:latin typeface="楷体" pitchFamily="49" charset="-122"/>
                <a:ea typeface="楷体" pitchFamily="49" charset="-122"/>
                <a:cs typeface="Times New Roman" pitchFamily="18" charset="0"/>
              </a:rPr>
              <a:t>string</a:t>
            </a:r>
            <a:r>
              <a:rPr lang="zh-CN" altLang="zh-CN" sz="2800" dirty="0">
                <a:latin typeface="楷体" pitchFamily="49" charset="-122"/>
                <a:ea typeface="楷体" pitchFamily="49" charset="-122"/>
                <a:cs typeface="Times New Roman" pitchFamily="18" charset="0"/>
              </a:rPr>
              <a:t>用于设置要发送的数据。</a:t>
            </a:r>
            <a:r>
              <a:rPr lang="en-US" altLang="zh-CN" sz="2800" dirty="0">
                <a:latin typeface="楷体" pitchFamily="49" charset="-122"/>
                <a:ea typeface="楷体" pitchFamily="49" charset="-122"/>
                <a:cs typeface="Times New Roman" pitchFamily="18" charset="0"/>
              </a:rPr>
              <a:t>send()</a:t>
            </a:r>
            <a:r>
              <a:rPr lang="zh-CN" altLang="zh-CN" sz="2800" dirty="0">
                <a:latin typeface="楷体" pitchFamily="49" charset="-122"/>
                <a:ea typeface="楷体" pitchFamily="49" charset="-122"/>
                <a:cs typeface="Times New Roman" pitchFamily="18" charset="0"/>
              </a:rPr>
              <a:t>、</a:t>
            </a:r>
            <a:r>
              <a:rPr lang="en-US" altLang="zh-CN" sz="2800" dirty="0">
                <a:latin typeface="楷体" pitchFamily="49" charset="-122"/>
                <a:ea typeface="楷体" pitchFamily="49" charset="-122"/>
                <a:cs typeface="Times New Roman" pitchFamily="18" charset="0"/>
              </a:rPr>
              <a:t>sendto()</a:t>
            </a:r>
            <a:r>
              <a:rPr lang="zh-CN" altLang="zh-CN" sz="2800" dirty="0">
                <a:latin typeface="楷体" pitchFamily="49" charset="-122"/>
                <a:ea typeface="楷体" pitchFamily="49" charset="-122"/>
                <a:cs typeface="Times New Roman" pitchFamily="18" charset="0"/>
              </a:rPr>
              <a:t>方法调用成功都会返回所发送字符串的字节数</a:t>
            </a:r>
            <a:r>
              <a:rPr lang="zh-CN" altLang="en-US" sz="2800" dirty="0">
                <a:latin typeface="楷体" pitchFamily="49" charset="-122"/>
                <a:ea typeface="楷体" pitchFamily="49" charset="-122"/>
                <a:cs typeface="Times New Roman" pitchFamily="18" charset="0"/>
              </a:rPr>
              <a:t>。</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6161532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recv()</a:t>
            </a:r>
            <a:r>
              <a:rPr lang="zh-CN" altLang="zh-CN" sz="4400" dirty="0">
                <a:latin typeface="微软雅黑" pitchFamily="34" charset="-122"/>
                <a:ea typeface="微软雅黑" pitchFamily="34" charset="-122"/>
              </a:rPr>
              <a:t>、</a:t>
            </a:r>
            <a:r>
              <a:rPr lang="en-US" altLang="zh-CN" sz="4400" dirty="0">
                <a:latin typeface="微软雅黑" pitchFamily="34" charset="-122"/>
                <a:ea typeface="微软雅黑" pitchFamily="34" charset="-122"/>
              </a:rPr>
              <a:t>recvfrom()</a:t>
            </a:r>
            <a:r>
              <a:rPr lang="zh-CN" altLang="zh-CN" sz="4400" dirty="0">
                <a:latin typeface="微软雅黑" pitchFamily="34" charset="-122"/>
                <a:ea typeface="微软雅黑" pitchFamily="34" charset="-122"/>
              </a:rPr>
              <a:t>方法用于接收数据，它们的语法格式分别如下：</a:t>
            </a:r>
          </a:p>
        </p:txBody>
      </p:sp>
      <p:sp>
        <p:nvSpPr>
          <p:cNvPr id="9" name="矩形 8"/>
          <p:cNvSpPr/>
          <p:nvPr/>
        </p:nvSpPr>
        <p:spPr>
          <a:xfrm>
            <a:off x="2369127" y="3130941"/>
            <a:ext cx="7703128" cy="13856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597012" y="3294311"/>
            <a:ext cx="319607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recv(bufsize)</a:t>
            </a:r>
            <a:endParaRPr lang="zh-CN" altLang="zh-CN" sz="3200" dirty="0">
              <a:latin typeface="Times New Roman" pitchFamily="18" charset="0"/>
            </a:endParaRPr>
          </a:p>
          <a:p>
            <a:pPr latinLnBrk="1"/>
            <a:r>
              <a:rPr lang="en-US" altLang="zh-CN" sz="3200" dirty="0">
                <a:latin typeface="Times New Roman" pitchFamily="18" charset="0"/>
              </a:rPr>
              <a:t>recvfrom(bufsize)</a:t>
            </a:r>
            <a:endParaRPr lang="zh-CN" altLang="zh-CN" sz="3200" dirty="0">
              <a:latin typeface="Times New Roman" pitchFamily="18" charset="0"/>
            </a:endParaRPr>
          </a:p>
        </p:txBody>
      </p:sp>
      <p:sp>
        <p:nvSpPr>
          <p:cNvPr id="6" name="矩形 5"/>
          <p:cNvSpPr/>
          <p:nvPr/>
        </p:nvSpPr>
        <p:spPr>
          <a:xfrm>
            <a:off x="2369128" y="4630833"/>
            <a:ext cx="7703128" cy="1815882"/>
          </a:xfrm>
          <a:prstGeom prst="rect">
            <a:avLst/>
          </a:prstGeom>
        </p:spPr>
        <p:txBody>
          <a:bodyPr wrap="square">
            <a:spAutoFit/>
          </a:bodyPr>
          <a:lstStyle/>
          <a:p>
            <a:r>
              <a:rPr lang="zh-CN" altLang="en-US" sz="2800" dirty="0">
                <a:latin typeface="楷体" pitchFamily="49" charset="-122"/>
                <a:ea typeface="楷体" pitchFamily="49" charset="-122"/>
                <a:cs typeface="Times New Roman" pitchFamily="18" charset="0"/>
              </a:rPr>
              <a:t>以上两个方法的</a:t>
            </a:r>
            <a:r>
              <a:rPr lang="zh-CN" altLang="zh-CN" sz="2800" dirty="0">
                <a:latin typeface="楷体" pitchFamily="49" charset="-122"/>
                <a:ea typeface="楷体" pitchFamily="49" charset="-122"/>
                <a:cs typeface="Times New Roman" pitchFamily="18" charset="0"/>
              </a:rPr>
              <a:t>参数</a:t>
            </a:r>
            <a:r>
              <a:rPr lang="x-none" altLang="zh-CN" sz="2800" dirty="0">
                <a:latin typeface="楷体" pitchFamily="49" charset="-122"/>
                <a:ea typeface="楷体" pitchFamily="49" charset="-122"/>
                <a:cs typeface="Times New Roman" pitchFamily="18" charset="0"/>
              </a:rPr>
              <a:t>bufsize</a:t>
            </a:r>
            <a:r>
              <a:rPr lang="zh-CN" altLang="zh-CN" sz="2800" dirty="0">
                <a:latin typeface="楷体" pitchFamily="49" charset="-122"/>
                <a:ea typeface="楷体" pitchFamily="49" charset="-122"/>
                <a:cs typeface="Times New Roman" pitchFamily="18" charset="0"/>
              </a:rPr>
              <a:t>用于设置可接收的最大数据量。若</a:t>
            </a:r>
            <a:r>
              <a:rPr lang="en-US" altLang="zh-CN" sz="2800" dirty="0">
                <a:latin typeface="楷体" pitchFamily="49" charset="-122"/>
                <a:ea typeface="楷体" pitchFamily="49" charset="-122"/>
                <a:cs typeface="Times New Roman" pitchFamily="18" charset="0"/>
              </a:rPr>
              <a:t>recv()</a:t>
            </a:r>
            <a:r>
              <a:rPr lang="zh-CN" altLang="zh-CN" sz="2800" dirty="0">
                <a:latin typeface="楷体" pitchFamily="49" charset="-122"/>
                <a:ea typeface="楷体" pitchFamily="49" charset="-122"/>
                <a:cs typeface="Times New Roman" pitchFamily="18" charset="0"/>
              </a:rPr>
              <a:t>方法调用成功，返回接收到的数</a:t>
            </a:r>
            <a:r>
              <a:rPr lang="zh-CN" altLang="zh-CN" sz="2800" dirty="0" smtClean="0">
                <a:latin typeface="楷体" pitchFamily="49" charset="-122"/>
                <a:ea typeface="楷体" pitchFamily="49" charset="-122"/>
                <a:cs typeface="Times New Roman" pitchFamily="18" charset="0"/>
              </a:rPr>
              <a:t>据</a:t>
            </a:r>
            <a:r>
              <a:rPr lang="zh-CN" altLang="en-US" sz="2800" dirty="0" smtClean="0">
                <a:latin typeface="楷体" pitchFamily="49" charset="-122"/>
                <a:ea typeface="楷体" pitchFamily="49" charset="-122"/>
                <a:cs typeface="Times New Roman" pitchFamily="18" charset="0"/>
              </a:rPr>
              <a:t>；</a:t>
            </a:r>
            <a:r>
              <a:rPr lang="zh-CN" altLang="zh-CN" sz="2800" dirty="0" smtClean="0">
                <a:latin typeface="楷体" pitchFamily="49" charset="-122"/>
                <a:ea typeface="楷体" pitchFamily="49" charset="-122"/>
                <a:cs typeface="Times New Roman" pitchFamily="18" charset="0"/>
              </a:rPr>
              <a:t>若</a:t>
            </a:r>
            <a:r>
              <a:rPr lang="en-US" altLang="zh-CN" sz="2800" dirty="0">
                <a:latin typeface="楷体" pitchFamily="49" charset="-122"/>
                <a:ea typeface="楷体" pitchFamily="49" charset="-122"/>
                <a:cs typeface="Times New Roman" pitchFamily="18" charset="0"/>
              </a:rPr>
              <a:t>recvfrom()</a:t>
            </a:r>
            <a:r>
              <a:rPr lang="zh-CN" altLang="zh-CN" sz="2800" dirty="0">
                <a:latin typeface="楷体" pitchFamily="49" charset="-122"/>
                <a:ea typeface="楷体" pitchFamily="49" charset="-122"/>
                <a:cs typeface="Times New Roman" pitchFamily="18" charset="0"/>
              </a:rPr>
              <a:t>方法调用成功，返回一个形如</a:t>
            </a:r>
            <a:r>
              <a:rPr lang="en-US" altLang="zh-CN" sz="2800" dirty="0">
                <a:latin typeface="楷体" pitchFamily="49" charset="-122"/>
                <a:ea typeface="楷体" pitchFamily="49" charset="-122"/>
                <a:cs typeface="Times New Roman" pitchFamily="18" charset="0"/>
              </a:rPr>
              <a:t>(data,address)</a:t>
            </a:r>
            <a:r>
              <a:rPr lang="zh-CN" altLang="zh-CN" sz="2800" dirty="0">
                <a:latin typeface="楷体" pitchFamily="49" charset="-122"/>
                <a:ea typeface="楷体" pitchFamily="49" charset="-122"/>
                <a:cs typeface="Times New Roman" pitchFamily="18" charset="0"/>
              </a:rPr>
              <a:t>的元组。</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9433005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socket</a:t>
            </a:r>
            <a:r>
              <a:rPr lang="zh-CN" altLang="zh-CN" sz="4000" dirty="0">
                <a:solidFill>
                  <a:srgbClr val="1353A2"/>
                </a:solidFill>
                <a:latin typeface="微软雅黑" panose="020B0503020204020204" charset="-122"/>
                <a:ea typeface="微软雅黑" panose="020B0503020204020204" charset="-122"/>
              </a:rPr>
              <a:t>内置方法</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close()</a:t>
            </a:r>
            <a:r>
              <a:rPr lang="zh-CN" altLang="zh-CN" sz="4400" dirty="0">
                <a:latin typeface="微软雅黑" pitchFamily="34" charset="-122"/>
                <a:ea typeface="微软雅黑" pitchFamily="34" charset="-122"/>
              </a:rPr>
              <a:t>方法用于关闭套接字。</a:t>
            </a:r>
          </a:p>
        </p:txBody>
      </p:sp>
      <p:sp>
        <p:nvSpPr>
          <p:cNvPr id="9" name="矩形 8"/>
          <p:cNvSpPr/>
          <p:nvPr/>
        </p:nvSpPr>
        <p:spPr>
          <a:xfrm>
            <a:off x="2369127" y="2453276"/>
            <a:ext cx="7703128" cy="13856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411325" y="2616646"/>
            <a:ext cx="361873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atinLnBrk="1"/>
            <a:r>
              <a:rPr lang="en-US" altLang="zh-CN" sz="3200" dirty="0">
                <a:latin typeface="Times New Roman" pitchFamily="18" charset="0"/>
              </a:rPr>
              <a:t>client_socket.close()</a:t>
            </a:r>
            <a:endParaRPr lang="zh-CN" altLang="zh-CN" sz="3200" dirty="0">
              <a:latin typeface="Times New Roman" pitchFamily="18" charset="0"/>
            </a:endParaRPr>
          </a:p>
          <a:p>
            <a:pPr latinLnBrk="1"/>
            <a:r>
              <a:rPr lang="en-US" altLang="zh-CN" sz="3200" dirty="0">
                <a:latin typeface="Times New Roman" pitchFamily="18" charset="0"/>
              </a:rPr>
              <a:t>server_socket.close()</a:t>
            </a:r>
            <a:endParaRPr lang="zh-CN" altLang="zh-CN" sz="3200" dirty="0">
              <a:latin typeface="Times New Roman" pitchFamily="18" charset="0"/>
            </a:endParaRPr>
          </a:p>
        </p:txBody>
      </p:sp>
      <p:sp>
        <p:nvSpPr>
          <p:cNvPr id="6" name="矩形 5"/>
          <p:cNvSpPr/>
          <p:nvPr/>
        </p:nvSpPr>
        <p:spPr>
          <a:xfrm>
            <a:off x="2369128" y="3951960"/>
            <a:ext cx="7703128" cy="1077218"/>
          </a:xfrm>
          <a:prstGeom prst="rect">
            <a:avLst/>
          </a:prstGeom>
        </p:spPr>
        <p:txBody>
          <a:bodyPr wrap="square">
            <a:spAutoFit/>
          </a:bodyPr>
          <a:lstStyle/>
          <a:p>
            <a:r>
              <a:rPr lang="zh-CN" altLang="zh-CN" sz="3200" dirty="0">
                <a:latin typeface="楷体" pitchFamily="49" charset="-122"/>
                <a:ea typeface="楷体" pitchFamily="49" charset="-122"/>
                <a:cs typeface="Times New Roman" pitchFamily="18" charset="0"/>
              </a:rPr>
              <a:t>当客户端终止后，服务器中与此客户端交互的套接字也应关闭。</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6549304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：扫描开放端口</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446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用户可根据“</a:t>
            </a:r>
            <a:r>
              <a:rPr lang="en-US" altLang="zh-CN" sz="4000" dirty="0">
                <a:latin typeface="微软雅黑" pitchFamily="34" charset="-122"/>
                <a:ea typeface="微软雅黑" pitchFamily="34" charset="-122"/>
              </a:rPr>
              <a:t>IP</a:t>
            </a:r>
            <a:r>
              <a:rPr lang="zh-CN" altLang="zh-CN" sz="4000" dirty="0">
                <a:latin typeface="微软雅黑" pitchFamily="34" charset="-122"/>
                <a:ea typeface="微软雅黑" pitchFamily="34" charset="-122"/>
              </a:rPr>
              <a:t>地址</a:t>
            </a:r>
            <a:r>
              <a:rPr lang="en-US" altLang="zh-CN" sz="4000" dirty="0">
                <a:latin typeface="微软雅黑" pitchFamily="34" charset="-122"/>
                <a:ea typeface="微软雅黑" pitchFamily="34" charset="-122"/>
              </a:rPr>
              <a:t>:</a:t>
            </a:r>
            <a:r>
              <a:rPr lang="zh-CN" altLang="zh-CN" sz="4000" dirty="0">
                <a:latin typeface="微软雅黑" pitchFamily="34" charset="-122"/>
                <a:ea typeface="微软雅黑" pitchFamily="34" charset="-122"/>
              </a:rPr>
              <a:t>端口号”访问网络中计算机的进程，不过难免有些别有用心之人利用此方式进行恶意访问。为避免其它人侵入计算机，运维人员通常会采取关闭冗余端口的措施进行预防，但计算机中拥有的端口数量较多，仅靠人力排查的方式显然是不可取的。</a:t>
            </a:r>
          </a:p>
        </p:txBody>
      </p:sp>
    </p:spTree>
    <p:extLst>
      <p:ext uri="{BB962C8B-B14F-4D97-AF65-F5344CB8AC3E}">
        <p14:creationId xmlns:p14="http://schemas.microsoft.com/office/powerpoint/2010/main" val="39339360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：扫描开放端口</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4"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294126" y="2525089"/>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899117" y="2538737"/>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
          <p:cNvSpPr>
            <a:spLocks noChangeArrowheads="1"/>
          </p:cNvSpPr>
          <p:nvPr/>
        </p:nvSpPr>
        <p:spPr bwMode="auto">
          <a:xfrm>
            <a:off x="2389175" y="2685275"/>
            <a:ext cx="6341566"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本实例要求编写程序，扫描计算机端口，输出开放的端口号。</a:t>
            </a:r>
          </a:p>
        </p:txBody>
      </p:sp>
    </p:spTree>
    <p:extLst>
      <p:ext uri="{BB962C8B-B14F-4D97-AF65-F5344CB8AC3E}">
        <p14:creationId xmlns:p14="http://schemas.microsoft.com/office/powerpoint/2010/main" val="1752993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4"/>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chemeClr val="bg1"/>
                </a:solidFill>
                <a:latin typeface="Impact" pitchFamily="34" charset="0"/>
                <a:ea typeface="微软雅黑" pitchFamily="34" charset="-122"/>
              </a:rPr>
              <a:t>03    </a:t>
            </a:r>
            <a:r>
              <a:rPr lang="zh-CN" altLang="zh-CN" sz="2800" dirty="0" smtClean="0">
                <a:solidFill>
                  <a:schemeClr val="bg1"/>
                </a:solidFill>
                <a:latin typeface="Impact" pitchFamily="34" charset="0"/>
                <a:ea typeface="微软雅黑" pitchFamily="34" charset="-122"/>
              </a:rPr>
              <a:t>基</a:t>
            </a:r>
            <a:r>
              <a:rPr lang="zh-CN" altLang="zh-CN" sz="2800" dirty="0">
                <a:solidFill>
                  <a:schemeClr val="bg1"/>
                </a:solidFill>
                <a:latin typeface="Impact" pitchFamily="34" charset="0"/>
                <a:ea typeface="微软雅黑" pitchFamily="34" charset="-122"/>
              </a:rPr>
              <a:t>于</a:t>
            </a:r>
            <a:r>
              <a:rPr lang="en-US" altLang="zh-CN" sz="2800" dirty="0">
                <a:solidFill>
                  <a:schemeClr val="bg1"/>
                </a:solidFill>
                <a:latin typeface="Impact" pitchFamily="34" charset="0"/>
                <a:ea typeface="微软雅黑" pitchFamily="34" charset="-122"/>
              </a:rPr>
              <a:t>UDP</a:t>
            </a:r>
            <a:r>
              <a:rPr lang="zh-CN" altLang="zh-CN" sz="2800" dirty="0">
                <a:solidFill>
                  <a:schemeClr val="bg1"/>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34492327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聊</a:t>
            </a:r>
            <a:r>
              <a:rPr lang="zh-CN" altLang="zh-CN" sz="4400" dirty="0">
                <a:latin typeface="微软雅黑" pitchFamily="34" charset="-122"/>
                <a:ea typeface="微软雅黑" pitchFamily="34" charset="-122"/>
              </a:rPr>
              <a:t>天室可接收并显示由不同成员发送的聊天信</a:t>
            </a:r>
            <a:r>
              <a:rPr lang="zh-CN" altLang="zh-CN" sz="4400" dirty="0" smtClean="0">
                <a:latin typeface="微软雅黑" pitchFamily="34" charset="-122"/>
                <a:ea typeface="微软雅黑" pitchFamily="34" charset="-122"/>
              </a:rPr>
              <a:t>息</a:t>
            </a:r>
            <a:r>
              <a:rPr lang="zh-CN" altLang="en-US" sz="4400" dirty="0" smtClean="0">
                <a:latin typeface="微软雅黑" pitchFamily="34" charset="-122"/>
                <a:ea typeface="微软雅黑" pitchFamily="34" charset="-122"/>
              </a:rPr>
              <a:t>，如下图所示是一个简单的聊天室界面。</a:t>
            </a:r>
            <a:endParaRPr lang="zh-CN" altLang="en-US" sz="4400" dirty="0">
              <a:latin typeface="微软雅黑" pitchFamily="34" charset="-122"/>
              <a:ea typeface="微软雅黑" pitchFamily="34" charset="-122"/>
            </a:endParaRPr>
          </a:p>
        </p:txBody>
      </p:sp>
      <p:pic>
        <p:nvPicPr>
          <p:cNvPr id="12" name="图片 11"/>
          <p:cNvPicPr/>
          <p:nvPr/>
        </p:nvPicPr>
        <p:blipFill>
          <a:blip r:embed="rId2">
            <a:extLst>
              <a:ext uri="{28A0092B-C50C-407E-A947-70E740481C1C}">
                <a14:useLocalDpi xmlns:a14="http://schemas.microsoft.com/office/drawing/2010/main" val="0"/>
              </a:ext>
            </a:extLst>
          </a:blip>
          <a:srcRect/>
          <a:stretch>
            <a:fillRect/>
          </a:stretch>
        </p:blipFill>
        <p:spPr bwMode="auto">
          <a:xfrm>
            <a:off x="4652597" y="2969328"/>
            <a:ext cx="3084901" cy="3452638"/>
          </a:xfrm>
          <a:prstGeom prst="rect">
            <a:avLst/>
          </a:prstGeom>
          <a:noFill/>
          <a:ln>
            <a:noFill/>
          </a:ln>
        </p:spPr>
      </p:pic>
    </p:spTree>
    <p:extLst>
      <p:ext uri="{BB962C8B-B14F-4D97-AF65-F5344CB8AC3E}">
        <p14:creationId xmlns:p14="http://schemas.microsoft.com/office/powerpoint/2010/main" val="20737907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01    </a:t>
            </a:r>
            <a:r>
              <a:rPr lang="zh-CN" altLang="zh-CN" sz="2800" dirty="0">
                <a:solidFill>
                  <a:schemeClr val="bg1"/>
                </a:solidFill>
                <a:latin typeface="Impact" pitchFamily="34" charset="0"/>
                <a:ea typeface="微软雅黑" pitchFamily="34" charset="-122"/>
              </a:rPr>
              <a:t>网络概述</a:t>
            </a:r>
            <a:endParaRPr lang="zh-CN" altLang="en-US" sz="2800" dirty="0">
              <a:solidFill>
                <a:schemeClr val="bg1"/>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基</a:t>
            </a:r>
            <a:r>
              <a:rPr lang="zh-CN" altLang="zh-CN" sz="2800" dirty="0">
                <a:solidFill>
                  <a:srgbClr val="595959"/>
                </a:solidFill>
                <a:latin typeface="Impact" pitchFamily="34" charset="0"/>
                <a:ea typeface="微软雅黑" pitchFamily="34" charset="-122"/>
              </a:rPr>
              <a:t>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326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聊天室界面主要分为两部分，第一部分是一个聊天窗口，用于显示接收到的不同聊天室成员发送的消息；第二部分是一个编辑框，用户可在此框中编辑消息，发送到聊天室中。</a:t>
            </a:r>
            <a:endParaRPr lang="zh-CN" altLang="en-US" sz="4400" dirty="0">
              <a:latin typeface="微软雅黑" pitchFamily="34" charset="-122"/>
              <a:ea typeface="微软雅黑" pitchFamily="34" charset="-122"/>
            </a:endParaRPr>
          </a:p>
        </p:txBody>
      </p:sp>
      <p:sp>
        <p:nvSpPr>
          <p:cNvPr id="3" name="矩形 2"/>
          <p:cNvSpPr/>
          <p:nvPr/>
        </p:nvSpPr>
        <p:spPr>
          <a:xfrm>
            <a:off x="1472955" y="4879309"/>
            <a:ext cx="9444185" cy="1274195"/>
          </a:xfrm>
          <a:prstGeom prst="rect">
            <a:avLst/>
          </a:prstGeom>
        </p:spPr>
        <p:txBody>
          <a:bodyPr wrap="square">
            <a:spAutoFit/>
          </a:bodyPr>
          <a:lstStyle/>
          <a:p>
            <a:pPr marL="457200" indent="-457200">
              <a:lnSpc>
                <a:spcPct val="120000"/>
              </a:lnSpc>
              <a:buFont typeface="Arial" pitchFamily="34" charset="0"/>
              <a:buChar char="•"/>
            </a:pPr>
            <a:r>
              <a:rPr lang="zh-CN" altLang="zh-CN" sz="3200" dirty="0">
                <a:latin typeface="楷体" pitchFamily="49" charset="-122"/>
                <a:ea typeface="楷体" pitchFamily="49" charset="-122"/>
              </a:rPr>
              <a:t>虽然这两部分出现在同一个界面中，但实际上他们是聊天室的两个功能，需要由不同的程序实现。</a:t>
            </a:r>
            <a:endParaRPr lang="zh-CN" altLang="en-US" sz="3200" dirty="0">
              <a:latin typeface="楷体" pitchFamily="49" charset="-122"/>
              <a:ea typeface="楷体" pitchFamily="49" charset="-122"/>
            </a:endParaRPr>
          </a:p>
        </p:txBody>
      </p:sp>
    </p:spTree>
    <p:extLst>
      <p:ext uri="{BB962C8B-B14F-4D97-AF65-F5344CB8AC3E}">
        <p14:creationId xmlns:p14="http://schemas.microsoft.com/office/powerpoint/2010/main" val="40178445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聊天室一般基于</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协议。以上所示的聊天室中，聊天窗口是一个基于</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协议的服务器，编辑框则是一个基于</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协议的客户端</a:t>
            </a:r>
            <a:endParaRPr lang="zh-CN" altLang="en-US" sz="4400" dirty="0">
              <a:latin typeface="微软雅黑" pitchFamily="34" charset="-122"/>
              <a:ea typeface="微软雅黑" pitchFamily="34" charset="-122"/>
            </a:endParaRPr>
          </a:p>
        </p:txBody>
      </p:sp>
    </p:spTree>
    <p:extLst>
      <p:ext uri="{BB962C8B-B14F-4D97-AF65-F5344CB8AC3E}">
        <p14:creationId xmlns:p14="http://schemas.microsoft.com/office/powerpoint/2010/main" val="21618625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作为服务器的</a:t>
            </a:r>
            <a:r>
              <a:rPr lang="en-US" altLang="zh-CN" sz="4400" dirty="0">
                <a:latin typeface="微软雅黑" pitchFamily="34" charset="-122"/>
                <a:ea typeface="微软雅黑" pitchFamily="34" charset="-122"/>
              </a:rPr>
              <a:t>UDP</a:t>
            </a:r>
            <a:r>
              <a:rPr lang="zh-CN" altLang="zh-CN" sz="4400" dirty="0">
                <a:latin typeface="微软雅黑" pitchFamily="34" charset="-122"/>
                <a:ea typeface="微软雅黑" pitchFamily="34" charset="-122"/>
              </a:rPr>
              <a:t>聊天窗口实</a:t>
            </a:r>
            <a:r>
              <a:rPr lang="zh-CN" altLang="zh-CN" sz="4400" dirty="0" smtClean="0">
                <a:latin typeface="微软雅黑" pitchFamily="34" charset="-122"/>
                <a:ea typeface="微软雅黑" pitchFamily="34" charset="-122"/>
              </a:rPr>
              <a:t>现</a:t>
            </a:r>
            <a:r>
              <a:rPr lang="zh-CN" altLang="en-US" sz="4400" dirty="0" smtClean="0">
                <a:latin typeface="微软雅黑" pitchFamily="34" charset="-122"/>
                <a:ea typeface="微软雅黑" pitchFamily="34" charset="-122"/>
              </a:rPr>
              <a:t>代码</a:t>
            </a:r>
            <a:r>
              <a:rPr lang="zh-CN" altLang="zh-CN" sz="4400" dirty="0" smtClean="0">
                <a:latin typeface="微软雅黑" pitchFamily="34" charset="-122"/>
                <a:ea typeface="微软雅黑" pitchFamily="34" charset="-122"/>
              </a:rPr>
              <a:t>如</a:t>
            </a:r>
            <a:r>
              <a:rPr lang="zh-CN" altLang="zh-CN" sz="4400" dirty="0">
                <a:latin typeface="微软雅黑" pitchFamily="34" charset="-122"/>
                <a:ea typeface="微软雅黑" pitchFamily="34" charset="-122"/>
              </a:rPr>
              <a:t>下。</a:t>
            </a:r>
            <a:endParaRPr lang="zh-CN" altLang="en-US" sz="4400" dirty="0">
              <a:latin typeface="微软雅黑" pitchFamily="34" charset="-122"/>
              <a:ea typeface="微软雅黑" pitchFamily="34" charset="-122"/>
            </a:endParaRPr>
          </a:p>
        </p:txBody>
      </p:sp>
      <p:sp>
        <p:nvSpPr>
          <p:cNvPr id="4" name="矩形 3"/>
          <p:cNvSpPr/>
          <p:nvPr/>
        </p:nvSpPr>
        <p:spPr>
          <a:xfrm>
            <a:off x="803563" y="2369121"/>
            <a:ext cx="7509164" cy="406265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1407970" y="2415287"/>
            <a:ext cx="638347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100" dirty="0">
                <a:latin typeface="Times New Roman" pitchFamily="18" charset="0"/>
              </a:rPr>
              <a:t>import socket</a:t>
            </a:r>
            <a:endParaRPr lang="zh-CN" altLang="zh-CN" sz="2100" dirty="0">
              <a:latin typeface="Times New Roman" pitchFamily="18" charset="0"/>
            </a:endParaRPr>
          </a:p>
          <a:p>
            <a:r>
              <a:rPr lang="en-US" altLang="zh-CN" sz="2100" dirty="0">
                <a:latin typeface="Times New Roman" pitchFamily="18" charset="0"/>
              </a:rPr>
              <a:t>def main():</a:t>
            </a:r>
            <a:endParaRPr lang="zh-CN" altLang="zh-CN" sz="2100" dirty="0">
              <a:latin typeface="Times New Roman" pitchFamily="18" charset="0"/>
            </a:endParaRPr>
          </a:p>
          <a:p>
            <a:r>
              <a:rPr lang="zh-CN" altLang="en-US" sz="2100" dirty="0" smtClean="0">
                <a:latin typeface="Times New Roman" pitchFamily="18" charset="0"/>
              </a:rPr>
              <a:t>    </a:t>
            </a:r>
            <a:r>
              <a:rPr lang="en-US" altLang="zh-CN" sz="2100" dirty="0" smtClean="0">
                <a:latin typeface="Times New Roman" pitchFamily="18" charset="0"/>
              </a:rPr>
              <a:t>server_socket </a:t>
            </a:r>
            <a:r>
              <a:rPr lang="en-US" altLang="zh-CN" sz="2100" dirty="0">
                <a:latin typeface="Times New Roman" pitchFamily="18" charset="0"/>
              </a:rPr>
              <a:t>= socket.socket(socket.AF_INET, </a:t>
            </a:r>
            <a:endParaRPr lang="en-US" altLang="zh-CN" sz="2100" dirty="0" smtClean="0">
              <a:latin typeface="Times New Roman" pitchFamily="18" charset="0"/>
            </a:endParaRPr>
          </a:p>
          <a:p>
            <a:r>
              <a:rPr lang="zh-CN" altLang="en-US" sz="2100" dirty="0" smtClean="0">
                <a:latin typeface="Times New Roman" pitchFamily="18" charset="0"/>
              </a:rPr>
              <a:t>                                                    </a:t>
            </a:r>
            <a:r>
              <a:rPr lang="en-US" altLang="zh-CN" sz="2100" dirty="0" smtClean="0">
                <a:latin typeface="Times New Roman" pitchFamily="18" charset="0"/>
              </a:rPr>
              <a:t>socket.SOCK_DGRAM</a:t>
            </a:r>
            <a:r>
              <a:rPr lang="en-US" altLang="zh-CN" sz="2100" dirty="0">
                <a:latin typeface="Times New Roman" pitchFamily="18" charset="0"/>
              </a:rPr>
              <a:t>)</a:t>
            </a:r>
            <a:endParaRPr lang="zh-CN" altLang="zh-CN" sz="2100" dirty="0">
              <a:latin typeface="Times New Roman" pitchFamily="18" charset="0"/>
            </a:endParaRPr>
          </a:p>
          <a:p>
            <a:r>
              <a:rPr lang="zh-CN" altLang="en-US" sz="2100" dirty="0">
                <a:latin typeface="Times New Roman" pitchFamily="18" charset="0"/>
              </a:rPr>
              <a:t> </a:t>
            </a:r>
            <a:r>
              <a:rPr lang="zh-CN" altLang="en-US" sz="2100" dirty="0" smtClean="0">
                <a:latin typeface="Times New Roman" pitchFamily="18" charset="0"/>
              </a:rPr>
              <a:t>   </a:t>
            </a:r>
            <a:r>
              <a:rPr lang="en-US" altLang="zh-CN" sz="2100" dirty="0" smtClean="0">
                <a:latin typeface="Times New Roman" pitchFamily="18" charset="0"/>
              </a:rPr>
              <a:t>server_socket.bind</a:t>
            </a:r>
            <a:r>
              <a:rPr lang="en-US" altLang="zh-CN" sz="2100" dirty="0">
                <a:latin typeface="Times New Roman" pitchFamily="18" charset="0"/>
              </a:rPr>
              <a:t>(("", 3456))</a:t>
            </a:r>
            <a:endParaRPr lang="zh-CN" altLang="zh-CN" sz="2100" dirty="0">
              <a:latin typeface="Times New Roman" pitchFamily="18" charset="0"/>
            </a:endParaRPr>
          </a:p>
          <a:p>
            <a:r>
              <a:rPr lang="zh-CN" altLang="en-US" sz="2100" dirty="0">
                <a:latin typeface="Times New Roman" pitchFamily="18" charset="0"/>
              </a:rPr>
              <a:t> </a:t>
            </a:r>
            <a:r>
              <a:rPr lang="zh-CN" altLang="en-US" sz="2100" dirty="0" smtClean="0">
                <a:latin typeface="Times New Roman" pitchFamily="18" charset="0"/>
              </a:rPr>
              <a:t>   </a:t>
            </a:r>
            <a:r>
              <a:rPr lang="en-US" altLang="zh-CN" sz="2100" dirty="0" smtClean="0">
                <a:latin typeface="Times New Roman" pitchFamily="18" charset="0"/>
              </a:rPr>
              <a:t>print</a:t>
            </a:r>
            <a:r>
              <a:rPr lang="en-US" altLang="zh-CN" sz="2100" dirty="0">
                <a:latin typeface="Times New Roman" pitchFamily="18" charset="0"/>
              </a:rPr>
              <a:t>("-------UDP</a:t>
            </a:r>
            <a:r>
              <a:rPr lang="zh-CN" altLang="zh-CN" sz="2100" dirty="0">
                <a:latin typeface="Times New Roman" pitchFamily="18" charset="0"/>
              </a:rPr>
              <a:t>聊天室</a:t>
            </a:r>
            <a:r>
              <a:rPr lang="en-US" altLang="zh-CN" sz="2100" dirty="0">
                <a:latin typeface="Times New Roman" pitchFamily="18" charset="0"/>
              </a:rPr>
              <a:t>-------")</a:t>
            </a:r>
            <a:endParaRPr lang="zh-CN" altLang="zh-CN" sz="2100" dirty="0">
              <a:latin typeface="Times New Roman" pitchFamily="18" charset="0"/>
            </a:endParaRPr>
          </a:p>
          <a:p>
            <a:r>
              <a:rPr lang="zh-CN" altLang="en-US" sz="2100" dirty="0">
                <a:latin typeface="Times New Roman" pitchFamily="18" charset="0"/>
              </a:rPr>
              <a:t> </a:t>
            </a:r>
            <a:r>
              <a:rPr lang="zh-CN" altLang="en-US" sz="2100" dirty="0" smtClean="0">
                <a:latin typeface="Times New Roman" pitchFamily="18" charset="0"/>
              </a:rPr>
              <a:t>   </a:t>
            </a:r>
            <a:r>
              <a:rPr lang="en-US" altLang="zh-CN" sz="2100" dirty="0" smtClean="0">
                <a:latin typeface="Times New Roman" pitchFamily="18" charset="0"/>
              </a:rPr>
              <a:t>while </a:t>
            </a:r>
            <a:r>
              <a:rPr lang="en-US" altLang="zh-CN" sz="2100" dirty="0">
                <a:latin typeface="Times New Roman" pitchFamily="18" charset="0"/>
              </a:rPr>
              <a:t>True:</a:t>
            </a:r>
            <a:endParaRPr lang="zh-CN" altLang="zh-CN" sz="2100" dirty="0">
              <a:latin typeface="Times New Roman" pitchFamily="18" charset="0"/>
            </a:endParaRPr>
          </a:p>
          <a:p>
            <a:r>
              <a:rPr lang="zh-CN" altLang="en-US" sz="2100" dirty="0" smtClean="0">
                <a:latin typeface="Times New Roman" pitchFamily="18" charset="0"/>
              </a:rPr>
              <a:t>        </a:t>
            </a:r>
            <a:r>
              <a:rPr lang="en-US" altLang="zh-CN" sz="2100" dirty="0" smtClean="0">
                <a:latin typeface="Times New Roman" pitchFamily="18" charset="0"/>
              </a:rPr>
              <a:t>recv_info </a:t>
            </a:r>
            <a:r>
              <a:rPr lang="en-US" altLang="zh-CN" sz="2100" dirty="0">
                <a:latin typeface="Times New Roman" pitchFamily="18" charset="0"/>
              </a:rPr>
              <a:t>= server_socket.recvfrom(1024)</a:t>
            </a:r>
            <a:endParaRPr lang="zh-CN" altLang="zh-CN" sz="2100" dirty="0">
              <a:latin typeface="Times New Roman" pitchFamily="18" charset="0"/>
            </a:endParaRPr>
          </a:p>
          <a:p>
            <a:r>
              <a:rPr lang="zh-CN" altLang="en-US" sz="2100" dirty="0">
                <a:latin typeface="Times New Roman" pitchFamily="18" charset="0"/>
              </a:rPr>
              <a:t> </a:t>
            </a:r>
            <a:r>
              <a:rPr lang="zh-CN" altLang="en-US" sz="2100" dirty="0" smtClean="0">
                <a:latin typeface="Times New Roman" pitchFamily="18" charset="0"/>
              </a:rPr>
              <a:t>       </a:t>
            </a:r>
            <a:r>
              <a:rPr lang="en-US" altLang="zh-CN" sz="2100" dirty="0" smtClean="0">
                <a:latin typeface="Times New Roman" pitchFamily="18" charset="0"/>
              </a:rPr>
              <a:t>address </a:t>
            </a:r>
            <a:r>
              <a:rPr lang="en-US" altLang="zh-CN" sz="2100" dirty="0">
                <a:latin typeface="Times New Roman" pitchFamily="18" charset="0"/>
              </a:rPr>
              <a:t>= recv_info[1][0] + ':' + str(recv_info[1][1])</a:t>
            </a:r>
            <a:endParaRPr lang="zh-CN" altLang="zh-CN" sz="2100" dirty="0">
              <a:latin typeface="Times New Roman" pitchFamily="18" charset="0"/>
            </a:endParaRPr>
          </a:p>
          <a:p>
            <a:r>
              <a:rPr lang="zh-CN" altLang="en-US" sz="2100" dirty="0" smtClean="0">
                <a:latin typeface="Times New Roman" pitchFamily="18" charset="0"/>
              </a:rPr>
              <a:t>        </a:t>
            </a:r>
            <a:r>
              <a:rPr lang="en-US" altLang="zh-CN" sz="2100" dirty="0" smtClean="0">
                <a:latin typeface="Times New Roman" pitchFamily="18" charset="0"/>
              </a:rPr>
              <a:t>print</a:t>
            </a:r>
            <a:r>
              <a:rPr lang="en-US" altLang="zh-CN" sz="2100" dirty="0">
                <a:latin typeface="Times New Roman" pitchFamily="18" charset="0"/>
              </a:rPr>
              <a:t>("%s" % address)</a:t>
            </a:r>
            <a:endParaRPr lang="zh-CN" altLang="zh-CN" sz="2100" dirty="0">
              <a:latin typeface="Times New Roman" pitchFamily="18" charset="0"/>
            </a:endParaRPr>
          </a:p>
          <a:p>
            <a:r>
              <a:rPr lang="zh-CN" altLang="en-US" sz="2100" dirty="0" smtClean="0">
                <a:latin typeface="Times New Roman" pitchFamily="18" charset="0"/>
              </a:rPr>
              <a:t>        </a:t>
            </a:r>
            <a:r>
              <a:rPr lang="en-US" altLang="zh-CN" sz="2100" dirty="0" smtClean="0">
                <a:latin typeface="Times New Roman" pitchFamily="18" charset="0"/>
              </a:rPr>
              <a:t>print</a:t>
            </a:r>
            <a:r>
              <a:rPr lang="en-US" altLang="zh-CN" sz="2100" dirty="0">
                <a:latin typeface="Times New Roman" pitchFamily="18" charset="0"/>
              </a:rPr>
              <a:t>("%s" % recv_info[0].decode("gb2312"))</a:t>
            </a:r>
            <a:endParaRPr lang="zh-CN" altLang="zh-CN" sz="2100" dirty="0">
              <a:latin typeface="Times New Roman" pitchFamily="18" charset="0"/>
            </a:endParaRPr>
          </a:p>
          <a:p>
            <a:r>
              <a:rPr lang="en-US" altLang="zh-CN" sz="2100" dirty="0" smtClean="0">
                <a:latin typeface="Times New Roman" pitchFamily="18" charset="0"/>
              </a:rPr>
              <a:t>server_socket.close()</a:t>
            </a:r>
            <a:endParaRPr lang="zh-CN" altLang="zh-CN" sz="2100" dirty="0">
              <a:latin typeface="Times New Roman" pitchFamily="18" charset="0"/>
            </a:endParaRPr>
          </a:p>
        </p:txBody>
      </p:sp>
      <p:sp>
        <p:nvSpPr>
          <p:cNvPr id="6" name="矩形 5"/>
          <p:cNvSpPr/>
          <p:nvPr/>
        </p:nvSpPr>
        <p:spPr>
          <a:xfrm>
            <a:off x="8744958" y="2419555"/>
            <a:ext cx="2629635" cy="844122"/>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9420575" y="2581667"/>
            <a:ext cx="12783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main()</a:t>
            </a:r>
            <a:endParaRPr lang="zh-CN" altLang="zh-CN" sz="3200" dirty="0">
              <a:latin typeface="Times New Roman" pitchFamily="18" charset="0"/>
            </a:endParaRPr>
          </a:p>
        </p:txBody>
      </p:sp>
      <p:sp>
        <p:nvSpPr>
          <p:cNvPr id="9" name="圆角矩形标注 8"/>
          <p:cNvSpPr/>
          <p:nvPr/>
        </p:nvSpPr>
        <p:spPr>
          <a:xfrm>
            <a:off x="8744958" y="5333999"/>
            <a:ext cx="2449515" cy="1097773"/>
          </a:xfrm>
          <a:prstGeom prst="wedgeRoundRectCallout">
            <a:avLst>
              <a:gd name="adj1" fmla="val -190602"/>
              <a:gd name="adj2" fmla="val -144119"/>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charset="0"/>
                <a:ea typeface="宋体" panose="02010600030101010101" pitchFamily="2" charset="-122"/>
              </a:rPr>
              <a:t>-------UDP</a:t>
            </a:r>
            <a:r>
              <a:rPr lang="zh-CN" altLang="zh-CN" b="1" dirty="0">
                <a:solidFill>
                  <a:srgbClr val="FF0000"/>
                </a:solidFill>
                <a:latin typeface="Times New Roman" panose="02020603050405020304" charset="0"/>
                <a:ea typeface="宋体" panose="02010600030101010101" pitchFamily="2" charset="-122"/>
              </a:rPr>
              <a:t>聊天室</a:t>
            </a:r>
            <a:r>
              <a:rPr lang="en-US" altLang="zh-CN" b="1" dirty="0">
                <a:solidFill>
                  <a:srgbClr val="FF0000"/>
                </a:solidFill>
                <a:latin typeface="Times New Roman" panose="02020603050405020304" charset="0"/>
                <a:ea typeface="宋体" panose="02010600030101010101" pitchFamily="2" charset="-122"/>
              </a:rPr>
              <a:t>-------</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32432889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消</a:t>
            </a:r>
            <a:r>
              <a:rPr lang="zh-CN" altLang="en-US" sz="4400" dirty="0" smtClean="0">
                <a:latin typeface="微软雅黑" pitchFamily="34" charset="-122"/>
                <a:ea typeface="微软雅黑" pitchFamily="34" charset="-122"/>
              </a:rPr>
              <a:t>息编辑发送</a:t>
            </a:r>
            <a:r>
              <a:rPr lang="zh-CN" altLang="zh-CN" sz="4400" dirty="0" smtClean="0">
                <a:latin typeface="微软雅黑" pitchFamily="34" charset="-122"/>
                <a:ea typeface="微软雅黑" pitchFamily="34" charset="-122"/>
              </a:rPr>
              <a:t>的</a:t>
            </a:r>
            <a:r>
              <a:rPr lang="zh-CN" altLang="en-US" sz="4400" dirty="0" smtClean="0">
                <a:latin typeface="微软雅黑" pitchFamily="34" charset="-122"/>
                <a:ea typeface="微软雅黑" pitchFamily="34" charset="-122"/>
              </a:rPr>
              <a:t>客户端的</a:t>
            </a:r>
            <a:r>
              <a:rPr lang="zh-CN" altLang="zh-CN" sz="4400" dirty="0" smtClean="0">
                <a:latin typeface="微软雅黑" pitchFamily="34" charset="-122"/>
                <a:ea typeface="微软雅黑" pitchFamily="34" charset="-122"/>
              </a:rPr>
              <a:t>实现</a:t>
            </a:r>
            <a:r>
              <a:rPr lang="zh-CN" altLang="en-US" sz="4400" dirty="0" smtClean="0">
                <a:latin typeface="微软雅黑" pitchFamily="34" charset="-122"/>
                <a:ea typeface="微软雅黑" pitchFamily="34" charset="-122"/>
              </a:rPr>
              <a:t>代码</a:t>
            </a:r>
            <a:r>
              <a:rPr lang="zh-CN" altLang="zh-CN" sz="4400" dirty="0" smtClean="0">
                <a:latin typeface="微软雅黑" pitchFamily="34" charset="-122"/>
                <a:ea typeface="微软雅黑" pitchFamily="34" charset="-122"/>
              </a:rPr>
              <a:t>如</a:t>
            </a:r>
            <a:r>
              <a:rPr lang="zh-CN" altLang="zh-CN" sz="4400" dirty="0">
                <a:latin typeface="微软雅黑" pitchFamily="34" charset="-122"/>
                <a:ea typeface="微软雅黑" pitchFamily="34" charset="-122"/>
              </a:rPr>
              <a:t>下。</a:t>
            </a:r>
            <a:endParaRPr lang="zh-CN" altLang="en-US" sz="4400" dirty="0">
              <a:latin typeface="微软雅黑" pitchFamily="34" charset="-122"/>
              <a:ea typeface="微软雅黑" pitchFamily="34" charset="-122"/>
            </a:endParaRPr>
          </a:p>
        </p:txBody>
      </p:sp>
      <p:sp>
        <p:nvSpPr>
          <p:cNvPr id="4" name="矩形 3"/>
          <p:cNvSpPr/>
          <p:nvPr/>
        </p:nvSpPr>
        <p:spPr>
          <a:xfrm>
            <a:off x="803563" y="2369121"/>
            <a:ext cx="7218219" cy="406265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1223745" y="2415287"/>
            <a:ext cx="6308581"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100" dirty="0">
                <a:latin typeface="Times New Roman" pitchFamily="18" charset="0"/>
              </a:rPr>
              <a:t>import socket</a:t>
            </a:r>
            <a:endParaRPr lang="zh-CN" altLang="zh-CN" sz="2100" dirty="0">
              <a:latin typeface="Times New Roman" pitchFamily="18" charset="0"/>
            </a:endParaRPr>
          </a:p>
          <a:p>
            <a:r>
              <a:rPr lang="en-US" altLang="zh-CN" sz="2100" dirty="0">
                <a:latin typeface="Times New Roman" pitchFamily="18" charset="0"/>
              </a:rPr>
              <a:t>def main():</a:t>
            </a:r>
            <a:endParaRPr lang="zh-CN" altLang="zh-CN" sz="2100" dirty="0">
              <a:latin typeface="Times New Roman" pitchFamily="18" charset="0"/>
            </a:endParaRPr>
          </a:p>
          <a:p>
            <a:r>
              <a:rPr lang="en-US" altLang="zh-CN" sz="2100" dirty="0" smtClean="0">
                <a:latin typeface="Times New Roman" pitchFamily="18" charset="0"/>
              </a:rPr>
              <a:t>    client_socket </a:t>
            </a:r>
            <a:r>
              <a:rPr lang="en-US" altLang="zh-CN" sz="2100" dirty="0">
                <a:latin typeface="Times New Roman" pitchFamily="18" charset="0"/>
              </a:rPr>
              <a:t>= socket.socket(socket.AF_INET, </a:t>
            </a:r>
            <a:endParaRPr lang="en-US" altLang="zh-CN" sz="2100" dirty="0" smtClean="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socket.SOCK_DGRAM</a:t>
            </a:r>
            <a:r>
              <a:rPr lang="en-US" altLang="zh-CN" sz="2100" dirty="0">
                <a:latin typeface="Times New Roman" pitchFamily="18" charset="0"/>
              </a:rPr>
              <a:t>)</a:t>
            </a:r>
            <a:endParaRPr lang="zh-CN" altLang="zh-CN" sz="2100" dirty="0">
              <a:latin typeface="Times New Roman" pitchFamily="18" charset="0"/>
            </a:endParaRPr>
          </a:p>
          <a:p>
            <a:r>
              <a:rPr lang="en-US" altLang="zh-CN" sz="2100" dirty="0" smtClean="0">
                <a:latin typeface="Times New Roman" pitchFamily="18" charset="0"/>
              </a:rPr>
              <a:t>    print</a:t>
            </a:r>
            <a:r>
              <a:rPr lang="en-US" altLang="zh-CN" sz="2100" dirty="0">
                <a:latin typeface="Times New Roman" pitchFamily="18" charset="0"/>
              </a:rPr>
              <a:t>('----</a:t>
            </a:r>
            <a:r>
              <a:rPr lang="zh-CN" altLang="zh-CN" sz="2100" dirty="0">
                <a:latin typeface="Times New Roman" pitchFamily="18" charset="0"/>
              </a:rPr>
              <a:t>输入框</a:t>
            </a:r>
            <a:r>
              <a:rPr lang="en-US" altLang="zh-CN" sz="2100" dirty="0">
                <a:latin typeface="Times New Roman" pitchFamily="18" charset="0"/>
              </a:rPr>
              <a:t>----')</a:t>
            </a:r>
            <a:endParaRPr lang="zh-CN" altLang="zh-CN" sz="2100" dirty="0">
              <a:latin typeface="Times New Roman" pitchFamily="18" charset="0"/>
            </a:endParaRPr>
          </a:p>
          <a:p>
            <a:r>
              <a:rPr lang="en-US" altLang="zh-CN" sz="2100" dirty="0" smtClean="0">
                <a:latin typeface="Times New Roman" pitchFamily="18" charset="0"/>
              </a:rPr>
              <a:t>    while </a:t>
            </a:r>
            <a:r>
              <a:rPr lang="en-US" altLang="zh-CN" sz="2100" dirty="0">
                <a:latin typeface="Times New Roman" pitchFamily="18" charset="0"/>
              </a:rPr>
              <a:t>True:</a:t>
            </a:r>
            <a:endParaRPr lang="zh-CN" altLang="zh-CN" sz="2100" dirty="0">
              <a:latin typeface="Times New Roman" pitchFamily="18" charset="0"/>
            </a:endParaRPr>
          </a:p>
          <a:p>
            <a:r>
              <a:rPr lang="en-US" altLang="zh-CN" sz="2100" dirty="0" smtClean="0">
                <a:latin typeface="Times New Roman" pitchFamily="18" charset="0"/>
              </a:rPr>
              <a:t>        data </a:t>
            </a:r>
            <a:r>
              <a:rPr lang="en-US" altLang="zh-CN" sz="2100" dirty="0">
                <a:latin typeface="Times New Roman" pitchFamily="18" charset="0"/>
              </a:rPr>
              <a:t>= input()</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client_socket.sendto(data.encode</a:t>
            </a:r>
            <a:r>
              <a:rPr lang="en-US" altLang="zh-CN" sz="2100" dirty="0">
                <a:latin typeface="Times New Roman" pitchFamily="18" charset="0"/>
              </a:rPr>
              <a:t>("gb2312"), </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a:t>
            </a:r>
            <a:r>
              <a:rPr lang="en-US" altLang="zh-CN" sz="2100" dirty="0">
                <a:latin typeface="Times New Roman" pitchFamily="18" charset="0"/>
              </a:rPr>
              <a:t>("172.16.43.31", 3456))</a:t>
            </a:r>
            <a:endParaRPr lang="zh-CN" altLang="zh-CN" sz="2100" dirty="0">
              <a:latin typeface="Times New Roman" pitchFamily="18" charset="0"/>
            </a:endParaRPr>
          </a:p>
          <a:p>
            <a:r>
              <a:rPr lang="en-US" altLang="zh-CN" sz="2100" dirty="0" smtClean="0">
                <a:latin typeface="Times New Roman" pitchFamily="18" charset="0"/>
              </a:rPr>
              <a:t>         if </a:t>
            </a:r>
            <a:r>
              <a:rPr lang="en-US" altLang="zh-CN" sz="2100" dirty="0">
                <a:latin typeface="Times New Roman" pitchFamily="18" charset="0"/>
              </a:rPr>
              <a:t>data == '88':</a:t>
            </a:r>
            <a:endParaRPr lang="zh-CN" altLang="zh-CN" sz="2100" dirty="0">
              <a:latin typeface="Times New Roman" pitchFamily="18" charset="0"/>
            </a:endParaRPr>
          </a:p>
          <a:p>
            <a:r>
              <a:rPr lang="en-US" altLang="zh-CN" sz="2100" dirty="0" smtClean="0">
                <a:latin typeface="Times New Roman" pitchFamily="18" charset="0"/>
              </a:rPr>
              <a:t>            break</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client_socket.close</a:t>
            </a:r>
            <a:r>
              <a:rPr lang="en-US" altLang="zh-CN" sz="2100" dirty="0">
                <a:latin typeface="Times New Roman" pitchFamily="18" charset="0"/>
              </a:rPr>
              <a:t>()</a:t>
            </a:r>
            <a:endParaRPr lang="zh-CN" altLang="zh-CN" sz="2100" dirty="0">
              <a:latin typeface="Times New Roman" pitchFamily="18" charset="0"/>
            </a:endParaRPr>
          </a:p>
        </p:txBody>
      </p:sp>
      <p:sp>
        <p:nvSpPr>
          <p:cNvPr id="6" name="矩形 5"/>
          <p:cNvSpPr/>
          <p:nvPr/>
        </p:nvSpPr>
        <p:spPr>
          <a:xfrm>
            <a:off x="8744958" y="2419555"/>
            <a:ext cx="2629635" cy="844122"/>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9420575" y="2581667"/>
            <a:ext cx="12783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main()</a:t>
            </a:r>
            <a:endParaRPr lang="zh-CN" altLang="zh-CN" sz="3200" dirty="0">
              <a:latin typeface="Times New Roman" pitchFamily="18" charset="0"/>
            </a:endParaRPr>
          </a:p>
        </p:txBody>
      </p:sp>
      <p:sp>
        <p:nvSpPr>
          <p:cNvPr id="9" name="圆角矩形标注 8"/>
          <p:cNvSpPr/>
          <p:nvPr/>
        </p:nvSpPr>
        <p:spPr>
          <a:xfrm>
            <a:off x="8744958" y="5638800"/>
            <a:ext cx="2449515" cy="792972"/>
          </a:xfrm>
          <a:prstGeom prst="wedgeRoundRectCallout">
            <a:avLst>
              <a:gd name="adj1" fmla="val -243769"/>
              <a:gd name="adj2" fmla="val -255938"/>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charset="0"/>
                <a:ea typeface="宋体" panose="02010600030101010101" pitchFamily="2" charset="-122"/>
              </a:rPr>
              <a:t>----</a:t>
            </a:r>
            <a:r>
              <a:rPr lang="zh-CN" altLang="zh-CN" b="1" dirty="0">
                <a:solidFill>
                  <a:srgbClr val="FF0000"/>
                </a:solidFill>
                <a:latin typeface="Times New Roman" panose="02020603050405020304" charset="0"/>
                <a:ea typeface="宋体" panose="02010600030101010101" pitchFamily="2" charset="-122"/>
              </a:rPr>
              <a:t>输入框</a:t>
            </a:r>
            <a:r>
              <a:rPr lang="en-US" altLang="zh-CN" b="1" dirty="0" smtClean="0">
                <a:solidFill>
                  <a:srgbClr val="FF0000"/>
                </a:solidFill>
                <a:latin typeface="Times New Roman" panose="02020603050405020304" charset="0"/>
                <a:ea typeface="宋体" panose="02010600030101010101" pitchFamily="2" charset="-122"/>
              </a:rPr>
              <a:t>----</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5509066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540731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客</a:t>
            </a:r>
            <a:r>
              <a:rPr lang="zh-CN" altLang="en-US" sz="4400" dirty="0" smtClean="0">
                <a:latin typeface="微软雅黑" pitchFamily="34" charset="-122"/>
                <a:ea typeface="微软雅黑" pitchFamily="34" charset="-122"/>
              </a:rPr>
              <a:t>户端向聊天室发送数据：</a:t>
            </a:r>
            <a:endParaRPr lang="zh-CN" altLang="zh-CN" sz="4400" dirty="0">
              <a:latin typeface="微软雅黑" pitchFamily="34" charset="-122"/>
              <a:ea typeface="微软雅黑" pitchFamily="34" charset="-122"/>
            </a:endParaRPr>
          </a:p>
        </p:txBody>
      </p:sp>
      <p:sp>
        <p:nvSpPr>
          <p:cNvPr id="10" name="矩形 2"/>
          <p:cNvSpPr>
            <a:spLocks noChangeArrowheads="1"/>
          </p:cNvSpPr>
          <p:nvPr/>
        </p:nvSpPr>
        <p:spPr bwMode="auto">
          <a:xfrm>
            <a:off x="6188940" y="1320800"/>
            <a:ext cx="5407315"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聊天室中打印的信息如</a:t>
            </a:r>
            <a:r>
              <a:rPr lang="zh-CN" altLang="zh-CN" sz="4400" dirty="0" smtClean="0">
                <a:latin typeface="微软雅黑" pitchFamily="34" charset="-122"/>
                <a:ea typeface="微软雅黑" pitchFamily="34" charset="-122"/>
              </a:rPr>
              <a:t>下</a:t>
            </a:r>
            <a:r>
              <a:rPr lang="zh-CN" altLang="en-US" sz="4400" dirty="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61" y="3429000"/>
            <a:ext cx="3906498" cy="1226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940" y="3429000"/>
            <a:ext cx="4518473" cy="1454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4303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启</a:t>
            </a:r>
            <a:r>
              <a:rPr lang="zh-CN" altLang="zh-CN" sz="4400" dirty="0">
                <a:latin typeface="微软雅黑" pitchFamily="34" charset="-122"/>
                <a:ea typeface="微软雅黑" pitchFamily="34" charset="-122"/>
              </a:rPr>
              <a:t>动位于不同主机上的多个客户端向聊天室中发送数据，聊天室中打印的信息如下：</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449" y="3038193"/>
            <a:ext cx="3666259" cy="341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6305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UDP</a:t>
            </a:r>
            <a:r>
              <a:rPr lang="zh-CN" altLang="zh-CN" sz="4000" dirty="0">
                <a:solidFill>
                  <a:srgbClr val="1353A2"/>
                </a:solidFill>
                <a:latin typeface="微软雅黑" panose="020B0503020204020204" charset="-122"/>
                <a:ea typeface="微软雅黑" panose="020B0503020204020204" charset="-122"/>
              </a:rPr>
              <a:t>的网络聊天室</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文本框 99"/>
          <p:cNvSpPr txBox="1">
            <a:spLocks noChangeArrowheads="1"/>
          </p:cNvSpPr>
          <p:nvPr/>
        </p:nvSpPr>
        <p:spPr bwMode="auto">
          <a:xfrm>
            <a:off x="3125065" y="1988379"/>
            <a:ext cx="8170573"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在多台计算机中进行测试时，计算机中的防火墙可能会过滤掉来自其他主机的</a:t>
            </a:r>
            <a:r>
              <a:rPr lang="en-US" altLang="zh-CN" sz="3200" dirty="0">
                <a:latin typeface="黑体" pitchFamily="49" charset="-122"/>
                <a:ea typeface="黑体" pitchFamily="49" charset="-122"/>
              </a:rPr>
              <a:t>UDP</a:t>
            </a:r>
            <a:r>
              <a:rPr lang="zh-CN" altLang="zh-CN" sz="3200" dirty="0">
                <a:latin typeface="黑体" pitchFamily="49" charset="-122"/>
                <a:ea typeface="黑体" pitchFamily="49" charset="-122"/>
              </a:rPr>
              <a:t>客户端发送的数据包，为保证测试成功，可</a:t>
            </a:r>
            <a:r>
              <a:rPr lang="zh-CN" altLang="zh-CN" sz="3200" dirty="0">
                <a:solidFill>
                  <a:srgbClr val="FF0000"/>
                </a:solidFill>
                <a:latin typeface="黑体" pitchFamily="49" charset="-122"/>
                <a:ea typeface="黑体" pitchFamily="49" charset="-122"/>
              </a:rPr>
              <a:t>先使用“</a:t>
            </a:r>
            <a:r>
              <a:rPr lang="en-US" altLang="zh-CN" sz="3200" dirty="0">
                <a:solidFill>
                  <a:srgbClr val="FF0000"/>
                </a:solidFill>
                <a:latin typeface="黑体" pitchFamily="49" charset="-122"/>
                <a:ea typeface="黑体" pitchFamily="49" charset="-122"/>
              </a:rPr>
              <a:t>service iptables stop</a:t>
            </a:r>
            <a:r>
              <a:rPr lang="zh-CN" altLang="zh-CN" sz="3200" dirty="0">
                <a:solidFill>
                  <a:srgbClr val="FF0000"/>
                </a:solidFill>
                <a:latin typeface="黑体" pitchFamily="49" charset="-122"/>
                <a:ea typeface="黑体" pitchFamily="49" charset="-122"/>
              </a:rPr>
              <a:t>”命令关闭防火墙</a:t>
            </a:r>
            <a:r>
              <a:rPr lang="zh-CN" altLang="zh-CN" sz="3200" dirty="0">
                <a:latin typeface="黑体" pitchFamily="49" charset="-122"/>
                <a:ea typeface="黑体" pitchFamily="49" charset="-122"/>
              </a:rPr>
              <a:t>，测试完成后，</a:t>
            </a:r>
            <a:r>
              <a:rPr lang="zh-CN" altLang="zh-CN" sz="3200" dirty="0">
                <a:solidFill>
                  <a:srgbClr val="FF0000"/>
                </a:solidFill>
                <a:latin typeface="黑体" pitchFamily="49" charset="-122"/>
                <a:ea typeface="黑体" pitchFamily="49" charset="-122"/>
              </a:rPr>
              <a:t>再通过“</a:t>
            </a:r>
            <a:r>
              <a:rPr lang="en-US" altLang="zh-CN" sz="3200" dirty="0">
                <a:solidFill>
                  <a:srgbClr val="FF0000"/>
                </a:solidFill>
                <a:latin typeface="黑体" pitchFamily="49" charset="-122"/>
                <a:ea typeface="黑体" pitchFamily="49" charset="-122"/>
              </a:rPr>
              <a:t>service iptables start</a:t>
            </a:r>
            <a:r>
              <a:rPr lang="zh-CN" altLang="zh-CN" sz="3200" dirty="0">
                <a:solidFill>
                  <a:srgbClr val="FF0000"/>
                </a:solidFill>
                <a:latin typeface="黑体" pitchFamily="49" charset="-122"/>
                <a:ea typeface="黑体" pitchFamily="49" charset="-122"/>
              </a:rPr>
              <a:t>”命令重启防火墙</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6" name="矩形 5"/>
          <p:cNvSpPr/>
          <p:nvPr/>
        </p:nvSpPr>
        <p:spPr>
          <a:xfrm>
            <a:off x="2782888" y="1842654"/>
            <a:ext cx="8854929" cy="392937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8"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1877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基于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chemeClr val="bg1"/>
                </a:solidFill>
                <a:latin typeface="Impact" pitchFamily="34" charset="0"/>
                <a:ea typeface="微软雅黑" pitchFamily="34" charset="-122"/>
              </a:rPr>
              <a:t>04    </a:t>
            </a:r>
            <a:r>
              <a:rPr lang="zh-CN" altLang="zh-CN" sz="2800" dirty="0" smtClean="0">
                <a:solidFill>
                  <a:schemeClr val="bg1"/>
                </a:solidFill>
                <a:latin typeface="Impact" pitchFamily="34" charset="0"/>
                <a:ea typeface="微软雅黑" pitchFamily="34" charset="-122"/>
              </a:rPr>
              <a:t>基</a:t>
            </a:r>
            <a:r>
              <a:rPr lang="zh-CN" altLang="zh-CN" sz="2800" dirty="0">
                <a:solidFill>
                  <a:schemeClr val="bg1"/>
                </a:solidFill>
                <a:latin typeface="Impact" pitchFamily="34" charset="0"/>
                <a:ea typeface="微软雅黑" pitchFamily="34" charset="-122"/>
              </a:rPr>
              <a:t>于</a:t>
            </a:r>
            <a:r>
              <a:rPr lang="en-US" altLang="zh-CN" sz="2800" dirty="0">
                <a:solidFill>
                  <a:schemeClr val="bg1"/>
                </a:solidFill>
                <a:latin typeface="Impact" pitchFamily="34" charset="0"/>
                <a:ea typeface="微软雅黑" pitchFamily="34" charset="-122"/>
              </a:rPr>
              <a:t>TCP</a:t>
            </a:r>
            <a:r>
              <a:rPr lang="zh-CN" altLang="zh-CN" sz="2800" dirty="0">
                <a:solidFill>
                  <a:schemeClr val="bg1"/>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32921300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的数据转换</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TCP</a:t>
            </a:r>
            <a:r>
              <a:rPr lang="zh-CN" altLang="zh-CN" sz="4400" dirty="0">
                <a:latin typeface="微软雅黑" pitchFamily="34" charset="-122"/>
                <a:ea typeface="微软雅黑" pitchFamily="34" charset="-122"/>
              </a:rPr>
              <a:t>数据转换程序位于服务器端，数据转换程序可以接收客户端发来的字符，将其转换为大写后返回给客户</a:t>
            </a:r>
            <a:r>
              <a:rPr lang="zh-CN" altLang="zh-CN" sz="4400" dirty="0" smtClean="0">
                <a:latin typeface="微软雅黑" pitchFamily="34" charset="-122"/>
                <a:ea typeface="微软雅黑" pitchFamily="34" charset="-122"/>
              </a:rPr>
              <a:t>端</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bwMode="auto">
          <a:xfrm>
            <a:off x="4030275" y="3967162"/>
            <a:ext cx="4329545" cy="2276195"/>
          </a:xfrm>
          <a:prstGeom prst="rect">
            <a:avLst/>
          </a:prstGeom>
          <a:noFill/>
          <a:ln>
            <a:noFill/>
          </a:ln>
        </p:spPr>
      </p:pic>
    </p:spTree>
    <p:extLst>
      <p:ext uri="{BB962C8B-B14F-4D97-AF65-F5344CB8AC3E}">
        <p14:creationId xmlns:p14="http://schemas.microsoft.com/office/powerpoint/2010/main" val="2353414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的数据转换</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数据转换器代码如下：</a:t>
            </a:r>
            <a:endParaRPr lang="zh-CN" altLang="en-US" sz="4400" dirty="0">
              <a:latin typeface="微软雅黑" pitchFamily="34" charset="-122"/>
              <a:ea typeface="微软雅黑" pitchFamily="34" charset="-122"/>
            </a:endParaRPr>
          </a:p>
        </p:txBody>
      </p:sp>
      <p:sp>
        <p:nvSpPr>
          <p:cNvPr id="5" name="矩形 4"/>
          <p:cNvSpPr/>
          <p:nvPr/>
        </p:nvSpPr>
        <p:spPr>
          <a:xfrm>
            <a:off x="803563" y="2369121"/>
            <a:ext cx="10501746" cy="406265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1407970" y="2415287"/>
            <a:ext cx="7943200" cy="62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100" dirty="0" smtClean="0">
                <a:latin typeface="Times New Roman" pitchFamily="18" charset="0"/>
              </a:rPr>
              <a:t>def </a:t>
            </a:r>
            <a:r>
              <a:rPr lang="en-US" altLang="zh-CN" sz="2100" dirty="0">
                <a:latin typeface="Times New Roman" pitchFamily="18" charset="0"/>
              </a:rPr>
              <a:t>main</a:t>
            </a:r>
            <a:r>
              <a:rPr lang="en-US" altLang="zh-CN" sz="2100" dirty="0" smtClean="0">
                <a:latin typeface="Times New Roman" pitchFamily="18" charset="0"/>
              </a:rPr>
              <a:t>():</a:t>
            </a:r>
            <a:endParaRPr lang="zh-CN" altLang="zh-CN" sz="2100" dirty="0" smtClean="0">
              <a:latin typeface="Times New Roman" pitchFamily="18" charset="0"/>
            </a:endParaRPr>
          </a:p>
          <a:p>
            <a:r>
              <a:rPr lang="en-US" altLang="zh-CN" sz="2100" dirty="0" smtClean="0">
                <a:latin typeface="Times New Roman" pitchFamily="18" charset="0"/>
              </a:rPr>
              <a:t>              ...</a:t>
            </a:r>
            <a:r>
              <a:rPr lang="zh-CN" altLang="en-US" sz="2100" dirty="0" smtClean="0">
                <a:latin typeface="Times New Roman" pitchFamily="18" charset="0"/>
              </a:rPr>
              <a:t>省略</a:t>
            </a:r>
            <a:r>
              <a:rPr lang="en-US" altLang="zh-CN" sz="2100" dirty="0" smtClean="0">
                <a:latin typeface="Times New Roman" pitchFamily="18" charset="0"/>
              </a:rPr>
              <a:t>N</a:t>
            </a:r>
            <a:r>
              <a:rPr lang="zh-CN" altLang="en-US" sz="2100" dirty="0" smtClean="0">
                <a:latin typeface="Times New Roman" pitchFamily="18" charset="0"/>
              </a:rPr>
              <a:t>行</a:t>
            </a:r>
            <a:r>
              <a:rPr lang="en-US" altLang="zh-CN" sz="2100" dirty="0" smtClean="0">
                <a:latin typeface="Times New Roman" pitchFamily="18" charset="0"/>
              </a:rPr>
              <a:t>...</a:t>
            </a:r>
            <a:endParaRPr lang="zh-CN" altLang="zh-CN" sz="2100" dirty="0" smtClean="0">
              <a:latin typeface="Times New Roman" pitchFamily="18" charset="0"/>
            </a:endParaRPr>
          </a:p>
          <a:p>
            <a:r>
              <a:rPr lang="en-US" altLang="zh-CN" sz="2100" dirty="0">
                <a:latin typeface="Times New Roman" pitchFamily="18" charset="0"/>
              </a:rPr>
              <a:t>	server_socket.listen(5)</a:t>
            </a:r>
            <a:endParaRPr lang="zh-CN" altLang="zh-CN" sz="2100" dirty="0">
              <a:latin typeface="Times New Roman" pitchFamily="18" charset="0"/>
            </a:endParaRPr>
          </a:p>
          <a:p>
            <a:r>
              <a:rPr lang="en-US" altLang="zh-CN" sz="2100" dirty="0">
                <a:latin typeface="Times New Roman" pitchFamily="18" charset="0"/>
              </a:rPr>
              <a:t>	client_socket, address = server_socket.accept()</a:t>
            </a:r>
            <a:endParaRPr lang="zh-CN" altLang="zh-CN" sz="2100" dirty="0">
              <a:latin typeface="Times New Roman" pitchFamily="18" charset="0"/>
            </a:endParaRPr>
          </a:p>
          <a:p>
            <a:r>
              <a:rPr lang="en-US" altLang="zh-CN" sz="2100" dirty="0">
                <a:latin typeface="Times New Roman" pitchFamily="18" charset="0"/>
              </a:rPr>
              <a:t>	print('-----TCP</a:t>
            </a:r>
            <a:r>
              <a:rPr lang="zh-CN" altLang="zh-CN" sz="2100" dirty="0">
                <a:latin typeface="Times New Roman" pitchFamily="18" charset="0"/>
              </a:rPr>
              <a:t>数据转换器</a:t>
            </a:r>
            <a:r>
              <a:rPr lang="en-US" altLang="zh-CN" sz="2100" dirty="0">
                <a:latin typeface="Times New Roman" pitchFamily="18" charset="0"/>
              </a:rPr>
              <a:t>-----')</a:t>
            </a:r>
            <a:endParaRPr lang="zh-CN" altLang="zh-CN" sz="2100" dirty="0">
              <a:latin typeface="Times New Roman" pitchFamily="18" charset="0"/>
            </a:endParaRPr>
          </a:p>
          <a:p>
            <a:r>
              <a:rPr lang="en-US" altLang="zh-CN" sz="2100" dirty="0">
                <a:latin typeface="Times New Roman" pitchFamily="18" charset="0"/>
              </a:rPr>
              <a:t>	while True:</a:t>
            </a:r>
            <a:endParaRPr lang="zh-CN" altLang="zh-CN" sz="2100" dirty="0">
              <a:latin typeface="Times New Roman" pitchFamily="18" charset="0"/>
            </a:endParaRPr>
          </a:p>
          <a:p>
            <a:r>
              <a:rPr lang="en-US" altLang="zh-CN" sz="2100" dirty="0">
                <a:latin typeface="Times New Roman" pitchFamily="18" charset="0"/>
              </a:rPr>
              <a:t>		recv_info = client_socket.recv(1024).decode('gb2312')</a:t>
            </a:r>
            <a:endParaRPr lang="zh-CN" altLang="zh-CN" sz="2100" dirty="0">
              <a:latin typeface="Times New Roman" pitchFamily="18" charset="0"/>
            </a:endParaRPr>
          </a:p>
          <a:p>
            <a:r>
              <a:rPr lang="en-US" altLang="zh-CN" sz="2100" dirty="0">
                <a:latin typeface="Times New Roman" pitchFamily="18" charset="0"/>
              </a:rPr>
              <a:t>		string_address = address[0] + ':' + str(address[1])</a:t>
            </a:r>
            <a:endParaRPr lang="zh-CN" altLang="zh-CN" sz="2100" dirty="0">
              <a:latin typeface="Times New Roman" pitchFamily="18" charset="0"/>
            </a:endParaRPr>
          </a:p>
          <a:p>
            <a:r>
              <a:rPr lang="en-US" altLang="zh-CN" sz="2100" dirty="0">
                <a:latin typeface="Times New Roman" pitchFamily="18" charset="0"/>
              </a:rPr>
              <a:t>		print(string_address)</a:t>
            </a:r>
            <a:endParaRPr lang="zh-CN" altLang="zh-CN" sz="2100" dirty="0">
              <a:latin typeface="Times New Roman" pitchFamily="18" charset="0"/>
            </a:endParaRPr>
          </a:p>
          <a:p>
            <a:r>
              <a:rPr lang="en-US" altLang="zh-CN" sz="2100" dirty="0">
                <a:latin typeface="Times New Roman" pitchFamily="18" charset="0"/>
              </a:rPr>
              <a:t>		print("</a:t>
            </a:r>
            <a:r>
              <a:rPr lang="zh-CN" altLang="zh-CN" sz="2100" dirty="0">
                <a:latin typeface="Times New Roman" pitchFamily="18" charset="0"/>
              </a:rPr>
              <a:t>待处理数据：</a:t>
            </a:r>
            <a:r>
              <a:rPr lang="en-US" altLang="zh-CN" sz="2100" dirty="0">
                <a:latin typeface="Times New Roman" pitchFamily="18" charset="0"/>
              </a:rPr>
              <a:t>%s" % recv_info)</a:t>
            </a:r>
            <a:endParaRPr lang="zh-CN" altLang="zh-CN" sz="2100" dirty="0">
              <a:latin typeface="Times New Roman" pitchFamily="18" charset="0"/>
            </a:endParaRPr>
          </a:p>
          <a:p>
            <a:r>
              <a:rPr lang="en-US" altLang="zh-CN" sz="2100" dirty="0">
                <a:latin typeface="Times New Roman" pitchFamily="18" charset="0"/>
              </a:rPr>
              <a:t>		if recv_info:</a:t>
            </a:r>
            <a:endParaRPr lang="zh-CN" altLang="zh-CN" sz="2100" dirty="0">
              <a:latin typeface="Times New Roman" pitchFamily="18" charset="0"/>
            </a:endParaRPr>
          </a:p>
          <a:p>
            <a:r>
              <a:rPr lang="en-US" altLang="zh-CN" sz="2100" dirty="0">
                <a:latin typeface="Times New Roman" pitchFamily="18" charset="0"/>
              </a:rPr>
              <a:t>			data = recv_info.upper()</a:t>
            </a:r>
            <a:endParaRPr lang="zh-CN" altLang="zh-CN" sz="2100" dirty="0">
              <a:latin typeface="Times New Roman" pitchFamily="18" charset="0"/>
            </a:endParaRPr>
          </a:p>
          <a:p>
            <a:r>
              <a:rPr lang="en-US" altLang="zh-CN" sz="2100" dirty="0">
                <a:latin typeface="Times New Roman" pitchFamily="18" charset="0"/>
              </a:rPr>
              <a:t>			client_socket.send(data.encode('gb2312'))</a:t>
            </a:r>
            <a:endParaRPr lang="zh-CN" altLang="zh-CN" sz="2100" dirty="0">
              <a:latin typeface="Times New Roman" pitchFamily="18" charset="0"/>
            </a:endParaRPr>
          </a:p>
          <a:p>
            <a:r>
              <a:rPr lang="en-US" altLang="zh-CN" sz="2100" dirty="0">
                <a:latin typeface="Times New Roman" pitchFamily="18" charset="0"/>
              </a:rPr>
              <a:t>			print("</a:t>
            </a:r>
            <a:r>
              <a:rPr lang="zh-CN" altLang="zh-CN" sz="2100" dirty="0">
                <a:latin typeface="Times New Roman" pitchFamily="18" charset="0"/>
              </a:rPr>
              <a:t>处理结果：</a:t>
            </a:r>
            <a:r>
              <a:rPr lang="en-US" altLang="zh-CN" sz="2100" dirty="0">
                <a:latin typeface="Times New Roman" pitchFamily="18" charset="0"/>
              </a:rPr>
              <a:t>%s"%data)</a:t>
            </a:r>
            <a:endParaRPr lang="zh-CN" altLang="zh-CN" sz="2100" dirty="0">
              <a:latin typeface="Times New Roman" pitchFamily="18" charset="0"/>
            </a:endParaRPr>
          </a:p>
          <a:p>
            <a:r>
              <a:rPr lang="en-US" altLang="zh-CN" sz="2100" dirty="0">
                <a:latin typeface="Times New Roman" pitchFamily="18" charset="0"/>
              </a:rPr>
              <a:t>		else:</a:t>
            </a:r>
            <a:endParaRPr lang="zh-CN" altLang="zh-CN" sz="2100" dirty="0">
              <a:latin typeface="Times New Roman" pitchFamily="18" charset="0"/>
            </a:endParaRPr>
          </a:p>
          <a:p>
            <a:r>
              <a:rPr lang="en-US" altLang="zh-CN" sz="2100" dirty="0">
                <a:latin typeface="Times New Roman" pitchFamily="18" charset="0"/>
              </a:rPr>
              <a:t>			print('exit')</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client_socket.close</a:t>
            </a:r>
            <a:r>
              <a:rPr lang="en-US" altLang="zh-CN" sz="2100" dirty="0">
                <a:latin typeface="Times New Roman" pitchFamily="18" charset="0"/>
              </a:rPr>
              <a:t>()</a:t>
            </a:r>
            <a:endParaRPr lang="zh-CN" altLang="zh-CN" sz="2100" dirty="0">
              <a:latin typeface="Times New Roman" pitchFamily="18" charset="0"/>
            </a:endParaRPr>
          </a:p>
          <a:p>
            <a:r>
              <a:rPr lang="en-US" altLang="zh-CN" sz="2100" dirty="0">
                <a:latin typeface="Times New Roman" pitchFamily="18" charset="0"/>
              </a:rPr>
              <a:t>			break</a:t>
            </a:r>
            <a:endParaRPr lang="zh-CN" altLang="zh-CN" sz="2100" dirty="0">
              <a:latin typeface="Times New Roman" pitchFamily="18" charset="0"/>
            </a:endParaRPr>
          </a:p>
          <a:p>
            <a:r>
              <a:rPr lang="en-US" altLang="zh-CN" sz="2100" dirty="0">
                <a:latin typeface="Times New Roman" pitchFamily="18" charset="0"/>
              </a:rPr>
              <a:t>	server_socket.close()</a:t>
            </a:r>
            <a:endParaRPr lang="zh-CN" altLang="zh-CN" sz="2100" dirty="0">
              <a:latin typeface="Times New Roman" pitchFamily="18" charset="0"/>
            </a:endParaRPr>
          </a:p>
        </p:txBody>
      </p:sp>
    </p:spTree>
    <p:extLst>
      <p:ext uri="{BB962C8B-B14F-4D97-AF65-F5344CB8AC3E}">
        <p14:creationId xmlns:p14="http://schemas.microsoft.com/office/powerpoint/2010/main" val="3821234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87678"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随着计算机与因特网的普及和发展，网络已渗入到社会生活的各行各业，大到操作系统，小到手机应用，都与网络息息相关。</a:t>
            </a:r>
            <a:endParaRPr lang="zh-CN" altLang="en-US" sz="4400" dirty="0">
              <a:latin typeface="微软雅黑" pitchFamily="34" charset="-122"/>
              <a:ea typeface="微软雅黑" pitchFamily="34" charset="-122"/>
            </a:endParaRPr>
          </a:p>
        </p:txBody>
      </p:sp>
      <p:pic>
        <p:nvPicPr>
          <p:cNvPr id="10242" name="Picture 2" descr="https://timgsa.baidu.com/timg?image&amp;quality=80&amp;size=b10000_10000&amp;sec=1563848009&amp;di=0474e6e9a644010e9ee4592ca5e44299&amp;src=http://image.tupian114.com/20161010/0909263222.jpg.2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930" y="3850723"/>
            <a:ext cx="3053517" cy="2591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2762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的数据转换</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客户端程序代码如</a:t>
            </a:r>
            <a:r>
              <a:rPr lang="zh-CN" altLang="zh-CN" sz="4400" dirty="0" smtClean="0">
                <a:latin typeface="微软雅黑" pitchFamily="34" charset="-122"/>
                <a:ea typeface="微软雅黑" pitchFamily="34" charset="-122"/>
              </a:rPr>
              <a:t>下</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5" name="矩形 4"/>
          <p:cNvSpPr/>
          <p:nvPr/>
        </p:nvSpPr>
        <p:spPr>
          <a:xfrm>
            <a:off x="803563" y="2369122"/>
            <a:ext cx="10501746" cy="38654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1075890" y="2595304"/>
            <a:ext cx="1023831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smtClean="0">
                <a:latin typeface="Times New Roman" pitchFamily="18" charset="0"/>
              </a:rPr>
              <a:t>def </a:t>
            </a:r>
            <a:r>
              <a:rPr lang="en-US" altLang="zh-CN" dirty="0">
                <a:latin typeface="Times New Roman" pitchFamily="18" charset="0"/>
              </a:rPr>
              <a:t>main():</a:t>
            </a:r>
            <a:endParaRPr lang="zh-CN" altLang="zh-CN" dirty="0">
              <a:latin typeface="Times New Roman" pitchFamily="18" charset="0"/>
            </a:endParaRPr>
          </a:p>
          <a:p>
            <a:r>
              <a:rPr lang="en-US" altLang="zh-CN" dirty="0">
                <a:latin typeface="Times New Roman" pitchFamily="18" charset="0"/>
              </a:rPr>
              <a:t>	client_socket = socket.socket(socket.AF_INET, socket.SOCK_STREAM)</a:t>
            </a:r>
            <a:endParaRPr lang="zh-CN" altLang="zh-CN" dirty="0">
              <a:latin typeface="Times New Roman" pitchFamily="18" charset="0"/>
            </a:endParaRPr>
          </a:p>
          <a:p>
            <a:r>
              <a:rPr lang="en-US" altLang="zh-CN" dirty="0">
                <a:latin typeface="Times New Roman" pitchFamily="18" charset="0"/>
              </a:rPr>
              <a:t>	client_socket.connect(('172.16.43.31', 5678))</a:t>
            </a:r>
            <a:endParaRPr lang="zh-CN" altLang="zh-CN" dirty="0">
              <a:latin typeface="Times New Roman" pitchFamily="18" charset="0"/>
            </a:endParaRPr>
          </a:p>
          <a:p>
            <a:r>
              <a:rPr lang="en-US" altLang="zh-CN" dirty="0">
                <a:latin typeface="Times New Roman" pitchFamily="18" charset="0"/>
              </a:rPr>
              <a:t>	while True:</a:t>
            </a:r>
            <a:endParaRPr lang="zh-CN" altLang="zh-CN" dirty="0">
              <a:latin typeface="Times New Roman" pitchFamily="18" charset="0"/>
            </a:endParaRPr>
          </a:p>
          <a:p>
            <a:r>
              <a:rPr lang="en-US" altLang="zh-CN" dirty="0">
                <a:latin typeface="Times New Roman" pitchFamily="18" charset="0"/>
              </a:rPr>
              <a:t>		data = input("-----</a:t>
            </a:r>
            <a:r>
              <a:rPr lang="zh-CN" altLang="zh-CN" dirty="0">
                <a:latin typeface="Times New Roman" pitchFamily="18" charset="0"/>
              </a:rPr>
              <a:t>待处理数据</a:t>
            </a:r>
            <a:r>
              <a:rPr lang="en-US" altLang="zh-CN" dirty="0">
                <a:latin typeface="Times New Roman" pitchFamily="18" charset="0"/>
              </a:rPr>
              <a:t>------\n")</a:t>
            </a:r>
            <a:endParaRPr lang="zh-CN" altLang="zh-CN" dirty="0">
              <a:latin typeface="Times New Roman" pitchFamily="18" charset="0"/>
            </a:endParaRPr>
          </a:p>
          <a:p>
            <a:r>
              <a:rPr lang="en-US" altLang="zh-CN" dirty="0">
                <a:latin typeface="Times New Roman" pitchFamily="18" charset="0"/>
              </a:rPr>
              <a:t>		client_socket.send(data.encode('gb2312'))</a:t>
            </a:r>
            <a:endParaRPr lang="zh-CN" altLang="zh-CN" dirty="0">
              <a:latin typeface="Times New Roman" pitchFamily="18" charset="0"/>
            </a:endParaRPr>
          </a:p>
          <a:p>
            <a:r>
              <a:rPr lang="en-US" altLang="zh-CN" dirty="0">
                <a:latin typeface="Times New Roman" pitchFamily="18" charset="0"/>
              </a:rPr>
              <a:t>		recv_info = client_socket.recv(1024).decode('gb2312')</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处理结果</a:t>
            </a:r>
            <a:r>
              <a:rPr lang="en-US" altLang="zh-CN" dirty="0">
                <a:latin typeface="Times New Roman" pitchFamily="18" charset="0"/>
              </a:rPr>
              <a:t>-------\n%s" % recv_info)</a:t>
            </a:r>
            <a:endParaRPr lang="zh-CN" altLang="zh-CN" dirty="0">
              <a:latin typeface="Times New Roman" pitchFamily="18" charset="0"/>
            </a:endParaRPr>
          </a:p>
          <a:p>
            <a:r>
              <a:rPr lang="en-US" altLang="zh-CN" dirty="0">
                <a:latin typeface="Times New Roman" pitchFamily="18" charset="0"/>
              </a:rPr>
              <a:t>	client_socket.close()</a:t>
            </a:r>
            <a:endParaRPr lang="zh-CN" altLang="zh-CN" dirty="0">
              <a:latin typeface="Times New Roman" pitchFamily="18" charset="0"/>
            </a:endParaRPr>
          </a:p>
        </p:txBody>
      </p:sp>
    </p:spTree>
    <p:extLst>
      <p:ext uri="{BB962C8B-B14F-4D97-AF65-F5344CB8AC3E}">
        <p14:creationId xmlns:p14="http://schemas.microsoft.com/office/powerpoint/2010/main" val="6689612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827" y="2964236"/>
            <a:ext cx="4272828" cy="19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基于</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的数据转换</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1" y="2967903"/>
            <a:ext cx="4794821" cy="159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11791" y="2441016"/>
            <a:ext cx="3595856" cy="523220"/>
          </a:xfrm>
          <a:prstGeom prst="rect">
            <a:avLst/>
          </a:prstGeom>
          <a:ln>
            <a:solidFill>
              <a:schemeClr val="tx1"/>
            </a:solidFill>
          </a:ln>
        </p:spPr>
        <p:txBody>
          <a:bodyPr wrap="none">
            <a:spAutoFit/>
          </a:bodyPr>
          <a:lstStyle/>
          <a:p>
            <a:r>
              <a:rPr lang="en-US" altLang="zh-CN" sz="2800" b="1" dirty="0">
                <a:latin typeface="宋体" pitchFamily="2" charset="-122"/>
              </a:rPr>
              <a:t>TCP</a:t>
            </a:r>
            <a:r>
              <a:rPr lang="zh-CN" altLang="zh-CN" sz="2800" b="1" dirty="0">
                <a:latin typeface="宋体" pitchFamily="2" charset="-122"/>
              </a:rPr>
              <a:t>数据转换程序终端</a:t>
            </a:r>
            <a:endParaRPr lang="zh-CN" altLang="en-US" sz="2800" b="1" dirty="0">
              <a:latin typeface="宋体" pitchFamily="2" charset="-122"/>
            </a:endParaRPr>
          </a:p>
        </p:txBody>
      </p:sp>
      <p:sp>
        <p:nvSpPr>
          <p:cNvPr id="10" name="矩形 9"/>
          <p:cNvSpPr/>
          <p:nvPr/>
        </p:nvSpPr>
        <p:spPr>
          <a:xfrm>
            <a:off x="6713827" y="2441016"/>
            <a:ext cx="3595856" cy="523220"/>
          </a:xfrm>
          <a:prstGeom prst="rect">
            <a:avLst/>
          </a:prstGeom>
          <a:ln>
            <a:solidFill>
              <a:schemeClr val="tx1"/>
            </a:solidFill>
          </a:ln>
        </p:spPr>
        <p:txBody>
          <a:bodyPr wrap="none">
            <a:spAutoFit/>
          </a:bodyPr>
          <a:lstStyle/>
          <a:p>
            <a:r>
              <a:rPr lang="en-US" altLang="zh-CN" sz="2800" b="1" dirty="0">
                <a:latin typeface="宋体" pitchFamily="2" charset="-122"/>
              </a:rPr>
              <a:t>TCP</a:t>
            </a:r>
            <a:r>
              <a:rPr lang="zh-CN" altLang="zh-CN" sz="2800" b="1" dirty="0">
                <a:latin typeface="宋体" pitchFamily="2" charset="-122"/>
              </a:rPr>
              <a:t>客户端程序的终端</a:t>
            </a:r>
            <a:endParaRPr lang="zh-CN" altLang="en-US" sz="2800" b="1" dirty="0">
              <a:latin typeface="宋体" pitchFamily="2" charset="-122"/>
            </a:endParaRPr>
          </a:p>
        </p:txBody>
      </p:sp>
    </p:spTree>
    <p:extLst>
      <p:ext uri="{BB962C8B-B14F-4D97-AF65-F5344CB8AC3E}">
        <p14:creationId xmlns:p14="http://schemas.microsoft.com/office/powerpoint/2010/main" val="12784179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多学一招：端口保留</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32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服务器在网络中的地址是唯一的，因此在为其设置端口号时，必须使用主机中的空闲端口号。但有时使用的是空闲端口号，却还是会遇到如下所示的问题</a:t>
            </a:r>
            <a:r>
              <a:rPr lang="zh-CN" altLang="zh-CN"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9" name="矩形 8"/>
          <p:cNvSpPr/>
          <p:nvPr/>
        </p:nvSpPr>
        <p:spPr>
          <a:xfrm>
            <a:off x="1427018" y="4570840"/>
            <a:ext cx="9448800" cy="111223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2312400" y="4597884"/>
            <a:ext cx="776529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OSError: [WinError 10048] </a:t>
            </a:r>
            <a:r>
              <a:rPr lang="zh-CN" altLang="zh-CN" sz="3200" dirty="0">
                <a:latin typeface="Times New Roman" pitchFamily="18" charset="0"/>
              </a:rPr>
              <a:t>通常每个套接字地址</a:t>
            </a:r>
            <a:r>
              <a:rPr lang="en-US" altLang="zh-CN" sz="3200" dirty="0">
                <a:latin typeface="Times New Roman" pitchFamily="18" charset="0"/>
              </a:rPr>
              <a:t>(</a:t>
            </a:r>
            <a:r>
              <a:rPr lang="zh-CN" altLang="zh-CN" sz="3200" dirty="0">
                <a:latin typeface="Times New Roman" pitchFamily="18" charset="0"/>
              </a:rPr>
              <a:t>协议</a:t>
            </a:r>
            <a:r>
              <a:rPr lang="en-US" altLang="zh-CN" sz="3200" dirty="0">
                <a:latin typeface="Times New Roman" pitchFamily="18" charset="0"/>
              </a:rPr>
              <a:t>/</a:t>
            </a:r>
            <a:r>
              <a:rPr lang="zh-CN" altLang="zh-CN" sz="3200" dirty="0">
                <a:latin typeface="Times New Roman" pitchFamily="18" charset="0"/>
              </a:rPr>
              <a:t>网络地址</a:t>
            </a:r>
            <a:r>
              <a:rPr lang="en-US" altLang="zh-CN" sz="3200" dirty="0">
                <a:latin typeface="Times New Roman" pitchFamily="18" charset="0"/>
              </a:rPr>
              <a:t>/</a:t>
            </a:r>
            <a:r>
              <a:rPr lang="zh-CN" altLang="zh-CN" sz="3200" dirty="0">
                <a:latin typeface="Times New Roman" pitchFamily="18" charset="0"/>
              </a:rPr>
              <a:t>端口</a:t>
            </a:r>
            <a:r>
              <a:rPr lang="en-US" altLang="zh-CN" sz="3200" dirty="0">
                <a:latin typeface="Times New Roman" pitchFamily="18" charset="0"/>
              </a:rPr>
              <a:t>)</a:t>
            </a:r>
            <a:r>
              <a:rPr lang="zh-CN" altLang="zh-CN" sz="3200" dirty="0">
                <a:latin typeface="Times New Roman" pitchFamily="18" charset="0"/>
              </a:rPr>
              <a:t>只允许使用一次。</a:t>
            </a:r>
          </a:p>
        </p:txBody>
      </p:sp>
      <p:sp>
        <p:nvSpPr>
          <p:cNvPr id="12" name="矩形 11"/>
          <p:cNvSpPr/>
          <p:nvPr/>
        </p:nvSpPr>
        <p:spPr>
          <a:xfrm>
            <a:off x="1427018" y="5718829"/>
            <a:ext cx="9448800" cy="1077218"/>
          </a:xfrm>
          <a:prstGeom prst="rect">
            <a:avLst/>
          </a:prstGeom>
        </p:spPr>
        <p:txBody>
          <a:bodyPr wrap="square">
            <a:spAutoFit/>
          </a:bodyPr>
          <a:lstStyle/>
          <a:p>
            <a:r>
              <a:rPr lang="zh-CN" altLang="zh-CN" sz="3200" dirty="0">
                <a:latin typeface="楷体" pitchFamily="49" charset="-122"/>
                <a:ea typeface="楷体" pitchFamily="49" charset="-122"/>
                <a:cs typeface="Times New Roman" pitchFamily="18" charset="0"/>
              </a:rPr>
              <a:t>这是因为，默认情况下内核会在进程终止的两分钟内保留进程的端口号。</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2383364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多学一招：端口保留</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若想解决这一问题，可以在创建套接字后，执行如下语句：</a:t>
            </a:r>
            <a:endParaRPr lang="zh-CN" altLang="en-US" sz="4400" dirty="0">
              <a:latin typeface="微软雅黑" pitchFamily="34" charset="-122"/>
              <a:ea typeface="微软雅黑" pitchFamily="34" charset="-122"/>
            </a:endParaRPr>
          </a:p>
        </p:txBody>
      </p:sp>
      <p:sp>
        <p:nvSpPr>
          <p:cNvPr id="9" name="矩形 8"/>
          <p:cNvSpPr/>
          <p:nvPr/>
        </p:nvSpPr>
        <p:spPr>
          <a:xfrm>
            <a:off x="1427018" y="3103418"/>
            <a:ext cx="9448800" cy="163173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2173438" y="3380677"/>
            <a:ext cx="804321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server_socket.setsockopt(socket.SOL_SOCKET, socket.SO_REUSEADDR, 1)</a:t>
            </a:r>
            <a:endParaRPr lang="zh-CN" altLang="zh-CN" sz="3200" dirty="0">
              <a:latin typeface="Times New Roman" pitchFamily="18" charset="0"/>
            </a:endParaRPr>
          </a:p>
        </p:txBody>
      </p:sp>
      <p:sp>
        <p:nvSpPr>
          <p:cNvPr id="12" name="矩形 11"/>
          <p:cNvSpPr/>
          <p:nvPr/>
        </p:nvSpPr>
        <p:spPr>
          <a:xfrm>
            <a:off x="1427018" y="4829038"/>
            <a:ext cx="9448800" cy="1569660"/>
          </a:xfrm>
          <a:prstGeom prst="rect">
            <a:avLst/>
          </a:prstGeom>
        </p:spPr>
        <p:txBody>
          <a:bodyPr wrap="square">
            <a:spAutoFit/>
          </a:bodyPr>
          <a:lstStyle/>
          <a:p>
            <a:r>
              <a:rPr lang="zh-CN" altLang="zh-CN" sz="3200" dirty="0">
                <a:latin typeface="楷体" pitchFamily="49" charset="-122"/>
                <a:ea typeface="楷体" pitchFamily="49" charset="-122"/>
                <a:cs typeface="Times New Roman" pitchFamily="18" charset="0"/>
              </a:rPr>
              <a:t>以上调用的方法</a:t>
            </a:r>
            <a:r>
              <a:rPr lang="en-US" altLang="zh-CN" sz="3200" dirty="0">
                <a:latin typeface="楷体" pitchFamily="49" charset="-122"/>
                <a:ea typeface="楷体" pitchFamily="49" charset="-122"/>
                <a:cs typeface="Times New Roman" pitchFamily="18" charset="0"/>
              </a:rPr>
              <a:t>setsockopt()</a:t>
            </a:r>
            <a:r>
              <a:rPr lang="zh-CN" altLang="zh-CN" sz="3200" dirty="0">
                <a:latin typeface="楷体" pitchFamily="49" charset="-122"/>
                <a:ea typeface="楷体" pitchFamily="49" charset="-122"/>
                <a:cs typeface="Times New Roman" pitchFamily="18" charset="0"/>
              </a:rPr>
              <a:t>用于设置套接字的选项，当其中的第三个参数被设置为</a:t>
            </a:r>
            <a:r>
              <a:rPr lang="en-US" altLang="zh-CN" sz="3200" dirty="0">
                <a:latin typeface="楷体" pitchFamily="49" charset="-122"/>
                <a:ea typeface="楷体" pitchFamily="49" charset="-122"/>
                <a:cs typeface="Times New Roman" pitchFamily="18" charset="0"/>
              </a:rPr>
              <a:t>1</a:t>
            </a:r>
            <a:r>
              <a:rPr lang="zh-CN" altLang="zh-CN" sz="3200" dirty="0">
                <a:latin typeface="楷体" pitchFamily="49" charset="-122"/>
                <a:ea typeface="楷体" pitchFamily="49" charset="-122"/>
                <a:cs typeface="Times New Roman" pitchFamily="18" charset="0"/>
              </a:rPr>
              <a:t>时，服务器终止后在两分钟内重新启动可重复使用同一个端口。</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3844341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2"/>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05    </a:t>
            </a:r>
            <a:r>
              <a:rPr lang="zh-CN" altLang="zh-CN" sz="2800" dirty="0" smtClean="0">
                <a:solidFill>
                  <a:schemeClr val="bg1"/>
                </a:solidFill>
                <a:latin typeface="Impact" pitchFamily="34" charset="0"/>
                <a:ea typeface="微软雅黑" pitchFamily="34" charset="-122"/>
              </a:rPr>
              <a:t>实</a:t>
            </a:r>
            <a:r>
              <a:rPr lang="zh-CN" altLang="zh-CN" sz="2800" dirty="0">
                <a:solidFill>
                  <a:schemeClr val="bg1"/>
                </a:solidFill>
                <a:latin typeface="Impact" pitchFamily="34" charset="0"/>
                <a:ea typeface="微软雅黑" pitchFamily="34" charset="-122"/>
              </a:rPr>
              <a:t>例</a:t>
            </a:r>
            <a:r>
              <a:rPr lang="en-US" altLang="zh-CN" sz="2800" dirty="0">
                <a:solidFill>
                  <a:schemeClr val="bg1"/>
                </a:solidFill>
                <a:latin typeface="Impact" pitchFamily="34" charset="0"/>
                <a:ea typeface="微软雅黑" pitchFamily="34" charset="-122"/>
              </a:rPr>
              <a:t>2</a:t>
            </a:r>
            <a:r>
              <a:rPr lang="zh-CN" altLang="zh-CN" sz="2800" dirty="0">
                <a:solidFill>
                  <a:schemeClr val="bg1"/>
                </a:solidFill>
                <a:latin typeface="Impact" pitchFamily="34" charset="0"/>
                <a:ea typeface="微软雅黑" pitchFamily="34" charset="-122"/>
              </a:rPr>
              <a:t>：</a:t>
            </a:r>
            <a:r>
              <a:rPr lang="en-US" altLang="zh-CN" sz="2800" dirty="0">
                <a:solidFill>
                  <a:schemeClr val="bg1"/>
                </a:solidFill>
                <a:latin typeface="Impact" pitchFamily="34" charset="0"/>
                <a:ea typeface="微软雅黑" pitchFamily="34" charset="-122"/>
              </a:rPr>
              <a:t>TCP</a:t>
            </a:r>
            <a:r>
              <a:rPr lang="zh-CN" altLang="zh-CN" sz="2800" dirty="0">
                <a:solidFill>
                  <a:schemeClr val="bg1"/>
                </a:solidFill>
                <a:latin typeface="Impact" pitchFamily="34" charset="0"/>
                <a:ea typeface="微软雅黑" pitchFamily="34" charset="-122"/>
              </a:rPr>
              <a:t>文件下载</a:t>
            </a:r>
            <a:endParaRPr lang="zh-CN" altLang="en-US" sz="2800" dirty="0">
              <a:solidFill>
                <a:schemeClr val="bg1"/>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基于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基于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en-US" altLang="zh-CN" sz="2800" dirty="0" smtClean="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并发服务器</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22154907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文件下载</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442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文件下载是指客户端将文件从服务器拷贝到本地。下载文件时，服务器将根据客户端输入的文件名到指定的目录中查找，若找到了相应的文件，服务器会读取文件，将读取的内容发送到客户端；客户端接收服务器发送的数据，提示用户选择下载的位置，并将接收到的数据写入到目标位置。</a:t>
            </a:r>
          </a:p>
        </p:txBody>
      </p:sp>
    </p:spTree>
    <p:extLst>
      <p:ext uri="{BB962C8B-B14F-4D97-AF65-F5344CB8AC3E}">
        <p14:creationId xmlns:p14="http://schemas.microsoft.com/office/powerpoint/2010/main" val="36647208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a:t>
            </a:r>
            <a:r>
              <a:rPr lang="en-US" altLang="zh-CN" sz="4000" dirty="0">
                <a:solidFill>
                  <a:srgbClr val="1353A2"/>
                </a:solidFill>
                <a:latin typeface="微软雅黑" panose="020B0503020204020204" charset="-122"/>
                <a:ea typeface="微软雅黑" panose="020B0503020204020204" charset="-122"/>
              </a:rPr>
              <a:t>TCP</a:t>
            </a:r>
            <a:r>
              <a:rPr lang="zh-CN" altLang="zh-CN" sz="4000" dirty="0">
                <a:solidFill>
                  <a:srgbClr val="1353A2"/>
                </a:solidFill>
                <a:latin typeface="微软雅黑" panose="020B0503020204020204" charset="-122"/>
                <a:ea typeface="微软雅黑" panose="020B0503020204020204" charset="-122"/>
              </a:rPr>
              <a:t>文件下载</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4"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294126" y="2525089"/>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899117" y="2538737"/>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
          <p:cNvSpPr>
            <a:spLocks noChangeArrowheads="1"/>
          </p:cNvSpPr>
          <p:nvPr/>
        </p:nvSpPr>
        <p:spPr bwMode="auto">
          <a:xfrm>
            <a:off x="2389175" y="3054606"/>
            <a:ext cx="6341566"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本实例要求编写程序，实现基于</a:t>
            </a:r>
            <a:r>
              <a:rPr lang="en-US" altLang="zh-CN" sz="4000" dirty="0">
                <a:latin typeface="微软雅黑" pitchFamily="34" charset="-122"/>
                <a:ea typeface="微软雅黑" pitchFamily="34" charset="-122"/>
              </a:rPr>
              <a:t>TCP</a:t>
            </a:r>
            <a:r>
              <a:rPr lang="zh-CN" altLang="zh-CN" sz="4000" dirty="0">
                <a:latin typeface="微软雅黑" pitchFamily="34" charset="-122"/>
                <a:ea typeface="微软雅黑" pitchFamily="34" charset="-122"/>
              </a:rPr>
              <a:t>的文件下载功能。</a:t>
            </a:r>
          </a:p>
        </p:txBody>
      </p:sp>
    </p:spTree>
    <p:extLst>
      <p:ext uri="{BB962C8B-B14F-4D97-AF65-F5344CB8AC3E}">
        <p14:creationId xmlns:p14="http://schemas.microsoft.com/office/powerpoint/2010/main" val="12096445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53220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11"/>
          <p:cNvSpPr txBox="1">
            <a:spLocks noChangeArrowheads="1"/>
          </p:cNvSpPr>
          <p:nvPr/>
        </p:nvSpPr>
        <p:spPr bwMode="auto">
          <a:xfrm>
            <a:off x="5181600" y="4676439"/>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a:solidFill>
                  <a:srgbClr val="595959"/>
                </a:solidFill>
                <a:latin typeface="Impact" pitchFamily="34" charset="0"/>
                <a:ea typeface="微软雅黑" pitchFamily="34" charset="-122"/>
              </a:rPr>
              <a:t>实例</a:t>
            </a:r>
            <a:r>
              <a:rPr lang="en-US" altLang="zh-CN" sz="2800" dirty="0">
                <a:solidFill>
                  <a:srgbClr val="595959"/>
                </a:solidFill>
                <a:latin typeface="Impact" pitchFamily="34" charset="0"/>
                <a:ea typeface="微软雅黑" pitchFamily="34" charset="-122"/>
              </a:rPr>
              <a:t>2</a:t>
            </a:r>
            <a:r>
              <a:rPr lang="zh-CN" altLang="zh-CN" sz="2800" dirty="0">
                <a:solidFill>
                  <a:srgbClr val="595959"/>
                </a:solidFill>
                <a:latin typeface="Impact" pitchFamily="34" charset="0"/>
                <a:ea typeface="微软雅黑" pitchFamily="34" charset="-122"/>
              </a:rPr>
              <a:t>：</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文件下载</a:t>
            </a:r>
            <a:endParaRPr lang="zh-CN" altLang="en-US" sz="2800" dirty="0">
              <a:solidFill>
                <a:srgbClr val="595959"/>
              </a:solidFill>
              <a:latin typeface="Impact" pitchFamily="34" charset="0"/>
              <a:ea typeface="微软雅黑" pitchFamily="34" charset="-122"/>
            </a:endParaRPr>
          </a:p>
        </p:txBody>
      </p:sp>
      <p:sp>
        <p:nvSpPr>
          <p:cNvPr id="15"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网络概述</a:t>
            </a:r>
            <a:endParaRPr lang="zh-CN" altLang="en-US" sz="2800" dirty="0">
              <a:solidFill>
                <a:srgbClr val="595959"/>
              </a:solidFill>
              <a:latin typeface="Impact" pitchFamily="34" charset="0"/>
              <a:ea typeface="微软雅黑" pitchFamily="34" charset="-122"/>
            </a:endParaRPr>
          </a:p>
        </p:txBody>
      </p:sp>
      <p:sp>
        <p:nvSpPr>
          <p:cNvPr id="16"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socket</a:t>
            </a:r>
            <a:r>
              <a:rPr lang="zh-CN" altLang="zh-CN" sz="2800" dirty="0">
                <a:solidFill>
                  <a:srgbClr val="595959"/>
                </a:solidFill>
                <a:latin typeface="Impact" pitchFamily="34" charset="0"/>
                <a:ea typeface="微软雅黑" pitchFamily="34" charset="-122"/>
              </a:rPr>
              <a:t>网络编程基础</a:t>
            </a:r>
            <a:endParaRPr lang="zh-CN" altLang="en-US" sz="2800" dirty="0">
              <a:solidFill>
                <a:srgbClr val="595959"/>
              </a:solidFill>
              <a:latin typeface="Impact" pitchFamily="34" charset="0"/>
              <a:ea typeface="微软雅黑" pitchFamily="34" charset="-122"/>
            </a:endParaRPr>
          </a:p>
        </p:txBody>
      </p:sp>
      <p:sp>
        <p:nvSpPr>
          <p:cNvPr id="17"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基于</a:t>
            </a:r>
            <a:r>
              <a:rPr lang="en-US" altLang="zh-CN" sz="2800" dirty="0">
                <a:solidFill>
                  <a:srgbClr val="595959"/>
                </a:solidFill>
                <a:latin typeface="Impact" pitchFamily="34" charset="0"/>
                <a:ea typeface="微软雅黑" pitchFamily="34" charset="-122"/>
              </a:rPr>
              <a:t>UDP</a:t>
            </a:r>
            <a:r>
              <a:rPr lang="zh-CN" altLang="zh-CN" sz="2800" dirty="0">
                <a:solidFill>
                  <a:srgbClr val="595959"/>
                </a:solidFill>
                <a:latin typeface="Impact" pitchFamily="34" charset="0"/>
                <a:ea typeface="微软雅黑" pitchFamily="34" charset="-122"/>
              </a:rPr>
              <a:t>的网络聊天室</a:t>
            </a:r>
          </a:p>
        </p:txBody>
      </p:sp>
      <p:sp>
        <p:nvSpPr>
          <p:cNvPr id="19"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基于</a:t>
            </a:r>
            <a:r>
              <a:rPr lang="en-US" altLang="zh-CN" sz="2800" dirty="0">
                <a:solidFill>
                  <a:srgbClr val="595959"/>
                </a:solidFill>
                <a:latin typeface="Impact" pitchFamily="34" charset="0"/>
                <a:ea typeface="微软雅黑" pitchFamily="34" charset="-122"/>
              </a:rPr>
              <a:t>TCP</a:t>
            </a:r>
            <a:r>
              <a:rPr lang="zh-CN" altLang="zh-CN" sz="2800" dirty="0">
                <a:solidFill>
                  <a:srgbClr val="595959"/>
                </a:solidFill>
                <a:latin typeface="Impact" pitchFamily="34" charset="0"/>
                <a:ea typeface="微软雅黑" pitchFamily="34" charset="-122"/>
              </a:rPr>
              <a:t>的数据转换</a:t>
            </a: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06    </a:t>
            </a:r>
            <a:r>
              <a:rPr lang="en-US" altLang="zh-CN" sz="2800" dirty="0" smtClean="0">
                <a:solidFill>
                  <a:schemeClr val="bg1"/>
                </a:solidFill>
                <a:latin typeface="Impact" pitchFamily="34" charset="0"/>
                <a:ea typeface="微软雅黑" pitchFamily="34" charset="-122"/>
              </a:rPr>
              <a:t>TCP</a:t>
            </a:r>
            <a:r>
              <a:rPr lang="zh-CN" altLang="zh-CN" sz="2800" dirty="0">
                <a:solidFill>
                  <a:schemeClr val="bg1"/>
                </a:solidFill>
                <a:latin typeface="Impact" pitchFamily="34" charset="0"/>
                <a:ea typeface="微软雅黑" pitchFamily="34" charset="-122"/>
              </a:rPr>
              <a:t>并发服务器</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1450402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单进程非阻塞服务器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用户可通过套接字中提供的</a:t>
            </a:r>
            <a:r>
              <a:rPr lang="x-none" altLang="zh-CN" sz="4000" dirty="0">
                <a:latin typeface="微软雅黑" pitchFamily="34" charset="-122"/>
                <a:ea typeface="微软雅黑" pitchFamily="34" charset="-122"/>
              </a:rPr>
              <a:t>setblocking()</a:t>
            </a:r>
            <a:r>
              <a:rPr lang="zh-CN" altLang="zh-CN" sz="4000" dirty="0">
                <a:latin typeface="微软雅黑" pitchFamily="34" charset="-122"/>
                <a:ea typeface="微软雅黑" pitchFamily="34" charset="-122"/>
              </a:rPr>
              <a:t>方法将套接字设置为非阻塞模式，如此即便套接字中没有数据递达，套接字调用的方法也会立刻返回。</a:t>
            </a:r>
          </a:p>
        </p:txBody>
      </p:sp>
      <p:sp>
        <p:nvSpPr>
          <p:cNvPr id="10" name="矩形 9"/>
          <p:cNvSpPr/>
          <p:nvPr/>
        </p:nvSpPr>
        <p:spPr>
          <a:xfrm>
            <a:off x="1759526" y="3796145"/>
            <a:ext cx="8894619" cy="119149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3049203" y="4068725"/>
            <a:ext cx="62916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server_socket.setblocking(False)</a:t>
            </a:r>
            <a:endParaRPr lang="zh-CN" altLang="zh-CN" sz="3600" dirty="0">
              <a:latin typeface="Times New Roman" pitchFamily="18" charset="0"/>
            </a:endParaRPr>
          </a:p>
        </p:txBody>
      </p:sp>
      <p:sp>
        <p:nvSpPr>
          <p:cNvPr id="13" name="矩形 12"/>
          <p:cNvSpPr/>
          <p:nvPr/>
        </p:nvSpPr>
        <p:spPr>
          <a:xfrm>
            <a:off x="1759526" y="5050713"/>
            <a:ext cx="8894619" cy="1077218"/>
          </a:xfrm>
          <a:prstGeom prst="rect">
            <a:avLst/>
          </a:prstGeom>
        </p:spPr>
        <p:txBody>
          <a:bodyPr wrap="square">
            <a:spAutoFit/>
          </a:bodyPr>
          <a:lstStyle/>
          <a:p>
            <a:r>
              <a:rPr lang="en-US" altLang="zh-CN" sz="3200" dirty="0">
                <a:latin typeface="楷体" pitchFamily="49" charset="-122"/>
                <a:ea typeface="楷体" pitchFamily="49" charset="-122"/>
                <a:cs typeface="Times New Roman" pitchFamily="18" charset="0"/>
              </a:rPr>
              <a:t>setblocking()</a:t>
            </a:r>
            <a:r>
              <a:rPr lang="zh-CN" altLang="zh-CN" sz="3200" dirty="0">
                <a:latin typeface="楷体" pitchFamily="49" charset="-122"/>
                <a:ea typeface="楷体" pitchFamily="49" charset="-122"/>
                <a:cs typeface="Times New Roman" pitchFamily="18" charset="0"/>
              </a:rPr>
              <a:t>方法的默认参数为</a:t>
            </a:r>
            <a:r>
              <a:rPr lang="en-US" altLang="zh-CN" sz="3200" dirty="0">
                <a:latin typeface="楷体" pitchFamily="49" charset="-122"/>
                <a:ea typeface="楷体" pitchFamily="49" charset="-122"/>
                <a:cs typeface="Times New Roman" pitchFamily="18" charset="0"/>
              </a:rPr>
              <a:t>True</a:t>
            </a:r>
            <a:r>
              <a:rPr lang="zh-CN" altLang="zh-CN" sz="3200" dirty="0">
                <a:latin typeface="楷体" pitchFamily="49" charset="-122"/>
                <a:ea typeface="楷体" pitchFamily="49" charset="-122"/>
                <a:cs typeface="Times New Roman" pitchFamily="18" charset="0"/>
              </a:rPr>
              <a:t>，套接字默认工作在阻塞模式。</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8410271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多进程并发服务器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5" name="矩形 2"/>
          <p:cNvSpPr>
            <a:spLocks noChangeArrowheads="1"/>
          </p:cNvSpPr>
          <p:nvPr/>
        </p:nvSpPr>
        <p:spPr bwMode="auto">
          <a:xfrm>
            <a:off x="577849" y="1320800"/>
            <a:ext cx="11234399" cy="298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多进程并发服务器中的主进程用于处理客户端的连接请求，当有新的客户端与服务器建立连接后，服务器会创建一个子进程，由子进程完成数据的交互工作。</a:t>
            </a:r>
          </a:p>
        </p:txBody>
      </p:sp>
      <p:sp>
        <p:nvSpPr>
          <p:cNvPr id="16" name="矩形 15"/>
          <p:cNvSpPr/>
          <p:nvPr/>
        </p:nvSpPr>
        <p:spPr>
          <a:xfrm>
            <a:off x="2094102" y="4305207"/>
            <a:ext cx="8201892" cy="212330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7" name="文本框 2"/>
          <p:cNvSpPr txBox="1">
            <a:spLocks noChangeArrowheads="1"/>
          </p:cNvSpPr>
          <p:nvPr/>
        </p:nvSpPr>
        <p:spPr bwMode="auto">
          <a:xfrm>
            <a:off x="2584889" y="4397362"/>
            <a:ext cx="722031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smtClean="0">
                <a:latin typeface="Times New Roman" pitchFamily="18" charset="0"/>
              </a:rPr>
              <a:t>new_socket</a:t>
            </a:r>
            <a:r>
              <a:rPr lang="en-US" altLang="zh-CN" dirty="0">
                <a:latin typeface="Times New Roman" pitchFamily="18" charset="0"/>
              </a:rPr>
              <a:t>, client_address = server_socket.accept()</a:t>
            </a:r>
            <a:endParaRPr lang="zh-CN" altLang="zh-CN" dirty="0">
              <a:latin typeface="Times New Roman" pitchFamily="18" charset="0"/>
            </a:endParaRPr>
          </a:p>
          <a:p>
            <a:r>
              <a:rPr lang="en-US" altLang="zh-CN" dirty="0" smtClean="0">
                <a:latin typeface="Times New Roman" pitchFamily="18" charset="0"/>
              </a:rPr>
              <a:t>print</a:t>
            </a:r>
            <a:r>
              <a:rPr lang="en-US" altLang="zh-CN" dirty="0">
                <a:latin typeface="Times New Roman" pitchFamily="18" charset="0"/>
              </a:rPr>
              <a:t>('</a:t>
            </a:r>
            <a:r>
              <a:rPr lang="zh-CN" altLang="zh-CN" dirty="0">
                <a:latin typeface="Times New Roman" pitchFamily="18" charset="0"/>
              </a:rPr>
              <a:t>一个新的客户端到达</a:t>
            </a:r>
            <a:r>
              <a:rPr lang="en-US" altLang="zh-CN" dirty="0">
                <a:latin typeface="Times New Roman" pitchFamily="18" charset="0"/>
              </a:rPr>
              <a:t>[%s]' % str(client_address))</a:t>
            </a:r>
            <a:endParaRPr lang="zh-CN" altLang="zh-CN" dirty="0">
              <a:latin typeface="Times New Roman" pitchFamily="18" charset="0"/>
            </a:endParaRPr>
          </a:p>
          <a:p>
            <a:r>
              <a:rPr lang="en-US" altLang="zh-CN" dirty="0" smtClean="0">
                <a:latin typeface="Times New Roman" pitchFamily="18" charset="0"/>
              </a:rPr>
              <a:t>client </a:t>
            </a:r>
            <a:r>
              <a:rPr lang="en-US" altLang="zh-CN" dirty="0">
                <a:latin typeface="Times New Roman" pitchFamily="18" charset="0"/>
              </a:rPr>
              <a:t>= multiprocessing.Process(target=deal_with_client,</a:t>
            </a:r>
            <a:endParaRPr lang="zh-CN" altLang="zh-CN" dirty="0">
              <a:latin typeface="Times New Roman" pitchFamily="18" charset="0"/>
            </a:endParaRPr>
          </a:p>
          <a:p>
            <a:r>
              <a:rPr lang="en-US" altLang="zh-CN" dirty="0" smtClean="0">
                <a:latin typeface="Times New Roman" pitchFamily="18" charset="0"/>
              </a:rPr>
              <a:t>             args</a:t>
            </a:r>
            <a:r>
              <a:rPr lang="en-US" altLang="zh-CN" dirty="0">
                <a:latin typeface="Times New Roman" pitchFamily="18" charset="0"/>
              </a:rPr>
              <a:t>=(new_socket, client_address))</a:t>
            </a:r>
            <a:endParaRPr lang="zh-CN" altLang="zh-CN" dirty="0">
              <a:latin typeface="Times New Roman" pitchFamily="18" charset="0"/>
            </a:endParaRPr>
          </a:p>
          <a:p>
            <a:r>
              <a:rPr lang="en-US" altLang="zh-CN" dirty="0" smtClean="0">
                <a:latin typeface="Times New Roman" pitchFamily="18" charset="0"/>
              </a:rPr>
              <a:t>client.start</a:t>
            </a:r>
            <a:r>
              <a:rPr lang="en-US" altLang="zh-CN" dirty="0">
                <a:latin typeface="Times New Roman" pitchFamily="18" charset="0"/>
              </a:rPr>
              <a:t>()</a:t>
            </a:r>
            <a:endParaRPr lang="zh-CN" altLang="zh-CN" dirty="0">
              <a:latin typeface="Times New Roman" pitchFamily="18" charset="0"/>
            </a:endParaRPr>
          </a:p>
        </p:txBody>
      </p:sp>
    </p:spTree>
    <p:extLst>
      <p:ext uri="{BB962C8B-B14F-4D97-AF65-F5344CB8AC3E}">
        <p14:creationId xmlns:p14="http://schemas.microsoft.com/office/powerpoint/2010/main" val="2664418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87678"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网络编程的实质是两台设备中的进程通过网络进行数据交换，即进程间的网络通信。</a:t>
            </a:r>
            <a:endParaRPr lang="zh-CN" altLang="en-US" sz="4400" dirty="0">
              <a:latin typeface="微软雅黑" pitchFamily="34" charset="-122"/>
              <a:ea typeface="微软雅黑" pitchFamily="34" charset="-122"/>
            </a:endParaRPr>
          </a:p>
        </p:txBody>
      </p:sp>
      <p:pic>
        <p:nvPicPr>
          <p:cNvPr id="11268" name="Picture 4" descr="https://timgsa.baidu.com/timg?image&amp;quality=80&amp;size=b9999_10000&amp;sec=1563858540373&amp;di=29a0ee2275ccc80a653ca2c49babd3d9&amp;imgtype=0&amp;src=http%3A%2F%2Fimg2018.cnblogs.com%2Fblog%2F1539409%2F201812%2F1539409-20181205111157983-7502276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457" y="3193474"/>
            <a:ext cx="5406463" cy="3006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925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多线程并发服务器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进</a:t>
            </a:r>
            <a:r>
              <a:rPr lang="zh-CN" altLang="zh-CN" sz="4000" dirty="0" smtClean="0">
                <a:latin typeface="微软雅黑" pitchFamily="34" charset="-122"/>
                <a:ea typeface="微软雅黑" pitchFamily="34" charset="-122"/>
              </a:rPr>
              <a:t>程较</a:t>
            </a:r>
            <a:r>
              <a:rPr lang="zh-CN" altLang="zh-CN" sz="4000" dirty="0">
                <a:latin typeface="微软雅黑" pitchFamily="34" charset="-122"/>
                <a:ea typeface="微软雅黑" pitchFamily="34" charset="-122"/>
              </a:rPr>
              <a:t>多</a:t>
            </a:r>
            <a:r>
              <a:rPr lang="zh-CN" altLang="zh-CN" sz="4000" dirty="0" smtClean="0">
                <a:latin typeface="微软雅黑" pitchFamily="34" charset="-122"/>
                <a:ea typeface="微软雅黑" pitchFamily="34" charset="-122"/>
              </a:rPr>
              <a:t>时，</a:t>
            </a:r>
            <a:r>
              <a:rPr lang="zh-CN" altLang="zh-CN" sz="4000" dirty="0">
                <a:latin typeface="微软雅黑" pitchFamily="34" charset="-122"/>
                <a:ea typeface="微软雅黑" pitchFamily="34" charset="-122"/>
              </a:rPr>
              <a:t>服务器的效率会因系统内存的减少而降低。为解决这一问题，人们考虑使用耗费资源较少的线程代替进程，搭建多线程并发服务器。</a:t>
            </a:r>
          </a:p>
        </p:txBody>
      </p:sp>
      <p:sp>
        <p:nvSpPr>
          <p:cNvPr id="7" name="矩形 6"/>
          <p:cNvSpPr/>
          <p:nvPr/>
        </p:nvSpPr>
        <p:spPr>
          <a:xfrm>
            <a:off x="2094102" y="3726872"/>
            <a:ext cx="8201892" cy="246610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2659183" y="3990430"/>
            <a:ext cx="707172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a:latin typeface="Times New Roman" pitchFamily="18" charset="0"/>
              </a:rPr>
              <a:t>new_socket,client_address = server_socket.accept()</a:t>
            </a:r>
            <a:endParaRPr lang="zh-CN" altLang="zh-CN" dirty="0">
              <a:latin typeface="Times New Roman" pitchFamily="18" charset="0"/>
            </a:endParaRPr>
          </a:p>
          <a:p>
            <a:r>
              <a:rPr lang="en-US" altLang="zh-CN" dirty="0" smtClean="0">
                <a:latin typeface="Times New Roman" pitchFamily="18" charset="0"/>
              </a:rPr>
              <a:t>print</a:t>
            </a:r>
            <a:r>
              <a:rPr lang="en-US" altLang="zh-CN" dirty="0">
                <a:latin typeface="Times New Roman" pitchFamily="18" charset="0"/>
              </a:rPr>
              <a:t>('</a:t>
            </a:r>
            <a:r>
              <a:rPr lang="zh-CN" altLang="zh-CN" dirty="0">
                <a:latin typeface="Times New Roman" pitchFamily="18" charset="0"/>
              </a:rPr>
              <a:t>一个新的客户端到达</a:t>
            </a:r>
            <a:r>
              <a:rPr lang="en-US" altLang="zh-CN" dirty="0">
                <a:latin typeface="Times New Roman" pitchFamily="18" charset="0"/>
              </a:rPr>
              <a:t>[%s]' % str(client_address))</a:t>
            </a:r>
            <a:endParaRPr lang="zh-CN" altLang="zh-CN" dirty="0">
              <a:latin typeface="Times New Roman" pitchFamily="18" charset="0"/>
            </a:endParaRPr>
          </a:p>
          <a:p>
            <a:r>
              <a:rPr lang="en-US" altLang="zh-CN" dirty="0" smtClean="0">
                <a:latin typeface="Times New Roman" pitchFamily="18" charset="0"/>
              </a:rPr>
              <a:t>client </a:t>
            </a:r>
            <a:r>
              <a:rPr lang="en-US" altLang="zh-CN" dirty="0">
                <a:latin typeface="Times New Roman" pitchFamily="18" charset="0"/>
              </a:rPr>
              <a:t>= threading.Thread(target=deal_with_client, </a:t>
            </a:r>
            <a:endParaRPr lang="zh-CN" altLang="zh-CN" dirty="0">
              <a:latin typeface="Times New Roman" pitchFamily="18" charset="0"/>
            </a:endParaRPr>
          </a:p>
          <a:p>
            <a:r>
              <a:rPr lang="en-US" altLang="zh-CN" dirty="0">
                <a:latin typeface="Times New Roman" pitchFamily="18" charset="0"/>
              </a:rPr>
              <a:t>                                 args=(new_socket, client_address))</a:t>
            </a:r>
            <a:endParaRPr lang="zh-CN" altLang="zh-CN" dirty="0">
              <a:latin typeface="Times New Roman" pitchFamily="18" charset="0"/>
            </a:endParaRPr>
          </a:p>
          <a:p>
            <a:r>
              <a:rPr lang="en-US" altLang="zh-CN" dirty="0" smtClean="0">
                <a:latin typeface="Times New Roman" pitchFamily="18" charset="0"/>
              </a:rPr>
              <a:t>client.start</a:t>
            </a:r>
            <a:r>
              <a:rPr lang="en-US" altLang="zh-CN" dirty="0">
                <a:latin typeface="Times New Roman" pitchFamily="18" charset="0"/>
              </a:rPr>
              <a:t>()</a:t>
            </a:r>
            <a:endParaRPr lang="zh-CN" altLang="zh-CN" dirty="0">
              <a:latin typeface="Times New Roman" pitchFamily="18" charset="0"/>
            </a:endParaRPr>
          </a:p>
        </p:txBody>
      </p:sp>
    </p:spTree>
    <p:extLst>
      <p:ext uri="{BB962C8B-B14F-4D97-AF65-F5344CB8AC3E}">
        <p14:creationId xmlns:p14="http://schemas.microsoft.com/office/powerpoint/2010/main" val="3314273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1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07    </a:t>
            </a:r>
            <a:r>
              <a:rPr lang="en-US" altLang="zh-CN" sz="2800" dirty="0" smtClean="0">
                <a:solidFill>
                  <a:schemeClr val="bg1"/>
                </a:solidFill>
                <a:latin typeface="Impact" pitchFamily="34" charset="0"/>
                <a:ea typeface="微软雅黑" pitchFamily="34" charset="-122"/>
              </a:rPr>
              <a:t>I/O</a:t>
            </a:r>
            <a:r>
              <a:rPr lang="zh-CN" altLang="zh-CN" sz="2800" dirty="0">
                <a:solidFill>
                  <a:schemeClr val="bg1"/>
                </a:solidFill>
                <a:latin typeface="Impact" pitchFamily="34" charset="0"/>
                <a:ea typeface="微软雅黑" pitchFamily="34" charset="-122"/>
              </a:rPr>
              <a:t>多路转接服务器</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8090511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select</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中通过</a:t>
            </a:r>
            <a:r>
              <a:rPr lang="en-US" altLang="zh-CN" sz="4400" dirty="0">
                <a:latin typeface="微软雅黑" pitchFamily="34" charset="-122"/>
                <a:ea typeface="微软雅黑" pitchFamily="34" charset="-122"/>
              </a:rPr>
              <a:t>select</a:t>
            </a:r>
            <a:r>
              <a:rPr lang="zh-CN" altLang="zh-CN" sz="4400" dirty="0">
                <a:latin typeface="微软雅黑" pitchFamily="34" charset="-122"/>
                <a:ea typeface="微软雅黑" pitchFamily="34" charset="-122"/>
              </a:rPr>
              <a:t>模块实现</a:t>
            </a:r>
            <a:r>
              <a:rPr lang="en-US" altLang="zh-CN" sz="4400" dirty="0">
                <a:latin typeface="微软雅黑" pitchFamily="34" charset="-122"/>
                <a:ea typeface="微软雅黑" pitchFamily="34" charset="-122"/>
              </a:rPr>
              <a:t>select</a:t>
            </a:r>
            <a:r>
              <a:rPr lang="zh-CN" altLang="zh-CN" sz="4400" dirty="0">
                <a:latin typeface="微软雅黑" pitchFamily="34" charset="-122"/>
                <a:ea typeface="微软雅黑" pitchFamily="34" charset="-122"/>
              </a:rPr>
              <a:t>并发服务器，该模</a:t>
            </a:r>
            <a:r>
              <a:rPr lang="zh-CN" altLang="zh-CN" sz="4400" dirty="0" smtClean="0">
                <a:latin typeface="微软雅黑" pitchFamily="34" charset="-122"/>
                <a:ea typeface="微软雅黑" pitchFamily="34" charset="-122"/>
              </a:rPr>
              <a:t>块</a:t>
            </a:r>
            <a:r>
              <a:rPr lang="zh-CN" altLang="en-US" sz="4400" dirty="0" smtClean="0">
                <a:latin typeface="微软雅黑" pitchFamily="34" charset="-122"/>
                <a:ea typeface="微软雅黑" pitchFamily="34" charset="-122"/>
              </a:rPr>
              <a:t>中有</a:t>
            </a:r>
            <a:r>
              <a:rPr lang="zh-CN" altLang="zh-CN" sz="4400" dirty="0" smtClean="0">
                <a:latin typeface="微软雅黑" pitchFamily="34" charset="-122"/>
                <a:ea typeface="微软雅黑" pitchFamily="34" charset="-122"/>
              </a:rPr>
              <a:t>一</a:t>
            </a:r>
            <a:r>
              <a:rPr lang="zh-CN" altLang="zh-CN" sz="4400" dirty="0">
                <a:latin typeface="微软雅黑" pitchFamily="34" charset="-122"/>
                <a:ea typeface="微软雅黑" pitchFamily="34" charset="-122"/>
              </a:rPr>
              <a:t>个</a:t>
            </a:r>
            <a:r>
              <a:rPr lang="en-US" altLang="zh-CN" sz="4400" dirty="0">
                <a:latin typeface="微软雅黑" pitchFamily="34" charset="-122"/>
                <a:ea typeface="微软雅黑" pitchFamily="34" charset="-122"/>
              </a:rPr>
              <a:t>select()</a:t>
            </a:r>
            <a:r>
              <a:rPr lang="zh-CN" altLang="zh-CN" sz="4400" dirty="0">
                <a:latin typeface="微软雅黑" pitchFamily="34" charset="-122"/>
                <a:ea typeface="微软雅黑" pitchFamily="34" charset="-122"/>
              </a:rPr>
              <a:t>函数，函数语法格</a:t>
            </a:r>
            <a:r>
              <a:rPr lang="zh-CN" altLang="zh-CN" sz="4400" dirty="0" smtClean="0">
                <a:latin typeface="微软雅黑" pitchFamily="34" charset="-122"/>
                <a:ea typeface="微软雅黑" pitchFamily="34" charset="-122"/>
              </a:rPr>
              <a:t>式如</a:t>
            </a:r>
            <a:r>
              <a:rPr lang="zh-CN" altLang="zh-CN" sz="4400" dirty="0">
                <a:latin typeface="微软雅黑" pitchFamily="34" charset="-122"/>
                <a:ea typeface="微软雅黑" pitchFamily="34" charset="-122"/>
              </a:rPr>
              <a:t>下：</a:t>
            </a:r>
          </a:p>
        </p:txBody>
      </p:sp>
      <p:sp>
        <p:nvSpPr>
          <p:cNvPr id="13" name="矩形 12"/>
          <p:cNvSpPr/>
          <p:nvPr/>
        </p:nvSpPr>
        <p:spPr>
          <a:xfrm>
            <a:off x="1219198" y="3796145"/>
            <a:ext cx="9906001" cy="109451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5" name="文本框 2"/>
          <p:cNvSpPr txBox="1">
            <a:spLocks noChangeArrowheads="1"/>
          </p:cNvSpPr>
          <p:nvPr/>
        </p:nvSpPr>
        <p:spPr bwMode="auto">
          <a:xfrm>
            <a:off x="3394964" y="4051012"/>
            <a:ext cx="56237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select(rlist, wlist, xlist[, timeout])</a:t>
            </a:r>
            <a:endParaRPr lang="zh-CN" altLang="zh-CN" sz="3200" dirty="0">
              <a:latin typeface="Times New Roman" pitchFamily="18" charset="0"/>
            </a:endParaRPr>
          </a:p>
        </p:txBody>
      </p:sp>
      <p:sp>
        <p:nvSpPr>
          <p:cNvPr id="16" name="矩形 15"/>
          <p:cNvSpPr/>
          <p:nvPr/>
        </p:nvSpPr>
        <p:spPr>
          <a:xfrm>
            <a:off x="1219198" y="4890655"/>
            <a:ext cx="9906001" cy="1569660"/>
          </a:xfrm>
          <a:prstGeom prst="rect">
            <a:avLst/>
          </a:prstGeom>
        </p:spPr>
        <p:txBody>
          <a:bodyPr wrap="square">
            <a:spAutoFit/>
          </a:bodyPr>
          <a:lstStyle/>
          <a:p>
            <a:r>
              <a:rPr lang="zh-CN" altLang="en-US" sz="3200" dirty="0" smtClean="0">
                <a:latin typeface="楷体" pitchFamily="49" charset="-122"/>
                <a:ea typeface="楷体" pitchFamily="49" charset="-122"/>
                <a:cs typeface="Times New Roman" pitchFamily="18" charset="0"/>
              </a:rPr>
              <a:t>以上</a:t>
            </a:r>
            <a:r>
              <a:rPr lang="zh-CN" altLang="zh-CN" sz="3200" dirty="0" smtClean="0">
                <a:latin typeface="楷体" pitchFamily="49" charset="-122"/>
                <a:ea typeface="楷体" pitchFamily="49" charset="-122"/>
                <a:cs typeface="Times New Roman" pitchFamily="18" charset="0"/>
              </a:rPr>
              <a:t>函</a:t>
            </a:r>
            <a:r>
              <a:rPr lang="zh-CN" altLang="zh-CN" sz="3200" dirty="0">
                <a:latin typeface="楷体" pitchFamily="49" charset="-122"/>
                <a:ea typeface="楷体" pitchFamily="49" charset="-122"/>
                <a:cs typeface="Times New Roman" pitchFamily="18" charset="0"/>
              </a:rPr>
              <a:t>数中的前三个参数都是列表，其中</a:t>
            </a:r>
            <a:r>
              <a:rPr lang="en-US" altLang="zh-CN" sz="3200" dirty="0">
                <a:latin typeface="楷体" pitchFamily="49" charset="-122"/>
                <a:ea typeface="楷体" pitchFamily="49" charset="-122"/>
                <a:cs typeface="Times New Roman" pitchFamily="18" charset="0"/>
              </a:rPr>
              <a:t>rlist</a:t>
            </a:r>
            <a:r>
              <a:rPr lang="zh-CN" altLang="zh-CN" sz="3200" dirty="0">
                <a:latin typeface="楷体" pitchFamily="49" charset="-122"/>
                <a:ea typeface="楷体" pitchFamily="49" charset="-122"/>
                <a:cs typeface="Times New Roman" pitchFamily="18" charset="0"/>
              </a:rPr>
              <a:t>表示等待读就绪的套接字列表；</a:t>
            </a:r>
            <a:r>
              <a:rPr lang="en-US" altLang="zh-CN" sz="3200" dirty="0">
                <a:latin typeface="楷体" pitchFamily="49" charset="-122"/>
                <a:ea typeface="楷体" pitchFamily="49" charset="-122"/>
                <a:cs typeface="Times New Roman" pitchFamily="18" charset="0"/>
              </a:rPr>
              <a:t>wlist</a:t>
            </a:r>
            <a:r>
              <a:rPr lang="zh-CN" altLang="zh-CN" sz="3200" dirty="0">
                <a:latin typeface="楷体" pitchFamily="49" charset="-122"/>
                <a:ea typeface="楷体" pitchFamily="49" charset="-122"/>
                <a:cs typeface="Times New Roman" pitchFamily="18" charset="0"/>
              </a:rPr>
              <a:t>表示等待写就绪的套接字列表；</a:t>
            </a:r>
            <a:r>
              <a:rPr lang="en-US" altLang="zh-CN" sz="3200" dirty="0">
                <a:latin typeface="楷体" pitchFamily="49" charset="-122"/>
                <a:ea typeface="楷体" pitchFamily="49" charset="-122"/>
                <a:cs typeface="Times New Roman" pitchFamily="18" charset="0"/>
              </a:rPr>
              <a:t>xlist</a:t>
            </a:r>
            <a:r>
              <a:rPr lang="zh-CN" altLang="zh-CN" sz="3200" dirty="0">
                <a:latin typeface="楷体" pitchFamily="49" charset="-122"/>
                <a:ea typeface="楷体" pitchFamily="49" charset="-122"/>
                <a:cs typeface="Times New Roman" pitchFamily="18" charset="0"/>
              </a:rPr>
              <a:t>表示等待异常出现的套接字列表。</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2720566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32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单进程非阻塞服务器和</a:t>
            </a:r>
            <a:r>
              <a:rPr lang="en-US" altLang="zh-CN" sz="4400" dirty="0" smtClean="0">
                <a:latin typeface="微软雅黑" pitchFamily="34" charset="-122"/>
                <a:ea typeface="微软雅黑" pitchFamily="34" charset="-122"/>
              </a:rPr>
              <a:t>select</a:t>
            </a:r>
            <a:r>
              <a:rPr lang="zh-CN" altLang="zh-CN" sz="4400" dirty="0" smtClean="0">
                <a:latin typeface="微软雅黑" pitchFamily="34" charset="-122"/>
                <a:ea typeface="微软雅黑" pitchFamily="34" charset="-122"/>
              </a:rPr>
              <a:t>服务器都以轮询的方式获取就绪套接字，当服务器程序中的连接数较多时，一趟轮询便会耗费大量的时间，服务器的效率也因此而逐渐降低。</a:t>
            </a:r>
            <a:endParaRPr lang="zh-CN" altLang="zh-CN" sz="4400" dirty="0">
              <a:latin typeface="微软雅黑" pitchFamily="34" charset="-122"/>
              <a:ea typeface="微软雅黑" pitchFamily="34" charset="-122"/>
            </a:endParaRPr>
          </a:p>
        </p:txBody>
      </p:sp>
      <p:sp>
        <p:nvSpPr>
          <p:cNvPr id="3" name="矩形 2"/>
          <p:cNvSpPr/>
          <p:nvPr/>
        </p:nvSpPr>
        <p:spPr>
          <a:xfrm>
            <a:off x="1683082" y="4754618"/>
            <a:ext cx="8929500" cy="1574855"/>
          </a:xfrm>
          <a:prstGeom prst="rect">
            <a:avLst/>
          </a:prstGeom>
        </p:spPr>
        <p:txBody>
          <a:bodyPr wrap="square">
            <a:spAutoFit/>
          </a:bodyPr>
          <a:lstStyle/>
          <a:p>
            <a:pPr marL="457200" indent="-457200">
              <a:lnSpc>
                <a:spcPct val="120000"/>
              </a:lnSpc>
              <a:buFont typeface="Arial" pitchFamily="34" charset="0"/>
              <a:buChar char="•"/>
            </a:pPr>
            <a:r>
              <a:rPr lang="zh-CN" altLang="zh-CN" sz="2800" dirty="0">
                <a:latin typeface="楷体" pitchFamily="49" charset="-122"/>
                <a:ea typeface="楷体" pitchFamily="49" charset="-122"/>
              </a:rPr>
              <a:t>一个小型网站的并发量已远远超过</a:t>
            </a:r>
            <a:r>
              <a:rPr lang="en-US" altLang="zh-CN" sz="2800" dirty="0">
                <a:latin typeface="楷体" pitchFamily="49" charset="-122"/>
                <a:ea typeface="楷体" pitchFamily="49" charset="-122"/>
              </a:rPr>
              <a:t>1024</a:t>
            </a:r>
            <a:r>
              <a:rPr lang="zh-CN" altLang="zh-CN" sz="2800" dirty="0">
                <a:latin typeface="楷体" pitchFamily="49" charset="-122"/>
                <a:ea typeface="楷体" pitchFamily="49" charset="-122"/>
              </a:rPr>
              <a:t>，显然单进程非阻塞服务器和</a:t>
            </a:r>
            <a:r>
              <a:rPr lang="en-US" altLang="zh-CN" sz="2800" dirty="0">
                <a:latin typeface="楷体" pitchFamily="49" charset="-122"/>
                <a:ea typeface="楷体" pitchFamily="49" charset="-122"/>
              </a:rPr>
              <a:t>select</a:t>
            </a:r>
            <a:r>
              <a:rPr lang="zh-CN" altLang="zh-CN" sz="2800" dirty="0">
                <a:latin typeface="楷体" pitchFamily="49" charset="-122"/>
                <a:ea typeface="楷体" pitchFamily="49" charset="-122"/>
              </a:rPr>
              <a:t>服务器都很难满足服务器搭建的实际需求。</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3306173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为了克服</a:t>
            </a:r>
            <a:r>
              <a:rPr lang="en-US" altLang="zh-CN" sz="4400" dirty="0">
                <a:latin typeface="微软雅黑" pitchFamily="34" charset="-122"/>
                <a:ea typeface="微软雅黑" pitchFamily="34" charset="-122"/>
              </a:rPr>
              <a:t>select</a:t>
            </a:r>
            <a:r>
              <a:rPr lang="zh-CN" altLang="zh-CN" sz="4400" dirty="0">
                <a:latin typeface="微软雅黑" pitchFamily="34" charset="-122"/>
                <a:ea typeface="微软雅黑" pitchFamily="34" charset="-122"/>
              </a:rPr>
              <a:t>服务器连接数量的限制，人们研发了一种名为</a:t>
            </a:r>
            <a:r>
              <a:rPr lang="en-US" altLang="zh-CN" sz="4400" dirty="0">
                <a:latin typeface="微软雅黑" pitchFamily="34" charset="-122"/>
                <a:ea typeface="微软雅黑" pitchFamily="34" charset="-122"/>
              </a:rPr>
              <a:t>poll</a:t>
            </a:r>
            <a:r>
              <a:rPr lang="zh-CN" altLang="zh-CN" sz="4400" dirty="0">
                <a:latin typeface="微软雅黑" pitchFamily="34" charset="-122"/>
                <a:ea typeface="微软雅黑" pitchFamily="34" charset="-122"/>
              </a:rPr>
              <a:t>的服务</a:t>
            </a:r>
            <a:r>
              <a:rPr lang="zh-CN" altLang="zh-CN" sz="4400" dirty="0" smtClean="0">
                <a:latin typeface="微软雅黑" pitchFamily="34" charset="-122"/>
                <a:ea typeface="微软雅黑" pitchFamily="34" charset="-122"/>
              </a:rPr>
              <a:t>器。</a:t>
            </a:r>
            <a:endParaRPr lang="zh-CN" altLang="zh-CN" sz="4400" dirty="0">
              <a:latin typeface="微软雅黑" pitchFamily="34" charset="-122"/>
              <a:ea typeface="微软雅黑" pitchFamily="34" charset="-122"/>
            </a:endParaRPr>
          </a:p>
        </p:txBody>
      </p:sp>
      <p:sp>
        <p:nvSpPr>
          <p:cNvPr id="3" name="矩形 2"/>
          <p:cNvSpPr/>
          <p:nvPr/>
        </p:nvSpPr>
        <p:spPr>
          <a:xfrm>
            <a:off x="1683082" y="3196126"/>
            <a:ext cx="8929500" cy="3126049"/>
          </a:xfrm>
          <a:prstGeom prst="rect">
            <a:avLst/>
          </a:prstGeom>
        </p:spPr>
        <p:txBody>
          <a:bodyPr wrap="square">
            <a:spAutoFit/>
          </a:bodyPr>
          <a:lstStyle/>
          <a:p>
            <a:pPr marL="457200" indent="-457200">
              <a:lnSpc>
                <a:spcPct val="120000"/>
              </a:lnSpc>
              <a:buFont typeface="Arial" pitchFamily="34" charset="0"/>
              <a:buChar char="•"/>
            </a:pPr>
            <a:r>
              <a:rPr lang="en-US" altLang="zh-CN" sz="2800" dirty="0">
                <a:latin typeface="楷体" pitchFamily="49" charset="-122"/>
                <a:ea typeface="楷体" pitchFamily="49" charset="-122"/>
              </a:rPr>
              <a:t>epoll</a:t>
            </a:r>
            <a:r>
              <a:rPr lang="zh-CN" altLang="zh-CN" sz="2800" dirty="0">
                <a:latin typeface="楷体" pitchFamily="49" charset="-122"/>
                <a:ea typeface="楷体" pitchFamily="49" charset="-122"/>
              </a:rPr>
              <a:t>服务器是</a:t>
            </a:r>
            <a:r>
              <a:rPr lang="en-US" altLang="zh-CN" sz="2800" dirty="0">
                <a:latin typeface="楷体" pitchFamily="49" charset="-122"/>
                <a:ea typeface="楷体" pitchFamily="49" charset="-122"/>
              </a:rPr>
              <a:t>Linux</a:t>
            </a:r>
            <a:r>
              <a:rPr lang="zh-CN" altLang="zh-CN" sz="2800" dirty="0">
                <a:latin typeface="楷体" pitchFamily="49" charset="-122"/>
                <a:ea typeface="楷体" pitchFamily="49" charset="-122"/>
              </a:rPr>
              <a:t>系统中常用的一种高效服务器，这种服务器采用事件通知机制，事先为要建立连接的</a:t>
            </a:r>
            <a:r>
              <a:rPr lang="en-US" altLang="zh-CN" sz="2800" dirty="0">
                <a:latin typeface="楷体" pitchFamily="49" charset="-122"/>
                <a:ea typeface="楷体" pitchFamily="49" charset="-122"/>
              </a:rPr>
              <a:t>socket</a:t>
            </a:r>
            <a:r>
              <a:rPr lang="zh-CN" altLang="zh-CN" sz="2800" dirty="0">
                <a:latin typeface="楷体" pitchFamily="49" charset="-122"/>
                <a:ea typeface="楷体" pitchFamily="49" charset="-122"/>
              </a:rPr>
              <a:t>注册事件，一旦该</a:t>
            </a:r>
            <a:r>
              <a:rPr lang="en-US" altLang="zh-CN" sz="2800" dirty="0">
                <a:latin typeface="楷体" pitchFamily="49" charset="-122"/>
                <a:ea typeface="楷体" pitchFamily="49" charset="-122"/>
              </a:rPr>
              <a:t>socket</a:t>
            </a:r>
            <a:r>
              <a:rPr lang="zh-CN" altLang="zh-CN" sz="2800" dirty="0">
                <a:latin typeface="楷体" pitchFamily="49" charset="-122"/>
                <a:ea typeface="楷体" pitchFamily="49" charset="-122"/>
              </a:rPr>
              <a:t>就绪，注册事件将被触发，</a:t>
            </a:r>
            <a:r>
              <a:rPr lang="en-US" altLang="zh-CN" sz="2800" dirty="0">
                <a:latin typeface="楷体" pitchFamily="49" charset="-122"/>
                <a:ea typeface="楷体" pitchFamily="49" charset="-122"/>
              </a:rPr>
              <a:t>socket</a:t>
            </a:r>
            <a:r>
              <a:rPr lang="zh-CN" altLang="zh-CN" sz="2800" dirty="0">
                <a:latin typeface="楷体" pitchFamily="49" charset="-122"/>
                <a:ea typeface="楷体" pitchFamily="49" charset="-122"/>
              </a:rPr>
              <a:t>将被加入</a:t>
            </a:r>
            <a:r>
              <a:rPr lang="en-US" altLang="zh-CN" sz="2800" dirty="0">
                <a:latin typeface="楷体" pitchFamily="49" charset="-122"/>
                <a:ea typeface="楷体" pitchFamily="49" charset="-122"/>
              </a:rPr>
              <a:t>epoll</a:t>
            </a:r>
            <a:r>
              <a:rPr lang="zh-CN" altLang="zh-CN" sz="2800" dirty="0">
                <a:latin typeface="楷体" pitchFamily="49" charset="-122"/>
                <a:ea typeface="楷体" pitchFamily="49" charset="-122"/>
              </a:rPr>
              <a:t>的就绪套接字列表，而服务器无需主动监测所有套接字状态，只需直接获取就绪套接字列表，对其中的套接字进行处理即可。</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19335846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298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Python</a:t>
            </a:r>
            <a:r>
              <a:rPr lang="zh-CN" altLang="zh-CN" sz="4000" dirty="0" smtClean="0">
                <a:latin typeface="微软雅黑" pitchFamily="34" charset="-122"/>
                <a:ea typeface="微软雅黑" pitchFamily="34" charset="-122"/>
              </a:rPr>
              <a:t>中的</a:t>
            </a:r>
            <a:r>
              <a:rPr lang="en-US" altLang="zh-CN" sz="4000" dirty="0" smtClean="0">
                <a:latin typeface="微软雅黑" pitchFamily="34" charset="-122"/>
                <a:ea typeface="微软雅黑" pitchFamily="34" charset="-122"/>
              </a:rPr>
              <a:t>epoll</a:t>
            </a:r>
            <a:r>
              <a:rPr lang="zh-CN" altLang="zh-CN" sz="4000" dirty="0">
                <a:latin typeface="微软雅黑" pitchFamily="34" charset="-122"/>
                <a:ea typeface="微软雅黑" pitchFamily="34" charset="-122"/>
              </a:rPr>
              <a:t>模式定义在</a:t>
            </a:r>
            <a:r>
              <a:rPr lang="en-US" altLang="zh-CN" sz="4000" dirty="0">
                <a:latin typeface="微软雅黑" pitchFamily="34" charset="-122"/>
                <a:ea typeface="微软雅黑" pitchFamily="34" charset="-122"/>
              </a:rPr>
              <a:t>select</a:t>
            </a:r>
            <a:r>
              <a:rPr lang="zh-CN" altLang="zh-CN" sz="4000" dirty="0">
                <a:latin typeface="微软雅黑" pitchFamily="34" charset="-122"/>
                <a:ea typeface="微软雅黑" pitchFamily="34" charset="-122"/>
              </a:rPr>
              <a:t>模块中，</a:t>
            </a:r>
            <a:r>
              <a:rPr lang="en-US" altLang="zh-CN" sz="4000" dirty="0">
                <a:latin typeface="微软雅黑" pitchFamily="34" charset="-122"/>
                <a:ea typeface="微软雅黑" pitchFamily="34" charset="-122"/>
              </a:rPr>
              <a:t>select</a:t>
            </a:r>
            <a:r>
              <a:rPr lang="zh-CN" altLang="zh-CN" sz="4000" dirty="0">
                <a:latin typeface="微软雅黑" pitchFamily="34" charset="-122"/>
                <a:ea typeface="微软雅黑" pitchFamily="34" charset="-122"/>
              </a:rPr>
              <a:t>中包含一个名为</a:t>
            </a:r>
            <a:r>
              <a:rPr lang="en-US" altLang="zh-CN" sz="4000" dirty="0">
                <a:latin typeface="微软雅黑" pitchFamily="34" charset="-122"/>
                <a:ea typeface="微软雅黑" pitchFamily="34" charset="-122"/>
              </a:rPr>
              <a:t>epoll</a:t>
            </a:r>
            <a:r>
              <a:rPr lang="zh-CN" altLang="zh-CN" sz="4000" dirty="0">
                <a:latin typeface="微软雅黑" pitchFamily="34" charset="-122"/>
                <a:ea typeface="微软雅黑" pitchFamily="34" charset="-122"/>
              </a:rPr>
              <a:t>的类，用户可先在程序中创建</a:t>
            </a:r>
            <a:r>
              <a:rPr lang="en-US" altLang="zh-CN" sz="4000" dirty="0">
                <a:latin typeface="微软雅黑" pitchFamily="34" charset="-122"/>
                <a:ea typeface="微软雅黑" pitchFamily="34" charset="-122"/>
              </a:rPr>
              <a:t>epoll</a:t>
            </a:r>
            <a:r>
              <a:rPr lang="zh-CN" altLang="zh-CN" sz="4000" dirty="0">
                <a:latin typeface="微软雅黑" pitchFamily="34" charset="-122"/>
                <a:ea typeface="微软雅黑" pitchFamily="34" charset="-122"/>
              </a:rPr>
              <a:t>对象，再通过</a:t>
            </a:r>
            <a:r>
              <a:rPr lang="en-US" altLang="zh-CN" sz="4000" dirty="0">
                <a:latin typeface="微软雅黑" pitchFamily="34" charset="-122"/>
                <a:ea typeface="微软雅黑" pitchFamily="34" charset="-122"/>
              </a:rPr>
              <a:t>epoll</a:t>
            </a:r>
            <a:r>
              <a:rPr lang="zh-CN" altLang="zh-CN" sz="4000" dirty="0">
                <a:latin typeface="微软雅黑" pitchFamily="34" charset="-122"/>
                <a:ea typeface="微软雅黑" pitchFamily="34" charset="-122"/>
              </a:rPr>
              <a:t>对象的方法实现</a:t>
            </a:r>
            <a:r>
              <a:rPr lang="en-US" altLang="zh-CN" sz="4000" dirty="0">
                <a:latin typeface="微软雅黑" pitchFamily="34" charset="-122"/>
                <a:ea typeface="微软雅黑" pitchFamily="34" charset="-122"/>
              </a:rPr>
              <a:t>epoll</a:t>
            </a:r>
            <a:r>
              <a:rPr lang="zh-CN" altLang="zh-CN" sz="4000" dirty="0">
                <a:latin typeface="微软雅黑" pitchFamily="34" charset="-122"/>
                <a:ea typeface="微软雅黑" pitchFamily="34" charset="-122"/>
              </a:rPr>
              <a:t>模式。</a:t>
            </a:r>
          </a:p>
        </p:txBody>
      </p:sp>
      <p:sp>
        <p:nvSpPr>
          <p:cNvPr id="5" name="矩形 4"/>
          <p:cNvSpPr/>
          <p:nvPr/>
        </p:nvSpPr>
        <p:spPr>
          <a:xfrm>
            <a:off x="1939636" y="4343400"/>
            <a:ext cx="8562109" cy="109451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6" name="文本框 2"/>
          <p:cNvSpPr txBox="1">
            <a:spLocks noChangeArrowheads="1"/>
          </p:cNvSpPr>
          <p:nvPr/>
        </p:nvSpPr>
        <p:spPr bwMode="auto">
          <a:xfrm>
            <a:off x="4221075" y="4567489"/>
            <a:ext cx="39479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epoll = select.epoll()</a:t>
            </a:r>
            <a:endParaRPr lang="zh-CN" altLang="zh-CN" sz="3600" dirty="0">
              <a:latin typeface="Times New Roman" pitchFamily="18" charset="0"/>
            </a:endParaRPr>
          </a:p>
        </p:txBody>
      </p:sp>
    </p:spTree>
    <p:extLst>
      <p:ext uri="{BB962C8B-B14F-4D97-AF65-F5344CB8AC3E}">
        <p14:creationId xmlns:p14="http://schemas.microsoft.com/office/powerpoint/2010/main" val="16818156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32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epoll</a:t>
            </a:r>
            <a:r>
              <a:rPr lang="zh-CN" altLang="zh-CN" sz="4400" dirty="0">
                <a:latin typeface="微软雅黑" pitchFamily="34" charset="-122"/>
                <a:ea typeface="微软雅黑" pitchFamily="34" charset="-122"/>
              </a:rPr>
              <a:t>模式中包含了两个重要操作，一是事件注册，二是就绪套接字获取，这两个重要操作分别通过</a:t>
            </a:r>
            <a:r>
              <a:rPr lang="en-US" altLang="zh-CN" sz="4400" dirty="0">
                <a:latin typeface="微软雅黑" pitchFamily="34" charset="-122"/>
                <a:ea typeface="微软雅黑" pitchFamily="34" charset="-122"/>
              </a:rPr>
              <a:t>epoll</a:t>
            </a:r>
            <a:r>
              <a:rPr lang="zh-CN" altLang="zh-CN" sz="4400" dirty="0">
                <a:latin typeface="微软雅黑" pitchFamily="34" charset="-122"/>
                <a:ea typeface="微软雅黑" pitchFamily="34" charset="-122"/>
              </a:rPr>
              <a:t>对象的</a:t>
            </a:r>
            <a:r>
              <a:rPr lang="en-US" altLang="zh-CN" sz="4400" dirty="0">
                <a:latin typeface="微软雅黑" pitchFamily="34" charset="-122"/>
                <a:ea typeface="微软雅黑" pitchFamily="34" charset="-122"/>
              </a:rPr>
              <a:t>register()</a:t>
            </a:r>
            <a:r>
              <a:rPr lang="zh-CN" altLang="zh-CN" sz="4400" dirty="0">
                <a:latin typeface="微软雅黑" pitchFamily="34" charset="-122"/>
                <a:ea typeface="微软雅黑" pitchFamily="34" charset="-122"/>
              </a:rPr>
              <a:t>方法和</a:t>
            </a:r>
            <a:r>
              <a:rPr lang="en-US" altLang="zh-CN" sz="4400" dirty="0">
                <a:latin typeface="微软雅黑" pitchFamily="34" charset="-122"/>
                <a:ea typeface="微软雅黑" pitchFamily="34" charset="-122"/>
              </a:rPr>
              <a:t>poll()</a:t>
            </a:r>
            <a:r>
              <a:rPr lang="zh-CN" altLang="zh-CN" sz="4400" dirty="0">
                <a:latin typeface="微软雅黑" pitchFamily="34" charset="-122"/>
                <a:ea typeface="微软雅黑" pitchFamily="34" charset="-122"/>
              </a:rPr>
              <a:t>方法实现。</a:t>
            </a:r>
          </a:p>
        </p:txBody>
      </p:sp>
    </p:spTree>
    <p:extLst>
      <p:ext uri="{BB962C8B-B14F-4D97-AF65-F5344CB8AC3E}">
        <p14:creationId xmlns:p14="http://schemas.microsoft.com/office/powerpoint/2010/main" val="26568352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register()</a:t>
            </a:r>
            <a:r>
              <a:rPr lang="zh-CN" altLang="zh-CN" sz="4400" dirty="0">
                <a:latin typeface="微软雅黑" pitchFamily="34" charset="-122"/>
                <a:ea typeface="微软雅黑" pitchFamily="34" charset="-122"/>
              </a:rPr>
              <a:t>方法的功能是为其参数</a:t>
            </a:r>
            <a:r>
              <a:rPr lang="en-US" altLang="zh-CN" sz="4400" dirty="0">
                <a:latin typeface="微软雅黑" pitchFamily="34" charset="-122"/>
                <a:ea typeface="微软雅黑" pitchFamily="34" charset="-122"/>
              </a:rPr>
              <a:t>fd</a:t>
            </a:r>
            <a:r>
              <a:rPr lang="zh-CN" altLang="zh-CN" sz="4400" dirty="0">
                <a:latin typeface="微软雅黑" pitchFamily="34" charset="-122"/>
                <a:ea typeface="微软雅黑" pitchFamily="34" charset="-122"/>
              </a:rPr>
              <a:t>创建注册事件，该方法的语法格式如下：</a:t>
            </a:r>
          </a:p>
        </p:txBody>
      </p:sp>
      <p:sp>
        <p:nvSpPr>
          <p:cNvPr id="4" name="矩形 3"/>
          <p:cNvSpPr/>
          <p:nvPr/>
        </p:nvSpPr>
        <p:spPr>
          <a:xfrm>
            <a:off x="1939636" y="3138054"/>
            <a:ext cx="8562109" cy="109451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3849282" y="3362143"/>
            <a:ext cx="47428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register(fd[, eventmask])</a:t>
            </a:r>
            <a:endParaRPr lang="zh-CN" altLang="zh-CN" sz="3600" dirty="0">
              <a:latin typeface="Times New Roman" pitchFamily="18" charset="0"/>
            </a:endParaRPr>
          </a:p>
        </p:txBody>
      </p:sp>
      <p:sp>
        <p:nvSpPr>
          <p:cNvPr id="6" name="矩形 5"/>
          <p:cNvSpPr/>
          <p:nvPr/>
        </p:nvSpPr>
        <p:spPr>
          <a:xfrm>
            <a:off x="1906248" y="4433455"/>
            <a:ext cx="8595498" cy="1569660"/>
          </a:xfrm>
          <a:prstGeom prst="rect">
            <a:avLst/>
          </a:prstGeom>
        </p:spPr>
        <p:txBody>
          <a:bodyPr wrap="square">
            <a:spAutoFit/>
          </a:bodyPr>
          <a:lstStyle/>
          <a:p>
            <a:r>
              <a:rPr lang="zh-CN" altLang="en-US" sz="3200" dirty="0">
                <a:latin typeface="楷体" pitchFamily="49" charset="-122"/>
                <a:ea typeface="楷体" pitchFamily="49" charset="-122"/>
                <a:cs typeface="Times New Roman" pitchFamily="18" charset="0"/>
              </a:rPr>
              <a:t>以上方法中的</a:t>
            </a:r>
            <a:r>
              <a:rPr lang="zh-CN" altLang="zh-CN" sz="3200" dirty="0">
                <a:latin typeface="楷体" pitchFamily="49" charset="-122"/>
                <a:ea typeface="楷体" pitchFamily="49" charset="-122"/>
                <a:cs typeface="Times New Roman" pitchFamily="18" charset="0"/>
              </a:rPr>
              <a:t>参数</a:t>
            </a:r>
            <a:r>
              <a:rPr lang="en-US" altLang="zh-CN" sz="3200" dirty="0">
                <a:latin typeface="楷体" pitchFamily="49" charset="-122"/>
                <a:ea typeface="楷体" pitchFamily="49" charset="-122"/>
                <a:cs typeface="Times New Roman" pitchFamily="18" charset="0"/>
              </a:rPr>
              <a:t>fd</a:t>
            </a:r>
            <a:r>
              <a:rPr lang="zh-CN" altLang="zh-CN" sz="3200" dirty="0">
                <a:latin typeface="楷体" pitchFamily="49" charset="-122"/>
                <a:ea typeface="楷体" pitchFamily="49" charset="-122"/>
                <a:cs typeface="Times New Roman" pitchFamily="18" charset="0"/>
              </a:rPr>
              <a:t>是一个文件描述符</a:t>
            </a:r>
            <a:r>
              <a:rPr lang="zh-CN" altLang="en-US" sz="3200" dirty="0">
                <a:latin typeface="楷体" pitchFamily="49" charset="-122"/>
                <a:ea typeface="楷体" pitchFamily="49" charset="-122"/>
                <a:cs typeface="Times New Roman" pitchFamily="18" charset="0"/>
              </a:rPr>
              <a:t>；</a:t>
            </a:r>
            <a:r>
              <a:rPr lang="zh-CN" altLang="zh-CN" sz="3200" dirty="0">
                <a:latin typeface="楷体" pitchFamily="49" charset="-122"/>
                <a:ea typeface="楷体" pitchFamily="49" charset="-122"/>
                <a:cs typeface="Times New Roman" pitchFamily="18" charset="0"/>
              </a:rPr>
              <a:t>参数</a:t>
            </a:r>
            <a:r>
              <a:rPr lang="en-US" altLang="zh-CN" sz="3200" dirty="0">
                <a:latin typeface="楷体" pitchFamily="49" charset="-122"/>
                <a:ea typeface="楷体" pitchFamily="49" charset="-122"/>
                <a:cs typeface="Times New Roman" pitchFamily="18" charset="0"/>
              </a:rPr>
              <a:t>eventmask</a:t>
            </a:r>
            <a:r>
              <a:rPr lang="zh-CN" altLang="zh-CN" sz="3200" dirty="0">
                <a:latin typeface="楷体" pitchFamily="49" charset="-122"/>
                <a:ea typeface="楷体" pitchFamily="49" charset="-122"/>
                <a:cs typeface="Times New Roman" pitchFamily="18" charset="0"/>
              </a:rPr>
              <a:t>是可选参数，该参数用于设置</a:t>
            </a:r>
            <a:r>
              <a:rPr lang="en-US" altLang="zh-CN" sz="3200" dirty="0">
                <a:latin typeface="楷体" pitchFamily="49" charset="-122"/>
                <a:ea typeface="楷体" pitchFamily="49" charset="-122"/>
                <a:cs typeface="Times New Roman" pitchFamily="18" charset="0"/>
              </a:rPr>
              <a:t>epoll</a:t>
            </a:r>
            <a:r>
              <a:rPr lang="zh-CN" altLang="zh-CN" sz="3200" dirty="0">
                <a:latin typeface="楷体" pitchFamily="49" charset="-122"/>
                <a:ea typeface="楷体" pitchFamily="49" charset="-122"/>
                <a:cs typeface="Times New Roman" pitchFamily="18" charset="0"/>
              </a:rPr>
              <a:t>要监控的事件和</a:t>
            </a:r>
            <a:r>
              <a:rPr lang="en-US" altLang="zh-CN" sz="3200" dirty="0">
                <a:latin typeface="楷体" pitchFamily="49" charset="-122"/>
                <a:ea typeface="楷体" pitchFamily="49" charset="-122"/>
                <a:cs typeface="Times New Roman" pitchFamily="18" charset="0"/>
              </a:rPr>
              <a:t>epoll</a:t>
            </a:r>
            <a:r>
              <a:rPr lang="zh-CN" altLang="zh-CN" sz="3200" dirty="0">
                <a:latin typeface="楷体" pitchFamily="49" charset="-122"/>
                <a:ea typeface="楷体" pitchFamily="49" charset="-122"/>
                <a:cs typeface="Times New Roman" pitchFamily="18" charset="0"/>
              </a:rPr>
              <a:t>的工作模</a:t>
            </a:r>
            <a:r>
              <a:rPr lang="zh-CN" altLang="zh-CN" sz="3200" dirty="0" smtClean="0">
                <a:latin typeface="楷体" pitchFamily="49" charset="-122"/>
                <a:ea typeface="楷体" pitchFamily="49" charset="-122"/>
                <a:cs typeface="Times New Roman" pitchFamily="18" charset="0"/>
              </a:rPr>
              <a:t>式</a:t>
            </a:r>
            <a:r>
              <a:rPr lang="zh-CN" altLang="en-US" sz="3200" dirty="0" smtClean="0">
                <a:latin typeface="楷体" pitchFamily="49" charset="-122"/>
                <a:ea typeface="楷体" pitchFamily="49" charset="-122"/>
                <a:cs typeface="Times New Roman" pitchFamily="18" charset="0"/>
              </a:rPr>
              <a:t>。</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2237567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epoll</a:t>
            </a:r>
            <a:r>
              <a:rPr lang="zh-CN" altLang="zh-CN" sz="4000" dirty="0">
                <a:solidFill>
                  <a:srgbClr val="1353A2"/>
                </a:solidFill>
                <a:latin typeface="微软雅黑" panose="020B0503020204020204" charset="-122"/>
                <a:ea typeface="微软雅黑" panose="020B0503020204020204" charset="-122"/>
              </a:rPr>
              <a:t>并发服务器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2"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poll()</a:t>
            </a:r>
            <a:r>
              <a:rPr lang="zh-CN" altLang="zh-CN" sz="4400" dirty="0">
                <a:latin typeface="微软雅黑" pitchFamily="34" charset="-122"/>
                <a:ea typeface="微软雅黑" pitchFamily="34" charset="-122"/>
              </a:rPr>
              <a:t>方法的功能是查询</a:t>
            </a:r>
            <a:r>
              <a:rPr lang="en-US" altLang="zh-CN" sz="4400" dirty="0">
                <a:latin typeface="微软雅黑" pitchFamily="34" charset="-122"/>
                <a:ea typeface="微软雅黑" pitchFamily="34" charset="-122"/>
              </a:rPr>
              <a:t>epoll</a:t>
            </a:r>
            <a:r>
              <a:rPr lang="zh-CN" altLang="zh-CN" sz="4400" dirty="0">
                <a:latin typeface="微软雅黑" pitchFamily="34" charset="-122"/>
                <a:ea typeface="微软雅黑" pitchFamily="34" charset="-122"/>
              </a:rPr>
              <a:t>对象，判断是否有</a:t>
            </a:r>
            <a:r>
              <a:rPr lang="en-US" altLang="zh-CN" sz="4400" dirty="0">
                <a:latin typeface="微软雅黑" pitchFamily="34" charset="-122"/>
                <a:ea typeface="微软雅黑" pitchFamily="34" charset="-122"/>
              </a:rPr>
              <a:t>epoll</a:t>
            </a:r>
            <a:r>
              <a:rPr lang="zh-CN" altLang="zh-CN" sz="4400" dirty="0">
                <a:latin typeface="微软雅黑" pitchFamily="34" charset="-122"/>
                <a:ea typeface="微软雅黑" pitchFamily="34" charset="-122"/>
              </a:rPr>
              <a:t>关注的事件被触发。</a:t>
            </a:r>
            <a:r>
              <a:rPr lang="en-US" altLang="zh-CN" sz="4400" dirty="0">
                <a:latin typeface="微软雅黑" pitchFamily="34" charset="-122"/>
                <a:ea typeface="微软雅黑" pitchFamily="34" charset="-122"/>
              </a:rPr>
              <a:t>poll()</a:t>
            </a:r>
            <a:r>
              <a:rPr lang="zh-CN" altLang="zh-CN" sz="4400" dirty="0">
                <a:latin typeface="微软雅黑" pitchFamily="34" charset="-122"/>
                <a:ea typeface="微软雅黑" pitchFamily="34" charset="-122"/>
              </a:rPr>
              <a:t>方法的语法格式如下：</a:t>
            </a:r>
          </a:p>
        </p:txBody>
      </p:sp>
      <p:sp>
        <p:nvSpPr>
          <p:cNvPr id="4" name="矩形 3"/>
          <p:cNvSpPr/>
          <p:nvPr/>
        </p:nvSpPr>
        <p:spPr>
          <a:xfrm>
            <a:off x="1939636" y="3754149"/>
            <a:ext cx="8562109" cy="109451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5" name="文本框 2"/>
          <p:cNvSpPr txBox="1">
            <a:spLocks noChangeArrowheads="1"/>
          </p:cNvSpPr>
          <p:nvPr/>
        </p:nvSpPr>
        <p:spPr bwMode="auto">
          <a:xfrm>
            <a:off x="2894457" y="3978238"/>
            <a:ext cx="66524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poll([timeout=-1[, maxevents=-1]]) </a:t>
            </a:r>
            <a:endParaRPr lang="zh-CN" altLang="zh-CN" sz="3600" dirty="0">
              <a:latin typeface="Times New Roman" pitchFamily="18" charset="0"/>
            </a:endParaRPr>
          </a:p>
        </p:txBody>
      </p:sp>
      <p:sp>
        <p:nvSpPr>
          <p:cNvPr id="6" name="矩形 5"/>
          <p:cNvSpPr/>
          <p:nvPr/>
        </p:nvSpPr>
        <p:spPr>
          <a:xfrm>
            <a:off x="1906248" y="4924429"/>
            <a:ext cx="8595498" cy="1569660"/>
          </a:xfrm>
          <a:prstGeom prst="rect">
            <a:avLst/>
          </a:prstGeom>
        </p:spPr>
        <p:txBody>
          <a:bodyPr wrap="square">
            <a:spAutoFit/>
          </a:bodyPr>
          <a:lstStyle/>
          <a:p>
            <a:r>
              <a:rPr lang="en-US" altLang="zh-CN" sz="3200" dirty="0">
                <a:latin typeface="楷体" pitchFamily="49" charset="-122"/>
                <a:ea typeface="楷体" pitchFamily="49" charset="-122"/>
                <a:cs typeface="Times New Roman" pitchFamily="18" charset="0"/>
              </a:rPr>
              <a:t>poll</a:t>
            </a:r>
            <a:r>
              <a:rPr lang="en-US" altLang="zh-CN" sz="3200" dirty="0" smtClean="0">
                <a:latin typeface="楷体" pitchFamily="49" charset="-122"/>
                <a:ea typeface="楷体" pitchFamily="49" charset="-122"/>
                <a:cs typeface="Times New Roman" pitchFamily="18" charset="0"/>
              </a:rPr>
              <a:t>()</a:t>
            </a:r>
            <a:r>
              <a:rPr lang="zh-CN" altLang="en-US" sz="3200" dirty="0" smtClean="0">
                <a:latin typeface="楷体" pitchFamily="49" charset="-122"/>
                <a:ea typeface="楷体" pitchFamily="49" charset="-122"/>
                <a:cs typeface="Times New Roman" pitchFamily="18" charset="0"/>
              </a:rPr>
              <a:t>方法</a:t>
            </a:r>
            <a:r>
              <a:rPr lang="zh-CN" altLang="zh-CN" sz="3200" dirty="0" smtClean="0">
                <a:latin typeface="楷体" pitchFamily="49" charset="-122"/>
                <a:ea typeface="楷体" pitchFamily="49" charset="-122"/>
                <a:cs typeface="Times New Roman" pitchFamily="18" charset="0"/>
              </a:rPr>
              <a:t>中</a:t>
            </a:r>
            <a:r>
              <a:rPr lang="zh-CN" altLang="zh-CN" sz="3200" dirty="0">
                <a:latin typeface="楷体" pitchFamily="49" charset="-122"/>
                <a:ea typeface="楷体" pitchFamily="49" charset="-122"/>
                <a:cs typeface="Times New Roman" pitchFamily="18" charset="0"/>
              </a:rPr>
              <a:t>的参数都是可缺省参数，其中</a:t>
            </a:r>
            <a:r>
              <a:rPr lang="en-US" altLang="zh-CN" sz="3200" dirty="0">
                <a:latin typeface="楷体" pitchFamily="49" charset="-122"/>
                <a:ea typeface="楷体" pitchFamily="49" charset="-122"/>
                <a:cs typeface="Times New Roman" pitchFamily="18" charset="0"/>
              </a:rPr>
              <a:t>timeout</a:t>
            </a:r>
            <a:r>
              <a:rPr lang="zh-CN" altLang="zh-CN" sz="3200" dirty="0">
                <a:latin typeface="楷体" pitchFamily="49" charset="-122"/>
                <a:ea typeface="楷体" pitchFamily="49" charset="-122"/>
                <a:cs typeface="Times New Roman" pitchFamily="18" charset="0"/>
              </a:rPr>
              <a:t>用于设置等待时长，其默认值</a:t>
            </a:r>
            <a:r>
              <a:rPr lang="en-US" altLang="zh-CN" sz="3200" dirty="0">
                <a:latin typeface="楷体" pitchFamily="49" charset="-122"/>
                <a:ea typeface="楷体" pitchFamily="49" charset="-122"/>
                <a:cs typeface="Times New Roman" pitchFamily="18" charset="0"/>
              </a:rPr>
              <a:t>-1</a:t>
            </a:r>
            <a:r>
              <a:rPr lang="zh-CN" altLang="zh-CN" sz="3200" dirty="0">
                <a:latin typeface="楷体" pitchFamily="49" charset="-122"/>
                <a:ea typeface="楷体" pitchFamily="49" charset="-122"/>
                <a:cs typeface="Times New Roman" pitchFamily="18" charset="0"/>
              </a:rPr>
              <a:t>表示无限等待。</a:t>
            </a:r>
            <a:endParaRPr lang="en-US" altLang="zh-CN" sz="32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2471375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本章介绍了和网络编程相关的知识，包括基础的</a:t>
            </a:r>
            <a:r>
              <a:rPr lang="zh-CN" altLang="zh-CN" sz="2800" dirty="0">
                <a:solidFill>
                  <a:srgbClr val="FF0000"/>
                </a:solidFill>
                <a:latin typeface="微软雅黑" pitchFamily="34" charset="-122"/>
                <a:ea typeface="微软雅黑" pitchFamily="34" charset="-122"/>
              </a:rPr>
              <a:t>网络知识</a:t>
            </a:r>
            <a:r>
              <a:rPr lang="zh-CN" altLang="zh-CN" sz="2800" dirty="0">
                <a:solidFill>
                  <a:srgbClr val="1353A2"/>
                </a:solidFill>
                <a:latin typeface="微软雅黑" pitchFamily="34" charset="-122"/>
                <a:ea typeface="微软雅黑" pitchFamily="34" charset="-122"/>
              </a:rPr>
              <a:t>、</a:t>
            </a:r>
            <a:r>
              <a:rPr lang="en-US" altLang="zh-CN" sz="2800" dirty="0">
                <a:solidFill>
                  <a:srgbClr val="1353A2"/>
                </a:solidFill>
                <a:latin typeface="微软雅黑" pitchFamily="34" charset="-122"/>
                <a:ea typeface="微软雅黑" pitchFamily="34" charset="-122"/>
              </a:rPr>
              <a:t>s</a:t>
            </a:r>
            <a:r>
              <a:rPr lang="en-US" altLang="zh-CN" sz="2800" dirty="0">
                <a:solidFill>
                  <a:srgbClr val="FF0000"/>
                </a:solidFill>
                <a:latin typeface="微软雅黑" pitchFamily="34" charset="-122"/>
                <a:ea typeface="微软雅黑" pitchFamily="34" charset="-122"/>
              </a:rPr>
              <a:t>ocket</a:t>
            </a:r>
            <a:r>
              <a:rPr lang="zh-CN" altLang="zh-CN" sz="2800" dirty="0">
                <a:solidFill>
                  <a:srgbClr val="FF0000"/>
                </a:solidFill>
                <a:latin typeface="微软雅黑" pitchFamily="34" charset="-122"/>
                <a:ea typeface="微软雅黑" pitchFamily="34" charset="-122"/>
              </a:rPr>
              <a:t>网络编程的通信流程与内置方法</a:t>
            </a:r>
            <a:r>
              <a:rPr lang="zh-CN" altLang="zh-CN" sz="2800" dirty="0">
                <a:solidFill>
                  <a:srgbClr val="1353A2"/>
                </a:solidFill>
                <a:latin typeface="微软雅黑" pitchFamily="34" charset="-122"/>
                <a:ea typeface="微软雅黑" pitchFamily="34" charset="-122"/>
              </a:rPr>
              <a:t>，并通过几个简单实例分别讲解和演示了如何</a:t>
            </a:r>
            <a:r>
              <a:rPr lang="zh-CN" altLang="zh-CN" sz="2800" dirty="0">
                <a:solidFill>
                  <a:srgbClr val="FF0000"/>
                </a:solidFill>
                <a:latin typeface="微软雅黑" pitchFamily="34" charset="-122"/>
                <a:ea typeface="微软雅黑" pitchFamily="34" charset="-122"/>
              </a:rPr>
              <a:t>基于</a:t>
            </a:r>
            <a:r>
              <a:rPr lang="en-US" altLang="zh-CN" sz="2800" dirty="0">
                <a:solidFill>
                  <a:srgbClr val="FF0000"/>
                </a:solidFill>
                <a:latin typeface="微软雅黑" pitchFamily="34" charset="-122"/>
                <a:ea typeface="微软雅黑" pitchFamily="34" charset="-122"/>
              </a:rPr>
              <a:t>UDP</a:t>
            </a:r>
            <a:r>
              <a:rPr lang="zh-CN" altLang="zh-CN" sz="2800" dirty="0">
                <a:solidFill>
                  <a:srgbClr val="FF0000"/>
                </a:solidFill>
                <a:latin typeface="微软雅黑" pitchFamily="34" charset="-122"/>
                <a:ea typeface="微软雅黑" pitchFamily="34" charset="-122"/>
              </a:rPr>
              <a:t>、</a:t>
            </a:r>
            <a:r>
              <a:rPr lang="en-US" altLang="zh-CN" sz="2800" dirty="0">
                <a:solidFill>
                  <a:srgbClr val="FF0000"/>
                </a:solidFill>
                <a:latin typeface="微软雅黑" pitchFamily="34" charset="-122"/>
                <a:ea typeface="微软雅黑" pitchFamily="34" charset="-122"/>
              </a:rPr>
              <a:t>TCP</a:t>
            </a:r>
            <a:r>
              <a:rPr lang="zh-CN" altLang="zh-CN" sz="2800" dirty="0">
                <a:solidFill>
                  <a:srgbClr val="FF0000"/>
                </a:solidFill>
                <a:latin typeface="微软雅黑" pitchFamily="34" charset="-122"/>
                <a:ea typeface="微软雅黑" pitchFamily="34" charset="-122"/>
              </a:rPr>
              <a:t>的网络通信</a:t>
            </a:r>
            <a:r>
              <a:rPr lang="zh-CN" altLang="zh-CN" sz="2800" dirty="0">
                <a:solidFill>
                  <a:srgbClr val="1353A2"/>
                </a:solidFill>
                <a:latin typeface="微软雅黑" pitchFamily="34" charset="-122"/>
                <a:ea typeface="微软雅黑" pitchFamily="34" charset="-122"/>
              </a:rPr>
              <a:t>，以及</a:t>
            </a:r>
            <a:r>
              <a:rPr lang="en-US" altLang="zh-CN" sz="2800" dirty="0">
                <a:solidFill>
                  <a:srgbClr val="FF0000"/>
                </a:solidFill>
                <a:latin typeface="微软雅黑" pitchFamily="34" charset="-122"/>
                <a:ea typeface="微软雅黑" pitchFamily="34" charset="-122"/>
              </a:rPr>
              <a:t>TCP</a:t>
            </a:r>
            <a:r>
              <a:rPr lang="zh-CN" altLang="zh-CN" sz="2800" dirty="0">
                <a:solidFill>
                  <a:srgbClr val="FF0000"/>
                </a:solidFill>
                <a:latin typeface="微软雅黑" pitchFamily="34" charset="-122"/>
                <a:ea typeface="微软雅黑" pitchFamily="34" charset="-122"/>
              </a:rPr>
              <a:t>并发服务器和</a:t>
            </a:r>
            <a:r>
              <a:rPr lang="en-US" altLang="zh-CN" sz="2800" dirty="0">
                <a:solidFill>
                  <a:srgbClr val="FF0000"/>
                </a:solidFill>
                <a:latin typeface="微软雅黑" pitchFamily="34" charset="-122"/>
                <a:ea typeface="微软雅黑" pitchFamily="34" charset="-122"/>
              </a:rPr>
              <a:t>I/O</a:t>
            </a:r>
            <a:r>
              <a:rPr lang="zh-CN" altLang="zh-CN" sz="2800" dirty="0">
                <a:solidFill>
                  <a:srgbClr val="FF0000"/>
                </a:solidFill>
                <a:latin typeface="微软雅黑" pitchFamily="34" charset="-122"/>
                <a:ea typeface="微软雅黑" pitchFamily="34" charset="-122"/>
              </a:rPr>
              <a:t>多路转接服务器的原理与多种实现方法</a:t>
            </a:r>
            <a:r>
              <a:rPr lang="zh-CN" altLang="zh-CN" sz="2800" dirty="0" smtClean="0">
                <a:solidFill>
                  <a:srgbClr val="1353A2"/>
                </a:solidFill>
                <a:latin typeface="微软雅黑" pitchFamily="34" charset="-122"/>
                <a:ea typeface="微软雅黑" pitchFamily="34" charset="-122"/>
              </a:rPr>
              <a:t>。</a:t>
            </a: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r>
              <a:rPr lang="zh-CN" altLang="zh-CN" sz="2800" dirty="0" smtClean="0">
                <a:solidFill>
                  <a:srgbClr val="1353A2"/>
                </a:solidFill>
                <a:latin typeface="微软雅黑" pitchFamily="34" charset="-122"/>
                <a:ea typeface="微软雅黑" pitchFamily="34" charset="-122"/>
              </a:rPr>
              <a:t>通</a:t>
            </a:r>
            <a:r>
              <a:rPr lang="zh-CN" altLang="zh-CN" sz="2800" dirty="0">
                <a:solidFill>
                  <a:srgbClr val="1353A2"/>
                </a:solidFill>
                <a:latin typeface="微软雅黑" pitchFamily="34" charset="-122"/>
                <a:ea typeface="微软雅黑" pitchFamily="34" charset="-122"/>
              </a:rPr>
              <a:t>过对本章的学习，希望读者能够了解基础网络知识，掌握</a:t>
            </a:r>
            <a:r>
              <a:rPr lang="en-US" altLang="zh-CN" sz="2800" dirty="0">
                <a:solidFill>
                  <a:srgbClr val="1353A2"/>
                </a:solidFill>
                <a:latin typeface="微软雅黑" pitchFamily="34" charset="-122"/>
                <a:ea typeface="微软雅黑" pitchFamily="34" charset="-122"/>
              </a:rPr>
              <a:t>socket</a:t>
            </a:r>
            <a:r>
              <a:rPr lang="zh-CN" altLang="zh-CN" sz="2800" dirty="0">
                <a:solidFill>
                  <a:srgbClr val="1353A2"/>
                </a:solidFill>
                <a:latin typeface="微软雅黑" pitchFamily="34" charset="-122"/>
                <a:ea typeface="微软雅黑" pitchFamily="34" charset="-122"/>
              </a:rPr>
              <a:t>网络编程的通信流程，熟练实现基于</a:t>
            </a:r>
            <a:r>
              <a:rPr lang="en-US" altLang="zh-CN" sz="2800" dirty="0">
                <a:solidFill>
                  <a:srgbClr val="1353A2"/>
                </a:solidFill>
                <a:latin typeface="微软雅黑" pitchFamily="34" charset="-122"/>
                <a:ea typeface="微软雅黑" pitchFamily="34" charset="-122"/>
              </a:rPr>
              <a:t>UDP</a:t>
            </a:r>
            <a:r>
              <a:rPr lang="zh-CN" altLang="zh-CN" sz="2800" dirty="0">
                <a:solidFill>
                  <a:srgbClr val="1353A2"/>
                </a:solidFill>
                <a:latin typeface="微软雅黑" pitchFamily="34" charset="-122"/>
                <a:ea typeface="微软雅黑" pitchFamily="34" charset="-122"/>
              </a:rPr>
              <a:t>、</a:t>
            </a:r>
            <a:r>
              <a:rPr lang="en-US" altLang="zh-CN" sz="2800" dirty="0">
                <a:solidFill>
                  <a:srgbClr val="1353A2"/>
                </a:solidFill>
                <a:latin typeface="微软雅黑" pitchFamily="34" charset="-122"/>
                <a:ea typeface="微软雅黑" pitchFamily="34" charset="-122"/>
              </a:rPr>
              <a:t>TCP</a:t>
            </a:r>
            <a:r>
              <a:rPr lang="zh-CN" altLang="zh-CN" sz="2800" dirty="0">
                <a:solidFill>
                  <a:srgbClr val="1353A2"/>
                </a:solidFill>
                <a:latin typeface="微软雅黑" pitchFamily="34" charset="-122"/>
                <a:ea typeface="微软雅黑" pitchFamily="34" charset="-122"/>
              </a:rPr>
              <a:t>的网络通信，并掌握并发服务器与多路转接服务器的基础模型。</a:t>
            </a:r>
            <a:endParaRPr lang="zh-CN" altLang="en-US" sz="2800" dirty="0">
              <a:solidFill>
                <a:srgbClr val="1353A2"/>
              </a:solidFill>
              <a:latin typeface="微软雅黑" pitchFamily="34" charset="-122"/>
              <a:ea typeface="微软雅黑"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charset="-122"/>
                <a:ea typeface="微软雅黑" panose="020B0503020204020204" charset="-122"/>
                <a:sym typeface="+mn-ea"/>
              </a:rPr>
              <a:t>本章小结</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87678"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网络中存在多台主机，为保证主机间能顺利通讯</a:t>
            </a:r>
            <a:r>
              <a:rPr lang="zh-CN" altLang="zh-CN" sz="4400" dirty="0" smtClean="0">
                <a:latin typeface="微软雅黑" pitchFamily="34" charset="-122"/>
                <a:ea typeface="微软雅黑" pitchFamily="34" charset="-122"/>
              </a:rPr>
              <a:t>，应</a:t>
            </a:r>
            <a:r>
              <a:rPr lang="zh-CN" altLang="zh-CN" sz="4400" dirty="0">
                <a:latin typeface="微软雅黑" pitchFamily="34" charset="-122"/>
                <a:ea typeface="微软雅黑" pitchFamily="34" charset="-122"/>
              </a:rPr>
              <a:t>制订一组用于数据传输的规则，这组规则就是协议。</a:t>
            </a:r>
            <a:endParaRPr lang="zh-CN" altLang="en-US" sz="4400" dirty="0">
              <a:latin typeface="微软雅黑" pitchFamily="34" charset="-122"/>
              <a:ea typeface="微软雅黑" pitchFamily="34" charset="-122"/>
            </a:endParaRPr>
          </a:p>
        </p:txBody>
      </p:sp>
      <p:sp>
        <p:nvSpPr>
          <p:cNvPr id="4" name="矩形 3"/>
          <p:cNvSpPr/>
          <p:nvPr/>
        </p:nvSpPr>
        <p:spPr>
          <a:xfrm>
            <a:off x="1612034" y="4022836"/>
            <a:ext cx="9019309" cy="1892506"/>
          </a:xfrm>
          <a:prstGeom prst="rect">
            <a:avLst/>
          </a:prstGeom>
        </p:spPr>
        <p:txBody>
          <a:bodyPr wrap="square">
            <a:spAutoFit/>
          </a:bodyPr>
          <a:lstStyle/>
          <a:p>
            <a:pPr marL="571500" indent="-571500">
              <a:lnSpc>
                <a:spcPct val="120000"/>
              </a:lnSpc>
              <a:buFont typeface="Arial" pitchFamily="34" charset="0"/>
              <a:buChar char="•"/>
            </a:pPr>
            <a:r>
              <a:rPr lang="zh-CN" altLang="zh-CN" sz="3400" dirty="0">
                <a:latin typeface="楷体" pitchFamily="49" charset="-122"/>
                <a:ea typeface="楷体" pitchFamily="49" charset="-122"/>
              </a:rPr>
              <a:t>人们考虑按照通信过程中各项工作的性质，将工作分为不同层次，并为每一层制定各自的协议。</a:t>
            </a:r>
            <a:endParaRPr lang="zh-CN" altLang="en-US" sz="3400" dirty="0">
              <a:latin typeface="楷体" pitchFamily="49" charset="-122"/>
              <a:ea typeface="楷体" pitchFamily="49" charset="-122"/>
            </a:endParaRPr>
          </a:p>
        </p:txBody>
      </p:sp>
    </p:spTree>
    <p:extLst>
      <p:ext uri="{BB962C8B-B14F-4D97-AF65-F5344CB8AC3E}">
        <p14:creationId xmlns:p14="http://schemas.microsoft.com/office/powerpoint/2010/main" val="19014792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协议与体系结构</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87678"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制定协议时为网络间通信过程所划分的层次通常称为计算机网络的体系结构。</a:t>
            </a:r>
            <a:endParaRPr lang="zh-CN" altLang="en-US" sz="4400" dirty="0">
              <a:latin typeface="微软雅黑" pitchFamily="34" charset="-122"/>
              <a:ea typeface="微软雅黑" pitchFamily="34" charset="-122"/>
            </a:endParaRPr>
          </a:p>
        </p:txBody>
      </p:sp>
      <p:sp>
        <p:nvSpPr>
          <p:cNvPr id="15" name="矩形 14"/>
          <p:cNvSpPr/>
          <p:nvPr/>
        </p:nvSpPr>
        <p:spPr>
          <a:xfrm>
            <a:off x="1151587" y="3246419"/>
            <a:ext cx="9940203" cy="3046988"/>
          </a:xfrm>
          <a:prstGeom prst="rect">
            <a:avLst/>
          </a:prstGeom>
        </p:spPr>
        <p:txBody>
          <a:bodyPr wrap="square">
            <a:spAutoFit/>
          </a:bodyPr>
          <a:lstStyle/>
          <a:p>
            <a:pPr marL="571500" indent="-571500">
              <a:buFont typeface="Arial" pitchFamily="34" charset="0"/>
              <a:buChar char="•"/>
            </a:pPr>
            <a:r>
              <a:rPr lang="x-none" altLang="zh-CN" sz="3200" dirty="0">
                <a:latin typeface="楷体" pitchFamily="49" charset="-122"/>
                <a:ea typeface="楷体" pitchFamily="49" charset="-122"/>
              </a:rPr>
              <a:t>计算机网络中常见的体系结构有OSI（开放式系统互联模型）和TCP/IP（传输控制协议/互联网协议模型）。</a:t>
            </a:r>
            <a:endParaRPr lang="en-US" altLang="zh-CN" sz="3200" dirty="0">
              <a:latin typeface="楷体" pitchFamily="49" charset="-122"/>
              <a:ea typeface="楷体" pitchFamily="49" charset="-122"/>
            </a:endParaRPr>
          </a:p>
          <a:p>
            <a:pPr marL="571500" indent="-571500">
              <a:buFont typeface="Arial" pitchFamily="34" charset="0"/>
              <a:buChar char="•"/>
            </a:pPr>
            <a:r>
              <a:rPr lang="zh-CN" altLang="zh-CN" sz="3200" dirty="0">
                <a:latin typeface="楷体" pitchFamily="49" charset="-122"/>
                <a:ea typeface="楷体" pitchFamily="49" charset="-122"/>
              </a:rPr>
              <a:t>此外，在计算机网络中通常以一种包含五层协议的体系结构来讲解各层之间的功能与联系</a:t>
            </a:r>
            <a:r>
              <a:rPr lang="en-US" altLang="zh-CN" sz="3200" dirty="0">
                <a:latin typeface="楷体" pitchFamily="49" charset="-122"/>
                <a:ea typeface="楷体" pitchFamily="49" charset="-122"/>
              </a:rPr>
              <a:t>,</a:t>
            </a:r>
            <a:r>
              <a:rPr lang="zh-CN" altLang="zh-CN" sz="3200" dirty="0">
                <a:latin typeface="楷体" pitchFamily="49" charset="-122"/>
                <a:ea typeface="楷体" pitchFamily="49" charset="-122"/>
              </a:rPr>
              <a:t>这种体系结构结合</a:t>
            </a:r>
            <a:r>
              <a:rPr lang="en-US" altLang="zh-CN" sz="3200" dirty="0">
                <a:latin typeface="楷体" pitchFamily="49" charset="-122"/>
                <a:ea typeface="楷体" pitchFamily="49" charset="-122"/>
              </a:rPr>
              <a:t>OSI</a:t>
            </a:r>
            <a:r>
              <a:rPr lang="zh-CN" altLang="zh-CN" sz="3200" dirty="0">
                <a:latin typeface="楷体" pitchFamily="49" charset="-122"/>
                <a:ea typeface="楷体" pitchFamily="49" charset="-122"/>
              </a:rPr>
              <a:t>和</a:t>
            </a:r>
            <a:r>
              <a:rPr lang="en-US" altLang="zh-CN" sz="3200" dirty="0">
                <a:latin typeface="楷体" pitchFamily="49" charset="-122"/>
                <a:ea typeface="楷体" pitchFamily="49" charset="-122"/>
              </a:rPr>
              <a:t>TCP/IP</a:t>
            </a:r>
            <a:r>
              <a:rPr lang="zh-CN" altLang="zh-CN" sz="3200" dirty="0">
                <a:latin typeface="楷体" pitchFamily="49" charset="-122"/>
                <a:ea typeface="楷体" pitchFamily="49" charset="-122"/>
              </a:rPr>
              <a:t>的优点</a:t>
            </a:r>
            <a:r>
              <a:rPr lang="zh-CN" altLang="en-US" sz="3200" dirty="0">
                <a:latin typeface="楷体" pitchFamily="49" charset="-122"/>
                <a:ea typeface="楷体" pitchFamily="49" charset="-122"/>
              </a:rPr>
              <a:t>。</a:t>
            </a:r>
            <a:endParaRPr lang="zh-CN" altLang="zh-CN" sz="3200" dirty="0">
              <a:latin typeface="楷体" pitchFamily="49" charset="-122"/>
              <a:ea typeface="楷体" pitchFamily="49" charset="-122"/>
            </a:endParaRPr>
          </a:p>
        </p:txBody>
      </p:sp>
    </p:spTree>
    <p:extLst>
      <p:ext uri="{BB962C8B-B14F-4D97-AF65-F5344CB8AC3E}">
        <p14:creationId xmlns:p14="http://schemas.microsoft.com/office/powerpoint/2010/main" val="355303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741154a4f4f226e5f7fc2de979fcabba5bbb8d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2557</TotalTime>
  <Words>6187</Words>
  <Application>Microsoft Office PowerPoint</Application>
  <PresentationFormat>自定义</PresentationFormat>
  <Paragraphs>358</Paragraphs>
  <Slides>80</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82" baseType="lpstr">
      <vt:lpstr>Office 主题​​</vt:lpstr>
      <vt:lpstr>Microsoft Excel 97-2003 工作表</vt:lpstr>
      <vt:lpstr>第14章 网络编程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郑瑶瑶</cp:lastModifiedBy>
  <cp:revision>3711</cp:revision>
  <dcterms:created xsi:type="dcterms:W3CDTF">2016-08-25T05:35:30Z</dcterms:created>
  <dcterms:modified xsi:type="dcterms:W3CDTF">2020-04-22T09:15:42Z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