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4"/>
  </p:notesMasterIdLst>
  <p:sldIdLst>
    <p:sldId id="256" r:id="rId2"/>
    <p:sldId id="398" r:id="rId3"/>
    <p:sldId id="979" r:id="rId4"/>
    <p:sldId id="344" r:id="rId5"/>
    <p:sldId id="897" r:id="rId6"/>
    <p:sldId id="1092" r:id="rId7"/>
    <p:sldId id="1093" r:id="rId8"/>
    <p:sldId id="1094" r:id="rId9"/>
    <p:sldId id="1095" r:id="rId10"/>
    <p:sldId id="1096" r:id="rId11"/>
    <p:sldId id="1066" r:id="rId12"/>
    <p:sldId id="1097" r:id="rId13"/>
    <p:sldId id="1098" r:id="rId14"/>
    <p:sldId id="1099" r:id="rId15"/>
    <p:sldId id="1100" r:id="rId16"/>
    <p:sldId id="1101" r:id="rId17"/>
    <p:sldId id="1102" r:id="rId18"/>
    <p:sldId id="1103" r:id="rId19"/>
    <p:sldId id="1068" r:id="rId20"/>
    <p:sldId id="1107" r:id="rId21"/>
    <p:sldId id="1105" r:id="rId22"/>
    <p:sldId id="1106" r:id="rId23"/>
    <p:sldId id="1108" r:id="rId24"/>
    <p:sldId id="1109" r:id="rId25"/>
    <p:sldId id="1110" r:id="rId26"/>
    <p:sldId id="1111" r:id="rId27"/>
    <p:sldId id="1067" r:id="rId28"/>
    <p:sldId id="1112" r:id="rId29"/>
    <p:sldId id="1113" r:id="rId30"/>
    <p:sldId id="1114" r:id="rId31"/>
    <p:sldId id="1115" r:id="rId32"/>
    <p:sldId id="1116" r:id="rId33"/>
    <p:sldId id="1117" r:id="rId34"/>
    <p:sldId id="1118" r:id="rId35"/>
    <p:sldId id="1119" r:id="rId36"/>
    <p:sldId id="1120" r:id="rId37"/>
    <p:sldId id="1121" r:id="rId38"/>
    <p:sldId id="1122" r:id="rId39"/>
    <p:sldId id="1123" r:id="rId40"/>
    <p:sldId id="1124" r:id="rId41"/>
    <p:sldId id="1125" r:id="rId42"/>
    <p:sldId id="1126" r:id="rId43"/>
    <p:sldId id="1127" r:id="rId44"/>
    <p:sldId id="1128" r:id="rId45"/>
    <p:sldId id="1129" r:id="rId46"/>
    <p:sldId id="1130" r:id="rId47"/>
    <p:sldId id="1131" r:id="rId48"/>
    <p:sldId id="1132" r:id="rId49"/>
    <p:sldId id="1133" r:id="rId50"/>
    <p:sldId id="1134" r:id="rId51"/>
    <p:sldId id="1135" r:id="rId52"/>
    <p:sldId id="1136" r:id="rId53"/>
    <p:sldId id="1137" r:id="rId54"/>
    <p:sldId id="1069" r:id="rId55"/>
    <p:sldId id="1138" r:id="rId56"/>
    <p:sldId id="1139" r:id="rId57"/>
    <p:sldId id="1140" r:id="rId58"/>
    <p:sldId id="1141" r:id="rId59"/>
    <p:sldId id="1142" r:id="rId60"/>
    <p:sldId id="1143" r:id="rId61"/>
    <p:sldId id="1144" r:id="rId62"/>
    <p:sldId id="1070" r:id="rId63"/>
    <p:sldId id="1145" r:id="rId64"/>
    <p:sldId id="1071" r:id="rId65"/>
    <p:sldId id="1147" r:id="rId66"/>
    <p:sldId id="1146" r:id="rId67"/>
    <p:sldId id="1148" r:id="rId68"/>
    <p:sldId id="1149" r:id="rId69"/>
    <p:sldId id="1150" r:id="rId70"/>
    <p:sldId id="1151" r:id="rId71"/>
    <p:sldId id="1152" r:id="rId72"/>
    <p:sldId id="1153" r:id="rId73"/>
    <p:sldId id="1154" r:id="rId74"/>
    <p:sldId id="1155" r:id="rId75"/>
    <p:sldId id="1156" r:id="rId76"/>
    <p:sldId id="1157" r:id="rId77"/>
    <p:sldId id="1158" r:id="rId78"/>
    <p:sldId id="1028" r:id="rId79"/>
    <p:sldId id="1159" r:id="rId80"/>
    <p:sldId id="1074" r:id="rId81"/>
    <p:sldId id="1160" r:id="rId82"/>
    <p:sldId id="1161" r:id="rId83"/>
    <p:sldId id="1162" r:id="rId84"/>
    <p:sldId id="1163" r:id="rId85"/>
    <p:sldId id="1164" r:id="rId86"/>
    <p:sldId id="1165" r:id="rId87"/>
    <p:sldId id="1166" r:id="rId88"/>
    <p:sldId id="1167" r:id="rId89"/>
    <p:sldId id="1073" r:id="rId90"/>
    <p:sldId id="1168" r:id="rId91"/>
    <p:sldId id="1169" r:id="rId92"/>
    <p:sldId id="1170" r:id="rId93"/>
    <p:sldId id="1172" r:id="rId94"/>
    <p:sldId id="1171" r:id="rId95"/>
    <p:sldId id="1173" r:id="rId96"/>
    <p:sldId id="1174" r:id="rId97"/>
    <p:sldId id="1175" r:id="rId98"/>
    <p:sldId id="1075" r:id="rId99"/>
    <p:sldId id="1176" r:id="rId100"/>
    <p:sldId id="1076" r:id="rId101"/>
    <p:sldId id="1177" r:id="rId102"/>
    <p:sldId id="1178" r:id="rId103"/>
    <p:sldId id="1179" r:id="rId104"/>
    <p:sldId id="1180" r:id="rId105"/>
    <p:sldId id="1181" r:id="rId106"/>
    <p:sldId id="1182" r:id="rId107"/>
    <p:sldId id="1077" r:id="rId108"/>
    <p:sldId id="1183" r:id="rId109"/>
    <p:sldId id="1184" r:id="rId110"/>
    <p:sldId id="1185" r:id="rId111"/>
    <p:sldId id="531" r:id="rId112"/>
    <p:sldId id="376" r:id="rId113"/>
  </p:sldIdLst>
  <p:sldSz cx="12192000" cy="6858000"/>
  <p:notesSz cx="6858000" cy="9144000"/>
  <p:custDataLst>
    <p:tags r:id="rId1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itchFamily="34" charset="0"/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charset="-12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1353A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02" autoAdjust="0"/>
    <p:restoredTop sz="94660" autoAdjust="0"/>
  </p:normalViewPr>
  <p:slideViewPr>
    <p:cSldViewPr snapToGrid="0">
      <p:cViewPr>
        <p:scale>
          <a:sx n="67" d="100"/>
          <a:sy n="67" d="100"/>
        </p:scale>
        <p:origin x="-396" y="-546"/>
      </p:cViewPr>
      <p:guideLst>
        <p:guide orient="horz" pos="2092"/>
        <p:guide pos="38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gs" Target="tags/tag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charset="0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4283E0F-74FB-4CF6-B92F-BA0D3B768B7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166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anose="02010600030101010101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fld id="{666C4432-86B1-44C8-B144-754EE8881D6E}" type="slidenum">
              <a:rPr lang="zh-CN" altLang="en-US" sz="1200"/>
              <a:pPr/>
              <a:t>1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88698-2790-4799-A03F-F8D2A4A2DB4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41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A0D640-E144-490B-8F7E-65C826AB46A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73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33D8B2-F2A4-4705-A013-3C96A07E7A7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4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D35E-3885-4274-AA9A-8DFBF1713F8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25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二级</a:t>
            </a:r>
          </a:p>
          <a:p>
            <a:pPr lvl="2"/>
            <a:r>
              <a:rPr lang="zh-CN" altLang="en-US" noProof="1" smtClean="0"/>
              <a:t>三级</a:t>
            </a:r>
          </a:p>
          <a:p>
            <a:pPr lvl="3"/>
            <a:r>
              <a:rPr lang="zh-CN" altLang="en-US" noProof="1" smtClean="0"/>
              <a:t>四级</a:t>
            </a:r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31F17B-D6B6-4D3F-8964-F09DF34F00D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80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C40E0F-B024-4B43-831A-91927FC0695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312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5B6AA8-31EB-468B-8C41-6415ECD260E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46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0E7A1-F48F-4719-BB98-7E5AEA7B7FB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5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charset="-122"/>
                <a:ea typeface="等线" charset="-122"/>
                <a:cs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ea typeface="等线" charset="-122"/>
              </a:defRPr>
            </a:lvl1pPr>
          </a:lstStyle>
          <a:p>
            <a:fld id="{5558DAD5-D431-48DD-BB7C-9F90A0AF82BA}" type="slidenum">
              <a:rPr lang="zh-CN" altLang="en-US"/>
              <a:pPr/>
              <a:t>‹#›</a:t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588"/>
            <a:ext cx="12191999" cy="6848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64" r:id="rId8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等线 Light" charset="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charset="0"/>
          <a:ea typeface="宋体" panose="02010600030101010101" pitchFamily="2" charset="-122"/>
          <a:cs typeface="等线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charset="0"/>
          <a:ea typeface="等线 Light" charset="0"/>
          <a:cs typeface="等线 Light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09738"/>
            <a:ext cx="9144000" cy="1912937"/>
          </a:xfrm>
        </p:spPr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dirty="0" smtClean="0"/>
              <a:t>数</a:t>
            </a:r>
            <a:r>
              <a:rPr lang="zh-CN" altLang="zh-CN" dirty="0"/>
              <a:t>据库编程</a:t>
            </a:r>
            <a:endParaRPr lang="zh-CN" altLang="en-US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12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5038725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15"/>
          <p:cNvSpPr>
            <a:spLocks noChangeArrowheads="1"/>
          </p:cNvSpPr>
          <p:nvPr/>
        </p:nvSpPr>
        <p:spPr bwMode="auto">
          <a:xfrm>
            <a:off x="5273558" y="4996067"/>
            <a:ext cx="3413242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数据库基础知识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8797637" y="4996067"/>
            <a:ext cx="284018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交互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实例</a:t>
            </a:r>
            <a:r>
              <a:rPr lang="en-US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zh-CN" sz="2000" b="1" dirty="0">
                <a:solidFill>
                  <a:srgbClr val="2E75B6"/>
                </a:solidFill>
                <a:latin typeface="微软雅黑" pitchFamily="34" charset="-122"/>
                <a:ea typeface="微软雅黑" pitchFamily="34" charset="-122"/>
              </a:rPr>
              <a:t>：用户注册登录</a:t>
            </a:r>
            <a:endParaRPr lang="en-US" altLang="zh-CN" sz="2000" b="1" dirty="0">
              <a:solidFill>
                <a:srgbClr val="2E75B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115387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数据库是计算机领域中最重要的技术之一，在诸如互联网、银行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、通信、企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业单位、科研机构等领域都有应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，具有以下优点：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074591" y="4095179"/>
            <a:ext cx="5060951" cy="757130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3600" b="1" dirty="0">
                <a:solidFill>
                  <a:srgbClr val="1353A2"/>
                </a:solidFill>
                <a:latin typeface="宋体" pitchFamily="2" charset="-122"/>
              </a:rPr>
              <a:t>精准高效的数据查询</a:t>
            </a:r>
            <a:endParaRPr lang="en-US" altLang="zh-CN" sz="36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6551179" y="4095179"/>
            <a:ext cx="4629440" cy="757130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3600" b="1" dirty="0">
                <a:solidFill>
                  <a:srgbClr val="1353A2"/>
                </a:solidFill>
                <a:latin typeface="宋体" pitchFamily="2" charset="-122"/>
              </a:rPr>
              <a:t>减小数据冗余度</a:t>
            </a:r>
            <a:endParaRPr lang="en-US" altLang="zh-CN" sz="36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1074591" y="4901960"/>
            <a:ext cx="5060951" cy="757130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3600" b="1" dirty="0">
                <a:solidFill>
                  <a:srgbClr val="1353A2"/>
                </a:solidFill>
                <a:latin typeface="宋体" pitchFamily="2" charset="-122"/>
              </a:rPr>
              <a:t>较高的数据独立性</a:t>
            </a:r>
            <a:endParaRPr lang="en-US" altLang="zh-CN" sz="3600" b="1" dirty="0">
              <a:solidFill>
                <a:srgbClr val="1353A2"/>
              </a:solidFill>
              <a:latin typeface="宋体" pitchFamily="2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6551178" y="4901960"/>
            <a:ext cx="4629441" cy="757130"/>
          </a:xfrm>
          <a:prstGeom prst="rect">
            <a:avLst/>
          </a:prstGeom>
          <a:noFill/>
          <a:ln w="28575">
            <a:noFill/>
            <a:prstDash val="sys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 marL="571500" indent="-5715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zh-CN" altLang="zh-CN" sz="3600" b="1" dirty="0">
                <a:solidFill>
                  <a:srgbClr val="1353A2"/>
                </a:solidFill>
                <a:latin typeface="宋体" pitchFamily="2" charset="-122"/>
              </a:rPr>
              <a:t>良好的数据共享性</a:t>
            </a:r>
            <a:endParaRPr lang="en-US" altLang="zh-CN" sz="3600" b="1" dirty="0">
              <a:solidFill>
                <a:srgbClr val="1353A2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483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11950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StrictRedis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对象用于建立与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数据库的连接，它可以通过如下构造方法进行创建：</a:t>
            </a:r>
          </a:p>
        </p:txBody>
      </p:sp>
      <p:sp>
        <p:nvSpPr>
          <p:cNvPr id="12" name="矩形 11"/>
          <p:cNvSpPr/>
          <p:nvPr/>
        </p:nvSpPr>
        <p:spPr>
          <a:xfrm>
            <a:off x="900113" y="3150268"/>
            <a:ext cx="10444162" cy="105025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1355892" y="3406642"/>
            <a:ext cx="97850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StrictRedis(host='localhost', port=6379, </a:t>
            </a:r>
            <a:r>
              <a:rPr lang="en-US" altLang="zh-CN" sz="2800" dirty="0" smtClean="0">
                <a:latin typeface="Times New Roman" pitchFamily="18" charset="0"/>
              </a:rPr>
              <a:t>db=0, </a:t>
            </a:r>
            <a:r>
              <a:rPr lang="en-US" altLang="zh-CN" sz="2800" dirty="0">
                <a:latin typeface="Times New Roman" pitchFamily="18" charset="0"/>
              </a:rPr>
              <a:t>encoding='utf-8',...)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00113" y="4257677"/>
            <a:ext cx="1061561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host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表示主机地址，默认为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localhost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port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表示连接的端口号，默认为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6379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db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表示数据库索引，默认为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，数据库的名称为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db0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encoding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表示采用的编码格式，默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认</a:t>
            </a:r>
            <a:r>
              <a:rPr lang="zh-CN" altLang="en-US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使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用的是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utf-8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4752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0966451" cy="4898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数据库中的数据都是键值对，其中键为字符串类型，不能重复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可以为字符串（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string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）、哈希（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hash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）、列表（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list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）、集合（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set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）和有序集合（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zset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）这五种类型，针对每种类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型官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方均提供了相应的命令。</a:t>
            </a:r>
          </a:p>
        </p:txBody>
      </p:sp>
    </p:spTree>
    <p:extLst>
      <p:ext uri="{BB962C8B-B14F-4D97-AF65-F5344CB8AC3E}">
        <p14:creationId xmlns:p14="http://schemas.microsoft.com/office/powerpoint/2010/main" val="46781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09664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操作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字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符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串类型的值的常用方法如下：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322" y="2285385"/>
            <a:ext cx="6431503" cy="4129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089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09664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操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作哈希类型的值的常用方法如下：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396701" y="2285385"/>
            <a:ext cx="7328745" cy="3501053"/>
            <a:chOff x="2845322" y="2285385"/>
            <a:chExt cx="6431503" cy="3072427"/>
          </a:xfrm>
        </p:grpSpPr>
        <p:pic>
          <p:nvPicPr>
            <p:cNvPr id="225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5322" y="2571749"/>
              <a:ext cx="6418097" cy="278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74"/>
            <a:stretch/>
          </p:blipFill>
          <p:spPr bwMode="auto">
            <a:xfrm>
              <a:off x="2845322" y="2285385"/>
              <a:ext cx="6431503" cy="314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0979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09664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操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作列表类型的值的常用方法如下：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396700" y="2455857"/>
            <a:ext cx="7565007" cy="2986706"/>
            <a:chOff x="2396700" y="2285382"/>
            <a:chExt cx="7328746" cy="2893429"/>
          </a:xfrm>
        </p:grpSpPr>
        <p:pic>
          <p:nvPicPr>
            <p:cNvPr id="21506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74"/>
            <a:stretch/>
          </p:blipFill>
          <p:spPr bwMode="auto">
            <a:xfrm>
              <a:off x="2396701" y="2285382"/>
              <a:ext cx="7328745" cy="3588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355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700" y="2615682"/>
              <a:ext cx="7328746" cy="2563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5019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700" y="2783436"/>
            <a:ext cx="7565007" cy="100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09664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操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作集合类型的值的常用方法如下：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74"/>
          <a:stretch/>
        </p:blipFill>
        <p:spPr bwMode="auto">
          <a:xfrm>
            <a:off x="2396701" y="2455855"/>
            <a:ext cx="7565006" cy="370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49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320800"/>
            <a:ext cx="109664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操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作有序集合类型的值的常用方法如下：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23805" y="2211751"/>
            <a:ext cx="5809237" cy="4223069"/>
            <a:chOff x="2396701" y="2455855"/>
            <a:chExt cx="7565006" cy="5499439"/>
          </a:xfrm>
        </p:grpSpPr>
        <p:pic>
          <p:nvPicPr>
            <p:cNvPr id="2560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6701" y="2783436"/>
              <a:ext cx="7565006" cy="51718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0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2374"/>
            <a:stretch/>
          </p:blipFill>
          <p:spPr bwMode="auto">
            <a:xfrm>
              <a:off x="2396701" y="2455855"/>
              <a:ext cx="7565006" cy="370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126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的使用与示例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15218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模块的基本使用流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程包括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如下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两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个步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骤。</a:t>
            </a:r>
            <a:endParaRPr lang="en-US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38595" y="2468493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727272" y="5099198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1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3138596" y="2701725"/>
            <a:ext cx="2655712" cy="2091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创建一个</a:t>
            </a:r>
            <a:r>
              <a:rPr lang="en-US" altLang="zh-CN" sz="2700" dirty="0">
                <a:latin typeface="宋体" pitchFamily="2" charset="-122"/>
              </a:rPr>
              <a:t>StrictRedis</a:t>
            </a:r>
            <a:r>
              <a:rPr lang="zh-CN" altLang="zh-CN" sz="2700" dirty="0">
                <a:latin typeface="宋体" pitchFamily="2" charset="-122"/>
              </a:rPr>
              <a:t>对象，与</a:t>
            </a:r>
            <a:r>
              <a:rPr lang="en-US" altLang="zh-CN" sz="2700" dirty="0">
                <a:latin typeface="宋体" pitchFamily="2" charset="-122"/>
              </a:rPr>
              <a:t>Redis</a:t>
            </a:r>
            <a:r>
              <a:rPr lang="zh-CN" altLang="zh-CN" sz="2700" dirty="0">
                <a:latin typeface="宋体" pitchFamily="2" charset="-122"/>
              </a:rPr>
              <a:t>数据库建立连接。</a:t>
            </a:r>
          </a:p>
        </p:txBody>
      </p:sp>
      <p:sp>
        <p:nvSpPr>
          <p:cNvPr id="10" name="流程图: 摘录 9"/>
          <p:cNvSpPr/>
          <p:nvPr/>
        </p:nvSpPr>
        <p:spPr>
          <a:xfrm rot="5400000">
            <a:off x="5706995" y="2555806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46733" y="2468493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735410" y="5099198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2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6146734" y="2701725"/>
            <a:ext cx="2655712" cy="260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调用</a:t>
            </a:r>
            <a:r>
              <a:rPr lang="en-US" altLang="zh-CN" sz="2700" dirty="0">
                <a:latin typeface="宋体" pitchFamily="2" charset="-122"/>
              </a:rPr>
              <a:t>StrictRedis</a:t>
            </a:r>
            <a:r>
              <a:rPr lang="zh-CN" altLang="zh-CN" sz="2700" dirty="0">
                <a:latin typeface="宋体" pitchFamily="2" charset="-122"/>
              </a:rPr>
              <a:t>对象的方法，对数据库执行常见操</a:t>
            </a:r>
            <a:r>
              <a:rPr lang="zh-CN" altLang="zh-CN" sz="2700" dirty="0" smtClean="0">
                <a:latin typeface="宋体" pitchFamily="2" charset="-122"/>
              </a:rPr>
              <a:t>作</a:t>
            </a:r>
            <a:r>
              <a:rPr lang="zh-CN" altLang="en-US" sz="2700" dirty="0">
                <a:latin typeface="宋体" pitchFamily="2" charset="-122"/>
              </a:rPr>
              <a:t>。</a:t>
            </a:r>
            <a:endParaRPr lang="zh-CN" altLang="zh-CN" sz="27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12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4568031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数据库基础知识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MySQL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MongoDB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Redis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：用户注册登录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23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：用户注册登录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541422"/>
            <a:ext cx="6080126" cy="46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用户管理模块是各种软件中最基本的模块之一，该模块的基本功能是用户注册与登录。虽然每个软件的界面样式有所不同，但注册与登录业务的主要业务逻辑相差无几。</a:t>
            </a: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6801167" y="1667191"/>
            <a:ext cx="4247515" cy="443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根据存储数据时所用数据模型的不同，当今互联网中的的数据库主要分为两种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69605" y="3629026"/>
            <a:ext cx="3643313" cy="10572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3600" b="1" dirty="0">
                <a:solidFill>
                  <a:srgbClr val="1369B2"/>
                </a:solidFill>
                <a:latin typeface="宋体" pitchFamily="2" charset="-122"/>
                <a:ea typeface="宋体" pitchFamily="2" charset="-122"/>
              </a:rPr>
              <a:t>关系型数据</a:t>
            </a:r>
            <a:r>
              <a:rPr lang="zh-CN" altLang="zh-CN" sz="3600" b="1" dirty="0" smtClean="0">
                <a:solidFill>
                  <a:srgbClr val="1369B2"/>
                </a:solidFill>
                <a:latin typeface="宋体" pitchFamily="2" charset="-122"/>
                <a:ea typeface="宋体" pitchFamily="2" charset="-122"/>
              </a:rPr>
              <a:t>库</a:t>
            </a:r>
            <a:endParaRPr lang="en-US" altLang="zh-CN" sz="3600" b="1" dirty="0">
              <a:solidFill>
                <a:srgbClr val="1369B2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29425" y="3629026"/>
            <a:ext cx="3571875" cy="105727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rgbClr val="1369B2"/>
                </a:solidFill>
                <a:latin typeface="宋体" pitchFamily="2" charset="-122"/>
                <a:ea typeface="宋体" pitchFamily="2" charset="-122"/>
              </a:rPr>
              <a:t>非</a:t>
            </a:r>
            <a:r>
              <a:rPr lang="zh-CN" altLang="zh-CN" sz="3600" b="1" dirty="0" smtClean="0">
                <a:solidFill>
                  <a:srgbClr val="1369B2"/>
                </a:solidFill>
                <a:latin typeface="宋体" pitchFamily="2" charset="-122"/>
                <a:ea typeface="宋体" pitchFamily="2" charset="-122"/>
              </a:rPr>
              <a:t>关</a:t>
            </a:r>
            <a:r>
              <a:rPr lang="zh-CN" altLang="zh-CN" sz="3600" b="1" dirty="0">
                <a:solidFill>
                  <a:srgbClr val="1369B2"/>
                </a:solidFill>
                <a:latin typeface="宋体" pitchFamily="2" charset="-122"/>
                <a:ea typeface="宋体" pitchFamily="2" charset="-122"/>
              </a:rPr>
              <a:t>系型数据</a:t>
            </a:r>
            <a:r>
              <a:rPr lang="zh-CN" altLang="zh-CN" sz="3600" b="1" dirty="0" smtClean="0">
                <a:solidFill>
                  <a:srgbClr val="1369B2"/>
                </a:solidFill>
                <a:latin typeface="宋体" pitchFamily="2" charset="-122"/>
                <a:ea typeface="宋体" pitchFamily="2" charset="-122"/>
              </a:rPr>
              <a:t>库</a:t>
            </a:r>
            <a:endParaRPr lang="en-US" altLang="zh-CN" sz="3600" b="1" dirty="0">
              <a:solidFill>
                <a:srgbClr val="1369B2"/>
              </a:solidFill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4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：用户注册登录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Picture 4" descr="https://timgsa.baidu.com/timg?image&amp;quality=80&amp;size=b9999_10000&amp;sec=1564467241655&amp;di=7ac2c647613067b4660829045168b4a3&amp;imgtype=0&amp;src=http%3A%2F%2Fku.90sjimg.com%2Felement_origin_min_pic%2F00%2F93%2F00%2F1456f24b6fb9ebc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7" t="9142" r="20624" b="10401"/>
          <a:stretch/>
        </p:blipFill>
        <p:spPr bwMode="auto">
          <a:xfrm>
            <a:off x="9294126" y="2525089"/>
            <a:ext cx="1017831" cy="140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1899117" y="2538737"/>
            <a:ext cx="8402068" cy="2532150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2"/>
          <p:cNvSpPr>
            <a:spLocks noChangeArrowheads="1"/>
          </p:cNvSpPr>
          <p:nvPr/>
        </p:nvSpPr>
        <p:spPr bwMode="auto">
          <a:xfrm>
            <a:off x="2494664" y="2789630"/>
            <a:ext cx="6341566" cy="203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本实例要求结合数据库，按照以上业务流程实现用户注册登录功能。</a:t>
            </a:r>
          </a:p>
        </p:txBody>
      </p:sp>
    </p:spTree>
    <p:extLst>
      <p:ext uri="{BB962C8B-B14F-4D97-AF65-F5344CB8AC3E}">
        <p14:creationId xmlns:p14="http://schemas.microsoft.com/office/powerpoint/2010/main" val="6246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矩形 2"/>
          <p:cNvSpPr>
            <a:spLocks noChangeArrowheads="1"/>
          </p:cNvSpPr>
          <p:nvPr/>
        </p:nvSpPr>
        <p:spPr bwMode="auto">
          <a:xfrm>
            <a:off x="590550" y="1252818"/>
            <a:ext cx="110109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本章首先介绍了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数据库的分类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，其次介绍了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数据库与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程序的交互，包括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下载安装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库的常用对象和基本使用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，然后介绍了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数据库与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程序的交互，包括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下载安装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pymongo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pymongo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模块的常用对象和基本使用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，最后介绍了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数据库与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程序的交互，包括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下载安装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模块的常用对象和基本使用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通过本章的学习，希望读者能实现</a:t>
            </a:r>
            <a:r>
              <a:rPr lang="en-US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程序与数据库进行交互。</a:t>
            </a:r>
            <a:endParaRPr lang="zh-CN" altLang="en-US" sz="28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89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本章小结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关系型数据库是指采用关系模型（即二维表格形式）组织数据的数据库系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统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，主要包含以下核心元素：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49915" y="4721006"/>
            <a:ext cx="2276187" cy="12780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034232" y="5036846"/>
            <a:ext cx="2132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36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一条记录</a:t>
            </a:r>
          </a:p>
        </p:txBody>
      </p:sp>
      <p:sp>
        <p:nvSpPr>
          <p:cNvPr id="19" name="文本框 7"/>
          <p:cNvSpPr txBox="1">
            <a:spLocks noChangeArrowheads="1"/>
          </p:cNvSpPr>
          <p:nvPr/>
        </p:nvSpPr>
        <p:spPr bwMode="auto">
          <a:xfrm>
            <a:off x="962614" y="4074893"/>
            <a:ext cx="2263488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数据行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626531" y="4721006"/>
            <a:ext cx="2263487" cy="12780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698148" y="5036846"/>
            <a:ext cx="213295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字段</a:t>
            </a:r>
            <a:endParaRPr lang="zh-CN" altLang="zh-CN" sz="36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2" name="文本框 7"/>
          <p:cNvSpPr txBox="1">
            <a:spLocks noChangeArrowheads="1"/>
          </p:cNvSpPr>
          <p:nvPr/>
        </p:nvSpPr>
        <p:spPr bwMode="auto">
          <a:xfrm>
            <a:off x="3626530" y="4074893"/>
            <a:ext cx="2263488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数据列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231186" y="4721006"/>
            <a:ext cx="2263487" cy="12780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302803" y="4759846"/>
            <a:ext cx="21329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数据行的集合</a:t>
            </a:r>
            <a:endParaRPr lang="zh-CN" altLang="zh-CN" sz="36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5" name="文本框 7"/>
          <p:cNvSpPr txBox="1">
            <a:spLocks noChangeArrowheads="1"/>
          </p:cNvSpPr>
          <p:nvPr/>
        </p:nvSpPr>
        <p:spPr bwMode="auto">
          <a:xfrm>
            <a:off x="6231185" y="4074893"/>
            <a:ext cx="2263488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数据表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32847" y="4721006"/>
            <a:ext cx="2250787" cy="127801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8891764" y="4759846"/>
            <a:ext cx="213295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数据表的集合</a:t>
            </a:r>
            <a:endParaRPr lang="zh-CN" altLang="zh-CN" sz="36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28" name="文本框 7"/>
          <p:cNvSpPr txBox="1">
            <a:spLocks noChangeArrowheads="1"/>
          </p:cNvSpPr>
          <p:nvPr/>
        </p:nvSpPr>
        <p:spPr bwMode="auto">
          <a:xfrm>
            <a:off x="8820146" y="4074893"/>
            <a:ext cx="2263488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765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下面看一个数据表的示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例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1762441" y="2481492"/>
            <a:ext cx="8635365" cy="29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1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99"/>
          <p:cNvSpPr txBox="1">
            <a:spLocks noChangeArrowheads="1"/>
          </p:cNvSpPr>
          <p:nvPr/>
        </p:nvSpPr>
        <p:spPr bwMode="auto">
          <a:xfrm>
            <a:off x="3324083" y="2577450"/>
            <a:ext cx="7107523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目前，主流的关系型数据库有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IBM Db2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PostgreSQL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Microsoft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Access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等，其中使用较多的有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Oracle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数据库。</a:t>
            </a:r>
            <a:endParaRPr lang="zh-CN" altLang="en-US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782889" y="2341417"/>
            <a:ext cx="8189912" cy="28540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8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50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非关系型数据库也被称为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Not Only 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）数据库，是指非关系型的、分布式的数据存储系统。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77997" y="4015771"/>
            <a:ext cx="894542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与关系型数据库相比，非关系型数据库无需事先为要存储的数据建立字段，它</a:t>
            </a:r>
            <a:r>
              <a:rPr lang="zh-CN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没有固定的结构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，既可以拥有不同的字段，也</a:t>
            </a:r>
            <a:r>
              <a:rPr lang="zh-CN" altLang="zh-CN" sz="36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可以存储各种格式的数据</a:t>
            </a:r>
            <a:r>
              <a:rPr lang="zh-CN" altLang="zh-CN" sz="3600" dirty="0">
                <a:latin typeface="楷体" pitchFamily="49" charset="-122"/>
                <a:ea typeface="楷体" pitchFamily="49" charset="-122"/>
              </a:rPr>
              <a:t>。</a:t>
            </a:r>
            <a:endParaRPr lang="zh-CN" altLang="en-US" sz="36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20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照不同的数据模型，非关系型数据库主要可以分为列存储数据库、键值存储数据库、文档型数据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4400" dirty="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5135" y="3939020"/>
            <a:ext cx="9866316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键值存储数据库的典型代表有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Redis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Flare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MemcacheDB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等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列式存储数据库的典型代表有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Hbase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Cassandra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等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</a:rPr>
              <a:t>。</a:t>
            </a:r>
            <a:endParaRPr lang="en-US" altLang="zh-CN" sz="3200" dirty="0" smtClean="0">
              <a:latin typeface="楷体" pitchFamily="49" charset="-122"/>
              <a:ea typeface="楷体" pitchFamily="49" charset="-122"/>
            </a:endParaRPr>
          </a:p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文档型数据库的典型代表有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MongoDB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、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CouchDB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等。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392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数据库的分类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数据库主要包含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个核心元素，分别为文档、集合和数据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6678" y="3821934"/>
            <a:ext cx="3344995" cy="213703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686678" y="3821934"/>
            <a:ext cx="3344995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由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JSON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或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XML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数据构成的对象，对应关系数据库中的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行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6" name="文本框 7"/>
          <p:cNvSpPr txBox="1">
            <a:spLocks noChangeArrowheads="1"/>
          </p:cNvSpPr>
          <p:nvPr/>
        </p:nvSpPr>
        <p:spPr bwMode="auto">
          <a:xfrm>
            <a:off x="699377" y="3175821"/>
            <a:ext cx="3332296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文档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02714" y="3821934"/>
            <a:ext cx="3344995" cy="213703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302714" y="4105621"/>
            <a:ext cx="33449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文档的物理容器，对应关系数据库中的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0" name="文本框 7"/>
          <p:cNvSpPr txBox="1">
            <a:spLocks noChangeArrowheads="1"/>
          </p:cNvSpPr>
          <p:nvPr/>
        </p:nvSpPr>
        <p:spPr bwMode="auto">
          <a:xfrm>
            <a:off x="4315413" y="3175821"/>
            <a:ext cx="3332296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集合</a:t>
            </a:r>
          </a:p>
        </p:txBody>
      </p:sp>
      <p:sp>
        <p:nvSpPr>
          <p:cNvPr id="11" name="矩形 10"/>
          <p:cNvSpPr/>
          <p:nvPr/>
        </p:nvSpPr>
        <p:spPr>
          <a:xfrm>
            <a:off x="7861299" y="3821934"/>
            <a:ext cx="3344995" cy="213703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861299" y="4068155"/>
            <a:ext cx="33449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集合的物理容器，一个数据库中可以包含多个文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档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  <a:endParaRPr lang="zh-CN" altLang="zh-CN" sz="32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3" name="文本框 7"/>
          <p:cNvSpPr txBox="1">
            <a:spLocks noChangeArrowheads="1"/>
          </p:cNvSpPr>
          <p:nvPr/>
        </p:nvSpPr>
        <p:spPr bwMode="auto">
          <a:xfrm>
            <a:off x="7873998" y="3175821"/>
            <a:ext cx="3332296" cy="646113"/>
          </a:xfrm>
          <a:prstGeom prst="rect">
            <a:avLst/>
          </a:prstGeom>
          <a:solidFill>
            <a:srgbClr val="1353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数据库</a:t>
            </a:r>
            <a:endParaRPr lang="zh-CN" altLang="en-US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44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304257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数据库基础知识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MySQL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MongoDB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952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408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是由瑞典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MySQL AB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公司开发的跨平台关系型数据库管理系统，主要分为需付费购买的企业版（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Enterprise Edition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）和可免费使用的社区版（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Community Edition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5362" name="Picture 2" descr="https://timgsa.baidu.com/timg?image&amp;quality=80&amp;size=b9999_10000&amp;sec=1563949691404&amp;di=f5c3e56724b08b658627a2fe1c591998&amp;imgtype=0&amp;src=http%3A%2F%2Fimg.draveness.me%2Fmysq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682" y="4849091"/>
            <a:ext cx="3092454" cy="160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5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293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037526"/>
            <a:ext cx="3119438" cy="1565974"/>
            <a:chOff x="153988" y="1190786"/>
            <a:chExt cx="3118034" cy="1564984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190786"/>
              <a:ext cx="2520773" cy="1476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pymysql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库、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pymongo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模块的常用对象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711950" y="1037527"/>
            <a:ext cx="3281363" cy="1573907"/>
            <a:chOff x="5414469" y="1639748"/>
            <a:chExt cx="3281856" cy="1570177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639748"/>
              <a:ext cx="2774364" cy="14738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pymysql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库、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pymongo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模块的使用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2"/>
            <a:ext cx="3424237" cy="1541613"/>
            <a:chOff x="5273227" y="4225925"/>
            <a:chExt cx="3423098" cy="1543490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290288"/>
              <a:ext cx="2772529" cy="14791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熟悉 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MySQL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MongoDB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Redis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的下载安装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371850" cy="1385598"/>
            <a:chOff x="218911" y="4857376"/>
            <a:chExt cx="3372306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2633365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</a:t>
              </a: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解</a:t>
              </a:r>
              <a:r>
                <a:rPr lang="zh-CN" altLang="en-US" sz="2000" b="1" dirty="0" smtClean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数据库，数据库的分类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timgsa.baidu.com/timg?image&amp;quality=80&amp;size=b9999_10000&amp;sec=1564545168&amp;di=eba74540e41e37b98d025f7ab399700f&amp;imgtype=jpg&amp;er=1&amp;src=http%3A%2F%2Fwww.pptbz.com%2Fd%2Ffile%2Fp%2F201708%2Fdfb2e59d144c5c4a550464cc343ae7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6" t="4296" r="32862" b="6065"/>
          <a:stretch/>
        </p:blipFill>
        <p:spPr bwMode="auto">
          <a:xfrm>
            <a:off x="1112367" y="1995055"/>
            <a:ext cx="1852503" cy="37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弧形 2"/>
          <p:cNvSpPr/>
          <p:nvPr/>
        </p:nvSpPr>
        <p:spPr>
          <a:xfrm rot="1923115">
            <a:off x="-2770658" y="575026"/>
            <a:ext cx="6517486" cy="6517486"/>
          </a:xfrm>
          <a:prstGeom prst="arc">
            <a:avLst>
              <a:gd name="adj1" fmla="val 16317561"/>
              <a:gd name="adj2" fmla="val 1468875"/>
            </a:avLst>
          </a:prstGeom>
          <a:ln w="76200">
            <a:solidFill>
              <a:srgbClr val="13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45842" y="3418270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800" b="1" dirty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4800" b="1" dirty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36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访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官网的下载界面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，可以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发现该界面中有多个版本可供选择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2556" y="3009456"/>
            <a:ext cx="5050328" cy="3411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直接箭头连接符 6"/>
          <p:cNvCxnSpPr/>
          <p:nvPr/>
        </p:nvCxnSpPr>
        <p:spPr>
          <a:xfrm flipV="1">
            <a:off x="4188688" y="3739145"/>
            <a:ext cx="3574473" cy="1401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87852" y="3200536"/>
            <a:ext cx="2355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高级集群版本，需付费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4410361" y="5444836"/>
            <a:ext cx="3574473" cy="680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84834" y="4906227"/>
            <a:ext cx="23552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</a:rPr>
              <a:t>社区版本</a:t>
            </a:r>
            <a:r>
              <a:rPr lang="zh-CN" altLang="en-US" sz="3200" dirty="0">
                <a:solidFill>
                  <a:srgbClr val="FF0000"/>
                </a:solidFill>
              </a:rPr>
              <a:t>，</a:t>
            </a:r>
            <a:r>
              <a:rPr lang="zh-CN" altLang="zh-CN" sz="3200" dirty="0">
                <a:solidFill>
                  <a:srgbClr val="FF0000"/>
                </a:solidFill>
              </a:rPr>
              <a:t>开源且免费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775617"/>
            <a:ext cx="5615132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击“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MySQL Community Edition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”选项下面的“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Community (GPL) Downloads »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”链接，可以查看社区版本的下载链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接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6192982" y="1884218"/>
            <a:ext cx="5393364" cy="3863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716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50" y="1541038"/>
            <a:ext cx="4977824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单击“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 Community Server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”选项下面的【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DOWNLOAD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】链接，进入“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Download MySQL Community Server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5789177" y="1980432"/>
            <a:ext cx="5796453" cy="38107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088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50" y="1316782"/>
            <a:ext cx="4977824" cy="335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Go to Download Page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】按钮，进入到选择“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 Installer MSI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”安装包的界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217386" y="1345090"/>
            <a:ext cx="6383073" cy="32973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775855" y="4856754"/>
            <a:ext cx="10824604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Font typeface="Arial" pitchFamily="34" charset="0"/>
              <a:buChar char="•"/>
            </a:pP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若安装时没有网络连接，则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建议下载离线</a:t>
            </a:r>
            <a:r>
              <a:rPr lang="zh-CN" altLang="zh-CN" sz="28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的安</a:t>
            </a:r>
            <a:r>
              <a:rPr lang="zh-CN" altLang="zh-CN" sz="28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装包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（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</a:rPr>
              <a:t>mysql-installer-community-8.0.15.0.msi</a:t>
            </a:r>
            <a:r>
              <a:rPr lang="zh-CN" altLang="en-US" sz="2800" dirty="0">
                <a:latin typeface="楷体" pitchFamily="49" charset="-122"/>
                <a:ea typeface="楷体" pitchFamily="49" charset="-122"/>
              </a:rPr>
              <a:t>）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</a:rPr>
              <a:t>，可以在不联网的情况下安装。</a:t>
            </a:r>
            <a:endParaRPr lang="zh-CN" altLang="en-US" sz="28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40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378624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单击离线安装包后的“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Download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”按钮，进入“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Begin Your Download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”的界面。</a:t>
            </a:r>
          </a:p>
        </p:txBody>
      </p:sp>
      <p:pic>
        <p:nvPicPr>
          <p:cNvPr id="10" name="图片 9"/>
          <p:cNvPicPr/>
          <p:nvPr/>
        </p:nvPicPr>
        <p:blipFill rotWithShape="1">
          <a:blip r:embed="rId2"/>
          <a:srcRect t="19730"/>
          <a:stretch/>
        </p:blipFill>
        <p:spPr>
          <a:xfrm>
            <a:off x="577849" y="3121323"/>
            <a:ext cx="4821381" cy="3327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矩形 4"/>
          <p:cNvSpPr/>
          <p:nvPr/>
        </p:nvSpPr>
        <p:spPr>
          <a:xfrm>
            <a:off x="5624946" y="4283563"/>
            <a:ext cx="5652654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用户若不想登录或注册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Oracle</a:t>
            </a:r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账号，单击左下角的“</a:t>
            </a:r>
            <a:r>
              <a:rPr lang="en-US" altLang="zh-CN" sz="2800" b="1" dirty="0">
                <a:solidFill>
                  <a:srgbClr val="FF0000"/>
                </a:solidFill>
                <a:latin typeface="宋体" pitchFamily="2" charset="-122"/>
              </a:rPr>
              <a:t>No thanks,just start my download.</a:t>
            </a:r>
            <a:r>
              <a:rPr lang="zh-CN" altLang="zh-CN" sz="2800" b="1" dirty="0">
                <a:solidFill>
                  <a:srgbClr val="FF0000"/>
                </a:solidFill>
                <a:latin typeface="宋体" pitchFamily="2" charset="-122"/>
              </a:rPr>
              <a:t>”直接下载即可。</a:t>
            </a:r>
            <a:endParaRPr lang="zh-CN" altLang="en-US" sz="2800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113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timgsa.baidu.com/timg?image&amp;quality=80&amp;size=b9999_10000&amp;sec=1564545168&amp;di=eba74540e41e37b98d025f7ab399700f&amp;imgtype=jpg&amp;er=1&amp;src=http%3A%2F%2Fwww.pptbz.com%2Fd%2Ffile%2Fp%2F201708%2Fdfb2e59d144c5c4a550464cc343ae721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6" t="4296" r="32862" b="6065"/>
          <a:stretch/>
        </p:blipFill>
        <p:spPr bwMode="auto">
          <a:xfrm>
            <a:off x="1112367" y="1995055"/>
            <a:ext cx="1852503" cy="378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弧形 2"/>
          <p:cNvSpPr/>
          <p:nvPr/>
        </p:nvSpPr>
        <p:spPr>
          <a:xfrm rot="1923115">
            <a:off x="-2770658" y="575026"/>
            <a:ext cx="6517486" cy="6517486"/>
          </a:xfrm>
          <a:prstGeom prst="arc">
            <a:avLst>
              <a:gd name="adj1" fmla="val 16317561"/>
              <a:gd name="adj2" fmla="val 1468875"/>
            </a:avLst>
          </a:prstGeom>
          <a:ln w="76200">
            <a:solidFill>
              <a:srgbClr val="1369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545842" y="3418270"/>
            <a:ext cx="3613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atin typeface="微软雅黑" pitchFamily="34" charset="-122"/>
                <a:ea typeface="微软雅黑" pitchFamily="34" charset="-122"/>
              </a:rPr>
              <a:t>安装</a:t>
            </a:r>
            <a:r>
              <a:rPr lang="en-US" altLang="zh-CN" sz="4800" b="1" dirty="0" smtClean="0">
                <a:latin typeface="微软雅黑" pitchFamily="34" charset="-122"/>
                <a:ea typeface="微软雅黑" pitchFamily="34" charset="-122"/>
              </a:rPr>
              <a:t>MySQL</a:t>
            </a:r>
            <a:endParaRPr lang="zh-CN" altLang="en-US" sz="48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51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50" y="1510146"/>
            <a:ext cx="4742296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击刚刚下载的安装文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件启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动安装程序，进入“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License Agreement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”界面，该界面中用户需接受许可协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议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" name="图片 19"/>
          <p:cNvPicPr/>
          <p:nvPr/>
        </p:nvPicPr>
        <p:blipFill>
          <a:blip r:embed="rId2"/>
          <a:stretch>
            <a:fillRect/>
          </a:stretch>
        </p:blipFill>
        <p:spPr>
          <a:xfrm>
            <a:off x="5583381" y="1510146"/>
            <a:ext cx="6054435" cy="453236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74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510146"/>
            <a:ext cx="4853133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勾选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图中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的“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 accept the license terms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”选项，单击【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Choosing a Setup Type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83382" y="1510146"/>
            <a:ext cx="6054435" cy="4532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60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这里选择“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Developer Default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Check Requirements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6" y="1510146"/>
            <a:ext cx="6054435" cy="4532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765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据库基础知识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MySQL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MongoDB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889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】弹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出警告框提示某些产品是不安全的，直接忽略此处的警告即可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。单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击警告框中的【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Yes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】按钮，进入“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5" y="1510146"/>
            <a:ext cx="6054435" cy="45323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66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Excute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始安装各个组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并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显示各组件的安装进度。等待片刻后组件安装完成，此时的“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4" y="1510146"/>
            <a:ext cx="6054435" cy="4532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668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Product Configuration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”界面，如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所示。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3" y="1510146"/>
            <a:ext cx="6054435" cy="4532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Group Replication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2" y="1510146"/>
            <a:ext cx="6054435" cy="45323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86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02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保持默认配置，单击【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Type and Networking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”界面，以配置数据库服务器的类型和网络连接方式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14" name="图片 13"/>
          <p:cNvPicPr/>
          <p:nvPr/>
        </p:nvPicPr>
        <p:blipFill rotWithShape="1">
          <a:blip r:embed="rId2"/>
          <a:srcRect r="40474"/>
          <a:stretch/>
        </p:blipFill>
        <p:spPr>
          <a:xfrm>
            <a:off x="5569522" y="1486598"/>
            <a:ext cx="6054431" cy="454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19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1" name="图片 10"/>
          <p:cNvPicPr/>
          <p:nvPr/>
        </p:nvPicPr>
        <p:blipFill rotWithShape="1">
          <a:blip r:embed="rId2"/>
          <a:srcRect l="58046" t="34925" b="11344"/>
          <a:stretch/>
        </p:blipFill>
        <p:spPr>
          <a:xfrm>
            <a:off x="4114800" y="3539313"/>
            <a:ext cx="4969624" cy="2812996"/>
          </a:xfrm>
          <a:prstGeom prst="rect">
            <a:avLst/>
          </a:prstGeom>
        </p:spPr>
      </p:pic>
      <p:sp>
        <p:nvSpPr>
          <p:cNvPr id="12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461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单击 “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Config Type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”选项的下拉箭头，在弹出的下拉列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表中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选择数据库服务器的安装类型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0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保持默认配置，单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】按钮，进入“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Authentication Method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5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11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保持默认配置，单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Accounts and Roles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”界面，该界面中可以给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用户设置密码和添加新用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户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4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4225" y="2598902"/>
            <a:ext cx="9401175" cy="2444746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809915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2511424" y="2927953"/>
            <a:ext cx="8486775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由于后续访问数据库时要求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root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用户输入正确的密码方可访问，因此这里建议用户设置比较简单好记的密码，且务必记住此密码。</a:t>
            </a:r>
          </a:p>
        </p:txBody>
      </p:sp>
    </p:spTree>
    <p:extLst>
      <p:ext uri="{BB962C8B-B14F-4D97-AF65-F5344CB8AC3E}">
        <p14:creationId xmlns:p14="http://schemas.microsoft.com/office/powerpoint/2010/main" val="131632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3" name="图片 12"/>
          <p:cNvPicPr/>
          <p:nvPr/>
        </p:nvPicPr>
        <p:blipFill>
          <a:blip r:embed="rId2"/>
          <a:stretch>
            <a:fillRect/>
          </a:stretch>
        </p:blipFill>
        <p:spPr>
          <a:xfrm>
            <a:off x="785486" y="3103417"/>
            <a:ext cx="5851022" cy="3325629"/>
          </a:xfrm>
          <a:prstGeom prst="rect">
            <a:avLst/>
          </a:prstGeom>
        </p:spPr>
      </p:pic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如果要添加新用户，单击【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Add User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】按钮进入添加新用户的界面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7093526" y="4556335"/>
            <a:ext cx="4488874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增加用户时可以选择用户的角色，例如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DB Admin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代表授予执行所有任务的权限，</a:t>
            </a:r>
            <a:r>
              <a:rPr lang="en-US" altLang="zh-CN" b="1" dirty="0">
                <a:solidFill>
                  <a:srgbClr val="FF0000"/>
                </a:solidFill>
                <a:latin typeface="宋体" pitchFamily="2" charset="-122"/>
              </a:rPr>
              <a:t>Backup Admin</a:t>
            </a:r>
            <a:r>
              <a:rPr lang="zh-CN" altLang="zh-CN" b="1" dirty="0">
                <a:solidFill>
                  <a:srgbClr val="FF0000"/>
                </a:solidFill>
                <a:latin typeface="宋体" pitchFamily="2" charset="-122"/>
              </a:rPr>
              <a:t>代表备份任何数据库所需的最小权限。</a:t>
            </a:r>
            <a:endParaRPr lang="zh-CN" altLang="en-US" b="1" dirty="0">
              <a:solidFill>
                <a:srgbClr val="FF0000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31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数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据库基础知识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MySQL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MongoDB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在“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 User Account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”界面中填写用户信息，单击【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OK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】按钮，新增用户会显示在“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Accounts and Rotes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83380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14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】按钮，进入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Windows Service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设置的界面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如右图所示。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583379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0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15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Apply Configuration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”界面，单击该界面的【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Execute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】按钮应用配置，执行完毕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83378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3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16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】按钮返回到配置的初始界面，该界面中显示第一项“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 Server 8.0.15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”已经配置完成，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583377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1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入配置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路由器的界面，配置组件“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 Router 8.0.15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5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4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6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18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返回到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配置初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始界面，此时该界面中组件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MySQL Router 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状态为“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Configuration not needed.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”，表示不需要配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置。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5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62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19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Next 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Connect To Server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”界面，在该界面中输入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root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用户的密码，单击【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Check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】按钮核实，若核实成功，该界面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4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4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20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Apply Configuration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，在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该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界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面中单击【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Execute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】按钮开始应用配置，应用完成后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3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7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21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返回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配置的初始界面，此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时组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件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Samples and Examples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的状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态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变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Configuration complete.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”，表示该组件配置完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成。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5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4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510146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22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Installation Complete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如右图所示。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569525" y="1510146"/>
            <a:ext cx="6040545" cy="452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8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326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如今是电子信息时代，人们使用电子计算机存储数据，并设计了基于计算机的数据库系统，以解决持久化存储、优化读写、数据有效性等问题。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 descr="https://timgsa.baidu.com/timg?image&amp;quality=80&amp;size=b9999_10000&amp;sec=1563945934337&amp;di=14b6ab6cdc14418d32aebcab3f85b964&amp;imgtype=0&amp;src=http%3A%2F%2Fawb.img.xmtbang.com%2Fimg%2Fuploadnew%2F201511%2F01%2F23fa409076ec41819bb672346c667a6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8402" y="4012907"/>
            <a:ext cx="2277053" cy="227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7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4225" y="2238683"/>
            <a:ext cx="9401175" cy="3427826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8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1449696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2511424" y="2468343"/>
            <a:ext cx="8486775" cy="296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上图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包含两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默认勾选的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选项，表明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安装完成后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会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启动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MySQL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Workbench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MySQL Shell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。其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中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MySQL 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Workbench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是一款专为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设计的数据库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GUI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管理工具，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MySQL Shell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是一款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MySQL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命令行的高级工具。</a:t>
            </a:r>
          </a:p>
        </p:txBody>
      </p:sp>
    </p:spTree>
    <p:extLst>
      <p:ext uri="{BB962C8B-B14F-4D97-AF65-F5344CB8AC3E}">
        <p14:creationId xmlns:p14="http://schemas.microsoft.com/office/powerpoint/2010/main" val="75064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23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】按钮，至此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安装完成。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64" y="3194665"/>
            <a:ext cx="4689493" cy="266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4" y="3194665"/>
            <a:ext cx="5403190" cy="2665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312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中一个用于连接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服务器的第三方库，若要在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程序中使用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，需先在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环境中安装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963789" y="3890847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284024" y="4160752"/>
            <a:ext cx="37326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pip install pymysql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0" descr="http://img0.imgtn.bdimg.com/it/u=4154693265,741827772&amp;fm=214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当命令行窗口中输出如下信息时，说明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安装成功：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52" y="3196070"/>
            <a:ext cx="6730944" cy="126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5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Connection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对象用于建立与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数据库的连接，可以通过以下方法创建：</a:t>
            </a:r>
          </a:p>
        </p:txBody>
      </p:sp>
      <p:sp>
        <p:nvSpPr>
          <p:cNvPr id="8" name="矩形 7"/>
          <p:cNvSpPr/>
          <p:nvPr/>
        </p:nvSpPr>
        <p:spPr>
          <a:xfrm>
            <a:off x="1814945" y="3150268"/>
            <a:ext cx="8769927" cy="11169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309822" y="3385567"/>
            <a:ext cx="400269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connect(</a:t>
            </a:r>
            <a:r>
              <a:rPr lang="zh-CN" altLang="zh-CN" sz="3600" dirty="0">
                <a:latin typeface="Times New Roman" pitchFamily="18" charset="0"/>
              </a:rPr>
              <a:t>参数列表</a:t>
            </a:r>
            <a:r>
              <a:rPr lang="en-US" altLang="zh-CN" sz="3600" dirty="0">
                <a:latin typeface="Times New Roman" pitchFamily="18" charset="0"/>
              </a:rPr>
              <a:t>)</a:t>
            </a:r>
            <a:endParaRPr lang="zh-CN" altLang="zh-CN" sz="3600" dirty="0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814945" y="4295306"/>
            <a:ext cx="87699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host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主机地址，位于本机可设为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localhost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database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表示数据库的名称。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   user 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连入数据库时使用的用户名。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password -- 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用户密码。</a:t>
            </a:r>
            <a:endParaRPr lang="en-US" altLang="zh-CN" sz="2800" dirty="0"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 charset -- </a:t>
            </a:r>
            <a:r>
              <a:rPr lang="zh-CN" altLang="zh-CN" sz="28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通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信采用的编码方式，推荐使用</a:t>
            </a:r>
            <a:r>
              <a:rPr lang="en-US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utf8</a:t>
            </a:r>
            <a:r>
              <a:rPr lang="zh-CN" altLang="zh-CN" sz="28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425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库为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Connection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对象提供了一些实现了数据库操作的常用方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52" y="3152490"/>
            <a:ext cx="7888344" cy="2733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3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对象即游标对象，它主要负责执行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语句。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对象通过调用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Connection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cursor()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方法创建。</a:t>
            </a:r>
          </a:p>
        </p:txBody>
      </p:sp>
      <p:sp>
        <p:nvSpPr>
          <p:cNvPr id="5" name="矩形 4"/>
          <p:cNvSpPr/>
          <p:nvPr/>
        </p:nvSpPr>
        <p:spPr>
          <a:xfrm>
            <a:off x="2293937" y="4059909"/>
            <a:ext cx="7800974" cy="112871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6" name="文本框 2"/>
          <p:cNvSpPr txBox="1">
            <a:spLocks noChangeArrowheads="1"/>
          </p:cNvSpPr>
          <p:nvPr/>
        </p:nvSpPr>
        <p:spPr bwMode="auto">
          <a:xfrm>
            <a:off x="3330953" y="4304434"/>
            <a:ext cx="569836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cs_obj = Connection</a:t>
            </a:r>
            <a:r>
              <a:rPr lang="zh-CN" altLang="zh-CN" sz="3200" dirty="0">
                <a:latin typeface="Times New Roman" pitchFamily="18" charset="0"/>
              </a:rPr>
              <a:t>对象</a:t>
            </a:r>
            <a:r>
              <a:rPr lang="en-US" altLang="zh-CN" sz="3200" dirty="0">
                <a:latin typeface="Times New Roman" pitchFamily="18" charset="0"/>
              </a:rPr>
              <a:t>.cursor()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13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对象的常用属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性如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973" y="2414584"/>
            <a:ext cx="8545293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883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对象的常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用方法如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下表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2325676"/>
            <a:ext cx="8278378" cy="2517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356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（全称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Structure Query Language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）是结构化查询语言，也是目前应用较广泛的用于访问和操作关系数据库的标准语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言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73453" y="4455468"/>
            <a:ext cx="2589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zh-CN" sz="4000" b="1" dirty="0">
                <a:solidFill>
                  <a:srgbClr val="FF0000"/>
                </a:solidFill>
              </a:rPr>
              <a:t>易学易用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10631" y="4455468"/>
            <a:ext cx="25891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zh-CN" altLang="zh-CN" sz="4000" b="1" dirty="0">
                <a:solidFill>
                  <a:srgbClr val="FF0000"/>
                </a:solidFill>
              </a:rPr>
              <a:t>功能丰富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5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115387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数据库是按照数据结构来组织、存储和管理数据的仓库，它可以被看作电子化的文件柜——存储文件的处所，用户可以对文件中的数据进行增加、删除、修改、查找等操作。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338" name="Picture 2" descr="C:\Users\admin\Desktop\tim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1662" y="5036560"/>
            <a:ext cx="1387042" cy="13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000373" y="5132225"/>
            <a:ext cx="8215745" cy="11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b="1" dirty="0">
                <a:latin typeface="宋体" pitchFamily="2" charset="-122"/>
              </a:rPr>
              <a:t>这里所说的</a:t>
            </a:r>
            <a:r>
              <a:rPr lang="zh-CN" altLang="zh-CN" sz="3200" b="1" dirty="0">
                <a:solidFill>
                  <a:srgbClr val="FF0000"/>
                </a:solidFill>
                <a:latin typeface="宋体" pitchFamily="2" charset="-122"/>
              </a:rPr>
              <a:t>数据</a:t>
            </a:r>
            <a:r>
              <a:rPr lang="zh-CN" altLang="zh-CN" sz="3200" b="1" dirty="0">
                <a:latin typeface="宋体" pitchFamily="2" charset="-122"/>
              </a:rPr>
              <a:t>不仅</a:t>
            </a:r>
            <a:r>
              <a:rPr lang="zh-CN" altLang="zh-CN" sz="3200" b="1" dirty="0">
                <a:solidFill>
                  <a:srgbClr val="FF0000"/>
                </a:solidFill>
                <a:latin typeface="宋体" pitchFamily="2" charset="-122"/>
              </a:rPr>
              <a:t>包括</a:t>
            </a:r>
            <a:r>
              <a:rPr lang="zh-CN" altLang="zh-CN" sz="3200" b="1" dirty="0">
                <a:latin typeface="宋体" pitchFamily="2" charset="-122"/>
              </a:rPr>
              <a:t>普通意义上的</a:t>
            </a:r>
            <a:r>
              <a:rPr lang="zh-CN" altLang="zh-CN" sz="3200" b="1" dirty="0">
                <a:solidFill>
                  <a:srgbClr val="FF0000"/>
                </a:solidFill>
                <a:latin typeface="宋体" pitchFamily="2" charset="-122"/>
              </a:rPr>
              <a:t>数字</a:t>
            </a:r>
            <a:r>
              <a:rPr lang="zh-CN" altLang="zh-CN" sz="3200" b="1" dirty="0">
                <a:latin typeface="宋体" pitchFamily="2" charset="-122"/>
              </a:rPr>
              <a:t>，还包括</a:t>
            </a:r>
            <a:r>
              <a:rPr lang="zh-CN" altLang="zh-CN" sz="3200" b="1" dirty="0">
                <a:solidFill>
                  <a:srgbClr val="FF0000"/>
                </a:solidFill>
                <a:latin typeface="宋体" pitchFamily="2" charset="-122"/>
              </a:rPr>
              <a:t>文字、图像、声音等</a:t>
            </a:r>
            <a:r>
              <a:rPr lang="zh-CN" altLang="zh-CN" sz="3200" b="1" dirty="0">
                <a:latin typeface="宋体" pitchFamily="2" charset="-122"/>
              </a:rPr>
              <a:t>。</a:t>
            </a:r>
            <a:endParaRPr lang="zh-CN" altLang="en-US" sz="3200" b="1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987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多学一招：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语句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基础的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语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如下表所示。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6" y="2249500"/>
            <a:ext cx="6048376" cy="4148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22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的使用与示例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库访问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为以下几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00200" y="2515035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88877" y="514574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1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1600201" y="2748267"/>
            <a:ext cx="2655712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/>
              <a:t>通过</a:t>
            </a:r>
            <a:r>
              <a:rPr lang="en-US" altLang="zh-CN" sz="2700" dirty="0"/>
              <a:t>connect()</a:t>
            </a:r>
            <a:r>
              <a:rPr lang="zh-CN" altLang="zh-CN" sz="2700" dirty="0"/>
              <a:t>方法创建用于连接数据库的</a:t>
            </a:r>
            <a:r>
              <a:rPr lang="en-US" altLang="zh-CN" sz="2700" dirty="0"/>
              <a:t>Connection</a:t>
            </a:r>
            <a:r>
              <a:rPr lang="zh-CN" altLang="zh-CN" sz="2700" dirty="0"/>
              <a:t>对象。</a:t>
            </a:r>
          </a:p>
        </p:txBody>
      </p:sp>
      <p:sp>
        <p:nvSpPr>
          <p:cNvPr id="12" name="流程图: 摘录 11"/>
          <p:cNvSpPr/>
          <p:nvPr/>
        </p:nvSpPr>
        <p:spPr>
          <a:xfrm rot="5400000">
            <a:off x="4168600" y="2602348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08338" y="2515035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197015" y="514574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2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36" name="矩形 2"/>
          <p:cNvSpPr>
            <a:spLocks noChangeArrowheads="1"/>
          </p:cNvSpPr>
          <p:nvPr/>
        </p:nvSpPr>
        <p:spPr bwMode="auto">
          <a:xfrm>
            <a:off x="4608339" y="2748267"/>
            <a:ext cx="2655712" cy="202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/>
              <a:t>通过</a:t>
            </a:r>
            <a:r>
              <a:rPr lang="en-US" altLang="zh-CN" sz="2700" dirty="0"/>
              <a:t>Connection</a:t>
            </a:r>
            <a:r>
              <a:rPr lang="zh-CN" altLang="zh-CN" sz="2700" dirty="0"/>
              <a:t>对象的</a:t>
            </a:r>
            <a:r>
              <a:rPr lang="en-US" altLang="zh-CN" sz="2700" dirty="0"/>
              <a:t>cursor()</a:t>
            </a:r>
            <a:r>
              <a:rPr lang="zh-CN" altLang="zh-CN" sz="2700" dirty="0"/>
              <a:t>方法创建</a:t>
            </a:r>
            <a:r>
              <a:rPr lang="en-US" altLang="zh-CN" sz="2700" dirty="0"/>
              <a:t>Cursor</a:t>
            </a:r>
            <a:r>
              <a:rPr lang="zh-CN" altLang="zh-CN" sz="2700" dirty="0"/>
              <a:t>对象。</a:t>
            </a:r>
          </a:p>
        </p:txBody>
      </p:sp>
      <p:sp>
        <p:nvSpPr>
          <p:cNvPr id="37" name="流程图: 摘录 36"/>
          <p:cNvSpPr/>
          <p:nvPr/>
        </p:nvSpPr>
        <p:spPr>
          <a:xfrm rot="5400000">
            <a:off x="7176738" y="2602348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7616476" y="2515035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8205153" y="514574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>
                <a:solidFill>
                  <a:srgbClr val="FFFFFF"/>
                </a:solidFill>
                <a:ea typeface="等线" charset="-122"/>
              </a:rPr>
              <a:t>3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40" name="矩形 2"/>
          <p:cNvSpPr>
            <a:spLocks noChangeArrowheads="1"/>
          </p:cNvSpPr>
          <p:nvPr/>
        </p:nvSpPr>
        <p:spPr bwMode="auto">
          <a:xfrm>
            <a:off x="7616477" y="2748267"/>
            <a:ext cx="2655712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dirty="0"/>
              <a:t>通过</a:t>
            </a:r>
            <a:r>
              <a:rPr lang="en-US" altLang="zh-CN" sz="2800" dirty="0"/>
              <a:t>Cursor</a:t>
            </a:r>
            <a:r>
              <a:rPr lang="zh-CN" altLang="zh-CN" sz="2800" dirty="0"/>
              <a:t>对</a:t>
            </a:r>
            <a:r>
              <a:rPr lang="zh-CN" altLang="zh-CN" sz="2800" dirty="0" smtClean="0"/>
              <a:t>象方</a:t>
            </a:r>
            <a:r>
              <a:rPr lang="zh-CN" altLang="zh-CN" sz="2800" dirty="0"/>
              <a:t>法执行</a:t>
            </a:r>
            <a:r>
              <a:rPr lang="en-US" altLang="zh-CN" sz="2800" dirty="0"/>
              <a:t>SQL</a:t>
            </a:r>
            <a:r>
              <a:rPr lang="zh-CN" altLang="zh-CN" sz="2800" dirty="0"/>
              <a:t>语句，实现数据库基本操</a:t>
            </a:r>
            <a:r>
              <a:rPr lang="zh-CN" altLang="zh-CN" sz="2800" dirty="0" smtClean="0"/>
              <a:t>作。</a:t>
            </a:r>
            <a:endParaRPr lang="zh-CN" altLang="zh-CN" sz="2700" dirty="0"/>
          </a:p>
        </p:txBody>
      </p:sp>
      <p:sp>
        <p:nvSpPr>
          <p:cNvPr id="41" name="流程图: 摘录 40"/>
          <p:cNvSpPr/>
          <p:nvPr/>
        </p:nvSpPr>
        <p:spPr>
          <a:xfrm rot="5400000">
            <a:off x="10184876" y="2602348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48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pymysql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的使用与示例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pymysql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库访问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MySQL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为以下几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步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243436" y="2515035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3832113" y="514574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>
                <a:solidFill>
                  <a:srgbClr val="FFFFFF"/>
                </a:solidFill>
                <a:ea typeface="等线" charset="-122"/>
              </a:rPr>
              <a:t>4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35" name="矩形 2"/>
          <p:cNvSpPr>
            <a:spLocks noChangeArrowheads="1"/>
          </p:cNvSpPr>
          <p:nvPr/>
        </p:nvSpPr>
        <p:spPr bwMode="auto">
          <a:xfrm>
            <a:off x="3243437" y="3015603"/>
            <a:ext cx="2655712" cy="157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/>
              <a:t>通过</a:t>
            </a:r>
            <a:r>
              <a:rPr lang="en-US" altLang="zh-CN" sz="2700" dirty="0"/>
              <a:t>Cursor</a:t>
            </a:r>
            <a:r>
              <a:rPr lang="zh-CN" altLang="zh-CN" sz="2700" dirty="0"/>
              <a:t>对象的</a:t>
            </a:r>
            <a:r>
              <a:rPr lang="en-US" altLang="zh-CN" sz="2700" dirty="0"/>
              <a:t>close()</a:t>
            </a:r>
            <a:r>
              <a:rPr lang="zh-CN" altLang="zh-CN" sz="2700" dirty="0"/>
              <a:t>方法关闭游标。</a:t>
            </a:r>
          </a:p>
        </p:txBody>
      </p:sp>
      <p:sp>
        <p:nvSpPr>
          <p:cNvPr id="36" name="流程图: 摘录 35"/>
          <p:cNvSpPr/>
          <p:nvPr/>
        </p:nvSpPr>
        <p:spPr>
          <a:xfrm rot="5400000">
            <a:off x="5811836" y="2602348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51574" y="2515035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6840251" y="5145740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>
                <a:solidFill>
                  <a:srgbClr val="FFFFFF"/>
                </a:solidFill>
                <a:ea typeface="等线" charset="-122"/>
              </a:rPr>
              <a:t>5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39" name="矩形 2"/>
          <p:cNvSpPr>
            <a:spLocks noChangeArrowheads="1"/>
          </p:cNvSpPr>
          <p:nvPr/>
        </p:nvSpPr>
        <p:spPr bwMode="auto">
          <a:xfrm>
            <a:off x="6251575" y="3042086"/>
            <a:ext cx="2655712" cy="152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/>
              <a:t>通过</a:t>
            </a:r>
            <a:r>
              <a:rPr lang="en-US" altLang="zh-CN" sz="2700" dirty="0"/>
              <a:t>Connection</a:t>
            </a:r>
            <a:r>
              <a:rPr lang="zh-CN" altLang="zh-CN" sz="2700" dirty="0"/>
              <a:t>对象的</a:t>
            </a:r>
            <a:r>
              <a:rPr lang="en-US" altLang="zh-CN" sz="2700" dirty="0"/>
              <a:t>close()</a:t>
            </a:r>
            <a:r>
              <a:rPr lang="zh-CN" altLang="zh-CN" sz="2700" dirty="0"/>
              <a:t>方法关闭连接。</a:t>
            </a:r>
          </a:p>
        </p:txBody>
      </p:sp>
    </p:spTree>
    <p:extLst>
      <p:ext uri="{BB962C8B-B14F-4D97-AF65-F5344CB8AC3E}">
        <p14:creationId xmlns:p14="http://schemas.microsoft.com/office/powerpoint/2010/main" val="203565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113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数据库基础知识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MySQL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03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MongoDB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30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824471"/>
            <a:ext cx="4991677" cy="402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官网打开下载界面，该界面默认会选中支持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系统的可用版本，目前最稳定的社区服务器版本是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4.0.9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078515" y="1824472"/>
            <a:ext cx="5503340" cy="4024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71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824471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Download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】按钮下载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适用于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Windows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的安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装文件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mongodb-win32-x86_64-2008plus-ssl-4.0.9-signed.msi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562" y="2781388"/>
            <a:ext cx="545782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16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双击刚刚下载的安装文件（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mongodb-win32-x86_64-2008plus-ssl-4.0.9-signed.msi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）启动安装程序，安装界面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6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06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End-User License Agreement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5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06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勾选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图中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标注的“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 accept the terms in the License Agreement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”选项，单击【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Choose Setup Type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4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56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024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这里选择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Complete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安装方式。单击【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Complete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Service Configuration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3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95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115387" cy="2453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数据库系统是指在计算机系统中引入数据库后的系统，除了数据库，还包括数据库管理系统、数据库应用程序等。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 descr="Macintosh HD:Users:sunshine:.Trash:屏幕快照 2019-05-24 上午12.55.39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712" y="3207324"/>
            <a:ext cx="3655234" cy="3189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123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603677"/>
            <a:ext cx="7107523" cy="2456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上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图中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标注出了两个目录路径：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data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log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，其中</a:t>
            </a:r>
            <a: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data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文件夹用于存放创建的数据库，</a:t>
            </a:r>
            <a:r>
              <a:rPr lang="en-US" altLang="zh-CN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log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文件夹用于存放数据库的日志文件。</a:t>
            </a:r>
          </a:p>
        </p:txBody>
      </p:sp>
      <p:sp>
        <p:nvSpPr>
          <p:cNvPr id="8" name="矩形 7"/>
          <p:cNvSpPr/>
          <p:nvPr/>
        </p:nvSpPr>
        <p:spPr>
          <a:xfrm>
            <a:off x="2782889" y="2341417"/>
            <a:ext cx="8189912" cy="29020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85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 &gt;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 MongoDB Compass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”界面，该界面中可以选择是否安装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MongoDB Compass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8" y="1633212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7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669237"/>
            <a:ext cx="7107523" cy="178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MongoDB Compass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MongoDB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数据库的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GUI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管理系统，默认会选择安装，</a:t>
            </a:r>
            <a:r>
              <a:rPr lang="zh-CN" altLang="zh-CN" sz="3200" dirty="0" smtClean="0">
                <a:latin typeface="黑体" pitchFamily="49" charset="-122"/>
                <a:ea typeface="黑体" pitchFamily="49" charset="-122"/>
              </a:rPr>
              <a:t>但安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装速度非常慢。</a:t>
            </a:r>
          </a:p>
        </p:txBody>
      </p:sp>
      <p:sp>
        <p:nvSpPr>
          <p:cNvPr id="8" name="矩形 7"/>
          <p:cNvSpPr/>
          <p:nvPr/>
        </p:nvSpPr>
        <p:spPr>
          <a:xfrm>
            <a:off x="2782889" y="2341418"/>
            <a:ext cx="8189912" cy="24422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9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78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这里取消勾选“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 MongoDB Compass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”复选框，单击【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】按钮进入准备安装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数据库的界面，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8" y="1633211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4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】按钮开始安装，并提示当前安装的进度，安装完成之后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8" y="1633210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0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835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】按钮完成安装。</a:t>
            </a:r>
          </a:p>
        </p:txBody>
      </p:sp>
      <p:pic>
        <p:nvPicPr>
          <p:cNvPr id="9" name="Picture 2" descr="C:\Users\admin\Desktop\tim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61662" y="3893561"/>
            <a:ext cx="1387042" cy="138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047999" y="2824546"/>
            <a:ext cx="8081964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MongoDB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默认会将创建的数据库文件存储在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目录下，但是这个目录不会被主动创建，用户需要在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MongoDB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安装完成后手动创建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</a:rPr>
              <a:t>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</a:rPr>
              <a:t>目录。</a:t>
            </a:r>
            <a:endParaRPr lang="zh-CN" altLang="en-US" sz="3200" dirty="0">
              <a:latin typeface="楷体" pitchFamily="49" charset="-122"/>
              <a:ea typeface="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75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在“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C:\Program 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Files\MongoDB\Server\4.0\</a:t>
            </a:r>
          </a:p>
          <a:p>
            <a:pPr>
              <a:lnSpc>
                <a:spcPct val="120000"/>
              </a:lnSpc>
            </a:pP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data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\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”目录下创建一个文件夹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，此时的目录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示。</a:t>
            </a: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3347529" y="3723706"/>
            <a:ext cx="5395913" cy="26858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82856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MongoDB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2984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打开命令行窗口，使用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cd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命令切换路径至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MongoDB.exe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所在的安装目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录，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之后输入如下命令指定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数据库文件的位置为刚刚新建的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db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目录下：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1957388" y="4509106"/>
            <a:ext cx="8686799" cy="13916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3237575" y="4666313"/>
            <a:ext cx="612642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mongod --dbpath "C:\Program Files\MongoDB\Server\4.0\data\db"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37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166476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pymongo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Python3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中一个用于连接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服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务器的第三方模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要在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程序中使用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，需先在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环境中安装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pymongo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2963789" y="4594831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4198012" y="4864736"/>
            <a:ext cx="3926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pip install pymongo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6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166476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当命令行窗口中输出如下信息时，说明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pymongo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安装成功：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32" y="3171825"/>
            <a:ext cx="70167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25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1115387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数据库系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统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中包含以下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个重要部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分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5330" y="2618509"/>
            <a:ext cx="3397906" cy="274176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404682" y="5047873"/>
            <a:ext cx="1939202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数据库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9" name="矩形 2"/>
          <p:cNvSpPr>
            <a:spLocks noChangeArrowheads="1"/>
          </p:cNvSpPr>
          <p:nvPr/>
        </p:nvSpPr>
        <p:spPr bwMode="auto">
          <a:xfrm>
            <a:off x="675330" y="2618509"/>
            <a:ext cx="3397906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数据库提供了存储空间来存储各种数据，可将其视为一个存储数据的容器。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4436589" y="2618509"/>
            <a:ext cx="3397906" cy="274176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743160" y="5047873"/>
            <a:ext cx="278476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数据库管理系统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4436589" y="2618509"/>
            <a:ext cx="339790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数据库管理系统是专门创建和管理数据库的一套软件，介于应用程序和操作系统之</a:t>
            </a:r>
            <a:r>
              <a:rPr lang="zh-CN" altLang="zh-CN" dirty="0" smtClean="0"/>
              <a:t>间，例如</a:t>
            </a:r>
            <a:r>
              <a:rPr lang="en-US" altLang="zh-CN" dirty="0" smtClean="0"/>
              <a:t>MySQL</a:t>
            </a:r>
            <a:r>
              <a:rPr lang="zh-CN" altLang="zh-CN" dirty="0" smtClean="0"/>
              <a:t>、</a:t>
            </a:r>
            <a:r>
              <a:rPr lang="en-US" altLang="zh-CN" dirty="0" smtClean="0"/>
              <a:t>MongoDB</a:t>
            </a:r>
            <a:r>
              <a:rPr lang="zh-CN" altLang="en-US" dirty="0" smtClean="0"/>
              <a:t>等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9" name="矩形 18"/>
          <p:cNvSpPr/>
          <p:nvPr/>
        </p:nvSpPr>
        <p:spPr>
          <a:xfrm>
            <a:off x="8163461" y="2618509"/>
            <a:ext cx="3397906" cy="274176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1" name="矩形 2"/>
          <p:cNvSpPr>
            <a:spLocks noChangeArrowheads="1"/>
          </p:cNvSpPr>
          <p:nvPr/>
        </p:nvSpPr>
        <p:spPr bwMode="auto">
          <a:xfrm>
            <a:off x="8163461" y="2618509"/>
            <a:ext cx="3397906" cy="2475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200" dirty="0"/>
              <a:t>数据库应用程序是用户定制的符合自身需求的程序，用户通过该应用程序与数据库管理系统进行通信，并访问和管理数据库中存储的数据。</a:t>
            </a:r>
            <a:endParaRPr lang="en-US" altLang="zh-CN" sz="2200" dirty="0"/>
          </a:p>
        </p:txBody>
      </p:sp>
      <p:sp>
        <p:nvSpPr>
          <p:cNvPr id="22" name="矩形 21"/>
          <p:cNvSpPr/>
          <p:nvPr/>
        </p:nvSpPr>
        <p:spPr>
          <a:xfrm>
            <a:off x="8470032" y="5047873"/>
            <a:ext cx="2784763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zh-CN" sz="2800" b="1" dirty="0">
                <a:solidFill>
                  <a:srgbClr val="FFFFFF"/>
                </a:solidFill>
                <a:ea typeface="等线" charset="-122"/>
              </a:rPr>
              <a:t>数据</a:t>
            </a:r>
            <a:r>
              <a:rPr lang="zh-CN" altLang="zh-CN" sz="2800" b="1" dirty="0" smtClean="0">
                <a:solidFill>
                  <a:srgbClr val="FFFFFF"/>
                </a:solidFill>
                <a:ea typeface="等线" charset="-122"/>
              </a:rPr>
              <a:t>库</a:t>
            </a:r>
            <a:r>
              <a:rPr lang="zh-CN" altLang="en-US" sz="2800" b="1" dirty="0" smtClean="0">
                <a:solidFill>
                  <a:srgbClr val="FFFFFF"/>
                </a:solidFill>
                <a:ea typeface="等线" charset="-122"/>
              </a:rPr>
              <a:t>应用程序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63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MongoClient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对象用于建立与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数据库的连接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可通过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下构造方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法创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建：</a:t>
            </a:r>
          </a:p>
        </p:txBody>
      </p:sp>
      <p:sp>
        <p:nvSpPr>
          <p:cNvPr id="7" name="矩形 6"/>
          <p:cNvSpPr/>
          <p:nvPr/>
        </p:nvSpPr>
        <p:spPr>
          <a:xfrm>
            <a:off x="1614489" y="3150268"/>
            <a:ext cx="8786811" cy="123599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873715" y="3291211"/>
            <a:ext cx="64128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MongoClient(host='localhost', port=27017, document_class=dict, </a:t>
            </a:r>
            <a:r>
              <a:rPr lang="en-US" altLang="zh-CN" sz="2800" dirty="0" smtClean="0">
                <a:latin typeface="Times New Roman" pitchFamily="18" charset="0"/>
              </a:rPr>
              <a:t>**</a:t>
            </a:r>
            <a:r>
              <a:rPr lang="en-US" altLang="zh-CN" sz="2800" dirty="0">
                <a:latin typeface="Times New Roman" pitchFamily="18" charset="0"/>
              </a:rPr>
              <a:t>kwargs)</a:t>
            </a:r>
            <a:endParaRPr lang="zh-CN" altLang="zh-CN" sz="2800" dirty="0"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4489" y="4414838"/>
            <a:ext cx="8786811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host 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表示主机地址，默认为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localhost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port -- 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表示连接的端口号，默认为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27017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document_class </a:t>
            </a:r>
            <a:r>
              <a:rPr lang="en-US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-- </a:t>
            </a:r>
            <a:r>
              <a:rPr lang="zh-CN" altLang="zh-CN" sz="3200" dirty="0" smtClean="0">
                <a:latin typeface="楷体" pitchFamily="49" charset="-122"/>
                <a:ea typeface="楷体" pitchFamily="49" charset="-122"/>
                <a:cs typeface="Times New Roman" pitchFamily="18" charset="0"/>
              </a:rPr>
              <a:t>表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示数据库执行查询操作后返回文档的类型，默认为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dict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5315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建立连接到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库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示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例如下：</a:t>
            </a:r>
          </a:p>
        </p:txBody>
      </p:sp>
      <p:sp>
        <p:nvSpPr>
          <p:cNvPr id="7" name="矩形 6"/>
          <p:cNvSpPr/>
          <p:nvPr/>
        </p:nvSpPr>
        <p:spPr>
          <a:xfrm>
            <a:off x="2343150" y="2532269"/>
            <a:ext cx="7743825" cy="108246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4258638" y="2781115"/>
            <a:ext cx="39128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client = MongoClient()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43150" y="3671890"/>
            <a:ext cx="7743825" cy="1786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上述示例创建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MongoClient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对象时没有传入任何参数，说明建立连接到默认主机地址和端口的</a:t>
            </a:r>
            <a:r>
              <a:rPr lang="en-US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MongoDB</a:t>
            </a:r>
            <a:r>
              <a:rPr lang="zh-CN" altLang="zh-CN" sz="3200" dirty="0">
                <a:latin typeface="楷体" pitchFamily="49" charset="-122"/>
                <a:ea typeface="楷体" pitchFamily="49" charset="-122"/>
                <a:cs typeface="Times New Roman" pitchFamily="18" charset="0"/>
              </a:rPr>
              <a:t>数据库。</a:t>
            </a:r>
          </a:p>
        </p:txBody>
      </p:sp>
    </p:spTree>
    <p:extLst>
      <p:ext uri="{BB962C8B-B14F-4D97-AF65-F5344CB8AC3E}">
        <p14:creationId xmlns:p14="http://schemas.microsoft.com/office/powerpoint/2010/main" val="16356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也可以显式地指定主机地址和端口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0263" y="2532269"/>
            <a:ext cx="8101011" cy="108246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2786543" y="2781115"/>
            <a:ext cx="68570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client = MongoClient('localhost', 27017)</a:t>
            </a:r>
            <a:endParaRPr lang="zh-CN" altLang="zh-CN" sz="3200" dirty="0">
              <a:latin typeface="Times New Roman" pitchFamily="18" charset="0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577849" y="3807214"/>
            <a:ext cx="11004551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还可以使用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的路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径形式传入参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数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4450" y="5018683"/>
            <a:ext cx="9801225" cy="1082469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2" name="文本框 2"/>
          <p:cNvSpPr txBox="1">
            <a:spLocks noChangeArrowheads="1"/>
          </p:cNvSpPr>
          <p:nvPr/>
        </p:nvSpPr>
        <p:spPr bwMode="auto">
          <a:xfrm>
            <a:off x="1886188" y="5267529"/>
            <a:ext cx="865774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client = MongoClient('mongodb://localhost:27017')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03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004551" cy="164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DataBase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对象表示一个数据库，可以通过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MongoClient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对象进行获取。</a:t>
            </a:r>
          </a:p>
        </p:txBody>
      </p:sp>
      <p:sp>
        <p:nvSpPr>
          <p:cNvPr id="7" name="矩形 6"/>
          <p:cNvSpPr/>
          <p:nvPr/>
        </p:nvSpPr>
        <p:spPr>
          <a:xfrm>
            <a:off x="2100263" y="3246644"/>
            <a:ext cx="8101011" cy="21254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643431" y="3495490"/>
            <a:ext cx="501467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data_base = client.db_name</a:t>
            </a:r>
          </a:p>
          <a:p>
            <a:r>
              <a:rPr lang="zh-CN" altLang="en-US" sz="3200" dirty="0" smtClean="0">
                <a:latin typeface="Times New Roman" pitchFamily="18" charset="0"/>
              </a:rPr>
              <a:t>                     或</a:t>
            </a:r>
            <a:endParaRPr lang="en-US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data_base = client['db_name</a:t>
            </a:r>
            <a:r>
              <a:rPr lang="en-US" altLang="zh-CN" sz="3200" dirty="0" smtClean="0">
                <a:latin typeface="Times New Roman" pitchFamily="18" charset="0"/>
              </a:rPr>
              <a:t>']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16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09339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对象包含一组文档，代表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数据库中的集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合。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创建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对象的方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式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如下：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00263" y="4161044"/>
            <a:ext cx="8101011" cy="21254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9" name="文本框 2"/>
          <p:cNvSpPr txBox="1">
            <a:spLocks noChangeArrowheads="1"/>
          </p:cNvSpPr>
          <p:nvPr/>
        </p:nvSpPr>
        <p:spPr bwMode="auto">
          <a:xfrm>
            <a:off x="3525102" y="4409890"/>
            <a:ext cx="53148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200" dirty="0">
                <a:latin typeface="Times New Roman" pitchFamily="18" charset="0"/>
              </a:rPr>
              <a:t>collection = db.test_collection</a:t>
            </a:r>
            <a:endParaRPr lang="zh-CN" altLang="zh-CN" sz="3200" dirty="0">
              <a:latin typeface="Times New Roman" pitchFamily="18" charset="0"/>
            </a:endParaRPr>
          </a:p>
          <a:p>
            <a:r>
              <a:rPr lang="zh-CN" altLang="en-US" sz="3200" dirty="0">
                <a:latin typeface="Times New Roman" pitchFamily="18" charset="0"/>
              </a:rPr>
              <a:t>                     或</a:t>
            </a:r>
            <a:endParaRPr lang="en-US" altLang="zh-CN" sz="3200" dirty="0">
              <a:latin typeface="Times New Roman" pitchFamily="18" charset="0"/>
            </a:endParaRPr>
          </a:p>
          <a:p>
            <a:r>
              <a:rPr lang="en-US" altLang="zh-CN" sz="3200" dirty="0">
                <a:latin typeface="Times New Roman" pitchFamily="18" charset="0"/>
              </a:rPr>
              <a:t>collection = db['test-collection']</a:t>
            </a:r>
            <a:endParaRPr lang="zh-CN" altLang="zh-CN" sz="32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6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0933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对象具备一系列操作文档的方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法。</a:t>
            </a:r>
            <a:endParaRPr lang="zh-CN" altLang="zh-CN" sz="4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55" y="2225663"/>
            <a:ext cx="6791325" cy="4098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890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常用对象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09339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Cursor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对象是通过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Collection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对象调用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find()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方法返回的查询对象，该对象中包含有多条匹配的文档，可结合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循环遍历取出每条文档。</a:t>
            </a:r>
          </a:p>
        </p:txBody>
      </p:sp>
      <p:sp>
        <p:nvSpPr>
          <p:cNvPr id="5" name="矩形 4"/>
          <p:cNvSpPr/>
          <p:nvPr/>
        </p:nvSpPr>
        <p:spPr>
          <a:xfrm>
            <a:off x="1967706" y="3846719"/>
            <a:ext cx="8429624" cy="2125456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2558681" y="4001506"/>
            <a:ext cx="724767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latin typeface="Times New Roman" pitchFamily="18" charset="0"/>
              </a:rPr>
              <a:t>collection.insert_many([{'x': i} for i in range(2)])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cursor_obj = collection.find({'x': 1})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for document in cursor_obj:</a:t>
            </a:r>
            <a:endParaRPr lang="zh-CN" altLang="zh-CN" sz="2800" dirty="0">
              <a:latin typeface="Times New Roman" pitchFamily="18" charset="0"/>
            </a:endParaRPr>
          </a:p>
          <a:p>
            <a:r>
              <a:rPr lang="en-US" altLang="zh-CN" sz="2800" dirty="0">
                <a:latin typeface="Times New Roman" pitchFamily="18" charset="0"/>
              </a:rPr>
              <a:t>    print(document)</a:t>
            </a:r>
            <a:endParaRPr lang="zh-CN" altLang="zh-CN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73493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pymongo</a:t>
            </a: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的使用与示例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矩形 2"/>
          <p:cNvSpPr>
            <a:spLocks noChangeArrowheads="1"/>
          </p:cNvSpPr>
          <p:nvPr/>
        </p:nvSpPr>
        <p:spPr bwMode="auto">
          <a:xfrm>
            <a:off x="577849" y="1320800"/>
            <a:ext cx="11209339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pymongo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访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MongoDB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分以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下几步：</a:t>
            </a:r>
          </a:p>
        </p:txBody>
      </p:sp>
      <p:sp>
        <p:nvSpPr>
          <p:cNvPr id="8" name="矩形 7"/>
          <p:cNvSpPr/>
          <p:nvPr/>
        </p:nvSpPr>
        <p:spPr>
          <a:xfrm>
            <a:off x="306670" y="2468493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5347" y="5099198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1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0" name="矩形 2"/>
          <p:cNvSpPr>
            <a:spLocks noChangeArrowheads="1"/>
          </p:cNvSpPr>
          <p:nvPr/>
        </p:nvSpPr>
        <p:spPr bwMode="auto">
          <a:xfrm>
            <a:off x="306671" y="2701725"/>
            <a:ext cx="2655712" cy="208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创建一个</a:t>
            </a:r>
            <a:r>
              <a:rPr lang="en-US" altLang="zh-CN" sz="2700" dirty="0">
                <a:latin typeface="宋体" pitchFamily="2" charset="-122"/>
              </a:rPr>
              <a:t>MongoClient</a:t>
            </a:r>
            <a:r>
              <a:rPr lang="zh-CN" altLang="zh-CN" sz="2700" dirty="0">
                <a:latin typeface="宋体" pitchFamily="2" charset="-122"/>
              </a:rPr>
              <a:t>对象，与</a:t>
            </a:r>
            <a:r>
              <a:rPr lang="en-US" altLang="zh-CN" sz="2700" dirty="0">
                <a:latin typeface="宋体" pitchFamily="2" charset="-122"/>
              </a:rPr>
              <a:t>MongoDB</a:t>
            </a:r>
            <a:r>
              <a:rPr lang="zh-CN" altLang="zh-CN" sz="2700" dirty="0">
                <a:latin typeface="宋体" pitchFamily="2" charset="-122"/>
              </a:rPr>
              <a:t>数据库建立连接。</a:t>
            </a:r>
          </a:p>
        </p:txBody>
      </p:sp>
      <p:sp>
        <p:nvSpPr>
          <p:cNvPr id="11" name="流程图: 摘录 10"/>
          <p:cNvSpPr/>
          <p:nvPr/>
        </p:nvSpPr>
        <p:spPr>
          <a:xfrm rot="5400000">
            <a:off x="2875070" y="2555806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14808" y="2468493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903485" y="5099198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2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3314809" y="2701725"/>
            <a:ext cx="2655712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使用上个步骤的连接创建一</a:t>
            </a:r>
            <a:r>
              <a:rPr lang="zh-CN" altLang="zh-CN" sz="2700" dirty="0" smtClean="0">
                <a:latin typeface="宋体" pitchFamily="2" charset="-122"/>
              </a:rPr>
              <a:t>个</a:t>
            </a:r>
            <a:r>
              <a:rPr lang="en-US" altLang="zh-CN" sz="2700" dirty="0" smtClean="0">
                <a:latin typeface="宋体" pitchFamily="2" charset="-122"/>
              </a:rPr>
              <a:t>DataBase</a:t>
            </a:r>
            <a:r>
              <a:rPr lang="zh-CN" altLang="zh-CN" sz="2700" dirty="0">
                <a:latin typeface="宋体" pitchFamily="2" charset="-122"/>
              </a:rPr>
              <a:t>对象。</a:t>
            </a:r>
          </a:p>
        </p:txBody>
      </p:sp>
      <p:sp>
        <p:nvSpPr>
          <p:cNvPr id="15" name="流程图: 摘录 14"/>
          <p:cNvSpPr/>
          <p:nvPr/>
        </p:nvSpPr>
        <p:spPr>
          <a:xfrm rot="5400000">
            <a:off x="5883208" y="2555806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322946" y="2468493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6911623" y="5099198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>
                <a:solidFill>
                  <a:srgbClr val="FFFFFF"/>
                </a:solidFill>
                <a:ea typeface="等线" charset="-122"/>
              </a:rPr>
              <a:t>3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18" name="矩形 2"/>
          <p:cNvSpPr>
            <a:spLocks noChangeArrowheads="1"/>
          </p:cNvSpPr>
          <p:nvPr/>
        </p:nvSpPr>
        <p:spPr bwMode="auto">
          <a:xfrm>
            <a:off x="6322947" y="2701725"/>
            <a:ext cx="2655712" cy="1521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使用上个步骤的数据库创建一</a:t>
            </a:r>
            <a:r>
              <a:rPr lang="zh-CN" altLang="zh-CN" sz="2700" dirty="0" smtClean="0">
                <a:latin typeface="宋体" pitchFamily="2" charset="-122"/>
              </a:rPr>
              <a:t>个</a:t>
            </a:r>
            <a:r>
              <a:rPr lang="en-US" altLang="zh-CN" sz="2700" dirty="0" smtClean="0">
                <a:latin typeface="宋体" pitchFamily="2" charset="-122"/>
              </a:rPr>
              <a:t>Collection</a:t>
            </a:r>
            <a:r>
              <a:rPr lang="zh-CN" altLang="zh-CN" sz="2700" dirty="0" smtClean="0">
                <a:latin typeface="宋体" pitchFamily="2" charset="-122"/>
              </a:rPr>
              <a:t>对</a:t>
            </a:r>
            <a:r>
              <a:rPr lang="zh-CN" altLang="zh-CN" sz="2700" dirty="0">
                <a:latin typeface="宋体" pitchFamily="2" charset="-122"/>
              </a:rPr>
              <a:t>象。</a:t>
            </a:r>
          </a:p>
        </p:txBody>
      </p:sp>
      <p:sp>
        <p:nvSpPr>
          <p:cNvPr id="19" name="流程图: 摘录 18"/>
          <p:cNvSpPr/>
          <p:nvPr/>
        </p:nvSpPr>
        <p:spPr>
          <a:xfrm rot="5400000">
            <a:off x="8891346" y="2555806"/>
            <a:ext cx="527050" cy="352425"/>
          </a:xfrm>
          <a:prstGeom prst="flowChartExtract">
            <a:avLst/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31084" y="2468493"/>
            <a:ext cx="2655713" cy="290195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Tx/>
              <a:buNone/>
              <a:defRPr/>
            </a:pPr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919761" y="5099198"/>
            <a:ext cx="1478357" cy="685800"/>
          </a:xfrm>
          <a:prstGeom prst="rect">
            <a:avLst/>
          </a:prstGeom>
          <a:solidFill>
            <a:srgbClr val="1353A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等线" charset="-122"/>
                <a:ea typeface="宋体" panose="02010600030101010101" pitchFamily="2" charset="-122"/>
                <a:cs typeface="+mn-cs"/>
              </a:defRPr>
            </a:lvl5pPr>
          </a:lstStyle>
          <a:p>
            <a:pPr algn="ctr">
              <a:defRPr/>
            </a:pP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第</a:t>
            </a:r>
            <a:r>
              <a:rPr lang="en-US" altLang="zh-CN" sz="2800" b="1" noProof="1" smtClean="0">
                <a:solidFill>
                  <a:srgbClr val="FFFFFF"/>
                </a:solidFill>
                <a:ea typeface="等线" charset="-122"/>
              </a:rPr>
              <a:t>4</a:t>
            </a:r>
            <a:r>
              <a:rPr lang="zh-CN" altLang="en-US" sz="2800" b="1" noProof="1" smtClean="0">
                <a:solidFill>
                  <a:srgbClr val="FFFFFF"/>
                </a:solidFill>
                <a:ea typeface="等线" charset="-122"/>
              </a:rPr>
              <a:t>步</a:t>
            </a:r>
            <a:endParaRPr lang="zh-CN" altLang="en-US" sz="2800" b="1" noProof="1">
              <a:solidFill>
                <a:srgbClr val="FFFFFF"/>
              </a:solidFill>
              <a:ea typeface="等线" charset="-122"/>
            </a:endParaRPr>
          </a:p>
        </p:txBody>
      </p:sp>
      <p:sp>
        <p:nvSpPr>
          <p:cNvPr id="22" name="矩形 2"/>
          <p:cNvSpPr>
            <a:spLocks noChangeArrowheads="1"/>
          </p:cNvSpPr>
          <p:nvPr/>
        </p:nvSpPr>
        <p:spPr bwMode="auto">
          <a:xfrm>
            <a:off x="9331085" y="2701725"/>
            <a:ext cx="2655712" cy="2020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700" dirty="0">
                <a:latin typeface="宋体" pitchFamily="2" charset="-122"/>
              </a:rPr>
              <a:t>调用</a:t>
            </a:r>
            <a:r>
              <a:rPr lang="en-US" altLang="zh-CN" sz="2700" dirty="0">
                <a:latin typeface="宋体" pitchFamily="2" charset="-122"/>
              </a:rPr>
              <a:t>Collection</a:t>
            </a:r>
            <a:r>
              <a:rPr lang="zh-CN" altLang="zh-CN" sz="2700" dirty="0">
                <a:latin typeface="宋体" pitchFamily="2" charset="-122"/>
              </a:rPr>
              <a:t>对象的方法，对集合执行某些常见操</a:t>
            </a:r>
            <a:r>
              <a:rPr lang="zh-CN" altLang="zh-CN" sz="2700" dirty="0" smtClean="0">
                <a:latin typeface="宋体" pitchFamily="2" charset="-122"/>
              </a:rPr>
              <a:t>作</a:t>
            </a:r>
            <a:r>
              <a:rPr lang="zh-CN" altLang="en-US" sz="2700" dirty="0" smtClean="0">
                <a:latin typeface="宋体" pitchFamily="2" charset="-122"/>
              </a:rPr>
              <a:t>。</a:t>
            </a:r>
            <a:endParaRPr lang="zh-CN" altLang="zh-CN" sz="2700" dirty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2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过渡页</a:t>
            </a: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396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01    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数据库基础知识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02   MySQL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5181600" y="3167520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03    MongoDB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181600" y="3922376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04    </a:t>
            </a:r>
            <a:r>
              <a:rPr lang="en-US" altLang="zh-CN" sz="2800" dirty="0" smtClean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Redis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与</a:t>
            </a:r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Python</a:t>
            </a:r>
            <a:r>
              <a:rPr lang="zh-CN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交互</a:t>
            </a:r>
            <a:endParaRPr lang="zh-CN" altLang="en-US" sz="2800" dirty="0">
              <a:solidFill>
                <a:schemeClr val="bg1"/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580505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05    </a:t>
            </a:r>
            <a:r>
              <a:rPr lang="zh-CN" altLang="zh-CN" sz="2800" dirty="0" smtClean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例</a:t>
            </a:r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1</a:t>
            </a:r>
            <a:r>
              <a:rPr lang="zh-CN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：用户注册登录</a:t>
            </a:r>
            <a:endParaRPr lang="zh-CN" altLang="en-US" sz="2800" dirty="0">
              <a:solidFill>
                <a:srgbClr val="595959"/>
              </a:solidFill>
              <a:latin typeface="Impact" pitchFamily="34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1228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）访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问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GitHub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网站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下载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界面，该界面中包含多个可供下载的版本，最新的版本是</a:t>
            </a:r>
            <a:r>
              <a:rPr lang="en-US" altLang="zh-CN" sz="3600" dirty="0" smtClean="0">
                <a:latin typeface="微软雅黑" pitchFamily="34" charset="-122"/>
                <a:ea typeface="微软雅黑" pitchFamily="34" charset="-122"/>
              </a:rPr>
              <a:t>3.2.100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6"/>
            <a:ext cx="5750938" cy="4310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77849" y="4866382"/>
            <a:ext cx="460648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这</a:t>
            </a:r>
            <a:r>
              <a:rPr lang="zh-CN" altLang="zh-CN" sz="3200" dirty="0" smtClean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里下</a:t>
            </a:r>
            <a:r>
              <a:rPr lang="zh-CN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载 “</a:t>
            </a:r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Redis-x64-3.2.100.msi</a:t>
            </a:r>
            <a:r>
              <a:rPr lang="zh-CN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”安装包。</a:t>
            </a:r>
          </a:p>
        </p:txBody>
      </p:sp>
    </p:spTree>
    <p:extLst>
      <p:ext uri="{BB962C8B-B14F-4D97-AF65-F5344CB8AC3E}">
        <p14:creationId xmlns:p14="http://schemas.microsoft.com/office/powerpoint/2010/main" val="217602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数据库概述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54225" y="2989772"/>
            <a:ext cx="9401175" cy="1915102"/>
          </a:xfrm>
          <a:prstGeom prst="rect">
            <a:avLst/>
          </a:prstGeom>
          <a:noFill/>
          <a:ln w="28575">
            <a:solidFill>
              <a:srgbClr val="1353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4" name="图片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200785"/>
            <a:ext cx="2595563" cy="185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2"/>
          <p:cNvSpPr>
            <a:spLocks noChangeArrowheads="1"/>
          </p:cNvSpPr>
          <p:nvPr/>
        </p:nvSpPr>
        <p:spPr bwMode="auto">
          <a:xfrm>
            <a:off x="2511424" y="3273561"/>
            <a:ext cx="8486775" cy="133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3600" dirty="0">
                <a:latin typeface="黑体" pitchFamily="49" charset="-122"/>
                <a:ea typeface="黑体" pitchFamily="49" charset="-122"/>
              </a:rPr>
              <a:t>后续小节中提到的数据库均指的是数据库管理系统。</a:t>
            </a:r>
          </a:p>
        </p:txBody>
      </p:sp>
    </p:spTree>
    <p:extLst>
      <p:ext uri="{BB962C8B-B14F-4D97-AF65-F5344CB8AC3E}">
        <p14:creationId xmlns:p14="http://schemas.microsoft.com/office/powerpoint/2010/main" val="379957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275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 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Redis-x64-3.2.100.msi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安装文件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启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动安装程序，安装窗口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5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7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081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钮进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End-User License Agreement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”界面，该界面提示用户接受最终用户许可协议的，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4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689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勾选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图中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标注的“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 accept the terms in the License Agreement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”复选框，之后单击【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Destination Folder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面。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3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99"/>
          <p:cNvSpPr txBox="1">
            <a:spLocks noChangeArrowheads="1"/>
          </p:cNvSpPr>
          <p:nvPr/>
        </p:nvSpPr>
        <p:spPr bwMode="auto">
          <a:xfrm>
            <a:off x="3324083" y="2603677"/>
            <a:ext cx="7107523" cy="237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勾选图中标注的“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Add the Redis installation folder to the PATH environment variable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”复选框，将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Redis</a:t>
            </a:r>
            <a:r>
              <a:rPr lang="zh-CN" altLang="zh-CN" sz="3200" dirty="0">
                <a:latin typeface="黑体" pitchFamily="49" charset="-122"/>
                <a:ea typeface="黑体" pitchFamily="49" charset="-122"/>
              </a:rPr>
              <a:t>的安装目录添加到环境变量中。</a:t>
            </a:r>
          </a:p>
        </p:txBody>
      </p:sp>
      <p:sp>
        <p:nvSpPr>
          <p:cNvPr id="7" name="矩形 6"/>
          <p:cNvSpPr/>
          <p:nvPr/>
        </p:nvSpPr>
        <p:spPr>
          <a:xfrm>
            <a:off x="2782889" y="2341417"/>
            <a:ext cx="8189912" cy="2902095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8" name="图片 5" descr="tim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02139">
            <a:off x="693738" y="3259699"/>
            <a:ext cx="23558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80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Port Number and Firewall Exception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”界面，该界面中可设置端口号和为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添加防火墙提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醒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2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9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】按钮进入“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Memory Limit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”界面，该界面中可设置最大内存，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1"/>
            <a:ext cx="5750938" cy="447119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77848" y="4866382"/>
            <a:ext cx="4991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Redis</a:t>
            </a:r>
            <a:r>
              <a:rPr lang="zh-CN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默认设置的最大内存为</a:t>
            </a:r>
            <a:r>
              <a:rPr lang="en-US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100MB</a:t>
            </a:r>
            <a:r>
              <a:rPr lang="zh-CN" altLang="zh-CN" sz="3200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，这里保留默认设置即可。</a:t>
            </a:r>
          </a:p>
        </p:txBody>
      </p:sp>
    </p:spTree>
    <p:extLst>
      <p:ext uri="{BB962C8B-B14F-4D97-AF65-F5344CB8AC3E}">
        <p14:creationId xmlns:p14="http://schemas.microsoft.com/office/powerpoint/2010/main" val="21363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77849" y="1495859"/>
            <a:ext cx="4991677" cy="4745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Next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】按钮进入准备安装的界面，在该界面中单击【</a:t>
            </a:r>
            <a:r>
              <a:rPr lang="en-US" altLang="zh-CN" sz="3600" dirty="0">
                <a:latin typeface="微软雅黑" pitchFamily="34" charset="-122"/>
                <a:ea typeface="微软雅黑" pitchFamily="34" charset="-122"/>
              </a:rPr>
              <a:t>Install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】按钮开始安装，该界面中提示当前安装的进度，安装完成后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zh-CN" altLang="en-US" sz="3600" dirty="0" smtClean="0">
                <a:latin typeface="微软雅黑" pitchFamily="34" charset="-122"/>
                <a:ea typeface="微软雅黑" pitchFamily="34" charset="-122"/>
              </a:rPr>
              <a:t>右图</a:t>
            </a:r>
            <a:r>
              <a:rPr lang="zh-CN" altLang="zh-CN" sz="3600" dirty="0" smtClean="0">
                <a:latin typeface="微软雅黑" pitchFamily="34" charset="-122"/>
                <a:ea typeface="微软雅黑" pitchFamily="34" charset="-122"/>
              </a:rPr>
              <a:t>所</a:t>
            </a:r>
            <a:r>
              <a:rPr lang="zh-CN" altLang="zh-CN" sz="3600" dirty="0">
                <a:latin typeface="微软雅黑" pitchFamily="34" charset="-122"/>
                <a:ea typeface="微软雅黑" pitchFamily="34" charset="-122"/>
              </a:rPr>
              <a:t>示。</a:t>
            </a:r>
            <a:endParaRPr lang="zh-CN" altLang="en-US" sz="36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5861119" y="1633210"/>
            <a:ext cx="5750938" cy="447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下载和安装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"/>
          <p:cNvSpPr>
            <a:spLocks noChangeArrowheads="1"/>
          </p:cNvSpPr>
          <p:nvPr/>
        </p:nvSpPr>
        <p:spPr bwMode="auto">
          <a:xfrm>
            <a:off x="577849" y="1320800"/>
            <a:ext cx="10935275" cy="8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4400" dirty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单击【</a:t>
            </a:r>
            <a:r>
              <a:rPr lang="en-US" altLang="zh-CN" sz="4400" dirty="0">
                <a:latin typeface="微软雅黑" pitchFamily="34" charset="-122"/>
                <a:ea typeface="微软雅黑" pitchFamily="34" charset="-122"/>
              </a:rPr>
              <a:t>Finish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】按钮完成安装。</a:t>
            </a:r>
          </a:p>
        </p:txBody>
      </p:sp>
    </p:spTree>
    <p:extLst>
      <p:ext uri="{BB962C8B-B14F-4D97-AF65-F5344CB8AC3E}">
        <p14:creationId xmlns:p14="http://schemas.microsoft.com/office/powerpoint/2010/main" val="194444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195051" cy="2245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是一个官方推荐的操作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数据库的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模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块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若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要在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程序中使用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数据库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需先在</a:t>
            </a:r>
            <a:r>
              <a:rPr lang="en-US" altLang="zh-CN" sz="4000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zh-CN" sz="4000" dirty="0">
                <a:latin typeface="微软雅黑" pitchFamily="34" charset="-122"/>
                <a:ea typeface="微软雅黑" pitchFamily="34" charset="-122"/>
              </a:rPr>
              <a:t>环境中安装</a:t>
            </a:r>
            <a:r>
              <a:rPr lang="en-US" altLang="zh-CN" sz="4000" dirty="0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4000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zh-CN" sz="4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zh-CN" sz="4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63789" y="3766156"/>
            <a:ext cx="6373090" cy="118614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20000"/>
              </a:lnSpc>
              <a:buFontTx/>
              <a:buNone/>
              <a:defRPr/>
            </a:pPr>
            <a:endParaRPr kumimoji="1" lang="zh-CN" altLang="zh-CN" dirty="0">
              <a:latin typeface="Times New Roman" panose="02020603050405020304" charset="0"/>
              <a:ea typeface="微软雅黑" panose="020B0503020204020204" charset="-122"/>
            </a:endParaRPr>
          </a:p>
        </p:txBody>
      </p:sp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4620084" y="4036061"/>
            <a:ext cx="30605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3600" dirty="0">
                <a:latin typeface="Times New Roman" pitchFamily="18" charset="0"/>
              </a:rPr>
              <a:t>pip install redis</a:t>
            </a:r>
            <a:endParaRPr lang="zh-CN" altLang="zh-CN" sz="36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7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664" y="262937"/>
            <a:ext cx="5379334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安装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redis</a:t>
            </a:r>
            <a:endParaRPr lang="zh-CN" altLang="en-US" sz="4000" dirty="0">
              <a:solidFill>
                <a:srgbClr val="1353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2"/>
          <p:cNvSpPr>
            <a:spLocks noChangeArrowheads="1"/>
          </p:cNvSpPr>
          <p:nvPr/>
        </p:nvSpPr>
        <p:spPr bwMode="auto">
          <a:xfrm>
            <a:off x="577849" y="1320800"/>
            <a:ext cx="11195051" cy="171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当命令行窗口中输出如下信息时，说明</a:t>
            </a:r>
            <a:r>
              <a:rPr lang="en-US" altLang="zh-CN" sz="4400" dirty="0" smtClean="0">
                <a:latin typeface="微软雅黑" pitchFamily="34" charset="-122"/>
                <a:ea typeface="微软雅黑" pitchFamily="34" charset="-122"/>
              </a:rPr>
              <a:t>redis</a:t>
            </a:r>
            <a:r>
              <a:rPr lang="zh-CN" altLang="en-US" sz="4400" dirty="0" smtClean="0">
                <a:latin typeface="微软雅黑" pitchFamily="34" charset="-122"/>
                <a:ea typeface="微软雅黑" pitchFamily="34" charset="-122"/>
              </a:rPr>
              <a:t>模块</a:t>
            </a:r>
            <a:r>
              <a:rPr lang="zh-CN" altLang="zh-CN" sz="4400" dirty="0" smtClean="0">
                <a:latin typeface="微软雅黑" pitchFamily="34" charset="-122"/>
                <a:ea typeface="微软雅黑" pitchFamily="34" charset="-122"/>
              </a:rPr>
              <a:t>安</a:t>
            </a:r>
            <a:r>
              <a:rPr lang="zh-CN" altLang="zh-CN" sz="4400" dirty="0">
                <a:latin typeface="微软雅黑" pitchFamily="34" charset="-122"/>
                <a:ea typeface="微软雅黑" pitchFamily="34" charset="-122"/>
              </a:rPr>
              <a:t>装成功：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177" y="3233738"/>
            <a:ext cx="5950394" cy="1190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6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a85c85fda4f26e9c543f9bd6b3c1fb789e3a45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4271</TotalTime>
  <Words>6015</Words>
  <Application>Microsoft Office PowerPoint</Application>
  <PresentationFormat>自定义</PresentationFormat>
  <Paragraphs>363</Paragraphs>
  <Slides>112</Slides>
  <Notes>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112</vt:i4>
      </vt:variant>
    </vt:vector>
  </HeadingPairs>
  <TitlesOfParts>
    <vt:vector size="114" baseType="lpstr">
      <vt:lpstr>Office 主题​​</vt:lpstr>
      <vt:lpstr>Microsoft Excel 97-2003 工作表</vt:lpstr>
      <vt:lpstr>第15章 数据库编程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郑瑶瑶</cp:lastModifiedBy>
  <cp:revision>4996</cp:revision>
  <dcterms:created xsi:type="dcterms:W3CDTF">2016-08-25T05:35:30Z</dcterms:created>
  <dcterms:modified xsi:type="dcterms:W3CDTF">2020-04-22T09:15:55Z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