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6" r:id="rId2"/>
    <p:sldId id="398" r:id="rId3"/>
    <p:sldId id="896" r:id="rId4"/>
    <p:sldId id="977" r:id="rId5"/>
    <p:sldId id="344" r:id="rId6"/>
    <p:sldId id="897" r:id="rId7"/>
    <p:sldId id="978" r:id="rId8"/>
    <p:sldId id="979" r:id="rId9"/>
    <p:sldId id="980" r:id="rId10"/>
    <p:sldId id="981" r:id="rId11"/>
    <p:sldId id="982" r:id="rId12"/>
    <p:sldId id="983" r:id="rId13"/>
    <p:sldId id="984" r:id="rId14"/>
    <p:sldId id="948" r:id="rId15"/>
    <p:sldId id="985" r:id="rId16"/>
    <p:sldId id="949" r:id="rId17"/>
    <p:sldId id="986" r:id="rId18"/>
    <p:sldId id="989" r:id="rId19"/>
    <p:sldId id="990" r:id="rId20"/>
    <p:sldId id="991" r:id="rId21"/>
    <p:sldId id="992" r:id="rId22"/>
    <p:sldId id="993" r:id="rId23"/>
    <p:sldId id="950" r:id="rId24"/>
    <p:sldId id="994" r:id="rId25"/>
    <p:sldId id="996" r:id="rId26"/>
    <p:sldId id="995" r:id="rId27"/>
    <p:sldId id="997" r:id="rId28"/>
    <p:sldId id="951" r:id="rId29"/>
    <p:sldId id="998" r:id="rId30"/>
    <p:sldId id="921" r:id="rId31"/>
    <p:sldId id="999" r:id="rId32"/>
    <p:sldId id="1000" r:id="rId33"/>
    <p:sldId id="1001" r:id="rId34"/>
    <p:sldId id="952" r:id="rId35"/>
    <p:sldId id="1002" r:id="rId36"/>
    <p:sldId id="1003" r:id="rId37"/>
    <p:sldId id="1004" r:id="rId38"/>
    <p:sldId id="1005" r:id="rId39"/>
    <p:sldId id="1006" r:id="rId40"/>
    <p:sldId id="923" r:id="rId41"/>
    <p:sldId id="1007" r:id="rId42"/>
    <p:sldId id="1008" r:id="rId43"/>
    <p:sldId id="953" r:id="rId44"/>
    <p:sldId id="924" r:id="rId45"/>
    <p:sldId id="1009" r:id="rId46"/>
    <p:sldId id="955" r:id="rId47"/>
    <p:sldId id="1010" r:id="rId48"/>
    <p:sldId id="1011" r:id="rId49"/>
    <p:sldId id="1012" r:id="rId50"/>
    <p:sldId id="1013" r:id="rId51"/>
    <p:sldId id="849" r:id="rId52"/>
    <p:sldId id="1022" r:id="rId53"/>
    <p:sldId id="1014" r:id="rId54"/>
    <p:sldId id="956" r:id="rId55"/>
    <p:sldId id="957" r:id="rId56"/>
    <p:sldId id="1015" r:id="rId57"/>
    <p:sldId id="1016" r:id="rId58"/>
    <p:sldId id="925" r:id="rId59"/>
    <p:sldId id="1017" r:id="rId60"/>
    <p:sldId id="1018" r:id="rId61"/>
    <p:sldId id="1019" r:id="rId62"/>
    <p:sldId id="958" r:id="rId63"/>
    <p:sldId id="1020" r:id="rId64"/>
    <p:sldId id="1021" r:id="rId65"/>
    <p:sldId id="959" r:id="rId66"/>
    <p:sldId id="960" r:id="rId67"/>
    <p:sldId id="1023" r:id="rId68"/>
    <p:sldId id="1024" r:id="rId69"/>
    <p:sldId id="1025" r:id="rId70"/>
    <p:sldId id="961" r:id="rId71"/>
    <p:sldId id="1026" r:id="rId72"/>
    <p:sldId id="1027" r:id="rId73"/>
    <p:sldId id="962" r:id="rId74"/>
    <p:sldId id="926" r:id="rId75"/>
    <p:sldId id="927" r:id="rId76"/>
    <p:sldId id="1028" r:id="rId77"/>
    <p:sldId id="964" r:id="rId78"/>
    <p:sldId id="1029" r:id="rId79"/>
    <p:sldId id="1030" r:id="rId80"/>
    <p:sldId id="965" r:id="rId81"/>
    <p:sldId id="966" r:id="rId82"/>
    <p:sldId id="1031" r:id="rId83"/>
    <p:sldId id="1032" r:id="rId84"/>
    <p:sldId id="1033" r:id="rId85"/>
    <p:sldId id="1034" r:id="rId86"/>
    <p:sldId id="531" r:id="rId87"/>
    <p:sldId id="376" r:id="rId88"/>
  </p:sldIdLst>
  <p:sldSz cx="12192000" cy="6858000"/>
  <p:notesSz cx="6858000" cy="9144000"/>
  <p:custDataLst>
    <p:tags r:id="rId9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3A2"/>
    <a:srgbClr val="1369B2"/>
    <a:srgbClr val="D6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 snapToGrid="0">
      <p:cViewPr>
        <p:scale>
          <a:sx n="69" d="100"/>
          <a:sy n="69" d="100"/>
        </p:scale>
        <p:origin x="-282" y="-504"/>
      </p:cViewPr>
      <p:guideLst>
        <p:guide orient="horz" pos="2092"/>
        <p:guide pos="3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6" d="100"/>
        <a:sy n="2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gs" Target="tags/tag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等线" charset="0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283E0F-74FB-4CF6-B92F-BA0D3B768B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16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666C4432-86B1-44C8-B144-754EE8881D6E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88698-2790-4799-A03F-F8D2A4A2DB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4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0D640-E144-490B-8F7E-65C826AB46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3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3D8B2-F2A4-4705-A013-3C96A07E7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3D35E-3885-4274-AA9A-8DFBF1713F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5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1F17B-D6B6-4D3F-8964-F09DF34F00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80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E0F-B024-4B43-831A-91927FC069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1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B6AA8-31EB-468B-8C41-6415ECD260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4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0E7A1-F48F-4719-BB98-7E5AEA7B7F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noProof="1">
                <a:solidFill>
                  <a:srgbClr val="898989"/>
                </a:solidFill>
                <a:latin typeface="等线" charset="-122"/>
                <a:ea typeface="等线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等线" charset="-122"/>
              </a:defRPr>
            </a:lvl1pPr>
          </a:lstStyle>
          <a:p>
            <a:fld id="{5558DAD5-D431-48DD-BB7C-9F90A0AF82BA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588"/>
            <a:ext cx="12191999" cy="684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矩形 1"/>
          <p:cNvSpPr>
            <a:spLocks noChangeArrowheads="1"/>
          </p:cNvSpPr>
          <p:nvPr/>
        </p:nvSpPr>
        <p:spPr bwMode="auto">
          <a:xfrm>
            <a:off x="871538" y="363538"/>
            <a:ext cx="89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✎ </a:t>
            </a:r>
            <a:endParaRPr lang="zh-CN" altLang="en-US" sz="360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64" r:id="rId8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等线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dirty="0" smtClean="0"/>
              <a:t>项</a:t>
            </a:r>
            <a:r>
              <a:rPr lang="zh-CN" altLang="zh-CN" dirty="0"/>
              <a:t>目实战——天天生鲜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038725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5148867" y="5005705"/>
            <a:ext cx="3205423" cy="141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天天生鲜项目页面展示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前期准备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商品展示页面功能实现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8700655" y="5005705"/>
            <a:ext cx="293716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商品详情页面功能实现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商品分类页面功能实现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购物车页面功能实现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天天生鲜项目页面展示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247921" y="2242797"/>
            <a:ext cx="4487862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购物车页面主要展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示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用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户加入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购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物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车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的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商品信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息、统计商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品金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额。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购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物车页面</a:t>
            </a:r>
          </a:p>
        </p:txBody>
      </p:sp>
      <p:pic>
        <p:nvPicPr>
          <p:cNvPr id="7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52" y="2242797"/>
            <a:ext cx="5625549" cy="40279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07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天天生鲜项目页面展示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247921" y="2242797"/>
            <a:ext cx="4487862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订单提交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页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面主要展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示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已选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商品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列表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信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息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、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订单信息、支付方式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。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订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单提交页面</a:t>
            </a:r>
          </a:p>
        </p:txBody>
      </p:sp>
      <p:pic>
        <p:nvPicPr>
          <p:cNvPr id="8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311" y="1446212"/>
            <a:ext cx="4926990" cy="48245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13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天天生鲜项目页面展示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247921" y="2242797"/>
            <a:ext cx="4487862" cy="269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订单提交成功页面主要展示购物车中商品的信息、订单信息、统计商品金额。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6.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订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单提交成功页面</a:t>
            </a:r>
          </a:p>
        </p:txBody>
      </p:sp>
      <p:pic>
        <p:nvPicPr>
          <p:cNvPr id="7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312" y="2293799"/>
            <a:ext cx="4926990" cy="3976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828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天天生鲜项目页面展示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前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期准备</a:t>
            </a: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品展示页面功能实现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品详情页面功能实现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品分类页面功能实现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购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物车页面功能实现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89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需求分析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天天生鲜项目可分为商品模块与购物车模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块。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91" y="2442122"/>
            <a:ext cx="5720514" cy="390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需求分析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天天生鲜项目共使用了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个页面，包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括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商品展示页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商品分类展示页，商品详情页、购物车页面、订单提交页面、订单提交成功页面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188" y="3629124"/>
            <a:ext cx="6097038" cy="28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模型设计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天天生鲜项目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中一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共需要使用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张表来保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存项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目中产生的数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据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8" name="图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81" y="3038193"/>
            <a:ext cx="5509838" cy="34408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02399" y="4888151"/>
            <a:ext cx="4830168" cy="156966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商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品分类表：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goods_goodscategory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商品表：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goods_goodsinfo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订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单信息表：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cart_orderinfo</a:t>
            </a:r>
            <a:endParaRPr lang="en-US" altLang="zh-C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订单商品模型表：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cart_ordergoods</a:t>
            </a:r>
            <a:endParaRPr lang="zh-CN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27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27175" y="3106593"/>
            <a:ext cx="6525490" cy="294784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项目创建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07704" y="3241686"/>
            <a:ext cx="41644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latin typeface="宋体" pitchFamily="2" charset="-122"/>
              </a:rPr>
              <a:t>操作系统： </a:t>
            </a:r>
            <a:r>
              <a:rPr lang="en-US" altLang="zh-CN" sz="2800" b="1" dirty="0" smtClean="0">
                <a:latin typeface="宋体" pitchFamily="2" charset="-122"/>
              </a:rPr>
              <a:t>Windows 7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宋体" pitchFamily="2" charset="-122"/>
              </a:rPr>
              <a:t> Web</a:t>
            </a:r>
            <a:r>
              <a:rPr lang="zh-CN" altLang="en-US" sz="2800" b="1" dirty="0" smtClean="0">
                <a:latin typeface="宋体" pitchFamily="2" charset="-122"/>
              </a:rPr>
              <a:t>框架：</a:t>
            </a:r>
            <a:r>
              <a:rPr lang="en-US" altLang="zh-CN" sz="2800" b="1" dirty="0">
                <a:latin typeface="宋体" pitchFamily="2" charset="-122"/>
              </a:rPr>
              <a:t> Django </a:t>
            </a:r>
            <a:r>
              <a:rPr lang="en-US" altLang="zh-CN" sz="2800" b="1" dirty="0" smtClean="0">
                <a:latin typeface="宋体" pitchFamily="2" charset="-122"/>
              </a:rPr>
              <a:t>2.2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latin typeface="宋体" pitchFamily="2" charset="-122"/>
              </a:rPr>
              <a:t>开发语言：</a:t>
            </a: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en-US" altLang="zh-CN" sz="2800" b="1" dirty="0" smtClean="0">
                <a:latin typeface="宋体" pitchFamily="2" charset="-122"/>
              </a:rPr>
              <a:t>Python </a:t>
            </a:r>
            <a:r>
              <a:rPr lang="en-US" altLang="zh-CN" sz="2800" b="1" dirty="0">
                <a:latin typeface="宋体" pitchFamily="2" charset="-122"/>
              </a:rPr>
              <a:t>3.7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 smtClean="0">
                <a:latin typeface="宋体" pitchFamily="2" charset="-122"/>
              </a:rPr>
              <a:t>开发工具：</a:t>
            </a: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en-US" altLang="zh-CN" sz="2800" b="1" dirty="0" smtClean="0">
                <a:latin typeface="宋体" pitchFamily="2" charset="-122"/>
              </a:rPr>
              <a:t>PyCharm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宋体" pitchFamily="2" charset="-122"/>
              </a:rPr>
              <a:t>  </a:t>
            </a:r>
            <a:r>
              <a:rPr lang="zh-CN" altLang="en-US" sz="2800" b="1" dirty="0" smtClean="0">
                <a:latin typeface="宋体" pitchFamily="2" charset="-122"/>
              </a:rPr>
              <a:t>数</a:t>
            </a:r>
            <a:r>
              <a:rPr lang="zh-CN" altLang="en-US" sz="2800" b="1" dirty="0">
                <a:latin typeface="宋体" pitchFamily="2" charset="-122"/>
              </a:rPr>
              <a:t>据</a:t>
            </a:r>
            <a:r>
              <a:rPr lang="zh-CN" altLang="en-US" sz="2800" b="1" dirty="0" smtClean="0">
                <a:latin typeface="宋体" pitchFamily="2" charset="-122"/>
              </a:rPr>
              <a:t>库：</a:t>
            </a:r>
            <a:r>
              <a:rPr lang="en-US" altLang="zh-CN" sz="2800" b="1" dirty="0">
                <a:latin typeface="宋体" pitchFamily="2" charset="-122"/>
              </a:rPr>
              <a:t> </a:t>
            </a:r>
            <a:r>
              <a:rPr lang="en-US" altLang="zh-CN" sz="2800" b="1" dirty="0" smtClean="0">
                <a:latin typeface="宋体" pitchFamily="2" charset="-122"/>
              </a:rPr>
              <a:t>MySQL</a:t>
            </a: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开发环境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00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天天生鲜项目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的开发环境要求如下：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97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项目创建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en-US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建项目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00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创建天天生鲜项目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的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命令如下所示。</a:t>
            </a:r>
          </a:p>
        </p:txBody>
      </p:sp>
      <p:sp>
        <p:nvSpPr>
          <p:cNvPr id="7" name="矩形 6"/>
          <p:cNvSpPr/>
          <p:nvPr/>
        </p:nvSpPr>
        <p:spPr>
          <a:xfrm>
            <a:off x="2494664" y="3217975"/>
            <a:ext cx="7439045" cy="114806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374625" y="3468842"/>
            <a:ext cx="56791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django-admin startproject ttsx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67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项目创建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en-US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建应用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在项目目录下打开命令行窗口并创建应用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goods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与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cart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，命令如下所示。</a:t>
            </a:r>
          </a:p>
        </p:txBody>
      </p:sp>
      <p:sp>
        <p:nvSpPr>
          <p:cNvPr id="7" name="矩形 6"/>
          <p:cNvSpPr/>
          <p:nvPr/>
        </p:nvSpPr>
        <p:spPr>
          <a:xfrm>
            <a:off x="2494664" y="3823438"/>
            <a:ext cx="7439045" cy="144128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379712" y="4005473"/>
            <a:ext cx="566894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python manage.py startapp goods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python manage.py startapp cart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1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>
              <a:grpSpLocks/>
            </p:cNvGrpSpPr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>
                <a:graphicFrameLocks/>
              </p:cNvGraphicFramePr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71" r:id="rId4" imgW="5394240" imgH="3720960" progId="Excel.Sheet.8">
                      <p:embed/>
                    </p:oleObj>
                  </mc:Choice>
                  <mc:Fallback>
                    <p:oleObj r:id="rId4" imgW="5394240" imgH="3720960" progId="Excel.Shee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了解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熟悉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熟悉</a:t>
              </a: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学习目标</a:t>
            </a:r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882775" y="1219725"/>
            <a:ext cx="3119438" cy="1383774"/>
            <a:chOff x="153988" y="1372871"/>
            <a:chExt cx="3118034" cy="1382899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372871"/>
              <a:ext cx="2520773" cy="101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天天生鲜项目中模板文件的配置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82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1" name="组合 63"/>
          <p:cNvGrpSpPr>
            <a:grpSpLocks/>
          </p:cNvGrpSpPr>
          <p:nvPr/>
        </p:nvGrpSpPr>
        <p:grpSpPr bwMode="auto">
          <a:xfrm>
            <a:off x="6711950" y="1268351"/>
            <a:ext cx="3281363" cy="1343081"/>
            <a:chOff x="5414469" y="1870026"/>
            <a:chExt cx="3281856" cy="1339899"/>
          </a:xfrm>
        </p:grpSpPr>
        <p:grpSp>
          <p:nvGrpSpPr>
            <p:cNvPr id="7189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414469" y="1870026"/>
              <a:ext cx="2774364" cy="1013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熟悉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天天生鲜项目各功能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实现方式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71"/>
          <p:cNvGrpSpPr>
            <a:grpSpLocks/>
          </p:cNvGrpSpPr>
          <p:nvPr/>
        </p:nvGrpSpPr>
        <p:grpSpPr bwMode="auto">
          <a:xfrm>
            <a:off x="6938963" y="4905375"/>
            <a:ext cx="3424237" cy="1310783"/>
            <a:chOff x="5273227" y="4225925"/>
            <a:chExt cx="3423098" cy="1312379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521404"/>
              <a:ext cx="2772529" cy="101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熟悉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天天生鲜项目的前期配置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7" name="组合 10"/>
          <p:cNvGrpSpPr>
            <a:grpSpLocks/>
          </p:cNvGrpSpPr>
          <p:nvPr/>
        </p:nvGrpSpPr>
        <p:grpSpPr bwMode="auto">
          <a:xfrm>
            <a:off x="1630363" y="4857747"/>
            <a:ext cx="3371850" cy="1397017"/>
            <a:chOff x="218911" y="4857376"/>
            <a:chExt cx="3372306" cy="1395813"/>
          </a:xfrm>
        </p:grpSpPr>
        <p:grpSp>
          <p:nvGrpSpPr>
            <p:cNvPr id="7205" name="组合 16"/>
            <p:cNvGrpSpPr>
              <a:grpSpLocks/>
            </p:cNvGrpSpPr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>
              <a:grpSpLocks/>
            </p:cNvGrpSpPr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5238401"/>
              <a:ext cx="2633365" cy="101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了解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天天生鲜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项目的业务逻辑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项目创建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en-US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建应用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打开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ttsx/settings.py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，在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INSTALLED_APPS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配置项</a:t>
            </a:r>
            <a:r>
              <a:rPr lang="zh-CN" altLang="zh-CN" sz="3600" dirty="0" smtClean="0">
                <a:latin typeface="Calibri" pitchFamily="34" charset="0"/>
                <a:ea typeface="楷体" pitchFamily="49" charset="-122"/>
              </a:rPr>
              <a:t>中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添加</a:t>
            </a: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cart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和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goods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应用，添加后的配置项如下所示。</a:t>
            </a:r>
          </a:p>
        </p:txBody>
      </p:sp>
      <p:sp>
        <p:nvSpPr>
          <p:cNvPr id="7" name="矩形 6"/>
          <p:cNvSpPr/>
          <p:nvPr/>
        </p:nvSpPr>
        <p:spPr>
          <a:xfrm>
            <a:off x="2909454" y="3664724"/>
            <a:ext cx="6539345" cy="264495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4252945" y="3740706"/>
            <a:ext cx="3852361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600" dirty="0">
                <a:latin typeface="Times New Roman" pitchFamily="18" charset="0"/>
              </a:rPr>
              <a:t>INSTALLED_APPS = [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</a:t>
            </a:r>
            <a:r>
              <a:rPr lang="en-US" altLang="zh-CN" sz="2600" dirty="0" smtClean="0">
                <a:latin typeface="Times New Roman" pitchFamily="18" charset="0"/>
              </a:rPr>
              <a:t>    'django.contrib.admin</a:t>
            </a:r>
            <a:r>
              <a:rPr lang="en-US" altLang="zh-CN" sz="2600" dirty="0">
                <a:latin typeface="Times New Roman" pitchFamily="18" charset="0"/>
              </a:rPr>
              <a:t>',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</a:t>
            </a:r>
            <a:r>
              <a:rPr lang="en-US" altLang="zh-CN" sz="2600" dirty="0" smtClean="0">
                <a:latin typeface="Times New Roman" pitchFamily="18" charset="0"/>
              </a:rPr>
              <a:t>    ...</a:t>
            </a:r>
            <a:r>
              <a:rPr lang="zh-CN" altLang="en-US" sz="2600" dirty="0">
                <a:latin typeface="Times New Roman" pitchFamily="18" charset="0"/>
              </a:rPr>
              <a:t>省略</a:t>
            </a:r>
            <a:r>
              <a:rPr lang="en-US" altLang="zh-CN" sz="2600" dirty="0">
                <a:latin typeface="Times New Roman" pitchFamily="18" charset="0"/>
              </a:rPr>
              <a:t>N</a:t>
            </a:r>
            <a:r>
              <a:rPr lang="zh-CN" altLang="en-US" sz="2600" dirty="0">
                <a:latin typeface="Times New Roman" pitchFamily="18" charset="0"/>
              </a:rPr>
              <a:t>行</a:t>
            </a:r>
            <a:r>
              <a:rPr lang="en-US" altLang="zh-CN" sz="2600" dirty="0">
                <a:latin typeface="Times New Roman" pitchFamily="18" charset="0"/>
              </a:rPr>
              <a:t>...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</a:t>
            </a:r>
            <a:r>
              <a:rPr lang="en-US" altLang="zh-CN" sz="2600" dirty="0" smtClean="0">
                <a:latin typeface="Times New Roman" pitchFamily="18" charset="0"/>
              </a:rPr>
              <a:t>    'cart</a:t>
            </a:r>
            <a:r>
              <a:rPr lang="en-US" altLang="zh-CN" sz="2600" dirty="0">
                <a:latin typeface="Times New Roman" pitchFamily="18" charset="0"/>
              </a:rPr>
              <a:t>',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    </a:t>
            </a:r>
            <a:r>
              <a:rPr lang="en-US" altLang="zh-CN" sz="2600" dirty="0" smtClean="0">
                <a:latin typeface="Times New Roman" pitchFamily="18" charset="0"/>
              </a:rPr>
              <a:t>    'goods</a:t>
            </a:r>
            <a:r>
              <a:rPr lang="en-US" altLang="zh-CN" sz="2600" dirty="0">
                <a:latin typeface="Times New Roman" pitchFamily="18" charset="0"/>
              </a:rPr>
              <a:t>',</a:t>
            </a:r>
            <a:endParaRPr lang="zh-CN" altLang="zh-CN" sz="2600" dirty="0">
              <a:latin typeface="Times New Roman" pitchFamily="18" charset="0"/>
            </a:endParaRPr>
          </a:p>
          <a:p>
            <a:r>
              <a:rPr lang="en-US" altLang="zh-CN" sz="2600" dirty="0">
                <a:latin typeface="Times New Roman" pitchFamily="18" charset="0"/>
              </a:rPr>
              <a:t>]</a:t>
            </a:r>
            <a:endParaRPr lang="zh-CN" altLang="zh-CN" sz="2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82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项目创建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创</a:t>
            </a:r>
            <a:r>
              <a:rPr lang="zh-CN" altLang="en-US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建数据库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712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创建连接到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MySQL</a:t>
            </a:r>
            <a:r>
              <a:rPr lang="zh-CN" altLang="en-US" sz="3600" dirty="0">
                <a:latin typeface="Calibri" pitchFamily="34" charset="0"/>
                <a:ea typeface="楷体" pitchFamily="49" charset="-122"/>
              </a:rPr>
              <a:t>的数据库</a:t>
            </a:r>
            <a:r>
              <a:rPr lang="en-US" altLang="zh-CN" sz="3600" dirty="0" smtClean="0">
                <a:latin typeface="Calibri" pitchFamily="34" charset="0"/>
                <a:ea typeface="楷体" pitchFamily="49" charset="-122"/>
              </a:rPr>
              <a:t>ttsx</a:t>
            </a:r>
            <a:r>
              <a:rPr lang="zh-CN" altLang="en-US" sz="3600" dirty="0" smtClean="0">
                <a:latin typeface="Calibri" pitchFamily="34" charset="0"/>
                <a:ea typeface="楷体" pitchFamily="49" charset="-122"/>
              </a:rPr>
              <a:t>，具体命令如下：</a:t>
            </a:r>
            <a:endParaRPr lang="zh-CN" altLang="zh-CN" sz="3600" dirty="0">
              <a:latin typeface="Calibri" pitchFamily="34" charset="0"/>
              <a:ea typeface="楷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94664" y="3278154"/>
            <a:ext cx="7563736" cy="105967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470786" y="3534181"/>
            <a:ext cx="56114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create database ttsx charset=utf8;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83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项目创建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配置数据库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47920" y="2242797"/>
            <a:ext cx="10057389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在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settings.py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文件中修改</a:t>
            </a:r>
            <a:r>
              <a:rPr lang="en-US" altLang="zh-CN" sz="3600" dirty="0">
                <a:latin typeface="Calibri" pitchFamily="34" charset="0"/>
                <a:ea typeface="楷体" pitchFamily="49" charset="-122"/>
              </a:rPr>
              <a:t>DATABASES</a:t>
            </a: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选项以配置数据库，修改后的选项如下所示。</a:t>
            </a:r>
          </a:p>
        </p:txBody>
      </p:sp>
      <p:sp>
        <p:nvSpPr>
          <p:cNvPr id="7" name="矩形 6"/>
          <p:cNvSpPr/>
          <p:nvPr/>
        </p:nvSpPr>
        <p:spPr>
          <a:xfrm>
            <a:off x="2550084" y="3611441"/>
            <a:ext cx="7162800" cy="281706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308731" y="3681147"/>
            <a:ext cx="564550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DATABASES = </a:t>
            </a:r>
            <a:r>
              <a:rPr lang="en-US" altLang="zh-CN" dirty="0" smtClean="0">
                <a:latin typeface="Times New Roman" pitchFamily="18" charset="0"/>
              </a:rPr>
              <a:t>{'default</a:t>
            </a:r>
            <a:r>
              <a:rPr lang="en-US" altLang="zh-CN" dirty="0">
                <a:latin typeface="Times New Roman" pitchFamily="18" charset="0"/>
              </a:rPr>
              <a:t>': {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'ENGINE': 'django.db.backends.mysql',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'USER': 'root',         </a:t>
            </a:r>
            <a:endParaRPr lang="zh-CN" altLang="zh-CN" dirty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        'PASSWORD': '123456',  </a:t>
            </a:r>
            <a:endParaRPr lang="zh-CN" altLang="zh-CN" dirty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        'HOST': 'localhost',   </a:t>
            </a:r>
            <a:endParaRPr lang="zh-CN" altLang="zh-CN" dirty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        'NAME': 'ttsx',         </a:t>
            </a:r>
            <a:endParaRPr lang="zh-CN" altLang="zh-CN" dirty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        'PORT': 3306,  </a:t>
            </a:r>
            <a:r>
              <a:rPr lang="en-US" altLang="zh-CN" dirty="0">
                <a:latin typeface="Times New Roman" pitchFamily="18" charset="0"/>
              </a:rPr>
              <a:t>         </a:t>
            </a:r>
            <a:r>
              <a:rPr lang="en-US" altLang="zh-CN" dirty="0" smtClean="0">
                <a:latin typeface="Times New Roman" pitchFamily="18" charset="0"/>
              </a:rPr>
              <a:t>}}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41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定义模型类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768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天天生鲜项目中共需定义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个模型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类</a:t>
            </a:r>
            <a:endParaRPr lang="en-US" altLang="zh-CN" sz="40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34835" y="2399455"/>
            <a:ext cx="8894619" cy="1786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goods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应用中需要定义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GoodsCategory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GoodsInfo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</a:rPr>
              <a:t>；</a:t>
            </a:r>
            <a:endParaRPr lang="en-US" altLang="zh-CN" sz="3200" dirty="0">
              <a:latin typeface="楷体" pitchFamily="49" charset="-122"/>
              <a:ea typeface="楷体" pitchFamily="49" charset="-122"/>
            </a:endParaRPr>
          </a:p>
          <a:p>
            <a:pPr marL="571500" indent="-571500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cart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应用中需要定义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OrderInfo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和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OrderGoods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662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定义模型类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goods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应用中的模型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2306104" y="2489448"/>
            <a:ext cx="2572762" cy="523220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GoodsCategory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2807246" y="3287934"/>
            <a:ext cx="6364207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</a:rPr>
              <a:t>class GoodsCategory(models.Model):                 </a:t>
            </a:r>
            <a:endParaRPr lang="zh-CN" altLang="zh-CN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Times New Roman" pitchFamily="18" charset="0"/>
              </a:rPr>
              <a:t>    cag_name </a:t>
            </a:r>
            <a:r>
              <a:rPr lang="en-US" altLang="zh-CN" dirty="0">
                <a:latin typeface="Times New Roman" pitchFamily="18" charset="0"/>
              </a:rPr>
              <a:t>= models.CharField(max_length=30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cag_css </a:t>
            </a:r>
            <a:r>
              <a:rPr lang="en-US" altLang="zh-CN" dirty="0">
                <a:latin typeface="Times New Roman" pitchFamily="18" charset="0"/>
              </a:rPr>
              <a:t>= models.CharField(max_length=20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</a:rPr>
              <a:t>    cag_img = models.ImageField(upload_to='cag</a:t>
            </a:r>
            <a:r>
              <a:rPr lang="en-US" altLang="zh-CN" dirty="0" smtClean="0">
                <a:latin typeface="Times New Roman" pitchFamily="18" charset="0"/>
              </a:rPr>
              <a:t>')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6105" y="2983161"/>
            <a:ext cx="7777886" cy="262240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定义模型类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goods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应用中的模型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7"/>
          <p:cNvSpPr>
            <a:spLocks noChangeArrowheads="1"/>
          </p:cNvSpPr>
          <p:nvPr/>
        </p:nvSpPr>
        <p:spPr bwMode="auto">
          <a:xfrm>
            <a:off x="2306104" y="2447299"/>
            <a:ext cx="2572762" cy="523220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GoodsInfo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矩形 8"/>
          <p:cNvSpPr>
            <a:spLocks noChangeArrowheads="1"/>
          </p:cNvSpPr>
          <p:nvPr/>
        </p:nvSpPr>
        <p:spPr bwMode="auto">
          <a:xfrm>
            <a:off x="2763434" y="3093996"/>
            <a:ext cx="6863228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</a:rPr>
              <a:t>class GoodsInfo(models.Model):  </a:t>
            </a:r>
            <a:endParaRPr lang="zh-CN" altLang="zh-CN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latin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</a:rPr>
              <a:t>goods_name </a:t>
            </a:r>
            <a:r>
              <a:rPr lang="en-US" altLang="zh-CN" dirty="0">
                <a:latin typeface="Times New Roman" pitchFamily="18" charset="0"/>
              </a:rPr>
              <a:t>= models.CharField(max_length=100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</a:rPr>
              <a:t>    goods_price = models.IntegerField(default=0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</a:rPr>
              <a:t>    goods_desc = models.CharField(max_length=1000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</a:rPr>
              <a:t>    goods_img =models.ImageField(upload_to='goods</a:t>
            </a:r>
            <a:r>
              <a:rPr lang="en-US" altLang="zh-CN" dirty="0" smtClean="0">
                <a:latin typeface="Times New Roman" pitchFamily="18" charset="0"/>
              </a:rPr>
              <a:t>')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  </a:t>
            </a:r>
            <a:r>
              <a:rPr lang="en-US" altLang="zh-CN" dirty="0" smtClean="0">
                <a:latin typeface="Times New Roman" pitchFamily="18" charset="0"/>
              </a:rPr>
              <a:t>...</a:t>
            </a:r>
            <a:r>
              <a:rPr lang="zh-CN" altLang="en-US" dirty="0" smtClean="0">
                <a:latin typeface="Times New Roman" pitchFamily="18" charset="0"/>
              </a:rPr>
              <a:t>省略</a:t>
            </a:r>
            <a:r>
              <a:rPr lang="en-US" altLang="zh-CN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行</a:t>
            </a:r>
            <a:r>
              <a:rPr lang="en-US" altLang="zh-CN" dirty="0" smtClean="0">
                <a:latin typeface="Times New Roman" pitchFamily="18" charset="0"/>
              </a:rPr>
              <a:t>...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06105" y="2941011"/>
            <a:ext cx="7777886" cy="327909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2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定义模型类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cart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应用中的模型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>
            <a:off x="1510145" y="2489448"/>
            <a:ext cx="2572762" cy="523220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OrderInfo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2033913" y="3251522"/>
            <a:ext cx="8322269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</a:rPr>
              <a:t>class OrderInfo(models.Model):</a:t>
            </a:r>
            <a:endParaRPr lang="zh-CN" altLang="zh-CN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Times New Roman" pitchFamily="18" charset="0"/>
              </a:rPr>
              <a:t>    status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smtClean="0">
                <a:latin typeface="Times New Roman" pitchFamily="18" charset="0"/>
              </a:rPr>
              <a:t>( </a:t>
            </a:r>
            <a:r>
              <a:rPr lang="en-US" altLang="zh-CN" dirty="0">
                <a:latin typeface="Times New Roman" pitchFamily="18" charset="0"/>
              </a:rPr>
              <a:t>(1, '</a:t>
            </a:r>
            <a:r>
              <a:rPr lang="zh-CN" altLang="zh-CN" dirty="0">
                <a:latin typeface="Times New Roman" pitchFamily="18" charset="0"/>
              </a:rPr>
              <a:t>代付款</a:t>
            </a:r>
            <a:r>
              <a:rPr lang="en-US" altLang="zh-CN" dirty="0" smtClean="0">
                <a:latin typeface="Times New Roman" pitchFamily="18" charset="0"/>
              </a:rPr>
              <a:t>'),(</a:t>
            </a:r>
            <a:r>
              <a:rPr lang="en-US" altLang="zh-CN" dirty="0">
                <a:latin typeface="Times New Roman" pitchFamily="18" charset="0"/>
              </a:rPr>
              <a:t>2, '</a:t>
            </a:r>
            <a:r>
              <a:rPr lang="zh-CN" altLang="zh-CN" dirty="0">
                <a:latin typeface="Times New Roman" pitchFamily="18" charset="0"/>
              </a:rPr>
              <a:t>代付款</a:t>
            </a:r>
            <a:r>
              <a:rPr lang="en-US" altLang="zh-CN" dirty="0" smtClean="0">
                <a:latin typeface="Times New Roman" pitchFamily="18" charset="0"/>
              </a:rPr>
              <a:t>'), </a:t>
            </a:r>
            <a:r>
              <a:rPr lang="en-US" altLang="zh-CN" dirty="0">
                <a:latin typeface="Times New Roman" pitchFamily="18" charset="0"/>
              </a:rPr>
              <a:t>(3, '</a:t>
            </a:r>
            <a:r>
              <a:rPr lang="zh-CN" altLang="zh-CN" dirty="0">
                <a:latin typeface="Times New Roman" pitchFamily="18" charset="0"/>
              </a:rPr>
              <a:t>代付款</a:t>
            </a:r>
            <a:r>
              <a:rPr lang="en-US" altLang="zh-CN" dirty="0" smtClean="0">
                <a:latin typeface="Times New Roman" pitchFamily="18" charset="0"/>
              </a:rPr>
              <a:t>'),(</a:t>
            </a:r>
            <a:r>
              <a:rPr lang="en-US" altLang="zh-CN" dirty="0">
                <a:latin typeface="Times New Roman" pitchFamily="18" charset="0"/>
              </a:rPr>
              <a:t>4, '</a:t>
            </a:r>
            <a:r>
              <a:rPr lang="zh-CN" altLang="zh-CN" dirty="0">
                <a:latin typeface="Times New Roman" pitchFamily="18" charset="0"/>
              </a:rPr>
              <a:t>代付款</a:t>
            </a:r>
            <a:r>
              <a:rPr lang="en-US" altLang="zh-CN" dirty="0" smtClean="0">
                <a:latin typeface="Times New Roman" pitchFamily="18" charset="0"/>
              </a:rPr>
              <a:t>'),)</a:t>
            </a:r>
            <a:endParaRPr lang="zh-CN" altLang="zh-CN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</a:rPr>
              <a:t>    order_id = models.CharField(max_length=100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Times New Roman" pitchFamily="18" charset="0"/>
              </a:rPr>
              <a:t>    ...</a:t>
            </a:r>
            <a:r>
              <a:rPr lang="zh-CN" altLang="en-US" dirty="0" smtClean="0">
                <a:latin typeface="Times New Roman" pitchFamily="18" charset="0"/>
              </a:rPr>
              <a:t>省略</a:t>
            </a:r>
            <a:r>
              <a:rPr lang="en-US" altLang="zh-CN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行</a:t>
            </a:r>
            <a:r>
              <a:rPr lang="en-US" altLang="zh-CN" dirty="0" smtClean="0">
                <a:latin typeface="Times New Roman" pitchFamily="18" charset="0"/>
              </a:rPr>
              <a:t>...</a:t>
            </a:r>
            <a:endParaRPr lang="zh-CN" altLang="zh-CN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</a:rPr>
              <a:t>    order_status = models.IntegerField(default=1, choices=status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10145" y="2983161"/>
            <a:ext cx="9448800" cy="302971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12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定义模型类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cart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应用中的模型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7"/>
          <p:cNvSpPr>
            <a:spLocks noChangeArrowheads="1"/>
          </p:cNvSpPr>
          <p:nvPr/>
        </p:nvSpPr>
        <p:spPr bwMode="auto">
          <a:xfrm>
            <a:off x="2558229" y="2294898"/>
            <a:ext cx="2572762" cy="523220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OrderGoods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2" name="矩形 8"/>
          <p:cNvSpPr>
            <a:spLocks noChangeArrowheads="1"/>
          </p:cNvSpPr>
          <p:nvPr/>
        </p:nvSpPr>
        <p:spPr bwMode="auto">
          <a:xfrm>
            <a:off x="3158073" y="2983159"/>
            <a:ext cx="6148684" cy="2973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</a:rPr>
              <a:t>class OrderGoods(models.Model):</a:t>
            </a:r>
            <a:endParaRPr lang="zh-CN" altLang="zh-CN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Times New Roman" pitchFamily="18" charset="0"/>
              </a:rPr>
              <a:t>    goods_info </a:t>
            </a:r>
            <a:r>
              <a:rPr lang="en-US" altLang="zh-CN" dirty="0">
                <a:latin typeface="Times New Roman" pitchFamily="18" charset="0"/>
              </a:rPr>
              <a:t>= models.ForeignKey(GoodsInfo, 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Times New Roman" pitchFamily="18" charset="0"/>
              </a:rPr>
              <a:t>            on_delete=models.CASCADE) </a:t>
            </a:r>
            <a:endParaRPr lang="zh-CN" altLang="zh-CN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</a:rPr>
              <a:t>    good_nums = models.IntegerField</a:t>
            </a:r>
            <a:r>
              <a:rPr lang="en-US" altLang="zh-CN" dirty="0" smtClean="0">
                <a:latin typeface="Times New Roman" pitchFamily="18" charset="0"/>
              </a:rPr>
              <a:t>()</a:t>
            </a:r>
            <a:endParaRPr lang="zh-CN" altLang="zh-CN" dirty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itchFamily="18" charset="0"/>
              </a:rPr>
              <a:t>    goods_order = models.ForeignKey(OrderInfo, 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latin typeface="Times New Roman" pitchFamily="18" charset="0"/>
              </a:rPr>
              <a:t>            on_delete=models.CASCADE</a:t>
            </a:r>
            <a:r>
              <a:rPr lang="en-US" altLang="zh-CN" dirty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58229" y="2788610"/>
            <a:ext cx="7273637" cy="336222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09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迁移文件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模型类定义完成之后，就可以按照已定义的模型类来创建对应的数据库表。在项目根目录中打开命令行窗口，执行如下命令：</a:t>
            </a:r>
          </a:p>
        </p:txBody>
      </p:sp>
      <p:sp>
        <p:nvSpPr>
          <p:cNvPr id="9" name="矩形 8"/>
          <p:cNvSpPr/>
          <p:nvPr/>
        </p:nvSpPr>
        <p:spPr>
          <a:xfrm>
            <a:off x="2455831" y="4099501"/>
            <a:ext cx="7703127" cy="14284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3342523" y="4275123"/>
            <a:ext cx="594359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python manage.py migrate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python manage.py makemigrations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4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迁移文件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50" y="1320800"/>
            <a:ext cx="1147560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MySQL 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Workbench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查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看创建的数据表，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下图中标注出的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据表为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Models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层所创建的模型类。</a:t>
            </a:r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421" y="2890460"/>
            <a:ext cx="7084464" cy="328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天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天生鲜项目页面展示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前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期准备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品展示页面功能实现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品详情页面功能实现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品分类页面功能实现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购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物车页面功能实现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78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配置静态文件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50" y="1320800"/>
            <a:ext cx="5338042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在天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天生鲜项目中需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要用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到静态文件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这里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这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些文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件放置到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templates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目录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下。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7967907" y="1320800"/>
            <a:ext cx="3014142" cy="497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配置静态文件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50" y="1320800"/>
            <a:ext cx="1100455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settings.py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件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中将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TEMPLATES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配置项进行如下设置：</a:t>
            </a:r>
          </a:p>
        </p:txBody>
      </p:sp>
      <p:sp>
        <p:nvSpPr>
          <p:cNvPr id="5" name="矩形 4"/>
          <p:cNvSpPr/>
          <p:nvPr/>
        </p:nvSpPr>
        <p:spPr>
          <a:xfrm>
            <a:off x="1043998" y="3190598"/>
            <a:ext cx="10072254" cy="275849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1630795" y="3415685"/>
            <a:ext cx="896389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TEMPLATES = </a:t>
            </a:r>
            <a:r>
              <a:rPr lang="en-US" altLang="zh-CN" dirty="0" smtClean="0">
                <a:latin typeface="Times New Roman" pitchFamily="18" charset="0"/>
              </a:rPr>
              <a:t>[{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  'BACKEND': 'django.template.backends.django.DjangoTemplates',</a:t>
            </a:r>
            <a:endParaRPr lang="zh-CN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        'DIRS': [os.path.join(BASE_DIR, 'templates')],</a:t>
            </a:r>
            <a:endParaRPr lang="zh-CN" altLang="zh-CN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  </a:t>
            </a:r>
            <a:r>
              <a:rPr lang="en-US" altLang="zh-CN" dirty="0">
                <a:latin typeface="Times New Roman" pitchFamily="18" charset="0"/>
              </a:rPr>
              <a:t>'APP_DIRS': True,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  ... </a:t>
            </a:r>
            <a:r>
              <a:rPr lang="zh-CN" altLang="en-US" dirty="0" smtClean="0">
                <a:latin typeface="Times New Roman" pitchFamily="18" charset="0"/>
              </a:rPr>
              <a:t>省略</a:t>
            </a:r>
            <a:r>
              <a:rPr lang="en-US" altLang="zh-CN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行 </a:t>
            </a:r>
            <a:r>
              <a:rPr lang="en-US" altLang="zh-CN" dirty="0" smtClean="0">
                <a:latin typeface="Times New Roman" pitchFamily="18" charset="0"/>
              </a:rPr>
              <a:t>...},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]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6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配置静态文件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50" y="1320800"/>
            <a:ext cx="1100455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settings.py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文件中，设置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static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目录路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径。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24105" y="2551591"/>
            <a:ext cx="9744652" cy="150609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1840053" y="2827582"/>
            <a:ext cx="854536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STATIC_URL = '/static/'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STATICFILES_DIRS = [os.path.join(BASE_DIR, 'static')]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51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05911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天天生鲜项目页面展示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前期准备</a:t>
            </a: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商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品展示页面功能实现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品详情页面功能实现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品分类页面功能实现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购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物车页面功能实现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763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创建视图函数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实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现天天生鲜项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目的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各个页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面的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流程很相似，大致可分为以下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步：</a:t>
            </a:r>
          </a:p>
        </p:txBody>
      </p:sp>
      <p:sp>
        <p:nvSpPr>
          <p:cNvPr id="6" name="矩形 5"/>
          <p:cNvSpPr/>
          <p:nvPr/>
        </p:nvSpPr>
        <p:spPr>
          <a:xfrm>
            <a:off x="1869054" y="3365627"/>
            <a:ext cx="2633662" cy="263842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40529" y="5724653"/>
            <a:ext cx="1997075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 smtClean="0">
                <a:solidFill>
                  <a:srgbClr val="FFFFFF"/>
                </a:solidFill>
                <a:ea typeface="等线" charset="-122"/>
              </a:rPr>
              <a:t>1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步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1888104" y="3773616"/>
            <a:ext cx="2614612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创建视图函</a:t>
            </a:r>
            <a:r>
              <a:rPr lang="zh-CN" altLang="zh-CN" sz="2800" dirty="0" smtClean="0"/>
              <a:t>数</a:t>
            </a:r>
            <a:r>
              <a:rPr lang="zh-CN" altLang="en-US" sz="2800" dirty="0"/>
              <a:t>。</a:t>
            </a:r>
          </a:p>
        </p:txBody>
      </p:sp>
      <p:sp>
        <p:nvSpPr>
          <p:cNvPr id="12" name="矩形 11"/>
          <p:cNvSpPr/>
          <p:nvPr/>
        </p:nvSpPr>
        <p:spPr>
          <a:xfrm>
            <a:off x="4712266" y="3365627"/>
            <a:ext cx="2633663" cy="263842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83741" y="5724653"/>
            <a:ext cx="1997075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 smtClean="0">
                <a:solidFill>
                  <a:srgbClr val="FFFFFF"/>
                </a:solidFill>
                <a:ea typeface="等线" charset="-122"/>
              </a:rPr>
              <a:t>2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步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4685279" y="3773616"/>
            <a:ext cx="2660650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创建模型文件</a:t>
            </a:r>
            <a:r>
              <a:rPr lang="en-US" altLang="zh-CN" sz="2800" dirty="0"/>
              <a:t>。</a:t>
            </a:r>
          </a:p>
        </p:txBody>
      </p:sp>
      <p:sp>
        <p:nvSpPr>
          <p:cNvPr id="15" name="矩形 14"/>
          <p:cNvSpPr/>
          <p:nvPr/>
        </p:nvSpPr>
        <p:spPr>
          <a:xfrm>
            <a:off x="7528491" y="3365627"/>
            <a:ext cx="2633663" cy="263842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901554" y="5724653"/>
            <a:ext cx="1995487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/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 smtClean="0">
                <a:solidFill>
                  <a:srgbClr val="FFFFFF"/>
                </a:solidFill>
                <a:ea typeface="等线" charset="-122"/>
              </a:rPr>
              <a:t>3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步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7528491" y="3773616"/>
            <a:ext cx="2633663" cy="15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配置视图函数与访问路径的对应信息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18" name="流程图: 摘录 17"/>
          <p:cNvSpPr/>
          <p:nvPr/>
        </p:nvSpPr>
        <p:spPr>
          <a:xfrm rot="5400000">
            <a:off x="4415404" y="3451623"/>
            <a:ext cx="527050" cy="352425"/>
          </a:xfrm>
          <a:prstGeom prst="flowChartExtra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流程图: 摘录 18"/>
          <p:cNvSpPr/>
          <p:nvPr/>
        </p:nvSpPr>
        <p:spPr>
          <a:xfrm rot="5400000">
            <a:off x="7258617" y="3451624"/>
            <a:ext cx="527050" cy="352425"/>
          </a:xfrm>
          <a:prstGeom prst="flowChartExtra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创建视图函数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54225" y="2597858"/>
            <a:ext cx="9401175" cy="2292795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21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808871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"/>
          <p:cNvSpPr>
            <a:spLocks noChangeArrowheads="1"/>
          </p:cNvSpPr>
          <p:nvPr/>
        </p:nvSpPr>
        <p:spPr bwMode="auto">
          <a:xfrm>
            <a:off x="2511424" y="2959425"/>
            <a:ext cx="84867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在实现页面之前，先将准备好的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HTML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文件放置到项目的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templates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目录下，将准备好的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CSS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文件、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JS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文件、图片放置到项目的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static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目录下。</a:t>
            </a:r>
          </a:p>
        </p:txBody>
      </p:sp>
    </p:spTree>
    <p:extLst>
      <p:ext uri="{BB962C8B-B14F-4D97-AF65-F5344CB8AC3E}">
        <p14:creationId xmlns:p14="http://schemas.microsoft.com/office/powerpoint/2010/main" val="186442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创建视图函数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goods/views.py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文件中添加用于展示首页的视图函数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index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83759" y="3065907"/>
            <a:ext cx="9000547" cy="315478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2323520" y="3304471"/>
            <a:ext cx="772102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def index(request):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categories </a:t>
            </a:r>
            <a:r>
              <a:rPr lang="en-US" altLang="zh-CN" dirty="0">
                <a:latin typeface="Times New Roman" pitchFamily="18" charset="0"/>
              </a:rPr>
              <a:t>= GoodsCategory.objects.all</a:t>
            </a:r>
            <a:r>
              <a:rPr lang="en-US" altLang="zh-CN" dirty="0" smtClean="0">
                <a:latin typeface="Times New Roman" pitchFamily="18" charset="0"/>
              </a:rPr>
              <a:t>()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for cag in categories</a:t>
            </a:r>
            <a:r>
              <a:rPr lang="en-US" altLang="zh-CN" dirty="0" smtClean="0">
                <a:latin typeface="Times New Roman" pitchFamily="18" charset="0"/>
              </a:rPr>
              <a:t>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</a:t>
            </a:r>
            <a:r>
              <a:rPr lang="en-US" altLang="zh-CN" dirty="0" smtClean="0">
                <a:latin typeface="Times New Roman" pitchFamily="18" charset="0"/>
              </a:rPr>
              <a:t>... </a:t>
            </a:r>
            <a:r>
              <a:rPr lang="zh-CN" altLang="en-US" dirty="0" smtClean="0">
                <a:latin typeface="Times New Roman" pitchFamily="18" charset="0"/>
              </a:rPr>
              <a:t>省略</a:t>
            </a:r>
            <a:r>
              <a:rPr lang="en-US" altLang="zh-CN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行</a:t>
            </a:r>
            <a:r>
              <a:rPr lang="en-US" altLang="zh-CN" dirty="0" smtClean="0">
                <a:latin typeface="Times New Roman" pitchFamily="18" charset="0"/>
              </a:rPr>
              <a:t> ...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return render(request, 'index.html', {'categories': categories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     'cart_goods_list</a:t>
            </a:r>
            <a:r>
              <a:rPr lang="en-US" altLang="zh-CN" dirty="0">
                <a:latin typeface="Times New Roman" pitchFamily="18" charset="0"/>
              </a:rPr>
              <a:t>': cart_goods_list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     'cart_goods_count</a:t>
            </a:r>
            <a:r>
              <a:rPr lang="en-US" altLang="zh-CN" dirty="0">
                <a:latin typeface="Times New Roman" pitchFamily="18" charset="0"/>
              </a:rPr>
              <a:t>': cart_goods_count})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65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购物车数据用于展示购物车中购买的商品以及商品数量，具体代码如下。</a:t>
            </a:r>
          </a:p>
        </p:txBody>
      </p:sp>
      <p:sp>
        <p:nvSpPr>
          <p:cNvPr id="8" name="矩形 7"/>
          <p:cNvSpPr/>
          <p:nvPr/>
        </p:nvSpPr>
        <p:spPr>
          <a:xfrm>
            <a:off x="1683759" y="3065906"/>
            <a:ext cx="9000547" cy="333489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2340236" y="3209858"/>
            <a:ext cx="770962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{% for cart_goods in cart_goods_list %}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&lt;</a:t>
            </a:r>
            <a:r>
              <a:rPr lang="en-US" altLang="zh-CN" dirty="0">
                <a:latin typeface="Times New Roman" pitchFamily="18" charset="0"/>
              </a:rPr>
              <a:t>li&gt;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&lt;</a:t>
            </a:r>
            <a:r>
              <a:rPr lang="en-US" altLang="zh-CN" dirty="0">
                <a:latin typeface="Times New Roman" pitchFamily="18" charset="0"/>
              </a:rPr>
              <a:t>img src="/static/goods/{{ cart_goods.goods_img }}.jpg" </a:t>
            </a:r>
            <a:endParaRPr lang="en-US" altLang="zh-CN" dirty="0" smtClean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                                                               alt</a:t>
            </a:r>
            <a:r>
              <a:rPr lang="en-US" altLang="zh-CN" dirty="0">
                <a:latin typeface="Times New Roman" pitchFamily="18" charset="0"/>
              </a:rPr>
              <a:t>="</a:t>
            </a:r>
            <a:r>
              <a:rPr lang="zh-CN" altLang="zh-CN" dirty="0">
                <a:latin typeface="Times New Roman" pitchFamily="18" charset="0"/>
              </a:rPr>
              <a:t>商品</a:t>
            </a:r>
            <a:r>
              <a:rPr lang="zh-CN" altLang="zh-CN" dirty="0" smtClean="0">
                <a:latin typeface="Times New Roman" pitchFamily="18" charset="0"/>
              </a:rPr>
              <a:t>图片</a:t>
            </a:r>
            <a:r>
              <a:rPr lang="en-US" altLang="zh-CN" dirty="0" smtClean="0">
                <a:latin typeface="Times New Roman" pitchFamily="18" charset="0"/>
              </a:rPr>
              <a:t>"&gt;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</a:t>
            </a:r>
            <a:r>
              <a:rPr lang="en-US" altLang="zh-CN" dirty="0" smtClean="0">
                <a:latin typeface="Times New Roman" pitchFamily="18" charset="0"/>
              </a:rPr>
              <a:t>{{ </a:t>
            </a:r>
            <a:r>
              <a:rPr lang="en-US" altLang="zh-CN" dirty="0">
                <a:latin typeface="Times New Roman" pitchFamily="18" charset="0"/>
              </a:rPr>
              <a:t>cart_goods.goods_name }}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&lt;</a:t>
            </a:r>
            <a:r>
              <a:rPr lang="en-US" altLang="zh-CN" dirty="0">
                <a:latin typeface="Times New Roman" pitchFamily="18" charset="0"/>
              </a:rPr>
              <a:t>div&gt;{{ cart_goods.goods_num }}&lt;/div&gt;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&lt;/</a:t>
            </a:r>
            <a:r>
              <a:rPr lang="en-US" altLang="zh-CN" dirty="0">
                <a:latin typeface="Times New Roman" pitchFamily="18" charset="0"/>
              </a:rPr>
              <a:t>li&gt;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{% </a:t>
            </a:r>
            <a:r>
              <a:rPr lang="en-US" altLang="zh-CN" dirty="0">
                <a:latin typeface="Times New Roman" pitchFamily="18" charset="0"/>
              </a:rPr>
              <a:t>endfor %}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766551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index.html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中每个商品分类都对应着一个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，这个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URL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指向商品的详细页面，具体代码如下。</a:t>
            </a:r>
          </a:p>
        </p:txBody>
      </p:sp>
      <p:sp>
        <p:nvSpPr>
          <p:cNvPr id="8" name="矩形 7"/>
          <p:cNvSpPr/>
          <p:nvPr/>
        </p:nvSpPr>
        <p:spPr>
          <a:xfrm>
            <a:off x="1683759" y="3176744"/>
            <a:ext cx="9000547" cy="27807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2463496" y="3412938"/>
            <a:ext cx="799525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&lt;ul class="subnav fl"&gt;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{% for cag in categories %}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&lt;li&gt;&lt;a href="/goods/?cag={{ cag.id }}&amp;page=1"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</a:t>
            </a:r>
            <a:r>
              <a:rPr lang="en-US" altLang="zh-CN" dirty="0" smtClean="0">
                <a:latin typeface="Times New Roman" pitchFamily="18" charset="0"/>
              </a:rPr>
              <a:t>   class</a:t>
            </a:r>
            <a:r>
              <a:rPr lang="en-US" altLang="zh-CN" dirty="0">
                <a:latin typeface="Times New Roman" pitchFamily="18" charset="0"/>
              </a:rPr>
              <a:t>="{{ cag.cag_css }}"&gt;{{ cag.cag_name }}&lt;/a&gt;&lt;/li&gt;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{% endfor %}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&lt;/ul&gt;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8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766551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商品最新数据，用于在前端页面中展示各类最新推出的商品，具体代码如下。</a:t>
            </a:r>
          </a:p>
        </p:txBody>
      </p:sp>
      <p:sp>
        <p:nvSpPr>
          <p:cNvPr id="8" name="矩形 7"/>
          <p:cNvSpPr/>
          <p:nvPr/>
        </p:nvSpPr>
        <p:spPr>
          <a:xfrm>
            <a:off x="2133601" y="3103417"/>
            <a:ext cx="8301324" cy="33146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2923525" y="3191085"/>
            <a:ext cx="6721476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200" dirty="0" smtClean="0">
                <a:latin typeface="Times New Roman" pitchFamily="18" charset="0"/>
              </a:rPr>
              <a:t>{% </a:t>
            </a:r>
            <a:r>
              <a:rPr lang="en-US" altLang="zh-CN" sz="2200" dirty="0">
                <a:latin typeface="Times New Roman" pitchFamily="18" charset="0"/>
              </a:rPr>
              <a:t>for goods in cag.goods_list %}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&lt;</a:t>
            </a:r>
            <a:r>
              <a:rPr lang="en-US" altLang="zh-CN" sz="2200" dirty="0">
                <a:latin typeface="Times New Roman" pitchFamily="18" charset="0"/>
              </a:rPr>
              <a:t>li&gt;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   &lt;</a:t>
            </a:r>
            <a:r>
              <a:rPr lang="en-US" altLang="zh-CN" sz="2200" dirty="0">
                <a:latin typeface="Times New Roman" pitchFamily="18" charset="0"/>
              </a:rPr>
              <a:t>h4&gt;&lt;a href="/detail/?id={{ goods.id }}"&gt;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           {{ </a:t>
            </a:r>
            <a:r>
              <a:rPr lang="en-US" altLang="zh-CN" sz="2200" dirty="0">
                <a:latin typeface="Times New Roman" pitchFamily="18" charset="0"/>
              </a:rPr>
              <a:t>goods.goods_name }}&lt;/a&gt;&lt;/h4&gt;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   &lt;</a:t>
            </a:r>
            <a:r>
              <a:rPr lang="en-US" altLang="zh-CN" sz="2200" dirty="0">
                <a:latin typeface="Times New Roman" pitchFamily="18" charset="0"/>
              </a:rPr>
              <a:t>a href="/detail/?id={{ goods.id }}"&gt;&lt;img src=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           "/</a:t>
            </a:r>
            <a:r>
              <a:rPr lang="en-US" altLang="zh-CN" sz="2200" dirty="0">
                <a:latin typeface="Times New Roman" pitchFamily="18" charset="0"/>
              </a:rPr>
              <a:t>static/goods</a:t>
            </a:r>
            <a:r>
              <a:rPr lang="en-US" altLang="zh-CN" sz="2200" dirty="0" smtClean="0">
                <a:latin typeface="Times New Roman" pitchFamily="18" charset="0"/>
              </a:rPr>
              <a:t>/{{ </a:t>
            </a:r>
            <a:r>
              <a:rPr lang="en-US" altLang="zh-CN" sz="2200" dirty="0">
                <a:latin typeface="Times New Roman" pitchFamily="18" charset="0"/>
              </a:rPr>
              <a:t>goods.goods_img }}.jpg"&gt;&lt;/a&gt;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   &lt;</a:t>
            </a:r>
            <a:r>
              <a:rPr lang="en-US" altLang="zh-CN" sz="2200" dirty="0">
                <a:latin typeface="Times New Roman" pitchFamily="18" charset="0"/>
              </a:rPr>
              <a:t>div class="prize"&gt;¥ {{ goods.goods_price }}&lt;/div&gt;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&lt;/</a:t>
            </a:r>
            <a:r>
              <a:rPr lang="en-US" altLang="zh-CN" sz="2200" dirty="0">
                <a:latin typeface="Times New Roman" pitchFamily="18" charset="0"/>
              </a:rPr>
              <a:t>li&gt;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{% </a:t>
            </a:r>
            <a:r>
              <a:rPr lang="en-US" altLang="zh-CN" sz="2200" dirty="0">
                <a:latin typeface="Times New Roman" pitchFamily="18" charset="0"/>
              </a:rPr>
              <a:t>endfor </a:t>
            </a:r>
            <a:r>
              <a:rPr lang="en-US" altLang="zh-CN" sz="2200" dirty="0" smtClean="0">
                <a:latin typeface="Times New Roman" pitchFamily="18" charset="0"/>
              </a:rPr>
              <a:t>%}</a:t>
            </a:r>
            <a:endParaRPr lang="zh-CN" altLang="zh-CN" sz="2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2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订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单提交页面功能实现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08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订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单提交成功页面功能实现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118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配置路由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ttsx/url.py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文件中设置访问路由，具体代码如下。</a:t>
            </a:r>
          </a:p>
        </p:txBody>
      </p:sp>
      <p:sp>
        <p:nvSpPr>
          <p:cNvPr id="16" name="矩形 15"/>
          <p:cNvSpPr/>
          <p:nvPr/>
        </p:nvSpPr>
        <p:spPr>
          <a:xfrm>
            <a:off x="2779902" y="3201569"/>
            <a:ext cx="6830291" cy="266007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7" name="文本框 2"/>
          <p:cNvSpPr txBox="1">
            <a:spLocks noChangeArrowheads="1"/>
          </p:cNvSpPr>
          <p:nvPr/>
        </p:nvSpPr>
        <p:spPr bwMode="auto">
          <a:xfrm>
            <a:off x="3613620" y="3408221"/>
            <a:ext cx="5485641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from goods.views import index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urlpatterns = [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path('admin/', admin.site.urls),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path('index/', index),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]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配置路由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99"/>
          <p:cNvSpPr txBox="1">
            <a:spLocks noChangeArrowheads="1"/>
          </p:cNvSpPr>
          <p:nvPr/>
        </p:nvSpPr>
        <p:spPr bwMode="auto">
          <a:xfrm>
            <a:off x="3324083" y="2502982"/>
            <a:ext cx="7107523" cy="17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启动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Django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开发服务器，在浏览器中访问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http://127.0.0.1:8000/index/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便能浏览天天生鲜网站商品展示页面。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82889" y="2008910"/>
            <a:ext cx="8189912" cy="277478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9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41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81396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天天生鲜项目页面展示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前期准备</a:t>
            </a: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商品展示页面功能实现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商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品详情页面功能实现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品分类页面功能实现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购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物车页面功能实现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21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创建视图函数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50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goods/views.py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文件中新增视图函数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detail()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该函数用于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显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示商品详细信息、购物车商品展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33601" y="3015747"/>
            <a:ext cx="8301324" cy="33146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2793025" y="3149582"/>
            <a:ext cx="698247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def detail(request):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goods_id </a:t>
            </a:r>
            <a:r>
              <a:rPr lang="en-US" altLang="zh-CN" dirty="0">
                <a:latin typeface="Times New Roman" pitchFamily="18" charset="0"/>
              </a:rPr>
              <a:t>= request.GET.get('id')                    	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goods_data = GoodsInfo.objects.get(id=goods_id) </a:t>
            </a:r>
            <a:r>
              <a:rPr lang="en-US" altLang="zh-CN" dirty="0" smtClean="0">
                <a:latin typeface="Times New Roman" pitchFamily="18" charset="0"/>
              </a:rPr>
              <a:t>   </a:t>
            </a: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categories = GoodsCategory.objects.all()           	</a:t>
            </a:r>
            <a:endParaRPr lang="zh-CN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...</a:t>
            </a:r>
            <a:r>
              <a:rPr lang="zh-CN" altLang="en-US" dirty="0" smtClean="0">
                <a:latin typeface="Times New Roman" pitchFamily="18" charset="0"/>
              </a:rPr>
              <a:t>省略</a:t>
            </a:r>
            <a:r>
              <a:rPr lang="en-US" altLang="zh-CN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行</a:t>
            </a:r>
            <a:r>
              <a:rPr lang="en-US" altLang="zh-CN" dirty="0" smtClean="0">
                <a:latin typeface="Times New Roman" pitchFamily="18" charset="0"/>
              </a:rPr>
              <a:t>...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return render(request, 'detail.html', {'categories': categories</a:t>
            </a:r>
            <a:r>
              <a:rPr lang="en-US" altLang="zh-CN" dirty="0" smtClean="0">
                <a:latin typeface="Times New Roman" pitchFamily="18" charset="0"/>
              </a:rPr>
              <a:t>,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'goods_data</a:t>
            </a:r>
            <a:r>
              <a:rPr lang="en-US" altLang="zh-CN" dirty="0">
                <a:latin typeface="Times New Roman" pitchFamily="18" charset="0"/>
              </a:rPr>
              <a:t>': goods_data</a:t>
            </a:r>
            <a:r>
              <a:rPr lang="en-US" altLang="zh-CN" dirty="0" smtClean="0">
                <a:latin typeface="Times New Roman" pitchFamily="18" charset="0"/>
              </a:rPr>
              <a:t>,'cart_goods_list</a:t>
            </a:r>
            <a:r>
              <a:rPr lang="en-US" altLang="zh-CN" dirty="0">
                <a:latin typeface="Times New Roman" pitchFamily="18" charset="0"/>
              </a:rPr>
              <a:t>': cart_goods_list</a:t>
            </a:r>
            <a:r>
              <a:rPr lang="en-US" altLang="zh-CN" dirty="0" smtClean="0">
                <a:latin typeface="Times New Roman" pitchFamily="18" charset="0"/>
              </a:rPr>
              <a:t>,'cart_goods_count</a:t>
            </a:r>
            <a:r>
              <a:rPr lang="en-US" altLang="zh-CN" dirty="0">
                <a:latin typeface="Times New Roman" pitchFamily="18" charset="0"/>
              </a:rPr>
              <a:t>': cart_goods_count})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9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实现商品购买功能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商品详情页面中还提供了加入购物车功能。为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此，在模板中创建了加入购物车的链接，代码如下。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133601" y="3948546"/>
            <a:ext cx="8301324" cy="21336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793025" y="4107405"/>
            <a:ext cx="698247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&lt;a href="/cart/add_cart/?id={{ goods_data.id }}"class="add_cart" id="add_cart"&gt;</a:t>
            </a:r>
            <a:r>
              <a:rPr lang="zh-CN" altLang="zh-CN" sz="2800" dirty="0">
                <a:latin typeface="Times New Roman" pitchFamily="18" charset="0"/>
              </a:rPr>
              <a:t>加入购物车</a:t>
            </a:r>
            <a:r>
              <a:rPr lang="en-US" altLang="zh-CN" sz="2800" dirty="0">
                <a:latin typeface="Times New Roman" pitchFamily="18" charset="0"/>
              </a:rPr>
              <a:t>&lt;/a&gt;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15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实现商品购买功能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cart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应用下的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views.py 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模块中，新增视图函数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add_cart()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，具体代码如下。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133601" y="3040604"/>
            <a:ext cx="8301324" cy="320584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658503" y="3120033"/>
            <a:ext cx="725152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def add_cart(request):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goods_id </a:t>
            </a:r>
            <a:r>
              <a:rPr lang="en-US" altLang="zh-CN" dirty="0">
                <a:latin typeface="Times New Roman" pitchFamily="18" charset="0"/>
              </a:rPr>
              <a:t>= request.GET.get('id', </a:t>
            </a:r>
            <a:r>
              <a:rPr lang="en-US" altLang="zh-CN" dirty="0" smtClean="0">
                <a:latin typeface="Times New Roman" pitchFamily="18" charset="0"/>
              </a:rPr>
              <a:t>'')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if goods_id: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  ...  </a:t>
            </a:r>
            <a:r>
              <a:rPr lang="zh-CN" altLang="en-US" dirty="0" smtClean="0">
                <a:latin typeface="Times New Roman" pitchFamily="18" charset="0"/>
              </a:rPr>
              <a:t>省略</a:t>
            </a:r>
            <a:r>
              <a:rPr lang="en-US" altLang="zh-CN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行</a:t>
            </a:r>
            <a:r>
              <a:rPr lang="en-US" altLang="zh-CN" dirty="0" smtClean="0">
                <a:latin typeface="Times New Roman" pitchFamily="18" charset="0"/>
              </a:rPr>
              <a:t> ...        </a:t>
            </a:r>
            <a:endParaRPr lang="zh-CN" altLang="zh-CN" dirty="0" smtClean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  if goods_count: goods_count </a:t>
            </a:r>
            <a:r>
              <a:rPr lang="en-US" altLang="zh-CN" dirty="0">
                <a:latin typeface="Times New Roman" pitchFamily="18" charset="0"/>
              </a:rPr>
              <a:t>= int(goods_count) + 1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</a:t>
            </a:r>
            <a:r>
              <a:rPr lang="en-US" altLang="zh-CN" dirty="0" smtClean="0">
                <a:latin typeface="Times New Roman" pitchFamily="18" charset="0"/>
              </a:rPr>
              <a:t>else: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goods_count </a:t>
            </a:r>
            <a:r>
              <a:rPr lang="en-US" altLang="zh-CN" dirty="0">
                <a:latin typeface="Times New Roman" pitchFamily="18" charset="0"/>
              </a:rPr>
              <a:t>= </a:t>
            </a:r>
            <a:r>
              <a:rPr lang="en-US" altLang="zh-CN" dirty="0" smtClean="0">
                <a:latin typeface="Times New Roman" pitchFamily="18" charset="0"/>
              </a:rPr>
              <a:t>1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response.set_cookie(goods_id, goods_count)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return response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88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在标题行中展示商品分类名称，具体代码如下。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567630" y="3167391"/>
            <a:ext cx="9254836" cy="10668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2063596" y="3439181"/>
            <a:ext cx="82629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&lt;title&gt;{{ goods_data.goods_name }}-</a:t>
            </a:r>
            <a:r>
              <a:rPr lang="zh-CN" altLang="zh-CN" sz="2800" dirty="0">
                <a:latin typeface="Times New Roman" pitchFamily="18" charset="0"/>
              </a:rPr>
              <a:t>商品详情</a:t>
            </a:r>
            <a:r>
              <a:rPr lang="en-US" altLang="zh-CN" sz="2800" dirty="0">
                <a:latin typeface="Times New Roman" pitchFamily="18" charset="0"/>
              </a:rPr>
              <a:t>&lt;/title&gt;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89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商品图片信息用于展示当前商品图片，具体代码如下。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298499" y="3167390"/>
            <a:ext cx="9793097" cy="186180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1608827" y="3405796"/>
            <a:ext cx="917244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&lt;div class="goods_detail_pic fl"&gt;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&lt;img src="/static/goods/{{ goods_data.goods_img }}.jpg"&gt;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&lt;/div&gt;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63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详情页中的商品信息包含商品名称、商品价格，具体代码如下。</a:t>
            </a:r>
          </a:p>
        </p:txBody>
      </p:sp>
      <p:sp>
        <p:nvSpPr>
          <p:cNvPr id="12" name="矩形 11"/>
          <p:cNvSpPr/>
          <p:nvPr/>
        </p:nvSpPr>
        <p:spPr>
          <a:xfrm>
            <a:off x="1298499" y="3167390"/>
            <a:ext cx="9793097" cy="303944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1956407" y="3348285"/>
            <a:ext cx="847728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&lt;h3&gt;{{ goods_data.goods_name }}&lt;/h3&gt;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&lt;</a:t>
            </a:r>
            <a:r>
              <a:rPr lang="en-US" altLang="zh-CN" sz="2800" dirty="0">
                <a:latin typeface="Times New Roman" pitchFamily="18" charset="0"/>
              </a:rPr>
              <a:t>br&gt;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&lt;</a:t>
            </a:r>
            <a:r>
              <a:rPr lang="en-US" altLang="zh-CN" sz="2800" dirty="0">
                <a:latin typeface="Times New Roman" pitchFamily="18" charset="0"/>
              </a:rPr>
              <a:t>div class="prize_bar"&gt;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	&lt;</a:t>
            </a:r>
            <a:r>
              <a:rPr lang="en-US" altLang="zh-CN" sz="2800" dirty="0">
                <a:latin typeface="Times New Roman" pitchFamily="18" charset="0"/>
              </a:rPr>
              <a:t>span class="show_pirze"&gt;¥&lt;em&gt;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		{{ </a:t>
            </a:r>
            <a:r>
              <a:rPr lang="en-US" altLang="zh-CN" sz="2800" dirty="0">
                <a:latin typeface="Times New Roman" pitchFamily="18" charset="0"/>
              </a:rPr>
              <a:t>goods_data.goods_price }}&lt;/em&gt;&lt;/span&gt;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&lt;/</a:t>
            </a:r>
            <a:r>
              <a:rPr lang="en-US" altLang="zh-CN" sz="2800" dirty="0">
                <a:latin typeface="Times New Roman" pitchFamily="18" charset="0"/>
              </a:rPr>
              <a:t>div&gt;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8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商品介绍用于在展示详情页中描述商品，具体代码如下。</a:t>
            </a:r>
          </a:p>
        </p:txBody>
      </p:sp>
      <p:sp>
        <p:nvSpPr>
          <p:cNvPr id="12" name="矩形 11"/>
          <p:cNvSpPr/>
          <p:nvPr/>
        </p:nvSpPr>
        <p:spPr>
          <a:xfrm>
            <a:off x="2008910" y="3167390"/>
            <a:ext cx="8174182" cy="269308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2703095" y="3390546"/>
            <a:ext cx="6785811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&lt;div class="tab_content"&gt;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&lt;dl&gt;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    &lt;dd&gt;{{ goods_data.goods_desc }}&lt;/dd&gt;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&lt;/dl&gt;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&lt;/div&gt;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02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98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天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天生鲜项目页面展示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前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期准备</a:t>
            </a: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品展示页面功能实现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品详情页面功能实现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品分类页面功能实现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购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物车页面功能实现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当鼠标移动到“我的购物车”时，展示商品图片、商品名称、购买数量，具体代码如下。</a:t>
            </a:r>
          </a:p>
        </p:txBody>
      </p:sp>
      <p:sp>
        <p:nvSpPr>
          <p:cNvPr id="12" name="矩形 11"/>
          <p:cNvSpPr/>
          <p:nvPr/>
        </p:nvSpPr>
        <p:spPr>
          <a:xfrm>
            <a:off x="798705" y="3167390"/>
            <a:ext cx="10571019" cy="312257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1170097" y="3328293"/>
            <a:ext cx="9828233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200" dirty="0" smtClean="0">
                <a:latin typeface="Times New Roman" pitchFamily="18" charset="0"/>
              </a:rPr>
              <a:t> &lt;ul class="cart_goods_show"&gt;</a:t>
            </a:r>
            <a:endParaRPr lang="zh-CN" altLang="zh-CN" sz="2200" dirty="0" smtClean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    {% for cart_goods in cart_goods_list %}</a:t>
            </a:r>
            <a:endParaRPr lang="zh-CN" altLang="zh-CN" sz="2200" dirty="0" smtClean="0">
              <a:latin typeface="Times New Roman" pitchFamily="18" charset="0"/>
            </a:endParaRPr>
          </a:p>
          <a:p>
            <a:r>
              <a:rPr lang="en-US" altLang="zh-CN" sz="2200" dirty="0" smtClean="0">
                <a:latin typeface="Times New Roman" pitchFamily="18" charset="0"/>
              </a:rPr>
              <a:t>        </a:t>
            </a:r>
            <a:r>
              <a:rPr lang="en-US" altLang="zh-CN" sz="2200" dirty="0">
                <a:latin typeface="Times New Roman" pitchFamily="18" charset="0"/>
              </a:rPr>
              <a:t>&lt;li</a:t>
            </a:r>
            <a:r>
              <a:rPr lang="en-US" altLang="zh-CN" sz="2200" dirty="0" smtClean="0">
                <a:latin typeface="Times New Roman" pitchFamily="18" charset="0"/>
              </a:rPr>
              <a:t>&gt;&lt;</a:t>
            </a:r>
            <a:r>
              <a:rPr lang="en-US" altLang="zh-CN" sz="2200" dirty="0">
                <a:latin typeface="Times New Roman" pitchFamily="18" charset="0"/>
              </a:rPr>
              <a:t>img src="/static/goods/{{ cart_goods.goods_img }}.</a:t>
            </a:r>
            <a:r>
              <a:rPr lang="en-US" altLang="zh-CN" sz="2200" dirty="0" smtClean="0">
                <a:latin typeface="Times New Roman" pitchFamily="18" charset="0"/>
              </a:rPr>
              <a:t>jpg"alt</a:t>
            </a:r>
            <a:r>
              <a:rPr lang="en-US" altLang="zh-CN" sz="2200" dirty="0">
                <a:latin typeface="Times New Roman" pitchFamily="18" charset="0"/>
              </a:rPr>
              <a:t>="</a:t>
            </a:r>
            <a:r>
              <a:rPr lang="zh-CN" altLang="zh-CN" sz="2200" dirty="0">
                <a:latin typeface="Times New Roman" pitchFamily="18" charset="0"/>
              </a:rPr>
              <a:t>商品图片</a:t>
            </a:r>
            <a:r>
              <a:rPr lang="en-US" altLang="zh-CN" sz="2200" dirty="0">
                <a:latin typeface="Times New Roman" pitchFamily="18" charset="0"/>
              </a:rPr>
              <a:t>"&gt;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        {{ cart_goods.goods_name }}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        &lt;!--</a:t>
            </a:r>
            <a:r>
              <a:rPr lang="zh-CN" altLang="zh-CN" sz="2200" dirty="0">
                <a:latin typeface="Times New Roman" pitchFamily="18" charset="0"/>
              </a:rPr>
              <a:t>选购单个商品的数量</a:t>
            </a:r>
            <a:r>
              <a:rPr lang="en-US" altLang="zh-CN" sz="2200" dirty="0">
                <a:latin typeface="Times New Roman" pitchFamily="18" charset="0"/>
              </a:rPr>
              <a:t>--&gt;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        &lt;div&gt;{{ cart_goods.goods_num }}&lt;/div</a:t>
            </a:r>
            <a:r>
              <a:rPr lang="en-US" altLang="zh-CN" sz="2200" dirty="0" smtClean="0">
                <a:latin typeface="Times New Roman" pitchFamily="18" charset="0"/>
              </a:rPr>
              <a:t>&gt;&lt;/</a:t>
            </a:r>
            <a:r>
              <a:rPr lang="en-US" altLang="zh-CN" sz="2200" dirty="0">
                <a:latin typeface="Times New Roman" pitchFamily="18" charset="0"/>
              </a:rPr>
              <a:t>li&gt;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    {% endfor %}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&lt;/ul&gt;</a:t>
            </a:r>
            <a:endParaRPr lang="zh-CN" altLang="zh-CN" sz="2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配置路由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 ttsx 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目录下的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 urls.py 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模块中，配置该视图函数和网页访问路径之间的对应关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系。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08910" y="3167390"/>
            <a:ext cx="8174182" cy="269308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3510549" y="3390546"/>
            <a:ext cx="517090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urlpatterns = [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</a:t>
            </a:r>
            <a:r>
              <a:rPr lang="en-US" altLang="zh-CN" sz="2800" dirty="0" smtClean="0">
                <a:latin typeface="Times New Roman" pitchFamily="18" charset="0"/>
              </a:rPr>
              <a:t>  </a:t>
            </a:r>
            <a:r>
              <a:rPr lang="zh-CN" altLang="zh-CN" sz="2800" dirty="0" smtClean="0">
                <a:latin typeface="Times New Roman" pitchFamily="18" charset="0"/>
              </a:rPr>
              <a:t>……</a:t>
            </a:r>
            <a:endParaRPr lang="en-US" altLang="zh-CN" sz="2800" dirty="0" smtClean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     path</a:t>
            </a:r>
            <a:r>
              <a:rPr lang="en-US" altLang="zh-CN" sz="2800" dirty="0">
                <a:latin typeface="Times New Roman" pitchFamily="18" charset="0"/>
              </a:rPr>
              <a:t>('detail/', detail),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      path</a:t>
            </a:r>
            <a:r>
              <a:rPr lang="en-US" altLang="zh-CN" sz="2800" dirty="0">
                <a:latin typeface="Times New Roman" pitchFamily="18" charset="0"/>
              </a:rPr>
              <a:t>('cart/add_cart/', add_cart),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]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79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配置路由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99"/>
          <p:cNvSpPr txBox="1">
            <a:spLocks noChangeArrowheads="1"/>
          </p:cNvSpPr>
          <p:nvPr/>
        </p:nvSpPr>
        <p:spPr bwMode="auto">
          <a:xfrm>
            <a:off x="3324082" y="2364904"/>
            <a:ext cx="7107523" cy="237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设置完成之后，重新启动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Django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开发服务器，在浏览器中访问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http://127.0.0.1:8000/detail/?id=6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便能正常浏览天天生鲜的详情页。</a:t>
            </a:r>
          </a:p>
        </p:txBody>
      </p:sp>
      <p:sp>
        <p:nvSpPr>
          <p:cNvPr id="7" name="矩形 6"/>
          <p:cNvSpPr/>
          <p:nvPr/>
        </p:nvSpPr>
        <p:spPr>
          <a:xfrm>
            <a:off x="2782889" y="2008910"/>
            <a:ext cx="8189912" cy="308956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9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80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4568031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天天生鲜项目页面展示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前期准备</a:t>
            </a: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商品展示页面功能实现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商品详情页面功能实现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商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品分类页面功能实现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购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物车页面功能实现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66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创建视图函数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goods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应用下的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views.py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文件中导入相关的模块，并创建视图函数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goods()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，代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码如下。</a:t>
            </a:r>
          </a:p>
        </p:txBody>
      </p:sp>
      <p:sp>
        <p:nvSpPr>
          <p:cNvPr id="10" name="矩形 9"/>
          <p:cNvSpPr/>
          <p:nvPr/>
        </p:nvSpPr>
        <p:spPr>
          <a:xfrm>
            <a:off x="2008910" y="3167390"/>
            <a:ext cx="8908472" cy="308101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2480387" y="3369067"/>
            <a:ext cx="796551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from django.core.paginator import Paginator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def goods(request):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cag_id </a:t>
            </a:r>
            <a:r>
              <a:rPr lang="en-US" altLang="zh-CN" dirty="0">
                <a:latin typeface="Times New Roman" pitchFamily="18" charset="0"/>
              </a:rPr>
              <a:t>= request.GET.get('cag', 1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page_id = request.GET.get('page', 1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goods_data = GoodsInfo.objects.filter(goods_cag_id=cag_id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paginator = Paginator(goods_data, 12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endParaRPr lang="en-US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...</a:t>
            </a:r>
            <a:r>
              <a:rPr lang="zh-CN" altLang="en-US" dirty="0" smtClean="0">
                <a:latin typeface="Times New Roman" pitchFamily="18" charset="0"/>
              </a:rPr>
              <a:t>省略</a:t>
            </a:r>
            <a:r>
              <a:rPr lang="en-US" altLang="zh-CN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行</a:t>
            </a:r>
            <a:r>
              <a:rPr lang="en-US" altLang="zh-CN" dirty="0" smtClean="0">
                <a:latin typeface="Times New Roman" pitchFamily="18" charset="0"/>
              </a:rPr>
              <a:t>...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7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261409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多学一招：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Django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分页器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Paginator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内置的分页器，其构造方法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的格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式如下所示：</a:t>
            </a:r>
          </a:p>
        </p:txBody>
      </p:sp>
      <p:sp>
        <p:nvSpPr>
          <p:cNvPr id="10" name="矩形 9"/>
          <p:cNvSpPr/>
          <p:nvPr/>
        </p:nvSpPr>
        <p:spPr>
          <a:xfrm>
            <a:off x="1740812" y="3167390"/>
            <a:ext cx="8908472" cy="136304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3001787" y="3369067"/>
            <a:ext cx="638652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latin typeface="Times New Roman" pitchFamily="18" charset="0"/>
              </a:rPr>
              <a:t>Paginator(object_list, per_page, orphans=0,allow_empty_first_page=True)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40812" y="4643782"/>
            <a:ext cx="89084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object_list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待分页的数据集。</a:t>
            </a:r>
            <a:endParaRPr lang="en-US" altLang="zh-CN" sz="28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per_page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表示每页显示多少条数据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8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orphans</a:t>
            </a:r>
            <a:r>
              <a:rPr lang="zh-CN" altLang="en-US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表示最后一页数据的最小数量。</a:t>
            </a:r>
          </a:p>
        </p:txBody>
      </p:sp>
    </p:spTree>
    <p:extLst>
      <p:ext uri="{BB962C8B-B14F-4D97-AF65-F5344CB8AC3E}">
        <p14:creationId xmlns:p14="http://schemas.microsoft.com/office/powerpoint/2010/main" val="261746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261409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多学一招：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Django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分页器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Paginator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类的常用属性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09" y="2615045"/>
            <a:ext cx="8161075" cy="1984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82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3" y="262937"/>
            <a:ext cx="6261409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多学一招：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Django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分页器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Page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类的常用方法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615" y="2366961"/>
            <a:ext cx="7352866" cy="260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26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商品分类用于在标题行中展示商品分类名称，具体代码如下。</a:t>
            </a:r>
          </a:p>
        </p:txBody>
      </p:sp>
      <p:sp>
        <p:nvSpPr>
          <p:cNvPr id="9" name="矩形 8"/>
          <p:cNvSpPr/>
          <p:nvPr/>
        </p:nvSpPr>
        <p:spPr>
          <a:xfrm>
            <a:off x="1856509" y="3217367"/>
            <a:ext cx="8548256" cy="262296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2614892" y="3407173"/>
            <a:ext cx="716031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&lt;div class="breadcrumb"&gt;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&lt;a href="#"&gt;</a:t>
            </a:r>
            <a:r>
              <a:rPr lang="zh-CN" altLang="zh-CN" sz="2800" dirty="0">
                <a:latin typeface="Times New Roman" pitchFamily="18" charset="0"/>
              </a:rPr>
              <a:t>当前分类</a:t>
            </a:r>
            <a:r>
              <a:rPr lang="en-US" altLang="zh-CN" sz="2800" dirty="0">
                <a:latin typeface="Times New Roman" pitchFamily="18" charset="0"/>
              </a:rPr>
              <a:t>:&lt;/a&gt;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&lt;span&gt;&lt;/span&gt;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&lt;a href="#"&gt;{{ current_cag.cag_name }}&lt;/a&gt;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&lt;/div&gt;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14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商品展示主要在页面中展示商品图片、商品名称、商品价格，具体代码如下。</a:t>
            </a:r>
          </a:p>
        </p:txBody>
      </p:sp>
      <p:sp>
        <p:nvSpPr>
          <p:cNvPr id="9" name="矩形 8"/>
          <p:cNvSpPr/>
          <p:nvPr/>
        </p:nvSpPr>
        <p:spPr>
          <a:xfrm>
            <a:off x="1233051" y="3182342"/>
            <a:ext cx="9822873" cy="316957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1702084" y="3428303"/>
            <a:ext cx="888480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 &lt;a href="/detail/?id={{ goods.id }}"&gt;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	&lt;</a:t>
            </a:r>
            <a:r>
              <a:rPr lang="en-US" altLang="zh-CN" dirty="0">
                <a:latin typeface="Times New Roman" pitchFamily="18" charset="0"/>
              </a:rPr>
              <a:t>img src="/static/goods/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		{{ </a:t>
            </a:r>
            <a:r>
              <a:rPr lang="en-US" altLang="zh-CN" dirty="0">
                <a:latin typeface="Times New Roman" pitchFamily="18" charset="0"/>
              </a:rPr>
              <a:t>goods.goods_img }}.jpg"&gt;&lt;/a&gt;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&lt;div class="operate"&gt;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    &lt;h4&gt;&lt;a href="/detail/?id={{ goods.id }}"&gt;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        {{ goods.goods_name }}&lt;/a&gt;&lt;/h4&gt;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    &lt;span class="prize"&gt;</a:t>
            </a:r>
            <a:r>
              <a:rPr lang="zh-CN" altLang="zh-CN" dirty="0">
                <a:latin typeface="Times New Roman" pitchFamily="18" charset="0"/>
              </a:rPr>
              <a:t>￥</a:t>
            </a:r>
            <a:r>
              <a:rPr lang="en-US" altLang="zh-CN" dirty="0">
                <a:latin typeface="Times New Roman" pitchFamily="18" charset="0"/>
              </a:rPr>
              <a:t>{{ goods.goods_price }}&lt;/span</a:t>
            </a:r>
            <a:r>
              <a:rPr lang="en-US" altLang="zh-CN" dirty="0" smtClean="0">
                <a:latin typeface="Times New Roman" pitchFamily="18" charset="0"/>
              </a:rPr>
              <a:t>&gt;&lt;/</a:t>
            </a:r>
            <a:r>
              <a:rPr lang="en-US" altLang="zh-CN" dirty="0">
                <a:latin typeface="Times New Roman" pitchFamily="18" charset="0"/>
              </a:rPr>
              <a:t>div&gt;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7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天天生鲜项目页面展示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32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天天生鲜项目中共有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个页面，包含商品展示页面、商品分类展示页面、商品详情页面、购物车页面、订单提交页面和订单提交成功页面。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 descr="C:\Users\admin\Desktop\tim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67" y="4388035"/>
            <a:ext cx="5857647" cy="210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2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实现购物车数据展示的具体代码如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74619" y="2351068"/>
            <a:ext cx="9615051" cy="40316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1786222" y="2474048"/>
            <a:ext cx="859184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 &lt;ul class="cart_goods_show"&gt;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    {% for cart_goods in cart_goods_list %}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    &lt;li&gt;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        &lt;img src="/static/goods/{{ cart_goods.goods_img }}.jpg"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             alt="</a:t>
            </a:r>
            <a:r>
              <a:rPr lang="zh-CN" altLang="zh-CN" dirty="0">
                <a:latin typeface="Times New Roman" pitchFamily="18" charset="0"/>
              </a:rPr>
              <a:t>商品图片</a:t>
            </a:r>
            <a:r>
              <a:rPr lang="en-US" altLang="zh-CN" dirty="0">
                <a:latin typeface="Times New Roman" pitchFamily="18" charset="0"/>
              </a:rPr>
              <a:t>"&gt;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        {{ cart_goods.goods_name }}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        &lt;div&gt;{{ cart_goods.goods_num }}&lt;/div&gt;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    &lt;/li&gt;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    {% endfor %}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&lt;/</a:t>
            </a:r>
            <a:r>
              <a:rPr lang="en-US" altLang="zh-CN" dirty="0">
                <a:latin typeface="Times New Roman" pitchFamily="18" charset="0"/>
              </a:rPr>
              <a:t>ul&gt;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92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页码展示用于展示当前商品共有多少页数据，具体代码如下。</a:t>
            </a:r>
          </a:p>
        </p:txBody>
      </p:sp>
      <p:sp>
        <p:nvSpPr>
          <p:cNvPr id="9" name="矩形 8"/>
          <p:cNvSpPr/>
          <p:nvPr/>
        </p:nvSpPr>
        <p:spPr>
          <a:xfrm>
            <a:off x="1587379" y="3214255"/>
            <a:ext cx="9215337" cy="281247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2073846" y="3466329"/>
            <a:ext cx="824240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&lt;div class="pagenation"&gt;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&lt;!--has_previous_page_number </a:t>
            </a:r>
            <a:r>
              <a:rPr lang="zh-CN" altLang="zh-CN" dirty="0">
                <a:latin typeface="Times New Roman" pitchFamily="18" charset="0"/>
              </a:rPr>
              <a:t>如果有上一页，返回</a:t>
            </a:r>
            <a:r>
              <a:rPr lang="en-US" altLang="zh-CN" dirty="0">
                <a:latin typeface="Times New Roman" pitchFamily="18" charset="0"/>
              </a:rPr>
              <a:t>True--&gt;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{% if page_data.has_previous %}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&lt;a href="?cag={{ cag_id }}&amp;page=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	{{ </a:t>
            </a:r>
            <a:r>
              <a:rPr lang="en-US" altLang="zh-CN" dirty="0">
                <a:latin typeface="Times New Roman" pitchFamily="18" charset="0"/>
              </a:rPr>
              <a:t>page_data.previous_page_number }}"&gt;</a:t>
            </a:r>
            <a:r>
              <a:rPr lang="zh-CN" altLang="zh-CN" dirty="0">
                <a:latin typeface="Times New Roman" pitchFamily="18" charset="0"/>
              </a:rPr>
              <a:t>上一页</a:t>
            </a:r>
            <a:r>
              <a:rPr lang="en-US" altLang="zh-CN" dirty="0">
                <a:latin typeface="Times New Roman" pitchFamily="18" charset="0"/>
              </a:rPr>
              <a:t>&lt;/a&gt;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{% endif %}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65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配置路由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模板文件创建完之后，打开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ttsx/url.py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文件，按照如下代码添加路由信息。</a:t>
            </a:r>
          </a:p>
        </p:txBody>
      </p:sp>
      <p:sp>
        <p:nvSpPr>
          <p:cNvPr id="9" name="矩形 8"/>
          <p:cNvSpPr/>
          <p:nvPr/>
        </p:nvSpPr>
        <p:spPr>
          <a:xfrm>
            <a:off x="2202873" y="3214254"/>
            <a:ext cx="7897091" cy="299258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2893432" y="3371716"/>
            <a:ext cx="651597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from goods.views import index,detail,goods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from cart.views import add_cart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urlpatterns = [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</a:t>
            </a:r>
            <a:r>
              <a:rPr lang="zh-CN" altLang="zh-CN" sz="2800" dirty="0">
                <a:latin typeface="Times New Roman" pitchFamily="18" charset="0"/>
              </a:rPr>
              <a:t>……</a:t>
            </a:r>
          </a:p>
          <a:p>
            <a:r>
              <a:rPr lang="en-US" altLang="zh-CN" sz="2800" dirty="0" smtClean="0">
                <a:latin typeface="Times New Roman" pitchFamily="18" charset="0"/>
              </a:rPr>
              <a:t>    path</a:t>
            </a:r>
            <a:r>
              <a:rPr lang="en-US" altLang="zh-CN" sz="2800" dirty="0">
                <a:latin typeface="Times New Roman" pitchFamily="18" charset="0"/>
              </a:rPr>
              <a:t>('goods/', goods),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]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7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配置路由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99"/>
          <p:cNvSpPr txBox="1">
            <a:spLocks noChangeArrowheads="1"/>
          </p:cNvSpPr>
          <p:nvPr/>
        </p:nvSpPr>
        <p:spPr bwMode="auto">
          <a:xfrm>
            <a:off x="3324082" y="2364904"/>
            <a:ext cx="7107523" cy="237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设置完成之后，重新启动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Django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开发服务器，在浏览器中访问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http://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127.0.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0.1:8000/goods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/?cag=3&amp;page=1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便能正常浏览天天生鲜的商品分类页。</a:t>
            </a:r>
          </a:p>
        </p:txBody>
      </p:sp>
      <p:sp>
        <p:nvSpPr>
          <p:cNvPr id="7" name="矩形 6"/>
          <p:cNvSpPr/>
          <p:nvPr/>
        </p:nvSpPr>
        <p:spPr>
          <a:xfrm>
            <a:off x="2782889" y="2008910"/>
            <a:ext cx="8189912" cy="308956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10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96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532209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天天生鲜项目页面展示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前期准备</a:t>
            </a: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商品展示页面功能实现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181600" y="3922375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商品详情页面功能实现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商品分类页面功能实现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54305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06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购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物车页面功能实现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737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创建视图函数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cart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应用下的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views.py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文件中创建视图函数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show_cart()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，具体代码如下。</a:t>
            </a:r>
          </a:p>
        </p:txBody>
      </p:sp>
      <p:sp>
        <p:nvSpPr>
          <p:cNvPr id="9" name="矩形 8"/>
          <p:cNvSpPr/>
          <p:nvPr/>
        </p:nvSpPr>
        <p:spPr>
          <a:xfrm>
            <a:off x="3186546" y="3214255"/>
            <a:ext cx="6442364" cy="261851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4473935" y="3400124"/>
            <a:ext cx="386758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def show_cart(request):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 smtClean="0">
                <a:latin typeface="Times New Roman" pitchFamily="18" charset="0"/>
              </a:rPr>
              <a:t>    cart_goods_list </a:t>
            </a:r>
            <a:r>
              <a:rPr lang="en-US" altLang="zh-CN" sz="2800" dirty="0">
                <a:latin typeface="Times New Roman" pitchFamily="18" charset="0"/>
              </a:rPr>
              <a:t>= </a:t>
            </a:r>
            <a:r>
              <a:rPr lang="en-US" altLang="zh-CN" sz="2800" dirty="0" smtClean="0">
                <a:latin typeface="Times New Roman" pitchFamily="18" charset="0"/>
              </a:rPr>
              <a:t>[]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cart_goods_count = </a:t>
            </a:r>
            <a:r>
              <a:rPr lang="en-US" altLang="zh-CN" sz="2800" dirty="0" smtClean="0">
                <a:latin typeface="Times New Roman" pitchFamily="18" charset="0"/>
              </a:rPr>
              <a:t>0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cart_goods_money = </a:t>
            </a:r>
            <a:r>
              <a:rPr lang="en-US" altLang="zh-CN" sz="2800" dirty="0" smtClean="0">
                <a:latin typeface="Times New Roman" pitchFamily="18" charset="0"/>
              </a:rPr>
              <a:t>0</a:t>
            </a:r>
          </a:p>
          <a:p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</a:rPr>
              <a:t>   ...  </a:t>
            </a:r>
            <a:r>
              <a:rPr lang="zh-CN" altLang="en-US" sz="2800" dirty="0" smtClean="0">
                <a:latin typeface="Times New Roman" pitchFamily="18" charset="0"/>
              </a:rPr>
              <a:t>省略</a:t>
            </a:r>
            <a:r>
              <a:rPr lang="en-US" altLang="zh-CN" sz="2800" dirty="0" smtClean="0">
                <a:latin typeface="Times New Roman" pitchFamily="18" charset="0"/>
              </a:rPr>
              <a:t>N</a:t>
            </a:r>
            <a:r>
              <a:rPr lang="zh-CN" altLang="en-US" sz="2800" dirty="0" smtClean="0">
                <a:latin typeface="Times New Roman" pitchFamily="18" charset="0"/>
              </a:rPr>
              <a:t>行</a:t>
            </a:r>
            <a:r>
              <a:rPr lang="en-US" altLang="zh-CN" sz="2800" dirty="0" smtClean="0">
                <a:latin typeface="Times New Roman" pitchFamily="18" charset="0"/>
              </a:rPr>
              <a:t> ...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1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实现删除商品的功能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cart/views.py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文件中创建视图函数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remove_cart()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，具体代码如下。</a:t>
            </a:r>
          </a:p>
        </p:txBody>
      </p:sp>
      <p:sp>
        <p:nvSpPr>
          <p:cNvPr id="9" name="矩形 8"/>
          <p:cNvSpPr/>
          <p:nvPr/>
        </p:nvSpPr>
        <p:spPr>
          <a:xfrm>
            <a:off x="2343906" y="3192304"/>
            <a:ext cx="7702281" cy="313922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2973864" y="3423086"/>
            <a:ext cx="644236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def remove_cart(request</a:t>
            </a:r>
            <a:r>
              <a:rPr lang="en-US" altLang="zh-CN" dirty="0" smtClean="0">
                <a:latin typeface="Times New Roman" pitchFamily="18" charset="0"/>
              </a:rPr>
              <a:t>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goods_id = request.GET.get('id</a:t>
            </a:r>
            <a:r>
              <a:rPr lang="en-US" altLang="zh-CN" dirty="0" smtClean="0">
                <a:latin typeface="Times New Roman" pitchFamily="18" charset="0"/>
              </a:rPr>
              <a:t>','')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if goods_id: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prev_url = request.META['HTTP_REFERER</a:t>
            </a:r>
            <a:r>
              <a:rPr lang="en-US" altLang="zh-CN" dirty="0" smtClean="0">
                <a:latin typeface="Times New Roman" pitchFamily="18" charset="0"/>
              </a:rPr>
              <a:t>']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response = redirect(prev_url)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  ...  </a:t>
            </a:r>
            <a:r>
              <a:rPr lang="zh-CN" altLang="en-US" dirty="0" smtClean="0">
                <a:latin typeface="Times New Roman" pitchFamily="18" charset="0"/>
              </a:rPr>
              <a:t>省略</a:t>
            </a:r>
            <a:r>
              <a:rPr lang="en-US" altLang="zh-CN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行</a:t>
            </a:r>
            <a:r>
              <a:rPr lang="en-US" altLang="zh-CN" dirty="0" smtClean="0">
                <a:latin typeface="Times New Roman" pitchFamily="18" charset="0"/>
              </a:rPr>
              <a:t> ...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return response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17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统计购物车中商品的总数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量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，具体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代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码如下。</a:t>
            </a:r>
          </a:p>
        </p:txBody>
      </p:sp>
      <p:sp>
        <p:nvSpPr>
          <p:cNvPr id="9" name="矩形 8"/>
          <p:cNvSpPr/>
          <p:nvPr/>
        </p:nvSpPr>
        <p:spPr>
          <a:xfrm>
            <a:off x="2120991" y="2513432"/>
            <a:ext cx="8148114" cy="19754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2973866" y="2808655"/>
            <a:ext cx="644236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&lt;div class="total_count"&gt;</a:t>
            </a:r>
            <a:r>
              <a:rPr lang="zh-CN" altLang="zh-CN" sz="2800" dirty="0">
                <a:latin typeface="Times New Roman" pitchFamily="18" charset="0"/>
              </a:rPr>
              <a:t>全部商品</a:t>
            </a:r>
            <a:r>
              <a:rPr lang="en-US" altLang="zh-CN" sz="2800" dirty="0">
                <a:latin typeface="Times New Roman" pitchFamily="18" charset="0"/>
              </a:rPr>
              <a:t>&lt;em&gt;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{{ cart_goods_count }}&lt;/em&gt;</a:t>
            </a:r>
            <a:r>
              <a:rPr lang="zh-CN" altLang="zh-CN" sz="2800" dirty="0">
                <a:latin typeface="Times New Roman" pitchFamily="18" charset="0"/>
              </a:rPr>
              <a:t>件</a:t>
            </a:r>
          </a:p>
          <a:p>
            <a:r>
              <a:rPr lang="en-US" altLang="zh-CN" sz="2800" dirty="0">
                <a:latin typeface="Times New Roman" pitchFamily="18" charset="0"/>
              </a:rPr>
              <a:t>&lt;/div&gt;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0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购物车页面中的商品信息包含商品图片、商品名称、商品价格、购买数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量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等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具体代码如下。</a:t>
            </a:r>
          </a:p>
        </p:txBody>
      </p:sp>
      <p:sp>
        <p:nvSpPr>
          <p:cNvPr id="9" name="矩形 8"/>
          <p:cNvSpPr/>
          <p:nvPr/>
        </p:nvSpPr>
        <p:spPr>
          <a:xfrm>
            <a:off x="1200484" y="3013906"/>
            <a:ext cx="9989127" cy="323449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1658530" y="3107659"/>
            <a:ext cx="91904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{% for cart_goods in cart_goods_list %}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&lt;ul class="cart_list_td clearfix"&gt;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&lt;li class="col01"&gt;&amp;nbsp;&lt;/li&gt;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...  </a:t>
            </a:r>
            <a:r>
              <a:rPr lang="zh-CN" altLang="en-US" dirty="0" smtClean="0">
                <a:latin typeface="Times New Roman" pitchFamily="18" charset="0"/>
              </a:rPr>
              <a:t>省略</a:t>
            </a:r>
            <a:r>
              <a:rPr lang="en-US" altLang="zh-CN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行</a:t>
            </a:r>
            <a:r>
              <a:rPr lang="en-US" altLang="zh-CN" dirty="0" smtClean="0">
                <a:latin typeface="Times New Roman" pitchFamily="18" charset="0"/>
              </a:rPr>
              <a:t> ...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&lt;li class="col08"&gt;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&lt;a href="/cart/remove_cart/?id={{ cart_goods.id }}"&gt;</a:t>
            </a:r>
            <a:r>
              <a:rPr lang="zh-CN" altLang="zh-CN" dirty="0">
                <a:latin typeface="Times New Roman" pitchFamily="18" charset="0"/>
              </a:rPr>
              <a:t>删</a:t>
            </a:r>
            <a:r>
              <a:rPr lang="zh-CN" altLang="zh-CN" dirty="0" smtClean="0">
                <a:latin typeface="Times New Roman" pitchFamily="18" charset="0"/>
              </a:rPr>
              <a:t>除</a:t>
            </a:r>
            <a:r>
              <a:rPr lang="en-US" altLang="zh-CN" dirty="0" smtClean="0">
                <a:latin typeface="Times New Roman" pitchFamily="18" charset="0"/>
              </a:rPr>
              <a:t>&lt;/</a:t>
            </a:r>
            <a:r>
              <a:rPr lang="en-US" altLang="zh-CN" dirty="0">
                <a:latin typeface="Times New Roman" pitchFamily="18" charset="0"/>
              </a:rPr>
              <a:t>a&gt;&lt;/li&gt;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&lt;/ul&gt;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{% endfor %}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8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商品结算主要显示商品总金额、商品数量，具体代码如下。</a:t>
            </a:r>
          </a:p>
        </p:txBody>
      </p:sp>
      <p:sp>
        <p:nvSpPr>
          <p:cNvPr id="9" name="矩形 8"/>
          <p:cNvSpPr/>
          <p:nvPr/>
        </p:nvSpPr>
        <p:spPr>
          <a:xfrm>
            <a:off x="1787236" y="3013905"/>
            <a:ext cx="8811491" cy="340074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2272204" y="3144618"/>
            <a:ext cx="7845688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200" dirty="0">
                <a:latin typeface="Times New Roman" pitchFamily="18" charset="0"/>
              </a:rPr>
              <a:t>&lt;ul class="settlements"&gt;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&lt;li class="col01"&gt;&amp;nbsp;&lt;/li&gt;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&lt;li class="col02"&gt;&amp;nbsp;&lt;/li&gt;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&lt;li class="col03"&gt;</a:t>
            </a:r>
            <a:r>
              <a:rPr lang="zh-CN" altLang="zh-CN" sz="2200" dirty="0">
                <a:latin typeface="Times New Roman" pitchFamily="18" charset="0"/>
              </a:rPr>
              <a:t>合计</a:t>
            </a:r>
            <a:r>
              <a:rPr lang="en-US" altLang="zh-CN" sz="2200" dirty="0">
                <a:latin typeface="Times New Roman" pitchFamily="18" charset="0"/>
              </a:rPr>
              <a:t>(</a:t>
            </a:r>
            <a:r>
              <a:rPr lang="zh-CN" altLang="zh-CN" sz="2200" dirty="0">
                <a:latin typeface="Times New Roman" pitchFamily="18" charset="0"/>
              </a:rPr>
              <a:t>不含运费</a:t>
            </a:r>
            <a:r>
              <a:rPr lang="en-US" altLang="zh-CN" sz="2200" dirty="0">
                <a:latin typeface="Times New Roman" pitchFamily="18" charset="0"/>
              </a:rPr>
              <a:t>)</a:t>
            </a:r>
            <a:r>
              <a:rPr lang="zh-CN" altLang="zh-CN" sz="2200" dirty="0">
                <a:latin typeface="Times New Roman" pitchFamily="18" charset="0"/>
              </a:rPr>
              <a:t>：</a:t>
            </a:r>
            <a:r>
              <a:rPr lang="en-US" altLang="zh-CN" sz="2200" dirty="0">
                <a:latin typeface="Times New Roman" pitchFamily="18" charset="0"/>
              </a:rPr>
              <a:t>&lt;span&gt;¥&lt;/span&gt;&lt;em&gt;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    {{ cart_goods_money }}&lt;/em&gt;&lt;br&gt;</a:t>
            </a:r>
            <a:r>
              <a:rPr lang="zh-CN" altLang="zh-CN" sz="2200" dirty="0">
                <a:latin typeface="Times New Roman" pitchFamily="18" charset="0"/>
              </a:rPr>
              <a:t>共计</a:t>
            </a:r>
            <a:r>
              <a:rPr lang="en-US" altLang="zh-CN" sz="2200" dirty="0">
                <a:latin typeface="Times New Roman" pitchFamily="18" charset="0"/>
              </a:rPr>
              <a:t>&lt;b&gt;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    {{ cart_goods_count }}&lt;/b&gt;</a:t>
            </a:r>
            <a:r>
              <a:rPr lang="zh-CN" altLang="zh-CN" sz="2200" dirty="0">
                <a:latin typeface="Times New Roman" pitchFamily="18" charset="0"/>
              </a:rPr>
              <a:t>件商品</a:t>
            </a:r>
          </a:p>
          <a:p>
            <a:r>
              <a:rPr lang="en-US" altLang="zh-CN" sz="2200" dirty="0">
                <a:latin typeface="Times New Roman" pitchFamily="18" charset="0"/>
              </a:rPr>
              <a:t>    &lt;/li&gt;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&lt;li class="col04"&gt;&lt;a href="/cart/place_order/"&gt;</a:t>
            </a:r>
            <a:r>
              <a:rPr lang="zh-CN" altLang="zh-CN" sz="2200" dirty="0">
                <a:latin typeface="Times New Roman" pitchFamily="18" charset="0"/>
              </a:rPr>
              <a:t>去结算</a:t>
            </a:r>
            <a:r>
              <a:rPr lang="en-US" altLang="zh-CN" sz="2200" dirty="0">
                <a:latin typeface="Times New Roman" pitchFamily="18" charset="0"/>
              </a:rPr>
              <a:t>&lt;/a&gt;&lt;/li&gt;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&lt;/ul&gt;</a:t>
            </a:r>
            <a:endParaRPr lang="zh-CN" altLang="zh-CN" sz="2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09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天天生鲜项目页面展示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247921" y="2242797"/>
            <a:ext cx="4487862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商品展示页面主要展示商品分类以及最新商品展示。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商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品展示页面</a:t>
            </a:r>
          </a:p>
        </p:txBody>
      </p:sp>
      <p:pic>
        <p:nvPicPr>
          <p:cNvPr id="9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990" y="2242797"/>
            <a:ext cx="5523311" cy="4047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3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配置路由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打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ttsx/url.py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文件，按照如下代码添加路由信息。</a:t>
            </a:r>
          </a:p>
        </p:txBody>
      </p:sp>
      <p:sp>
        <p:nvSpPr>
          <p:cNvPr id="9" name="矩形 8"/>
          <p:cNvSpPr/>
          <p:nvPr/>
        </p:nvSpPr>
        <p:spPr>
          <a:xfrm>
            <a:off x="2207385" y="3013906"/>
            <a:ext cx="7975328" cy="315136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2627533" y="3250762"/>
            <a:ext cx="713503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from goods.views import index,detail,goods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from cart.views import add_cart,show_cart,remove_cart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urlpatterns = [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</a:t>
            </a:r>
            <a:r>
              <a:rPr lang="zh-CN" altLang="zh-CN" dirty="0">
                <a:latin typeface="Times New Roman" pitchFamily="18" charset="0"/>
              </a:rPr>
              <a:t>……</a:t>
            </a:r>
          </a:p>
          <a:p>
            <a:r>
              <a:rPr lang="en-US" altLang="zh-CN" dirty="0" smtClean="0">
                <a:latin typeface="Times New Roman" pitchFamily="18" charset="0"/>
              </a:rPr>
              <a:t>    path</a:t>
            </a:r>
            <a:r>
              <a:rPr lang="en-US" altLang="zh-CN" dirty="0">
                <a:latin typeface="Times New Roman" pitchFamily="18" charset="0"/>
              </a:rPr>
              <a:t>('cart/show_cart',show_cart),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path</a:t>
            </a:r>
            <a:r>
              <a:rPr lang="en-US" altLang="zh-CN" dirty="0">
                <a:latin typeface="Times New Roman" pitchFamily="18" charset="0"/>
              </a:rPr>
              <a:t>('cart/remove _cart',remove _cart),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]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0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配置路由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99"/>
          <p:cNvSpPr txBox="1">
            <a:spLocks noChangeArrowheads="1"/>
          </p:cNvSpPr>
          <p:nvPr/>
        </p:nvSpPr>
        <p:spPr bwMode="auto">
          <a:xfrm>
            <a:off x="3324082" y="2364904"/>
            <a:ext cx="7107523" cy="237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重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新启动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Django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开发服务器，在浏览器中访问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http://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127.0.0.1:8000/cart/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show_cart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便能正常浏览天天生鲜的购物车页面。</a:t>
            </a:r>
          </a:p>
        </p:txBody>
      </p:sp>
      <p:sp>
        <p:nvSpPr>
          <p:cNvPr id="7" name="矩形 6"/>
          <p:cNvSpPr/>
          <p:nvPr/>
        </p:nvSpPr>
        <p:spPr>
          <a:xfrm>
            <a:off x="2782889" y="2008910"/>
            <a:ext cx="8189912" cy="308956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10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13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19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订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单提交页面功能实现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08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订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单提交成功页面功能实现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566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创建视图函数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8" y="1320800"/>
            <a:ext cx="11234399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cart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应用下的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views.py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文件中创建视图函数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place_order()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该函数用于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提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交订单页面中需要显示购物车中的商品及数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量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07385" y="3778304"/>
            <a:ext cx="7975328" cy="234854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2957597" y="3990009"/>
            <a:ext cx="647490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def place_order(request):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cart_goods_list </a:t>
            </a:r>
            <a:r>
              <a:rPr lang="en-US" altLang="zh-CN" dirty="0">
                <a:latin typeface="Times New Roman" pitchFamily="18" charset="0"/>
              </a:rPr>
              <a:t>= []  </a:t>
            </a:r>
            <a:r>
              <a:rPr lang="en-US" altLang="zh-CN" dirty="0" smtClean="0">
                <a:latin typeface="Times New Roman" pitchFamily="18" charset="0"/>
              </a:rPr>
              <a:t>     # </a:t>
            </a:r>
            <a:r>
              <a:rPr lang="zh-CN" altLang="zh-CN" dirty="0">
                <a:latin typeface="Times New Roman" pitchFamily="18" charset="0"/>
              </a:rPr>
              <a:t>读取购物车商品列表</a:t>
            </a:r>
          </a:p>
          <a:p>
            <a:r>
              <a:rPr lang="en-US" altLang="zh-CN" dirty="0">
                <a:latin typeface="Times New Roman" pitchFamily="18" charset="0"/>
              </a:rPr>
              <a:t>    cart_goods_count = 0  </a:t>
            </a:r>
            <a:r>
              <a:rPr lang="en-US" altLang="zh-CN" dirty="0" smtClean="0">
                <a:latin typeface="Times New Roman" pitchFamily="18" charset="0"/>
              </a:rPr>
              <a:t>  # </a:t>
            </a:r>
            <a:r>
              <a:rPr lang="zh-CN" altLang="zh-CN" dirty="0">
                <a:latin typeface="Times New Roman" pitchFamily="18" charset="0"/>
              </a:rPr>
              <a:t>商品总数</a:t>
            </a:r>
          </a:p>
          <a:p>
            <a:r>
              <a:rPr lang="en-US" altLang="zh-CN" dirty="0">
                <a:latin typeface="Times New Roman" pitchFamily="18" charset="0"/>
              </a:rPr>
              <a:t>    cart_goods_money = 0  # </a:t>
            </a:r>
            <a:r>
              <a:rPr lang="zh-CN" altLang="zh-CN" dirty="0">
                <a:latin typeface="Times New Roman" pitchFamily="18" charset="0"/>
              </a:rPr>
              <a:t>商品总</a:t>
            </a:r>
            <a:r>
              <a:rPr lang="zh-CN" altLang="zh-CN" dirty="0" smtClean="0">
                <a:latin typeface="Times New Roman" pitchFamily="18" charset="0"/>
              </a:rPr>
              <a:t>价</a:t>
            </a:r>
            <a:endParaRPr lang="en-US" altLang="zh-CN" dirty="0" smtClean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...  </a:t>
            </a:r>
            <a:r>
              <a:rPr lang="zh-CN" altLang="en-US" dirty="0" smtClean="0">
                <a:latin typeface="Times New Roman" pitchFamily="18" charset="0"/>
              </a:rPr>
              <a:t>省略</a:t>
            </a:r>
            <a:r>
              <a:rPr lang="en-US" altLang="zh-CN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行 </a:t>
            </a:r>
            <a:r>
              <a:rPr lang="en-US" altLang="zh-CN" dirty="0" smtClean="0">
                <a:latin typeface="Times New Roman" pitchFamily="18" charset="0"/>
              </a:rPr>
              <a:t> ...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17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实现订单提交功能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cart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应用下的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views.py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模块中新增视图函数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submit_order()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，该函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数处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理订单提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交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64873" y="3210268"/>
            <a:ext cx="6386945" cy="28164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3794574" y="3464335"/>
            <a:ext cx="480094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def submit_order(request</a:t>
            </a:r>
            <a:r>
              <a:rPr lang="en-US" altLang="zh-CN" dirty="0" smtClean="0">
                <a:latin typeface="Times New Roman" pitchFamily="18" charset="0"/>
              </a:rPr>
              <a:t>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addr = request.POST.get('addr', '')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recv = request.POST.get('recv', '')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tele = request.POST.get('tele', '')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extra = request.POST.get('extra', </a:t>
            </a:r>
            <a:r>
              <a:rPr lang="en-US" altLang="zh-CN" dirty="0" smtClean="0">
                <a:latin typeface="Times New Roman" pitchFamily="18" charset="0"/>
              </a:rPr>
              <a:t>'')</a:t>
            </a: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...  </a:t>
            </a:r>
            <a:r>
              <a:rPr lang="zh-CN" altLang="en-US" dirty="0" smtClean="0">
                <a:latin typeface="Times New Roman" pitchFamily="18" charset="0"/>
              </a:rPr>
              <a:t>省略</a:t>
            </a:r>
            <a:r>
              <a:rPr lang="en-US" altLang="zh-CN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行</a:t>
            </a:r>
            <a:r>
              <a:rPr lang="en-US" altLang="zh-CN" dirty="0" smtClean="0">
                <a:latin typeface="Times New Roman" pitchFamily="18" charset="0"/>
              </a:rPr>
              <a:t>  ...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1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商品列表主要包含商品图片、商品名称、商品价格、商品数量、小计，具体代码如下。</a:t>
            </a:r>
          </a:p>
        </p:txBody>
      </p:sp>
      <p:sp>
        <p:nvSpPr>
          <p:cNvPr id="10" name="矩形 9"/>
          <p:cNvSpPr/>
          <p:nvPr/>
        </p:nvSpPr>
        <p:spPr>
          <a:xfrm>
            <a:off x="1745673" y="3210268"/>
            <a:ext cx="9005454" cy="305198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527668" y="3397433"/>
            <a:ext cx="744146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{% for cart_goods in cart_goods_list %}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&lt;ul class="goods_list_td clearfix"&gt;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&lt;li class="col01"&gt;&amp;nbsp;&lt;/li&gt;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... </a:t>
            </a:r>
            <a:r>
              <a:rPr lang="zh-CN" altLang="en-US" dirty="0" smtClean="0">
                <a:latin typeface="Times New Roman" pitchFamily="18" charset="0"/>
              </a:rPr>
              <a:t>省略</a:t>
            </a:r>
            <a:r>
              <a:rPr lang="en-US" altLang="zh-CN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行</a:t>
            </a:r>
            <a:r>
              <a:rPr lang="en-US" altLang="zh-CN" dirty="0" smtClean="0">
                <a:latin typeface="Times New Roman" pitchFamily="18" charset="0"/>
              </a:rPr>
              <a:t> ...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&lt;li class="col07"&gt;{{ cart_goods.total_money }}</a:t>
            </a:r>
            <a:r>
              <a:rPr lang="zh-CN" altLang="zh-CN" dirty="0">
                <a:latin typeface="Times New Roman" pitchFamily="18" charset="0"/>
              </a:rPr>
              <a:t>元</a:t>
            </a:r>
            <a:r>
              <a:rPr lang="en-US" altLang="zh-CN" dirty="0">
                <a:latin typeface="Times New Roman" pitchFamily="18" charset="0"/>
              </a:rPr>
              <a:t>&lt;/li&gt;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&lt;/ul&gt;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{% endfor %}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78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234399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总金额结算包含商品总数量、运费、实付款，具体代码如下。</a:t>
            </a:r>
          </a:p>
        </p:txBody>
      </p:sp>
      <p:sp>
        <p:nvSpPr>
          <p:cNvPr id="10" name="矩形 9"/>
          <p:cNvSpPr/>
          <p:nvPr/>
        </p:nvSpPr>
        <p:spPr>
          <a:xfrm>
            <a:off x="1745673" y="3037970"/>
            <a:ext cx="8686800" cy="333512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620998" y="3182036"/>
            <a:ext cx="71481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&lt;div class="settle_con"&gt;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&lt;div class="total_goods_count"&gt;</a:t>
            </a:r>
            <a:r>
              <a:rPr lang="zh-CN" altLang="zh-CN" dirty="0">
                <a:latin typeface="Times New Roman" pitchFamily="18" charset="0"/>
              </a:rPr>
              <a:t>共</a:t>
            </a:r>
            <a:r>
              <a:rPr lang="en-US" altLang="zh-CN" dirty="0">
                <a:latin typeface="Times New Roman" pitchFamily="18" charset="0"/>
              </a:rPr>
              <a:t>&lt;em&gt;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{{ cart_goods_count }}&lt;/em&gt;</a:t>
            </a:r>
            <a:r>
              <a:rPr lang="zh-CN" altLang="zh-CN" dirty="0">
                <a:latin typeface="Times New Roman" pitchFamily="18" charset="0"/>
              </a:rPr>
              <a:t>件商品，总金额</a:t>
            </a:r>
            <a:r>
              <a:rPr lang="en-US" altLang="zh-CN" dirty="0">
                <a:latin typeface="Times New Roman" pitchFamily="18" charset="0"/>
              </a:rPr>
              <a:t>&lt;b&gt;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{{ cart_goods_money }}</a:t>
            </a:r>
            <a:r>
              <a:rPr lang="zh-CN" altLang="zh-CN" dirty="0">
                <a:latin typeface="Times New Roman" pitchFamily="18" charset="0"/>
              </a:rPr>
              <a:t>元</a:t>
            </a:r>
            <a:r>
              <a:rPr lang="en-US" altLang="zh-CN" dirty="0">
                <a:latin typeface="Times New Roman" pitchFamily="18" charset="0"/>
              </a:rPr>
              <a:t>&lt;/b&gt;&lt;/div&gt;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&lt;div class="transit"&gt;</a:t>
            </a:r>
            <a:r>
              <a:rPr lang="zh-CN" altLang="zh-CN" dirty="0">
                <a:latin typeface="Times New Roman" pitchFamily="18" charset="0"/>
              </a:rPr>
              <a:t>运费：</a:t>
            </a:r>
            <a:r>
              <a:rPr lang="en-US" altLang="zh-CN" dirty="0">
                <a:latin typeface="Times New Roman" pitchFamily="18" charset="0"/>
              </a:rPr>
              <a:t>&lt;b&gt;10</a:t>
            </a:r>
            <a:r>
              <a:rPr lang="zh-CN" altLang="zh-CN" dirty="0">
                <a:latin typeface="Times New Roman" pitchFamily="18" charset="0"/>
              </a:rPr>
              <a:t>元</a:t>
            </a:r>
            <a:r>
              <a:rPr lang="en-US" altLang="zh-CN" dirty="0">
                <a:latin typeface="Times New Roman" pitchFamily="18" charset="0"/>
              </a:rPr>
              <a:t>&lt;/b&gt;&lt;/div&gt;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&lt;div class="total_pay"&gt;</a:t>
            </a:r>
            <a:r>
              <a:rPr lang="zh-CN" altLang="zh-CN" dirty="0">
                <a:latin typeface="Times New Roman" pitchFamily="18" charset="0"/>
              </a:rPr>
              <a:t>实付款：</a:t>
            </a:r>
            <a:r>
              <a:rPr lang="en-US" altLang="zh-CN" dirty="0">
                <a:latin typeface="Times New Roman" pitchFamily="18" charset="0"/>
              </a:rPr>
              <a:t>&lt;b&gt;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{{ cart_goods_money|add:10 }}</a:t>
            </a:r>
            <a:r>
              <a:rPr lang="zh-CN" altLang="zh-CN" dirty="0">
                <a:latin typeface="Times New Roman" pitchFamily="18" charset="0"/>
              </a:rPr>
              <a:t>元</a:t>
            </a:r>
            <a:r>
              <a:rPr lang="en-US" altLang="zh-CN" dirty="0">
                <a:latin typeface="Times New Roman" pitchFamily="18" charset="0"/>
              </a:rPr>
              <a:t>&lt;/b&gt;&lt;/div&gt;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&lt;/div&gt;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0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配置路由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461751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订单提交页面的模板文件编写完成后，打开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ttsx/url.py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文件，按照如下代码添加路由信息。</a:t>
            </a:r>
          </a:p>
        </p:txBody>
      </p:sp>
      <p:sp>
        <p:nvSpPr>
          <p:cNvPr id="7" name="矩形 6"/>
          <p:cNvSpPr/>
          <p:nvPr/>
        </p:nvSpPr>
        <p:spPr>
          <a:xfrm>
            <a:off x="1745673" y="3188528"/>
            <a:ext cx="8686800" cy="300638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2734674" y="3352894"/>
            <a:ext cx="71481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from goods.views import index,detail,goods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from cart.views import add_cart,show_cart,remove_cart,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place_order,submit_order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urlpatterns = [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path</a:t>
            </a:r>
            <a:r>
              <a:rPr lang="en-US" altLang="zh-CN" dirty="0">
                <a:latin typeface="Times New Roman" pitchFamily="18" charset="0"/>
              </a:rPr>
              <a:t>('cart/place_order/', place_order),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path</a:t>
            </a:r>
            <a:r>
              <a:rPr lang="en-US" altLang="zh-CN" dirty="0">
                <a:latin typeface="Times New Roman" pitchFamily="18" charset="0"/>
              </a:rPr>
              <a:t>('cart/submit_order/', submit_order),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]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58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配置路由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99"/>
          <p:cNvSpPr txBox="1">
            <a:spLocks noChangeArrowheads="1"/>
          </p:cNvSpPr>
          <p:nvPr/>
        </p:nvSpPr>
        <p:spPr bwMode="auto">
          <a:xfrm>
            <a:off x="3324082" y="2364904"/>
            <a:ext cx="7107523" cy="237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设置完成之后，重新启动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Django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开发服务器，在浏览器中访问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http://127.0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0.1:8000/cart/place_order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便能正常浏览天天生鲜的订单页面。</a:t>
            </a:r>
          </a:p>
        </p:txBody>
      </p:sp>
      <p:sp>
        <p:nvSpPr>
          <p:cNvPr id="10" name="矩形 9"/>
          <p:cNvSpPr/>
          <p:nvPr/>
        </p:nvSpPr>
        <p:spPr>
          <a:xfrm>
            <a:off x="2782889" y="2008910"/>
            <a:ext cx="8189912" cy="308956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11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70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49" y="2304257"/>
            <a:ext cx="5811405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07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订单提交页面功能实现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08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订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单提交成功页面功能实现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407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天天生鲜项目页面展示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247921" y="2242797"/>
            <a:ext cx="4487862" cy="203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商品分类展示页主要展示某一类的全部商品。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商</a:t>
            </a:r>
            <a:r>
              <a:rPr lang="zh-CN" altLang="zh-CN" sz="36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品分类展示页面</a:t>
            </a:r>
          </a:p>
        </p:txBody>
      </p:sp>
      <p:pic>
        <p:nvPicPr>
          <p:cNvPr id="8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79"/>
          <a:stretch/>
        </p:blipFill>
        <p:spPr bwMode="auto">
          <a:xfrm>
            <a:off x="6056990" y="2092544"/>
            <a:ext cx="5523311" cy="41781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43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创建视图函数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461751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cart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应用下的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views.py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文件中创建视图函数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submit_sucees()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，具体代码如下。</a:t>
            </a:r>
          </a:p>
        </p:txBody>
      </p:sp>
      <p:sp>
        <p:nvSpPr>
          <p:cNvPr id="10" name="矩形 9"/>
          <p:cNvSpPr/>
          <p:nvPr/>
        </p:nvSpPr>
        <p:spPr>
          <a:xfrm>
            <a:off x="1413164" y="3188528"/>
            <a:ext cx="10072253" cy="287976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1871694" y="3474247"/>
            <a:ext cx="915519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def submit_success(request):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order_id </a:t>
            </a:r>
            <a:r>
              <a:rPr lang="en-US" altLang="zh-CN" dirty="0">
                <a:latin typeface="Times New Roman" pitchFamily="18" charset="0"/>
              </a:rPr>
              <a:t>= request.GET.get('id')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order_info = OrderInfo.objects.get(order_id=order_id)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order_goods_list = OrderGoods.objects.filter(goods_order=order_info)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total_money = 0  # </a:t>
            </a:r>
            <a:r>
              <a:rPr lang="zh-CN" altLang="zh-CN" dirty="0">
                <a:latin typeface="Times New Roman" pitchFamily="18" charset="0"/>
              </a:rPr>
              <a:t>商品总</a:t>
            </a:r>
            <a:r>
              <a:rPr lang="zh-CN" altLang="zh-CN" dirty="0" smtClean="0">
                <a:latin typeface="Times New Roman" pitchFamily="18" charset="0"/>
              </a:rPr>
              <a:t>价</a:t>
            </a:r>
            <a:endParaRPr lang="en-US" altLang="zh-CN" dirty="0" smtClean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   ......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14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461751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商品列表主要包含商品图片、商品名称、商品价格、商品数量、小计，具体代码如下。</a:t>
            </a:r>
          </a:p>
        </p:txBody>
      </p:sp>
      <p:sp>
        <p:nvSpPr>
          <p:cNvPr id="10" name="矩形 9"/>
          <p:cNvSpPr/>
          <p:nvPr/>
        </p:nvSpPr>
        <p:spPr>
          <a:xfrm>
            <a:off x="1688233" y="3188528"/>
            <a:ext cx="8991600" cy="310143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2416262" y="3400418"/>
            <a:ext cx="753554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{% for order_goods in order_goods_list %}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&lt;ul class="goods_list_td clearfix"&gt;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&lt;li class="col01"&gt;&amp;nbsp;&lt;/li&gt;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......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&lt;li class="col07"&gt;{{ order_goods.total_money }}</a:t>
            </a:r>
            <a:r>
              <a:rPr lang="zh-CN" altLang="zh-CN" dirty="0">
                <a:latin typeface="Times New Roman" pitchFamily="18" charset="0"/>
              </a:rPr>
              <a:t>元</a:t>
            </a:r>
            <a:r>
              <a:rPr lang="en-US" altLang="zh-CN" dirty="0">
                <a:latin typeface="Times New Roman" pitchFamily="18" charset="0"/>
              </a:rPr>
              <a:t>&lt;/li&gt;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&lt;/ul&gt;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{% endfor %}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7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461751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订单信息主要包含订单编号、收货地址、收货人、联系电话、备注，具体代码如下。</a:t>
            </a:r>
          </a:p>
        </p:txBody>
      </p:sp>
      <p:sp>
        <p:nvSpPr>
          <p:cNvPr id="10" name="矩形 9"/>
          <p:cNvSpPr/>
          <p:nvPr/>
        </p:nvSpPr>
        <p:spPr>
          <a:xfrm>
            <a:off x="1688233" y="3188528"/>
            <a:ext cx="8991600" cy="310143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3789982" y="3215752"/>
            <a:ext cx="503748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&lt;table&gt;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&lt;tr&gt;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&lt;td width="100"&gt;</a:t>
            </a:r>
            <a:r>
              <a:rPr lang="zh-CN" altLang="zh-CN" dirty="0">
                <a:latin typeface="Times New Roman" pitchFamily="18" charset="0"/>
              </a:rPr>
              <a:t>订单编号</a:t>
            </a:r>
            <a:r>
              <a:rPr lang="en-US" altLang="zh-CN" dirty="0">
                <a:latin typeface="Times New Roman" pitchFamily="18" charset="0"/>
              </a:rPr>
              <a:t>:&lt;/td&gt;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&lt;td&gt;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    {{ order_info.order_id }}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    &lt;/td&gt;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    &lt;/tr</a:t>
            </a:r>
            <a:r>
              <a:rPr lang="en-US" altLang="zh-CN" dirty="0" smtClean="0">
                <a:latin typeface="Times New Roman" pitchFamily="18" charset="0"/>
              </a:rPr>
              <a:t>&gt;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&lt;/table&gt;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0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461751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总金额计算包含商品数量、运费、实付款，具体代码如下。</a:t>
            </a:r>
          </a:p>
        </p:txBody>
      </p:sp>
      <p:sp>
        <p:nvSpPr>
          <p:cNvPr id="10" name="矩形 9"/>
          <p:cNvSpPr/>
          <p:nvPr/>
        </p:nvSpPr>
        <p:spPr>
          <a:xfrm>
            <a:off x="1052945" y="3117414"/>
            <a:ext cx="10238510" cy="328154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1427018" y="3188525"/>
            <a:ext cx="9490364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200" dirty="0">
                <a:latin typeface="Times New Roman" pitchFamily="18" charset="0"/>
              </a:rPr>
              <a:t>&lt;h3 class="common_title"&gt;</a:t>
            </a:r>
            <a:r>
              <a:rPr lang="zh-CN" altLang="zh-CN" sz="2200" dirty="0">
                <a:latin typeface="Times New Roman" pitchFamily="18" charset="0"/>
              </a:rPr>
              <a:t>总金额结算</a:t>
            </a:r>
            <a:r>
              <a:rPr lang="en-US" altLang="zh-CN" sz="2200" dirty="0">
                <a:latin typeface="Times New Roman" pitchFamily="18" charset="0"/>
              </a:rPr>
              <a:t>&lt;/h3&gt;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&lt;div class="common_list_con clearfix"&gt;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&lt;div class="settle_con"&gt;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    &lt;div class="total_goods_count"&gt;</a:t>
            </a:r>
            <a:r>
              <a:rPr lang="zh-CN" altLang="zh-CN" sz="2200" dirty="0">
                <a:latin typeface="Times New Roman" pitchFamily="18" charset="0"/>
              </a:rPr>
              <a:t>共</a:t>
            </a:r>
            <a:r>
              <a:rPr lang="en-US" altLang="zh-CN" sz="2200" dirty="0">
                <a:latin typeface="Times New Roman" pitchFamily="18" charset="0"/>
              </a:rPr>
              <a:t>&lt;em&gt;{{ total_num }}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    &lt;/em&gt;</a:t>
            </a:r>
            <a:r>
              <a:rPr lang="zh-CN" altLang="zh-CN" sz="2200" dirty="0">
                <a:latin typeface="Times New Roman" pitchFamily="18" charset="0"/>
              </a:rPr>
              <a:t>件商品，总金额</a:t>
            </a:r>
            <a:r>
              <a:rPr lang="en-US" altLang="zh-CN" sz="2200" dirty="0">
                <a:latin typeface="Times New Roman" pitchFamily="18" charset="0"/>
              </a:rPr>
              <a:t>&lt;b&gt;{{ total_money }}</a:t>
            </a:r>
            <a:r>
              <a:rPr lang="zh-CN" altLang="zh-CN" sz="2200" dirty="0">
                <a:latin typeface="Times New Roman" pitchFamily="18" charset="0"/>
              </a:rPr>
              <a:t>元</a:t>
            </a:r>
            <a:r>
              <a:rPr lang="en-US" altLang="zh-CN" sz="2200" dirty="0">
                <a:latin typeface="Times New Roman" pitchFamily="18" charset="0"/>
              </a:rPr>
              <a:t>&lt;/b&gt;&lt;/div&gt;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    &lt;div class="transit"&gt;</a:t>
            </a:r>
            <a:r>
              <a:rPr lang="zh-CN" altLang="zh-CN" sz="2200" dirty="0">
                <a:latin typeface="Times New Roman" pitchFamily="18" charset="0"/>
              </a:rPr>
              <a:t>运费：</a:t>
            </a:r>
            <a:r>
              <a:rPr lang="en-US" altLang="zh-CN" sz="2200" dirty="0">
                <a:latin typeface="Times New Roman" pitchFamily="18" charset="0"/>
              </a:rPr>
              <a:t>&lt;b&gt;10</a:t>
            </a:r>
            <a:r>
              <a:rPr lang="zh-CN" altLang="zh-CN" sz="2200" dirty="0">
                <a:latin typeface="Times New Roman" pitchFamily="18" charset="0"/>
              </a:rPr>
              <a:t>元</a:t>
            </a:r>
            <a:r>
              <a:rPr lang="en-US" altLang="zh-CN" sz="2200" dirty="0">
                <a:latin typeface="Times New Roman" pitchFamily="18" charset="0"/>
              </a:rPr>
              <a:t>&lt;/b&gt;&lt;/div&gt;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    &lt;div class="total_pay"&gt;</a:t>
            </a:r>
            <a:r>
              <a:rPr lang="zh-CN" altLang="zh-CN" sz="2200" dirty="0">
                <a:latin typeface="Times New Roman" pitchFamily="18" charset="0"/>
              </a:rPr>
              <a:t>实付款：</a:t>
            </a:r>
            <a:r>
              <a:rPr lang="en-US" altLang="zh-CN" sz="2200" dirty="0">
                <a:latin typeface="Times New Roman" pitchFamily="18" charset="0"/>
              </a:rPr>
              <a:t>&lt;b&gt;{{ total_money|add:10 }}</a:t>
            </a:r>
            <a:r>
              <a:rPr lang="zh-CN" altLang="zh-CN" sz="2200" dirty="0">
                <a:latin typeface="Times New Roman" pitchFamily="18" charset="0"/>
              </a:rPr>
              <a:t>元</a:t>
            </a:r>
            <a:r>
              <a:rPr lang="en-US" altLang="zh-CN" sz="2200" dirty="0">
                <a:latin typeface="Times New Roman" pitchFamily="18" charset="0"/>
              </a:rPr>
              <a:t>&lt;/b&gt;&lt;/div&gt;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    &lt;/div&gt;</a:t>
            </a:r>
            <a:endParaRPr lang="zh-CN" altLang="zh-CN" sz="2200" dirty="0">
              <a:latin typeface="Times New Roman" pitchFamily="18" charset="0"/>
            </a:endParaRPr>
          </a:p>
          <a:p>
            <a:r>
              <a:rPr lang="en-US" altLang="zh-CN" sz="2200" dirty="0">
                <a:latin typeface="Times New Roman" pitchFamily="18" charset="0"/>
              </a:rPr>
              <a:t>&lt;/div&gt;</a:t>
            </a:r>
            <a:endParaRPr lang="zh-CN" altLang="zh-CN" sz="2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23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77849" y="1320800"/>
            <a:ext cx="11461751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打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开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ttsx/url.py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文件，按照如下代码添加路由信息。</a:t>
            </a:r>
          </a:p>
        </p:txBody>
      </p:sp>
      <p:sp>
        <p:nvSpPr>
          <p:cNvPr id="10" name="矩形 9"/>
          <p:cNvSpPr/>
          <p:nvPr/>
        </p:nvSpPr>
        <p:spPr>
          <a:xfrm>
            <a:off x="1399312" y="3117414"/>
            <a:ext cx="9628909" cy="274305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1911929" y="3334781"/>
            <a:ext cx="860367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dirty="0">
                <a:latin typeface="Times New Roman" pitchFamily="18" charset="0"/>
              </a:rPr>
              <a:t>from goods.views import index,detail,goods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from cart.views import add_cart,show_cart,remove_cart,place_order,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submit_order,submit_success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urlpatterns = [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</a:rPr>
              <a:t>      path</a:t>
            </a:r>
            <a:r>
              <a:rPr lang="en-US" altLang="zh-CN" dirty="0">
                <a:latin typeface="Times New Roman" pitchFamily="18" charset="0"/>
              </a:rPr>
              <a:t>('cart/submit_success/', submit_success),</a:t>
            </a:r>
            <a:endParaRPr lang="zh-CN" altLang="zh-CN" dirty="0">
              <a:latin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</a:rPr>
              <a:t>]</a:t>
            </a:r>
            <a:endParaRPr lang="zh-CN" altLang="zh-CN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6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创建模板文件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99"/>
          <p:cNvSpPr txBox="1">
            <a:spLocks noChangeArrowheads="1"/>
          </p:cNvSpPr>
          <p:nvPr/>
        </p:nvSpPr>
        <p:spPr bwMode="auto">
          <a:xfrm>
            <a:off x="3217294" y="2217233"/>
            <a:ext cx="764871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设置完成之后，重新启动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Django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开发服务器，在浏览器中访问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http://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127.0.0.1:</a:t>
            </a: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8000/cart/submit_success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/?id=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订单编号，便能正常浏览天天生鲜的订单提交成功页面。</a:t>
            </a:r>
          </a:p>
        </p:txBody>
      </p:sp>
      <p:sp>
        <p:nvSpPr>
          <p:cNvPr id="7" name="矩形 6"/>
          <p:cNvSpPr/>
          <p:nvPr/>
        </p:nvSpPr>
        <p:spPr>
          <a:xfrm>
            <a:off x="2782889" y="2008910"/>
            <a:ext cx="8189912" cy="346363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9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16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矩形 2"/>
          <p:cNvSpPr>
            <a:spLocks noChangeArrowheads="1"/>
          </p:cNvSpPr>
          <p:nvPr/>
        </p:nvSpPr>
        <p:spPr bwMode="auto">
          <a:xfrm>
            <a:off x="590550" y="1538568"/>
            <a:ext cx="110109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本章首先介绍了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天天生鲜项目的各应用中所包含的功能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各个页面所提供的功能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，然后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分页面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逐一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实现了天天生鲜项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目</a:t>
            </a:r>
            <a:r>
              <a:rPr lang="zh-CN" altLang="zh-CN" sz="2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 smtClean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通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过本章的学习，希望读者能熟练使用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框架，具备利用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Django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框架开发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项目的能力。</a:t>
            </a:r>
            <a:endParaRPr lang="zh-CN" altLang="en-US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914" y="262889"/>
            <a:ext cx="605917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天天生鲜项目页面展示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1247921" y="2242797"/>
            <a:ext cx="4487862" cy="136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Calibri" pitchFamily="34" charset="0"/>
                <a:ea typeface="楷体" pitchFamily="49" charset="-122"/>
              </a:rPr>
              <a:t>商品详情页主要展示具体商品的详细信息。</a:t>
            </a: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693738" y="1446213"/>
            <a:ext cx="73110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zh-CN" sz="36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商品详情页面</a:t>
            </a:r>
            <a:endParaRPr lang="zh-CN" altLang="zh-CN" sz="36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990" y="2068049"/>
            <a:ext cx="5523311" cy="4202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924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b8729814b104b99db93514bb3bb9a9e8ac28f5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5301</Words>
  <Application>Microsoft Office PowerPoint</Application>
  <PresentationFormat>自定义</PresentationFormat>
  <Paragraphs>545</Paragraphs>
  <Slides>87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89" baseType="lpstr">
      <vt:lpstr>Office 主题​​</vt:lpstr>
      <vt:lpstr>Microsoft Excel 97-2003 工作表</vt:lpstr>
      <vt:lpstr>第17章 项目实战——天天生鲜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郑瑶瑶</cp:lastModifiedBy>
  <cp:revision>3531</cp:revision>
  <dcterms:created xsi:type="dcterms:W3CDTF">2016-08-25T05:35:30Z</dcterms:created>
  <dcterms:modified xsi:type="dcterms:W3CDTF">2020-04-22T09:16:25Z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