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98" r:id="rId3"/>
    <p:sldId id="343" r:id="rId4"/>
    <p:sldId id="344" r:id="rId5"/>
    <p:sldId id="384" r:id="rId6"/>
    <p:sldId id="849" r:id="rId7"/>
    <p:sldId id="848" r:id="rId8"/>
    <p:sldId id="850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799" r:id="rId17"/>
    <p:sldId id="860" r:id="rId18"/>
    <p:sldId id="861" r:id="rId19"/>
    <p:sldId id="594" r:id="rId20"/>
    <p:sldId id="863" r:id="rId21"/>
    <p:sldId id="862" r:id="rId22"/>
    <p:sldId id="864" r:id="rId23"/>
    <p:sldId id="801" r:id="rId24"/>
    <p:sldId id="865" r:id="rId25"/>
    <p:sldId id="866" r:id="rId26"/>
    <p:sldId id="867" r:id="rId27"/>
    <p:sldId id="868" r:id="rId28"/>
    <p:sldId id="869" r:id="rId29"/>
    <p:sldId id="870" r:id="rId30"/>
    <p:sldId id="871" r:id="rId31"/>
    <p:sldId id="872" r:id="rId32"/>
    <p:sldId id="873" r:id="rId33"/>
    <p:sldId id="874" r:id="rId34"/>
    <p:sldId id="875" r:id="rId35"/>
    <p:sldId id="876" r:id="rId36"/>
    <p:sldId id="877" r:id="rId37"/>
    <p:sldId id="878" r:id="rId38"/>
    <p:sldId id="802" r:id="rId39"/>
    <p:sldId id="879" r:id="rId40"/>
    <p:sldId id="880" r:id="rId41"/>
    <p:sldId id="803" r:id="rId42"/>
    <p:sldId id="896" r:id="rId43"/>
    <p:sldId id="881" r:id="rId44"/>
    <p:sldId id="897" r:id="rId45"/>
    <p:sldId id="882" r:id="rId46"/>
    <p:sldId id="804" r:id="rId47"/>
    <p:sldId id="883" r:id="rId48"/>
    <p:sldId id="884" r:id="rId49"/>
    <p:sldId id="696" r:id="rId50"/>
    <p:sldId id="885" r:id="rId51"/>
    <p:sldId id="886" r:id="rId52"/>
    <p:sldId id="806" r:id="rId53"/>
    <p:sldId id="807" r:id="rId54"/>
    <p:sldId id="895" r:id="rId55"/>
    <p:sldId id="808" r:id="rId56"/>
    <p:sldId id="887" r:id="rId57"/>
    <p:sldId id="888" r:id="rId58"/>
    <p:sldId id="889" r:id="rId59"/>
    <p:sldId id="890" r:id="rId60"/>
    <p:sldId id="891" r:id="rId61"/>
    <p:sldId id="697" r:id="rId62"/>
    <p:sldId id="898" r:id="rId63"/>
    <p:sldId id="892" r:id="rId64"/>
    <p:sldId id="899" r:id="rId65"/>
    <p:sldId id="893" r:id="rId66"/>
    <p:sldId id="900" r:id="rId67"/>
    <p:sldId id="894" r:id="rId68"/>
    <p:sldId id="531" r:id="rId69"/>
    <p:sldId id="376" r:id="rId70"/>
  </p:sldIdLst>
  <p:sldSz cx="12192000" cy="6858000"/>
  <p:notesSz cx="6858000" cy="9144000"/>
  <p:custDataLst>
    <p:tags r:id="rId7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82" y="-50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数</a:t>
            </a:r>
            <a:r>
              <a:rPr lang="zh-CN" altLang="zh-CN" dirty="0"/>
              <a:t>字类型与字符串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351618" y="5236537"/>
            <a:ext cx="31797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数</a:t>
            </a:r>
            <a:r>
              <a:rPr lang="zh-CN" altLang="en-US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字类型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字符串</a:t>
            </a:r>
            <a:endParaRPr lang="en-US" altLang="zh-CN" sz="2000" b="1" dirty="0" smtClean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821192" y="5236537"/>
            <a:ext cx="31709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运算符</a:t>
            </a:r>
            <a:endParaRPr lang="en-US" altLang="zh-CN" sz="2000" b="1" dirty="0" smtClean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经典实例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复数有以下</a:t>
            </a:r>
            <a:r>
              <a:rPr lang="en-US" altLang="zh-CN" sz="4000" dirty="0" smtClean="0">
                <a:latin typeface="Calibri" pitchFamily="34" charset="0"/>
                <a:ea typeface="楷体" pitchFamily="49" charset="-122"/>
              </a:rPr>
              <a:t>3</a:t>
            </a: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个特点：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复数类型</a:t>
            </a: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511764" y="3210825"/>
            <a:ext cx="932178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>
                <a:latin typeface="宋体" pitchFamily="2" charset="-122"/>
              </a:rPr>
              <a:t>复</a:t>
            </a:r>
            <a:r>
              <a:rPr lang="zh-CN" altLang="zh-CN" sz="2800" dirty="0">
                <a:latin typeface="宋体" pitchFamily="2" charset="-122"/>
              </a:rPr>
              <a:t>数由实部和虚部构成，其一般形式为：</a:t>
            </a:r>
            <a:r>
              <a:rPr lang="en-US" altLang="zh-CN" sz="2800" dirty="0" smtClean="0">
                <a:latin typeface="宋体" pitchFamily="2" charset="-122"/>
              </a:rPr>
              <a:t>real+imagj</a:t>
            </a:r>
            <a:r>
              <a:rPr lang="zh-CN" altLang="en-US" sz="2800" dirty="0" smtClean="0">
                <a:latin typeface="宋体" pitchFamily="2" charset="-122"/>
              </a:rPr>
              <a:t>。</a:t>
            </a:r>
            <a:endParaRPr lang="en-US" altLang="zh-CN" sz="2800" dirty="0" smtClean="0">
              <a:latin typeface="宋体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/>
              <a:t>实</a:t>
            </a:r>
            <a:r>
              <a:rPr lang="zh-CN" altLang="zh-CN" sz="2800" dirty="0"/>
              <a:t>部</a:t>
            </a:r>
            <a:r>
              <a:rPr lang="en-US" altLang="zh-CN" sz="2800" dirty="0"/>
              <a:t>real</a:t>
            </a:r>
            <a:r>
              <a:rPr lang="zh-CN" altLang="zh-CN" sz="2800" dirty="0"/>
              <a:t>和虚部的</a:t>
            </a:r>
            <a:r>
              <a:rPr lang="en-US" altLang="zh-CN" sz="2800" dirty="0"/>
              <a:t>imag</a:t>
            </a:r>
            <a:r>
              <a:rPr lang="zh-CN" altLang="zh-CN" sz="2800" dirty="0"/>
              <a:t>都是浮点</a:t>
            </a:r>
            <a:r>
              <a:rPr lang="zh-CN" altLang="zh-CN" sz="2800" dirty="0" smtClean="0"/>
              <a:t>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/>
              <a:t>虚</a:t>
            </a:r>
            <a:r>
              <a:rPr lang="zh-CN" altLang="zh-CN" sz="2800" dirty="0"/>
              <a:t>部必须有后缀</a:t>
            </a:r>
            <a:r>
              <a:rPr lang="en-US" altLang="zh-CN" sz="2800" dirty="0"/>
              <a:t>j</a:t>
            </a:r>
            <a:r>
              <a:rPr lang="zh-CN" altLang="zh-CN" sz="2800" dirty="0"/>
              <a:t>或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。</a:t>
            </a:r>
            <a:endParaRPr lang="zh-CN" altLang="zh-CN" sz="28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中有两种创建复数的方式，一种是按照复数的一般形式直接创建，另一种是通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过内置函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数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complex()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创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建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复数类型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2007039" y="4482872"/>
            <a:ext cx="8520546" cy="15035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634104" y="4757601"/>
            <a:ext cx="72571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num_one = 3 + </a:t>
            </a:r>
            <a:r>
              <a:rPr lang="en-US" altLang="zh-CN" sz="2800" dirty="0" smtClean="0">
                <a:latin typeface="Times New Roman" pitchFamily="18" charset="0"/>
              </a:rPr>
              <a:t>2j               # </a:t>
            </a:r>
            <a:r>
              <a:rPr lang="zh-CN" altLang="en-US" sz="2800" dirty="0">
                <a:latin typeface="Times New Roman" pitchFamily="18" charset="0"/>
              </a:rPr>
              <a:t>直</a:t>
            </a:r>
            <a:r>
              <a:rPr lang="zh-CN" altLang="en-US" sz="2800" dirty="0" smtClean="0">
                <a:latin typeface="Times New Roman" pitchFamily="18" charset="0"/>
              </a:rPr>
              <a:t>接创建</a:t>
            </a:r>
            <a:endParaRPr lang="en-US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num_two = complex(3, 2) </a:t>
            </a:r>
            <a:r>
              <a:rPr lang="en-US" altLang="zh-CN" sz="2800" dirty="0" smtClean="0">
                <a:latin typeface="Times New Roman" pitchFamily="18" charset="0"/>
              </a:rPr>
              <a:t> # </a:t>
            </a:r>
            <a:r>
              <a:rPr lang="zh-CN" altLang="en-US" sz="2800" dirty="0" smtClean="0">
                <a:latin typeface="Times New Roman" pitchFamily="18" charset="0"/>
              </a:rPr>
              <a:t>通过内置函数创建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中的布尔类型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（</a:t>
            </a:r>
            <a:r>
              <a:rPr lang="en-US" altLang="zh-CN" sz="4000" dirty="0" smtClean="0">
                <a:latin typeface="Calibri" pitchFamily="34" charset="0"/>
                <a:ea typeface="楷体" pitchFamily="49" charset="-122"/>
              </a:rPr>
              <a:t>bool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）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只有两个取值：</a:t>
            </a: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True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False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。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布尔类型</a:t>
            </a:r>
          </a:p>
        </p:txBody>
      </p:sp>
    </p:spTree>
    <p:extLst>
      <p:ext uri="{BB962C8B-B14F-4D97-AF65-F5344CB8AC3E}">
        <p14:creationId xmlns:p14="http://schemas.microsoft.com/office/powerpoint/2010/main" val="15781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19" y="2242797"/>
            <a:ext cx="1041760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中的任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何对象都可以转换为布尔类型，若要进行转换，符合以下条件的数据都会被转换为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False: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布尔类型</a:t>
            </a: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975586" y="3826164"/>
            <a:ext cx="896227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b="1" dirty="0" smtClean="0">
                <a:latin typeface="宋体" pitchFamily="2" charset="-122"/>
              </a:rPr>
              <a:t>None</a:t>
            </a:r>
            <a:r>
              <a:rPr lang="zh-CN" altLang="zh-CN" b="1" dirty="0">
                <a:latin typeface="宋体" pitchFamily="2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宋体" pitchFamily="2" charset="-122"/>
              </a:rPr>
              <a:t>任</a:t>
            </a:r>
            <a:r>
              <a:rPr lang="zh-CN" altLang="zh-CN" b="1" dirty="0">
                <a:latin typeface="宋体" pitchFamily="2" charset="-122"/>
              </a:rPr>
              <a:t>何为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zh-CN" b="1" dirty="0">
                <a:latin typeface="宋体" pitchFamily="2" charset="-122"/>
              </a:rPr>
              <a:t>的数字类型，如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zh-CN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0.0</a:t>
            </a:r>
            <a:r>
              <a:rPr lang="zh-CN" altLang="zh-CN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0j</a:t>
            </a:r>
            <a:r>
              <a:rPr lang="zh-CN" altLang="zh-CN" b="1" dirty="0">
                <a:latin typeface="宋体" pitchFamily="2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宋体" pitchFamily="2" charset="-122"/>
              </a:rPr>
              <a:t>任</a:t>
            </a:r>
            <a:r>
              <a:rPr lang="zh-CN" altLang="zh-CN" b="1" dirty="0">
                <a:latin typeface="宋体" pitchFamily="2" charset="-122"/>
              </a:rPr>
              <a:t>何空序列，</a:t>
            </a:r>
            <a:r>
              <a:rPr lang="zh-CN" altLang="zh-CN" b="1" dirty="0" smtClean="0">
                <a:latin typeface="宋体" pitchFamily="2" charset="-122"/>
              </a:rPr>
              <a:t>如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kern="100" dirty="0" smtClean="0">
                <a:latin typeface="Calibri"/>
                <a:ea typeface="宋体"/>
                <a:cs typeface="Times New Roman"/>
              </a:rPr>
              <a:t>"" </a:t>
            </a:r>
            <a:r>
              <a:rPr lang="zh-CN" altLang="zh-CN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()</a:t>
            </a:r>
            <a:r>
              <a:rPr lang="zh-CN" altLang="zh-CN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[]</a:t>
            </a:r>
            <a:r>
              <a:rPr lang="zh-CN" altLang="zh-CN" b="1" dirty="0">
                <a:latin typeface="宋体" pitchFamily="2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宋体" pitchFamily="2" charset="-122"/>
              </a:rPr>
              <a:t>任</a:t>
            </a:r>
            <a:r>
              <a:rPr lang="zh-CN" altLang="zh-CN" b="1" dirty="0">
                <a:latin typeface="宋体" pitchFamily="2" charset="-122"/>
              </a:rPr>
              <a:t>何空字典，如</a:t>
            </a:r>
            <a:r>
              <a:rPr lang="en-US" altLang="zh-CN" b="1" dirty="0">
                <a:latin typeface="宋体" pitchFamily="2" charset="-122"/>
              </a:rPr>
              <a:t>{}</a:t>
            </a:r>
            <a:r>
              <a:rPr lang="zh-CN" altLang="zh-CN" b="1" dirty="0">
                <a:latin typeface="宋体" pitchFamily="2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宋体" pitchFamily="2" charset="-122"/>
              </a:rPr>
              <a:t>用</a:t>
            </a:r>
            <a:r>
              <a:rPr lang="zh-CN" altLang="zh-CN" b="1" dirty="0">
                <a:latin typeface="宋体" pitchFamily="2" charset="-122"/>
              </a:rPr>
              <a:t>户定义的类实例，如类中定义了</a:t>
            </a:r>
            <a:r>
              <a:rPr lang="en-US" altLang="zh-CN" b="1" dirty="0">
                <a:latin typeface="宋体" pitchFamily="2" charset="-122"/>
              </a:rPr>
              <a:t>__bool__()</a:t>
            </a:r>
            <a:r>
              <a:rPr lang="zh-CN" altLang="zh-CN" b="1" dirty="0">
                <a:latin typeface="宋体" pitchFamily="2" charset="-122"/>
              </a:rPr>
              <a:t>或者</a:t>
            </a:r>
            <a:r>
              <a:rPr lang="en-US" altLang="zh-CN" b="1" dirty="0">
                <a:latin typeface="宋体" pitchFamily="2" charset="-122"/>
              </a:rPr>
              <a:t>__len__()</a:t>
            </a:r>
            <a:r>
              <a:rPr lang="zh-CN" altLang="zh-CN" b="1" dirty="0">
                <a:latin typeface="宋体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9137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4225" y="2852927"/>
            <a:ext cx="9604375" cy="2010334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174130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673351" y="3555703"/>
            <a:ext cx="8554944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除以上对象外，其它的对象都会被转换为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True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6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可以使用</a:t>
            </a: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bool()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函数检测对象的布尔值。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布尔类型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3630396" y="3257668"/>
            <a:ext cx="5292436" cy="3067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962237" y="3452767"/>
            <a:ext cx="26287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&gt;&gt;&gt; bool(0)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False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bool([])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False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bool(2)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True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类型转换函数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内置了一系列可实现强制类型转换的函数，保证用户在有需求的情况下，将目标数据转换为指定的类型。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4" y="4092287"/>
            <a:ext cx="8904722" cy="164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9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类型转换函数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int()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float()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函数只能转换符合数字类型格式规范的字符串；</a:t>
            </a:r>
          </a:p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）使用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int()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函数将浮点数转换为整数时，若有必要会发生截断（取整）而非四舍五入。</a:t>
            </a:r>
          </a:p>
        </p:txBody>
      </p:sp>
    </p:spTree>
    <p:extLst>
      <p:ext uri="{BB962C8B-B14F-4D97-AF65-F5344CB8AC3E}">
        <p14:creationId xmlns:p14="http://schemas.microsoft.com/office/powerpoint/2010/main" val="39607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数字类型</a:t>
            </a: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字符串</a:t>
            </a: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</a:t>
            </a: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4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什么是字符串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9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46912"/>
            <a:ext cx="3119438" cy="1356587"/>
            <a:chOff x="153988" y="1400041"/>
            <a:chExt cx="3118034" cy="135572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400041"/>
              <a:ext cx="2520773" cy="960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数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字类型转换函数，格式化输出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95543"/>
            <a:ext cx="3281363" cy="1315894"/>
            <a:chOff x="5414469" y="1897151"/>
            <a:chExt cx="3281856" cy="1312774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97151"/>
              <a:ext cx="2774364" cy="95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字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符串的常见操作，索引与切片</a:t>
              </a: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7"/>
            <a:ext cx="3424237" cy="1283595"/>
            <a:chOff x="5273227" y="4225925"/>
            <a:chExt cx="3423098" cy="1285158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48624"/>
              <a:ext cx="2772529" cy="962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运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算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符及运算符优先级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53"/>
            <a:ext cx="3371850" cy="1370624"/>
            <a:chOff x="218911" y="4857376"/>
            <a:chExt cx="3372306" cy="1369441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66357"/>
              <a:ext cx="2633365" cy="96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zh-CN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字类型的表示方</a:t>
              </a:r>
              <a:r>
                <a:rPr lang="zh-CN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法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848259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字符串是一种用来表示文本的数据类型，它是由符号或者数值组成的一个连续序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列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558039"/>
            <a:ext cx="8189912" cy="236708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9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8400" y="4565650"/>
            <a:ext cx="2946400" cy="152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8200" y="4591050"/>
            <a:ext cx="3022600" cy="1498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9600" y="4565650"/>
            <a:ext cx="2819400" cy="1549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1404071" y="5072063"/>
            <a:ext cx="2475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'hello itcast'</a:t>
            </a:r>
            <a:endParaRPr lang="zh-CN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1143000" y="3921415"/>
            <a:ext cx="2971800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使用单引号</a:t>
            </a:r>
          </a:p>
        </p:txBody>
      </p: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4673600" y="3946815"/>
            <a:ext cx="2997200" cy="646113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使用双引号</a:t>
            </a:r>
          </a:p>
        </p:txBody>
      </p:sp>
      <p:sp>
        <p:nvSpPr>
          <p:cNvPr id="18" name="文本框 9"/>
          <p:cNvSpPr txBox="1">
            <a:spLocks noChangeArrowheads="1"/>
          </p:cNvSpPr>
          <p:nvPr/>
        </p:nvSpPr>
        <p:spPr bwMode="auto">
          <a:xfrm>
            <a:off x="8229600" y="3921415"/>
            <a:ext cx="2819400" cy="646113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使用三引号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4968875" y="5072063"/>
            <a:ext cx="2905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"hello itcast"</a:t>
            </a:r>
            <a:endParaRPr lang="zh-CN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8229600" y="4912151"/>
            <a:ext cx="281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"""my name is itcast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name is itcast"""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支持使用单引号、双引号和三引号定义字符串，其中单引号和双引号通常用于定义单行字符串，三引号通常用于定义多行字符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串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5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定义字符串时单引号与双引号可以嵌套使用，需要注意的是，使用双引号表示的字符串中允许嵌套单引号，但不允许包含双引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号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，同样，使用单引号表示的字符串中不允许包含单引号。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5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符串可通过占位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符、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format()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f-strings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三种方式实现格式化输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8400" y="3919319"/>
            <a:ext cx="2946400" cy="152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48200" y="3944719"/>
            <a:ext cx="3022600" cy="1498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29600" y="3919319"/>
            <a:ext cx="2819400" cy="1549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86235" y="4148732"/>
            <a:ext cx="27107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s" %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zh-CN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3000" y="3233519"/>
            <a:ext cx="2971800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占位符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673600" y="3258919"/>
            <a:ext cx="2997200" cy="646331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format()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8229600" y="3233519"/>
            <a:ext cx="2819400" cy="646331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f-strings</a:t>
            </a:r>
            <a:endParaRPr lang="zh-CN" altLang="en-US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4673600" y="4148732"/>
            <a:ext cx="299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.format(name)</a:t>
            </a:r>
            <a:endParaRPr lang="zh-CN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8620991" y="4148732"/>
            <a:ext cx="2036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f"hello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{name}")</a:t>
            </a:r>
            <a:endParaRPr lang="zh-CN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一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个带有格式符的字符串作为模板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使用该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格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式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符为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真实值预留位置，并说明真实值应该呈现的格式。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7273" y="4378036"/>
            <a:ext cx="6220691" cy="1898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804407" y="4634574"/>
            <a:ext cx="49444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&gt;&gt;&gt;  </a:t>
            </a:r>
            <a:r>
              <a:rPr lang="en-US" altLang="zh-CN" sz="2800" dirty="0">
                <a:latin typeface="Times New Roman" pitchFamily="18" charset="0"/>
              </a:rPr>
              <a:t>name = "</a:t>
            </a:r>
            <a:r>
              <a:rPr lang="zh-CN" altLang="zh-CN" sz="2800" dirty="0">
                <a:latin typeface="Times New Roman" pitchFamily="18" charset="0"/>
              </a:rPr>
              <a:t>李强</a:t>
            </a:r>
            <a:r>
              <a:rPr lang="en-US" altLang="zh-CN" sz="2800" dirty="0">
                <a:latin typeface="Times New Roman" pitchFamily="18" charset="0"/>
              </a:rPr>
              <a:t>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</a:t>
            </a:r>
            <a:r>
              <a:rPr lang="en-US" altLang="zh-CN" sz="2800" dirty="0" smtClean="0">
                <a:latin typeface="Times New Roman" pitchFamily="18" charset="0"/>
              </a:rPr>
              <a:t> "</a:t>
            </a:r>
            <a:r>
              <a:rPr lang="zh-CN" altLang="zh-CN" sz="2800" dirty="0">
                <a:latin typeface="Times New Roman" pitchFamily="18" charset="0"/>
              </a:rPr>
              <a:t>你好，我叫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n-US" altLang="zh-CN" sz="2800" dirty="0">
                <a:latin typeface="Times New Roman" pitchFamily="18" charset="0"/>
              </a:rPr>
              <a:t>" %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name</a:t>
            </a:r>
            <a:r>
              <a:rPr lang="zh-CN" altLang="zh-CN" sz="2800" dirty="0">
                <a:latin typeface="Times New Roman" pitchFamily="18" charset="0"/>
              </a:rPr>
              <a:t>。</a:t>
            </a:r>
          </a:p>
          <a:p>
            <a:r>
              <a:rPr lang="zh-CN" altLang="zh-CN" sz="2800" dirty="0">
                <a:latin typeface="Times New Roman" pitchFamily="18" charset="0"/>
              </a:rPr>
              <a:t>你好，我叫李强。</a:t>
            </a:r>
          </a:p>
        </p:txBody>
      </p:sp>
    </p:spTree>
    <p:extLst>
      <p:ext uri="{BB962C8B-B14F-4D97-AF65-F5344CB8AC3E}">
        <p14:creationId xmlns:p14="http://schemas.microsoft.com/office/powerpoint/2010/main" val="18491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一个字符串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中可以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同时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包含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多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个占位符。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9418" y="3172691"/>
            <a:ext cx="9254837" cy="24522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902455" y="3490877"/>
            <a:ext cx="874831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&gt;&gt;&gt;  </a:t>
            </a:r>
            <a:r>
              <a:rPr lang="en-US" altLang="zh-CN" sz="2800" dirty="0">
                <a:latin typeface="Times New Roman" pitchFamily="18" charset="0"/>
              </a:rPr>
              <a:t>name = "</a:t>
            </a:r>
            <a:r>
              <a:rPr lang="zh-CN" altLang="zh-CN" sz="2800" dirty="0">
                <a:latin typeface="Times New Roman" pitchFamily="18" charset="0"/>
              </a:rPr>
              <a:t>李强</a:t>
            </a:r>
            <a:r>
              <a:rPr lang="en-US" altLang="zh-CN" sz="2800" dirty="0">
                <a:latin typeface="Times New Roman" pitchFamily="18" charset="0"/>
              </a:rPr>
              <a:t>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</a:t>
            </a:r>
            <a:r>
              <a:rPr lang="en-US" altLang="zh-CN" sz="2800" dirty="0" smtClean="0">
                <a:latin typeface="Times New Roman" pitchFamily="18" charset="0"/>
              </a:rPr>
              <a:t> age </a:t>
            </a:r>
            <a:r>
              <a:rPr lang="en-US" altLang="zh-CN" sz="2800" dirty="0">
                <a:latin typeface="Times New Roman" pitchFamily="18" charset="0"/>
              </a:rPr>
              <a:t>= 12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</a:t>
            </a:r>
            <a:r>
              <a:rPr lang="en-US" altLang="zh-CN" sz="2800" dirty="0" smtClean="0">
                <a:latin typeface="Times New Roman" pitchFamily="18" charset="0"/>
              </a:rPr>
              <a:t> "</a:t>
            </a:r>
            <a:r>
              <a:rPr lang="zh-CN" altLang="zh-CN" sz="2800" dirty="0">
                <a:latin typeface="Times New Roman" pitchFamily="18" charset="0"/>
              </a:rPr>
              <a:t>你好，我叫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zh-CN" altLang="zh-CN" sz="2800" dirty="0">
                <a:latin typeface="Times New Roman" pitchFamily="18" charset="0"/>
              </a:rPr>
              <a:t>，今年我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%d</a:t>
            </a:r>
            <a:r>
              <a:rPr lang="zh-CN" altLang="zh-CN" sz="2800" dirty="0">
                <a:latin typeface="Times New Roman" pitchFamily="18" charset="0"/>
              </a:rPr>
              <a:t>岁了。</a:t>
            </a:r>
            <a:r>
              <a:rPr lang="en-US" altLang="zh-CN" sz="2800" dirty="0">
                <a:latin typeface="Times New Roman" pitchFamily="18" charset="0"/>
              </a:rPr>
              <a:t>" %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(name, age)</a:t>
            </a:r>
            <a:endParaRPr lang="zh-CN" altLang="zh-CN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你好！我叫李强，今年我</a:t>
            </a:r>
            <a:r>
              <a:rPr lang="en-US" altLang="zh-CN" sz="2800" dirty="0">
                <a:latin typeface="Times New Roman" pitchFamily="18" charset="0"/>
              </a:rPr>
              <a:t>12</a:t>
            </a:r>
            <a:r>
              <a:rPr lang="zh-CN" altLang="zh-CN" sz="2800" dirty="0">
                <a:latin typeface="Times New Roman" pitchFamily="18" charset="0"/>
              </a:rPr>
              <a:t>岁了。</a:t>
            </a:r>
          </a:p>
        </p:txBody>
      </p:sp>
    </p:spTree>
    <p:extLst>
      <p:ext uri="{BB962C8B-B14F-4D97-AF65-F5344CB8AC3E}">
        <p14:creationId xmlns:p14="http://schemas.microsoft.com/office/powerpoint/2010/main" val="8208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84" y="3663781"/>
            <a:ext cx="5668459" cy="2840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不同的占位符为不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类型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的变量预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留位置，常见的占位符如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下表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所示。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3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使用占位符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%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时需要注意变量的类型，若变量类型与占位符不匹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配程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序会产生异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常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874" y="3851563"/>
            <a:ext cx="9393382" cy="2309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016663" y="4098178"/>
            <a:ext cx="86297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&gt;&gt;&gt; name = "</a:t>
            </a:r>
            <a:r>
              <a:rPr lang="zh-CN" altLang="zh-CN" sz="2800" dirty="0">
                <a:latin typeface="Times New Roman" pitchFamily="18" charset="0"/>
              </a:rPr>
              <a:t>李强</a:t>
            </a:r>
            <a:r>
              <a:rPr lang="en-US" altLang="zh-CN" sz="2800" dirty="0">
                <a:latin typeface="Times New Roman" pitchFamily="18" charset="0"/>
              </a:rPr>
              <a:t>"  </a:t>
            </a:r>
            <a:r>
              <a:rPr lang="en-US" altLang="zh-CN" sz="2800" dirty="0" smtClean="0">
                <a:latin typeface="Times New Roman" pitchFamily="18" charset="0"/>
              </a:rPr>
              <a:t>        # </a:t>
            </a:r>
            <a:r>
              <a:rPr lang="zh-CN" altLang="zh-CN" sz="2800" dirty="0">
                <a:latin typeface="Times New Roman" pitchFamily="18" charset="0"/>
              </a:rPr>
              <a:t>变量</a:t>
            </a:r>
            <a:r>
              <a:rPr lang="en-US" altLang="zh-CN" sz="2800" dirty="0">
                <a:latin typeface="Times New Roman" pitchFamily="18" charset="0"/>
              </a:rPr>
              <a:t>name</a:t>
            </a:r>
            <a:r>
              <a:rPr lang="zh-CN" altLang="zh-CN" sz="2800" dirty="0">
                <a:latin typeface="Times New Roman" pitchFamily="18" charset="0"/>
              </a:rPr>
              <a:t>是字符串类型</a:t>
            </a:r>
          </a:p>
          <a:p>
            <a:r>
              <a:rPr lang="en-US" altLang="zh-CN" sz="2800" dirty="0">
                <a:latin typeface="Times New Roman" pitchFamily="18" charset="0"/>
              </a:rPr>
              <a:t>&gt;&gt;&gt; age = "12"    </a:t>
            </a:r>
            <a:r>
              <a:rPr lang="en-US" altLang="zh-CN" sz="2800" dirty="0" smtClean="0">
                <a:latin typeface="Times New Roman" pitchFamily="18" charset="0"/>
              </a:rPr>
              <a:t>             # </a:t>
            </a:r>
            <a:r>
              <a:rPr lang="zh-CN" altLang="zh-CN" sz="2800" dirty="0">
                <a:latin typeface="Times New Roman" pitchFamily="18" charset="0"/>
              </a:rPr>
              <a:t>变量</a:t>
            </a:r>
            <a:r>
              <a:rPr lang="en-US" altLang="zh-CN" sz="2800" dirty="0">
                <a:latin typeface="Times New Roman" pitchFamily="18" charset="0"/>
              </a:rPr>
              <a:t>age</a:t>
            </a:r>
            <a:r>
              <a:rPr lang="zh-CN" altLang="zh-CN" sz="2800" dirty="0">
                <a:latin typeface="Times New Roman" pitchFamily="18" charset="0"/>
              </a:rPr>
              <a:t>是字符串类型</a:t>
            </a:r>
          </a:p>
          <a:p>
            <a:r>
              <a:rPr lang="en-US" altLang="zh-CN" sz="2800" dirty="0">
                <a:latin typeface="Times New Roman" pitchFamily="18" charset="0"/>
              </a:rPr>
              <a:t>&gt;&gt;&gt; "</a:t>
            </a:r>
            <a:r>
              <a:rPr lang="zh-CN" altLang="zh-CN" sz="2800" dirty="0">
                <a:latin typeface="Times New Roman" pitchFamily="18" charset="0"/>
              </a:rPr>
              <a:t>你好，我叫</a:t>
            </a:r>
            <a:r>
              <a:rPr lang="en-US" altLang="zh-CN" sz="2800" dirty="0">
                <a:latin typeface="Times New Roman" pitchFamily="18" charset="0"/>
              </a:rPr>
              <a:t>%s</a:t>
            </a:r>
            <a:r>
              <a:rPr lang="zh-CN" altLang="zh-CN" sz="2800" dirty="0">
                <a:latin typeface="Times New Roman" pitchFamily="18" charset="0"/>
              </a:rPr>
              <a:t>，今年我</a:t>
            </a:r>
            <a:r>
              <a:rPr lang="en-US" altLang="zh-CN" sz="2800" dirty="0">
                <a:latin typeface="Times New Roman" pitchFamily="18" charset="0"/>
              </a:rPr>
              <a:t>%d</a:t>
            </a:r>
            <a:r>
              <a:rPr lang="zh-CN" altLang="zh-CN" sz="2800" dirty="0">
                <a:latin typeface="Times New Roman" pitchFamily="18" charset="0"/>
              </a:rPr>
              <a:t>岁了。</a:t>
            </a:r>
            <a:r>
              <a:rPr lang="en-US" altLang="zh-CN" sz="2800" dirty="0">
                <a:latin typeface="Times New Roman" pitchFamily="18" charset="0"/>
              </a:rPr>
              <a:t>" % (name, age)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TypeError: %d format: a number is required, not str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format()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也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可以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将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字符串进行格式化输出，使用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该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无需再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关注变量的类型。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format()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方法的基本使用格式如下：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format()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701636" y="4569185"/>
            <a:ext cx="7176655" cy="9767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765891" y="4815800"/>
            <a:ext cx="4827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</a:t>
            </a:r>
            <a:r>
              <a:rPr lang="zh-CN" altLang="zh-CN" sz="2800" dirty="0">
                <a:latin typeface="Times New Roman" pitchFamily="18" charset="0"/>
              </a:rPr>
              <a:t>字符串</a:t>
            </a:r>
            <a:r>
              <a:rPr lang="en-US" altLang="zh-CN" sz="2800" dirty="0">
                <a:latin typeface="Times New Roman" pitchFamily="18" charset="0"/>
              </a:rPr>
              <a:t>&gt;.format(&lt;</a:t>
            </a:r>
            <a:r>
              <a:rPr lang="zh-CN" altLang="zh-CN" sz="2800" dirty="0">
                <a:latin typeface="Times New Roman" pitchFamily="18" charset="0"/>
              </a:rPr>
              <a:t>参数列表</a:t>
            </a:r>
            <a:r>
              <a:rPr lang="en-US" altLang="zh-CN" sz="2800" dirty="0">
                <a:latin typeface="Times New Roman" pitchFamily="18" charset="0"/>
              </a:rPr>
              <a:t>&gt;)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若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字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符串中包含多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个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没有指定序号（默认从</a:t>
            </a:r>
            <a:r>
              <a:rPr lang="en-US" altLang="zh-CN" sz="3200" dirty="0" smtClean="0">
                <a:latin typeface="Calibri" pitchFamily="34" charset="0"/>
                <a:ea typeface="楷体" pitchFamily="49" charset="-122"/>
              </a:rPr>
              <a:t>0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开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始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）的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{}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”，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则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按 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{}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”出现的顺序分别用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format 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方法中的参数进行替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换，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否则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按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照序号对应的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format 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方法的参数进行替换。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format()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1358755" y="4698854"/>
            <a:ext cx="9641754" cy="18016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822881" y="4814871"/>
            <a:ext cx="89351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&gt;&gt;&gt; </a:t>
            </a:r>
            <a:r>
              <a:rPr lang="en-US" altLang="zh-CN" dirty="0" smtClean="0">
                <a:latin typeface="Times New Roman" pitchFamily="18" charset="0"/>
              </a:rPr>
              <a:t> name </a:t>
            </a:r>
            <a:r>
              <a:rPr lang="en-US" altLang="zh-CN" dirty="0">
                <a:latin typeface="Times New Roman" pitchFamily="18" charset="0"/>
              </a:rPr>
              <a:t>= "</a:t>
            </a:r>
            <a:r>
              <a:rPr lang="zh-CN" altLang="zh-CN" dirty="0">
                <a:latin typeface="Times New Roman" pitchFamily="18" charset="0"/>
              </a:rPr>
              <a:t>张明</a:t>
            </a:r>
            <a:r>
              <a:rPr lang="en-US" altLang="zh-CN" dirty="0">
                <a:latin typeface="Times New Roman" pitchFamily="18" charset="0"/>
              </a:rPr>
              <a:t>"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&gt;&gt;&gt; </a:t>
            </a:r>
            <a:r>
              <a:rPr lang="en-US" altLang="zh-CN" dirty="0" smtClean="0">
                <a:latin typeface="Times New Roman" pitchFamily="18" charset="0"/>
              </a:rPr>
              <a:t> age </a:t>
            </a:r>
            <a:r>
              <a:rPr lang="en-US" altLang="zh-CN" dirty="0">
                <a:latin typeface="Times New Roman" pitchFamily="18" charset="0"/>
              </a:rPr>
              <a:t>= 21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&gt;&gt;&gt;  </a:t>
            </a:r>
            <a:r>
              <a:rPr lang="en-US" altLang="zh-CN" dirty="0">
                <a:latin typeface="Times New Roman" pitchFamily="18" charset="0"/>
              </a:rPr>
              <a:t>"</a:t>
            </a:r>
            <a:r>
              <a:rPr lang="zh-CN" altLang="zh-CN" dirty="0">
                <a:latin typeface="Times New Roman" pitchFamily="18" charset="0"/>
              </a:rPr>
              <a:t>你好！我的名字是：</a:t>
            </a:r>
            <a:r>
              <a:rPr lang="en-US" altLang="zh-CN" dirty="0">
                <a:latin typeface="Times New Roman" pitchFamily="18" charset="0"/>
              </a:rPr>
              <a:t>{}</a:t>
            </a:r>
            <a:r>
              <a:rPr lang="zh-CN" altLang="zh-CN" dirty="0">
                <a:latin typeface="Times New Roman" pitchFamily="18" charset="0"/>
              </a:rPr>
              <a:t>，今年我</a:t>
            </a:r>
            <a:r>
              <a:rPr lang="en-US" altLang="zh-CN" dirty="0">
                <a:latin typeface="Times New Roman" pitchFamily="18" charset="0"/>
              </a:rPr>
              <a:t>{}</a:t>
            </a:r>
            <a:r>
              <a:rPr lang="zh-CN" altLang="zh-CN" dirty="0">
                <a:latin typeface="Times New Roman" pitchFamily="18" charset="0"/>
              </a:rPr>
              <a:t>岁了。</a:t>
            </a:r>
            <a:r>
              <a:rPr lang="en-US" altLang="zh-CN" dirty="0">
                <a:latin typeface="Times New Roman" pitchFamily="18" charset="0"/>
              </a:rPr>
              <a:t>".format(name, age)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zh-CN" altLang="zh-CN" dirty="0">
                <a:latin typeface="Times New Roman" pitchFamily="18" charset="0"/>
              </a:rPr>
              <a:t>你好！我的名字是：张明，今年我</a:t>
            </a:r>
            <a:r>
              <a:rPr lang="en-US" altLang="zh-CN" dirty="0">
                <a:latin typeface="Times New Roman" pitchFamily="18" charset="0"/>
              </a:rPr>
              <a:t>21</a:t>
            </a:r>
            <a:r>
              <a:rPr lang="zh-CN" altLang="zh-CN" dirty="0">
                <a:latin typeface="Times New Roman" pitchFamily="18" charset="0"/>
              </a:rPr>
              <a:t>岁了。</a:t>
            </a:r>
          </a:p>
        </p:txBody>
      </p:sp>
    </p:spTree>
    <p:extLst>
      <p:ext uri="{BB962C8B-B14F-4D97-AF65-F5344CB8AC3E}">
        <p14:creationId xmlns:p14="http://schemas.microsoft.com/office/powerpoint/2010/main" val="3287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数字类型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</a:t>
            </a:r>
          </a:p>
        </p:txBody>
      </p:sp>
      <p:sp>
        <p:nvSpPr>
          <p:cNvPr id="922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</a:t>
            </a:r>
          </a:p>
        </p:txBody>
      </p:sp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format()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方法还可以对数字进行格式化，包括保留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n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位小数、数字补齐和显示百分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比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format()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1066725" y="4436880"/>
            <a:ext cx="3282517" cy="16314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239905" y="4737562"/>
            <a:ext cx="3109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&gt;&gt;&gt; pi = 3.1415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&gt;&gt;&gt; "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{:.2f}</a:t>
            </a:r>
            <a:r>
              <a:rPr lang="en-US" altLang="zh-CN" dirty="0">
                <a:latin typeface="Times New Roman" pitchFamily="18" charset="0"/>
              </a:rPr>
              <a:t>".format(pi)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3.14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66725" y="3866616"/>
            <a:ext cx="3282518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保留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位小数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8070" y="4436880"/>
            <a:ext cx="3282517" cy="16314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558070" y="4737562"/>
            <a:ext cx="328251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&gt;&gt;&gt; num = 1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&gt;&gt;&gt; "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{:0&gt;3d}</a:t>
            </a:r>
            <a:r>
              <a:rPr lang="en-US" altLang="zh-CN" sz="2200" dirty="0">
                <a:latin typeface="Times New Roman" pitchFamily="18" charset="0"/>
              </a:rPr>
              <a:t>".format(num)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001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4558070" y="3866615"/>
            <a:ext cx="3282518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数字补齐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07851" y="4436880"/>
            <a:ext cx="3282517" cy="16314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8004749" y="4737562"/>
            <a:ext cx="32856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&gt;&gt;&gt; num = 0.1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&gt;&gt;&gt; "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{:.0%}</a:t>
            </a:r>
            <a:r>
              <a:rPr lang="en-US" altLang="zh-CN" sz="2200" dirty="0">
                <a:latin typeface="Times New Roman" pitchFamily="18" charset="0"/>
              </a:rPr>
              <a:t>".format(num)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10%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8004748" y="3866616"/>
            <a:ext cx="3282518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显示百分比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f-strings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在格式上以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f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或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F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引领字符串，字符串中使用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{}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标明被格式化的变量。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f-strings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01636" y="3929047"/>
            <a:ext cx="7176655" cy="17623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3765891" y="4170080"/>
            <a:ext cx="48274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&gt;&gt;&gt; </a:t>
            </a:r>
            <a:r>
              <a:rPr lang="en-US" altLang="zh-CN" sz="2800" dirty="0" smtClean="0">
                <a:latin typeface="Times New Roman" pitchFamily="18" charset="0"/>
              </a:rPr>
              <a:t> address </a:t>
            </a:r>
            <a:r>
              <a:rPr lang="en-US" altLang="zh-CN" sz="2800" dirty="0">
                <a:latin typeface="Times New Roman" pitchFamily="18" charset="0"/>
              </a:rPr>
              <a:t>= '</a:t>
            </a:r>
            <a:r>
              <a:rPr lang="zh-CN" altLang="zh-CN" sz="2800" dirty="0">
                <a:latin typeface="Times New Roman" pitchFamily="18" charset="0"/>
              </a:rPr>
              <a:t>河北 </a:t>
            </a:r>
            <a:r>
              <a:rPr lang="en-US" altLang="zh-CN" sz="2800" dirty="0">
                <a:latin typeface="Times New Roman" pitchFamily="18" charset="0"/>
              </a:rPr>
              <a:t>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</a:t>
            </a:r>
            <a:r>
              <a:rPr lang="en-US" altLang="zh-CN" sz="2800" dirty="0" smtClean="0">
                <a:latin typeface="Times New Roman" pitchFamily="18" charset="0"/>
              </a:rPr>
              <a:t> f</a:t>
            </a:r>
            <a:r>
              <a:rPr lang="en-US" altLang="zh-CN" sz="2800" dirty="0">
                <a:latin typeface="Times New Roman" pitchFamily="18" charset="0"/>
              </a:rPr>
              <a:t>'</a:t>
            </a:r>
            <a:r>
              <a:rPr lang="zh-CN" altLang="zh-CN" sz="2800" dirty="0">
                <a:latin typeface="Times New Roman" pitchFamily="18" charset="0"/>
              </a:rPr>
              <a:t>欢迎来到</a:t>
            </a:r>
            <a:r>
              <a:rPr lang="en-US" altLang="zh-CN" sz="2800" dirty="0">
                <a:latin typeface="Times New Roman" pitchFamily="18" charset="0"/>
              </a:rPr>
              <a:t>{address}</a:t>
            </a:r>
            <a:r>
              <a:rPr lang="zh-CN" altLang="zh-CN" sz="2800" dirty="0">
                <a:latin typeface="Times New Roman" pitchFamily="18" charset="0"/>
              </a:rPr>
              <a:t>。</a:t>
            </a:r>
            <a:r>
              <a:rPr lang="en-US" altLang="zh-CN" sz="2800" dirty="0">
                <a:latin typeface="Times New Roman" pitchFamily="18" charset="0"/>
              </a:rPr>
              <a:t>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欢迎来到河北。</a:t>
            </a:r>
          </a:p>
        </p:txBody>
      </p:sp>
    </p:spTree>
    <p:extLst>
      <p:ext uri="{BB962C8B-B14F-4D97-AF65-F5344CB8AC3E}">
        <p14:creationId xmlns:p14="http://schemas.microsoft.com/office/powerpoint/2010/main" val="26526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f-strings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还可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以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多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个变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量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进行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格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式化输出。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f-strings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7920" y="3241964"/>
            <a:ext cx="9656617" cy="24494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1757992" y="3471390"/>
            <a:ext cx="90495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&gt;&gt;&gt;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name </a:t>
            </a:r>
            <a:r>
              <a:rPr lang="en-US" altLang="zh-CN" dirty="0">
                <a:latin typeface="Times New Roman" pitchFamily="18" charset="0"/>
              </a:rPr>
              <a:t>= '</a:t>
            </a:r>
            <a:r>
              <a:rPr lang="zh-CN" altLang="zh-CN" dirty="0">
                <a:latin typeface="Times New Roman" pitchFamily="18" charset="0"/>
              </a:rPr>
              <a:t>张天</a:t>
            </a:r>
            <a:r>
              <a:rPr lang="en-US" altLang="zh-CN" dirty="0">
                <a:latin typeface="Times New Roman" pitchFamily="18" charset="0"/>
              </a:rPr>
              <a:t>'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&gt;&gt;&gt;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age </a:t>
            </a:r>
            <a:r>
              <a:rPr lang="en-US" altLang="zh-CN" dirty="0">
                <a:latin typeface="Times New Roman" pitchFamily="18" charset="0"/>
              </a:rPr>
              <a:t>= 20	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&gt;&gt;&gt;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gender </a:t>
            </a:r>
            <a:r>
              <a:rPr lang="en-US" altLang="zh-CN" dirty="0">
                <a:latin typeface="Times New Roman" pitchFamily="18" charset="0"/>
              </a:rPr>
              <a:t>= '</a:t>
            </a:r>
            <a:r>
              <a:rPr lang="zh-CN" altLang="zh-CN" dirty="0">
                <a:latin typeface="Times New Roman" pitchFamily="18" charset="0"/>
              </a:rPr>
              <a:t>男</a:t>
            </a:r>
            <a:r>
              <a:rPr lang="en-US" altLang="zh-CN" dirty="0">
                <a:latin typeface="Times New Roman" pitchFamily="18" charset="0"/>
              </a:rPr>
              <a:t>'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&gt;&gt;&gt;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zh-CN" altLang="zh-CN" dirty="0">
                <a:latin typeface="Times New Roman" pitchFamily="18" charset="0"/>
              </a:rPr>
              <a:t>我的名字是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{name},</a:t>
            </a:r>
            <a:r>
              <a:rPr lang="zh-CN" altLang="zh-CN" dirty="0">
                <a:latin typeface="Times New Roman" pitchFamily="18" charset="0"/>
              </a:rPr>
              <a:t>今年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{age}</a:t>
            </a:r>
            <a:r>
              <a:rPr lang="zh-CN" altLang="zh-CN" dirty="0">
                <a:latin typeface="Times New Roman" pitchFamily="18" charset="0"/>
              </a:rPr>
              <a:t>岁了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zh-CN" altLang="zh-CN" dirty="0">
                <a:latin typeface="Times New Roman" pitchFamily="18" charset="0"/>
              </a:rPr>
              <a:t>我的性别是：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{gender}</a:t>
            </a:r>
            <a:r>
              <a:rPr lang="zh-CN" altLang="zh-CN" dirty="0">
                <a:latin typeface="Times New Roman" pitchFamily="18" charset="0"/>
              </a:rPr>
              <a:t>。</a:t>
            </a:r>
            <a:r>
              <a:rPr lang="en-US" altLang="zh-CN" dirty="0">
                <a:latin typeface="Times New Roman" pitchFamily="18" charset="0"/>
              </a:rPr>
              <a:t>'</a:t>
            </a:r>
            <a:endParaRPr lang="zh-CN" altLang="zh-CN" dirty="0">
              <a:latin typeface="Times New Roman" pitchFamily="18" charset="0"/>
            </a:endParaRPr>
          </a:p>
          <a:p>
            <a:r>
              <a:rPr lang="zh-CN" altLang="zh-CN" dirty="0">
                <a:latin typeface="Times New Roman" pitchFamily="18" charset="0"/>
              </a:rPr>
              <a:t>我的名字是张天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zh-CN" altLang="zh-CN" dirty="0">
                <a:latin typeface="Times New Roman" pitchFamily="18" charset="0"/>
              </a:rPr>
              <a:t>今年</a:t>
            </a:r>
            <a:r>
              <a:rPr lang="en-US" altLang="zh-CN" dirty="0">
                <a:latin typeface="Times New Roman" pitchFamily="18" charset="0"/>
              </a:rPr>
              <a:t>20</a:t>
            </a:r>
            <a:r>
              <a:rPr lang="zh-CN" altLang="zh-CN" dirty="0">
                <a:latin typeface="Times New Roman" pitchFamily="18" charset="0"/>
              </a:rPr>
              <a:t>岁了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zh-CN" altLang="zh-CN" dirty="0">
                <a:latin typeface="Times New Roman" pitchFamily="18" charset="0"/>
              </a:rPr>
              <a:t>我的性别是：男。</a:t>
            </a:r>
          </a:p>
        </p:txBody>
      </p:sp>
    </p:spTree>
    <p:extLst>
      <p:ext uri="{BB962C8B-B14F-4D97-AF65-F5344CB8AC3E}">
        <p14:creationId xmlns:p14="http://schemas.microsoft.com/office/powerpoint/2010/main" val="7569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字符串的常见操作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字符串的拼接可以直接使用“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+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”符号实现，示例代码如下。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字符串拼接</a:t>
            </a:r>
          </a:p>
        </p:txBody>
      </p:sp>
      <p:sp>
        <p:nvSpPr>
          <p:cNvPr id="9" name="矩形 8"/>
          <p:cNvSpPr/>
          <p:nvPr/>
        </p:nvSpPr>
        <p:spPr>
          <a:xfrm>
            <a:off x="3048505" y="3809950"/>
            <a:ext cx="5929240" cy="224258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611166" y="4023299"/>
            <a:ext cx="480391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&gt;&gt;&gt; str_one = "</a:t>
            </a:r>
            <a:r>
              <a:rPr lang="zh-CN" altLang="zh-CN" sz="2800" dirty="0">
                <a:latin typeface="Times New Roman" pitchFamily="18" charset="0"/>
              </a:rPr>
              <a:t>人生苦短，</a:t>
            </a:r>
            <a:r>
              <a:rPr lang="en-US" altLang="zh-CN" sz="2800" dirty="0">
                <a:latin typeface="Times New Roman" pitchFamily="18" charset="0"/>
              </a:rPr>
              <a:t>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str_two = "</a:t>
            </a:r>
            <a:r>
              <a:rPr lang="zh-CN" altLang="zh-CN" sz="2800" dirty="0">
                <a:latin typeface="Times New Roman" pitchFamily="18" charset="0"/>
              </a:rPr>
              <a:t>我用</a:t>
            </a:r>
            <a:r>
              <a:rPr lang="en-US" altLang="zh-CN" sz="2800" dirty="0">
                <a:latin typeface="Times New Roman" pitchFamily="18" charset="0"/>
              </a:rPr>
              <a:t>Python</a:t>
            </a:r>
            <a:r>
              <a:rPr lang="zh-CN" altLang="zh-CN" sz="2800" dirty="0">
                <a:latin typeface="Times New Roman" pitchFamily="18" charset="0"/>
              </a:rPr>
              <a:t>。</a:t>
            </a:r>
            <a:r>
              <a:rPr lang="en-US" altLang="zh-CN" sz="2800" dirty="0">
                <a:latin typeface="Times New Roman" pitchFamily="18" charset="0"/>
              </a:rPr>
              <a:t>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str_one + str_two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人生苦短，我用</a:t>
            </a:r>
            <a:r>
              <a:rPr lang="en-US" altLang="zh-CN" sz="2800" dirty="0">
                <a:latin typeface="Times New Roman" pitchFamily="18" charset="0"/>
              </a:rPr>
              <a:t>Python</a:t>
            </a:r>
            <a:r>
              <a:rPr lang="zh-CN" altLang="zh-CN" sz="2800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48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字符串的常见操作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字符串的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replace()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方法可使用新的子串替换目标字符串中原有的子串，该方法的语法格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式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如下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：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字符串替换</a:t>
            </a:r>
          </a:p>
        </p:txBody>
      </p:sp>
      <p:sp>
        <p:nvSpPr>
          <p:cNvPr id="9" name="矩形 8"/>
          <p:cNvSpPr/>
          <p:nvPr/>
        </p:nvSpPr>
        <p:spPr>
          <a:xfrm>
            <a:off x="2798618" y="3809950"/>
            <a:ext cx="7079673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502764" y="4016350"/>
            <a:ext cx="56713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str.replace(old, new, count=None)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8618" y="485160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old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示原有子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串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new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示新的子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串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于设定替换次数。</a:t>
            </a:r>
          </a:p>
        </p:txBody>
      </p:sp>
    </p:spTree>
    <p:extLst>
      <p:ext uri="{BB962C8B-B14F-4D97-AF65-F5344CB8AC3E}">
        <p14:creationId xmlns:p14="http://schemas.microsoft.com/office/powerpoint/2010/main" val="39864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字符串的常见操作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字符串的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split()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方法可以使用分隔符把字符串分割成序列，该方法的语法格式如下。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字符串分割</a:t>
            </a:r>
          </a:p>
        </p:txBody>
      </p:sp>
      <p:sp>
        <p:nvSpPr>
          <p:cNvPr id="9" name="矩形 8"/>
          <p:cNvSpPr/>
          <p:nvPr/>
        </p:nvSpPr>
        <p:spPr>
          <a:xfrm>
            <a:off x="2396836" y="3809950"/>
            <a:ext cx="7661564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544328" y="4016350"/>
            <a:ext cx="5366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str.split(sep=None, maxsplit=-1)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6836" y="4920873"/>
            <a:ext cx="76615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sep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分隔符，默认为空格。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maxsplit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用于设定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分割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次数。</a:t>
            </a:r>
          </a:p>
        </p:txBody>
      </p:sp>
    </p:spTree>
    <p:extLst>
      <p:ext uri="{BB962C8B-B14F-4D97-AF65-F5344CB8AC3E}">
        <p14:creationId xmlns:p14="http://schemas.microsoft.com/office/powerpoint/2010/main" val="18803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字符串的常见操作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字符串对象的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strip()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方法一般用于去除字符串两侧的空格，该方法的语法格式如下：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去除字符串两侧空格</a:t>
            </a:r>
          </a:p>
        </p:txBody>
      </p:sp>
      <p:sp>
        <p:nvSpPr>
          <p:cNvPr id="9" name="矩形 8"/>
          <p:cNvSpPr/>
          <p:nvPr/>
        </p:nvSpPr>
        <p:spPr>
          <a:xfrm>
            <a:off x="2494664" y="3809950"/>
            <a:ext cx="7314354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354539" y="4016350"/>
            <a:ext cx="3524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str.strip(chars=None)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4193" y="4920872"/>
            <a:ext cx="7245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chars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要去除的字符，默认为空格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字符串的索引与切片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字符串是一个由元素组成的序列，每个元素所处的位置是固定的，并且对应着一个位置编号，编号从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开始，依次递增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，这个位置编号被称为索引或者下标。</a:t>
            </a: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2" y="4603315"/>
            <a:ext cx="4762489" cy="160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48" y="4603314"/>
            <a:ext cx="4867247" cy="1642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8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字符串的索引与切片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99"/>
          <p:cNvSpPr txBox="1">
            <a:spLocks noChangeArrowheads="1"/>
          </p:cNvSpPr>
          <p:nvPr/>
        </p:nvSpPr>
        <p:spPr bwMode="auto">
          <a:xfrm>
            <a:off x="3324083" y="2848259"/>
            <a:ext cx="710752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索引自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开始从左至右依次递增，这样的索引称为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正向索引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索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引自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开始，从右至左依次递减，则索引为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反向索引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82889" y="2558039"/>
            <a:ext cx="8189912" cy="236708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0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字符串的索引与切片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通过索引可以获取指定位置的字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，语法格式如下：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04655" y="3291679"/>
            <a:ext cx="6913417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599455" y="3505028"/>
            <a:ext cx="32745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200" dirty="0">
                <a:latin typeface="Times New Roman" pitchFamily="18" charset="0"/>
              </a:rPr>
              <a:t>字符串</a:t>
            </a:r>
            <a:r>
              <a:rPr lang="en-US" altLang="zh-CN" sz="3200" dirty="0">
                <a:latin typeface="Times New Roman" pitchFamily="18" charset="0"/>
              </a:rPr>
              <a:t>[</a:t>
            </a:r>
            <a:r>
              <a:rPr lang="zh-CN" altLang="zh-CN" sz="3200" dirty="0">
                <a:latin typeface="Times New Roman" pitchFamily="18" charset="0"/>
              </a:rPr>
              <a:t>索引</a:t>
            </a:r>
            <a:r>
              <a:rPr lang="en-US" altLang="zh-CN" sz="3200" dirty="0">
                <a:latin typeface="Times New Roman" pitchFamily="18" charset="0"/>
              </a:rPr>
              <a:t>]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4656" y="4397119"/>
            <a:ext cx="6913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当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通过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索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引访问字符串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值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时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索引的范围不能越界，否则程序会报索引越界的异常。</a:t>
            </a:r>
          </a:p>
        </p:txBody>
      </p:sp>
    </p:spTree>
    <p:extLst>
      <p:ext uri="{BB962C8B-B14F-4D97-AF65-F5344CB8AC3E}">
        <p14:creationId xmlns:p14="http://schemas.microsoft.com/office/powerpoint/2010/main" val="2743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数字类型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</a:t>
            </a: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</a:t>
            </a: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字符串的索引与切片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切片是截取目标对象中一部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的操作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，语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法格式如下：</a:t>
            </a:r>
          </a:p>
        </p:txBody>
      </p:sp>
      <p:sp>
        <p:nvSpPr>
          <p:cNvPr id="14" name="矩形 13"/>
          <p:cNvSpPr/>
          <p:nvPr/>
        </p:nvSpPr>
        <p:spPr>
          <a:xfrm>
            <a:off x="2604655" y="3241701"/>
            <a:ext cx="6913417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599455" y="3455050"/>
            <a:ext cx="32745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[</a:t>
            </a:r>
            <a:r>
              <a:rPr lang="zh-CN" altLang="zh-CN" sz="3200" dirty="0">
                <a:latin typeface="Times New Roman" pitchFamily="18" charset="0"/>
              </a:rPr>
              <a:t>起始</a:t>
            </a:r>
            <a:r>
              <a:rPr lang="en-US" altLang="zh-CN" sz="3200" dirty="0">
                <a:latin typeface="Times New Roman" pitchFamily="18" charset="0"/>
              </a:rPr>
              <a:t>:</a:t>
            </a:r>
            <a:r>
              <a:rPr lang="zh-CN" altLang="zh-CN" sz="3200" dirty="0">
                <a:latin typeface="Times New Roman" pitchFamily="18" charset="0"/>
              </a:rPr>
              <a:t>结束</a:t>
            </a:r>
            <a:r>
              <a:rPr lang="en-US" altLang="zh-CN" sz="3200" dirty="0">
                <a:latin typeface="Times New Roman" pitchFamily="18" charset="0"/>
              </a:rPr>
              <a:t>:</a:t>
            </a:r>
            <a:r>
              <a:rPr lang="zh-CN" altLang="zh-CN" sz="3200" dirty="0">
                <a:latin typeface="Times New Roman" pitchFamily="18" charset="0"/>
              </a:rPr>
              <a:t>步长</a:t>
            </a:r>
            <a:r>
              <a:rPr lang="en-US" altLang="zh-CN" sz="3200" dirty="0">
                <a:latin typeface="Times New Roman" pitchFamily="18" charset="0"/>
              </a:rPr>
              <a:t>]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4656" y="4347141"/>
            <a:ext cx="6913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切片步长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默认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注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意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切片选取的区间属于左闭右开型，切下的子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串包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含起始位，但不包含结束位。</a:t>
            </a:r>
          </a:p>
        </p:txBody>
      </p:sp>
    </p:spTree>
    <p:extLst>
      <p:ext uri="{BB962C8B-B14F-4D97-AF65-F5344CB8AC3E}">
        <p14:creationId xmlns:p14="http://schemas.microsoft.com/office/powerpoint/2010/main" val="18383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：文本进度条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进度条以动态方式实时显示计算机处理任务时的进度，它一般由已完成任务量与剩余未完成任务量的大小组成。</a:t>
            </a:r>
          </a:p>
        </p:txBody>
      </p:sp>
      <p:pic>
        <p:nvPicPr>
          <p:cNvPr id="11" name="图片 10" descr="图片包含 物体&#10;&#10;描述已自动生成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7" b="16991"/>
          <a:stretch/>
        </p:blipFill>
        <p:spPr bwMode="auto">
          <a:xfrm>
            <a:off x="2538294" y="3847378"/>
            <a:ext cx="7628821" cy="9740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 descr="图片包含 音乐&#10;&#10;描述已自动生成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6"/>
          <a:stretch/>
        </p:blipFill>
        <p:spPr bwMode="auto">
          <a:xfrm>
            <a:off x="2573325" y="5087713"/>
            <a:ext cx="7346530" cy="963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25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：文本进度条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2555283" y="2685275"/>
            <a:ext cx="6341566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如图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示的进度条动态显示的效果。</a:t>
            </a:r>
          </a:p>
        </p:txBody>
      </p:sp>
    </p:spTree>
    <p:extLst>
      <p:ext uri="{BB962C8B-B14F-4D97-AF65-F5344CB8AC3E}">
        <p14:creationId xmlns:p14="http://schemas.microsoft.com/office/powerpoint/2010/main" val="27341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：敏感词替换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敏感词是指带有敏感政治倾向、暴力倾向、不健康色彩的词或不文明的词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部分网站、论坛、社交软件都会使用敏感词过滤系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统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3" y="3684565"/>
            <a:ext cx="6866372" cy="25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：敏感词替换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94664" y="3054606"/>
            <a:ext cx="6341566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本实例要求编写程序，实现替换语句中敏感词功能。</a:t>
            </a:r>
          </a:p>
        </p:txBody>
      </p:sp>
    </p:spTree>
    <p:extLst>
      <p:ext uri="{BB962C8B-B14F-4D97-AF65-F5344CB8AC3E}">
        <p14:creationId xmlns:p14="http://schemas.microsoft.com/office/powerpoint/2010/main" val="11950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数字类型</a:t>
            </a: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</a:t>
            </a: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运算符</a:t>
            </a: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算术运算符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术运算符包括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**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，这些运算符都是双目运算符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算符可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个操作数组成一个表达式。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63" y="3629124"/>
            <a:ext cx="6732463" cy="2708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1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算术运算符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中的算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术运算符支持对相同或不同类型的数字进行混合运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1921" y="3200400"/>
            <a:ext cx="7786254" cy="30341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918078" y="3366501"/>
            <a:ext cx="675203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&gt;&gt;&gt; </a:t>
            </a:r>
            <a:r>
              <a:rPr lang="en-US" altLang="zh-CN" sz="2800" dirty="0" smtClean="0">
                <a:latin typeface="Times New Roman" pitchFamily="18" charset="0"/>
              </a:rPr>
              <a:t> 3 </a:t>
            </a:r>
            <a:r>
              <a:rPr lang="en-US" altLang="zh-CN" sz="2800" dirty="0">
                <a:latin typeface="Times New Roman" pitchFamily="18" charset="0"/>
              </a:rPr>
              <a:t>+ (3+2j)		</a:t>
            </a:r>
            <a:r>
              <a:rPr lang="en-US" altLang="zh-CN" sz="2800" dirty="0" smtClean="0">
                <a:latin typeface="Times New Roman" pitchFamily="18" charset="0"/>
              </a:rPr>
              <a:t># </a:t>
            </a:r>
            <a:r>
              <a:rPr lang="zh-CN" altLang="zh-CN" sz="2800" dirty="0">
                <a:latin typeface="Times New Roman" pitchFamily="18" charset="0"/>
              </a:rPr>
              <a:t>整型</a:t>
            </a:r>
            <a:r>
              <a:rPr lang="en-US" altLang="zh-CN" sz="2800" dirty="0">
                <a:latin typeface="Times New Roman" pitchFamily="18" charset="0"/>
              </a:rPr>
              <a:t> + </a:t>
            </a:r>
            <a:r>
              <a:rPr lang="zh-CN" altLang="zh-CN" sz="2800" dirty="0">
                <a:latin typeface="Times New Roman" pitchFamily="18" charset="0"/>
              </a:rPr>
              <a:t>复数</a:t>
            </a:r>
          </a:p>
          <a:p>
            <a:r>
              <a:rPr lang="en-US" altLang="zh-CN" sz="2800" dirty="0">
                <a:latin typeface="Times New Roman" pitchFamily="18" charset="0"/>
              </a:rPr>
              <a:t>(6+2j)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</a:t>
            </a:r>
            <a:r>
              <a:rPr lang="en-US" altLang="zh-CN" sz="2800" dirty="0" smtClean="0">
                <a:latin typeface="Times New Roman" pitchFamily="18" charset="0"/>
              </a:rPr>
              <a:t> 3 </a:t>
            </a:r>
            <a:r>
              <a:rPr lang="en-US" altLang="zh-CN" sz="2800" dirty="0">
                <a:latin typeface="Times New Roman" pitchFamily="18" charset="0"/>
              </a:rPr>
              <a:t>* 4.5			</a:t>
            </a:r>
            <a:r>
              <a:rPr lang="en-US" altLang="zh-CN" sz="2800" dirty="0" smtClean="0">
                <a:latin typeface="Times New Roman" pitchFamily="18" charset="0"/>
              </a:rPr>
              <a:t># </a:t>
            </a:r>
            <a:r>
              <a:rPr lang="zh-CN" altLang="zh-CN" sz="2800" dirty="0">
                <a:latin typeface="Times New Roman" pitchFamily="18" charset="0"/>
              </a:rPr>
              <a:t>整型</a:t>
            </a:r>
            <a:r>
              <a:rPr lang="en-US" altLang="zh-CN" sz="2800" dirty="0">
                <a:latin typeface="Times New Roman" pitchFamily="18" charset="0"/>
              </a:rPr>
              <a:t> * </a:t>
            </a:r>
            <a:r>
              <a:rPr lang="zh-CN" altLang="zh-CN" sz="2800" dirty="0">
                <a:latin typeface="Times New Roman" pitchFamily="18" charset="0"/>
              </a:rPr>
              <a:t>浮点型</a:t>
            </a:r>
          </a:p>
          <a:p>
            <a:r>
              <a:rPr lang="en-US" altLang="zh-CN" sz="2800" dirty="0" smtClean="0">
                <a:latin typeface="Times New Roman" pitchFamily="18" charset="0"/>
              </a:rPr>
              <a:t>13.5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</a:t>
            </a:r>
            <a:r>
              <a:rPr lang="en-US" altLang="zh-CN" sz="2800" dirty="0" smtClean="0">
                <a:latin typeface="Times New Roman" pitchFamily="18" charset="0"/>
              </a:rPr>
              <a:t> True </a:t>
            </a:r>
            <a:r>
              <a:rPr lang="en-US" altLang="zh-CN" sz="2800" dirty="0">
                <a:latin typeface="Times New Roman" pitchFamily="18" charset="0"/>
              </a:rPr>
              <a:t>+ (</a:t>
            </a:r>
            <a:r>
              <a:rPr lang="en-US" altLang="zh-CN" sz="2800" dirty="0" smtClean="0">
                <a:latin typeface="Times New Roman" pitchFamily="18" charset="0"/>
              </a:rPr>
              <a:t>1+2j</a:t>
            </a:r>
            <a:r>
              <a:rPr lang="en-US" altLang="zh-CN" sz="2800" dirty="0">
                <a:latin typeface="Times New Roman" pitchFamily="18" charset="0"/>
              </a:rPr>
              <a:t>)		# </a:t>
            </a:r>
            <a:r>
              <a:rPr lang="zh-CN" altLang="zh-CN" sz="2800" dirty="0">
                <a:latin typeface="Times New Roman" pitchFamily="18" charset="0"/>
              </a:rPr>
              <a:t>布尔类型</a:t>
            </a:r>
            <a:r>
              <a:rPr lang="en-US" altLang="zh-CN" sz="2800" dirty="0">
                <a:latin typeface="Times New Roman" pitchFamily="18" charset="0"/>
              </a:rPr>
              <a:t> + </a:t>
            </a:r>
            <a:r>
              <a:rPr lang="zh-CN" altLang="zh-CN" sz="2800" dirty="0">
                <a:latin typeface="Times New Roman" pitchFamily="18" charset="0"/>
              </a:rPr>
              <a:t>复数</a:t>
            </a:r>
          </a:p>
          <a:p>
            <a:r>
              <a:rPr lang="en-US" altLang="zh-CN" sz="2800" dirty="0">
                <a:latin typeface="Times New Roman" pitchFamily="18" charset="0"/>
              </a:rPr>
              <a:t>(2+2j)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算术运算符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在对不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同类型的对象进行运算时，会强制将对象的类型进行临时类型转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换，这些转换遵循如下规律：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7739" y="4028486"/>
            <a:ext cx="88946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布尔类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型进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行算术运算时，被视为数值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整型与浮点型运算时，将整型转化为浮点型；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其它类型与复数运算时，将其它类型转换为复数类型。</a:t>
            </a:r>
          </a:p>
        </p:txBody>
      </p:sp>
    </p:spTree>
    <p:extLst>
      <p:ext uri="{BB962C8B-B14F-4D97-AF65-F5344CB8AC3E}">
        <p14:creationId xmlns:p14="http://schemas.microsoft.com/office/powerpoint/2010/main" val="7062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比较运算符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645521"/>
            <a:ext cx="4998605" cy="44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较运算符有：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较运算符同样是双目运算符，它与两个操作数构成一个表达式。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55" y="1706705"/>
            <a:ext cx="594360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zh-CN" altLang="en-US" sz="4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字类型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赋值运算符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赋值运算符的功能是：将一个表达式或对象赋给一个左值，其中左值必须是一个可修改的值，不能为一个常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5817" y="3881162"/>
            <a:ext cx="4932219" cy="245999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770548" y="4032414"/>
            <a:ext cx="190275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&gt;&gt;&gt; a = 3</a:t>
            </a:r>
          </a:p>
          <a:p>
            <a:r>
              <a:rPr lang="en-US" altLang="zh-CN" sz="2800" dirty="0">
                <a:latin typeface="Times New Roman" pitchFamily="18" charset="0"/>
              </a:rPr>
              <a:t>&gt;&gt;&gt; b = 5</a:t>
            </a:r>
          </a:p>
          <a:p>
            <a:r>
              <a:rPr lang="en-US" altLang="zh-CN" sz="2800" dirty="0">
                <a:latin typeface="Times New Roman" pitchFamily="18" charset="0"/>
              </a:rPr>
              <a:t>&gt;&gt;&gt; a = b</a:t>
            </a:r>
          </a:p>
          <a:p>
            <a:r>
              <a:rPr lang="en-US" altLang="zh-CN" sz="2800" dirty="0">
                <a:latin typeface="Times New Roman" pitchFamily="18" charset="0"/>
              </a:rPr>
              <a:t>&gt;&gt;&gt; a</a:t>
            </a:r>
          </a:p>
          <a:p>
            <a:r>
              <a:rPr lang="en-US" altLang="zh-CN" sz="2800" dirty="0">
                <a:latin typeface="Times New Roman" pitchFamily="18" charset="0"/>
              </a:rPr>
              <a:t>5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赋值运算符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”是基本的赋值运算符，此外“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”可与算术运算符组合成复合赋值运算符。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45" y="3014583"/>
            <a:ext cx="7201635" cy="321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1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逻辑运算符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中分别使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三个关键字作为逻辑运算“或”、“与”、“非”的运算符，其中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为双目运算符，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为单目运算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2120" y="3725338"/>
            <a:ext cx="4585855" cy="27120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926072" y="3758183"/>
            <a:ext cx="25379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&gt;&gt;&gt; 3 or 0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3</a:t>
            </a:r>
          </a:p>
          <a:p>
            <a:r>
              <a:rPr lang="en-US" altLang="zh-CN" sz="2800" dirty="0">
                <a:latin typeface="Times New Roman" pitchFamily="18" charset="0"/>
              </a:rPr>
              <a:t>&gt;&gt;&gt; 3 - 3 and 5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0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&gt;&gt;&gt; not(False)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True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位运算符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程序中的所有数据在计算机内存中都以二进制形式存储，位运算即以二进制位为单位进行的运算。</a:t>
            </a:r>
          </a:p>
        </p:txBody>
      </p:sp>
      <p:sp>
        <p:nvSpPr>
          <p:cNvPr id="3" name="矩形 2"/>
          <p:cNvSpPr/>
          <p:nvPr/>
        </p:nvSpPr>
        <p:spPr>
          <a:xfrm>
            <a:off x="3383893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1321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0441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7869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15297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22725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1845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39273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位运算符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的位运算主要包括按位左移、按位右移、按位与、按位或、按位异或、按位取反这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54" y="3122902"/>
            <a:ext cx="5876492" cy="3271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支持使用多个不同的运算符连接简单表达式，实现相对复杂的功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能。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9774" y="3257707"/>
            <a:ext cx="4932219" cy="11618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5574917" y="3515487"/>
            <a:ext cx="14619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3+4*5</a:t>
            </a:r>
            <a:endParaRPr lang="zh-CN" altLang="en-US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784206"/>
            <a:ext cx="518434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为了避免含有多个运算符的表达式出现歧义，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为每种运算符都设定了优先级。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94" y="1756673"/>
            <a:ext cx="5876925" cy="421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默认情况下，运算符的优先级决定了复杂表达式中的哪个单一表达式先执行，但用户可使用圆括号“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”改变表达式的执行顺序。</a:t>
            </a:r>
          </a:p>
        </p:txBody>
      </p:sp>
      <p:sp>
        <p:nvSpPr>
          <p:cNvPr id="7" name="矩形 6"/>
          <p:cNvSpPr/>
          <p:nvPr/>
        </p:nvSpPr>
        <p:spPr>
          <a:xfrm>
            <a:off x="3255817" y="4033561"/>
            <a:ext cx="4932219" cy="11618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864606" y="4291340"/>
            <a:ext cx="1714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(3+4)*5</a:t>
            </a:r>
            <a:endParaRPr lang="zh-CN" altLang="en-US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运算符一般按照自左向右的顺序结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合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2585" y="2867891"/>
            <a:ext cx="3186546" cy="17179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38598" y="3403706"/>
            <a:ext cx="1314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3+5-4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0910" y="2867891"/>
            <a:ext cx="3186546" cy="17179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459150" y="3126707"/>
            <a:ext cx="14300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 smtClean="0">
                <a:latin typeface="Times New Roman" pitchFamily="18" charset="0"/>
              </a:rPr>
              <a:t>3+5=8</a:t>
            </a:r>
          </a:p>
          <a:p>
            <a:r>
              <a:rPr lang="en-US" altLang="zh-CN" sz="3600" dirty="0">
                <a:latin typeface="Times New Roman" pitchFamily="18" charset="0"/>
              </a:rPr>
              <a:t>8</a:t>
            </a:r>
            <a:r>
              <a:rPr lang="en-US" altLang="zh-CN" sz="3600" dirty="0" smtClean="0">
                <a:latin typeface="Times New Roman" pitchFamily="18" charset="0"/>
              </a:rPr>
              <a:t>-4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489131" y="3403705"/>
            <a:ext cx="1091779" cy="646331"/>
          </a:xfrm>
          <a:prstGeom prst="rightArrow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赋值运算符的结合性为自右向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2585" y="2867891"/>
            <a:ext cx="3186546" cy="17179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972848" y="3403706"/>
            <a:ext cx="1846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a = b = c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0910" y="2867891"/>
            <a:ext cx="3186546" cy="17179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567285" y="3126707"/>
            <a:ext cx="12137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b = c</a:t>
            </a:r>
            <a:endParaRPr lang="zh-CN" altLang="en-US" sz="3600" dirty="0">
              <a:latin typeface="Times New Roman" pitchFamily="18" charset="0"/>
            </a:endParaRPr>
          </a:p>
          <a:p>
            <a:r>
              <a:rPr lang="en-US" altLang="zh-CN" sz="3600" dirty="0">
                <a:latin typeface="Times New Roman" pitchFamily="18" charset="0"/>
              </a:rPr>
              <a:t>a = b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489131" y="3403705"/>
            <a:ext cx="1091779" cy="646331"/>
          </a:xfrm>
          <a:prstGeom prst="rightArrow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488974" y="2994872"/>
            <a:ext cx="710752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表示数字或数值的数据类型称为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数字类型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558039"/>
            <a:ext cx="8189912" cy="206937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数字类型</a:t>
            </a: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字符串</a:t>
            </a: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</a:t>
            </a: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经典实例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7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：判断水仙花数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3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水仙花数是一个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位数，它的每位数字的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次幂之和等于它本身，例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153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370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就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是一个水仙花数。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932771" y="4398642"/>
                <a:ext cx="389696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 smtClean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5</m:t>
                        </m:r>
                      </m:e>
                      <m:sup>
                        <m:r>
                          <a:rPr lang="en-US" altLang="zh-CN" sz="4000" b="0" i="1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3</m:t>
                        </m:r>
                      </m:e>
                      <m:sup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= 153</a:t>
                </a:r>
                <a:endParaRPr lang="zh-CN" altLang="en-US" sz="4000" dirty="0">
                  <a:solidFill>
                    <a:srgbClr val="1353A2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71" y="4398642"/>
                <a:ext cx="3896964" cy="707886"/>
              </a:xfrm>
              <a:prstGeom prst="rect">
                <a:avLst/>
              </a:prstGeom>
              <a:blipFill rotWithShape="1">
                <a:blip r:embed="rId2"/>
                <a:stretch>
                  <a:fillRect t="-14655" r="-5008" b="-37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32771" y="5437733"/>
                <a:ext cx="389696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 smtClean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dirty="0" smtClean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3</m:t>
                        </m:r>
                      </m:e>
                      <m:sup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7</m:t>
                        </m:r>
                      </m:e>
                      <m:sup>
                        <m:r>
                          <a:rPr lang="en-US" altLang="zh-CN" sz="4000" b="0" i="1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dirty="0" smtClean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0</m:t>
                        </m:r>
                      </m:e>
                      <m:sup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= </a:t>
                </a:r>
                <a:r>
                  <a:rPr lang="en-US" altLang="zh-CN" sz="4000" dirty="0" smtClean="0">
                    <a:solidFill>
                      <a:srgbClr val="1353A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370</a:t>
                </a:r>
                <a:endParaRPr lang="zh-CN" altLang="en-US" sz="4000" dirty="0">
                  <a:solidFill>
                    <a:srgbClr val="1353A2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71" y="5437733"/>
                <a:ext cx="3896964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4655" r="-5008" b="-37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394363" y="4108957"/>
            <a:ext cx="4973781" cy="22659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：判断水仙花数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272145" y="2685275"/>
            <a:ext cx="68603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本实例要求编写程序，实现判断用户输入的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位数是否为水仙花数。</a:t>
            </a:r>
          </a:p>
        </p:txBody>
      </p:sp>
    </p:spTree>
    <p:extLst>
      <p:ext uri="{BB962C8B-B14F-4D97-AF65-F5344CB8AC3E}">
        <p14:creationId xmlns:p14="http://schemas.microsoft.com/office/powerpoint/2010/main" val="21220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：找出最大数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729614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脑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力大乱斗”休闲益智游戏的关卡中，有一个题目是找出最大数。游戏中的“最大数”指的是外表的大小，而不是数值的大小。</a:t>
            </a:r>
          </a:p>
        </p:txBody>
      </p:sp>
      <p:pic>
        <p:nvPicPr>
          <p:cNvPr id="17410" name="Picture 2" descr="https://timgsa.baidu.com/timg?image&amp;quality=80&amp;size=b9999_10000&amp;sec=1562048297913&amp;di=1cc8f2cfba58461d3a38ff7f7a3afd14&amp;imgtype=0&amp;src=http%3A%2F%2Fi-1.chuzhaobiao.com%2F2018%2F10%2F2%2Fb0ee6d1c-7125-4858-9301-670f071650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23" y="1390071"/>
            <a:ext cx="2751121" cy="48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：找出最大数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272145" y="2685275"/>
            <a:ext cx="6860377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本实例要求编写程序，实现从输入的任意三个数中找出最大数的功能。</a:t>
            </a:r>
          </a:p>
        </p:txBody>
      </p:sp>
    </p:spTree>
    <p:extLst>
      <p:ext uri="{BB962C8B-B14F-4D97-AF65-F5344CB8AC3E}">
        <p14:creationId xmlns:p14="http://schemas.microsoft.com/office/powerpoint/2010/main" val="2114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83191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：计算三角形面积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已知三角形三边长度分别为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，其半周长为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，根据海伦公式计算三角形面积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898073" y="3978248"/>
            <a:ext cx="8368145" cy="15774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2740980" y="4289906"/>
            <a:ext cx="66546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2800" dirty="0">
                <a:latin typeface="Times New Roman" pitchFamily="18" charset="0"/>
              </a:rPr>
              <a:t>三角形半周长</a:t>
            </a:r>
            <a:r>
              <a:rPr lang="en-US" altLang="zh-CN" sz="2800" dirty="0">
                <a:latin typeface="Times New Roman" pitchFamily="18" charset="0"/>
              </a:rPr>
              <a:t>q=(x+y+z)/2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三角形面积</a:t>
            </a:r>
            <a:r>
              <a:rPr lang="en-US" altLang="zh-CN" sz="2800" dirty="0">
                <a:latin typeface="Times New Roman" pitchFamily="18" charset="0"/>
              </a:rPr>
              <a:t>S = (q*(q-x)*(q-y)*(q-z))**0.5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108" y="3191276"/>
            <a:ext cx="9628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三角形半周长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和面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积公式分别如下所示：</a:t>
            </a:r>
          </a:p>
        </p:txBody>
      </p:sp>
    </p:spTree>
    <p:extLst>
      <p:ext uri="{BB962C8B-B14F-4D97-AF65-F5344CB8AC3E}">
        <p14:creationId xmlns:p14="http://schemas.microsoft.com/office/powerpoint/2010/main" val="14583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83191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：计算三角形面积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272145" y="2685275"/>
            <a:ext cx="6860377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本实例要求编写程序，实现接收用户输入的三角形边长，计算三角形面积的功能。</a:t>
            </a:r>
          </a:p>
        </p:txBody>
      </p:sp>
    </p:spTree>
    <p:extLst>
      <p:ext uri="{BB962C8B-B14F-4D97-AF65-F5344CB8AC3E}">
        <p14:creationId xmlns:p14="http://schemas.microsoft.com/office/powerpoint/2010/main" val="33220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83191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：下载操作模拟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在互联网上下载文件时，经常会跳出一个提示窗口，询问用户是否执行下载命令，此时若用户选择“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”或“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”便会执行下载任务，若选择“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”或“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”便会退出下载任务。</a:t>
            </a:r>
          </a:p>
        </p:txBody>
      </p:sp>
      <p:pic>
        <p:nvPicPr>
          <p:cNvPr id="4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10794417" y="4873613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322618" y="4873613"/>
            <a:ext cx="7489630" cy="1403479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916964" y="5012121"/>
            <a:ext cx="522224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本实例要求编写程序，模拟用户下载操作。</a:t>
            </a:r>
          </a:p>
        </p:txBody>
      </p:sp>
    </p:spTree>
    <p:extLst>
      <p:ext uri="{BB962C8B-B14F-4D97-AF65-F5344CB8AC3E}">
        <p14:creationId xmlns:p14="http://schemas.microsoft.com/office/powerpoint/2010/main" val="21759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数据类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型（包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括数字类型、字符串类型）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等知识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通过本章的学习，希望读者能掌握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中的基本数据类型的常见操作，并多加揣摩与动手练习，为后续的学习打好扎实的基础。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数字类型有整型（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）、浮点型（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）、复数类型（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complex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），还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有一种比较特殊的整型——布尔类型（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77849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整型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7849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418031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浮点型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8031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10.0</a:t>
            </a:r>
            <a:endParaRPr lang="zh-CN" alt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195048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复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数类型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95048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3+2j</a:t>
            </a:r>
            <a:endParaRPr lang="zh-CN" alt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938248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布尔型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8248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 smtClean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中使用</a:t>
            </a: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4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种进制表示整型，分别为二进制、八进制、十进制和十六进制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整型</a:t>
            </a:r>
          </a:p>
        </p:txBody>
      </p:sp>
      <p:sp>
        <p:nvSpPr>
          <p:cNvPr id="5" name="矩形 4"/>
          <p:cNvSpPr/>
          <p:nvPr/>
        </p:nvSpPr>
        <p:spPr>
          <a:xfrm>
            <a:off x="2902695" y="3999410"/>
            <a:ext cx="6342160" cy="20380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128370" y="4110507"/>
            <a:ext cx="389080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0b1010  	</a:t>
            </a:r>
            <a:r>
              <a:rPr lang="en-US" altLang="zh-CN" sz="2800" dirty="0" smtClean="0">
                <a:latin typeface="Times New Roman" pitchFamily="18" charset="0"/>
              </a:rPr>
              <a:t>  # </a:t>
            </a:r>
            <a:r>
              <a:rPr lang="zh-CN" altLang="zh-CN" sz="2800" dirty="0">
                <a:latin typeface="Times New Roman" pitchFamily="18" charset="0"/>
              </a:rPr>
              <a:t>二进制</a:t>
            </a:r>
          </a:p>
          <a:p>
            <a:r>
              <a:rPr lang="en-US" altLang="zh-CN" sz="2800" dirty="0">
                <a:latin typeface="Times New Roman" pitchFamily="18" charset="0"/>
              </a:rPr>
              <a:t>0o12  	</a:t>
            </a:r>
            <a:r>
              <a:rPr lang="en-US" altLang="zh-CN" sz="2800" dirty="0" smtClean="0">
                <a:latin typeface="Times New Roman" pitchFamily="18" charset="0"/>
              </a:rPr>
              <a:t>            # </a:t>
            </a:r>
            <a:r>
              <a:rPr lang="zh-CN" altLang="zh-CN" sz="2800" dirty="0">
                <a:latin typeface="Times New Roman" pitchFamily="18" charset="0"/>
              </a:rPr>
              <a:t>八进制</a:t>
            </a:r>
          </a:p>
          <a:p>
            <a:r>
              <a:rPr lang="en-US" altLang="zh-CN" sz="2800" dirty="0">
                <a:latin typeface="Times New Roman" pitchFamily="18" charset="0"/>
              </a:rPr>
              <a:t>10       </a:t>
            </a:r>
            <a:r>
              <a:rPr lang="en-US" altLang="zh-CN" sz="2800" dirty="0" smtClean="0">
                <a:latin typeface="Times New Roman" pitchFamily="18" charset="0"/>
              </a:rPr>
              <a:t>           # </a:t>
            </a:r>
            <a:r>
              <a:rPr lang="zh-CN" altLang="zh-CN" sz="2800" dirty="0">
                <a:latin typeface="Times New Roman" pitchFamily="18" charset="0"/>
              </a:rPr>
              <a:t>十进制</a:t>
            </a:r>
          </a:p>
          <a:p>
            <a:r>
              <a:rPr lang="en-US" altLang="zh-CN" sz="2800" dirty="0">
                <a:latin typeface="Times New Roman" pitchFamily="18" charset="0"/>
              </a:rPr>
              <a:t>0xA  	</a:t>
            </a:r>
            <a:r>
              <a:rPr lang="en-US" altLang="zh-CN" sz="2800" dirty="0" smtClean="0">
                <a:latin typeface="Times New Roman" pitchFamily="18" charset="0"/>
              </a:rPr>
              <a:t>            # </a:t>
            </a:r>
            <a:r>
              <a:rPr lang="zh-CN" altLang="zh-CN" sz="2800" dirty="0">
                <a:latin typeface="Times New Roman" pitchFamily="18" charset="0"/>
              </a:rPr>
              <a:t>十六进制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浮点数一般以十进制形式表示，对于较大或较小的浮点数，可以使用科学计数法表示。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浮点型</a:t>
            </a:r>
          </a:p>
        </p:txBody>
      </p:sp>
      <p:sp>
        <p:nvSpPr>
          <p:cNvPr id="7" name="矩形 6"/>
          <p:cNvSpPr/>
          <p:nvPr/>
        </p:nvSpPr>
        <p:spPr>
          <a:xfrm>
            <a:off x="2313709" y="3920599"/>
            <a:ext cx="7467600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717110" y="4121837"/>
            <a:ext cx="666079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num_one = 3.14  		# </a:t>
            </a:r>
            <a:r>
              <a:rPr lang="zh-CN" altLang="zh-CN" sz="2800" dirty="0">
                <a:latin typeface="Times New Roman" pitchFamily="18" charset="0"/>
              </a:rPr>
              <a:t>十进制形式表示</a:t>
            </a:r>
          </a:p>
          <a:p>
            <a:r>
              <a:rPr lang="en-US" altLang="zh-CN" sz="2800" dirty="0">
                <a:latin typeface="Times New Roman" pitchFamily="18" charset="0"/>
              </a:rPr>
              <a:t>num_two = 2e2   		# </a:t>
            </a:r>
            <a:r>
              <a:rPr lang="zh-CN" altLang="zh-CN" sz="2800" dirty="0">
                <a:latin typeface="Times New Roman" pitchFamily="18" charset="0"/>
              </a:rPr>
              <a:t>科学计数法表</a:t>
            </a:r>
            <a:r>
              <a:rPr lang="zh-CN" altLang="zh-CN" sz="2800" dirty="0" smtClean="0">
                <a:latin typeface="Times New Roman" pitchFamily="18" charset="0"/>
              </a:rPr>
              <a:t>示</a:t>
            </a:r>
          </a:p>
          <a:p>
            <a:r>
              <a:rPr lang="en-US" altLang="zh-CN" sz="2800" dirty="0" smtClean="0">
                <a:latin typeface="Times New Roman" pitchFamily="18" charset="0"/>
              </a:rPr>
              <a:t>num_third = 2e-2		# </a:t>
            </a:r>
            <a:r>
              <a:rPr lang="zh-CN" altLang="zh-CN" sz="2800" dirty="0" smtClean="0">
                <a:latin typeface="Times New Roman" pitchFamily="18" charset="0"/>
              </a:rPr>
              <a:t>科学计数法表示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031d59e231243effe848511138cf2ba2fbfdc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4145</Words>
  <Application>Microsoft Office PowerPoint</Application>
  <PresentationFormat>自定义</PresentationFormat>
  <Paragraphs>330</Paragraphs>
  <Slides>69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1" baseType="lpstr">
      <vt:lpstr>Office 主题​​</vt:lpstr>
      <vt:lpstr>Microsoft Excel 97-2003 工作表</vt:lpstr>
      <vt:lpstr>第2章 数字类型与字符串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2318</cp:revision>
  <dcterms:created xsi:type="dcterms:W3CDTF">2016-08-25T05:35:30Z</dcterms:created>
  <dcterms:modified xsi:type="dcterms:W3CDTF">2020-04-22T09:12:18Z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