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256" r:id="rId2"/>
    <p:sldId id="398" r:id="rId3"/>
    <p:sldId id="896" r:id="rId4"/>
    <p:sldId id="344" r:id="rId5"/>
    <p:sldId id="897" r:id="rId6"/>
    <p:sldId id="849" r:id="rId7"/>
    <p:sldId id="898" r:id="rId8"/>
    <p:sldId id="899" r:id="rId9"/>
    <p:sldId id="900" r:id="rId10"/>
    <p:sldId id="901" r:id="rId11"/>
    <p:sldId id="902" r:id="rId12"/>
    <p:sldId id="903" r:id="rId13"/>
    <p:sldId id="904" r:id="rId14"/>
    <p:sldId id="905" r:id="rId15"/>
    <p:sldId id="848" r:id="rId16"/>
    <p:sldId id="921" r:id="rId17"/>
    <p:sldId id="906" r:id="rId18"/>
    <p:sldId id="922" r:id="rId19"/>
    <p:sldId id="850" r:id="rId20"/>
    <p:sldId id="923" r:id="rId21"/>
    <p:sldId id="907" r:id="rId22"/>
    <p:sldId id="852" r:id="rId23"/>
    <p:sldId id="908" r:id="rId24"/>
    <p:sldId id="853" r:id="rId25"/>
    <p:sldId id="909" r:id="rId26"/>
    <p:sldId id="924" r:id="rId27"/>
    <p:sldId id="854" r:id="rId28"/>
    <p:sldId id="925" r:id="rId29"/>
    <p:sldId id="910" r:id="rId30"/>
    <p:sldId id="855" r:id="rId31"/>
    <p:sldId id="911" r:id="rId32"/>
    <p:sldId id="912" r:id="rId33"/>
    <p:sldId id="913" r:id="rId34"/>
    <p:sldId id="926" r:id="rId35"/>
    <p:sldId id="856" r:id="rId36"/>
    <p:sldId id="927" r:id="rId37"/>
    <p:sldId id="914" r:id="rId38"/>
    <p:sldId id="915" r:id="rId39"/>
    <p:sldId id="858" r:id="rId40"/>
    <p:sldId id="928" r:id="rId41"/>
    <p:sldId id="916" r:id="rId42"/>
    <p:sldId id="859" r:id="rId43"/>
    <p:sldId id="917" r:id="rId44"/>
    <p:sldId id="799" r:id="rId45"/>
    <p:sldId id="929" r:id="rId46"/>
    <p:sldId id="918" r:id="rId47"/>
    <p:sldId id="860" r:id="rId48"/>
    <p:sldId id="919" r:id="rId49"/>
    <p:sldId id="920" r:id="rId50"/>
    <p:sldId id="594" r:id="rId51"/>
    <p:sldId id="863" r:id="rId52"/>
    <p:sldId id="862" r:id="rId53"/>
    <p:sldId id="930" r:id="rId54"/>
    <p:sldId id="531" r:id="rId55"/>
    <p:sldId id="376" r:id="rId56"/>
  </p:sldIdLst>
  <p:sldSz cx="12192000" cy="6858000"/>
  <p:notesSz cx="6858000" cy="9144000"/>
  <p:custDataLst>
    <p:tags r:id="rId59"/>
  </p:custDataLst>
  <p:defaultTextStyle>
    <a:defPPr>
      <a:defRPr lang="zh-CN"/>
    </a:defPPr>
    <a:lvl1pPr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1pPr>
    <a:lvl2pPr marL="4572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2pPr>
    <a:lvl3pPr marL="9144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3pPr>
    <a:lvl4pPr marL="13716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4pPr>
    <a:lvl5pPr marL="1828800" algn="l" rtl="0" fontAlgn="base">
      <a:spcBef>
        <a:spcPct val="0"/>
      </a:spcBef>
      <a:spcAft>
        <a:spcPct val="0"/>
      </a:spcAft>
      <a:buFont typeface="Arial" pitchFamily="34" charset="0"/>
      <a:defRPr sz="2400" kern="1200">
        <a:solidFill>
          <a:schemeClr val="tx1"/>
        </a:solidFill>
        <a:latin typeface="等线" charset="-122"/>
        <a:ea typeface="宋体" pitchFamily="2" charset="-122"/>
        <a:cs typeface="+mn-cs"/>
      </a:defRPr>
    </a:lvl5pPr>
    <a:lvl6pPr marL="2286000" algn="l" defTabSz="914400" rtl="0" eaLnBrk="1" latinLnBrk="0" hangingPunct="1">
      <a:defRPr sz="2400" kern="1200">
        <a:solidFill>
          <a:schemeClr val="tx1"/>
        </a:solidFill>
        <a:latin typeface="等线" charset="-122"/>
        <a:ea typeface="宋体" pitchFamily="2" charset="-122"/>
        <a:cs typeface="+mn-cs"/>
      </a:defRPr>
    </a:lvl6pPr>
    <a:lvl7pPr marL="2743200" algn="l" defTabSz="914400" rtl="0" eaLnBrk="1" latinLnBrk="0" hangingPunct="1">
      <a:defRPr sz="2400" kern="1200">
        <a:solidFill>
          <a:schemeClr val="tx1"/>
        </a:solidFill>
        <a:latin typeface="等线" charset="-122"/>
        <a:ea typeface="宋体" pitchFamily="2" charset="-122"/>
        <a:cs typeface="+mn-cs"/>
      </a:defRPr>
    </a:lvl7pPr>
    <a:lvl8pPr marL="3200400" algn="l" defTabSz="914400" rtl="0" eaLnBrk="1" latinLnBrk="0" hangingPunct="1">
      <a:defRPr sz="2400" kern="1200">
        <a:solidFill>
          <a:schemeClr val="tx1"/>
        </a:solidFill>
        <a:latin typeface="等线" charset="-122"/>
        <a:ea typeface="宋体" pitchFamily="2" charset="-122"/>
        <a:cs typeface="+mn-cs"/>
      </a:defRPr>
    </a:lvl8pPr>
    <a:lvl9pPr marL="3657600" algn="l" defTabSz="914400" rtl="0" eaLnBrk="1" latinLnBrk="0" hangingPunct="1">
      <a:defRPr sz="2400" kern="1200">
        <a:solidFill>
          <a:schemeClr val="tx1"/>
        </a:solidFill>
        <a:latin typeface="等线" charset="-122"/>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53A2"/>
    <a:srgbClr val="1369B2"/>
    <a:srgbClr val="D67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snapToGrid="0">
      <p:cViewPr>
        <p:scale>
          <a:sx n="69" d="100"/>
          <a:sy n="69" d="100"/>
        </p:scale>
        <p:origin x="-282" y="-504"/>
      </p:cViewPr>
      <p:guideLst>
        <p:guide orient="horz" pos="2092"/>
        <p:guide pos="3826"/>
      </p:guideLst>
    </p:cSldViewPr>
  </p:slideViewPr>
  <p:notesTextViewPr>
    <p:cViewPr>
      <p:scale>
        <a:sx n="1" d="1"/>
        <a:sy n="1" d="1"/>
      </p:scale>
      <p:origin x="0" y="0"/>
    </p:cViewPr>
  </p:notesTextViewPr>
  <p:sorterViewPr>
    <p:cViewPr>
      <p:scale>
        <a:sx n="266" d="100"/>
        <a:sy n="266" d="100"/>
      </p:scale>
      <p:origin x="0" y="0"/>
    </p:cViewPr>
  </p:sorterViewPr>
  <p:notesViewPr>
    <p:cSldViewPr snapToGrid="0">
      <p:cViewPr varScale="1">
        <p:scale>
          <a:sx n="66" d="100"/>
          <a:sy n="66" d="100"/>
        </p:scale>
        <p:origin x="-2124"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FAAE8A1-B7A3-4EDD-A509-B522927B5368}" type="datetimeFigureOut">
              <a:rPr lang="zh-CN" altLang="en-US" smtClean="0"/>
              <a:t>2020/4/22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A9E865-1946-43D4-A880-ED230E0AA78B}" type="slidenum">
              <a:rPr lang="zh-CN" altLang="en-US" smtClean="0"/>
              <a:t>‹#›</a:t>
            </a:fld>
            <a:endParaRPr lang="zh-CN" altLang="en-US"/>
          </a:p>
        </p:txBody>
      </p:sp>
    </p:spTree>
    <p:extLst>
      <p:ext uri="{BB962C8B-B14F-4D97-AF65-F5344CB8AC3E}">
        <p14:creationId xmlns:p14="http://schemas.microsoft.com/office/powerpoint/2010/main" val="2301419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noProof="1">
                <a:latin typeface="等线" charset="0"/>
                <a:cs typeface="宋体" panose="02010600030101010101" pitchFamily="2" charset="-122"/>
              </a:defRPr>
            </a:lvl1pPr>
          </a:lstStyle>
          <a:p>
            <a:pPr>
              <a:defRPr/>
            </a:pPr>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4101" name="备注占位符 4"/>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buFontTx/>
              <a:buNone/>
              <a:defRPr kumimoji="1" sz="1200">
                <a:latin typeface="等线" charset="0"/>
                <a:ea typeface="宋体" panose="02010600030101010101" pitchFamily="2" charset="-122"/>
                <a:cs typeface="宋体" panose="02010600030101010101" pitchFamily="2" charset="-122"/>
              </a:defRPr>
            </a:lvl1pPr>
          </a:lstStyle>
          <a:p>
            <a:pPr>
              <a:defRPr/>
            </a:pPr>
            <a:endParaRPr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4283E0F-74FB-4CF6-B92F-BA0D3B768B7F}" type="slidenum">
              <a:rPr lang="zh-CN" altLang="en-US"/>
              <a:pPr/>
              <a:t>‹#›</a:t>
            </a:fld>
            <a:endParaRPr lang="zh-CN" altLang="en-US"/>
          </a:p>
        </p:txBody>
      </p:sp>
    </p:spTree>
    <p:extLst>
      <p:ext uri="{BB962C8B-B14F-4D97-AF65-F5344CB8AC3E}">
        <p14:creationId xmlns:p14="http://schemas.microsoft.com/office/powerpoint/2010/main" val="481016622"/>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1pPr>
    <a:lvl2pPr marL="4572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2pPr>
    <a:lvl3pPr marL="9144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3pPr>
    <a:lvl4pPr marL="13716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4pPr>
    <a:lvl5pPr marL="1828800" algn="l" defTabSz="457200" rtl="0" fontAlgn="base">
      <a:spcBef>
        <a:spcPct val="30000"/>
      </a:spcBef>
      <a:spcAft>
        <a:spcPct val="0"/>
      </a:spcAft>
      <a:defRPr sz="1200" kern="1200">
        <a:solidFill>
          <a:schemeClr val="tx1"/>
        </a:solidFill>
        <a:latin typeface="+mn-lt"/>
        <a:ea typeface="+mn-ea"/>
        <a:cs typeface="宋体" panose="02010600030101010101" pitchFamily="2" charset="-122"/>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6146" name="备注占位符 2"/>
          <p:cNvSpPr>
            <a:spLocks noGrp="1" noChangeArrowheads="1"/>
          </p:cNvSpPr>
          <p:nvPr>
            <p:ph type="body" idx="4294967295"/>
          </p:nvPr>
        </p:nvSpPr>
        <p:spPr/>
        <p:txBody>
          <a:bodyPr/>
          <a:lstStyle/>
          <a:p>
            <a:pPr>
              <a:spcBef>
                <a:spcPct val="0"/>
              </a:spcBef>
            </a:pPr>
            <a:endParaRPr lang="zh-CN" altLang="en-US" smtClean="0"/>
          </a:p>
        </p:txBody>
      </p:sp>
      <p:sp>
        <p:nvSpPr>
          <p:cNvPr id="6147" name="幻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fld id="{666C4432-86B1-44C8-B144-754EE8881D6E}" type="slidenum">
              <a:rPr lang="zh-CN" altLang="en-US" sz="1200"/>
              <a:pPr/>
              <a:t>1</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幻灯片图像占位符 1"/>
          <p:cNvSpPr>
            <a:spLocks noGrp="1" noRot="1" noChangeAspect="1" noChangeArrowheads="1"/>
          </p:cNvSpPr>
          <p:nvPr>
            <p:ph type="sldImg" idx="4294967295"/>
          </p:nvPr>
        </p:nvSpPr>
        <p:spPr bwMode="auto">
          <a:ln>
            <a:solidFill>
              <a:srgbClr val="000000"/>
            </a:solidFill>
            <a:miter lim="800000"/>
            <a:headEnd/>
            <a:tailEnd/>
          </a:ln>
        </p:spPr>
      </p:sp>
      <p:sp>
        <p:nvSpPr>
          <p:cNvPr id="8194" name="文本占位符 2"/>
          <p:cNvSpPr>
            <a:spLocks noGrp="1" noChangeArrowheads="1"/>
          </p:cNvSpPr>
          <p:nvPr>
            <p:ph type="body" idx="4294967295"/>
          </p:nvPr>
        </p:nvSpPr>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1524000" y="1596979"/>
            <a:ext cx="9144000" cy="1912983"/>
          </a:xfrm>
        </p:spPr>
        <p:txBody>
          <a:bodyPr anchor="b">
            <a:normAutofit/>
          </a:bodyPr>
          <a:lstStyle>
            <a:lvl1pPr algn="ctr">
              <a:defRPr sz="4800">
                <a:solidFill>
                  <a:schemeClr val="bg1"/>
                </a:solidFill>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solidFill>
                  <a:schemeClr val="bg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60788698-2790-4799-A03F-F8D2A4A2DB42}" type="slidenum">
              <a:rPr lang="zh-CN" altLang="en-US"/>
              <a:pPr/>
              <a:t>‹#›</a:t>
            </a:fld>
            <a:endParaRPr lang="zh-CN" altLang="en-US"/>
          </a:p>
        </p:txBody>
      </p:sp>
    </p:spTree>
    <p:extLst>
      <p:ext uri="{BB962C8B-B14F-4D97-AF65-F5344CB8AC3E}">
        <p14:creationId xmlns:p14="http://schemas.microsoft.com/office/powerpoint/2010/main" val="23279412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日期占位符 3"/>
          <p:cNvSpPr>
            <a:spLocks noGrp="1"/>
          </p:cNvSpPr>
          <p:nvPr>
            <p:ph type="dt" sz="half" idx="10"/>
          </p:nvPr>
        </p:nvSpPr>
        <p:spPr/>
        <p:txBody>
          <a:bodyPr/>
          <a:lstStyle>
            <a:lvl1pPr>
              <a:defRPr/>
            </a:lvl1pPr>
          </a:lstStyle>
          <a:p>
            <a:pPr>
              <a:defRPr/>
            </a:pPr>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97A0D640-E144-490B-8F7E-65C826AB46A4}" type="slidenum">
              <a:rPr lang="zh-CN" altLang="en-US"/>
              <a:pPr/>
              <a:t>‹#›</a:t>
            </a:fld>
            <a:endParaRPr lang="zh-CN" altLang="en-US"/>
          </a:p>
        </p:txBody>
      </p:sp>
    </p:spTree>
    <p:extLst>
      <p:ext uri="{BB962C8B-B14F-4D97-AF65-F5344CB8AC3E}">
        <p14:creationId xmlns:p14="http://schemas.microsoft.com/office/powerpoint/2010/main" val="3264734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E333D8B2-F2A4-4705-A013-3C96A07E7A74}" type="slidenum">
              <a:rPr lang="zh-CN" altLang="en-US"/>
              <a:pPr/>
              <a:t>‹#›</a:t>
            </a:fld>
            <a:endParaRPr lang="zh-CN" altLang="en-US"/>
          </a:p>
        </p:txBody>
      </p:sp>
    </p:spTree>
    <p:extLst>
      <p:ext uri="{BB962C8B-B14F-4D97-AF65-F5344CB8AC3E}">
        <p14:creationId xmlns:p14="http://schemas.microsoft.com/office/powerpoint/2010/main" val="214141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8"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5" name="日期占位符 3"/>
          <p:cNvSpPr>
            <a:spLocks noGrp="1"/>
          </p:cNvSpPr>
          <p:nvPr>
            <p:ph type="dt" sz="half" idx="10"/>
          </p:nvPr>
        </p:nvSpPr>
        <p:spPr/>
        <p:txBody>
          <a:bodyPr/>
          <a:lstStyle>
            <a:lvl1pPr>
              <a:defRPr/>
            </a:lvl1pPr>
          </a:lstStyle>
          <a:p>
            <a:pPr>
              <a:defRPr/>
            </a:pPr>
            <a:endParaRPr lang="zh-CN" altLang="en-US" dirty="0"/>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5743D35E-3885-4274-AA9A-8DFBF1713F81}" type="slidenum">
              <a:rPr lang="zh-CN" altLang="en-US"/>
              <a:pPr/>
              <a:t>‹#›</a:t>
            </a:fld>
            <a:endParaRPr lang="zh-CN" altLang="en-US"/>
          </a:p>
        </p:txBody>
      </p:sp>
    </p:spTree>
    <p:extLst>
      <p:ext uri="{BB962C8B-B14F-4D97-AF65-F5344CB8AC3E}">
        <p14:creationId xmlns:p14="http://schemas.microsoft.com/office/powerpoint/2010/main" val="324125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二级</a:t>
            </a:r>
          </a:p>
          <a:p>
            <a:pPr lvl="2"/>
            <a:r>
              <a:rPr lang="zh-CN" altLang="en-US" noProof="1" smtClean="0"/>
              <a:t>三级</a:t>
            </a:r>
          </a:p>
          <a:p>
            <a:pPr lvl="3"/>
            <a:r>
              <a:rPr lang="zh-CN" altLang="en-US" noProof="1" smtClean="0"/>
              <a:t>四级</a:t>
            </a:r>
          </a:p>
          <a:p>
            <a:pPr lvl="4"/>
            <a:r>
              <a:rPr lang="zh-CN" altLang="en-US" noProof="1" smtClean="0"/>
              <a:t>五级</a:t>
            </a:r>
            <a:endParaRPr lang="zh-CN" altLang="en-US" noProof="1"/>
          </a:p>
        </p:txBody>
      </p:sp>
      <p:sp>
        <p:nvSpPr>
          <p:cNvPr id="10"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fld id="{A831F17B-D6B6-4D3F-8964-F09DF34F00D6}" type="slidenum">
              <a:rPr lang="zh-CN" altLang="en-US"/>
              <a:pPr/>
              <a:t>‹#›</a:t>
            </a:fld>
            <a:endParaRPr lang="zh-CN" altLang="en-US"/>
          </a:p>
        </p:txBody>
      </p:sp>
    </p:spTree>
    <p:extLst>
      <p:ext uri="{BB962C8B-B14F-4D97-AF65-F5344CB8AC3E}">
        <p14:creationId xmlns:p14="http://schemas.microsoft.com/office/powerpoint/2010/main" val="351780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标题 1"/>
          <p:cNvSpPr>
            <a:spLocks noGrp="1"/>
          </p:cNvSpPr>
          <p:nvPr>
            <p:ph type="title"/>
          </p:nvPr>
        </p:nvSpPr>
        <p:spPr>
          <a:xfrm>
            <a:off x="2100329" y="313611"/>
            <a:ext cx="6510271" cy="652306"/>
          </a:xfrm>
        </p:spPr>
        <p:txBody>
          <a:bodyPr>
            <a:normAutofit/>
          </a:bodyPr>
          <a:lstStyle>
            <a:lvl1pPr>
              <a:defRPr sz="3200">
                <a:latin typeface="微软雅黑" panose="020B0503020204020204" charset="-122"/>
                <a:ea typeface="微软雅黑" panose="020B0503020204020204" charset="-122"/>
              </a:defRPr>
            </a:lvl1p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88C40E0F-B024-4B43-831A-91927FC06959}" type="slidenum">
              <a:rPr lang="zh-CN" altLang="en-US"/>
              <a:pPr/>
              <a:t>‹#›</a:t>
            </a:fld>
            <a:endParaRPr lang="zh-CN" altLang="en-US"/>
          </a:p>
        </p:txBody>
      </p:sp>
    </p:spTree>
    <p:extLst>
      <p:ext uri="{BB962C8B-B14F-4D97-AF65-F5344CB8AC3E}">
        <p14:creationId xmlns:p14="http://schemas.microsoft.com/office/powerpoint/2010/main" val="54131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fld id="{645B6AA8-31EB-468B-8C41-6415ECD260E2}" type="slidenum">
              <a:rPr lang="zh-CN" altLang="en-US"/>
              <a:pPr/>
              <a:t>‹#›</a:t>
            </a:fld>
            <a:endParaRPr lang="zh-CN" altLang="en-US"/>
          </a:p>
        </p:txBody>
      </p:sp>
    </p:spTree>
    <p:extLst>
      <p:ext uri="{BB962C8B-B14F-4D97-AF65-F5344CB8AC3E}">
        <p14:creationId xmlns:p14="http://schemas.microsoft.com/office/powerpoint/2010/main" val="232964674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91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fld id="{FD00E7A1-F48F-4719-BB98-7E5AEA7B7FB1}" type="slidenum">
              <a:rPr lang="zh-CN" altLang="en-US"/>
              <a:pPr/>
              <a:t>‹#›</a:t>
            </a:fld>
            <a:endParaRPr lang="zh-CN" altLang="en-US"/>
          </a:p>
        </p:txBody>
      </p:sp>
    </p:spTree>
    <p:extLst>
      <p:ext uri="{BB962C8B-B14F-4D97-AF65-F5344CB8AC3E}">
        <p14:creationId xmlns:p14="http://schemas.microsoft.com/office/powerpoint/2010/main" val="2818594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noChangeArrowheads="1"/>
          </p:cNvSpPr>
          <p:nvPr>
            <p:ph type="body" idx="4294967295"/>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sz="1200" noProof="1">
                <a:solidFill>
                  <a:srgbClr val="898989"/>
                </a:solidFill>
                <a:latin typeface="等线" charset="-122"/>
                <a:ea typeface="等线" charset="-122"/>
                <a:cs typeface="宋体" panose="02010600030101010101" pitchFamily="2" charset="-122"/>
              </a:defRPr>
            </a:lvl1pPr>
          </a:lstStyle>
          <a:p>
            <a:pPr>
              <a:defRPr/>
            </a:pP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buFontTx/>
              <a:buNone/>
              <a:defRPr kumimoji="0" sz="1200">
                <a:solidFill>
                  <a:schemeClr val="tx1">
                    <a:tint val="75000"/>
                  </a:schemeClr>
                </a:solidFill>
                <a:latin typeface="+mn-lt"/>
                <a:ea typeface="+mn-ea"/>
                <a:cs typeface="+mn-cs"/>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ea typeface="等线" charset="-122"/>
              </a:defRPr>
            </a:lvl1pPr>
          </a:lstStyle>
          <a:p>
            <a:fld id="{5558DAD5-D431-48DD-BB7C-9F90A0AF82BA}" type="slidenum">
              <a:rPr lang="zh-CN" altLang="en-US"/>
              <a:pPr/>
              <a:t>‹#›</a:t>
            </a:fld>
            <a:endParaRPr lang="zh-CN" altLang="en-US"/>
          </a:p>
        </p:txBody>
      </p:sp>
      <p:pic>
        <p:nvPicPr>
          <p:cNvPr id="1031" name="图片 6"/>
          <p:cNvPicPr>
            <a:picLocks noChangeAspect="1" noChangeArrowheads="1"/>
          </p:cNvPicPr>
          <p:nvPr userDrawn="1"/>
        </p:nvPicPr>
        <p:blipFill>
          <a:blip r:embed="rId10">
            <a:extLst>
              <a:ext uri="{28A0092B-C50C-407E-A947-70E740481C1C}">
                <a14:useLocalDpi xmlns:a14="http://schemas.microsoft.com/office/drawing/2010/main" val="0"/>
              </a:ext>
            </a:extLst>
          </a:blip>
          <a:stretch>
            <a:fillRect/>
          </a:stretch>
        </p:blipFill>
        <p:spPr bwMode="auto">
          <a:xfrm>
            <a:off x="0" y="1588"/>
            <a:ext cx="12191999" cy="684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矩形 1"/>
          <p:cNvSpPr>
            <a:spLocks noChangeArrowheads="1"/>
          </p:cNvSpPr>
          <p:nvPr/>
        </p:nvSpPr>
        <p:spPr bwMode="auto">
          <a:xfrm>
            <a:off x="871538" y="363538"/>
            <a:ext cx="8921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600" b="1">
                <a:solidFill>
                  <a:schemeClr val="bg1"/>
                </a:solidFill>
                <a:latin typeface="微软雅黑" pitchFamily="34" charset="-122"/>
                <a:ea typeface="微软雅黑" pitchFamily="34" charset="-122"/>
                <a:sym typeface="宋体" pitchFamily="2" charset="-122"/>
              </a:rPr>
              <a:t>✎ </a:t>
            </a:r>
            <a:endParaRPr lang="zh-CN" altLang="en-US" sz="360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2" r:id="rId2"/>
    <p:sldLayoutId id="2147483661" r:id="rId3"/>
    <p:sldLayoutId id="2147483660" r:id="rId4"/>
    <p:sldLayoutId id="2147483659" r:id="rId5"/>
    <p:sldLayoutId id="2147483658" r:id="rId6"/>
    <p:sldLayoutId id="2147483657" r:id="rId7"/>
    <p:sldLayoutId id="2147483664" r:id="rId8"/>
  </p:sldLayoutIdLst>
  <p:timing>
    <p:tnLst>
      <p:par>
        <p:cTn id="1" dur="indefinite" restart="never" nodeType="tmRoot"/>
      </p:par>
    </p:tnLst>
  </p:timing>
  <p:txStyles>
    <p:titleStyle>
      <a:lvl1pPr algn="l" rtl="0" fontAlgn="base">
        <a:lnSpc>
          <a:spcPct val="90000"/>
        </a:lnSpc>
        <a:spcBef>
          <a:spcPct val="0"/>
        </a:spcBef>
        <a:spcAft>
          <a:spcPct val="0"/>
        </a:spcAft>
        <a:defRPr sz="4400" kern="1200">
          <a:solidFill>
            <a:schemeClr val="tx1"/>
          </a:solidFill>
          <a:latin typeface="+mj-lt"/>
          <a:ea typeface="宋体" panose="02010600030101010101" pitchFamily="2" charset="-122"/>
          <a:cs typeface="等线 Light" charset="0"/>
        </a:defRPr>
      </a:lvl1pPr>
      <a:lvl2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2pPr>
      <a:lvl3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3pPr>
      <a:lvl4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4pPr>
      <a:lvl5pPr algn="l" rtl="0" fontAlgn="base">
        <a:lnSpc>
          <a:spcPct val="90000"/>
        </a:lnSpc>
        <a:spcBef>
          <a:spcPct val="0"/>
        </a:spcBef>
        <a:spcAft>
          <a:spcPct val="0"/>
        </a:spcAft>
        <a:defRPr sz="4400">
          <a:solidFill>
            <a:schemeClr val="tx1"/>
          </a:solidFill>
          <a:latin typeface="等线 Light" charset="0"/>
          <a:ea typeface="宋体" panose="02010600030101010101" pitchFamily="2" charset="-122"/>
          <a:cs typeface="等线 Light" charset="0"/>
        </a:defRPr>
      </a:lvl5pPr>
      <a:lvl6pPr marL="4572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6pPr>
      <a:lvl7pPr marL="9144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7pPr>
      <a:lvl8pPr marL="13716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8pPr>
      <a:lvl9pPr marL="1828800" algn="l" rtl="0" fontAlgn="base">
        <a:lnSpc>
          <a:spcPct val="90000"/>
        </a:lnSpc>
        <a:spcBef>
          <a:spcPct val="0"/>
        </a:spcBef>
        <a:spcAft>
          <a:spcPct val="0"/>
        </a:spcAft>
        <a:defRPr kumimoji="1" sz="4400">
          <a:solidFill>
            <a:schemeClr val="tx1"/>
          </a:solidFill>
          <a:latin typeface="等线 Light" charset="0"/>
          <a:ea typeface="等线 Light" charset="0"/>
          <a:cs typeface="等线 Light" charset="0"/>
        </a:defRPr>
      </a:lvl9pPr>
    </p:titleStyle>
    <p:bodyStyle>
      <a:lvl1pPr marL="228600" indent="-228600" algn="l" rtl="0" fontAlgn="base">
        <a:lnSpc>
          <a:spcPct val="90000"/>
        </a:lnSpc>
        <a:spcBef>
          <a:spcPts val="1000"/>
        </a:spcBef>
        <a:spcAft>
          <a:spcPct val="0"/>
        </a:spcAft>
        <a:buFont typeface="Arial" pitchFamily="34" charset="0"/>
        <a:buChar char="•"/>
        <a:defRPr sz="2800" kern="1200">
          <a:solidFill>
            <a:schemeClr val="tx1"/>
          </a:solidFill>
          <a:latin typeface="+mn-lt"/>
          <a:ea typeface="+mn-ea"/>
          <a:cs typeface="等线" charset="0"/>
        </a:defRPr>
      </a:lvl1pPr>
      <a:lvl2pPr marL="685800" indent="-228600" algn="l" rtl="0" fontAlgn="base">
        <a:lnSpc>
          <a:spcPct val="90000"/>
        </a:lnSpc>
        <a:spcBef>
          <a:spcPts val="500"/>
        </a:spcBef>
        <a:spcAft>
          <a:spcPct val="0"/>
        </a:spcAft>
        <a:buFont typeface="Arial" pitchFamily="34" charset="0"/>
        <a:buChar char="•"/>
        <a:defRPr sz="2400" kern="1200">
          <a:solidFill>
            <a:schemeClr val="tx1"/>
          </a:solidFill>
          <a:latin typeface="+mn-lt"/>
          <a:ea typeface="+mn-ea"/>
          <a:cs typeface="等线" charset="0"/>
        </a:defRPr>
      </a:lvl2pPr>
      <a:lvl3pPr marL="11430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3pPr>
      <a:lvl4pPr marL="16002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4pPr>
      <a:lvl5pPr marL="2057400" indent="-228600" algn="l" rtl="0" fontAlgn="base">
        <a:lnSpc>
          <a:spcPct val="90000"/>
        </a:lnSpc>
        <a:spcBef>
          <a:spcPts val="500"/>
        </a:spcBef>
        <a:spcAft>
          <a:spcPct val="0"/>
        </a:spcAft>
        <a:buFont typeface="Arial" pitchFamily="34" charset="0"/>
        <a:buChar char="•"/>
        <a:defRPr sz="2000" kern="1200">
          <a:solidFill>
            <a:schemeClr val="tx1"/>
          </a:solidFill>
          <a:latin typeface="+mn-lt"/>
          <a:ea typeface="+mn-ea"/>
          <a:cs typeface="等线"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noChangeArrowheads="1"/>
          </p:cNvSpPr>
          <p:nvPr>
            <p:ph type="ctrTitle"/>
          </p:nvPr>
        </p:nvSpPr>
        <p:spPr>
          <a:xfrm>
            <a:off x="1670050" y="1709738"/>
            <a:ext cx="9144000" cy="1912937"/>
          </a:xfrm>
        </p:spPr>
        <p:txBody>
          <a:bodyPr/>
          <a:lstStyle/>
          <a:p>
            <a:r>
              <a:rPr lang="zh-CN" altLang="en-US" dirty="0" smtClean="0">
                <a:latin typeface="微软雅黑" pitchFamily="34" charset="-122"/>
                <a:ea typeface="微软雅黑" pitchFamily="34" charset="-122"/>
              </a:rPr>
              <a:t>第</a:t>
            </a:r>
            <a:r>
              <a:rPr lang="en-US" altLang="zh-CN" dirty="0" smtClean="0">
                <a:latin typeface="微软雅黑" pitchFamily="34" charset="-122"/>
                <a:ea typeface="微软雅黑" pitchFamily="34" charset="-122"/>
              </a:rPr>
              <a:t>3</a:t>
            </a:r>
            <a:r>
              <a:rPr lang="zh-CN" altLang="en-US" dirty="0" smtClean="0">
                <a:latin typeface="微软雅黑" pitchFamily="34" charset="-122"/>
                <a:ea typeface="微软雅黑" pitchFamily="34" charset="-122"/>
              </a:rPr>
              <a:t>章</a:t>
            </a:r>
            <a:r>
              <a:rPr lang="en-US" altLang="zh-CN" dirty="0" smtClean="0">
                <a:latin typeface="微软雅黑" pitchFamily="34" charset="-122"/>
                <a:ea typeface="微软雅黑" pitchFamily="34" charset="-122"/>
              </a:rPr>
              <a:t> </a:t>
            </a:r>
            <a:r>
              <a:rPr lang="zh-CN" altLang="zh-CN" dirty="0" smtClean="0"/>
              <a:t>流</a:t>
            </a:r>
            <a:r>
              <a:rPr lang="zh-CN" altLang="zh-CN" dirty="0"/>
              <a:t>程控制</a:t>
            </a:r>
            <a:endParaRPr lang="zh-CN" altLang="en-US" dirty="0" smtClean="0">
              <a:latin typeface="微软雅黑" pitchFamily="34" charset="-122"/>
              <a:ea typeface="微软雅黑" pitchFamily="34" charset="-122"/>
            </a:endParaRPr>
          </a:p>
        </p:txBody>
      </p:sp>
      <p:pic>
        <p:nvPicPr>
          <p:cNvPr id="512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5" y="5038725"/>
            <a:ext cx="4305300"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5"/>
          <p:cNvSpPr>
            <a:spLocks noChangeArrowheads="1"/>
          </p:cNvSpPr>
          <p:nvPr/>
        </p:nvSpPr>
        <p:spPr bwMode="auto">
          <a:xfrm>
            <a:off x="6187959" y="5038725"/>
            <a:ext cx="205279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a:t>
            </a:r>
            <a:r>
              <a:rPr lang="zh-CN" altLang="en-US" sz="2000" b="1" dirty="0">
                <a:solidFill>
                  <a:srgbClr val="2E75B6"/>
                </a:solidFill>
                <a:latin typeface="微软雅黑" pitchFamily="34" charset="-122"/>
                <a:ea typeface="微软雅黑" pitchFamily="34" charset="-122"/>
                <a:sym typeface="微软雅黑" pitchFamily="34" charset="-122"/>
              </a:rPr>
              <a:t> </a:t>
            </a:r>
            <a:r>
              <a:rPr lang="en-US" altLang="zh-CN" sz="2000" b="1" dirty="0">
                <a:solidFill>
                  <a:srgbClr val="2E75B6"/>
                </a:solidFill>
                <a:latin typeface="微软雅黑" pitchFamily="34" charset="-122"/>
                <a:ea typeface="微软雅黑" pitchFamily="34" charset="-122"/>
              </a:rPr>
              <a:t>if</a:t>
            </a:r>
            <a:r>
              <a:rPr lang="zh-CN" altLang="zh-CN" sz="2000" b="1" dirty="0">
                <a:solidFill>
                  <a:srgbClr val="2E75B6"/>
                </a:solidFill>
                <a:latin typeface="微软雅黑" pitchFamily="34" charset="-122"/>
                <a:ea typeface="微软雅黑" pitchFamily="34" charset="-122"/>
              </a:rPr>
              <a:t>语句</a:t>
            </a:r>
            <a:endParaRPr lang="en-US" altLang="zh-CN" sz="2000" b="1" dirty="0">
              <a:solidFill>
                <a:srgbClr val="2E75B6"/>
              </a:solidFill>
              <a:latin typeface="微软雅黑" pitchFamily="34" charset="-122"/>
              <a:ea typeface="微软雅黑" pitchFamily="34" charset="-122"/>
              <a:sym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en-US" altLang="zh-CN" sz="2000" b="1" dirty="0">
                <a:solidFill>
                  <a:srgbClr val="2E75B6"/>
                </a:solidFill>
                <a:latin typeface="微软雅黑" pitchFamily="34" charset="-122"/>
                <a:ea typeface="微软雅黑" pitchFamily="34" charset="-122"/>
              </a:rPr>
              <a:t>if</a:t>
            </a:r>
            <a:r>
              <a:rPr lang="zh-CN" altLang="zh-CN" sz="2000" b="1" dirty="0">
                <a:solidFill>
                  <a:srgbClr val="2E75B6"/>
                </a:solidFill>
                <a:latin typeface="微软雅黑" pitchFamily="34" charset="-122"/>
                <a:ea typeface="微软雅黑" pitchFamily="34" charset="-122"/>
              </a:rPr>
              <a:t>语句的嵌套</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循环语句</a:t>
            </a:r>
            <a:endParaRPr lang="en-US" altLang="zh-CN" sz="2000" b="1" dirty="0">
              <a:solidFill>
                <a:srgbClr val="2E75B6"/>
              </a:solidFill>
              <a:latin typeface="微软雅黑" pitchFamily="34" charset="-122"/>
              <a:ea typeface="微软雅黑" pitchFamily="34" charset="-122"/>
            </a:endParaRPr>
          </a:p>
        </p:txBody>
      </p:sp>
      <p:sp>
        <p:nvSpPr>
          <p:cNvPr id="8" name="矩形 2"/>
          <p:cNvSpPr>
            <a:spLocks noChangeArrowheads="1"/>
          </p:cNvSpPr>
          <p:nvPr/>
        </p:nvSpPr>
        <p:spPr bwMode="auto">
          <a:xfrm>
            <a:off x="9183318" y="5038725"/>
            <a:ext cx="175016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循环嵌套</a:t>
            </a:r>
            <a:endParaRPr lang="en-US" altLang="zh-CN" sz="2000" b="1" dirty="0">
              <a:solidFill>
                <a:srgbClr val="2E75B6"/>
              </a:solidFill>
              <a:latin typeface="微软雅黑" pitchFamily="34" charset="-122"/>
              <a:ea typeface="微软雅黑" pitchFamily="34" charset="-122"/>
            </a:endParaRPr>
          </a:p>
          <a:p>
            <a:pPr>
              <a:lnSpc>
                <a:spcPct val="150000"/>
              </a:lnSpc>
            </a:pPr>
            <a:r>
              <a:rPr lang="en-US" altLang="zh-CN" sz="2000" b="1" dirty="0">
                <a:solidFill>
                  <a:srgbClr val="2E75B6"/>
                </a:solidFill>
                <a:latin typeface="微软雅黑" pitchFamily="34" charset="-122"/>
                <a:ea typeface="微软雅黑" pitchFamily="34" charset="-122"/>
                <a:sym typeface="微软雅黑" pitchFamily="34" charset="-122"/>
              </a:rPr>
              <a:t>· </a:t>
            </a:r>
            <a:r>
              <a:rPr lang="zh-CN" altLang="zh-CN" sz="2000" b="1" dirty="0">
                <a:solidFill>
                  <a:srgbClr val="2E75B6"/>
                </a:solidFill>
                <a:latin typeface="微软雅黑" pitchFamily="34" charset="-122"/>
                <a:ea typeface="微软雅黑" pitchFamily="34" charset="-122"/>
              </a:rPr>
              <a:t>跳转语句</a:t>
            </a:r>
            <a:endParaRPr lang="en-US" altLang="zh-CN" sz="2000" b="1" dirty="0">
              <a:solidFill>
                <a:srgbClr val="2E75B6"/>
              </a:solidFill>
              <a:latin typeface="微软雅黑" pitchFamily="34" charset="-122"/>
              <a:ea typeface="微软雅黑" pitchFamily="34" charset="-122"/>
              <a:sym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文本框 99"/>
          <p:cNvSpPr txBox="1">
            <a:spLocks noChangeArrowheads="1"/>
          </p:cNvSpPr>
          <p:nvPr/>
        </p:nvSpPr>
        <p:spPr bwMode="auto">
          <a:xfrm>
            <a:off x="3324082" y="2930827"/>
            <a:ext cx="7107523"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en-US" altLang="zh-CN" sz="3200" dirty="0">
                <a:latin typeface="黑体" pitchFamily="49" charset="-122"/>
                <a:ea typeface="黑体" pitchFamily="49" charset="-122"/>
              </a:rPr>
              <a:t>if</a:t>
            </a:r>
            <a:r>
              <a:rPr lang="zh-CN" altLang="zh-CN" sz="3200" dirty="0">
                <a:latin typeface="黑体" pitchFamily="49" charset="-122"/>
                <a:ea typeface="黑体" pitchFamily="49" charset="-122"/>
              </a:rPr>
              <a:t>关键字可以理解为“如果”，当条件表达式的</a:t>
            </a:r>
            <a:r>
              <a:rPr lang="zh-CN" altLang="zh-CN" sz="3200" dirty="0">
                <a:solidFill>
                  <a:srgbClr val="FF0000"/>
                </a:solidFill>
                <a:latin typeface="黑体" pitchFamily="49" charset="-122"/>
                <a:ea typeface="黑体" pitchFamily="49" charset="-122"/>
              </a:rPr>
              <a:t>值为</a:t>
            </a:r>
            <a:r>
              <a:rPr lang="en-US" altLang="zh-CN" sz="3200" dirty="0">
                <a:solidFill>
                  <a:srgbClr val="FF0000"/>
                </a:solidFill>
                <a:latin typeface="黑体" pitchFamily="49" charset="-122"/>
                <a:ea typeface="黑体" pitchFamily="49" charset="-122"/>
              </a:rPr>
              <a:t>True</a:t>
            </a:r>
            <a:r>
              <a:rPr lang="zh-CN" altLang="zh-CN" sz="3200" dirty="0">
                <a:latin typeface="黑体" pitchFamily="49" charset="-122"/>
                <a:ea typeface="黑体" pitchFamily="49" charset="-122"/>
              </a:rPr>
              <a:t>时，则</a:t>
            </a:r>
            <a:r>
              <a:rPr lang="zh-CN" altLang="zh-CN" sz="3200" dirty="0">
                <a:solidFill>
                  <a:srgbClr val="FF0000"/>
                </a:solidFill>
                <a:latin typeface="黑体" pitchFamily="49" charset="-122"/>
                <a:ea typeface="黑体" pitchFamily="49" charset="-122"/>
              </a:rPr>
              <a:t>执行代码块</a:t>
            </a:r>
            <a:r>
              <a:rPr lang="zh-CN" altLang="zh-CN" sz="3200" dirty="0">
                <a:latin typeface="黑体" pitchFamily="49" charset="-122"/>
                <a:ea typeface="黑体" pitchFamily="49" charset="-122"/>
              </a:rPr>
              <a:t>。</a:t>
            </a:r>
            <a:endParaRPr lang="zh-CN" altLang="en-US" sz="3200" dirty="0">
              <a:latin typeface="黑体" pitchFamily="49" charset="-122"/>
              <a:ea typeface="黑体" pitchFamily="49" charset="-122"/>
            </a:endParaRPr>
          </a:p>
        </p:txBody>
      </p:sp>
      <p:sp>
        <p:nvSpPr>
          <p:cNvPr id="9" name="矩形 8"/>
          <p:cNvSpPr/>
          <p:nvPr/>
        </p:nvSpPr>
        <p:spPr>
          <a:xfrm>
            <a:off x="2782889" y="2632363"/>
            <a:ext cx="8189912" cy="184265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10"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1562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50" y="1636238"/>
            <a:ext cx="6197024"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600" dirty="0">
                <a:latin typeface="微软雅黑" pitchFamily="34" charset="-122"/>
                <a:ea typeface="微软雅黑" pitchFamily="34" charset="-122"/>
              </a:rPr>
              <a:t>if-else</a:t>
            </a:r>
            <a:r>
              <a:rPr lang="zh-CN" altLang="zh-CN" sz="3600" dirty="0">
                <a:latin typeface="微软雅黑" pitchFamily="34" charset="-122"/>
                <a:ea typeface="微软雅黑" pitchFamily="34" charset="-122"/>
              </a:rPr>
              <a:t>语句产生两个分支，可根据条件表达式的判断结果选择执行哪一个分支。</a:t>
            </a:r>
            <a:endParaRPr lang="zh-CN" altLang="en-US" sz="3600" dirty="0">
              <a:latin typeface="微软雅黑" pitchFamily="34" charset="-122"/>
              <a:ea typeface="微软雅黑" pitchFamily="34" charset="-122"/>
            </a:endParaRPr>
          </a:p>
        </p:txBody>
      </p:sp>
      <p:sp>
        <p:nvSpPr>
          <p:cNvPr id="15" name="矩形 14"/>
          <p:cNvSpPr/>
          <p:nvPr/>
        </p:nvSpPr>
        <p:spPr>
          <a:xfrm>
            <a:off x="734290" y="3830875"/>
            <a:ext cx="5888183" cy="213570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6" name="文本框 2"/>
          <p:cNvSpPr txBox="1">
            <a:spLocks noChangeArrowheads="1"/>
          </p:cNvSpPr>
          <p:nvPr/>
        </p:nvSpPr>
        <p:spPr bwMode="auto">
          <a:xfrm>
            <a:off x="2269473" y="3990788"/>
            <a:ext cx="264848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rPr>
              <a:t>if </a:t>
            </a:r>
            <a:r>
              <a:rPr lang="zh-CN" altLang="zh-CN" sz="2800" dirty="0">
                <a:latin typeface="Times New Roman" pitchFamily="18" charset="0"/>
              </a:rPr>
              <a:t>条件表达式：</a:t>
            </a:r>
          </a:p>
          <a:p>
            <a:r>
              <a:rPr lang="en-US" altLang="zh-CN" sz="2800" dirty="0" smtClean="0">
                <a:latin typeface="Times New Roman" pitchFamily="18" charset="0"/>
              </a:rPr>
              <a:t>     </a:t>
            </a:r>
            <a:r>
              <a:rPr lang="zh-CN" altLang="zh-CN" sz="2800" dirty="0" smtClean="0">
                <a:latin typeface="Times New Roman" pitchFamily="18" charset="0"/>
              </a:rPr>
              <a:t>代</a:t>
            </a:r>
            <a:r>
              <a:rPr lang="zh-CN" altLang="zh-CN" sz="2800" dirty="0">
                <a:latin typeface="Times New Roman" pitchFamily="18" charset="0"/>
              </a:rPr>
              <a:t>码块</a:t>
            </a:r>
            <a:r>
              <a:rPr lang="en-US" altLang="zh-CN" sz="2800" dirty="0">
                <a:latin typeface="Times New Roman" pitchFamily="18" charset="0"/>
              </a:rPr>
              <a:t>1</a:t>
            </a:r>
            <a:endParaRPr lang="zh-CN" altLang="zh-CN" sz="2800" dirty="0">
              <a:latin typeface="Times New Roman" pitchFamily="18" charset="0"/>
            </a:endParaRPr>
          </a:p>
          <a:p>
            <a:r>
              <a:rPr lang="en-US" altLang="zh-CN" sz="2800" dirty="0">
                <a:latin typeface="Times New Roman" pitchFamily="18" charset="0"/>
              </a:rPr>
              <a:t>else:</a:t>
            </a:r>
            <a:endParaRPr lang="zh-CN" altLang="zh-CN" sz="2800" dirty="0">
              <a:latin typeface="Times New Roman" pitchFamily="18" charset="0"/>
            </a:endParaRPr>
          </a:p>
          <a:p>
            <a:r>
              <a:rPr lang="en-US" altLang="zh-CN" sz="2800" dirty="0" smtClean="0">
                <a:latin typeface="Times New Roman" pitchFamily="18" charset="0"/>
              </a:rPr>
              <a:t>     </a:t>
            </a:r>
            <a:r>
              <a:rPr lang="zh-CN" altLang="zh-CN" sz="2800" dirty="0" smtClean="0">
                <a:latin typeface="Times New Roman" pitchFamily="18" charset="0"/>
              </a:rPr>
              <a:t>代</a:t>
            </a:r>
            <a:r>
              <a:rPr lang="zh-CN" altLang="zh-CN" sz="2800" dirty="0">
                <a:latin typeface="Times New Roman" pitchFamily="18" charset="0"/>
              </a:rPr>
              <a:t>码块</a:t>
            </a:r>
            <a:r>
              <a:rPr lang="en-US" altLang="zh-CN" sz="2800" dirty="0">
                <a:latin typeface="Times New Roman" pitchFamily="18" charset="0"/>
              </a:rPr>
              <a:t>2</a:t>
            </a:r>
            <a:endParaRPr lang="zh-CN" altLang="zh-CN" sz="2800" dirty="0">
              <a:latin typeface="Times New Roman" pitchFamily="18" charset="0"/>
            </a:endParaRPr>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7121237" y="1808812"/>
            <a:ext cx="4494142" cy="4044126"/>
          </a:xfrm>
          <a:prstGeom prst="rect">
            <a:avLst/>
          </a:prstGeom>
        </p:spPr>
      </p:pic>
    </p:spTree>
    <p:extLst>
      <p:ext uri="{BB962C8B-B14F-4D97-AF65-F5344CB8AC3E}">
        <p14:creationId xmlns:p14="http://schemas.microsoft.com/office/powerpoint/2010/main" val="11704744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文本框 99"/>
          <p:cNvSpPr txBox="1">
            <a:spLocks noChangeArrowheads="1"/>
          </p:cNvSpPr>
          <p:nvPr/>
        </p:nvSpPr>
        <p:spPr bwMode="auto">
          <a:xfrm>
            <a:off x="3324081" y="2685031"/>
            <a:ext cx="7107523" cy="1786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3200" dirty="0">
                <a:latin typeface="黑体" pitchFamily="49" charset="-122"/>
                <a:ea typeface="黑体" pitchFamily="49" charset="-122"/>
              </a:rPr>
              <a:t>如果</a:t>
            </a:r>
            <a:r>
              <a:rPr lang="en-US" altLang="zh-CN" sz="3200" dirty="0">
                <a:latin typeface="黑体" pitchFamily="49" charset="-122"/>
                <a:ea typeface="黑体" pitchFamily="49" charset="-122"/>
              </a:rPr>
              <a:t>if</a:t>
            </a:r>
            <a:r>
              <a:rPr lang="zh-CN" altLang="zh-CN" sz="3200" dirty="0">
                <a:latin typeface="黑体" pitchFamily="49" charset="-122"/>
                <a:ea typeface="黑体" pitchFamily="49" charset="-122"/>
              </a:rPr>
              <a:t>条件表达式结果</a:t>
            </a:r>
            <a:r>
              <a:rPr lang="zh-CN" altLang="zh-CN" sz="3200" dirty="0">
                <a:solidFill>
                  <a:srgbClr val="FF0000"/>
                </a:solidFill>
                <a:latin typeface="黑体" pitchFamily="49" charset="-122"/>
                <a:ea typeface="黑体" pitchFamily="49" charset="-122"/>
              </a:rPr>
              <a:t>为</a:t>
            </a:r>
            <a:r>
              <a:rPr lang="en-US" altLang="zh-CN" sz="3200" dirty="0">
                <a:solidFill>
                  <a:srgbClr val="FF0000"/>
                </a:solidFill>
                <a:latin typeface="黑体" pitchFamily="49" charset="-122"/>
                <a:ea typeface="黑体" pitchFamily="49" charset="-122"/>
              </a:rPr>
              <a:t>True</a:t>
            </a:r>
            <a:r>
              <a:rPr lang="zh-CN"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则</a:t>
            </a:r>
            <a:r>
              <a:rPr lang="zh-CN" altLang="zh-CN" sz="3200" dirty="0" smtClean="0">
                <a:solidFill>
                  <a:srgbClr val="FF0000"/>
                </a:solidFill>
                <a:latin typeface="黑体" pitchFamily="49" charset="-122"/>
                <a:ea typeface="黑体" pitchFamily="49" charset="-122"/>
              </a:rPr>
              <a:t>执</a:t>
            </a:r>
            <a:r>
              <a:rPr lang="zh-CN" altLang="zh-CN" sz="3200" dirty="0">
                <a:solidFill>
                  <a:srgbClr val="FF0000"/>
                </a:solidFill>
                <a:latin typeface="黑体" pitchFamily="49" charset="-122"/>
                <a:ea typeface="黑体" pitchFamily="49" charset="-122"/>
              </a:rPr>
              <a:t>行代码块</a:t>
            </a:r>
            <a:r>
              <a:rPr lang="en-US" altLang="zh-CN" sz="3200" dirty="0">
                <a:solidFill>
                  <a:srgbClr val="FF0000"/>
                </a:solidFill>
                <a:latin typeface="黑体" pitchFamily="49" charset="-122"/>
                <a:ea typeface="黑体" pitchFamily="49" charset="-122"/>
              </a:rPr>
              <a:t>1</a:t>
            </a:r>
            <a:r>
              <a:rPr lang="zh-CN" altLang="zh-CN" sz="3200" dirty="0">
                <a:latin typeface="黑体" pitchFamily="49" charset="-122"/>
                <a:ea typeface="黑体" pitchFamily="49" charset="-122"/>
              </a:rPr>
              <a:t>；如果条件表达式结果</a:t>
            </a:r>
            <a:r>
              <a:rPr lang="zh-CN" altLang="zh-CN" sz="3200" dirty="0">
                <a:solidFill>
                  <a:srgbClr val="FF0000"/>
                </a:solidFill>
                <a:latin typeface="黑体" pitchFamily="49" charset="-122"/>
                <a:ea typeface="黑体" pitchFamily="49" charset="-122"/>
              </a:rPr>
              <a:t>为</a:t>
            </a:r>
            <a:r>
              <a:rPr lang="en-US" altLang="zh-CN" sz="3200" dirty="0">
                <a:solidFill>
                  <a:srgbClr val="FF0000"/>
                </a:solidFill>
                <a:latin typeface="黑体" pitchFamily="49" charset="-122"/>
                <a:ea typeface="黑体" pitchFamily="49" charset="-122"/>
              </a:rPr>
              <a:t>False</a:t>
            </a:r>
            <a:r>
              <a:rPr lang="zh-CN" altLang="zh-CN" sz="3200" dirty="0">
                <a:latin typeface="黑体" pitchFamily="49" charset="-122"/>
                <a:ea typeface="黑体" pitchFamily="49" charset="-122"/>
              </a:rPr>
              <a:t>，则</a:t>
            </a:r>
            <a:r>
              <a:rPr lang="zh-CN" altLang="zh-CN" sz="3200" dirty="0">
                <a:solidFill>
                  <a:srgbClr val="FF0000"/>
                </a:solidFill>
                <a:latin typeface="黑体" pitchFamily="49" charset="-122"/>
                <a:ea typeface="黑体" pitchFamily="49" charset="-122"/>
              </a:rPr>
              <a:t>执行代码块</a:t>
            </a:r>
            <a:r>
              <a:rPr lang="en-US" altLang="zh-CN" sz="3200" dirty="0">
                <a:solidFill>
                  <a:srgbClr val="FF0000"/>
                </a:solidFill>
                <a:latin typeface="黑体" pitchFamily="49" charset="-122"/>
                <a:ea typeface="黑体" pitchFamily="49" charset="-122"/>
              </a:rPr>
              <a:t>2</a:t>
            </a:r>
            <a:r>
              <a:rPr lang="zh-CN" altLang="zh-CN" sz="3200" dirty="0">
                <a:latin typeface="黑体" pitchFamily="49" charset="-122"/>
                <a:ea typeface="黑体" pitchFamily="49" charset="-122"/>
              </a:rPr>
              <a:t>。</a:t>
            </a:r>
            <a:endParaRPr lang="zh-CN" altLang="en-US" sz="3200" dirty="0">
              <a:latin typeface="黑体" pitchFamily="49" charset="-122"/>
              <a:ea typeface="黑体" pitchFamily="49" charset="-122"/>
            </a:endParaRPr>
          </a:p>
        </p:txBody>
      </p:sp>
      <p:sp>
        <p:nvSpPr>
          <p:cNvPr id="9" name="矩形 8"/>
          <p:cNvSpPr/>
          <p:nvPr/>
        </p:nvSpPr>
        <p:spPr>
          <a:xfrm>
            <a:off x="2782889" y="2373007"/>
            <a:ext cx="8189912" cy="2410692"/>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10"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213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5" name="矩形 14"/>
          <p:cNvSpPr/>
          <p:nvPr/>
        </p:nvSpPr>
        <p:spPr>
          <a:xfrm>
            <a:off x="734292" y="2943601"/>
            <a:ext cx="4114800" cy="340178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6" name="文本框 2"/>
          <p:cNvSpPr txBox="1">
            <a:spLocks noChangeArrowheads="1"/>
          </p:cNvSpPr>
          <p:nvPr/>
        </p:nvSpPr>
        <p:spPr bwMode="auto">
          <a:xfrm>
            <a:off x="1616851" y="3059441"/>
            <a:ext cx="2349681"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000" dirty="0">
                <a:latin typeface="Times New Roman" pitchFamily="18" charset="0"/>
              </a:rPr>
              <a:t>if </a:t>
            </a:r>
            <a:r>
              <a:rPr lang="zh-CN" altLang="zh-CN" sz="2000" dirty="0">
                <a:latin typeface="Times New Roman" pitchFamily="18" charset="0"/>
              </a:rPr>
              <a:t>条件表达式</a:t>
            </a:r>
            <a:r>
              <a:rPr lang="en-US" altLang="zh-CN" sz="2000" dirty="0">
                <a:latin typeface="Times New Roman" pitchFamily="18" charset="0"/>
              </a:rPr>
              <a:t>1</a:t>
            </a:r>
            <a:r>
              <a:rPr lang="zh-CN" altLang="zh-CN" sz="2000" dirty="0">
                <a:latin typeface="Times New Roman" pitchFamily="18" charset="0"/>
              </a:rPr>
              <a:t>：</a:t>
            </a:r>
          </a:p>
          <a:p>
            <a:r>
              <a:rPr lang="en-US" altLang="zh-CN" sz="2000" dirty="0" smtClean="0">
                <a:latin typeface="Times New Roman" pitchFamily="18" charset="0"/>
              </a:rPr>
              <a:t>     </a:t>
            </a:r>
            <a:r>
              <a:rPr lang="zh-CN" altLang="zh-CN" sz="2000" dirty="0" smtClean="0">
                <a:latin typeface="Times New Roman" pitchFamily="18" charset="0"/>
              </a:rPr>
              <a:t>代</a:t>
            </a:r>
            <a:r>
              <a:rPr lang="zh-CN" altLang="zh-CN" sz="2000" dirty="0">
                <a:latin typeface="Times New Roman" pitchFamily="18" charset="0"/>
              </a:rPr>
              <a:t>码块</a:t>
            </a:r>
            <a:r>
              <a:rPr lang="en-US" altLang="zh-CN" sz="2000" dirty="0">
                <a:latin typeface="Times New Roman" pitchFamily="18" charset="0"/>
              </a:rPr>
              <a:t>1</a:t>
            </a:r>
            <a:endParaRPr lang="zh-CN" altLang="zh-CN" sz="2000" dirty="0">
              <a:latin typeface="Times New Roman" pitchFamily="18" charset="0"/>
            </a:endParaRPr>
          </a:p>
          <a:p>
            <a:r>
              <a:rPr lang="en-US" altLang="zh-CN" sz="2000" dirty="0">
                <a:latin typeface="Times New Roman" pitchFamily="18" charset="0"/>
              </a:rPr>
              <a:t>elif </a:t>
            </a:r>
            <a:r>
              <a:rPr lang="zh-CN" altLang="zh-CN" sz="2000" dirty="0">
                <a:latin typeface="Times New Roman" pitchFamily="18" charset="0"/>
              </a:rPr>
              <a:t>条件表达式</a:t>
            </a:r>
            <a:r>
              <a:rPr lang="en-US" altLang="zh-CN" sz="2000" dirty="0">
                <a:latin typeface="Times New Roman" pitchFamily="18" charset="0"/>
              </a:rPr>
              <a:t>2:</a:t>
            </a:r>
            <a:endParaRPr lang="zh-CN" altLang="zh-CN" sz="2000" dirty="0">
              <a:latin typeface="Times New Roman" pitchFamily="18" charset="0"/>
            </a:endParaRPr>
          </a:p>
          <a:p>
            <a:r>
              <a:rPr lang="en-US" altLang="zh-CN" sz="2000" dirty="0">
                <a:latin typeface="Times New Roman" pitchFamily="18" charset="0"/>
              </a:rPr>
              <a:t>    </a:t>
            </a:r>
            <a:r>
              <a:rPr lang="en-US" altLang="zh-CN" sz="2000" dirty="0" smtClean="0">
                <a:latin typeface="Times New Roman" pitchFamily="18" charset="0"/>
              </a:rPr>
              <a:t> </a:t>
            </a:r>
            <a:r>
              <a:rPr lang="zh-CN" altLang="zh-CN" sz="2000" dirty="0" smtClean="0">
                <a:latin typeface="Times New Roman" pitchFamily="18" charset="0"/>
              </a:rPr>
              <a:t>代</a:t>
            </a:r>
            <a:r>
              <a:rPr lang="zh-CN" altLang="zh-CN" sz="2000" dirty="0">
                <a:latin typeface="Times New Roman" pitchFamily="18" charset="0"/>
              </a:rPr>
              <a:t>码块</a:t>
            </a:r>
            <a:r>
              <a:rPr lang="en-US" altLang="zh-CN" sz="2000" dirty="0">
                <a:latin typeface="Times New Roman" pitchFamily="18" charset="0"/>
              </a:rPr>
              <a:t>2</a:t>
            </a:r>
            <a:endParaRPr lang="zh-CN" altLang="zh-CN" sz="2000" dirty="0">
              <a:latin typeface="Times New Roman" pitchFamily="18" charset="0"/>
            </a:endParaRPr>
          </a:p>
          <a:p>
            <a:r>
              <a:rPr lang="en-US" altLang="zh-CN" sz="2000" dirty="0">
                <a:latin typeface="Times New Roman" pitchFamily="18" charset="0"/>
              </a:rPr>
              <a:t>elif </a:t>
            </a:r>
            <a:r>
              <a:rPr lang="zh-CN" altLang="zh-CN" sz="2000" dirty="0">
                <a:latin typeface="Times New Roman" pitchFamily="18" charset="0"/>
              </a:rPr>
              <a:t>条件表达式</a:t>
            </a:r>
            <a:r>
              <a:rPr lang="en-US" altLang="zh-CN" sz="2000" dirty="0">
                <a:latin typeface="Times New Roman" pitchFamily="18" charset="0"/>
              </a:rPr>
              <a:t>3:</a:t>
            </a:r>
            <a:endParaRPr lang="zh-CN" altLang="zh-CN" sz="2000" dirty="0">
              <a:latin typeface="Times New Roman" pitchFamily="18" charset="0"/>
            </a:endParaRPr>
          </a:p>
          <a:p>
            <a:r>
              <a:rPr lang="en-US" altLang="zh-CN" sz="2000" dirty="0">
                <a:latin typeface="Times New Roman" pitchFamily="18" charset="0"/>
              </a:rPr>
              <a:t>    </a:t>
            </a:r>
            <a:r>
              <a:rPr lang="en-US" altLang="zh-CN" sz="2000" dirty="0" smtClean="0">
                <a:latin typeface="Times New Roman" pitchFamily="18" charset="0"/>
              </a:rPr>
              <a:t> </a:t>
            </a:r>
            <a:r>
              <a:rPr lang="zh-CN" altLang="zh-CN" sz="2000" dirty="0" smtClean="0">
                <a:latin typeface="Times New Roman" pitchFamily="18" charset="0"/>
              </a:rPr>
              <a:t>代</a:t>
            </a:r>
            <a:r>
              <a:rPr lang="zh-CN" altLang="zh-CN" sz="2000" dirty="0">
                <a:latin typeface="Times New Roman" pitchFamily="18" charset="0"/>
              </a:rPr>
              <a:t>码块</a:t>
            </a:r>
            <a:r>
              <a:rPr lang="en-US" altLang="zh-CN" sz="2000" dirty="0">
                <a:latin typeface="Times New Roman" pitchFamily="18" charset="0"/>
              </a:rPr>
              <a:t>3</a:t>
            </a:r>
            <a:endParaRPr lang="zh-CN" altLang="zh-CN" sz="2000" dirty="0">
              <a:latin typeface="Times New Roman" pitchFamily="18" charset="0"/>
            </a:endParaRPr>
          </a:p>
          <a:p>
            <a:r>
              <a:rPr lang="en-US" altLang="zh-CN" sz="2000" dirty="0">
                <a:latin typeface="Times New Roman" pitchFamily="18" charset="0"/>
              </a:rPr>
              <a:t>elif </a:t>
            </a:r>
            <a:r>
              <a:rPr lang="zh-CN" altLang="zh-CN" sz="2000" dirty="0">
                <a:latin typeface="Times New Roman" pitchFamily="18" charset="0"/>
              </a:rPr>
              <a:t>条件表达式</a:t>
            </a:r>
            <a:r>
              <a:rPr lang="en-US" altLang="zh-CN" sz="2000" dirty="0">
                <a:latin typeface="Times New Roman" pitchFamily="18" charset="0"/>
              </a:rPr>
              <a:t>n-1:</a:t>
            </a:r>
            <a:endParaRPr lang="zh-CN" altLang="zh-CN" sz="2000" dirty="0">
              <a:latin typeface="Times New Roman" pitchFamily="18" charset="0"/>
            </a:endParaRPr>
          </a:p>
          <a:p>
            <a:r>
              <a:rPr lang="en-US" altLang="zh-CN" sz="2000" dirty="0" smtClean="0">
                <a:latin typeface="Times New Roman" pitchFamily="18" charset="0"/>
              </a:rPr>
              <a:t>     </a:t>
            </a:r>
            <a:r>
              <a:rPr lang="zh-CN" altLang="zh-CN" sz="2000" dirty="0" smtClean="0">
                <a:latin typeface="Times New Roman" pitchFamily="18" charset="0"/>
              </a:rPr>
              <a:t>代</a:t>
            </a:r>
            <a:r>
              <a:rPr lang="zh-CN" altLang="zh-CN" sz="2000" dirty="0">
                <a:latin typeface="Times New Roman" pitchFamily="18" charset="0"/>
              </a:rPr>
              <a:t>码块</a:t>
            </a:r>
            <a:r>
              <a:rPr lang="en-US" altLang="zh-CN" sz="2000" dirty="0">
                <a:latin typeface="Times New Roman" pitchFamily="18" charset="0"/>
              </a:rPr>
              <a:t>n-1</a:t>
            </a:r>
            <a:endParaRPr lang="zh-CN" altLang="zh-CN" sz="2000" dirty="0">
              <a:latin typeface="Times New Roman" pitchFamily="18" charset="0"/>
            </a:endParaRPr>
          </a:p>
          <a:p>
            <a:r>
              <a:rPr lang="en-US" altLang="zh-CN" sz="2000" dirty="0">
                <a:latin typeface="Times New Roman" pitchFamily="18" charset="0"/>
              </a:rPr>
              <a:t>else:</a:t>
            </a:r>
            <a:endParaRPr lang="zh-CN" altLang="zh-CN" sz="2000" dirty="0">
              <a:latin typeface="Times New Roman" pitchFamily="18" charset="0"/>
            </a:endParaRPr>
          </a:p>
          <a:p>
            <a:r>
              <a:rPr lang="en-US" altLang="zh-CN" sz="2000" dirty="0" smtClean="0">
                <a:latin typeface="Times New Roman" pitchFamily="18" charset="0"/>
              </a:rPr>
              <a:t>     </a:t>
            </a:r>
            <a:r>
              <a:rPr lang="zh-CN" altLang="zh-CN" sz="2000" dirty="0" smtClean="0">
                <a:latin typeface="Times New Roman" pitchFamily="18" charset="0"/>
              </a:rPr>
              <a:t>代</a:t>
            </a:r>
            <a:r>
              <a:rPr lang="zh-CN" altLang="zh-CN" sz="2000" dirty="0">
                <a:latin typeface="Times New Roman" pitchFamily="18" charset="0"/>
              </a:rPr>
              <a:t>码块</a:t>
            </a:r>
            <a:r>
              <a:rPr lang="en-US" altLang="zh-CN" sz="2000" dirty="0">
                <a:latin typeface="Times New Roman" pitchFamily="18" charset="0"/>
              </a:rPr>
              <a:t>n</a:t>
            </a:r>
            <a:endParaRPr lang="zh-CN" altLang="zh-CN" sz="2000" dirty="0">
              <a:latin typeface="Times New Roman" pitchFamily="18" charset="0"/>
            </a:endParaRPr>
          </a:p>
        </p:txBody>
      </p:sp>
      <p:pic>
        <p:nvPicPr>
          <p:cNvPr id="9" name="图片 8"/>
          <p:cNvPicPr/>
          <p:nvPr/>
        </p:nvPicPr>
        <p:blipFill>
          <a:blip r:embed="rId2" cstate="print">
            <a:extLst>
              <a:ext uri="{28A0092B-C50C-407E-A947-70E740481C1C}">
                <a14:useLocalDpi xmlns:a14="http://schemas.microsoft.com/office/drawing/2010/main" val="0"/>
              </a:ext>
            </a:extLst>
          </a:blip>
          <a:stretch>
            <a:fillRect/>
          </a:stretch>
        </p:blipFill>
        <p:spPr>
          <a:xfrm>
            <a:off x="6195048" y="2458311"/>
            <a:ext cx="4849298" cy="3984053"/>
          </a:xfrm>
          <a:prstGeom prst="rect">
            <a:avLst/>
          </a:prstGeom>
        </p:spPr>
      </p:pic>
      <p:sp>
        <p:nvSpPr>
          <p:cNvPr id="10" name="矩形 2"/>
          <p:cNvSpPr>
            <a:spLocks noChangeArrowheads="1"/>
          </p:cNvSpPr>
          <p:nvPr/>
        </p:nvSpPr>
        <p:spPr bwMode="auto">
          <a:xfrm>
            <a:off x="577849" y="1320800"/>
            <a:ext cx="11234399"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如果程序需要处理多种情况，那么可以使用</a:t>
            </a:r>
            <a:r>
              <a:rPr lang="en-US" altLang="zh-CN" sz="4000" dirty="0">
                <a:latin typeface="微软雅黑" pitchFamily="34" charset="-122"/>
                <a:ea typeface="微软雅黑" pitchFamily="34" charset="-122"/>
              </a:rPr>
              <a:t>if-elif-else</a:t>
            </a:r>
            <a:r>
              <a:rPr lang="zh-CN" altLang="zh-CN" sz="4000" dirty="0">
                <a:latin typeface="微软雅黑" pitchFamily="34" charset="-122"/>
                <a:ea typeface="微软雅黑" pitchFamily="34" charset="-122"/>
              </a:rPr>
              <a:t>语句。</a:t>
            </a:r>
            <a:endParaRPr lang="zh-CN" altLang="en-US" sz="4000" dirty="0">
              <a:latin typeface="微软雅黑" pitchFamily="34" charset="-122"/>
              <a:ea typeface="微软雅黑" pitchFamily="34" charset="-122"/>
            </a:endParaRPr>
          </a:p>
        </p:txBody>
      </p:sp>
    </p:spTree>
    <p:extLst>
      <p:ext uri="{BB962C8B-B14F-4D97-AF65-F5344CB8AC3E}">
        <p14:creationId xmlns:p14="http://schemas.microsoft.com/office/powerpoint/2010/main" val="2954215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文本框 99"/>
          <p:cNvSpPr txBox="1">
            <a:spLocks noChangeArrowheads="1"/>
          </p:cNvSpPr>
          <p:nvPr/>
        </p:nvSpPr>
        <p:spPr bwMode="auto">
          <a:xfrm>
            <a:off x="3324083" y="2263401"/>
            <a:ext cx="710752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en-US" sz="3200" dirty="0" smtClean="0">
                <a:latin typeface="黑体" pitchFamily="49" charset="-122"/>
                <a:ea typeface="黑体" pitchFamily="49" charset="-122"/>
              </a:rPr>
              <a:t>若</a:t>
            </a:r>
            <a:r>
              <a:rPr lang="zh-CN" altLang="zh-CN" sz="3200" dirty="0" smtClean="0">
                <a:latin typeface="黑体" pitchFamily="49" charset="-122"/>
                <a:ea typeface="黑体" pitchFamily="49" charset="-122"/>
              </a:rPr>
              <a:t>条</a:t>
            </a:r>
            <a:r>
              <a:rPr lang="zh-CN" altLang="zh-CN" sz="3200" dirty="0">
                <a:latin typeface="黑体" pitchFamily="49" charset="-122"/>
                <a:ea typeface="黑体" pitchFamily="49" charset="-122"/>
              </a:rPr>
              <a:t>件表达式</a:t>
            </a:r>
            <a:r>
              <a:rPr lang="en-US" altLang="zh-CN" sz="3200" dirty="0">
                <a:latin typeface="黑体" pitchFamily="49" charset="-122"/>
                <a:ea typeface="黑体" pitchFamily="49" charset="-122"/>
              </a:rPr>
              <a:t>1</a:t>
            </a:r>
            <a:r>
              <a:rPr lang="zh-CN" altLang="zh-CN" sz="3200" dirty="0">
                <a:latin typeface="黑体" pitchFamily="49" charset="-122"/>
                <a:ea typeface="黑体" pitchFamily="49" charset="-122"/>
              </a:rPr>
              <a:t>的结果为</a:t>
            </a:r>
            <a:r>
              <a:rPr lang="en-US" altLang="zh-CN" sz="3200" dirty="0" smtClean="0">
                <a:latin typeface="黑体" pitchFamily="49" charset="-122"/>
                <a:ea typeface="黑体" pitchFamily="49" charset="-122"/>
              </a:rPr>
              <a:t>True</a:t>
            </a:r>
            <a:r>
              <a:rPr lang="zh-CN" altLang="en-US" sz="3200" dirty="0" smtClean="0">
                <a:latin typeface="黑体" pitchFamily="49" charset="-122"/>
                <a:ea typeface="黑体" pitchFamily="49" charset="-122"/>
              </a:rPr>
              <a:t>，则</a:t>
            </a:r>
            <a:r>
              <a:rPr lang="zh-CN" altLang="zh-CN" sz="3200" dirty="0" smtClean="0">
                <a:latin typeface="黑体" pitchFamily="49" charset="-122"/>
                <a:ea typeface="黑体" pitchFamily="49" charset="-122"/>
              </a:rPr>
              <a:t>执</a:t>
            </a:r>
            <a:r>
              <a:rPr lang="zh-CN" altLang="zh-CN" sz="3200" dirty="0">
                <a:latin typeface="黑体" pitchFamily="49" charset="-122"/>
                <a:ea typeface="黑体" pitchFamily="49" charset="-122"/>
              </a:rPr>
              <a:t>行代码块</a:t>
            </a:r>
            <a:r>
              <a:rPr lang="en-US" altLang="zh-CN" sz="3200" dirty="0" smtClean="0">
                <a:latin typeface="黑体" pitchFamily="49" charset="-122"/>
                <a:ea typeface="黑体" pitchFamily="49" charset="-122"/>
              </a:rPr>
              <a:t>1</a:t>
            </a:r>
            <a:r>
              <a:rPr lang="zh-CN" altLang="en-US" sz="3200" dirty="0" smtClean="0">
                <a:latin typeface="黑体" pitchFamily="49" charset="-122"/>
                <a:ea typeface="黑体" pitchFamily="49" charset="-122"/>
              </a:rPr>
              <a:t>；若</a:t>
            </a:r>
            <a:r>
              <a:rPr lang="zh-CN" altLang="zh-CN" sz="3200" dirty="0" smtClean="0">
                <a:latin typeface="黑体" pitchFamily="49" charset="-122"/>
                <a:ea typeface="黑体" pitchFamily="49" charset="-122"/>
              </a:rPr>
              <a:t>条</a:t>
            </a:r>
            <a:r>
              <a:rPr lang="zh-CN" altLang="zh-CN" sz="3200" dirty="0">
                <a:latin typeface="黑体" pitchFamily="49" charset="-122"/>
                <a:ea typeface="黑体" pitchFamily="49" charset="-122"/>
              </a:rPr>
              <a:t>件表达式</a:t>
            </a:r>
            <a:r>
              <a:rPr lang="en-US" altLang="zh-CN" sz="3200" dirty="0">
                <a:latin typeface="黑体" pitchFamily="49" charset="-122"/>
                <a:ea typeface="黑体" pitchFamily="49" charset="-122"/>
              </a:rPr>
              <a:t>2</a:t>
            </a:r>
            <a:r>
              <a:rPr lang="zh-CN" altLang="zh-CN" sz="3200" dirty="0">
                <a:latin typeface="黑体" pitchFamily="49" charset="-122"/>
                <a:ea typeface="黑体" pitchFamily="49" charset="-122"/>
              </a:rPr>
              <a:t>的结果为</a:t>
            </a:r>
            <a:r>
              <a:rPr lang="en-US" altLang="zh-CN" sz="3200" dirty="0">
                <a:latin typeface="黑体" pitchFamily="49" charset="-122"/>
                <a:ea typeface="黑体" pitchFamily="49" charset="-122"/>
              </a:rPr>
              <a:t>True</a:t>
            </a:r>
            <a:r>
              <a:rPr lang="zh-CN"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则</a:t>
            </a:r>
            <a:r>
              <a:rPr lang="zh-CN" altLang="zh-CN" sz="3200" dirty="0" smtClean="0">
                <a:latin typeface="黑体" pitchFamily="49" charset="-122"/>
                <a:ea typeface="黑体" pitchFamily="49" charset="-122"/>
              </a:rPr>
              <a:t>执</a:t>
            </a:r>
            <a:r>
              <a:rPr lang="zh-CN" altLang="zh-CN" sz="3200" dirty="0">
                <a:latin typeface="黑体" pitchFamily="49" charset="-122"/>
                <a:ea typeface="黑体" pitchFamily="49" charset="-122"/>
              </a:rPr>
              <a:t>行代码块</a:t>
            </a:r>
            <a:r>
              <a:rPr lang="en-US" altLang="zh-CN" sz="3200" dirty="0">
                <a:latin typeface="黑体" pitchFamily="49" charset="-122"/>
                <a:ea typeface="黑体" pitchFamily="49" charset="-122"/>
              </a:rPr>
              <a:t>2</a:t>
            </a:r>
            <a:r>
              <a:rPr lang="zh-CN" altLang="zh-CN" sz="3200" dirty="0">
                <a:latin typeface="黑体" pitchFamily="49" charset="-122"/>
                <a:ea typeface="黑体" pitchFamily="49" charset="-122"/>
              </a:rPr>
              <a:t>，以此类推</a:t>
            </a:r>
            <a:r>
              <a:rPr lang="zh-CN"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若</a:t>
            </a:r>
            <a:r>
              <a:rPr lang="en-US" altLang="zh-CN" sz="3200" dirty="0" smtClean="0">
                <a:latin typeface="黑体" pitchFamily="49" charset="-122"/>
                <a:ea typeface="黑体" pitchFamily="49" charset="-122"/>
              </a:rPr>
              <a:t>else</a:t>
            </a:r>
            <a:r>
              <a:rPr lang="zh-CN" altLang="zh-CN" sz="3200" dirty="0">
                <a:latin typeface="黑体" pitchFamily="49" charset="-122"/>
                <a:ea typeface="黑体" pitchFamily="49" charset="-122"/>
              </a:rPr>
              <a:t>前面的条件表达式</a:t>
            </a:r>
            <a:r>
              <a:rPr lang="zh-CN" altLang="zh-CN" sz="3200" dirty="0">
                <a:solidFill>
                  <a:srgbClr val="FF0000"/>
                </a:solidFill>
                <a:latin typeface="黑体" pitchFamily="49" charset="-122"/>
                <a:ea typeface="黑体" pitchFamily="49" charset="-122"/>
              </a:rPr>
              <a:t>结果都为</a:t>
            </a:r>
            <a:r>
              <a:rPr lang="en-US" altLang="zh-CN" sz="3200" dirty="0">
                <a:solidFill>
                  <a:srgbClr val="FF0000"/>
                </a:solidFill>
                <a:latin typeface="黑体" pitchFamily="49" charset="-122"/>
                <a:ea typeface="黑体" pitchFamily="49" charset="-122"/>
              </a:rPr>
              <a:t>False</a:t>
            </a:r>
            <a:r>
              <a:rPr lang="zh-CN"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则</a:t>
            </a:r>
            <a:r>
              <a:rPr lang="zh-CN" altLang="zh-CN" sz="3200" dirty="0" smtClean="0">
                <a:solidFill>
                  <a:srgbClr val="FF0000"/>
                </a:solidFill>
                <a:latin typeface="黑体" pitchFamily="49" charset="-122"/>
                <a:ea typeface="黑体" pitchFamily="49" charset="-122"/>
              </a:rPr>
              <a:t>执</a:t>
            </a:r>
            <a:r>
              <a:rPr lang="zh-CN" altLang="zh-CN" sz="3200" dirty="0">
                <a:solidFill>
                  <a:srgbClr val="FF0000"/>
                </a:solidFill>
                <a:latin typeface="黑体" pitchFamily="49" charset="-122"/>
                <a:ea typeface="黑体" pitchFamily="49" charset="-122"/>
              </a:rPr>
              <a:t>行代码块</a:t>
            </a:r>
            <a:r>
              <a:rPr lang="en-US" altLang="zh-CN" sz="3200" dirty="0">
                <a:solidFill>
                  <a:srgbClr val="FF0000"/>
                </a:solidFill>
                <a:latin typeface="黑体" pitchFamily="49" charset="-122"/>
                <a:ea typeface="黑体" pitchFamily="49" charset="-122"/>
              </a:rPr>
              <a:t>n</a:t>
            </a:r>
            <a:r>
              <a:rPr lang="zh-CN" altLang="zh-CN" sz="3200" dirty="0">
                <a:latin typeface="黑体" pitchFamily="49" charset="-122"/>
                <a:ea typeface="黑体" pitchFamily="49" charset="-122"/>
              </a:rPr>
              <a:t>。</a:t>
            </a:r>
            <a:endParaRPr lang="zh-CN" altLang="en-US" sz="3200" dirty="0">
              <a:latin typeface="黑体" pitchFamily="49" charset="-122"/>
              <a:ea typeface="黑体" pitchFamily="49" charset="-122"/>
            </a:endParaRPr>
          </a:p>
        </p:txBody>
      </p:sp>
      <p:sp>
        <p:nvSpPr>
          <p:cNvPr id="9" name="矩形 8"/>
          <p:cNvSpPr/>
          <p:nvPr/>
        </p:nvSpPr>
        <p:spPr>
          <a:xfrm>
            <a:off x="2782889" y="1870364"/>
            <a:ext cx="8189912" cy="3754581"/>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10"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6663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：判断</a:t>
            </a:r>
            <a:r>
              <a:rPr lang="en-US" altLang="zh-CN" sz="4000" dirty="0">
                <a:solidFill>
                  <a:srgbClr val="1353A2"/>
                </a:solidFill>
                <a:latin typeface="微软雅黑" panose="020B0503020204020204" charset="-122"/>
                <a:ea typeface="微软雅黑" panose="020B0503020204020204" charset="-122"/>
              </a:rPr>
              <a:t>4</a:t>
            </a:r>
            <a:r>
              <a:rPr lang="zh-CN" altLang="zh-CN" sz="4000" dirty="0">
                <a:solidFill>
                  <a:srgbClr val="1353A2"/>
                </a:solidFill>
                <a:latin typeface="微软雅黑" panose="020B0503020204020204" charset="-122"/>
                <a:ea typeface="微软雅黑" panose="020B0503020204020204" charset="-122"/>
              </a:rPr>
              <a:t>位回文数</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7" name="矩形 2"/>
          <p:cNvSpPr>
            <a:spLocks noChangeArrowheads="1"/>
          </p:cNvSpPr>
          <p:nvPr/>
        </p:nvSpPr>
        <p:spPr bwMode="auto">
          <a:xfrm>
            <a:off x="577849" y="1320800"/>
            <a:ext cx="11234399" cy="245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所谓回文数，就是各位数字从高位到低位正序排列和从低位到高位逆序排列都是同一数值的</a:t>
            </a:r>
            <a:r>
              <a:rPr lang="zh-CN" altLang="zh-CN" sz="4400" dirty="0" smtClean="0">
                <a:latin typeface="微软雅黑" pitchFamily="34" charset="-122"/>
                <a:ea typeface="微软雅黑" pitchFamily="34" charset="-122"/>
              </a:rPr>
              <a:t>数</a:t>
            </a:r>
            <a:r>
              <a:rPr lang="zh-CN" altLang="en-US" sz="4400" dirty="0" smtClean="0">
                <a:latin typeface="微软雅黑" pitchFamily="34" charset="-122"/>
                <a:ea typeface="微软雅黑" pitchFamily="34" charset="-122"/>
              </a:rPr>
              <a:t>。</a:t>
            </a:r>
            <a:endParaRPr lang="zh-CN" altLang="en-US" sz="4400" dirty="0">
              <a:latin typeface="微软雅黑" pitchFamily="34" charset="-122"/>
              <a:ea typeface="微软雅黑" pitchFamily="34" charset="-122"/>
            </a:endParaRPr>
          </a:p>
        </p:txBody>
      </p:sp>
      <p:sp>
        <p:nvSpPr>
          <p:cNvPr id="3" name="TextBox 2"/>
          <p:cNvSpPr txBox="1"/>
          <p:nvPr/>
        </p:nvSpPr>
        <p:spPr>
          <a:xfrm>
            <a:off x="2814691" y="4276222"/>
            <a:ext cx="6992620" cy="1446550"/>
          </a:xfrm>
          <a:prstGeom prst="rect">
            <a:avLst/>
          </a:prstGeom>
          <a:noFill/>
        </p:spPr>
        <p:txBody>
          <a:bodyPr wrap="none" rtlCol="0">
            <a:spAutoFit/>
          </a:bodyPr>
          <a:lstStyle/>
          <a:p>
            <a:r>
              <a:rPr lang="zh-CN" altLang="en-US" sz="4400" b="1" dirty="0">
                <a:solidFill>
                  <a:srgbClr val="FF0000"/>
                </a:solidFill>
                <a:latin typeface="楷体" pitchFamily="49" charset="-122"/>
                <a:ea typeface="楷体" pitchFamily="49" charset="-122"/>
              </a:rPr>
              <a:t>例如</a:t>
            </a:r>
            <a:r>
              <a:rPr lang="zh-CN" altLang="en-US" sz="4400" b="1" dirty="0" smtClean="0">
                <a:solidFill>
                  <a:srgbClr val="FF0000"/>
                </a:solidFill>
                <a:latin typeface="楷体" pitchFamily="49" charset="-122"/>
                <a:ea typeface="楷体" pitchFamily="49" charset="-122"/>
              </a:rPr>
              <a:t>：</a:t>
            </a:r>
            <a:endParaRPr lang="en-US" altLang="zh-CN" sz="4400" b="1" dirty="0" smtClean="0">
              <a:solidFill>
                <a:srgbClr val="FF0000"/>
              </a:solidFill>
              <a:latin typeface="楷体" pitchFamily="49" charset="-122"/>
              <a:ea typeface="楷体" pitchFamily="49" charset="-122"/>
            </a:endParaRPr>
          </a:p>
          <a:p>
            <a:r>
              <a:rPr lang="en-US" altLang="zh-CN" sz="4400" b="1" dirty="0">
                <a:solidFill>
                  <a:srgbClr val="FF0000"/>
                </a:solidFill>
                <a:latin typeface="楷体" pitchFamily="49" charset="-122"/>
                <a:ea typeface="楷体" pitchFamily="49" charset="-122"/>
              </a:rPr>
              <a:t> </a:t>
            </a:r>
            <a:r>
              <a:rPr lang="en-US" altLang="zh-CN" sz="4400" b="1" dirty="0" smtClean="0">
                <a:solidFill>
                  <a:srgbClr val="FF0000"/>
                </a:solidFill>
                <a:latin typeface="楷体" pitchFamily="49" charset="-122"/>
                <a:ea typeface="楷体" pitchFamily="49" charset="-122"/>
              </a:rPr>
              <a:t>    1221</a:t>
            </a:r>
            <a:r>
              <a:rPr lang="zh-CN" altLang="en-US" sz="4400" b="1" dirty="0" smtClean="0">
                <a:solidFill>
                  <a:srgbClr val="FF0000"/>
                </a:solidFill>
                <a:latin typeface="楷体" pitchFamily="49" charset="-122"/>
                <a:ea typeface="楷体" pitchFamily="49" charset="-122"/>
              </a:rPr>
              <a:t>、</a:t>
            </a:r>
            <a:r>
              <a:rPr lang="en-US" altLang="zh-CN" sz="4400" b="1" dirty="0" smtClean="0">
                <a:solidFill>
                  <a:srgbClr val="FF0000"/>
                </a:solidFill>
                <a:latin typeface="楷体" pitchFamily="49" charset="-122"/>
                <a:ea typeface="楷体" pitchFamily="49" charset="-122"/>
              </a:rPr>
              <a:t>1234321......</a:t>
            </a:r>
            <a:endParaRPr lang="zh-CN" altLang="en-US" sz="4400" b="1" dirty="0">
              <a:solidFill>
                <a:srgbClr val="FF0000"/>
              </a:solidFill>
              <a:latin typeface="楷体" pitchFamily="49" charset="-122"/>
              <a:ea typeface="楷体" pitchFamily="49" charset="-122"/>
            </a:endParaRPr>
          </a:p>
        </p:txBody>
      </p:sp>
    </p:spTree>
    <p:extLst>
      <p:ext uri="{BB962C8B-B14F-4D97-AF65-F5344CB8AC3E}">
        <p14:creationId xmlns:p14="http://schemas.microsoft.com/office/powerpoint/2010/main" val="14963916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a:t>
            </a:r>
            <a:r>
              <a:rPr lang="zh-CN" altLang="zh-CN" sz="4000" dirty="0">
                <a:solidFill>
                  <a:srgbClr val="1353A2"/>
                </a:solidFill>
                <a:latin typeface="微软雅黑" panose="020B0503020204020204" charset="-122"/>
                <a:ea typeface="微软雅黑" panose="020B0503020204020204" charset="-122"/>
              </a:rPr>
              <a:t>：判断</a:t>
            </a:r>
            <a:r>
              <a:rPr lang="en-US" altLang="zh-CN" sz="4000" dirty="0">
                <a:solidFill>
                  <a:srgbClr val="1353A2"/>
                </a:solidFill>
                <a:latin typeface="微软雅黑" panose="020B0503020204020204" charset="-122"/>
                <a:ea typeface="微软雅黑" panose="020B0503020204020204" charset="-122"/>
              </a:rPr>
              <a:t>4</a:t>
            </a:r>
            <a:r>
              <a:rPr lang="zh-CN" altLang="zh-CN" sz="4000" dirty="0">
                <a:solidFill>
                  <a:srgbClr val="1353A2"/>
                </a:solidFill>
                <a:latin typeface="微软雅黑" panose="020B0503020204020204" charset="-122"/>
                <a:ea typeface="微软雅黑" panose="020B0503020204020204" charset="-122"/>
              </a:rPr>
              <a:t>位回文数</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8"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2"/>
          <p:cNvSpPr>
            <a:spLocks noChangeArrowheads="1"/>
          </p:cNvSpPr>
          <p:nvPr/>
        </p:nvSpPr>
        <p:spPr bwMode="auto">
          <a:xfrm>
            <a:off x="2463027" y="3000164"/>
            <a:ext cx="6860377"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本实例要求编写程序，判断输入的</a:t>
            </a:r>
            <a:r>
              <a:rPr lang="en-US" altLang="zh-CN" sz="4000" dirty="0">
                <a:latin typeface="微软雅黑" pitchFamily="34" charset="-122"/>
                <a:ea typeface="微软雅黑" pitchFamily="34" charset="-122"/>
              </a:rPr>
              <a:t>4</a:t>
            </a:r>
            <a:r>
              <a:rPr lang="zh-CN" altLang="zh-CN" sz="4000" dirty="0">
                <a:latin typeface="微软雅黑" pitchFamily="34" charset="-122"/>
                <a:ea typeface="微软雅黑" pitchFamily="34" charset="-122"/>
              </a:rPr>
              <a:t>位整数是否是回文数。</a:t>
            </a:r>
          </a:p>
        </p:txBody>
      </p:sp>
    </p:spTree>
    <p:extLst>
      <p:ext uri="{BB962C8B-B14F-4D97-AF65-F5344CB8AC3E}">
        <p14:creationId xmlns:p14="http://schemas.microsoft.com/office/powerpoint/2010/main" val="2515520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2</a:t>
            </a:r>
            <a:r>
              <a:rPr lang="zh-CN" altLang="zh-CN" sz="4000" dirty="0">
                <a:solidFill>
                  <a:srgbClr val="1353A2"/>
                </a:solidFill>
                <a:latin typeface="微软雅黑" panose="020B0503020204020204" charset="-122"/>
                <a:ea typeface="微软雅黑" panose="020B0503020204020204" charset="-122"/>
              </a:rPr>
              <a:t>：奖金发放</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17"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某企业发放的奖金是根据利润提成计算的，其规则</a:t>
            </a:r>
            <a:r>
              <a:rPr lang="zh-CN" altLang="zh-CN" sz="4400" dirty="0" smtClean="0">
                <a:latin typeface="微软雅黑" pitchFamily="34" charset="-122"/>
                <a:ea typeface="微软雅黑" pitchFamily="34" charset="-122"/>
              </a:rPr>
              <a:t>如</a:t>
            </a:r>
            <a:r>
              <a:rPr lang="zh-CN" altLang="en-US" sz="4400" dirty="0" smtClean="0">
                <a:latin typeface="微软雅黑" pitchFamily="34" charset="-122"/>
                <a:ea typeface="微软雅黑" pitchFamily="34" charset="-122"/>
              </a:rPr>
              <a:t>下</a:t>
            </a:r>
            <a:r>
              <a:rPr lang="zh-CN" altLang="zh-CN" sz="4400" dirty="0" smtClean="0">
                <a:latin typeface="微软雅黑" pitchFamily="34" charset="-122"/>
                <a:ea typeface="微软雅黑" pitchFamily="34" charset="-122"/>
              </a:rPr>
              <a:t>所</a:t>
            </a:r>
            <a:r>
              <a:rPr lang="zh-CN" altLang="zh-CN" sz="4400" dirty="0">
                <a:latin typeface="微软雅黑" pitchFamily="34" charset="-122"/>
                <a:ea typeface="微软雅黑" pitchFamily="34" charset="-122"/>
              </a:rPr>
              <a:t>示。</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220" y="3135175"/>
            <a:ext cx="6343052" cy="2849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09858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2</a:t>
            </a:r>
            <a:r>
              <a:rPr lang="zh-CN" altLang="zh-CN" sz="4000" dirty="0">
                <a:solidFill>
                  <a:srgbClr val="1353A2"/>
                </a:solidFill>
                <a:latin typeface="微软雅黑" panose="020B0503020204020204" charset="-122"/>
                <a:ea typeface="微软雅黑" panose="020B0503020204020204" charset="-122"/>
              </a:rPr>
              <a:t>：奖金发放</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
          <p:cNvSpPr>
            <a:spLocks noChangeArrowheads="1"/>
          </p:cNvSpPr>
          <p:nvPr/>
        </p:nvSpPr>
        <p:spPr bwMode="auto">
          <a:xfrm>
            <a:off x="2463027" y="3000164"/>
            <a:ext cx="6860377"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本实例要求编写程序，实现快速计算员工应得奖金的功能。</a:t>
            </a:r>
          </a:p>
        </p:txBody>
      </p:sp>
    </p:spTree>
    <p:extLst>
      <p:ext uri="{BB962C8B-B14F-4D97-AF65-F5344CB8AC3E}">
        <p14:creationId xmlns:p14="http://schemas.microsoft.com/office/powerpoint/2010/main" val="30332709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9697336"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3</a:t>
            </a:r>
            <a:r>
              <a:rPr lang="zh-CN" altLang="zh-CN" sz="4000" dirty="0">
                <a:solidFill>
                  <a:srgbClr val="1353A2"/>
                </a:solidFill>
                <a:latin typeface="微软雅黑" panose="020B0503020204020204" charset="-122"/>
                <a:ea typeface="微软雅黑" panose="020B0503020204020204" charset="-122"/>
              </a:rPr>
              <a:t>：根据身高体重计算某个人的</a:t>
            </a:r>
            <a:r>
              <a:rPr lang="en-US" altLang="zh-CN" sz="4000" dirty="0">
                <a:solidFill>
                  <a:srgbClr val="1353A2"/>
                </a:solidFill>
                <a:latin typeface="微软雅黑" panose="020B0503020204020204" charset="-122"/>
                <a:ea typeface="微软雅黑" panose="020B0503020204020204" charset="-122"/>
              </a:rPr>
              <a:t>BMI</a:t>
            </a:r>
            <a:r>
              <a:rPr lang="zh-CN" altLang="zh-CN" sz="4000" dirty="0">
                <a:solidFill>
                  <a:srgbClr val="1353A2"/>
                </a:solidFill>
                <a:latin typeface="微软雅黑" panose="020B0503020204020204" charset="-122"/>
                <a:ea typeface="微软雅黑" panose="020B0503020204020204" charset="-122"/>
              </a:rPr>
              <a:t>值</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矩形 2"/>
          <p:cNvSpPr>
            <a:spLocks noChangeArrowheads="1"/>
          </p:cNvSpPr>
          <p:nvPr/>
        </p:nvSpPr>
        <p:spPr bwMode="auto">
          <a:xfrm>
            <a:off x="577849" y="1320800"/>
            <a:ext cx="1123439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000" dirty="0">
                <a:latin typeface="微软雅黑" pitchFamily="34" charset="-122"/>
                <a:ea typeface="微软雅黑" pitchFamily="34" charset="-122"/>
              </a:rPr>
              <a:t>BMI</a:t>
            </a:r>
            <a:r>
              <a:rPr lang="zh-CN" altLang="zh-CN" sz="4000" dirty="0">
                <a:latin typeface="微软雅黑" pitchFamily="34" charset="-122"/>
                <a:ea typeface="微软雅黑" pitchFamily="34" charset="-122"/>
              </a:rPr>
              <a:t>又称为身体质量指数，它是国际上常用的衡量人体胖瘦程度以及是否健康的一个标准</a:t>
            </a:r>
            <a:r>
              <a:rPr lang="zh-CN" altLang="zh-CN" sz="4000" dirty="0" smtClean="0">
                <a:latin typeface="微软雅黑" pitchFamily="34" charset="-122"/>
                <a:ea typeface="微软雅黑" pitchFamily="34" charset="-122"/>
              </a:rPr>
              <a:t>。</a:t>
            </a:r>
            <a:endParaRPr lang="zh-CN" altLang="zh-CN" sz="4000" dirty="0">
              <a:latin typeface="微软雅黑" pitchFamily="34" charset="-122"/>
              <a:ea typeface="微软雅黑"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5048" y="3260995"/>
            <a:ext cx="5247474" cy="2724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577849" y="4618495"/>
            <a:ext cx="5325625" cy="136666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1151411" y="4824774"/>
            <a:ext cx="417849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zh-CN" altLang="zh-CN" sz="2800" dirty="0">
                <a:latin typeface="Times New Roman" pitchFamily="18" charset="0"/>
              </a:rPr>
              <a:t>身体质量指数（</a:t>
            </a:r>
            <a:r>
              <a:rPr lang="en-US" altLang="zh-CN" sz="2800" dirty="0">
                <a:latin typeface="Times New Roman" pitchFamily="18" charset="0"/>
              </a:rPr>
              <a:t>BMI</a:t>
            </a:r>
            <a:r>
              <a:rPr lang="zh-CN" altLang="zh-CN" sz="2800" dirty="0">
                <a:latin typeface="Times New Roman" pitchFamily="18" charset="0"/>
              </a:rPr>
              <a:t>）</a:t>
            </a:r>
            <a:r>
              <a:rPr lang="en-US" altLang="zh-CN" sz="2800" dirty="0">
                <a:latin typeface="Times New Roman" pitchFamily="18" charset="0"/>
              </a:rPr>
              <a:t>= </a:t>
            </a:r>
            <a:r>
              <a:rPr lang="zh-CN" altLang="zh-CN" sz="2800" dirty="0">
                <a:latin typeface="Times New Roman" pitchFamily="18" charset="0"/>
              </a:rPr>
              <a:t>体重（</a:t>
            </a:r>
            <a:r>
              <a:rPr lang="en-US" altLang="zh-CN" sz="2800" dirty="0">
                <a:latin typeface="Times New Roman" pitchFamily="18" charset="0"/>
              </a:rPr>
              <a:t>kg</a:t>
            </a:r>
            <a:r>
              <a:rPr lang="zh-CN" altLang="zh-CN" sz="2800" dirty="0">
                <a:latin typeface="Times New Roman" pitchFamily="18" charset="0"/>
              </a:rPr>
              <a:t>）÷身高</a:t>
            </a:r>
            <a:r>
              <a:rPr lang="en-US" altLang="zh-CN" sz="2800" dirty="0">
                <a:latin typeface="Times New Roman" pitchFamily="18" charset="0"/>
              </a:rPr>
              <a:t>2</a:t>
            </a:r>
            <a:r>
              <a:rPr lang="zh-CN" altLang="zh-CN" sz="2800" dirty="0">
                <a:latin typeface="Times New Roman" pitchFamily="18" charset="0"/>
              </a:rPr>
              <a:t>（</a:t>
            </a:r>
            <a:r>
              <a:rPr lang="en-US" altLang="zh-CN" sz="2800" dirty="0">
                <a:latin typeface="Times New Roman" pitchFamily="18" charset="0"/>
              </a:rPr>
              <a:t>m2</a:t>
            </a:r>
            <a:r>
              <a:rPr lang="zh-CN" altLang="zh-CN" sz="2800" dirty="0">
                <a:latin typeface="Times New Roman" pitchFamily="18" charset="0"/>
              </a:rPr>
              <a:t>）</a:t>
            </a:r>
          </a:p>
        </p:txBody>
      </p:sp>
    </p:spTree>
    <p:extLst>
      <p:ext uri="{BB962C8B-B14F-4D97-AF65-F5344CB8AC3E}">
        <p14:creationId xmlns:p14="http://schemas.microsoft.com/office/powerpoint/2010/main" val="2624910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9"/>
          <p:cNvGrpSpPr>
            <a:grpSpLocks/>
          </p:cNvGrpSpPr>
          <p:nvPr/>
        </p:nvGrpSpPr>
        <p:grpSpPr bwMode="auto">
          <a:xfrm>
            <a:off x="3246438" y="1743075"/>
            <a:ext cx="5407025" cy="3732213"/>
            <a:chOff x="1809684" y="1771915"/>
            <a:chExt cx="5633372" cy="3890359"/>
          </a:xfrm>
        </p:grpSpPr>
        <p:sp>
          <p:nvSpPr>
            <p:cNvPr id="7170" name="弧形 80"/>
            <p:cNvSpPr>
              <a:spLocks noChangeArrowheads="1"/>
            </p:cNvSpPr>
            <p:nvPr/>
          </p:nvSpPr>
          <p:spPr bwMode="auto">
            <a:xfrm rot="5400000">
              <a:off x="3976670" y="3085281"/>
              <a:ext cx="1313885" cy="1314895"/>
            </a:xfrm>
            <a:custGeom>
              <a:avLst/>
              <a:gdLst>
                <a:gd name="T0" fmla="*/ 660347 w 1313885"/>
                <a:gd name="T1" fmla="*/ 1314886 h 1314895"/>
                <a:gd name="T2" fmla="*/ 50918 w 1313885"/>
                <a:gd name="T3" fmla="*/ 911233 h 1314895"/>
                <a:gd name="T4" fmla="*/ 191035 w 1313885"/>
                <a:gd name="T5" fmla="*/ 193946 h 1314895"/>
                <a:gd name="T6" fmla="*/ 907723 w 1313885"/>
                <a:gd name="T7" fmla="*/ 49788 h 1314895"/>
                <a:gd name="T8" fmla="*/ 1313886 w 1313885"/>
                <a:gd name="T9" fmla="*/ 657448 h 1314895"/>
                <a:gd name="T10" fmla="*/ 656943 w 1313885"/>
                <a:gd name="T11" fmla="*/ 657448 h 1314895"/>
                <a:gd name="T12" fmla="*/ 660347 w 1313885"/>
                <a:gd name="T13" fmla="*/ 1314886 h 1314895"/>
                <a:gd name="T14" fmla="*/ 660347 w 1313885"/>
                <a:gd name="T15" fmla="*/ 1314886 h 1314895"/>
                <a:gd name="T16" fmla="*/ 50918 w 1313885"/>
                <a:gd name="T17" fmla="*/ 911233 h 1314895"/>
                <a:gd name="T18" fmla="*/ 191035 w 1313885"/>
                <a:gd name="T19" fmla="*/ 193946 h 1314895"/>
                <a:gd name="T20" fmla="*/ 907723 w 1313885"/>
                <a:gd name="T21" fmla="*/ 49788 h 1314895"/>
                <a:gd name="T22" fmla="*/ 1313886 w 1313885"/>
                <a:gd name="T23" fmla="*/ 657448 h 1314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3885" h="1314895" stroke="0">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lnTo>
                    <a:pt x="656943" y="657448"/>
                  </a:lnTo>
                  <a:cubicBezTo>
                    <a:pt x="658078" y="876594"/>
                    <a:pt x="659212" y="1095740"/>
                    <a:pt x="660347" y="1314886"/>
                  </a:cubicBezTo>
                  <a:close/>
                </a:path>
                <a:path w="1313885" h="1314895" fill="none">
                  <a:moveTo>
                    <a:pt x="660347" y="1314886"/>
                  </a:moveTo>
                  <a:cubicBezTo>
                    <a:pt x="394266" y="1316266"/>
                    <a:pt x="153631" y="1156882"/>
                    <a:pt x="50918" y="911233"/>
                  </a:cubicBezTo>
                  <a:cubicBezTo>
                    <a:pt x="-51709" y="665790"/>
                    <a:pt x="3602" y="382641"/>
                    <a:pt x="191035" y="193946"/>
                  </a:cubicBezTo>
                  <a:cubicBezTo>
                    <a:pt x="378689" y="5028"/>
                    <a:pt x="661705" y="-51899"/>
                    <a:pt x="907723" y="49788"/>
                  </a:cubicBezTo>
                  <a:cubicBezTo>
                    <a:pt x="1153536" y="151390"/>
                    <a:pt x="1313886" y="391290"/>
                    <a:pt x="1313886" y="657448"/>
                  </a:cubicBezTo>
                </a:path>
              </a:pathLst>
            </a:custGeom>
            <a:noFill/>
            <a:ln w="57150">
              <a:solidFill>
                <a:srgbClr val="D5F4FF"/>
              </a:solidFill>
              <a:round/>
              <a:headEnd type="oval" w="sm" len="sm"/>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 name="弧形 81"/>
            <p:cNvSpPr>
              <a:spLocks noChangeArrowheads="1"/>
            </p:cNvSpPr>
            <p:nvPr/>
          </p:nvSpPr>
          <p:spPr bwMode="auto">
            <a:xfrm>
              <a:off x="4091957" y="3203290"/>
              <a:ext cx="1083341" cy="1083872"/>
            </a:xfrm>
            <a:custGeom>
              <a:avLst/>
              <a:gdLst>
                <a:gd name="T0" fmla="*/ 31 w 1083341"/>
                <a:gd name="T1" fmla="*/ 547729 h 1083872"/>
                <a:gd name="T2" fmla="*/ 267398 w 1083341"/>
                <a:gd name="T3" fmla="*/ 74608 h 1083872"/>
                <a:gd name="T4" fmla="*/ 810932 w 1083341"/>
                <a:gd name="T5" fmla="*/ 71700 h 1083872"/>
                <a:gd name="T6" fmla="*/ 1083342 w 1083341"/>
                <a:gd name="T7" fmla="*/ 541937 h 1083872"/>
                <a:gd name="T8" fmla="*/ 541671 w 1083341"/>
                <a:gd name="T9" fmla="*/ 541936 h 1083872"/>
                <a:gd name="T10" fmla="*/ 31 w 1083341"/>
                <a:gd name="T11" fmla="*/ 547729 h 1083872"/>
                <a:gd name="T12" fmla="*/ 31 w 1083341"/>
                <a:gd name="T13" fmla="*/ 547729 h 1083872"/>
                <a:gd name="T14" fmla="*/ 267398 w 1083341"/>
                <a:gd name="T15" fmla="*/ 74608 h 1083872"/>
                <a:gd name="T16" fmla="*/ 810932 w 1083341"/>
                <a:gd name="T17" fmla="*/ 71700 h 1083872"/>
                <a:gd name="T18" fmla="*/ 1083342 w 1083341"/>
                <a:gd name="T19" fmla="*/ 541937 h 1083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3341" h="1083872" stroke="0">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lnTo>
                    <a:pt x="541671" y="541936"/>
                  </a:lnTo>
                  <a:lnTo>
                    <a:pt x="31" y="547729"/>
                  </a:lnTo>
                  <a:close/>
                </a:path>
                <a:path w="1083341" h="1083872" fill="none">
                  <a:moveTo>
                    <a:pt x="31" y="547729"/>
                  </a:moveTo>
                  <a:cubicBezTo>
                    <a:pt x="-2044" y="353477"/>
                    <a:pt x="99961" y="172973"/>
                    <a:pt x="267398" y="74608"/>
                  </a:cubicBezTo>
                  <a:cubicBezTo>
                    <a:pt x="434942" y="-23819"/>
                    <a:pt x="642344" y="-24929"/>
                    <a:pt x="810932" y="71700"/>
                  </a:cubicBezTo>
                  <a:cubicBezTo>
                    <a:pt x="979412" y="168267"/>
                    <a:pt x="1083342" y="347672"/>
                    <a:pt x="1083342" y="541937"/>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2" name="弧形 82"/>
            <p:cNvSpPr>
              <a:spLocks noChangeArrowheads="1"/>
            </p:cNvSpPr>
            <p:nvPr/>
          </p:nvSpPr>
          <p:spPr bwMode="auto">
            <a:xfrm rot="-5400000">
              <a:off x="4171955" y="3346629"/>
              <a:ext cx="898538" cy="823670"/>
            </a:xfrm>
            <a:custGeom>
              <a:avLst/>
              <a:gdLst>
                <a:gd name="T0" fmla="*/ 455476 w 898538"/>
                <a:gd name="T1" fmla="*/ 39 h 823670"/>
                <a:gd name="T2" fmla="*/ 898538 w 898538"/>
                <a:gd name="T3" fmla="*/ 411835 h 823670"/>
                <a:gd name="T4" fmla="*/ 449269 w 898538"/>
                <a:gd name="T5" fmla="*/ 411835 h 823670"/>
                <a:gd name="T6" fmla="*/ 455476 w 898538"/>
                <a:gd name="T7" fmla="*/ 39 h 823670"/>
                <a:gd name="T8" fmla="*/ 455476 w 898538"/>
                <a:gd name="T9" fmla="*/ 39 h 823670"/>
                <a:gd name="T10" fmla="*/ 898538 w 898538"/>
                <a:gd name="T11" fmla="*/ 411835 h 823670"/>
              </a:gdLst>
              <a:ahLst/>
              <a:cxnLst>
                <a:cxn ang="0">
                  <a:pos x="T0" y="T1"/>
                </a:cxn>
                <a:cxn ang="0">
                  <a:pos x="T2" y="T3"/>
                </a:cxn>
                <a:cxn ang="0">
                  <a:pos x="T4" y="T5"/>
                </a:cxn>
                <a:cxn ang="0">
                  <a:pos x="T6" y="T7"/>
                </a:cxn>
                <a:cxn ang="0">
                  <a:pos x="T8" y="T9"/>
                </a:cxn>
                <a:cxn ang="0">
                  <a:pos x="T10" y="T11"/>
                </a:cxn>
              </a:cxnLst>
              <a:rect l="0" t="0" r="r" b="b"/>
              <a:pathLst>
                <a:path w="898538" h="823670" stroke="0">
                  <a:moveTo>
                    <a:pt x="455476" y="39"/>
                  </a:moveTo>
                  <a:cubicBezTo>
                    <a:pt x="701156" y="3151"/>
                    <a:pt x="898538" y="186603"/>
                    <a:pt x="898538" y="411835"/>
                  </a:cubicBezTo>
                  <a:lnTo>
                    <a:pt x="449269" y="411835"/>
                  </a:lnTo>
                  <a:lnTo>
                    <a:pt x="455476" y="39"/>
                  </a:lnTo>
                  <a:close/>
                </a:path>
                <a:path w="898538" h="823670" fill="none">
                  <a:moveTo>
                    <a:pt x="455476" y="39"/>
                  </a:moveTo>
                  <a:cubicBezTo>
                    <a:pt x="701156" y="3151"/>
                    <a:pt x="898538" y="186603"/>
                    <a:pt x="898538" y="411835"/>
                  </a:cubicBezTo>
                </a:path>
              </a:pathLst>
            </a:custGeom>
            <a:noFill/>
            <a:ln w="57150">
              <a:solidFill>
                <a:srgbClr val="D5F4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173" name="组合 3"/>
            <p:cNvGrpSpPr>
              <a:grpSpLocks/>
            </p:cNvGrpSpPr>
            <p:nvPr/>
          </p:nvGrpSpPr>
          <p:grpSpPr bwMode="auto">
            <a:xfrm>
              <a:off x="1809684" y="1771915"/>
              <a:ext cx="5633372" cy="3890359"/>
              <a:chOff x="1809685" y="1771917"/>
              <a:chExt cx="5633374" cy="3890364"/>
            </a:xfrm>
          </p:grpSpPr>
          <p:graphicFrame>
            <p:nvGraphicFramePr>
              <p:cNvPr id="7174" name="图表 2"/>
              <p:cNvGraphicFramePr>
                <a:graphicFrameLocks/>
              </p:cNvGraphicFramePr>
              <p:nvPr/>
            </p:nvGraphicFramePr>
            <p:xfrm>
              <a:off x="1809685" y="1771917"/>
              <a:ext cx="5633374" cy="3890364"/>
            </p:xfrm>
            <a:graphic>
              <a:graphicData uri="http://schemas.openxmlformats.org/presentationml/2006/ole">
                <mc:AlternateContent xmlns:mc="http://schemas.openxmlformats.org/markup-compatibility/2006">
                  <mc:Choice xmlns:v="urn:schemas-microsoft-com:vml" Requires="v">
                    <p:oleObj spid="_x0000_s8554" r:id="rId4" imgW="5394240" imgH="3720960" progId="Excel.Sheet.8">
                      <p:embed/>
                    </p:oleObj>
                  </mc:Choice>
                  <mc:Fallback>
                    <p:oleObj r:id="rId4" imgW="5394240" imgH="3720960" progId="Excel.Sheet.8">
                      <p:embed/>
                      <p:pic>
                        <p:nvPicPr>
                          <p:cNvPr id="0" name="图表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685" y="1771917"/>
                            <a:ext cx="5633374" cy="3890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0" name="TextBox 88"/>
              <p:cNvSpPr txBox="1"/>
              <p:nvPr/>
            </p:nvSpPr>
            <p:spPr>
              <a:xfrm rot="18892830">
                <a:off x="3398053" y="2555554"/>
                <a:ext cx="1040850"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掌握</a:t>
                </a:r>
                <a:endParaRPr lang="zh-CN" altLang="en-US" sz="2000" b="1" spc="300" dirty="0">
                  <a:solidFill>
                    <a:schemeClr val="bg1"/>
                  </a:solidFill>
                  <a:latin typeface="微软雅黑" panose="020B0503020204020204" charset="-122"/>
                  <a:ea typeface="微软雅黑" panose="020B0503020204020204" charset="-122"/>
                </a:endParaRPr>
              </a:p>
            </p:txBody>
          </p:sp>
          <p:sp>
            <p:nvSpPr>
              <p:cNvPr id="11" name="TextBox 43"/>
              <p:cNvSpPr txBox="1"/>
              <p:nvPr/>
            </p:nvSpPr>
            <p:spPr>
              <a:xfrm rot="3026289">
                <a:off x="3312874" y="4518938"/>
                <a:ext cx="1042505" cy="416797"/>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smtClean="0">
                    <a:solidFill>
                      <a:schemeClr val="bg1"/>
                    </a:solidFill>
                    <a:latin typeface="微软雅黑" panose="020B0503020204020204" charset="-122"/>
                    <a:ea typeface="微软雅黑" panose="020B0503020204020204" charset="-122"/>
                  </a:rPr>
                  <a:t>熟悉</a:t>
                </a:r>
                <a:endParaRPr lang="zh-CN" altLang="en-US" sz="2000" b="1" spc="300" dirty="0">
                  <a:solidFill>
                    <a:schemeClr val="bg1"/>
                  </a:solidFill>
                  <a:latin typeface="微软雅黑" panose="020B0503020204020204" charset="-122"/>
                  <a:ea typeface="微软雅黑" panose="020B0503020204020204" charset="-122"/>
                </a:endParaRPr>
              </a:p>
            </p:txBody>
          </p:sp>
        </p:grpSp>
        <p:sp>
          <p:nvSpPr>
            <p:cNvPr id="7" name="TextBox 84"/>
            <p:cNvSpPr txBox="1"/>
            <p:nvPr/>
          </p:nvSpPr>
          <p:spPr>
            <a:xfrm rot="3181581" flipH="1">
              <a:off x="5144630" y="2802079"/>
              <a:ext cx="1040849" cy="416859"/>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掌握</a:t>
              </a:r>
            </a:p>
          </p:txBody>
        </p:sp>
        <p:sp>
          <p:nvSpPr>
            <p:cNvPr id="8" name="TextBox 86"/>
            <p:cNvSpPr txBox="1"/>
            <p:nvPr/>
          </p:nvSpPr>
          <p:spPr>
            <a:xfrm rot="8102442" flipH="1" flipV="1">
              <a:off x="5094439" y="4217631"/>
              <a:ext cx="1040337" cy="417064"/>
            </a:xfrm>
            <a:prstGeom prst="rect">
              <a:avLst/>
            </a:prstGeom>
            <a:noFill/>
          </p:spPr>
          <p:txBody>
            <a:bodyPr>
              <a:spAutoFit/>
            </a:bodyPr>
            <a:lstStyle/>
            <a:p>
              <a:pPr eaLnBrk="0" fontAlgn="auto" hangingPunct="0">
                <a:spcBef>
                  <a:spcPts val="0"/>
                </a:spcBef>
                <a:spcAft>
                  <a:spcPts val="0"/>
                </a:spcAft>
                <a:buFontTx/>
                <a:buNone/>
                <a:defRPr/>
              </a:pPr>
              <a:r>
                <a:rPr lang="zh-CN" altLang="en-US" sz="2000" b="1" spc="300" dirty="0">
                  <a:solidFill>
                    <a:schemeClr val="bg1"/>
                  </a:solidFill>
                  <a:latin typeface="微软雅黑" panose="020B0503020204020204" charset="-122"/>
                  <a:ea typeface="微软雅黑" panose="020B0503020204020204" charset="-122"/>
                </a:rPr>
                <a:t>熟悉</a:t>
              </a:r>
            </a:p>
          </p:txBody>
        </p:sp>
      </p:grpSp>
      <p:sp>
        <p:nvSpPr>
          <p:cNvPr id="12" name="标题 1"/>
          <p:cNvSpPr>
            <a:spLocks noChangeArrowheads="1"/>
          </p:cNvSpPr>
          <p:nvPr/>
        </p:nvSpPr>
        <p:spPr bwMode="auto">
          <a:xfrm>
            <a:off x="2330725" y="265724"/>
            <a:ext cx="5148262"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en-US" altLang="zh-CN" sz="4000" dirty="0">
                <a:solidFill>
                  <a:srgbClr val="1353A2"/>
                </a:solidFill>
                <a:latin typeface="微软雅黑" panose="020B0503020204020204" charset="-122"/>
                <a:ea typeface="微软雅黑" panose="020B0503020204020204" charset="-122"/>
                <a:sym typeface="Wingdings" panose="05000000000000000000" charset="0"/>
              </a:rPr>
              <a:t></a:t>
            </a:r>
            <a:r>
              <a:rPr lang="zh-CN" altLang="en-US" sz="4000" dirty="0">
                <a:solidFill>
                  <a:srgbClr val="1353A2"/>
                </a:solidFill>
                <a:latin typeface="微软雅黑" panose="020B0503020204020204" charset="-122"/>
                <a:ea typeface="微软雅黑" panose="020B0503020204020204" charset="-122"/>
                <a:sym typeface="宋体" panose="02010600030101010101" pitchFamily="2" charset="-122"/>
              </a:rPr>
              <a:t> 学习目标</a:t>
            </a:r>
          </a:p>
        </p:txBody>
      </p:sp>
      <p:grpSp>
        <p:nvGrpSpPr>
          <p:cNvPr id="13" name="组合 9"/>
          <p:cNvGrpSpPr>
            <a:grpSpLocks/>
          </p:cNvGrpSpPr>
          <p:nvPr/>
        </p:nvGrpSpPr>
        <p:grpSpPr bwMode="auto">
          <a:xfrm>
            <a:off x="1882775" y="1219725"/>
            <a:ext cx="3119438" cy="1383774"/>
            <a:chOff x="153988" y="1372871"/>
            <a:chExt cx="3118034" cy="1382899"/>
          </a:xfrm>
        </p:grpSpPr>
        <p:sp>
          <p:nvSpPr>
            <p:cNvPr id="7181" name="矩形 5"/>
            <p:cNvSpPr>
              <a:spLocks noChangeArrowheads="1"/>
            </p:cNvSpPr>
            <p:nvPr/>
          </p:nvSpPr>
          <p:spPr bwMode="auto">
            <a:xfrm>
              <a:off x="751249" y="1372871"/>
              <a:ext cx="2520773" cy="101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nSpc>
                  <a:spcPts val="3600"/>
                </a:lnSpc>
              </a:pPr>
              <a:r>
                <a:rPr lang="zh-CN" altLang="en-US" sz="2000" b="1" dirty="0" smtClean="0">
                  <a:latin typeface="微软雅黑" pitchFamily="34" charset="-122"/>
                  <a:ea typeface="微软雅黑" pitchFamily="34" charset="-122"/>
                </a:rPr>
                <a:t>掌握 </a:t>
              </a:r>
              <a:r>
                <a:rPr lang="en-US" altLang="zh-CN" sz="2000" b="1" dirty="0" smtClean="0">
                  <a:solidFill>
                    <a:srgbClr val="1369B2"/>
                  </a:solidFill>
                  <a:latin typeface="微软雅黑" pitchFamily="34" charset="-122"/>
                  <a:ea typeface="微软雅黑" pitchFamily="34" charset="-122"/>
                </a:rPr>
                <a:t>if</a:t>
              </a:r>
              <a:r>
                <a:rPr lang="zh-CN" altLang="zh-CN" sz="2000" b="1" dirty="0">
                  <a:solidFill>
                    <a:srgbClr val="1369B2"/>
                  </a:solidFill>
                  <a:latin typeface="微软雅黑" pitchFamily="34" charset="-122"/>
                  <a:ea typeface="微软雅黑" pitchFamily="34" charset="-122"/>
                </a:rPr>
                <a:t>语句的多种格</a:t>
              </a:r>
              <a:r>
                <a:rPr lang="zh-CN" altLang="zh-CN" sz="2000" b="1" dirty="0" smtClean="0">
                  <a:solidFill>
                    <a:srgbClr val="1369B2"/>
                  </a:solidFill>
                  <a:latin typeface="微软雅黑" pitchFamily="34" charset="-122"/>
                  <a:ea typeface="微软雅黑" pitchFamily="34" charset="-122"/>
                </a:rPr>
                <a:t>式</a:t>
              </a:r>
              <a:r>
                <a:rPr lang="zh-CN" altLang="en-US" sz="2000" b="1" dirty="0" smtClean="0">
                  <a:solidFill>
                    <a:srgbClr val="1369B2"/>
                  </a:solidFill>
                  <a:latin typeface="微软雅黑" pitchFamily="34" charset="-122"/>
                  <a:ea typeface="微软雅黑" pitchFamily="34" charset="-122"/>
                </a:rPr>
                <a:t>，跳转语句</a:t>
              </a:r>
              <a:endParaRPr lang="zh-CN" altLang="en-US" sz="2000" b="1" dirty="0">
                <a:solidFill>
                  <a:srgbClr val="1369B2"/>
                </a:solidFill>
                <a:latin typeface="微软雅黑" pitchFamily="34" charset="-122"/>
                <a:ea typeface="微软雅黑" pitchFamily="34" charset="-122"/>
              </a:endParaRPr>
            </a:p>
          </p:txBody>
        </p:sp>
        <p:grpSp>
          <p:nvGrpSpPr>
            <p:cNvPr id="7182" name="组合 16"/>
            <p:cNvGrpSpPr>
              <a:grpSpLocks/>
            </p:cNvGrpSpPr>
            <p:nvPr/>
          </p:nvGrpSpPr>
          <p:grpSpPr bwMode="auto">
            <a:xfrm>
              <a:off x="466536" y="2103548"/>
              <a:ext cx="2179369" cy="652222"/>
              <a:chOff x="860198" y="2352244"/>
              <a:chExt cx="2178276" cy="652213"/>
            </a:xfrm>
          </p:grpSpPr>
          <p:cxnSp>
            <p:nvCxnSpPr>
              <p:cNvPr id="7183" name="直接连接符 7"/>
              <p:cNvCxnSpPr>
                <a:cxnSpLocks noChangeShapeType="1"/>
              </p:cNvCxnSpPr>
              <p:nvPr/>
            </p:nvCxnSpPr>
            <p:spPr bwMode="auto">
              <a:xfrm>
                <a:off x="860311" y="2351794"/>
                <a:ext cx="372783" cy="652663"/>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84" name="直接连接符 10"/>
              <p:cNvCxnSpPr>
                <a:cxnSpLocks noChangeShapeType="1"/>
              </p:cNvCxnSpPr>
              <p:nvPr/>
            </p:nvCxnSpPr>
            <p:spPr bwMode="auto">
              <a:xfrm>
                <a:off x="1223576" y="3004457"/>
                <a:ext cx="181474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85" name="组合 15"/>
            <p:cNvGrpSpPr>
              <a:grpSpLocks/>
            </p:cNvGrpSpPr>
            <p:nvPr/>
          </p:nvGrpSpPr>
          <p:grpSpPr bwMode="auto">
            <a:xfrm>
              <a:off x="153988" y="1614313"/>
              <a:ext cx="474819" cy="522307"/>
              <a:chOff x="1232465" y="3529898"/>
              <a:chExt cx="474581" cy="522300"/>
            </a:xfrm>
          </p:grpSpPr>
          <p:sp>
            <p:nvSpPr>
              <p:cNvPr id="7186" name="椭圆 16"/>
              <p:cNvSpPr>
                <a:spLocks noChangeArrowheads="1"/>
              </p:cNvSpPr>
              <p:nvPr/>
            </p:nvSpPr>
            <p:spPr bwMode="auto">
              <a:xfrm>
                <a:off x="1232465" y="3558160"/>
                <a:ext cx="474308" cy="474808"/>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87" name="TextBox 52"/>
              <p:cNvSpPr txBox="1">
                <a:spLocks noChangeArrowheads="1"/>
              </p:cNvSpPr>
              <p:nvPr/>
            </p:nvSpPr>
            <p:spPr bwMode="auto">
              <a:xfrm>
                <a:off x="1287986" y="3529576"/>
                <a:ext cx="334712" cy="52244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1</a:t>
                </a:r>
                <a:endParaRPr lang="zh-CN" altLang="en-US" sz="2800" b="1">
                  <a:solidFill>
                    <a:schemeClr val="bg1"/>
                  </a:solidFill>
                  <a:latin typeface="Times New Roman" pitchFamily="18" charset="0"/>
                  <a:cs typeface="Times New Roman" pitchFamily="18" charset="0"/>
                </a:endParaRPr>
              </a:p>
            </p:txBody>
          </p:sp>
        </p:grpSp>
      </p:grpSp>
      <p:grpSp>
        <p:nvGrpSpPr>
          <p:cNvPr id="21" name="组合 63"/>
          <p:cNvGrpSpPr>
            <a:grpSpLocks/>
          </p:cNvGrpSpPr>
          <p:nvPr/>
        </p:nvGrpSpPr>
        <p:grpSpPr bwMode="auto">
          <a:xfrm>
            <a:off x="6711950" y="1268355"/>
            <a:ext cx="3281363" cy="1343082"/>
            <a:chOff x="5414469" y="1870027"/>
            <a:chExt cx="3281856" cy="1339898"/>
          </a:xfrm>
        </p:grpSpPr>
        <p:grpSp>
          <p:nvGrpSpPr>
            <p:cNvPr id="7189" name="组合 32"/>
            <p:cNvGrpSpPr>
              <a:grpSpLocks/>
            </p:cNvGrpSpPr>
            <p:nvPr/>
          </p:nvGrpSpPr>
          <p:grpSpPr bwMode="auto">
            <a:xfrm flipH="1">
              <a:off x="6253163" y="2557463"/>
              <a:ext cx="2178050" cy="652462"/>
              <a:chOff x="860198" y="2352244"/>
              <a:chExt cx="2178276" cy="652213"/>
            </a:xfrm>
          </p:grpSpPr>
          <p:cxnSp>
            <p:nvCxnSpPr>
              <p:cNvPr id="7190" name="直接连接符 33"/>
              <p:cNvCxnSpPr>
                <a:cxnSpLocks noChangeShapeType="1"/>
              </p:cNvCxnSpPr>
              <p:nvPr/>
            </p:nvCxnSpPr>
            <p:spPr bwMode="auto">
              <a:xfrm>
                <a:off x="860264" y="2352817"/>
                <a:ext cx="371605" cy="651640"/>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191" name="直接连接符 34"/>
              <p:cNvCxnSpPr>
                <a:cxnSpLocks noChangeShapeType="1"/>
              </p:cNvCxnSpPr>
              <p:nvPr/>
            </p:nvCxnSpPr>
            <p:spPr bwMode="auto">
              <a:xfrm>
                <a:off x="1222341" y="3004457"/>
                <a:ext cx="1816736"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192" name="组合 35"/>
            <p:cNvGrpSpPr>
              <a:grpSpLocks/>
            </p:cNvGrpSpPr>
            <p:nvPr/>
          </p:nvGrpSpPr>
          <p:grpSpPr bwMode="auto">
            <a:xfrm>
              <a:off x="8223250" y="2109791"/>
              <a:ext cx="473075" cy="522287"/>
              <a:chOff x="1232465" y="3530023"/>
              <a:chExt cx="474415" cy="522742"/>
            </a:xfrm>
          </p:grpSpPr>
          <p:sp>
            <p:nvSpPr>
              <p:cNvPr id="7193" name="椭圆 24"/>
              <p:cNvSpPr>
                <a:spLocks noChangeArrowheads="1"/>
              </p:cNvSpPr>
              <p:nvPr/>
            </p:nvSpPr>
            <p:spPr bwMode="auto">
              <a:xfrm>
                <a:off x="1232348" y="3558995"/>
                <a:ext cx="474532" cy="475089"/>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194" name="TextBox 68"/>
              <p:cNvSpPr txBox="1">
                <a:spLocks noChangeArrowheads="1"/>
              </p:cNvSpPr>
              <p:nvPr/>
            </p:nvSpPr>
            <p:spPr bwMode="auto">
              <a:xfrm>
                <a:off x="1300820" y="3530490"/>
                <a:ext cx="335995" cy="522598"/>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2</a:t>
                </a:r>
                <a:endParaRPr lang="zh-CN" altLang="en-US" sz="2800" b="1">
                  <a:solidFill>
                    <a:schemeClr val="bg1"/>
                  </a:solidFill>
                  <a:latin typeface="Times New Roman" pitchFamily="18" charset="0"/>
                  <a:cs typeface="Times New Roman" pitchFamily="18" charset="0"/>
                </a:endParaRPr>
              </a:p>
            </p:txBody>
          </p:sp>
        </p:grpSp>
        <p:sp>
          <p:nvSpPr>
            <p:cNvPr id="7195" name="矩形 46"/>
            <p:cNvSpPr>
              <a:spLocks noChangeArrowheads="1"/>
            </p:cNvSpPr>
            <p:nvPr/>
          </p:nvSpPr>
          <p:spPr bwMode="auto">
            <a:xfrm>
              <a:off x="5414469" y="1870027"/>
              <a:ext cx="2774364" cy="1013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rPr>
                <a:t>掌握 </a:t>
              </a:r>
              <a:r>
                <a:rPr lang="en-US" altLang="zh-CN" sz="2000" b="1" dirty="0">
                  <a:solidFill>
                    <a:srgbClr val="1369B2"/>
                  </a:solidFill>
                  <a:latin typeface="微软雅黑" pitchFamily="34" charset="-122"/>
                  <a:ea typeface="微软雅黑" pitchFamily="34" charset="-122"/>
                </a:rPr>
                <a:t>while</a:t>
              </a:r>
              <a:r>
                <a:rPr lang="zh-CN" altLang="zh-CN" sz="2000" b="1" dirty="0">
                  <a:solidFill>
                    <a:srgbClr val="1369B2"/>
                  </a:solidFill>
                  <a:latin typeface="微软雅黑" pitchFamily="34" charset="-122"/>
                  <a:ea typeface="微软雅黑" pitchFamily="34" charset="-122"/>
                </a:rPr>
                <a:t>循</a:t>
              </a:r>
              <a:r>
                <a:rPr lang="zh-CN" altLang="zh-CN" sz="2000" b="1" dirty="0" smtClean="0">
                  <a:solidFill>
                    <a:srgbClr val="1369B2"/>
                  </a:solidFill>
                  <a:latin typeface="微软雅黑" pitchFamily="34" charset="-122"/>
                  <a:ea typeface="微软雅黑" pitchFamily="34" charset="-122"/>
                </a:rPr>
                <a:t>环</a:t>
              </a:r>
              <a:r>
                <a:rPr lang="zh-CN" altLang="en-US" sz="2000" b="1" dirty="0" smtClean="0">
                  <a:solidFill>
                    <a:srgbClr val="1369B2"/>
                  </a:solidFill>
                  <a:latin typeface="微软雅黑" pitchFamily="34" charset="-122"/>
                  <a:ea typeface="微软雅黑" pitchFamily="34" charset="-122"/>
                </a:rPr>
                <a:t>，</a:t>
              </a:r>
              <a:endParaRPr lang="en-US" altLang="zh-CN" sz="2000" b="1" dirty="0" smtClean="0">
                <a:solidFill>
                  <a:srgbClr val="1369B2"/>
                </a:solidFill>
                <a:latin typeface="微软雅黑" pitchFamily="34" charset="-122"/>
                <a:ea typeface="微软雅黑" pitchFamily="34" charset="-122"/>
              </a:endParaRPr>
            </a:p>
            <a:p>
              <a:pPr marL="457200" indent="-457200" algn="r">
                <a:lnSpc>
                  <a:spcPts val="3600"/>
                </a:lnSpc>
              </a:pPr>
              <a:r>
                <a:rPr lang="en-US" altLang="zh-CN" sz="2000" b="1" dirty="0" smtClean="0">
                  <a:solidFill>
                    <a:srgbClr val="1369B2"/>
                  </a:solidFill>
                  <a:latin typeface="微软雅黑" pitchFamily="34" charset="-122"/>
                  <a:ea typeface="微软雅黑" pitchFamily="34" charset="-122"/>
                </a:rPr>
                <a:t>for</a:t>
              </a:r>
              <a:r>
                <a:rPr lang="zh-CN" altLang="zh-CN" sz="2000" b="1" dirty="0">
                  <a:solidFill>
                    <a:srgbClr val="1369B2"/>
                  </a:solidFill>
                  <a:latin typeface="微软雅黑" pitchFamily="34" charset="-122"/>
                  <a:ea typeface="微软雅黑" pitchFamily="34" charset="-122"/>
                </a:rPr>
                <a:t>循环</a:t>
              </a:r>
              <a:endParaRPr lang="zh-CN" altLang="en-US" sz="2000" b="1" dirty="0">
                <a:solidFill>
                  <a:srgbClr val="1369B2"/>
                </a:solidFill>
                <a:latin typeface="微软雅黑" pitchFamily="34" charset="-122"/>
                <a:ea typeface="微软雅黑" pitchFamily="34" charset="-122"/>
              </a:endParaRPr>
            </a:p>
          </p:txBody>
        </p:sp>
      </p:grpSp>
      <p:grpSp>
        <p:nvGrpSpPr>
          <p:cNvPr id="29" name="组合 71"/>
          <p:cNvGrpSpPr>
            <a:grpSpLocks/>
          </p:cNvGrpSpPr>
          <p:nvPr/>
        </p:nvGrpSpPr>
        <p:grpSpPr bwMode="auto">
          <a:xfrm>
            <a:off x="6938963" y="4905376"/>
            <a:ext cx="3424237" cy="1103556"/>
            <a:chOff x="5273227" y="4225925"/>
            <a:chExt cx="3423098" cy="1104900"/>
          </a:xfrm>
        </p:grpSpPr>
        <p:sp>
          <p:nvSpPr>
            <p:cNvPr id="7197" name="矩形 51"/>
            <p:cNvSpPr>
              <a:spLocks noChangeArrowheads="1"/>
            </p:cNvSpPr>
            <p:nvPr/>
          </p:nvSpPr>
          <p:spPr bwMode="auto">
            <a:xfrm>
              <a:off x="5273227" y="4779737"/>
              <a:ext cx="2772529" cy="500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a:lnSpc>
                  <a:spcPts val="3600"/>
                </a:lnSpc>
              </a:pPr>
              <a:r>
                <a:rPr lang="zh-CN" altLang="en-US" sz="2000" b="1" dirty="0" smtClean="0">
                  <a:latin typeface="微软雅黑" pitchFamily="34" charset="-122"/>
                  <a:ea typeface="微软雅黑" pitchFamily="34" charset="-122"/>
                  <a:sym typeface="宋体" pitchFamily="2" charset="-122"/>
                </a:rPr>
                <a:t>熟悉 </a:t>
              </a:r>
              <a:r>
                <a:rPr lang="en-US" altLang="zh-CN" sz="2000" b="1" dirty="0" smtClean="0">
                  <a:solidFill>
                    <a:srgbClr val="1369B2"/>
                  </a:solidFill>
                  <a:latin typeface="微软雅黑" pitchFamily="34" charset="-122"/>
                  <a:ea typeface="微软雅黑" pitchFamily="34" charset="-122"/>
                </a:rPr>
                <a:t>if</a:t>
              </a:r>
              <a:r>
                <a:rPr lang="zh-CN" altLang="zh-CN" sz="2000" b="1" dirty="0">
                  <a:solidFill>
                    <a:srgbClr val="1369B2"/>
                  </a:solidFill>
                  <a:latin typeface="微软雅黑" pitchFamily="34" charset="-122"/>
                  <a:ea typeface="微软雅黑" pitchFamily="34" charset="-122"/>
                </a:rPr>
                <a:t>语句的嵌</a:t>
              </a:r>
              <a:r>
                <a:rPr lang="zh-CN" altLang="zh-CN" sz="2000" b="1" dirty="0" smtClean="0">
                  <a:solidFill>
                    <a:srgbClr val="1369B2"/>
                  </a:solidFill>
                  <a:latin typeface="微软雅黑" pitchFamily="34" charset="-122"/>
                  <a:ea typeface="微软雅黑" pitchFamily="34" charset="-122"/>
                </a:rPr>
                <a:t>套</a:t>
              </a:r>
              <a:endParaRPr lang="zh-CN" altLang="en-US" sz="2000" b="1" dirty="0">
                <a:solidFill>
                  <a:srgbClr val="1369B2"/>
                </a:solidFill>
                <a:latin typeface="微软雅黑" pitchFamily="34" charset="-122"/>
                <a:ea typeface="微软雅黑" pitchFamily="34" charset="-122"/>
              </a:endParaRPr>
            </a:p>
          </p:txBody>
        </p:sp>
        <p:grpSp>
          <p:nvGrpSpPr>
            <p:cNvPr id="7198" name="组合 38"/>
            <p:cNvGrpSpPr>
              <a:grpSpLocks/>
            </p:cNvGrpSpPr>
            <p:nvPr/>
          </p:nvGrpSpPr>
          <p:grpSpPr bwMode="auto">
            <a:xfrm rot="10800000">
              <a:off x="5685823" y="4225925"/>
              <a:ext cx="2745390" cy="652463"/>
              <a:chOff x="860198" y="2352244"/>
              <a:chExt cx="2745675" cy="652213"/>
            </a:xfrm>
          </p:grpSpPr>
          <p:cxnSp>
            <p:nvCxnSpPr>
              <p:cNvPr id="7199" name="直接连接符 39"/>
              <p:cNvCxnSpPr>
                <a:cxnSpLocks noChangeShapeType="1"/>
              </p:cNvCxnSpPr>
              <p:nvPr/>
            </p:nvCxnSpPr>
            <p:spPr bwMode="auto">
              <a:xfrm>
                <a:off x="882356" y="2364019"/>
                <a:ext cx="373012" cy="65156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0" name="直接连接符 40"/>
              <p:cNvCxnSpPr>
                <a:cxnSpLocks noChangeShapeType="1"/>
              </p:cNvCxnSpPr>
              <p:nvPr/>
            </p:nvCxnSpPr>
            <p:spPr bwMode="auto">
              <a:xfrm rot="10800000" flipH="1">
                <a:off x="1245844" y="3015581"/>
                <a:ext cx="2382512"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1" name="组合 41"/>
            <p:cNvGrpSpPr>
              <a:grpSpLocks/>
            </p:cNvGrpSpPr>
            <p:nvPr/>
          </p:nvGrpSpPr>
          <p:grpSpPr bwMode="auto">
            <a:xfrm flipH="1">
              <a:off x="8223250" y="4806950"/>
              <a:ext cx="473075" cy="523875"/>
              <a:chOff x="1232465" y="3533629"/>
              <a:chExt cx="474415" cy="523220"/>
            </a:xfrm>
          </p:grpSpPr>
          <p:sp>
            <p:nvSpPr>
              <p:cNvPr id="7202" name="椭圆 32"/>
              <p:cNvSpPr>
                <a:spLocks noChangeArrowheads="1"/>
              </p:cNvSpPr>
              <p:nvPr/>
            </p:nvSpPr>
            <p:spPr bwMode="auto">
              <a:xfrm>
                <a:off x="1232465" y="3558282"/>
                <a:ext cx="474301" cy="474750"/>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03" name="TextBox 76"/>
              <p:cNvSpPr txBox="1">
                <a:spLocks noChangeArrowheads="1"/>
              </p:cNvSpPr>
              <p:nvPr/>
            </p:nvSpPr>
            <p:spPr bwMode="auto">
              <a:xfrm>
                <a:off x="1305679" y="3532877"/>
                <a:ext cx="335830" cy="523972"/>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3</a:t>
                </a:r>
                <a:endParaRPr lang="zh-CN" altLang="en-US" sz="2800" b="1">
                  <a:solidFill>
                    <a:schemeClr val="bg1"/>
                  </a:solidFill>
                  <a:latin typeface="Times New Roman" pitchFamily="18" charset="0"/>
                  <a:cs typeface="Times New Roman" pitchFamily="18" charset="0"/>
                </a:endParaRPr>
              </a:p>
            </p:txBody>
          </p:sp>
        </p:grpSp>
      </p:grpSp>
      <p:grpSp>
        <p:nvGrpSpPr>
          <p:cNvPr id="37" name="组合 10"/>
          <p:cNvGrpSpPr>
            <a:grpSpLocks/>
          </p:cNvGrpSpPr>
          <p:nvPr/>
        </p:nvGrpSpPr>
        <p:grpSpPr bwMode="auto">
          <a:xfrm>
            <a:off x="1630363" y="4857752"/>
            <a:ext cx="3371850" cy="1886662"/>
            <a:chOff x="218911" y="4857376"/>
            <a:chExt cx="3372306" cy="1885034"/>
          </a:xfrm>
        </p:grpSpPr>
        <p:grpSp>
          <p:nvGrpSpPr>
            <p:cNvPr id="7205" name="组合 16"/>
            <p:cNvGrpSpPr>
              <a:grpSpLocks/>
            </p:cNvGrpSpPr>
            <p:nvPr/>
          </p:nvGrpSpPr>
          <p:grpSpPr bwMode="auto">
            <a:xfrm flipV="1">
              <a:off x="445925" y="4857376"/>
              <a:ext cx="2538576" cy="868892"/>
              <a:chOff x="860198" y="2352244"/>
              <a:chExt cx="2178276" cy="652213"/>
            </a:xfrm>
          </p:grpSpPr>
          <p:cxnSp>
            <p:nvCxnSpPr>
              <p:cNvPr id="7206" name="直接连接符 7"/>
              <p:cNvCxnSpPr>
                <a:cxnSpLocks noChangeShapeType="1"/>
              </p:cNvCxnSpPr>
              <p:nvPr/>
            </p:nvCxnSpPr>
            <p:spPr bwMode="auto">
              <a:xfrm>
                <a:off x="860243" y="2351976"/>
                <a:ext cx="371966" cy="652481"/>
              </a:xfrm>
              <a:prstGeom prst="line">
                <a:avLst/>
              </a:prstGeom>
              <a:noFill/>
              <a:ln w="28575">
                <a:solidFill>
                  <a:srgbClr val="1369B2"/>
                </a:solidFill>
                <a:round/>
                <a:headEnd/>
                <a:tailEnd/>
              </a:ln>
              <a:extLst>
                <a:ext uri="{909E8E84-426E-40DD-AFC4-6F175D3DCCD1}">
                  <a14:hiddenFill xmlns:a14="http://schemas.microsoft.com/office/drawing/2010/main">
                    <a:noFill/>
                  </a14:hiddenFill>
                </a:ext>
              </a:extLst>
            </p:spPr>
          </p:cxnSp>
          <p:cxnSp>
            <p:nvCxnSpPr>
              <p:cNvPr id="7207" name="直接连接符 10"/>
              <p:cNvCxnSpPr>
                <a:cxnSpLocks noChangeShapeType="1"/>
              </p:cNvCxnSpPr>
              <p:nvPr/>
            </p:nvCxnSpPr>
            <p:spPr bwMode="auto">
              <a:xfrm>
                <a:off x="1222671" y="3004457"/>
                <a:ext cx="1816230" cy="0"/>
              </a:xfrm>
              <a:prstGeom prst="line">
                <a:avLst/>
              </a:prstGeom>
              <a:noFill/>
              <a:ln w="28575">
                <a:solidFill>
                  <a:srgbClr val="1369B2"/>
                </a:solidFill>
                <a:round/>
                <a:headEnd/>
                <a:tailEnd type="oval" w="med" len="med"/>
              </a:ln>
              <a:extLst>
                <a:ext uri="{909E8E84-426E-40DD-AFC4-6F175D3DCCD1}">
                  <a14:hiddenFill xmlns:a14="http://schemas.microsoft.com/office/drawing/2010/main">
                    <a:noFill/>
                  </a14:hiddenFill>
                </a:ext>
              </a:extLst>
            </p:spPr>
          </p:cxnSp>
        </p:grpSp>
        <p:grpSp>
          <p:nvGrpSpPr>
            <p:cNvPr id="7208" name="组合 41"/>
            <p:cNvGrpSpPr>
              <a:grpSpLocks/>
            </p:cNvGrpSpPr>
            <p:nvPr/>
          </p:nvGrpSpPr>
          <p:grpSpPr bwMode="auto">
            <a:xfrm flipH="1">
              <a:off x="218911" y="5645306"/>
              <a:ext cx="473075" cy="523875"/>
              <a:chOff x="4095245" y="3533376"/>
              <a:chExt cx="474273" cy="523117"/>
            </a:xfrm>
          </p:grpSpPr>
          <p:sp>
            <p:nvSpPr>
              <p:cNvPr id="7209" name="椭圆 40"/>
              <p:cNvSpPr>
                <a:spLocks noChangeArrowheads="1"/>
              </p:cNvSpPr>
              <p:nvPr/>
            </p:nvSpPr>
            <p:spPr bwMode="auto">
              <a:xfrm>
                <a:off x="4095132" y="3559141"/>
                <a:ext cx="474386" cy="473593"/>
              </a:xfrm>
              <a:prstGeom prst="ellipse">
                <a:avLst/>
              </a:prstGeom>
              <a:solidFill>
                <a:srgbClr val="1369B2"/>
              </a:solidFill>
              <a:ln>
                <a:noFill/>
              </a:ln>
              <a:effectLst>
                <a:outerShdw dist="12700" dir="2700000" algn="tl" rotWithShape="0">
                  <a:srgbClr val="808080">
                    <a:alpha val="39998"/>
                  </a:srgbClr>
                </a:outerShdw>
              </a:effectLst>
              <a:extLst>
                <a:ext uri="{91240B29-F687-4F45-9708-019B960494DF}">
                  <a14:hiddenLine xmlns:a14="http://schemas.microsoft.com/office/drawing/2010/main" w="28575">
                    <a:solidFill>
                      <a:srgbClr val="000000"/>
                    </a:solidFill>
                    <a:round/>
                    <a:headEnd/>
                    <a:tailEnd/>
                  </a14:hiddenLine>
                </a:ext>
              </a:extLst>
            </p:spPr>
            <p:txBody>
              <a:bodyPr/>
              <a:lstStyle/>
              <a:p>
                <a:endParaRPr lang="zh-CN" altLang="en-US">
                  <a:latin typeface="Arial" pitchFamily="34" charset="0"/>
                </a:endParaRPr>
              </a:p>
            </p:txBody>
          </p:sp>
          <p:sp>
            <p:nvSpPr>
              <p:cNvPr id="7210" name="TextBox 50"/>
              <p:cNvSpPr txBox="1">
                <a:spLocks noChangeArrowheads="1"/>
              </p:cNvSpPr>
              <p:nvPr/>
            </p:nvSpPr>
            <p:spPr bwMode="auto">
              <a:xfrm>
                <a:off x="4184278" y="3533798"/>
                <a:ext cx="335891" cy="522695"/>
              </a:xfrm>
              <a:prstGeom prst="rect">
                <a:avLst/>
              </a:prstGeom>
              <a:noFill/>
              <a:ln>
                <a:noFill/>
              </a:ln>
              <a:effectLst>
                <a:outerShdw dist="12700" dir="2700000" algn="tl" rotWithShape="0">
                  <a:srgbClr val="808080">
                    <a:alpha val="39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eaLnBrk="0" hangingPunct="0"/>
                <a:r>
                  <a:rPr lang="en-US" altLang="zh-CN" sz="2800" b="1">
                    <a:solidFill>
                      <a:schemeClr val="bg1"/>
                    </a:solidFill>
                    <a:latin typeface="Times New Roman" pitchFamily="18" charset="0"/>
                  </a:rPr>
                  <a:t>4</a:t>
                </a:r>
                <a:endParaRPr lang="zh-CN" altLang="en-US" sz="2800" b="1">
                  <a:solidFill>
                    <a:schemeClr val="bg1"/>
                  </a:solidFill>
                  <a:latin typeface="Times New Roman" pitchFamily="18" charset="0"/>
                  <a:cs typeface="Times New Roman" pitchFamily="18" charset="0"/>
                </a:endParaRPr>
              </a:p>
            </p:txBody>
          </p:sp>
        </p:grpSp>
        <p:sp>
          <p:nvSpPr>
            <p:cNvPr id="7211" name="矩形 7"/>
            <p:cNvSpPr>
              <a:spLocks noChangeArrowheads="1"/>
            </p:cNvSpPr>
            <p:nvPr/>
          </p:nvSpPr>
          <p:spPr bwMode="auto">
            <a:xfrm>
              <a:off x="957852" y="5266357"/>
              <a:ext cx="2633365" cy="1476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ts val="3600"/>
                </a:lnSpc>
              </a:pPr>
              <a:r>
                <a:rPr lang="zh-CN" altLang="en-US" sz="2000" b="1" dirty="0" smtClean="0">
                  <a:latin typeface="微软雅黑" pitchFamily="34" charset="-122"/>
                  <a:ea typeface="微软雅黑" pitchFamily="34" charset="-122"/>
                  <a:sym typeface="宋体" pitchFamily="2" charset="-122"/>
                </a:rPr>
                <a:t>熟悉 </a:t>
              </a:r>
              <a:r>
                <a:rPr lang="en-US" altLang="zh-CN" sz="2000" b="1" dirty="0" smtClean="0">
                  <a:solidFill>
                    <a:srgbClr val="1369B2"/>
                  </a:solidFill>
                  <a:latin typeface="微软雅黑" pitchFamily="34" charset="-122"/>
                  <a:ea typeface="微软雅黑" pitchFamily="34" charset="-122"/>
                </a:rPr>
                <a:t>for</a:t>
              </a:r>
              <a:r>
                <a:rPr lang="zh-CN" altLang="zh-CN" sz="2000" b="1" dirty="0">
                  <a:solidFill>
                    <a:srgbClr val="1369B2"/>
                  </a:solidFill>
                  <a:latin typeface="微软雅黑" pitchFamily="34" charset="-122"/>
                  <a:ea typeface="微软雅黑" pitchFamily="34" charset="-122"/>
                </a:rPr>
                <a:t>循环与</a:t>
              </a:r>
              <a:r>
                <a:rPr lang="en-US" altLang="zh-CN" sz="2000" b="1" dirty="0">
                  <a:solidFill>
                    <a:srgbClr val="1369B2"/>
                  </a:solidFill>
                  <a:latin typeface="微软雅黑" pitchFamily="34" charset="-122"/>
                  <a:ea typeface="微软雅黑" pitchFamily="34" charset="-122"/>
                </a:rPr>
                <a:t>while</a:t>
              </a:r>
              <a:r>
                <a:rPr lang="zh-CN" altLang="zh-CN" sz="2000" b="1" dirty="0">
                  <a:solidFill>
                    <a:srgbClr val="1369B2"/>
                  </a:solidFill>
                  <a:latin typeface="微软雅黑" pitchFamily="34" charset="-122"/>
                  <a:ea typeface="微软雅黑" pitchFamily="34" charset="-122"/>
                </a:rPr>
                <a:t>循环嵌套</a:t>
              </a:r>
              <a:endParaRPr lang="zh-CN" altLang="en-US" sz="2000" b="1" dirty="0">
                <a:solidFill>
                  <a:srgbClr val="1369B2"/>
                </a:solidFill>
                <a:latin typeface="微软雅黑" pitchFamily="34" charset="-122"/>
                <a:ea typeface="微软雅黑" pitchFamily="34" charset="-122"/>
              </a:endParaRPr>
            </a:p>
            <a:p>
              <a:pPr>
                <a:lnSpc>
                  <a:spcPts val="3600"/>
                </a:lnSpc>
              </a:pPr>
              <a:endParaRPr lang="zh-CN" altLang="en-US" sz="2000" b="1" dirty="0">
                <a:solidFill>
                  <a:srgbClr val="1369B2"/>
                </a:solidFill>
                <a:latin typeface="微软雅黑" pitchFamily="34" charset="-122"/>
                <a:ea typeface="微软雅黑"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childTnLst>
                          </p:cTn>
                        </p:par>
                        <p:par>
                          <p:cTn id="8" fill="hold" nodeType="afterGroup">
                            <p:stCondLst>
                              <p:cond delay="500"/>
                            </p:stCondLst>
                            <p:childTnLst>
                              <p:par>
                                <p:cTn id="9" presetID="21"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heel(4)">
                                      <p:cBhvr>
                                        <p:cTn id="11" dur="20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childTnLst>
                          </p:cTn>
                        </p:par>
                        <p:par>
                          <p:cTn id="17" fill="hold" nodeType="afterGroup">
                            <p:stCondLst>
                              <p:cond delay="500"/>
                            </p:stCondLst>
                            <p:childTnLst>
                              <p:par>
                                <p:cTn id="18" presetID="26" presetClass="emph" presetSubtype="0" fill="hold" nodeType="afterEffect">
                                  <p:stCondLst>
                                    <p:cond delay="0"/>
                                  </p:stCondLst>
                                  <p:childTnLst>
                                    <p:animEffect transition="out" filter="fade">
                                      <p:cBhvr>
                                        <p:cTn id="19" dur="500" tmFilter="0, 0; .2, .5; .8, .5; 1, 0"/>
                                        <p:tgtEl>
                                          <p:spTgt spid="13"/>
                                        </p:tgtEl>
                                      </p:cBhvr>
                                    </p:animEffect>
                                    <p:animScale>
                                      <p:cBhvr>
                                        <p:cTn id="20" dur="250" autoRev="1" fill="hold"/>
                                        <p:tgtEl>
                                          <p:spTgt spid="13"/>
                                        </p:tgtEl>
                                      </p:cBhvr>
                                      <p:by x="105000" y="105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nodeType="afterGroup">
                            <p:stCondLst>
                              <p:cond delay="500"/>
                            </p:stCondLst>
                            <p:childTnLst>
                              <p:par>
                                <p:cTn id="27" presetID="26" presetClass="emph" presetSubtype="0" fill="hold" nodeType="afterEffect">
                                  <p:stCondLst>
                                    <p:cond delay="0"/>
                                  </p:stCondLst>
                                  <p:childTnLst>
                                    <p:animEffect transition="out" filter="fade">
                                      <p:cBhvr>
                                        <p:cTn id="28" dur="500" tmFilter="0, 0; .2, .5; .8, .5; 1, 0"/>
                                        <p:tgtEl>
                                          <p:spTgt spid="21"/>
                                        </p:tgtEl>
                                      </p:cBhvr>
                                    </p:animEffect>
                                    <p:animScale>
                                      <p:cBhvr>
                                        <p:cTn id="29" dur="250" autoRev="1" fill="hold"/>
                                        <p:tgtEl>
                                          <p:spTgt spid="21"/>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nodeType="afterGroup">
                            <p:stCondLst>
                              <p:cond delay="500"/>
                            </p:stCondLst>
                            <p:childTnLst>
                              <p:par>
                                <p:cTn id="36" presetID="26" presetClass="emph" presetSubtype="0" fill="hold" nodeType="afterEffect">
                                  <p:stCondLst>
                                    <p:cond delay="0"/>
                                  </p:stCondLst>
                                  <p:childTnLst>
                                    <p:animEffect transition="out" filter="fade">
                                      <p:cBhvr>
                                        <p:cTn id="37" dur="500" tmFilter="0, 0; .2, .5; .8, .5; 1, 0"/>
                                        <p:tgtEl>
                                          <p:spTgt spid="29"/>
                                        </p:tgtEl>
                                      </p:cBhvr>
                                    </p:animEffect>
                                    <p:animScale>
                                      <p:cBhvr>
                                        <p:cTn id="38" dur="250" autoRev="1" fill="hold"/>
                                        <p:tgtEl>
                                          <p:spTgt spid="29"/>
                                        </p:tgtEl>
                                      </p:cBhvr>
                                      <p:by x="105000" y="105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2"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childTnLst>
                          </p:cTn>
                        </p:par>
                        <p:par>
                          <p:cTn id="44" fill="hold" nodeType="afterGroup">
                            <p:stCondLst>
                              <p:cond delay="500"/>
                            </p:stCondLst>
                            <p:childTnLst>
                              <p:par>
                                <p:cTn id="45" presetID="26" presetClass="emph" presetSubtype="0" fill="hold" nodeType="afterEffect">
                                  <p:stCondLst>
                                    <p:cond delay="0"/>
                                  </p:stCondLst>
                                  <p:childTnLst>
                                    <p:animEffect transition="out" filter="fade">
                                      <p:cBhvr>
                                        <p:cTn id="46" dur="500" tmFilter="0, 0; .2, .5; .8, .5; 1, 0"/>
                                        <p:tgtEl>
                                          <p:spTgt spid="37"/>
                                        </p:tgtEl>
                                      </p:cBhvr>
                                    </p:animEffect>
                                    <p:animScale>
                                      <p:cBhvr>
                                        <p:cTn id="47" dur="250" autoRev="1" fill="hold"/>
                                        <p:tgtEl>
                                          <p:spTgt spid="3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2"/>
          <p:cNvSpPr>
            <a:spLocks noChangeArrowheads="1"/>
          </p:cNvSpPr>
          <p:nvPr/>
        </p:nvSpPr>
        <p:spPr bwMode="auto">
          <a:xfrm>
            <a:off x="2463027" y="2630833"/>
            <a:ext cx="6860377" cy="223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本案例要求编写程序，根据用户输入的身高和体重计算</a:t>
            </a:r>
            <a:r>
              <a:rPr lang="en-US" altLang="zh-CN" sz="4000" dirty="0">
                <a:latin typeface="微软雅黑" pitchFamily="34" charset="-122"/>
                <a:ea typeface="微软雅黑" pitchFamily="34" charset="-122"/>
              </a:rPr>
              <a:t>BMI</a:t>
            </a:r>
            <a:r>
              <a:rPr lang="zh-CN" altLang="zh-CN" sz="4000" dirty="0">
                <a:latin typeface="微软雅黑" pitchFamily="34" charset="-122"/>
                <a:ea typeface="微软雅黑" pitchFamily="34" charset="-122"/>
              </a:rPr>
              <a:t>值，并找到对应的分类。</a:t>
            </a:r>
          </a:p>
        </p:txBody>
      </p:sp>
      <p:sp>
        <p:nvSpPr>
          <p:cNvPr id="8" name="TextBox 7"/>
          <p:cNvSpPr txBox="1"/>
          <p:nvPr/>
        </p:nvSpPr>
        <p:spPr>
          <a:xfrm>
            <a:off x="2494664" y="262937"/>
            <a:ext cx="9697336"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3</a:t>
            </a:r>
            <a:r>
              <a:rPr lang="zh-CN" altLang="zh-CN" sz="4000" dirty="0">
                <a:solidFill>
                  <a:srgbClr val="1353A2"/>
                </a:solidFill>
                <a:latin typeface="微软雅黑" panose="020B0503020204020204" charset="-122"/>
                <a:ea typeface="微软雅黑" panose="020B0503020204020204" charset="-122"/>
              </a:rPr>
              <a:t>：根据身高体重计算某个人的</a:t>
            </a:r>
            <a:r>
              <a:rPr lang="en-US" altLang="zh-CN" sz="4000" dirty="0">
                <a:solidFill>
                  <a:srgbClr val="1353A2"/>
                </a:solidFill>
                <a:latin typeface="微软雅黑" panose="020B0503020204020204" charset="-122"/>
                <a:ea typeface="微软雅黑" panose="020B0503020204020204" charset="-122"/>
              </a:rPr>
              <a:t>BMI</a:t>
            </a:r>
            <a:r>
              <a:rPr lang="zh-CN" altLang="zh-CN" sz="4000" dirty="0">
                <a:solidFill>
                  <a:srgbClr val="1353A2"/>
                </a:solidFill>
                <a:latin typeface="微软雅黑" panose="020B0503020204020204" charset="-122"/>
                <a:ea typeface="微软雅黑" panose="020B0503020204020204" charset="-122"/>
              </a:rPr>
              <a:t>值</a:t>
            </a:r>
            <a:endParaRPr lang="zh-CN" altLang="en-US" sz="4000" dirty="0">
              <a:solidFill>
                <a:srgbClr val="1353A2"/>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val="478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2304257"/>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9" name="TextBox 11"/>
          <p:cNvSpPr txBox="1">
            <a:spLocks noChangeArrowheads="1"/>
          </p:cNvSpPr>
          <p:nvPr/>
        </p:nvSpPr>
        <p:spPr bwMode="auto">
          <a:xfrm>
            <a:off x="5181599" y="4676438"/>
            <a:ext cx="501534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跳</a:t>
            </a:r>
            <a:r>
              <a:rPr lang="zh-CN" altLang="zh-CN" sz="2800" dirty="0">
                <a:solidFill>
                  <a:srgbClr val="595959"/>
                </a:solidFill>
                <a:latin typeface="Impact" pitchFamily="34" charset="0"/>
                <a:ea typeface="微软雅黑" pitchFamily="34" charset="-122"/>
              </a:rPr>
              <a:t>转语句</a:t>
            </a:r>
            <a:endParaRPr lang="zh-CN" altLang="en-US" sz="2800" dirty="0">
              <a:solidFill>
                <a:srgbClr val="595959"/>
              </a:solidFill>
              <a:latin typeface="Impact" pitchFamily="34" charset="0"/>
              <a:ea typeface="微软雅黑" pitchFamily="34" charset="-122"/>
            </a:endParaRPr>
          </a:p>
        </p:txBody>
      </p:sp>
      <p:sp>
        <p:nvSpPr>
          <p:cNvPr id="10" name="TextBox 6"/>
          <p:cNvSpPr txBox="1">
            <a:spLocks noChangeArrowheads="1"/>
          </p:cNvSpPr>
          <p:nvPr/>
        </p:nvSpPr>
        <p:spPr bwMode="auto">
          <a:xfrm>
            <a:off x="5181600" y="1658600"/>
            <a:ext cx="39401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if</a:t>
            </a:r>
            <a:r>
              <a:rPr lang="zh-CN" altLang="zh-CN" sz="2800" dirty="0">
                <a:solidFill>
                  <a:srgbClr val="595959"/>
                </a:solidFill>
                <a:latin typeface="Impact" pitchFamily="34" charset="0"/>
                <a:ea typeface="微软雅黑" pitchFamily="34" charset="-122"/>
              </a:rPr>
              <a:t>语句</a:t>
            </a:r>
            <a:endParaRPr lang="zh-CN" altLang="en-US" sz="2800" dirty="0">
              <a:solidFill>
                <a:srgbClr val="595959"/>
              </a:solidFill>
              <a:latin typeface="Impact" pitchFamily="34" charset="0"/>
              <a:ea typeface="微软雅黑" pitchFamily="34" charset="-122"/>
            </a:endParaRPr>
          </a:p>
        </p:txBody>
      </p:sp>
      <p:sp>
        <p:nvSpPr>
          <p:cNvPr id="11" name="TextBox 10"/>
          <p:cNvSpPr txBox="1">
            <a:spLocks noChangeArrowheads="1"/>
          </p:cNvSpPr>
          <p:nvPr/>
        </p:nvSpPr>
        <p:spPr bwMode="auto">
          <a:xfrm>
            <a:off x="5181600" y="2412664"/>
            <a:ext cx="46069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02   </a:t>
            </a:r>
            <a:r>
              <a:rPr lang="en-US" altLang="zh-CN" sz="2800" dirty="0" smtClean="0">
                <a:solidFill>
                  <a:schemeClr val="bg1"/>
                </a:solidFill>
                <a:latin typeface="Impact" pitchFamily="34" charset="0"/>
                <a:ea typeface="微软雅黑" pitchFamily="34" charset="-122"/>
              </a:rPr>
              <a:t>if</a:t>
            </a:r>
            <a:r>
              <a:rPr lang="zh-CN" altLang="zh-CN" sz="2800" dirty="0">
                <a:solidFill>
                  <a:schemeClr val="bg1"/>
                </a:solidFill>
                <a:latin typeface="Impact" pitchFamily="34" charset="0"/>
                <a:ea typeface="微软雅黑" pitchFamily="34" charset="-122"/>
              </a:rPr>
              <a:t>语句的嵌套</a:t>
            </a:r>
            <a:endParaRPr lang="zh-CN" altLang="en-US" sz="2800" dirty="0">
              <a:solidFill>
                <a:schemeClr val="bg1"/>
              </a:solidFill>
              <a:latin typeface="Impact" pitchFamily="34" charset="0"/>
              <a:ea typeface="微软雅黑" pitchFamily="34" charset="-122"/>
            </a:endParaRPr>
          </a:p>
        </p:txBody>
      </p:sp>
      <p:sp>
        <p:nvSpPr>
          <p:cNvPr id="12"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循</a:t>
            </a:r>
            <a:r>
              <a:rPr lang="zh-CN" altLang="zh-CN" sz="2800" dirty="0">
                <a:solidFill>
                  <a:srgbClr val="595959"/>
                </a:solidFill>
                <a:latin typeface="Impact" pitchFamily="34" charset="0"/>
                <a:ea typeface="微软雅黑" pitchFamily="34" charset="-122"/>
              </a:rPr>
              <a:t>环语句</a:t>
            </a:r>
            <a:endParaRPr lang="zh-CN" altLang="en-US" sz="2800" dirty="0">
              <a:solidFill>
                <a:srgbClr val="595959"/>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循</a:t>
            </a:r>
            <a:r>
              <a:rPr lang="zh-CN" altLang="zh-CN" sz="2800" dirty="0">
                <a:solidFill>
                  <a:srgbClr val="595959"/>
                </a:solidFill>
                <a:latin typeface="Impact" pitchFamily="34" charset="0"/>
                <a:ea typeface="微软雅黑" pitchFamily="34" charset="-122"/>
              </a:rPr>
              <a:t>环嵌套</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7572362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语句嵌套</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if</a:t>
            </a:r>
            <a:r>
              <a:rPr lang="zh-CN" altLang="zh-CN" sz="4400" dirty="0">
                <a:latin typeface="微软雅黑" pitchFamily="34" charset="-122"/>
                <a:ea typeface="微软雅黑" pitchFamily="34" charset="-122"/>
              </a:rPr>
              <a:t>语句嵌套指的是</a:t>
            </a:r>
            <a:r>
              <a:rPr lang="en-US" altLang="zh-CN" sz="4400" dirty="0">
                <a:latin typeface="微软雅黑" pitchFamily="34" charset="-122"/>
                <a:ea typeface="微软雅黑" pitchFamily="34" charset="-122"/>
              </a:rPr>
              <a:t>if</a:t>
            </a:r>
            <a:r>
              <a:rPr lang="zh-CN" altLang="zh-CN" sz="4400" dirty="0">
                <a:latin typeface="微软雅黑" pitchFamily="34" charset="-122"/>
                <a:ea typeface="微软雅黑" pitchFamily="34" charset="-122"/>
              </a:rPr>
              <a:t>语句内部包含</a:t>
            </a:r>
            <a:r>
              <a:rPr lang="en-US" altLang="zh-CN" sz="4400" dirty="0">
                <a:latin typeface="微软雅黑" pitchFamily="34" charset="-122"/>
                <a:ea typeface="微软雅黑" pitchFamily="34" charset="-122"/>
              </a:rPr>
              <a:t>if</a:t>
            </a:r>
            <a:r>
              <a:rPr lang="zh-CN" altLang="zh-CN" sz="4400" dirty="0">
                <a:latin typeface="微软雅黑" pitchFamily="34" charset="-122"/>
                <a:ea typeface="微软雅黑" pitchFamily="34" charset="-122"/>
              </a:rPr>
              <a:t>语句</a:t>
            </a:r>
            <a:r>
              <a:rPr lang="zh-CN" altLang="zh-CN" sz="4400" dirty="0" smtClean="0">
                <a:latin typeface="微软雅黑" pitchFamily="34" charset="-122"/>
                <a:ea typeface="微软雅黑" pitchFamily="34" charset="-122"/>
              </a:rPr>
              <a:t>，其格</a:t>
            </a:r>
            <a:r>
              <a:rPr lang="zh-CN" altLang="zh-CN" sz="4400" dirty="0">
                <a:latin typeface="微软雅黑" pitchFamily="34" charset="-122"/>
                <a:ea typeface="微软雅黑" pitchFamily="34" charset="-122"/>
              </a:rPr>
              <a:t>式如下所示：</a:t>
            </a:r>
          </a:p>
        </p:txBody>
      </p:sp>
      <p:sp>
        <p:nvSpPr>
          <p:cNvPr id="6" name="矩形 5"/>
          <p:cNvSpPr/>
          <p:nvPr/>
        </p:nvSpPr>
        <p:spPr>
          <a:xfrm>
            <a:off x="678873" y="3478169"/>
            <a:ext cx="3948545" cy="2548558"/>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1360784" y="3909056"/>
            <a:ext cx="258471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latin typeface="Times New Roman" pitchFamily="18" charset="0"/>
                <a:ea typeface="楷体" pitchFamily="49" charset="-122"/>
                <a:cs typeface="Times New Roman" pitchFamily="18" charset="0"/>
              </a:rPr>
              <a:t>if </a:t>
            </a:r>
            <a:r>
              <a:rPr lang="zh-CN" altLang="zh-CN" sz="2800" dirty="0">
                <a:latin typeface="Times New Roman" pitchFamily="18" charset="0"/>
                <a:ea typeface="楷体" pitchFamily="49" charset="-122"/>
                <a:cs typeface="Times New Roman" pitchFamily="18" charset="0"/>
              </a:rPr>
              <a:t>条件表达式</a:t>
            </a:r>
            <a:r>
              <a:rPr lang="en-US" altLang="zh-CN" sz="2800" dirty="0">
                <a:latin typeface="Times New Roman" pitchFamily="18" charset="0"/>
                <a:ea typeface="楷体" pitchFamily="49" charset="-122"/>
                <a:cs typeface="Times New Roman" pitchFamily="18" charset="0"/>
              </a:rPr>
              <a:t>1</a:t>
            </a:r>
            <a:r>
              <a:rPr lang="zh-CN" altLang="zh-CN" sz="2800" dirty="0">
                <a:latin typeface="Times New Roman" pitchFamily="18" charset="0"/>
                <a:ea typeface="楷体" pitchFamily="49" charset="-122"/>
                <a:cs typeface="Times New Roman" pitchFamily="18" charset="0"/>
              </a:rPr>
              <a:t>：</a:t>
            </a:r>
          </a:p>
          <a:p>
            <a:r>
              <a:rPr lang="en-US" altLang="zh-CN" sz="2800" dirty="0" smtClean="0">
                <a:latin typeface="Times New Roman" pitchFamily="18" charset="0"/>
                <a:ea typeface="楷体" pitchFamily="49" charset="-122"/>
                <a:cs typeface="Times New Roman" pitchFamily="18" charset="0"/>
              </a:rPr>
              <a:t>     </a:t>
            </a:r>
            <a:r>
              <a:rPr lang="zh-CN" altLang="zh-CN" sz="2800" dirty="0" smtClean="0">
                <a:latin typeface="Times New Roman" pitchFamily="18" charset="0"/>
                <a:ea typeface="楷体" pitchFamily="49" charset="-122"/>
                <a:cs typeface="Times New Roman" pitchFamily="18" charset="0"/>
              </a:rPr>
              <a:t>代</a:t>
            </a:r>
            <a:r>
              <a:rPr lang="zh-CN" altLang="zh-CN" sz="2800" dirty="0">
                <a:latin typeface="Times New Roman" pitchFamily="18" charset="0"/>
                <a:ea typeface="楷体" pitchFamily="49" charset="-122"/>
                <a:cs typeface="Times New Roman" pitchFamily="18" charset="0"/>
              </a:rPr>
              <a:t>码块</a:t>
            </a:r>
            <a:r>
              <a:rPr lang="en-US" altLang="zh-CN" sz="2800" dirty="0">
                <a:latin typeface="Times New Roman" pitchFamily="18" charset="0"/>
                <a:ea typeface="楷体" pitchFamily="49" charset="-122"/>
                <a:cs typeface="Times New Roman" pitchFamily="18" charset="0"/>
              </a:rPr>
              <a:t>1</a:t>
            </a:r>
            <a:endParaRPr lang="zh-CN" altLang="zh-CN" sz="2800" dirty="0">
              <a:latin typeface="Times New Roman" pitchFamily="18" charset="0"/>
              <a:ea typeface="楷体" pitchFamily="49" charset="-122"/>
              <a:cs typeface="Times New Roman" pitchFamily="18" charset="0"/>
            </a:endParaRPr>
          </a:p>
          <a:p>
            <a:r>
              <a:rPr lang="en-US" altLang="zh-CN" sz="2800" dirty="0">
                <a:latin typeface="Times New Roman" pitchFamily="18" charset="0"/>
                <a:ea typeface="楷体" pitchFamily="49" charset="-122"/>
                <a:cs typeface="Times New Roman" pitchFamily="18" charset="0"/>
              </a:rPr>
              <a:t>if </a:t>
            </a:r>
            <a:r>
              <a:rPr lang="zh-CN" altLang="zh-CN" sz="2800" dirty="0">
                <a:latin typeface="Times New Roman" pitchFamily="18" charset="0"/>
                <a:ea typeface="楷体" pitchFamily="49" charset="-122"/>
                <a:cs typeface="Times New Roman" pitchFamily="18" charset="0"/>
              </a:rPr>
              <a:t>条件表达式</a:t>
            </a:r>
            <a:r>
              <a:rPr lang="en-US" altLang="zh-CN" sz="2800" dirty="0">
                <a:latin typeface="Times New Roman" pitchFamily="18" charset="0"/>
                <a:ea typeface="楷体" pitchFamily="49" charset="-122"/>
                <a:cs typeface="Times New Roman" pitchFamily="18" charset="0"/>
              </a:rPr>
              <a:t>2:</a:t>
            </a:r>
            <a:endParaRPr lang="zh-CN" altLang="zh-CN" sz="2800" dirty="0">
              <a:latin typeface="Times New Roman" pitchFamily="18" charset="0"/>
              <a:ea typeface="楷体" pitchFamily="49" charset="-122"/>
              <a:cs typeface="Times New Roman" pitchFamily="18" charset="0"/>
            </a:endParaRPr>
          </a:p>
          <a:p>
            <a:r>
              <a:rPr lang="en-US" altLang="zh-CN" sz="2800" dirty="0" smtClean="0">
                <a:latin typeface="Times New Roman" pitchFamily="18" charset="0"/>
                <a:ea typeface="楷体" pitchFamily="49" charset="-122"/>
                <a:cs typeface="Times New Roman" pitchFamily="18" charset="0"/>
              </a:rPr>
              <a:t>     </a:t>
            </a:r>
            <a:r>
              <a:rPr lang="zh-CN" altLang="zh-CN" sz="2800" dirty="0" smtClean="0">
                <a:latin typeface="Times New Roman" pitchFamily="18" charset="0"/>
                <a:ea typeface="楷体" pitchFamily="49" charset="-122"/>
                <a:cs typeface="Times New Roman" pitchFamily="18" charset="0"/>
              </a:rPr>
              <a:t>代</a:t>
            </a:r>
            <a:r>
              <a:rPr lang="zh-CN" altLang="zh-CN" sz="2800" dirty="0">
                <a:latin typeface="Times New Roman" pitchFamily="18" charset="0"/>
                <a:ea typeface="楷体" pitchFamily="49" charset="-122"/>
                <a:cs typeface="Times New Roman" pitchFamily="18" charset="0"/>
              </a:rPr>
              <a:t>码块</a:t>
            </a:r>
            <a:r>
              <a:rPr lang="en-US" altLang="zh-CN" sz="2800" dirty="0">
                <a:latin typeface="Times New Roman" pitchFamily="18" charset="0"/>
                <a:ea typeface="楷体" pitchFamily="49" charset="-122"/>
                <a:cs typeface="Times New Roman" pitchFamily="18" charset="0"/>
              </a:rPr>
              <a:t>2</a:t>
            </a:r>
            <a:endParaRPr lang="zh-CN" altLang="zh-CN" sz="2800" dirty="0">
              <a:latin typeface="Times New Roman" pitchFamily="18" charset="0"/>
              <a:ea typeface="楷体" pitchFamily="49" charset="-122"/>
              <a:cs typeface="Times New Roman" pitchFamily="18" charset="0"/>
            </a:endParaRPr>
          </a:p>
        </p:txBody>
      </p:sp>
      <p:sp>
        <p:nvSpPr>
          <p:cNvPr id="8" name="矩形 2"/>
          <p:cNvSpPr>
            <a:spLocks noChangeArrowheads="1"/>
          </p:cNvSpPr>
          <p:nvPr/>
        </p:nvSpPr>
        <p:spPr bwMode="auto">
          <a:xfrm>
            <a:off x="4877812" y="4013868"/>
            <a:ext cx="6455206"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2600" b="1" dirty="0">
                <a:solidFill>
                  <a:srgbClr val="FF0000"/>
                </a:solidFill>
                <a:latin typeface="宋体" pitchFamily="2" charset="-122"/>
              </a:rPr>
              <a:t>先判断外层</a:t>
            </a:r>
            <a:r>
              <a:rPr lang="en-US" altLang="zh-CN" sz="2600" b="1" dirty="0">
                <a:solidFill>
                  <a:srgbClr val="FF0000"/>
                </a:solidFill>
                <a:latin typeface="宋体" pitchFamily="2" charset="-122"/>
              </a:rPr>
              <a:t>if</a:t>
            </a:r>
            <a:r>
              <a:rPr lang="zh-CN" altLang="zh-CN" sz="2600" b="1" dirty="0">
                <a:solidFill>
                  <a:srgbClr val="FF0000"/>
                </a:solidFill>
                <a:latin typeface="宋体" pitchFamily="2" charset="-122"/>
              </a:rPr>
              <a:t>语句中条件表达式</a:t>
            </a:r>
            <a:r>
              <a:rPr lang="en-US" altLang="zh-CN" sz="2600" b="1" dirty="0">
                <a:solidFill>
                  <a:srgbClr val="FF0000"/>
                </a:solidFill>
                <a:latin typeface="宋体" pitchFamily="2" charset="-122"/>
              </a:rPr>
              <a:t>1</a:t>
            </a:r>
            <a:r>
              <a:rPr lang="zh-CN" altLang="zh-CN" sz="2600" b="1" dirty="0">
                <a:solidFill>
                  <a:srgbClr val="FF0000"/>
                </a:solidFill>
                <a:latin typeface="宋体" pitchFamily="2" charset="-122"/>
              </a:rPr>
              <a:t>的结果是否为</a:t>
            </a:r>
            <a:r>
              <a:rPr lang="en-US" altLang="zh-CN" sz="2600" b="1" dirty="0">
                <a:solidFill>
                  <a:srgbClr val="FF0000"/>
                </a:solidFill>
                <a:latin typeface="宋体" pitchFamily="2" charset="-122"/>
              </a:rPr>
              <a:t>True</a:t>
            </a:r>
            <a:r>
              <a:rPr lang="zh-CN" altLang="zh-CN" sz="2600" b="1" dirty="0" smtClean="0">
                <a:solidFill>
                  <a:srgbClr val="FF0000"/>
                </a:solidFill>
                <a:latin typeface="宋体" pitchFamily="2" charset="-122"/>
              </a:rPr>
              <a:t>，</a:t>
            </a:r>
            <a:r>
              <a:rPr lang="zh-CN" altLang="en-US" sz="2600" b="1" dirty="0">
                <a:solidFill>
                  <a:srgbClr val="FF0000"/>
                </a:solidFill>
                <a:latin typeface="宋体" pitchFamily="2" charset="-122"/>
              </a:rPr>
              <a:t>若</a:t>
            </a:r>
            <a:r>
              <a:rPr lang="zh-CN" altLang="zh-CN" sz="2600" b="1" dirty="0" smtClean="0">
                <a:solidFill>
                  <a:srgbClr val="FF0000"/>
                </a:solidFill>
                <a:latin typeface="宋体" pitchFamily="2" charset="-122"/>
              </a:rPr>
              <a:t>结果为</a:t>
            </a:r>
            <a:r>
              <a:rPr lang="en-US" altLang="zh-CN" sz="2600" b="1" dirty="0" smtClean="0">
                <a:solidFill>
                  <a:srgbClr val="FF0000"/>
                </a:solidFill>
                <a:latin typeface="宋体" pitchFamily="2" charset="-122"/>
              </a:rPr>
              <a:t>True</a:t>
            </a:r>
            <a:r>
              <a:rPr lang="zh-CN" altLang="zh-CN" sz="2600" b="1" dirty="0" smtClean="0">
                <a:solidFill>
                  <a:srgbClr val="FF0000"/>
                </a:solidFill>
                <a:latin typeface="宋体" pitchFamily="2" charset="-122"/>
              </a:rPr>
              <a:t>执</a:t>
            </a:r>
            <a:r>
              <a:rPr lang="zh-CN" altLang="zh-CN" sz="2600" b="1" dirty="0">
                <a:solidFill>
                  <a:srgbClr val="FF0000"/>
                </a:solidFill>
                <a:latin typeface="宋体" pitchFamily="2" charset="-122"/>
              </a:rPr>
              <a:t>行代码块</a:t>
            </a:r>
            <a:r>
              <a:rPr lang="en-US" altLang="zh-CN" sz="2600" b="1" dirty="0">
                <a:solidFill>
                  <a:srgbClr val="FF0000"/>
                </a:solidFill>
                <a:latin typeface="宋体" pitchFamily="2" charset="-122"/>
              </a:rPr>
              <a:t>1</a:t>
            </a:r>
            <a:r>
              <a:rPr lang="zh-CN" altLang="zh-CN" sz="2600" b="1" dirty="0">
                <a:solidFill>
                  <a:srgbClr val="FF0000"/>
                </a:solidFill>
                <a:latin typeface="宋体" pitchFamily="2" charset="-122"/>
              </a:rPr>
              <a:t>，再判断内层</a:t>
            </a:r>
            <a:r>
              <a:rPr lang="en-US" altLang="zh-CN" sz="2600" b="1" dirty="0">
                <a:solidFill>
                  <a:srgbClr val="FF0000"/>
                </a:solidFill>
                <a:latin typeface="宋体" pitchFamily="2" charset="-122"/>
              </a:rPr>
              <a:t>if</a:t>
            </a:r>
            <a:r>
              <a:rPr lang="zh-CN" altLang="zh-CN" sz="2600" b="1" dirty="0">
                <a:solidFill>
                  <a:srgbClr val="FF0000"/>
                </a:solidFill>
                <a:latin typeface="宋体" pitchFamily="2" charset="-122"/>
              </a:rPr>
              <a:t>的条件表达式</a:t>
            </a:r>
            <a:r>
              <a:rPr lang="en-US" altLang="zh-CN" sz="2600" b="1" dirty="0">
                <a:solidFill>
                  <a:srgbClr val="FF0000"/>
                </a:solidFill>
                <a:latin typeface="宋体" pitchFamily="2" charset="-122"/>
              </a:rPr>
              <a:t>2</a:t>
            </a:r>
            <a:r>
              <a:rPr lang="zh-CN" altLang="zh-CN" sz="2600" b="1" dirty="0">
                <a:solidFill>
                  <a:srgbClr val="FF0000"/>
                </a:solidFill>
                <a:latin typeface="宋体" pitchFamily="2" charset="-122"/>
              </a:rPr>
              <a:t>的结果是否为</a:t>
            </a:r>
            <a:r>
              <a:rPr lang="en-US" altLang="zh-CN" sz="2600" b="1" dirty="0">
                <a:solidFill>
                  <a:srgbClr val="FF0000"/>
                </a:solidFill>
                <a:latin typeface="宋体" pitchFamily="2" charset="-122"/>
              </a:rPr>
              <a:t>True</a:t>
            </a:r>
            <a:r>
              <a:rPr lang="zh-CN" altLang="zh-CN" sz="2600" b="1" dirty="0" smtClean="0">
                <a:solidFill>
                  <a:srgbClr val="FF0000"/>
                </a:solidFill>
                <a:latin typeface="宋体" pitchFamily="2" charset="-122"/>
              </a:rPr>
              <a:t>，</a:t>
            </a:r>
            <a:r>
              <a:rPr lang="zh-CN" altLang="en-US" sz="2600" b="1" dirty="0" smtClean="0">
                <a:solidFill>
                  <a:srgbClr val="FF0000"/>
                </a:solidFill>
                <a:latin typeface="宋体" pitchFamily="2" charset="-122"/>
              </a:rPr>
              <a:t>若</a:t>
            </a:r>
            <a:r>
              <a:rPr lang="zh-CN" altLang="zh-CN" sz="2600" b="1" dirty="0" smtClean="0">
                <a:solidFill>
                  <a:srgbClr val="FF0000"/>
                </a:solidFill>
                <a:latin typeface="宋体" pitchFamily="2" charset="-122"/>
              </a:rPr>
              <a:t>结</a:t>
            </a:r>
            <a:r>
              <a:rPr lang="zh-CN" altLang="zh-CN" sz="2600" b="1" dirty="0">
                <a:solidFill>
                  <a:srgbClr val="FF0000"/>
                </a:solidFill>
                <a:latin typeface="宋体" pitchFamily="2" charset="-122"/>
              </a:rPr>
              <a:t>果为</a:t>
            </a:r>
            <a:r>
              <a:rPr lang="en-US" altLang="zh-CN" sz="2600" b="1" dirty="0" smtClean="0">
                <a:solidFill>
                  <a:srgbClr val="FF0000"/>
                </a:solidFill>
                <a:latin typeface="宋体" pitchFamily="2" charset="-122"/>
              </a:rPr>
              <a:t>True</a:t>
            </a:r>
            <a:r>
              <a:rPr lang="zh-CN" altLang="zh-CN" sz="2600" b="1" dirty="0" smtClean="0">
                <a:solidFill>
                  <a:srgbClr val="FF0000"/>
                </a:solidFill>
                <a:latin typeface="宋体" pitchFamily="2" charset="-122"/>
              </a:rPr>
              <a:t>执</a:t>
            </a:r>
            <a:r>
              <a:rPr lang="zh-CN" altLang="zh-CN" sz="2600" b="1" dirty="0">
                <a:solidFill>
                  <a:srgbClr val="FF0000"/>
                </a:solidFill>
                <a:latin typeface="宋体" pitchFamily="2" charset="-122"/>
              </a:rPr>
              <a:t>行代码块</a:t>
            </a:r>
            <a:r>
              <a:rPr lang="en-US" altLang="zh-CN" sz="2600" b="1" dirty="0">
                <a:solidFill>
                  <a:srgbClr val="FF0000"/>
                </a:solidFill>
                <a:latin typeface="宋体" pitchFamily="2" charset="-122"/>
              </a:rPr>
              <a:t>2</a:t>
            </a:r>
            <a:r>
              <a:rPr lang="zh-CN" altLang="zh-CN" sz="2600" b="1" dirty="0">
                <a:solidFill>
                  <a:srgbClr val="FF0000"/>
                </a:solidFill>
                <a:latin typeface="宋体" pitchFamily="2" charset="-122"/>
              </a:rPr>
              <a:t>。</a:t>
            </a:r>
          </a:p>
        </p:txBody>
      </p:sp>
    </p:spTree>
    <p:extLst>
      <p:ext uri="{BB962C8B-B14F-4D97-AF65-F5344CB8AC3E}">
        <p14:creationId xmlns:p14="http://schemas.microsoft.com/office/powerpoint/2010/main" val="30912544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语句嵌套</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8"/>
          <p:cNvSpPr/>
          <p:nvPr/>
        </p:nvSpPr>
        <p:spPr>
          <a:xfrm>
            <a:off x="2054226" y="2451144"/>
            <a:ext cx="9361920" cy="2882855"/>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1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772348"/>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2"/>
          <p:cNvSpPr>
            <a:spLocks noChangeArrowheads="1"/>
          </p:cNvSpPr>
          <p:nvPr/>
        </p:nvSpPr>
        <p:spPr bwMode="auto">
          <a:xfrm>
            <a:off x="2825751" y="2696914"/>
            <a:ext cx="8687376"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黑体" pitchFamily="49" charset="-122"/>
                <a:ea typeface="黑体" pitchFamily="49" charset="-122"/>
              </a:rPr>
              <a:t>针对</a:t>
            </a:r>
            <a:r>
              <a:rPr lang="en-US" altLang="zh-CN" sz="3200" dirty="0">
                <a:latin typeface="黑体" pitchFamily="49" charset="-122"/>
                <a:ea typeface="黑体" pitchFamily="49" charset="-122"/>
              </a:rPr>
              <a:t>if</a:t>
            </a:r>
            <a:r>
              <a:rPr lang="zh-CN" altLang="zh-CN" sz="3200" dirty="0">
                <a:latin typeface="黑体" pitchFamily="49" charset="-122"/>
                <a:ea typeface="黑体" pitchFamily="49" charset="-122"/>
              </a:rPr>
              <a:t>嵌套语句，有两点需要说明：</a:t>
            </a:r>
          </a:p>
          <a:p>
            <a:pPr lvl="0">
              <a:lnSpc>
                <a:spcPct val="120000"/>
              </a:lnSpc>
            </a:pPr>
            <a:r>
              <a:rPr lang="en-US" altLang="zh-CN" sz="3200" dirty="0" smtClean="0">
                <a:latin typeface="黑体" pitchFamily="49" charset="-122"/>
                <a:ea typeface="黑体" pitchFamily="49" charset="-122"/>
              </a:rPr>
              <a:t>(1)if</a:t>
            </a:r>
            <a:r>
              <a:rPr lang="zh-CN" altLang="zh-CN" sz="3200" dirty="0">
                <a:latin typeface="黑体" pitchFamily="49" charset="-122"/>
                <a:ea typeface="黑体" pitchFamily="49" charset="-122"/>
              </a:rPr>
              <a:t>语</a:t>
            </a:r>
            <a:r>
              <a:rPr lang="zh-CN" altLang="zh-CN" sz="3200" dirty="0" smtClean="0">
                <a:latin typeface="黑体" pitchFamily="49" charset="-122"/>
                <a:ea typeface="黑体" pitchFamily="49" charset="-122"/>
              </a:rPr>
              <a:t>句可以嵌套</a:t>
            </a:r>
            <a:r>
              <a:rPr lang="zh-CN" altLang="zh-CN" sz="3200" dirty="0">
                <a:latin typeface="黑体" pitchFamily="49" charset="-122"/>
                <a:ea typeface="黑体" pitchFamily="49" charset="-122"/>
              </a:rPr>
              <a:t>多层</a:t>
            </a:r>
            <a:r>
              <a:rPr lang="zh-CN" altLang="zh-CN" sz="3200" dirty="0" smtClean="0">
                <a:latin typeface="黑体" pitchFamily="49" charset="-122"/>
                <a:ea typeface="黑体" pitchFamily="49" charset="-122"/>
              </a:rPr>
              <a:t>，</a:t>
            </a:r>
            <a:r>
              <a:rPr lang="zh-CN" altLang="zh-CN" sz="3200" dirty="0">
                <a:latin typeface="黑体" pitchFamily="49" charset="-122"/>
                <a:ea typeface="黑体" pitchFamily="49" charset="-122"/>
              </a:rPr>
              <a:t>不仅限于两层。</a:t>
            </a:r>
          </a:p>
          <a:p>
            <a:pPr lvl="0">
              <a:lnSpc>
                <a:spcPct val="120000"/>
              </a:lnSpc>
            </a:pPr>
            <a:r>
              <a:rPr lang="en-US" altLang="zh-CN" sz="3200" dirty="0" smtClean="0">
                <a:latin typeface="黑体" pitchFamily="49" charset="-122"/>
                <a:ea typeface="黑体" pitchFamily="49" charset="-122"/>
              </a:rPr>
              <a:t>(2)</a:t>
            </a:r>
            <a:r>
              <a:rPr lang="zh-CN" altLang="zh-CN" sz="3200" dirty="0" smtClean="0">
                <a:latin typeface="黑体" pitchFamily="49" charset="-122"/>
                <a:ea typeface="黑体" pitchFamily="49" charset="-122"/>
              </a:rPr>
              <a:t>外</a:t>
            </a:r>
            <a:r>
              <a:rPr lang="zh-CN" altLang="zh-CN" sz="3200" dirty="0">
                <a:latin typeface="黑体" pitchFamily="49" charset="-122"/>
                <a:ea typeface="黑体" pitchFamily="49" charset="-122"/>
              </a:rPr>
              <a:t>层和内层的</a:t>
            </a:r>
            <a:r>
              <a:rPr lang="en-US" altLang="zh-CN" sz="3200" dirty="0">
                <a:latin typeface="黑体" pitchFamily="49" charset="-122"/>
                <a:ea typeface="黑体" pitchFamily="49" charset="-122"/>
              </a:rPr>
              <a:t>if</a:t>
            </a:r>
            <a:r>
              <a:rPr lang="zh-CN" altLang="zh-CN" sz="3200" dirty="0">
                <a:latin typeface="黑体" pitchFamily="49" charset="-122"/>
                <a:ea typeface="黑体" pitchFamily="49" charset="-122"/>
              </a:rPr>
              <a:t>判断都可以使用</a:t>
            </a:r>
            <a:r>
              <a:rPr lang="en-US" altLang="zh-CN" sz="3200" dirty="0">
                <a:latin typeface="黑体" pitchFamily="49" charset="-122"/>
                <a:ea typeface="黑体" pitchFamily="49" charset="-122"/>
              </a:rPr>
              <a:t>if</a:t>
            </a:r>
            <a:r>
              <a:rPr lang="zh-CN" altLang="zh-CN" sz="3200" dirty="0">
                <a:latin typeface="黑体" pitchFamily="49" charset="-122"/>
                <a:ea typeface="黑体" pitchFamily="49" charset="-122"/>
              </a:rPr>
              <a:t>语句、</a:t>
            </a:r>
            <a:r>
              <a:rPr lang="en-US" altLang="zh-CN" sz="3200" dirty="0">
                <a:latin typeface="黑体" pitchFamily="49" charset="-122"/>
                <a:ea typeface="黑体" pitchFamily="49" charset="-122"/>
              </a:rPr>
              <a:t>if-else</a:t>
            </a:r>
            <a:r>
              <a:rPr lang="zh-CN" altLang="zh-CN" sz="3200" dirty="0">
                <a:latin typeface="黑体" pitchFamily="49" charset="-122"/>
                <a:ea typeface="黑体" pitchFamily="49" charset="-122"/>
              </a:rPr>
              <a:t>语句和</a:t>
            </a:r>
            <a:r>
              <a:rPr lang="en-US" altLang="zh-CN" sz="3200" dirty="0">
                <a:latin typeface="黑体" pitchFamily="49" charset="-122"/>
                <a:ea typeface="黑体" pitchFamily="49" charset="-122"/>
              </a:rPr>
              <a:t>elif</a:t>
            </a:r>
            <a:r>
              <a:rPr lang="zh-CN" altLang="zh-CN" sz="3200" dirty="0">
                <a:latin typeface="黑体" pitchFamily="49" charset="-122"/>
                <a:ea typeface="黑体" pitchFamily="49" charset="-122"/>
              </a:rPr>
              <a:t>语句。</a:t>
            </a:r>
          </a:p>
        </p:txBody>
      </p:sp>
    </p:spTree>
    <p:extLst>
      <p:ext uri="{BB962C8B-B14F-4D97-AF65-F5344CB8AC3E}">
        <p14:creationId xmlns:p14="http://schemas.microsoft.com/office/powerpoint/2010/main" val="10017393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09515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4</a:t>
            </a:r>
            <a:r>
              <a:rPr lang="zh-CN" altLang="zh-CN" sz="4000" dirty="0">
                <a:solidFill>
                  <a:srgbClr val="1353A2"/>
                </a:solidFill>
                <a:latin typeface="微软雅黑" panose="020B0503020204020204" charset="-122"/>
                <a:ea typeface="微软雅黑" panose="020B0503020204020204" charset="-122"/>
              </a:rPr>
              <a:t>：模拟乘客进站流程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2"/>
          <p:cNvSpPr>
            <a:spLocks noChangeArrowheads="1"/>
          </p:cNvSpPr>
          <p:nvPr/>
        </p:nvSpPr>
        <p:spPr bwMode="auto">
          <a:xfrm>
            <a:off x="577849" y="1320800"/>
            <a:ext cx="1123439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火车和地铁的出现极大地方便了人们的出行</a:t>
            </a:r>
            <a:r>
              <a:rPr lang="zh-CN" altLang="zh-CN" sz="4000" dirty="0" smtClean="0">
                <a:latin typeface="微软雅黑" pitchFamily="34" charset="-122"/>
                <a:ea typeface="微软雅黑" pitchFamily="34" charset="-122"/>
              </a:rPr>
              <a:t>，为保</a:t>
            </a:r>
            <a:r>
              <a:rPr lang="zh-CN" altLang="zh-CN" sz="4000" dirty="0">
                <a:latin typeface="微软雅黑" pitchFamily="34" charset="-122"/>
                <a:ea typeface="微软雅黑" pitchFamily="34" charset="-122"/>
              </a:rPr>
              <a:t>障民</a:t>
            </a:r>
            <a:r>
              <a:rPr lang="zh-CN" altLang="zh-CN" sz="4000" dirty="0" smtClean="0">
                <a:latin typeface="微软雅黑" pitchFamily="34" charset="-122"/>
                <a:ea typeface="微软雅黑" pitchFamily="34" charset="-122"/>
              </a:rPr>
              <a:t>众</a:t>
            </a:r>
            <a:r>
              <a:rPr lang="zh-CN" altLang="en-US" sz="4000" dirty="0" smtClean="0">
                <a:latin typeface="微软雅黑" pitchFamily="34" charset="-122"/>
                <a:ea typeface="微软雅黑" pitchFamily="34" charset="-122"/>
              </a:rPr>
              <a:t>的行程</a:t>
            </a:r>
            <a:r>
              <a:rPr lang="zh-CN" altLang="zh-CN" sz="4000" dirty="0" smtClean="0">
                <a:latin typeface="微软雅黑" pitchFamily="34" charset="-122"/>
                <a:ea typeface="微软雅黑" pitchFamily="34" charset="-122"/>
              </a:rPr>
              <a:t>安</a:t>
            </a:r>
            <a:r>
              <a:rPr lang="zh-CN" altLang="zh-CN" sz="4000" dirty="0">
                <a:latin typeface="微软雅黑" pitchFamily="34" charset="-122"/>
                <a:ea typeface="微软雅黑" pitchFamily="34" charset="-122"/>
              </a:rPr>
              <a:t>全，进</a:t>
            </a:r>
            <a:r>
              <a:rPr lang="zh-CN" altLang="zh-CN" sz="4000" dirty="0" smtClean="0">
                <a:latin typeface="微软雅黑" pitchFamily="34" charset="-122"/>
                <a:ea typeface="微软雅黑" pitchFamily="34" charset="-122"/>
              </a:rPr>
              <a:t>站乘</a:t>
            </a:r>
            <a:r>
              <a:rPr lang="zh-CN" altLang="zh-CN" sz="4000" dirty="0">
                <a:latin typeface="微软雅黑" pitchFamily="34" charset="-122"/>
                <a:ea typeface="微软雅黑" pitchFamily="34" charset="-122"/>
              </a:rPr>
              <a:t>坐火</a:t>
            </a:r>
            <a:r>
              <a:rPr lang="zh-CN" altLang="zh-CN" sz="4000" dirty="0" smtClean="0">
                <a:latin typeface="微软雅黑" pitchFamily="34" charset="-122"/>
                <a:ea typeface="微软雅黑" pitchFamily="34" charset="-122"/>
              </a:rPr>
              <a:t>车前需先</a:t>
            </a:r>
            <a:r>
              <a:rPr lang="zh-CN" altLang="zh-CN" sz="4000" dirty="0">
                <a:latin typeface="微软雅黑" pitchFamily="34" charset="-122"/>
                <a:ea typeface="微软雅黑" pitchFamily="34" charset="-122"/>
              </a:rPr>
              <a:t>接受安检。</a:t>
            </a: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flipH="1">
            <a:off x="2194771" y="3374303"/>
            <a:ext cx="2767012" cy="260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0228" y="3402299"/>
            <a:ext cx="3419475"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右箭头 3"/>
          <p:cNvSpPr/>
          <p:nvPr/>
        </p:nvSpPr>
        <p:spPr>
          <a:xfrm>
            <a:off x="5444836" y="4405746"/>
            <a:ext cx="1091428" cy="540614"/>
          </a:xfrm>
          <a:prstGeom prst="rightArrow">
            <a:avLst>
              <a:gd name="adj1" fmla="val 50000"/>
              <a:gd name="adj2" fmla="val 12175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692069" y="5685415"/>
            <a:ext cx="1005403" cy="584775"/>
          </a:xfrm>
          <a:prstGeom prst="rect">
            <a:avLst/>
          </a:prstGeom>
          <a:noFill/>
        </p:spPr>
        <p:txBody>
          <a:bodyPr wrap="none" rtlCol="0">
            <a:spAutoFit/>
          </a:bodyPr>
          <a:lstStyle/>
          <a:p>
            <a:r>
              <a:rPr lang="zh-CN" altLang="en-US" sz="3200" dirty="0" smtClean="0">
                <a:solidFill>
                  <a:srgbClr val="FF0000"/>
                </a:solidFill>
                <a:latin typeface="黑体" pitchFamily="49" charset="-122"/>
                <a:ea typeface="黑体" pitchFamily="49" charset="-122"/>
              </a:rPr>
              <a:t>验票</a:t>
            </a:r>
            <a:endParaRPr lang="zh-CN" altLang="en-US" sz="3200" dirty="0">
              <a:solidFill>
                <a:srgbClr val="FF0000"/>
              </a:solidFill>
              <a:latin typeface="黑体" pitchFamily="49" charset="-122"/>
              <a:ea typeface="黑体" pitchFamily="49" charset="-122"/>
            </a:endParaRPr>
          </a:p>
        </p:txBody>
      </p:sp>
      <p:sp>
        <p:nvSpPr>
          <p:cNvPr id="24" name="TextBox 23"/>
          <p:cNvSpPr txBox="1"/>
          <p:nvPr/>
        </p:nvSpPr>
        <p:spPr>
          <a:xfrm>
            <a:off x="9924092" y="5685415"/>
            <a:ext cx="1005403" cy="584775"/>
          </a:xfrm>
          <a:prstGeom prst="rect">
            <a:avLst/>
          </a:prstGeom>
          <a:noFill/>
        </p:spPr>
        <p:txBody>
          <a:bodyPr wrap="none" rtlCol="0">
            <a:spAutoFit/>
          </a:bodyPr>
          <a:lstStyle/>
          <a:p>
            <a:r>
              <a:rPr lang="zh-CN" altLang="en-US" sz="3200" dirty="0" smtClean="0">
                <a:solidFill>
                  <a:srgbClr val="FF0000"/>
                </a:solidFill>
                <a:latin typeface="黑体" pitchFamily="49" charset="-122"/>
                <a:ea typeface="黑体" pitchFamily="49" charset="-122"/>
              </a:rPr>
              <a:t>安检</a:t>
            </a:r>
            <a:endParaRPr lang="zh-CN" altLang="en-US" sz="3200"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198186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09515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4</a:t>
            </a:r>
            <a:r>
              <a:rPr lang="zh-CN" altLang="zh-CN" sz="4000" dirty="0">
                <a:solidFill>
                  <a:srgbClr val="1353A2"/>
                </a:solidFill>
                <a:latin typeface="微软雅黑" panose="020B0503020204020204" charset="-122"/>
                <a:ea typeface="微软雅黑" panose="020B0503020204020204" charset="-122"/>
              </a:rPr>
              <a:t>：模拟乘客进站流程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以先验票后安检的车站为例，乘客的进站流程如下：</a:t>
            </a:r>
          </a:p>
        </p:txBody>
      </p:sp>
      <p:sp>
        <p:nvSpPr>
          <p:cNvPr id="10" name="矩形 9"/>
          <p:cNvSpPr/>
          <p:nvPr/>
        </p:nvSpPr>
        <p:spPr>
          <a:xfrm>
            <a:off x="1514764" y="4169571"/>
            <a:ext cx="4276436"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1" name="矩形 6"/>
          <p:cNvSpPr>
            <a:spLocks noChangeArrowheads="1"/>
          </p:cNvSpPr>
          <p:nvPr/>
        </p:nvSpPr>
        <p:spPr bwMode="auto">
          <a:xfrm>
            <a:off x="1514765" y="4331406"/>
            <a:ext cx="427643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buFont typeface="Arial" pitchFamily="34" charset="0"/>
              <a:buChar char="•"/>
            </a:pPr>
            <a:r>
              <a:rPr lang="zh-CN" altLang="zh-CN" dirty="0">
                <a:latin typeface="楷体" pitchFamily="49" charset="-122"/>
                <a:ea typeface="楷体" pitchFamily="49" charset="-122"/>
                <a:cs typeface="Times New Roman" pitchFamily="18" charset="0"/>
              </a:rPr>
              <a:t>如果没有车票，不允许进站</a:t>
            </a:r>
          </a:p>
          <a:p>
            <a:pPr marL="342900" lvl="0" indent="-342900">
              <a:buFont typeface="Arial" pitchFamily="34" charset="0"/>
              <a:buChar char="•"/>
            </a:pPr>
            <a:r>
              <a:rPr lang="zh-CN" altLang="zh-CN" dirty="0">
                <a:latin typeface="楷体" pitchFamily="49" charset="-122"/>
                <a:ea typeface="楷体" pitchFamily="49" charset="-122"/>
                <a:cs typeface="Times New Roman" pitchFamily="18" charset="0"/>
              </a:rPr>
              <a:t>如果有车票，对行李进行安检。</a:t>
            </a:r>
          </a:p>
        </p:txBody>
      </p:sp>
      <p:sp>
        <p:nvSpPr>
          <p:cNvPr id="12" name="文本框 7"/>
          <p:cNvSpPr txBox="1">
            <a:spLocks noChangeArrowheads="1"/>
          </p:cNvSpPr>
          <p:nvPr/>
        </p:nvSpPr>
        <p:spPr bwMode="auto">
          <a:xfrm>
            <a:off x="1514764" y="3523458"/>
            <a:ext cx="4276436"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zh-CN" sz="3600" dirty="0">
                <a:solidFill>
                  <a:schemeClr val="bg1"/>
                </a:solidFill>
                <a:latin typeface="微软雅黑" pitchFamily="34" charset="-122"/>
                <a:ea typeface="微软雅黑" pitchFamily="34" charset="-122"/>
              </a:rPr>
              <a:t>验</a:t>
            </a:r>
            <a:r>
              <a:rPr lang="zh-CN" altLang="zh-CN" sz="3600" dirty="0" smtClean="0">
                <a:solidFill>
                  <a:schemeClr val="bg1"/>
                </a:solidFill>
                <a:latin typeface="微软雅黑" pitchFamily="34" charset="-122"/>
                <a:ea typeface="微软雅黑" pitchFamily="34" charset="-122"/>
              </a:rPr>
              <a:t>票</a:t>
            </a:r>
            <a:r>
              <a:rPr lang="zh-CN" altLang="en-US" sz="3600" dirty="0" smtClean="0">
                <a:solidFill>
                  <a:schemeClr val="bg1"/>
                </a:solidFill>
                <a:latin typeface="微软雅黑" pitchFamily="34" charset="-122"/>
                <a:ea typeface="微软雅黑" pitchFamily="34" charset="-122"/>
              </a:rPr>
              <a:t>：已买票？</a:t>
            </a:r>
            <a:endParaRPr lang="zh-CN" altLang="en-US" sz="3600" dirty="0">
              <a:solidFill>
                <a:schemeClr val="bg1"/>
              </a:solidFill>
              <a:latin typeface="微软雅黑" pitchFamily="34" charset="-122"/>
              <a:ea typeface="微软雅黑" pitchFamily="34" charset="-122"/>
            </a:endParaRPr>
          </a:p>
        </p:txBody>
      </p:sp>
      <p:sp>
        <p:nvSpPr>
          <p:cNvPr id="13" name="矩形 12"/>
          <p:cNvSpPr/>
          <p:nvPr/>
        </p:nvSpPr>
        <p:spPr>
          <a:xfrm>
            <a:off x="6451600" y="4169571"/>
            <a:ext cx="4276436"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6" name="矩形 6"/>
          <p:cNvSpPr>
            <a:spLocks noChangeArrowheads="1"/>
          </p:cNvSpPr>
          <p:nvPr/>
        </p:nvSpPr>
        <p:spPr bwMode="auto">
          <a:xfrm>
            <a:off x="6451599" y="4331406"/>
            <a:ext cx="4396509"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buFont typeface="Arial" pitchFamily="34" charset="0"/>
              <a:buChar char="•"/>
            </a:pPr>
            <a:r>
              <a:rPr lang="zh-CN" altLang="zh-CN" sz="2300" dirty="0">
                <a:latin typeface="楷体" pitchFamily="49" charset="-122"/>
                <a:ea typeface="楷体" pitchFamily="49" charset="-122"/>
                <a:cs typeface="Times New Roman" pitchFamily="18" charset="0"/>
              </a:rPr>
              <a:t>如</a:t>
            </a:r>
            <a:r>
              <a:rPr lang="zh-CN" altLang="zh-CN" sz="2300" dirty="0" smtClean="0">
                <a:latin typeface="楷体" pitchFamily="49" charset="-122"/>
                <a:ea typeface="楷体" pitchFamily="49" charset="-122"/>
                <a:cs typeface="Times New Roman" pitchFamily="18" charset="0"/>
              </a:rPr>
              <a:t>果</a:t>
            </a:r>
            <a:r>
              <a:rPr lang="zh-CN" altLang="en-US" sz="2300" dirty="0" smtClean="0">
                <a:latin typeface="楷体" pitchFamily="49" charset="-122"/>
                <a:ea typeface="楷体" pitchFamily="49" charset="-122"/>
                <a:cs typeface="Times New Roman" pitchFamily="18" charset="0"/>
              </a:rPr>
              <a:t>携带危险品</a:t>
            </a:r>
            <a:r>
              <a:rPr lang="zh-CN" altLang="zh-CN" sz="2300" dirty="0" smtClean="0">
                <a:latin typeface="楷体" pitchFamily="49" charset="-122"/>
                <a:ea typeface="楷体" pitchFamily="49" charset="-122"/>
                <a:cs typeface="Times New Roman" pitchFamily="18" charset="0"/>
              </a:rPr>
              <a:t>，不</a:t>
            </a:r>
            <a:r>
              <a:rPr lang="zh-CN" altLang="zh-CN" sz="2300" dirty="0">
                <a:latin typeface="楷体" pitchFamily="49" charset="-122"/>
                <a:ea typeface="楷体" pitchFamily="49" charset="-122"/>
                <a:cs typeface="Times New Roman" pitchFamily="18" charset="0"/>
              </a:rPr>
              <a:t>允许上车</a:t>
            </a:r>
          </a:p>
          <a:p>
            <a:pPr marL="342900" indent="-342900">
              <a:buFont typeface="Arial" pitchFamily="34" charset="0"/>
              <a:buChar char="•"/>
            </a:pPr>
            <a:r>
              <a:rPr lang="zh-CN" altLang="zh-CN" sz="2300" dirty="0">
                <a:latin typeface="楷体" pitchFamily="49" charset="-122"/>
                <a:ea typeface="楷体" pitchFamily="49" charset="-122"/>
                <a:cs typeface="Times New Roman" pitchFamily="18" charset="0"/>
              </a:rPr>
              <a:t>如</a:t>
            </a:r>
            <a:r>
              <a:rPr lang="zh-CN" altLang="zh-CN" sz="2300" dirty="0" smtClean="0">
                <a:latin typeface="楷体" pitchFamily="49" charset="-122"/>
                <a:ea typeface="楷体" pitchFamily="49" charset="-122"/>
                <a:cs typeface="Times New Roman" pitchFamily="18" charset="0"/>
              </a:rPr>
              <a:t>果</a:t>
            </a:r>
            <a:r>
              <a:rPr lang="zh-CN" altLang="en-US" sz="2300" dirty="0" smtClean="0">
                <a:latin typeface="楷体" pitchFamily="49" charset="-122"/>
                <a:ea typeface="楷体" pitchFamily="49" charset="-122"/>
                <a:cs typeface="Times New Roman" pitchFamily="18" charset="0"/>
              </a:rPr>
              <a:t>没有携带危险品</a:t>
            </a:r>
            <a:r>
              <a:rPr lang="zh-CN" altLang="zh-CN" sz="2300" dirty="0" smtClean="0">
                <a:latin typeface="楷体" pitchFamily="49" charset="-122"/>
                <a:ea typeface="楷体" pitchFamily="49" charset="-122"/>
                <a:cs typeface="Times New Roman" pitchFamily="18" charset="0"/>
              </a:rPr>
              <a:t>，顺</a:t>
            </a:r>
            <a:r>
              <a:rPr lang="zh-CN" altLang="zh-CN" sz="2300" dirty="0">
                <a:latin typeface="楷体" pitchFamily="49" charset="-122"/>
                <a:ea typeface="楷体" pitchFamily="49" charset="-122"/>
                <a:cs typeface="Times New Roman" pitchFamily="18" charset="0"/>
              </a:rPr>
              <a:t>利进站。</a:t>
            </a:r>
          </a:p>
        </p:txBody>
      </p:sp>
      <p:sp>
        <p:nvSpPr>
          <p:cNvPr id="17" name="文本框 7"/>
          <p:cNvSpPr txBox="1">
            <a:spLocks noChangeArrowheads="1"/>
          </p:cNvSpPr>
          <p:nvPr/>
        </p:nvSpPr>
        <p:spPr bwMode="auto">
          <a:xfrm>
            <a:off x="6451600" y="3523458"/>
            <a:ext cx="4276436"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a:solidFill>
                  <a:schemeClr val="bg1"/>
                </a:solidFill>
                <a:latin typeface="微软雅黑" pitchFamily="34" charset="-122"/>
                <a:ea typeface="微软雅黑" pitchFamily="34" charset="-122"/>
              </a:rPr>
              <a:t>安检</a:t>
            </a:r>
            <a:r>
              <a:rPr lang="zh-CN" altLang="en-US" sz="3600" dirty="0" smtClean="0">
                <a:solidFill>
                  <a:schemeClr val="bg1"/>
                </a:solidFill>
                <a:latin typeface="微软雅黑" pitchFamily="34" charset="-122"/>
                <a:ea typeface="微软雅黑" pitchFamily="34" charset="-122"/>
              </a:rPr>
              <a:t>：</a:t>
            </a:r>
            <a:r>
              <a:rPr lang="zh-CN" altLang="en-US" sz="3600" dirty="0">
                <a:solidFill>
                  <a:schemeClr val="bg1"/>
                </a:solidFill>
                <a:latin typeface="微软雅黑" pitchFamily="34" charset="-122"/>
                <a:ea typeface="微软雅黑" pitchFamily="34" charset="-122"/>
              </a:rPr>
              <a:t>携</a:t>
            </a:r>
            <a:r>
              <a:rPr lang="zh-CN" altLang="en-US" sz="3600" dirty="0" smtClean="0">
                <a:solidFill>
                  <a:schemeClr val="bg1"/>
                </a:solidFill>
                <a:latin typeface="微软雅黑" pitchFamily="34" charset="-122"/>
                <a:ea typeface="微软雅黑" pitchFamily="34" charset="-122"/>
              </a:rPr>
              <a:t>带危险品？</a:t>
            </a:r>
            <a:endParaRPr lang="zh-CN" altLang="en-US" sz="36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678286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09515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4</a:t>
            </a:r>
            <a:r>
              <a:rPr lang="zh-CN" altLang="zh-CN" sz="4000" dirty="0">
                <a:solidFill>
                  <a:srgbClr val="1353A2"/>
                </a:solidFill>
                <a:latin typeface="微软雅黑" panose="020B0503020204020204" charset="-122"/>
                <a:ea typeface="微软雅黑" panose="020B0503020204020204" charset="-122"/>
              </a:rPr>
              <a:t>：模拟乘客进站流程</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14"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2"/>
          <p:cNvSpPr>
            <a:spLocks noChangeArrowheads="1"/>
          </p:cNvSpPr>
          <p:nvPr/>
        </p:nvSpPr>
        <p:spPr bwMode="auto">
          <a:xfrm>
            <a:off x="2463027" y="3000164"/>
            <a:ext cx="6860377" cy="1500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本实例要求编写程序，模拟乘客进站流程。</a:t>
            </a:r>
          </a:p>
        </p:txBody>
      </p:sp>
    </p:spTree>
    <p:extLst>
      <p:ext uri="{BB962C8B-B14F-4D97-AF65-F5344CB8AC3E}">
        <p14:creationId xmlns:p14="http://schemas.microsoft.com/office/powerpoint/2010/main" val="1943275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5</a:t>
            </a:r>
            <a:r>
              <a:rPr lang="zh-CN" altLang="zh-CN" sz="4000" dirty="0">
                <a:solidFill>
                  <a:srgbClr val="1353A2"/>
                </a:solidFill>
                <a:latin typeface="微软雅黑" panose="020B0503020204020204" charset="-122"/>
                <a:ea typeface="微软雅黑" panose="020B0503020204020204" charset="-122"/>
              </a:rPr>
              <a:t>：快递计费系统</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49" y="1320800"/>
            <a:ext cx="1123439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某快递点提供华东地</a:t>
            </a:r>
            <a:r>
              <a:rPr lang="zh-CN" altLang="zh-CN" sz="4000" dirty="0" smtClean="0">
                <a:latin typeface="微软雅黑" pitchFamily="34" charset="-122"/>
                <a:ea typeface="微软雅黑" pitchFamily="34" charset="-122"/>
              </a:rPr>
              <a:t>区</a:t>
            </a:r>
            <a:r>
              <a:rPr lang="zh-CN" altLang="en-US" sz="4000" dirty="0" smtClean="0">
                <a:latin typeface="微软雅黑" pitchFamily="34" charset="-122"/>
                <a:ea typeface="微软雅黑" pitchFamily="34" charset="-122"/>
              </a:rPr>
              <a:t>（</a:t>
            </a:r>
            <a:r>
              <a:rPr lang="zh-CN" altLang="zh-CN" sz="4000" dirty="0">
                <a:latin typeface="微软雅黑" pitchFamily="34" charset="-122"/>
                <a:ea typeface="微软雅黑" pitchFamily="34" charset="-122"/>
              </a:rPr>
              <a:t>编号为</a:t>
            </a:r>
            <a:r>
              <a:rPr lang="en-US" altLang="zh-CN" sz="4000" dirty="0">
                <a:latin typeface="微软雅黑" pitchFamily="34" charset="-122"/>
                <a:ea typeface="微软雅黑" pitchFamily="34" charset="-122"/>
              </a:rPr>
              <a:t>01 </a:t>
            </a:r>
            <a:r>
              <a:rPr lang="zh-CN" altLang="en-US" sz="4000" dirty="0" smtClean="0">
                <a:latin typeface="微软雅黑" pitchFamily="34" charset="-122"/>
                <a:ea typeface="微软雅黑" pitchFamily="34" charset="-122"/>
              </a:rPr>
              <a:t>）</a:t>
            </a:r>
            <a:r>
              <a:rPr lang="zh-CN" altLang="zh-CN" sz="4000" dirty="0" smtClean="0">
                <a:latin typeface="微软雅黑" pitchFamily="34" charset="-122"/>
                <a:ea typeface="微软雅黑" pitchFamily="34" charset="-122"/>
              </a:rPr>
              <a:t>、</a:t>
            </a:r>
            <a:r>
              <a:rPr lang="zh-CN" altLang="zh-CN" sz="4000" dirty="0">
                <a:latin typeface="微软雅黑" pitchFamily="34" charset="-122"/>
                <a:ea typeface="微软雅黑" pitchFamily="34" charset="-122"/>
              </a:rPr>
              <a:t>华南地</a:t>
            </a:r>
            <a:r>
              <a:rPr lang="zh-CN" altLang="zh-CN" sz="4000" dirty="0" smtClean="0">
                <a:latin typeface="微软雅黑" pitchFamily="34" charset="-122"/>
                <a:ea typeface="微软雅黑" pitchFamily="34" charset="-122"/>
              </a:rPr>
              <a:t>区</a:t>
            </a:r>
            <a:r>
              <a:rPr lang="zh-CN" altLang="en-US" sz="4000" dirty="0" smtClean="0">
                <a:latin typeface="微软雅黑" pitchFamily="34" charset="-122"/>
                <a:ea typeface="微软雅黑" pitchFamily="34" charset="-122"/>
              </a:rPr>
              <a:t>（</a:t>
            </a:r>
            <a:r>
              <a:rPr lang="en-US" altLang="zh-CN" sz="4000" dirty="0" smtClean="0">
                <a:latin typeface="微软雅黑" pitchFamily="34" charset="-122"/>
                <a:ea typeface="微软雅黑" pitchFamily="34" charset="-122"/>
              </a:rPr>
              <a:t>02 </a:t>
            </a:r>
            <a:r>
              <a:rPr lang="zh-CN" altLang="en-US" sz="4000" dirty="0" smtClean="0">
                <a:latin typeface="微软雅黑" pitchFamily="34" charset="-122"/>
                <a:ea typeface="微软雅黑" pitchFamily="34" charset="-122"/>
              </a:rPr>
              <a:t>）</a:t>
            </a:r>
            <a:r>
              <a:rPr lang="zh-CN" altLang="zh-CN" sz="4000" dirty="0" smtClean="0">
                <a:latin typeface="微软雅黑" pitchFamily="34" charset="-122"/>
                <a:ea typeface="微软雅黑" pitchFamily="34" charset="-122"/>
              </a:rPr>
              <a:t>、</a:t>
            </a:r>
            <a:r>
              <a:rPr lang="zh-CN" altLang="zh-CN" sz="4000" dirty="0">
                <a:latin typeface="微软雅黑" pitchFamily="34" charset="-122"/>
                <a:ea typeface="微软雅黑" pitchFamily="34" charset="-122"/>
              </a:rPr>
              <a:t>华北地</a:t>
            </a:r>
            <a:r>
              <a:rPr lang="zh-CN" altLang="zh-CN" sz="4000" dirty="0" smtClean="0">
                <a:latin typeface="微软雅黑" pitchFamily="34" charset="-122"/>
                <a:ea typeface="微软雅黑" pitchFamily="34" charset="-122"/>
              </a:rPr>
              <a:t>区</a:t>
            </a:r>
            <a:r>
              <a:rPr lang="zh-CN" altLang="en-US" sz="4000" dirty="0" smtClean="0">
                <a:latin typeface="微软雅黑" pitchFamily="34" charset="-122"/>
                <a:ea typeface="微软雅黑" pitchFamily="34" charset="-122"/>
              </a:rPr>
              <a:t>（</a:t>
            </a:r>
            <a:r>
              <a:rPr lang="en-US" altLang="zh-CN" sz="4000" dirty="0" smtClean="0">
                <a:latin typeface="微软雅黑" pitchFamily="34" charset="-122"/>
                <a:ea typeface="微软雅黑" pitchFamily="34" charset="-122"/>
              </a:rPr>
              <a:t>03 </a:t>
            </a:r>
            <a:r>
              <a:rPr lang="zh-CN" altLang="en-US" sz="4000" dirty="0" smtClean="0">
                <a:latin typeface="微软雅黑" pitchFamily="34" charset="-122"/>
                <a:ea typeface="微软雅黑" pitchFamily="34" charset="-122"/>
              </a:rPr>
              <a:t>）</a:t>
            </a:r>
            <a:r>
              <a:rPr lang="zh-CN" altLang="zh-CN" sz="4000" dirty="0" smtClean="0">
                <a:latin typeface="微软雅黑" pitchFamily="34" charset="-122"/>
                <a:ea typeface="微软雅黑" pitchFamily="34" charset="-122"/>
              </a:rPr>
              <a:t>的</a:t>
            </a:r>
            <a:r>
              <a:rPr lang="zh-CN" altLang="zh-CN" sz="4000" dirty="0">
                <a:latin typeface="微软雅黑" pitchFamily="34" charset="-122"/>
                <a:ea typeface="微软雅黑" pitchFamily="34" charset="-122"/>
              </a:rPr>
              <a:t>寄件服务</a:t>
            </a:r>
            <a:r>
              <a:rPr lang="zh-CN" altLang="zh-CN" sz="4000" dirty="0" smtClean="0">
                <a:latin typeface="微软雅黑" pitchFamily="34" charset="-122"/>
                <a:ea typeface="微软雅黑" pitchFamily="34" charset="-122"/>
              </a:rPr>
              <a:t>，该</a:t>
            </a:r>
            <a:r>
              <a:rPr lang="zh-CN" altLang="zh-CN" sz="4000" dirty="0">
                <a:latin typeface="微软雅黑" pitchFamily="34" charset="-122"/>
                <a:ea typeface="微软雅黑" pitchFamily="34" charset="-122"/>
              </a:rPr>
              <a:t>快递点寄件价目表具体</a:t>
            </a:r>
            <a:r>
              <a:rPr lang="zh-CN" altLang="zh-CN" sz="4000" dirty="0" smtClean="0">
                <a:latin typeface="微软雅黑" pitchFamily="34" charset="-122"/>
                <a:ea typeface="微软雅黑" pitchFamily="34" charset="-122"/>
              </a:rPr>
              <a:t>如</a:t>
            </a:r>
            <a:r>
              <a:rPr lang="zh-CN" altLang="en-US" sz="4000" dirty="0" smtClean="0">
                <a:latin typeface="微软雅黑" pitchFamily="34" charset="-122"/>
                <a:ea typeface="微软雅黑" pitchFamily="34" charset="-122"/>
              </a:rPr>
              <a:t>下</a:t>
            </a:r>
            <a:r>
              <a:rPr lang="zh-CN" altLang="zh-CN" sz="4000" dirty="0" smtClean="0">
                <a:latin typeface="微软雅黑" pitchFamily="34" charset="-122"/>
                <a:ea typeface="微软雅黑" pitchFamily="34" charset="-122"/>
              </a:rPr>
              <a:t>表所</a:t>
            </a:r>
            <a:r>
              <a:rPr lang="zh-CN" altLang="zh-CN" sz="4000" dirty="0">
                <a:latin typeface="微软雅黑" pitchFamily="34" charset="-122"/>
                <a:ea typeface="微软雅黑" pitchFamily="34" charset="-122"/>
              </a:rPr>
              <a:t>示。</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574" y="3822703"/>
            <a:ext cx="6564948" cy="1884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06654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5</a:t>
            </a:r>
            <a:r>
              <a:rPr lang="zh-CN" altLang="zh-CN" sz="4000" dirty="0">
                <a:solidFill>
                  <a:srgbClr val="1353A2"/>
                </a:solidFill>
                <a:latin typeface="微软雅黑" panose="020B0503020204020204" charset="-122"/>
                <a:ea typeface="微软雅黑" panose="020B0503020204020204" charset="-122"/>
              </a:rPr>
              <a:t>：快递计费系统</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5"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
          <p:cNvSpPr>
            <a:spLocks noChangeArrowheads="1"/>
          </p:cNvSpPr>
          <p:nvPr/>
        </p:nvSpPr>
        <p:spPr bwMode="auto">
          <a:xfrm>
            <a:off x="2463027" y="2596208"/>
            <a:ext cx="686037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本实例要求根</a:t>
            </a:r>
            <a:r>
              <a:rPr lang="zh-CN" altLang="zh-CN" sz="4000" dirty="0" smtClean="0">
                <a:latin typeface="微软雅黑" pitchFamily="34" charset="-122"/>
                <a:ea typeface="微软雅黑" pitchFamily="34" charset="-122"/>
              </a:rPr>
              <a:t>据</a:t>
            </a:r>
            <a:r>
              <a:rPr lang="zh-CN" altLang="en-US" sz="4000" dirty="0" smtClean="0">
                <a:latin typeface="微软雅黑" pitchFamily="34" charset="-122"/>
                <a:ea typeface="微软雅黑" pitchFamily="34" charset="-122"/>
              </a:rPr>
              <a:t>寄件价目表</a:t>
            </a:r>
            <a:r>
              <a:rPr lang="zh-CN" altLang="zh-CN" sz="4000" dirty="0" smtClean="0">
                <a:latin typeface="微软雅黑" pitchFamily="34" charset="-122"/>
                <a:ea typeface="微软雅黑" pitchFamily="34" charset="-122"/>
              </a:rPr>
              <a:t>编</a:t>
            </a:r>
            <a:r>
              <a:rPr lang="zh-CN" altLang="zh-CN" sz="4000" dirty="0">
                <a:latin typeface="微软雅黑" pitchFamily="34" charset="-122"/>
                <a:ea typeface="微软雅黑" pitchFamily="34" charset="-122"/>
              </a:rPr>
              <a:t>写程序，实现快递计费系统的功能。</a:t>
            </a:r>
          </a:p>
        </p:txBody>
      </p:sp>
    </p:spTree>
    <p:extLst>
      <p:ext uri="{BB962C8B-B14F-4D97-AF65-F5344CB8AC3E}">
        <p14:creationId xmlns:p14="http://schemas.microsoft.com/office/powerpoint/2010/main" val="37710402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059113"/>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9" name="TextBox 11"/>
          <p:cNvSpPr txBox="1">
            <a:spLocks noChangeArrowheads="1"/>
          </p:cNvSpPr>
          <p:nvPr/>
        </p:nvSpPr>
        <p:spPr bwMode="auto">
          <a:xfrm>
            <a:off x="5181599" y="4676438"/>
            <a:ext cx="501534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跳</a:t>
            </a:r>
            <a:r>
              <a:rPr lang="zh-CN" altLang="zh-CN" sz="2800" dirty="0">
                <a:solidFill>
                  <a:srgbClr val="595959"/>
                </a:solidFill>
                <a:latin typeface="Impact" pitchFamily="34" charset="0"/>
                <a:ea typeface="微软雅黑" pitchFamily="34" charset="-122"/>
              </a:rPr>
              <a:t>转语句</a:t>
            </a:r>
            <a:endParaRPr lang="zh-CN" altLang="en-US" sz="2800" dirty="0">
              <a:solidFill>
                <a:srgbClr val="595959"/>
              </a:solidFill>
              <a:latin typeface="Impact" pitchFamily="34" charset="0"/>
              <a:ea typeface="微软雅黑" pitchFamily="34" charset="-122"/>
            </a:endParaRPr>
          </a:p>
        </p:txBody>
      </p:sp>
      <p:sp>
        <p:nvSpPr>
          <p:cNvPr id="10" name="TextBox 6"/>
          <p:cNvSpPr txBox="1">
            <a:spLocks noChangeArrowheads="1"/>
          </p:cNvSpPr>
          <p:nvPr/>
        </p:nvSpPr>
        <p:spPr bwMode="auto">
          <a:xfrm>
            <a:off x="5181600" y="1658600"/>
            <a:ext cx="39401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if</a:t>
            </a:r>
            <a:r>
              <a:rPr lang="zh-CN" altLang="zh-CN" sz="2800" dirty="0">
                <a:solidFill>
                  <a:srgbClr val="595959"/>
                </a:solidFill>
                <a:latin typeface="Impact" pitchFamily="34" charset="0"/>
                <a:ea typeface="微软雅黑" pitchFamily="34" charset="-122"/>
              </a:rPr>
              <a:t>语句</a:t>
            </a:r>
            <a:endParaRPr lang="zh-CN" altLang="en-US" sz="2800" dirty="0">
              <a:solidFill>
                <a:srgbClr val="595959"/>
              </a:solidFill>
              <a:latin typeface="Impact" pitchFamily="34" charset="0"/>
              <a:ea typeface="微软雅黑" pitchFamily="34" charset="-122"/>
            </a:endParaRPr>
          </a:p>
        </p:txBody>
      </p:sp>
      <p:sp>
        <p:nvSpPr>
          <p:cNvPr id="11" name="TextBox 10"/>
          <p:cNvSpPr txBox="1">
            <a:spLocks noChangeArrowheads="1"/>
          </p:cNvSpPr>
          <p:nvPr/>
        </p:nvSpPr>
        <p:spPr bwMode="auto">
          <a:xfrm>
            <a:off x="5181600" y="2412664"/>
            <a:ext cx="46069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if</a:t>
            </a:r>
            <a:r>
              <a:rPr lang="zh-CN" altLang="zh-CN" sz="2800" dirty="0">
                <a:solidFill>
                  <a:srgbClr val="595959"/>
                </a:solidFill>
                <a:latin typeface="Impact" pitchFamily="34" charset="0"/>
                <a:ea typeface="微软雅黑" pitchFamily="34" charset="-122"/>
              </a:rPr>
              <a:t>语句的嵌套</a:t>
            </a:r>
            <a:endParaRPr lang="zh-CN" altLang="en-US" sz="2800" dirty="0">
              <a:solidFill>
                <a:srgbClr val="595959"/>
              </a:solidFill>
              <a:latin typeface="Impact" pitchFamily="34" charset="0"/>
              <a:ea typeface="微软雅黑" pitchFamily="34" charset="-122"/>
            </a:endParaRPr>
          </a:p>
        </p:txBody>
      </p:sp>
      <p:sp>
        <p:nvSpPr>
          <p:cNvPr id="12"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03    </a:t>
            </a:r>
            <a:r>
              <a:rPr lang="zh-CN" altLang="zh-CN" sz="2800" dirty="0" smtClean="0">
                <a:solidFill>
                  <a:schemeClr val="bg1"/>
                </a:solidFill>
                <a:latin typeface="Impact" pitchFamily="34" charset="0"/>
                <a:ea typeface="微软雅黑" pitchFamily="34" charset="-122"/>
              </a:rPr>
              <a:t>循</a:t>
            </a:r>
            <a:r>
              <a:rPr lang="zh-CN" altLang="zh-CN" sz="2800" dirty="0">
                <a:solidFill>
                  <a:schemeClr val="bg1"/>
                </a:solidFill>
                <a:latin typeface="Impact" pitchFamily="34" charset="0"/>
                <a:ea typeface="微软雅黑" pitchFamily="34" charset="-122"/>
              </a:rPr>
              <a:t>环语句</a:t>
            </a:r>
            <a:endParaRPr lang="zh-CN" altLang="en-US" sz="2800" dirty="0">
              <a:solidFill>
                <a:schemeClr val="bg1"/>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循</a:t>
            </a:r>
            <a:r>
              <a:rPr lang="zh-CN" altLang="zh-CN" sz="2800" dirty="0">
                <a:solidFill>
                  <a:srgbClr val="595959"/>
                </a:solidFill>
                <a:latin typeface="Impact" pitchFamily="34" charset="0"/>
                <a:ea typeface="微软雅黑" pitchFamily="34" charset="-122"/>
              </a:rPr>
              <a:t>环嵌套</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5281725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目录页</a:t>
            </a:r>
          </a:p>
        </p:txBody>
      </p:sp>
      <p:pic>
        <p:nvPicPr>
          <p:cNvPr id="9218"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跳</a:t>
            </a:r>
            <a:r>
              <a:rPr lang="zh-CN" altLang="zh-CN" sz="2800" dirty="0">
                <a:solidFill>
                  <a:srgbClr val="595959"/>
                </a:solidFill>
                <a:latin typeface="Impact" pitchFamily="34" charset="0"/>
                <a:ea typeface="微软雅黑" pitchFamily="34" charset="-122"/>
              </a:rPr>
              <a:t>转语句</a:t>
            </a:r>
            <a:endParaRPr lang="zh-CN" altLang="en-US" sz="2800" dirty="0">
              <a:solidFill>
                <a:srgbClr val="595959"/>
              </a:solidFill>
              <a:latin typeface="Impact" pitchFamily="34" charset="0"/>
              <a:ea typeface="微软雅黑" pitchFamily="34" charset="-122"/>
            </a:endParaRPr>
          </a:p>
        </p:txBody>
      </p:sp>
      <p:sp>
        <p:nvSpPr>
          <p:cNvPr id="21" name="TextBox 6"/>
          <p:cNvSpPr txBox="1">
            <a:spLocks noChangeArrowheads="1"/>
          </p:cNvSpPr>
          <p:nvPr/>
        </p:nvSpPr>
        <p:spPr bwMode="auto">
          <a:xfrm>
            <a:off x="5181600" y="1658600"/>
            <a:ext cx="39401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a:t>
            </a:r>
            <a:r>
              <a:rPr lang="en-US" altLang="zh-CN" sz="2800" dirty="0" smtClean="0">
                <a:solidFill>
                  <a:srgbClr val="595959"/>
                </a:solidFill>
                <a:latin typeface="Impact" pitchFamily="34" charset="0"/>
                <a:ea typeface="微软雅黑" pitchFamily="34" charset="-122"/>
              </a:rPr>
              <a:t>if</a:t>
            </a:r>
            <a:r>
              <a:rPr lang="zh-CN" altLang="zh-CN" sz="2800" dirty="0">
                <a:solidFill>
                  <a:srgbClr val="595959"/>
                </a:solidFill>
                <a:latin typeface="Impact" pitchFamily="34" charset="0"/>
                <a:ea typeface="微软雅黑" pitchFamily="34" charset="-122"/>
              </a:rPr>
              <a:t>语句</a:t>
            </a:r>
            <a:endParaRPr lang="zh-CN" altLang="en-US" sz="2800" dirty="0">
              <a:solidFill>
                <a:srgbClr val="595959"/>
              </a:solidFill>
              <a:latin typeface="Impact" pitchFamily="34" charset="0"/>
              <a:ea typeface="微软雅黑" pitchFamily="34" charset="-122"/>
            </a:endParaRPr>
          </a:p>
        </p:txBody>
      </p:sp>
      <p:sp>
        <p:nvSpPr>
          <p:cNvPr id="22" name="TextBox 10"/>
          <p:cNvSpPr txBox="1">
            <a:spLocks noChangeArrowheads="1"/>
          </p:cNvSpPr>
          <p:nvPr/>
        </p:nvSpPr>
        <p:spPr bwMode="auto">
          <a:xfrm>
            <a:off x="5181600" y="2412664"/>
            <a:ext cx="46069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en-US" altLang="zh-CN" sz="2800" dirty="0" smtClean="0">
                <a:solidFill>
                  <a:srgbClr val="595959"/>
                </a:solidFill>
                <a:latin typeface="Impact" pitchFamily="34" charset="0"/>
                <a:ea typeface="微软雅黑" pitchFamily="34" charset="-122"/>
              </a:rPr>
              <a:t>if</a:t>
            </a:r>
            <a:r>
              <a:rPr lang="zh-CN" altLang="zh-CN" sz="2800" dirty="0">
                <a:solidFill>
                  <a:srgbClr val="595959"/>
                </a:solidFill>
                <a:latin typeface="Impact" pitchFamily="34" charset="0"/>
                <a:ea typeface="微软雅黑" pitchFamily="34" charset="-122"/>
              </a:rPr>
              <a:t>语句的嵌套</a:t>
            </a:r>
            <a:endParaRPr lang="zh-CN" altLang="en-US" sz="2800" dirty="0">
              <a:solidFill>
                <a:srgbClr val="595959"/>
              </a:solidFill>
              <a:latin typeface="Impact" pitchFamily="34" charset="0"/>
              <a:ea typeface="微软雅黑" pitchFamily="34" charset="-122"/>
            </a:endParaRPr>
          </a:p>
        </p:txBody>
      </p:sp>
      <p:sp>
        <p:nvSpPr>
          <p:cNvPr id="23"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循</a:t>
            </a:r>
            <a:r>
              <a:rPr lang="zh-CN" altLang="zh-CN" sz="2800" dirty="0">
                <a:solidFill>
                  <a:srgbClr val="595959"/>
                </a:solidFill>
                <a:latin typeface="Impact" pitchFamily="34" charset="0"/>
                <a:ea typeface="微软雅黑" pitchFamily="34" charset="-122"/>
              </a:rPr>
              <a:t>环语句</a:t>
            </a:r>
            <a:endParaRPr lang="zh-CN" altLang="en-US" sz="2800" dirty="0">
              <a:solidFill>
                <a:srgbClr val="595959"/>
              </a:solidFill>
              <a:latin typeface="Impact" pitchFamily="34" charset="0"/>
              <a:ea typeface="微软雅黑" pitchFamily="34" charset="-122"/>
            </a:endParaRPr>
          </a:p>
        </p:txBody>
      </p:sp>
      <p:sp>
        <p:nvSpPr>
          <p:cNvPr id="24" name="TextBox 11"/>
          <p:cNvSpPr txBox="1">
            <a:spLocks noChangeArrowheads="1"/>
          </p:cNvSpPr>
          <p:nvPr/>
        </p:nvSpPr>
        <p:spPr bwMode="auto">
          <a:xfrm>
            <a:off x="5181600" y="3922713"/>
            <a:ext cx="53101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循</a:t>
            </a:r>
            <a:r>
              <a:rPr lang="zh-CN" altLang="zh-CN" sz="2800" dirty="0">
                <a:solidFill>
                  <a:srgbClr val="595959"/>
                </a:solidFill>
                <a:latin typeface="Impact" pitchFamily="34" charset="0"/>
                <a:ea typeface="微软雅黑" pitchFamily="34" charset="-122"/>
              </a:rPr>
              <a:t>环嵌套</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5207823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for</a:t>
            </a:r>
            <a:r>
              <a:rPr lang="zh-CN" altLang="zh-CN" sz="4000" dirty="0">
                <a:solidFill>
                  <a:srgbClr val="1353A2"/>
                </a:solidFill>
                <a:latin typeface="微软雅黑" panose="020B0503020204020204" charset="-122"/>
                <a:ea typeface="微软雅黑" panose="020B0503020204020204" charset="-122"/>
              </a:rPr>
              <a:t>循环</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for</a:t>
            </a:r>
            <a:r>
              <a:rPr lang="zh-CN" altLang="zh-CN" sz="4400" dirty="0">
                <a:latin typeface="微软雅黑" pitchFamily="34" charset="-122"/>
                <a:ea typeface="微软雅黑" pitchFamily="34" charset="-122"/>
              </a:rPr>
              <a:t>循环可以对可迭代对象进行遍</a:t>
            </a:r>
            <a:r>
              <a:rPr lang="zh-CN" altLang="zh-CN" sz="4400" dirty="0" smtClean="0">
                <a:latin typeface="微软雅黑" pitchFamily="34" charset="-122"/>
                <a:ea typeface="微软雅黑" pitchFamily="34" charset="-122"/>
              </a:rPr>
              <a:t>历</a:t>
            </a:r>
            <a:r>
              <a:rPr lang="zh-CN" altLang="en-US"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9" name="矩形 8"/>
          <p:cNvSpPr/>
          <p:nvPr/>
        </p:nvSpPr>
        <p:spPr>
          <a:xfrm>
            <a:off x="3250956" y="2473129"/>
            <a:ext cx="5888183" cy="277774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3646914" y="2830949"/>
            <a:ext cx="5096267"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for </a:t>
            </a:r>
            <a:r>
              <a:rPr lang="zh-CN" altLang="zh-CN" sz="3200" dirty="0">
                <a:latin typeface="Times New Roman" pitchFamily="18" charset="0"/>
              </a:rPr>
              <a:t>临时变量</a:t>
            </a:r>
            <a:r>
              <a:rPr lang="en-US" altLang="zh-CN" sz="3200" dirty="0">
                <a:latin typeface="Times New Roman" pitchFamily="18" charset="0"/>
              </a:rPr>
              <a:t> in </a:t>
            </a:r>
            <a:r>
              <a:rPr lang="zh-CN" altLang="zh-CN" sz="3200" dirty="0">
                <a:latin typeface="Times New Roman" pitchFamily="18" charset="0"/>
              </a:rPr>
              <a:t>可迭代对象</a:t>
            </a:r>
            <a:r>
              <a:rPr lang="en-US" altLang="zh-CN" sz="3200" dirty="0">
                <a:latin typeface="Times New Roman" pitchFamily="18" charset="0"/>
              </a:rPr>
              <a:t>:</a:t>
            </a:r>
            <a:endParaRPr lang="zh-CN" altLang="zh-CN" sz="3200" dirty="0">
              <a:latin typeface="Times New Roman" pitchFamily="18" charset="0"/>
            </a:endParaRPr>
          </a:p>
          <a:p>
            <a:r>
              <a:rPr lang="en-US" altLang="zh-CN" sz="3200" dirty="0" smtClean="0">
                <a:latin typeface="Times New Roman" pitchFamily="18" charset="0"/>
              </a:rPr>
              <a:t>      </a:t>
            </a:r>
            <a:r>
              <a:rPr lang="zh-CN" altLang="zh-CN" sz="3200" dirty="0" smtClean="0">
                <a:latin typeface="Times New Roman" pitchFamily="18" charset="0"/>
              </a:rPr>
              <a:t>执</a:t>
            </a:r>
            <a:r>
              <a:rPr lang="zh-CN" altLang="zh-CN" sz="3200" dirty="0">
                <a:latin typeface="Times New Roman" pitchFamily="18" charset="0"/>
              </a:rPr>
              <a:t>行语句</a:t>
            </a:r>
            <a:r>
              <a:rPr lang="en-US" altLang="zh-CN" sz="3200" dirty="0">
                <a:latin typeface="Times New Roman" pitchFamily="18" charset="0"/>
              </a:rPr>
              <a:t>1</a:t>
            </a:r>
            <a:endParaRPr lang="zh-CN" altLang="zh-CN" sz="3200" dirty="0">
              <a:latin typeface="Times New Roman" pitchFamily="18" charset="0"/>
            </a:endParaRPr>
          </a:p>
          <a:p>
            <a:r>
              <a:rPr lang="en-US" altLang="zh-CN" sz="3200" dirty="0" smtClean="0">
                <a:latin typeface="Times New Roman" pitchFamily="18" charset="0"/>
              </a:rPr>
              <a:t>      </a:t>
            </a:r>
            <a:r>
              <a:rPr lang="zh-CN" altLang="zh-CN" sz="3200" dirty="0" smtClean="0">
                <a:latin typeface="Times New Roman" pitchFamily="18" charset="0"/>
              </a:rPr>
              <a:t>执</a:t>
            </a:r>
            <a:r>
              <a:rPr lang="zh-CN" altLang="zh-CN" sz="3200" dirty="0">
                <a:latin typeface="Times New Roman" pitchFamily="18" charset="0"/>
              </a:rPr>
              <a:t>行语句</a:t>
            </a:r>
            <a:r>
              <a:rPr lang="en-US" altLang="zh-CN" sz="3200" dirty="0">
                <a:latin typeface="Times New Roman" pitchFamily="18" charset="0"/>
              </a:rPr>
              <a:t>2</a:t>
            </a:r>
            <a:endParaRPr lang="zh-CN" altLang="zh-CN" sz="3200" dirty="0">
              <a:latin typeface="Times New Roman" pitchFamily="18" charset="0"/>
            </a:endParaRPr>
          </a:p>
          <a:p>
            <a:r>
              <a:rPr lang="en-US" altLang="zh-CN" sz="3200" dirty="0" smtClean="0">
                <a:latin typeface="Times New Roman" pitchFamily="18" charset="0"/>
              </a:rPr>
              <a:t>      ......</a:t>
            </a:r>
            <a:endParaRPr lang="zh-CN" altLang="zh-CN" sz="3200" dirty="0">
              <a:latin typeface="Times New Roman" pitchFamily="18" charset="0"/>
            </a:endParaRPr>
          </a:p>
        </p:txBody>
      </p:sp>
    </p:spTree>
    <p:extLst>
      <p:ext uri="{BB962C8B-B14F-4D97-AF65-F5344CB8AC3E}">
        <p14:creationId xmlns:p14="http://schemas.microsoft.com/office/powerpoint/2010/main" val="22869411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for</a:t>
            </a:r>
            <a:r>
              <a:rPr lang="zh-CN" altLang="zh-CN" sz="4000" dirty="0">
                <a:solidFill>
                  <a:srgbClr val="1353A2"/>
                </a:solidFill>
                <a:latin typeface="微软雅黑" panose="020B0503020204020204" charset="-122"/>
                <a:ea typeface="微软雅黑" panose="020B0503020204020204" charset="-122"/>
              </a:rPr>
              <a:t>循环</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for</a:t>
            </a:r>
            <a:r>
              <a:rPr lang="zh-CN" altLang="zh-CN" sz="4400" dirty="0">
                <a:latin typeface="微软雅黑" pitchFamily="34" charset="-122"/>
                <a:ea typeface="微软雅黑" pitchFamily="34" charset="-122"/>
              </a:rPr>
              <a:t>循环常与</a:t>
            </a:r>
            <a:r>
              <a:rPr lang="en-US" altLang="zh-CN" sz="4400" dirty="0">
                <a:latin typeface="微软雅黑" pitchFamily="34" charset="-122"/>
                <a:ea typeface="微软雅黑" pitchFamily="34" charset="-122"/>
              </a:rPr>
              <a:t>range()</a:t>
            </a:r>
            <a:r>
              <a:rPr lang="zh-CN" altLang="zh-CN" sz="4400" dirty="0">
                <a:latin typeface="微软雅黑" pitchFamily="34" charset="-122"/>
                <a:ea typeface="微软雅黑" pitchFamily="34" charset="-122"/>
              </a:rPr>
              <a:t>函数搭配使用，以控</a:t>
            </a:r>
            <a:r>
              <a:rPr lang="zh-CN" altLang="zh-CN" sz="4400" dirty="0" smtClean="0">
                <a:latin typeface="微软雅黑" pitchFamily="34" charset="-122"/>
                <a:ea typeface="微软雅黑" pitchFamily="34" charset="-122"/>
              </a:rPr>
              <a:t>制循</a:t>
            </a:r>
            <a:r>
              <a:rPr lang="zh-CN" altLang="zh-CN" sz="4400" dirty="0">
                <a:latin typeface="微软雅黑" pitchFamily="34" charset="-122"/>
                <a:ea typeface="微软雅黑" pitchFamily="34" charset="-122"/>
              </a:rPr>
              <a:t>环中代码段的执行次数。</a:t>
            </a:r>
          </a:p>
        </p:txBody>
      </p:sp>
      <p:sp>
        <p:nvSpPr>
          <p:cNvPr id="9" name="矩形 8"/>
          <p:cNvSpPr/>
          <p:nvPr/>
        </p:nvSpPr>
        <p:spPr>
          <a:xfrm>
            <a:off x="3250956" y="3352799"/>
            <a:ext cx="5888183" cy="1865637"/>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4741765" y="3747008"/>
            <a:ext cx="290656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for i in range(3):</a:t>
            </a:r>
            <a:endParaRPr lang="zh-CN" altLang="zh-CN" sz="3200" dirty="0">
              <a:latin typeface="Times New Roman" pitchFamily="18" charset="0"/>
            </a:endParaRPr>
          </a:p>
          <a:p>
            <a:r>
              <a:rPr lang="en-US" altLang="zh-CN" sz="3200" dirty="0">
                <a:latin typeface="Times New Roman" pitchFamily="18" charset="0"/>
              </a:rPr>
              <a:t>    print("Hello")</a:t>
            </a:r>
            <a:endParaRPr lang="zh-CN" altLang="zh-CN" sz="3200" dirty="0">
              <a:latin typeface="Times New Roman" pitchFamily="18" charset="0"/>
            </a:endParaRPr>
          </a:p>
        </p:txBody>
      </p:sp>
    </p:spTree>
    <p:extLst>
      <p:ext uri="{BB962C8B-B14F-4D97-AF65-F5344CB8AC3E}">
        <p14:creationId xmlns:p14="http://schemas.microsoft.com/office/powerpoint/2010/main" val="1660378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6</a:t>
            </a:r>
            <a:r>
              <a:rPr lang="zh-CN" altLang="zh-CN" sz="4000" dirty="0">
                <a:solidFill>
                  <a:srgbClr val="1353A2"/>
                </a:solidFill>
                <a:latin typeface="微软雅黑" panose="020B0503020204020204" charset="-122"/>
                <a:ea typeface="微软雅黑" panose="020B0503020204020204" charset="-122"/>
              </a:rPr>
              <a:t>：数据加密</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461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数据加密是保存数据的一种方法，它通过加密算法和密钥将数据从明文显示转换为密文显示。</a:t>
            </a:r>
          </a:p>
        </p:txBody>
      </p:sp>
      <p:pic>
        <p:nvPicPr>
          <p:cNvPr id="10244" name="Picture 4" descr="https://timgsa.baidu.com/timg?image&amp;quality=80&amp;size=b9999_10000&amp;sec=1562070977813&amp;di=b7e70610860b0efa63f337e3a802f970&amp;imgtype=jpg&amp;src=http%3A%2F%2Fimg1.imgtn.bdimg.com%2Fit%2Fu%3D3077522426%2C4128927993%26fm%3D214%26gp%3D0.jpg"/>
          <p:cNvPicPr>
            <a:picLocks noChangeAspect="1" noChangeArrowheads="1"/>
          </p:cNvPicPr>
          <p:nvPr/>
        </p:nvPicPr>
        <p:blipFill rotWithShape="1">
          <a:blip r:embed="rId2">
            <a:extLst>
              <a:ext uri="{28A0092B-C50C-407E-A947-70E740481C1C}">
                <a14:useLocalDpi xmlns:a14="http://schemas.microsoft.com/office/drawing/2010/main" val="0"/>
              </a:ext>
            </a:extLst>
          </a:blip>
          <a:srcRect b="10507"/>
          <a:stretch/>
        </p:blipFill>
        <p:spPr bwMode="auto">
          <a:xfrm>
            <a:off x="3266399" y="3417166"/>
            <a:ext cx="5857298" cy="278967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4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6</a:t>
            </a:r>
            <a:r>
              <a:rPr lang="zh-CN" altLang="zh-CN" sz="4000" dirty="0">
                <a:solidFill>
                  <a:srgbClr val="1353A2"/>
                </a:solidFill>
                <a:latin typeface="微软雅黑" panose="020B0503020204020204" charset="-122"/>
                <a:ea typeface="微软雅黑" panose="020B0503020204020204" charset="-122"/>
              </a:rPr>
              <a:t>：数据加密</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smtClean="0">
                <a:latin typeface="微软雅黑" pitchFamily="34" charset="-122"/>
                <a:ea typeface="微软雅黑" pitchFamily="34" charset="-122"/>
              </a:rPr>
              <a:t>已</a:t>
            </a:r>
            <a:r>
              <a:rPr lang="zh-CN" altLang="zh-CN" sz="4400" dirty="0">
                <a:latin typeface="微软雅黑" pitchFamily="34" charset="-122"/>
                <a:ea typeface="微软雅黑" pitchFamily="34" charset="-122"/>
              </a:rPr>
              <a:t>知用户的密码均为</a:t>
            </a:r>
            <a:r>
              <a:rPr lang="en-US" altLang="zh-CN" sz="4400" dirty="0">
                <a:latin typeface="微软雅黑" pitchFamily="34" charset="-122"/>
                <a:ea typeface="微软雅黑" pitchFamily="34" charset="-122"/>
              </a:rPr>
              <a:t>6</a:t>
            </a:r>
            <a:r>
              <a:rPr lang="zh-CN" altLang="zh-CN" sz="4400" dirty="0">
                <a:latin typeface="微软雅黑" pitchFamily="34" charset="-122"/>
                <a:ea typeface="微软雅黑" pitchFamily="34" charset="-122"/>
              </a:rPr>
              <a:t>位数字，其加密规则如下所示</a:t>
            </a:r>
            <a:r>
              <a:rPr lang="zh-CN" altLang="zh-CN"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5" name="矩形 2"/>
          <p:cNvSpPr>
            <a:spLocks noChangeArrowheads="1"/>
          </p:cNvSpPr>
          <p:nvPr/>
        </p:nvSpPr>
        <p:spPr bwMode="auto">
          <a:xfrm>
            <a:off x="1787236" y="2973783"/>
            <a:ext cx="9019309" cy="337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14350" lvl="0" indent="-514350">
              <a:lnSpc>
                <a:spcPct val="120000"/>
              </a:lnSpc>
              <a:buFont typeface="+mj-lt"/>
              <a:buAutoNum type="arabicPeriod"/>
            </a:pPr>
            <a:r>
              <a:rPr lang="zh-CN" altLang="zh-CN" sz="3000" dirty="0">
                <a:latin typeface="Calibri" pitchFamily="34" charset="0"/>
                <a:ea typeface="楷体" pitchFamily="49" charset="-122"/>
              </a:rPr>
              <a:t>获取</a:t>
            </a:r>
            <a:r>
              <a:rPr lang="zh-CN" altLang="zh-CN" sz="3000" dirty="0" smtClean="0">
                <a:latin typeface="Calibri" pitchFamily="34" charset="0"/>
                <a:ea typeface="楷体" pitchFamily="49" charset="-122"/>
              </a:rPr>
              <a:t>每</a:t>
            </a:r>
            <a:r>
              <a:rPr lang="zh-CN" altLang="en-US" sz="3000" dirty="0">
                <a:latin typeface="Calibri" pitchFamily="34" charset="0"/>
                <a:ea typeface="楷体" pitchFamily="49" charset="-122"/>
              </a:rPr>
              <a:t>位</a:t>
            </a:r>
            <a:r>
              <a:rPr lang="zh-CN" altLang="zh-CN" sz="3000" dirty="0" smtClean="0">
                <a:latin typeface="Calibri" pitchFamily="34" charset="0"/>
                <a:ea typeface="楷体" pitchFamily="49" charset="-122"/>
              </a:rPr>
              <a:t>数</a:t>
            </a:r>
            <a:r>
              <a:rPr lang="zh-CN" altLang="zh-CN" sz="3000" dirty="0">
                <a:latin typeface="Calibri" pitchFamily="34" charset="0"/>
                <a:ea typeface="楷体" pitchFamily="49" charset="-122"/>
              </a:rPr>
              <a:t>字的</a:t>
            </a:r>
            <a:r>
              <a:rPr lang="en-US" altLang="zh-CN" sz="3000" dirty="0">
                <a:latin typeface="Calibri" pitchFamily="34" charset="0"/>
                <a:ea typeface="楷体" pitchFamily="49" charset="-122"/>
              </a:rPr>
              <a:t>ASCII</a:t>
            </a:r>
            <a:r>
              <a:rPr lang="zh-CN" altLang="zh-CN" sz="3000" dirty="0">
                <a:latin typeface="Calibri" pitchFamily="34" charset="0"/>
                <a:ea typeface="楷体" pitchFamily="49" charset="-122"/>
              </a:rPr>
              <a:t>值；</a:t>
            </a:r>
          </a:p>
          <a:p>
            <a:pPr marL="514350" lvl="0" indent="-514350">
              <a:lnSpc>
                <a:spcPct val="120000"/>
              </a:lnSpc>
              <a:buFont typeface="+mj-lt"/>
              <a:buAutoNum type="arabicPeriod"/>
            </a:pPr>
            <a:r>
              <a:rPr lang="zh-CN" altLang="zh-CN" sz="3000" dirty="0">
                <a:latin typeface="Calibri" pitchFamily="34" charset="0"/>
                <a:ea typeface="楷体" pitchFamily="49" charset="-122"/>
              </a:rPr>
              <a:t>将所有数字的</a:t>
            </a:r>
            <a:r>
              <a:rPr lang="en-US" altLang="zh-CN" sz="3000" dirty="0">
                <a:latin typeface="Calibri" pitchFamily="34" charset="0"/>
                <a:ea typeface="楷体" pitchFamily="49" charset="-122"/>
              </a:rPr>
              <a:t>ASCII</a:t>
            </a:r>
            <a:r>
              <a:rPr lang="zh-CN" altLang="zh-CN" sz="3000" dirty="0">
                <a:latin typeface="Calibri" pitchFamily="34" charset="0"/>
                <a:ea typeface="楷体" pitchFamily="49" charset="-122"/>
              </a:rPr>
              <a:t>值进行累加求和；</a:t>
            </a:r>
          </a:p>
          <a:p>
            <a:pPr marL="514350" lvl="0" indent="-514350">
              <a:lnSpc>
                <a:spcPct val="120000"/>
              </a:lnSpc>
              <a:buFont typeface="+mj-lt"/>
              <a:buAutoNum type="arabicPeriod"/>
            </a:pPr>
            <a:r>
              <a:rPr lang="zh-CN" altLang="zh-CN" sz="3000" dirty="0">
                <a:latin typeface="Calibri" pitchFamily="34" charset="0"/>
                <a:ea typeface="楷体" pitchFamily="49" charset="-122"/>
              </a:rPr>
              <a:t>将</a:t>
            </a:r>
            <a:r>
              <a:rPr lang="zh-CN" altLang="zh-CN" sz="3000" dirty="0" smtClean="0">
                <a:latin typeface="Calibri" pitchFamily="34" charset="0"/>
                <a:ea typeface="楷体" pitchFamily="49" charset="-122"/>
              </a:rPr>
              <a:t>每</a:t>
            </a:r>
            <a:r>
              <a:rPr lang="zh-CN" altLang="en-US" sz="3000" dirty="0" smtClean="0">
                <a:latin typeface="Calibri" pitchFamily="34" charset="0"/>
                <a:ea typeface="楷体" pitchFamily="49" charset="-122"/>
              </a:rPr>
              <a:t>位</a:t>
            </a:r>
            <a:r>
              <a:rPr lang="zh-CN" altLang="zh-CN" sz="3000" dirty="0" smtClean="0">
                <a:latin typeface="Calibri" pitchFamily="34" charset="0"/>
                <a:ea typeface="楷体" pitchFamily="49" charset="-122"/>
              </a:rPr>
              <a:t>数</a:t>
            </a:r>
            <a:r>
              <a:rPr lang="zh-CN" altLang="zh-CN" sz="3000" dirty="0">
                <a:latin typeface="Calibri" pitchFamily="34" charset="0"/>
                <a:ea typeface="楷体" pitchFamily="49" charset="-122"/>
              </a:rPr>
              <a:t>字对应的</a:t>
            </a:r>
            <a:r>
              <a:rPr lang="en-US" altLang="zh-CN" sz="3000" dirty="0">
                <a:latin typeface="Calibri" pitchFamily="34" charset="0"/>
                <a:ea typeface="楷体" pitchFamily="49" charset="-122"/>
              </a:rPr>
              <a:t>ASCII</a:t>
            </a:r>
            <a:r>
              <a:rPr lang="zh-CN" altLang="zh-CN" sz="3000" dirty="0">
                <a:latin typeface="Calibri" pitchFamily="34" charset="0"/>
                <a:ea typeface="楷体" pitchFamily="49" charset="-122"/>
              </a:rPr>
              <a:t>值按照从前往后的顺序进行拼接，并将拼接后的结果进行反转；</a:t>
            </a:r>
          </a:p>
          <a:p>
            <a:pPr marL="514350" lvl="0" indent="-514350">
              <a:lnSpc>
                <a:spcPct val="120000"/>
              </a:lnSpc>
              <a:buFont typeface="+mj-lt"/>
              <a:buAutoNum type="arabicPeriod"/>
            </a:pPr>
            <a:r>
              <a:rPr lang="zh-CN" altLang="zh-CN" sz="3000" dirty="0">
                <a:latin typeface="Calibri" pitchFamily="34" charset="0"/>
                <a:ea typeface="楷体" pitchFamily="49" charset="-122"/>
              </a:rPr>
              <a:t>将反转的结果与前面累加的结果相加，所得的结果即为加密后的密码。</a:t>
            </a:r>
          </a:p>
        </p:txBody>
      </p:sp>
    </p:spTree>
    <p:extLst>
      <p:ext uri="{BB962C8B-B14F-4D97-AF65-F5344CB8AC3E}">
        <p14:creationId xmlns:p14="http://schemas.microsoft.com/office/powerpoint/2010/main" val="42894523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6</a:t>
            </a:r>
            <a:r>
              <a:rPr lang="zh-CN" altLang="zh-CN" sz="4000" dirty="0">
                <a:solidFill>
                  <a:srgbClr val="1353A2"/>
                </a:solidFill>
                <a:latin typeface="微软雅黑" panose="020B0503020204020204" charset="-122"/>
                <a:ea typeface="微软雅黑" panose="020B0503020204020204" charset="-122"/>
              </a:rPr>
              <a:t>：数据加密</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6"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2"/>
          <p:cNvSpPr>
            <a:spLocks noChangeArrowheads="1"/>
          </p:cNvSpPr>
          <p:nvPr/>
        </p:nvSpPr>
        <p:spPr bwMode="auto">
          <a:xfrm>
            <a:off x="2463027" y="2596208"/>
            <a:ext cx="6860377" cy="224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本实例要求编写程序，按照上述加密规</a:t>
            </a:r>
            <a:r>
              <a:rPr lang="zh-CN" altLang="zh-CN" sz="4000" dirty="0" smtClean="0">
                <a:latin typeface="微软雅黑" pitchFamily="34" charset="-122"/>
                <a:ea typeface="微软雅黑" pitchFamily="34" charset="-122"/>
              </a:rPr>
              <a:t>则</a:t>
            </a:r>
            <a:r>
              <a:rPr lang="zh-CN" altLang="en-US" sz="4000" dirty="0" smtClean="0">
                <a:latin typeface="微软雅黑" pitchFamily="34" charset="-122"/>
                <a:ea typeface="微软雅黑" pitchFamily="34" charset="-122"/>
              </a:rPr>
              <a:t>将</a:t>
            </a:r>
            <a:r>
              <a:rPr lang="zh-CN" altLang="zh-CN" sz="4000" dirty="0" smtClean="0">
                <a:latin typeface="微软雅黑" pitchFamily="34" charset="-122"/>
                <a:ea typeface="微软雅黑" pitchFamily="34" charset="-122"/>
              </a:rPr>
              <a:t>用</a:t>
            </a:r>
            <a:r>
              <a:rPr lang="zh-CN" altLang="zh-CN" sz="4000" dirty="0">
                <a:latin typeface="微软雅黑" pitchFamily="34" charset="-122"/>
                <a:ea typeface="微软雅黑" pitchFamily="34" charset="-122"/>
              </a:rPr>
              <a:t>户输入的密</a:t>
            </a:r>
            <a:r>
              <a:rPr lang="zh-CN" altLang="zh-CN" sz="4000" dirty="0" smtClean="0">
                <a:latin typeface="微软雅黑" pitchFamily="34" charset="-122"/>
                <a:ea typeface="微软雅黑" pitchFamily="34" charset="-122"/>
              </a:rPr>
              <a:t>码加</a:t>
            </a:r>
            <a:r>
              <a:rPr lang="zh-CN" altLang="zh-CN" sz="4000" dirty="0">
                <a:latin typeface="微软雅黑" pitchFamily="34" charset="-122"/>
                <a:ea typeface="微软雅黑" pitchFamily="34" charset="-122"/>
              </a:rPr>
              <a:t>密，并输出加密后的密码。</a:t>
            </a:r>
          </a:p>
        </p:txBody>
      </p:sp>
    </p:spTree>
    <p:extLst>
      <p:ext uri="{BB962C8B-B14F-4D97-AF65-F5344CB8AC3E}">
        <p14:creationId xmlns:p14="http://schemas.microsoft.com/office/powerpoint/2010/main" val="23522038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7</a:t>
            </a:r>
            <a:r>
              <a:rPr lang="zh-CN" altLang="zh-CN" sz="4000" dirty="0">
                <a:solidFill>
                  <a:srgbClr val="1353A2"/>
                </a:solidFill>
                <a:latin typeface="微软雅黑" panose="020B0503020204020204" charset="-122"/>
                <a:ea typeface="微软雅黑" panose="020B0503020204020204" charset="-122"/>
              </a:rPr>
              <a:t>：逢七拍手游戏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逢</a:t>
            </a:r>
            <a:r>
              <a:rPr lang="en-US" altLang="zh-CN" sz="4400" dirty="0">
                <a:latin typeface="微软雅黑" pitchFamily="34" charset="-122"/>
                <a:ea typeface="微软雅黑" pitchFamily="34" charset="-122"/>
              </a:rPr>
              <a:t>7</a:t>
            </a:r>
            <a:r>
              <a:rPr lang="zh-CN" altLang="zh-CN" sz="4400" dirty="0">
                <a:latin typeface="微软雅黑" pitchFamily="34" charset="-122"/>
                <a:ea typeface="微软雅黑" pitchFamily="34" charset="-122"/>
              </a:rPr>
              <a:t>拍手游戏的规则是：从</a:t>
            </a:r>
            <a:r>
              <a:rPr lang="en-US" altLang="zh-CN" sz="4400" dirty="0">
                <a:latin typeface="微软雅黑" pitchFamily="34" charset="-122"/>
                <a:ea typeface="微软雅黑" pitchFamily="34" charset="-122"/>
              </a:rPr>
              <a:t>1</a:t>
            </a:r>
            <a:r>
              <a:rPr lang="zh-CN" altLang="zh-CN" sz="4400" dirty="0">
                <a:latin typeface="微软雅黑" pitchFamily="34" charset="-122"/>
                <a:ea typeface="微软雅黑" pitchFamily="34" charset="-122"/>
              </a:rPr>
              <a:t>开始顺序数数，数到有</a:t>
            </a:r>
            <a:r>
              <a:rPr lang="en-US" altLang="zh-CN" sz="4400" dirty="0">
                <a:latin typeface="微软雅黑" pitchFamily="34" charset="-122"/>
                <a:ea typeface="微软雅黑" pitchFamily="34" charset="-122"/>
              </a:rPr>
              <a:t>7</a:t>
            </a:r>
            <a:r>
              <a:rPr lang="zh-CN" altLang="zh-CN" sz="4400" dirty="0">
                <a:latin typeface="微软雅黑" pitchFamily="34" charset="-122"/>
                <a:ea typeface="微软雅黑" pitchFamily="34" charset="-122"/>
              </a:rPr>
              <a:t>或者包含</a:t>
            </a:r>
            <a:r>
              <a:rPr lang="en-US" altLang="zh-CN" sz="4400" dirty="0">
                <a:latin typeface="微软雅黑" pitchFamily="34" charset="-122"/>
                <a:ea typeface="微软雅黑" pitchFamily="34" charset="-122"/>
              </a:rPr>
              <a:t>7</a:t>
            </a:r>
            <a:r>
              <a:rPr lang="zh-CN" altLang="zh-CN" sz="4400" dirty="0">
                <a:latin typeface="微软雅黑" pitchFamily="34" charset="-122"/>
                <a:ea typeface="微软雅黑" pitchFamily="34" charset="-122"/>
              </a:rPr>
              <a:t>的倍数的时候拍手。</a:t>
            </a:r>
          </a:p>
        </p:txBody>
      </p:sp>
      <p:pic>
        <p:nvPicPr>
          <p:cNvPr id="15362" name="Picture 2" descr="https://upload-images.jianshu.io/upload_images/3191951-d263ede5f66687c4.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215" b="12542"/>
          <a:stretch/>
        </p:blipFill>
        <p:spPr bwMode="auto">
          <a:xfrm>
            <a:off x="3352611" y="2974447"/>
            <a:ext cx="5902225" cy="34833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1262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7</a:t>
            </a:r>
            <a:r>
              <a:rPr lang="zh-CN" altLang="zh-CN" sz="4000" dirty="0">
                <a:solidFill>
                  <a:srgbClr val="1353A2"/>
                </a:solidFill>
                <a:latin typeface="微软雅黑" panose="020B0503020204020204" charset="-122"/>
                <a:ea typeface="微软雅黑" panose="020B0503020204020204" charset="-122"/>
              </a:rPr>
              <a:t>：逢七拍手游戏</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6"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
          <p:cNvSpPr>
            <a:spLocks noChangeArrowheads="1"/>
          </p:cNvSpPr>
          <p:nvPr/>
        </p:nvSpPr>
        <p:spPr bwMode="auto">
          <a:xfrm>
            <a:off x="2463027" y="2596208"/>
            <a:ext cx="686037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本实例要求编写程序，模</a:t>
            </a:r>
            <a:r>
              <a:rPr lang="zh-CN" altLang="zh-CN" sz="4000" dirty="0" smtClean="0">
                <a:latin typeface="微软雅黑" pitchFamily="34" charset="-122"/>
                <a:ea typeface="微软雅黑" pitchFamily="34" charset="-122"/>
              </a:rPr>
              <a:t>拟逢</a:t>
            </a:r>
            <a:r>
              <a:rPr lang="zh-CN" altLang="zh-CN" sz="4000" dirty="0">
                <a:latin typeface="微软雅黑" pitchFamily="34" charset="-122"/>
                <a:ea typeface="微软雅黑" pitchFamily="34" charset="-122"/>
              </a:rPr>
              <a:t>七拍手游戏，输出</a:t>
            </a:r>
            <a:r>
              <a:rPr lang="en-US" altLang="zh-CN" sz="4000" dirty="0">
                <a:latin typeface="微软雅黑" pitchFamily="34" charset="-122"/>
                <a:ea typeface="微软雅黑" pitchFamily="34" charset="-122"/>
              </a:rPr>
              <a:t>100</a:t>
            </a:r>
            <a:r>
              <a:rPr lang="zh-CN" altLang="zh-CN" sz="4000" dirty="0">
                <a:latin typeface="微软雅黑" pitchFamily="34" charset="-122"/>
                <a:ea typeface="微软雅黑" pitchFamily="34" charset="-122"/>
              </a:rPr>
              <a:t>以内需要拍手的数字。</a:t>
            </a:r>
          </a:p>
        </p:txBody>
      </p:sp>
    </p:spTree>
    <p:extLst>
      <p:ext uri="{BB962C8B-B14F-4D97-AF65-F5344CB8AC3E}">
        <p14:creationId xmlns:p14="http://schemas.microsoft.com/office/powerpoint/2010/main" val="5031577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while</a:t>
            </a:r>
            <a:r>
              <a:rPr lang="zh-CN" altLang="zh-CN" sz="4000" dirty="0">
                <a:solidFill>
                  <a:srgbClr val="1353A2"/>
                </a:solidFill>
                <a:latin typeface="微软雅黑" panose="020B0503020204020204" charset="-122"/>
                <a:ea typeface="微软雅黑" panose="020B0503020204020204" charset="-122"/>
              </a:rPr>
              <a:t>循环</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2"/>
          <p:cNvSpPr>
            <a:spLocks noChangeArrowheads="1"/>
          </p:cNvSpPr>
          <p:nvPr/>
        </p:nvSpPr>
        <p:spPr bwMode="auto">
          <a:xfrm>
            <a:off x="577850" y="1521898"/>
            <a:ext cx="6224732"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600" dirty="0">
                <a:latin typeface="微软雅黑" pitchFamily="34" charset="-122"/>
                <a:ea typeface="微软雅黑" pitchFamily="34" charset="-122"/>
              </a:rPr>
              <a:t>while</a:t>
            </a:r>
            <a:r>
              <a:rPr lang="zh-CN" altLang="zh-CN" sz="3600" dirty="0">
                <a:latin typeface="微软雅黑" pitchFamily="34" charset="-122"/>
                <a:ea typeface="微软雅黑" pitchFamily="34" charset="-122"/>
              </a:rPr>
              <a:t>循环是一个条件循环语句，当条件满足时重复执行代码块，直到条件不满足为止。</a:t>
            </a:r>
          </a:p>
        </p:txBody>
      </p:sp>
      <p:sp>
        <p:nvSpPr>
          <p:cNvPr id="7" name="矩形 6"/>
          <p:cNvSpPr/>
          <p:nvPr/>
        </p:nvSpPr>
        <p:spPr>
          <a:xfrm>
            <a:off x="692727" y="4516582"/>
            <a:ext cx="5624946" cy="162247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9" name="文本框 2"/>
          <p:cNvSpPr txBox="1">
            <a:spLocks noChangeArrowheads="1"/>
          </p:cNvSpPr>
          <p:nvPr/>
        </p:nvSpPr>
        <p:spPr bwMode="auto">
          <a:xfrm>
            <a:off x="1750330" y="4789210"/>
            <a:ext cx="350974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while </a:t>
            </a:r>
            <a:r>
              <a:rPr lang="zh-CN" altLang="zh-CN" sz="3200" dirty="0">
                <a:latin typeface="Times New Roman" pitchFamily="18" charset="0"/>
              </a:rPr>
              <a:t>条件表达式：</a:t>
            </a:r>
          </a:p>
          <a:p>
            <a:r>
              <a:rPr lang="en-US" altLang="zh-CN" sz="3200" dirty="0" smtClean="0">
                <a:latin typeface="Times New Roman" pitchFamily="18" charset="0"/>
              </a:rPr>
              <a:t>     </a:t>
            </a:r>
            <a:r>
              <a:rPr lang="zh-CN" altLang="zh-CN" sz="3200" dirty="0" smtClean="0">
                <a:latin typeface="Times New Roman" pitchFamily="18" charset="0"/>
              </a:rPr>
              <a:t>代</a:t>
            </a:r>
            <a:r>
              <a:rPr lang="zh-CN" altLang="zh-CN" sz="3200" dirty="0">
                <a:latin typeface="Times New Roman" pitchFamily="18" charset="0"/>
              </a:rPr>
              <a:t>码块</a:t>
            </a:r>
          </a:p>
        </p:txBody>
      </p:sp>
      <p:pic>
        <p:nvPicPr>
          <p:cNvPr id="10" name="图片 9"/>
          <p:cNvPicPr/>
          <p:nvPr/>
        </p:nvPicPr>
        <p:blipFill>
          <a:blip r:embed="rId2" cstate="print">
            <a:extLst>
              <a:ext uri="{28A0092B-C50C-407E-A947-70E740481C1C}">
                <a14:useLocalDpi xmlns:a14="http://schemas.microsoft.com/office/drawing/2010/main" val="0"/>
              </a:ext>
            </a:extLst>
          </a:blip>
          <a:stretch>
            <a:fillRect/>
          </a:stretch>
        </p:blipFill>
        <p:spPr>
          <a:xfrm>
            <a:off x="7537630" y="1521898"/>
            <a:ext cx="3645945" cy="4700974"/>
          </a:xfrm>
          <a:prstGeom prst="rect">
            <a:avLst/>
          </a:prstGeom>
        </p:spPr>
      </p:pic>
    </p:spTree>
    <p:extLst>
      <p:ext uri="{BB962C8B-B14F-4D97-AF65-F5344CB8AC3E}">
        <p14:creationId xmlns:p14="http://schemas.microsoft.com/office/powerpoint/2010/main" val="11890463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while</a:t>
            </a:r>
            <a:r>
              <a:rPr lang="zh-CN" altLang="zh-CN" sz="4000" dirty="0">
                <a:solidFill>
                  <a:srgbClr val="1353A2"/>
                </a:solidFill>
                <a:latin typeface="微软雅黑" panose="020B0503020204020204" charset="-122"/>
                <a:ea typeface="微软雅黑" panose="020B0503020204020204" charset="-122"/>
              </a:rPr>
              <a:t>循环</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7" name="文本框 99"/>
          <p:cNvSpPr txBox="1">
            <a:spLocks noChangeArrowheads="1"/>
          </p:cNvSpPr>
          <p:nvPr/>
        </p:nvSpPr>
        <p:spPr bwMode="auto">
          <a:xfrm>
            <a:off x="3324081" y="1769342"/>
            <a:ext cx="7107523"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3200" dirty="0" smtClean="0">
                <a:latin typeface="黑体" pitchFamily="49" charset="-122"/>
                <a:ea typeface="黑体" pitchFamily="49" charset="-122"/>
              </a:rPr>
              <a:t>首先</a:t>
            </a:r>
            <a:r>
              <a:rPr lang="zh-CN" altLang="zh-CN" sz="3200" dirty="0">
                <a:latin typeface="黑体" pitchFamily="49" charset="-122"/>
                <a:ea typeface="黑体" pitchFamily="49" charset="-122"/>
              </a:rPr>
              <a:t>判断条件表达式的结果是否为</a:t>
            </a:r>
            <a:r>
              <a:rPr lang="en-US" altLang="zh-CN" sz="3200" dirty="0">
                <a:latin typeface="黑体" pitchFamily="49" charset="-122"/>
                <a:ea typeface="黑体" pitchFamily="49" charset="-122"/>
              </a:rPr>
              <a:t>True</a:t>
            </a:r>
            <a:r>
              <a:rPr lang="zh-CN"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若</a:t>
            </a:r>
            <a:r>
              <a:rPr lang="zh-CN" altLang="zh-CN" sz="3200" dirty="0" smtClean="0">
                <a:latin typeface="黑体" pitchFamily="49" charset="-122"/>
                <a:ea typeface="黑体" pitchFamily="49" charset="-122"/>
              </a:rPr>
              <a:t>结</a:t>
            </a:r>
            <a:r>
              <a:rPr lang="zh-CN" altLang="zh-CN" sz="3200" dirty="0">
                <a:latin typeface="黑体" pitchFamily="49" charset="-122"/>
                <a:ea typeface="黑体" pitchFamily="49" charset="-122"/>
              </a:rPr>
              <a:t>果为</a:t>
            </a:r>
            <a:r>
              <a:rPr lang="en-US" altLang="zh-CN" sz="3200" dirty="0" smtClean="0">
                <a:latin typeface="黑体" pitchFamily="49" charset="-122"/>
                <a:ea typeface="黑体" pitchFamily="49" charset="-122"/>
              </a:rPr>
              <a:t>True</a:t>
            </a:r>
            <a:r>
              <a:rPr lang="zh-CN" altLang="zh-CN" sz="3200" dirty="0" smtClean="0">
                <a:latin typeface="黑体" pitchFamily="49" charset="-122"/>
                <a:ea typeface="黑体" pitchFamily="49" charset="-122"/>
              </a:rPr>
              <a:t>执</a:t>
            </a:r>
            <a:r>
              <a:rPr lang="zh-CN" altLang="zh-CN" sz="3200" dirty="0">
                <a:latin typeface="黑体" pitchFamily="49" charset="-122"/>
                <a:ea typeface="黑体" pitchFamily="49" charset="-122"/>
              </a:rPr>
              <a:t>行</a:t>
            </a:r>
            <a:r>
              <a:rPr lang="en-US" altLang="zh-CN" sz="3200" dirty="0">
                <a:latin typeface="黑体" pitchFamily="49" charset="-122"/>
                <a:ea typeface="黑体" pitchFamily="49" charset="-122"/>
              </a:rPr>
              <a:t>while</a:t>
            </a:r>
            <a:r>
              <a:rPr lang="zh-CN" altLang="zh-CN" sz="3200" dirty="0">
                <a:latin typeface="黑体" pitchFamily="49" charset="-122"/>
                <a:ea typeface="黑体" pitchFamily="49" charset="-122"/>
              </a:rPr>
              <a:t>循环中的代码块，然</a:t>
            </a:r>
            <a:r>
              <a:rPr lang="zh-CN" altLang="zh-CN" sz="3200" dirty="0" smtClean="0">
                <a:latin typeface="黑体" pitchFamily="49" charset="-122"/>
                <a:ea typeface="黑体" pitchFamily="49" charset="-122"/>
              </a:rPr>
              <a:t>后再次判</a:t>
            </a:r>
            <a:r>
              <a:rPr lang="zh-CN" altLang="zh-CN" sz="3200" dirty="0">
                <a:latin typeface="黑体" pitchFamily="49" charset="-122"/>
                <a:ea typeface="黑体" pitchFamily="49" charset="-122"/>
              </a:rPr>
              <a:t>断条件表达式的结果是否为</a:t>
            </a:r>
            <a:r>
              <a:rPr lang="en-US" altLang="zh-CN" sz="3200" dirty="0">
                <a:latin typeface="黑体" pitchFamily="49" charset="-122"/>
                <a:ea typeface="黑体" pitchFamily="49" charset="-122"/>
              </a:rPr>
              <a:t>True</a:t>
            </a:r>
            <a:r>
              <a:rPr lang="zh-CN"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若</a:t>
            </a:r>
            <a:r>
              <a:rPr lang="zh-CN" altLang="zh-CN" sz="3200" dirty="0" smtClean="0">
                <a:latin typeface="黑体" pitchFamily="49" charset="-122"/>
                <a:ea typeface="黑体" pitchFamily="49" charset="-122"/>
              </a:rPr>
              <a:t>结果</a:t>
            </a:r>
            <a:r>
              <a:rPr lang="zh-CN" altLang="en-US" sz="3200" dirty="0" smtClean="0">
                <a:latin typeface="黑体" pitchFamily="49" charset="-122"/>
                <a:ea typeface="黑体" pitchFamily="49" charset="-122"/>
              </a:rPr>
              <a:t>仍</a:t>
            </a:r>
            <a:r>
              <a:rPr lang="zh-CN" altLang="zh-CN" sz="3200" dirty="0" smtClean="0">
                <a:latin typeface="黑体" pitchFamily="49" charset="-122"/>
                <a:ea typeface="黑体" pitchFamily="49" charset="-122"/>
              </a:rPr>
              <a:t>为</a:t>
            </a:r>
            <a:r>
              <a:rPr lang="en-US" altLang="zh-CN" sz="3200" dirty="0" smtClean="0">
                <a:latin typeface="黑体" pitchFamily="49" charset="-122"/>
                <a:ea typeface="黑体" pitchFamily="49" charset="-122"/>
              </a:rPr>
              <a:t>True</a:t>
            </a:r>
            <a:r>
              <a:rPr lang="zh-CN" altLang="en-US" sz="3200" dirty="0" smtClean="0">
                <a:latin typeface="黑体" pitchFamily="49" charset="-122"/>
                <a:ea typeface="黑体" pitchFamily="49" charset="-122"/>
              </a:rPr>
              <a:t>，则再次执行</a:t>
            </a:r>
            <a:r>
              <a:rPr lang="zh-CN" altLang="zh-CN" sz="3200" dirty="0" smtClean="0">
                <a:latin typeface="黑体" pitchFamily="49" charset="-122"/>
                <a:ea typeface="黑体" pitchFamily="49" charset="-122"/>
              </a:rPr>
              <a:t>代</a:t>
            </a:r>
            <a:r>
              <a:rPr lang="zh-CN" altLang="zh-CN" sz="3200" dirty="0">
                <a:latin typeface="黑体" pitchFamily="49" charset="-122"/>
                <a:ea typeface="黑体" pitchFamily="49" charset="-122"/>
              </a:rPr>
              <a:t>码</a:t>
            </a:r>
            <a:r>
              <a:rPr lang="zh-CN" altLang="zh-CN" sz="3200" dirty="0" smtClean="0">
                <a:latin typeface="黑体" pitchFamily="49" charset="-122"/>
                <a:ea typeface="黑体" pitchFamily="49" charset="-122"/>
              </a:rPr>
              <a:t>块</a:t>
            </a:r>
            <a:r>
              <a:rPr lang="en-US"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直至</a:t>
            </a:r>
            <a:r>
              <a:rPr lang="zh-CN" altLang="zh-CN" sz="3200" dirty="0" smtClean="0">
                <a:solidFill>
                  <a:srgbClr val="FF0000"/>
                </a:solidFill>
                <a:latin typeface="黑体" pitchFamily="49" charset="-122"/>
                <a:ea typeface="黑体" pitchFamily="49" charset="-122"/>
              </a:rPr>
              <a:t>条</a:t>
            </a:r>
            <a:r>
              <a:rPr lang="zh-CN" altLang="zh-CN" sz="3200" dirty="0">
                <a:solidFill>
                  <a:srgbClr val="FF0000"/>
                </a:solidFill>
                <a:latin typeface="黑体" pitchFamily="49" charset="-122"/>
                <a:ea typeface="黑体" pitchFamily="49" charset="-122"/>
              </a:rPr>
              <a:t>件表达式的结果为</a:t>
            </a:r>
            <a:r>
              <a:rPr lang="en-US" altLang="zh-CN" sz="3200" dirty="0">
                <a:solidFill>
                  <a:srgbClr val="FF0000"/>
                </a:solidFill>
                <a:latin typeface="黑体" pitchFamily="49" charset="-122"/>
                <a:ea typeface="黑体" pitchFamily="49" charset="-122"/>
              </a:rPr>
              <a:t>False</a:t>
            </a:r>
            <a:r>
              <a:rPr lang="zh-CN" altLang="zh-CN" sz="3200" dirty="0">
                <a:solidFill>
                  <a:srgbClr val="FF0000"/>
                </a:solidFill>
                <a:latin typeface="黑体" pitchFamily="49" charset="-122"/>
                <a:ea typeface="黑体" pitchFamily="49" charset="-122"/>
              </a:rPr>
              <a:t>时结束循</a:t>
            </a:r>
            <a:r>
              <a:rPr lang="zh-CN" altLang="zh-CN" sz="3200" dirty="0" smtClean="0">
                <a:solidFill>
                  <a:srgbClr val="FF0000"/>
                </a:solidFill>
                <a:latin typeface="黑体" pitchFamily="49" charset="-122"/>
                <a:ea typeface="黑体" pitchFamily="49" charset="-122"/>
              </a:rPr>
              <a:t>环</a:t>
            </a:r>
            <a:r>
              <a:rPr lang="zh-CN" altLang="zh-CN" sz="3200" dirty="0" smtClean="0">
                <a:latin typeface="黑体" pitchFamily="49" charset="-122"/>
                <a:ea typeface="黑体" pitchFamily="49" charset="-122"/>
              </a:rPr>
              <a:t>。</a:t>
            </a:r>
            <a:endParaRPr lang="zh-CN" altLang="en-US" sz="3200" dirty="0">
              <a:latin typeface="黑体" pitchFamily="49" charset="-122"/>
              <a:ea typeface="黑体" pitchFamily="49" charset="-122"/>
            </a:endParaRPr>
          </a:p>
        </p:txBody>
      </p:sp>
      <p:sp>
        <p:nvSpPr>
          <p:cNvPr id="9" name="矩形 8"/>
          <p:cNvSpPr/>
          <p:nvPr/>
        </p:nvSpPr>
        <p:spPr>
          <a:xfrm>
            <a:off x="2782889" y="1510095"/>
            <a:ext cx="8189912" cy="415641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10"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6016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70475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8</a:t>
            </a:r>
            <a:r>
              <a:rPr lang="zh-CN" altLang="zh-CN" sz="4000" dirty="0">
                <a:solidFill>
                  <a:srgbClr val="1353A2"/>
                </a:solidFill>
                <a:latin typeface="微软雅黑" panose="020B0503020204020204" charset="-122"/>
                <a:ea typeface="微软雅黑" panose="020B0503020204020204" charset="-122"/>
              </a:rPr>
              <a:t>：登录系统账号检测</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登录系统一般具有账号密码检测功能，即检测用户输入的账号密码是否正确</a:t>
            </a:r>
            <a:r>
              <a:rPr lang="zh-CN" altLang="zh-CN" sz="4400" dirty="0" smtClean="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10" name="矩形 9"/>
          <p:cNvSpPr/>
          <p:nvPr/>
        </p:nvSpPr>
        <p:spPr>
          <a:xfrm>
            <a:off x="1063093" y="3978292"/>
            <a:ext cx="294640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1" name="矩形 6"/>
          <p:cNvSpPr>
            <a:spLocks noChangeArrowheads="1"/>
          </p:cNvSpPr>
          <p:nvPr/>
        </p:nvSpPr>
        <p:spPr bwMode="auto">
          <a:xfrm>
            <a:off x="1311464" y="4386349"/>
            <a:ext cx="24750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latin typeface="楷体" pitchFamily="49" charset="-122"/>
                <a:ea typeface="楷体" pitchFamily="49" charset="-122"/>
                <a:cs typeface="Times New Roman" pitchFamily="18" charset="0"/>
              </a:rPr>
              <a:t>登录成功</a:t>
            </a:r>
          </a:p>
        </p:txBody>
      </p:sp>
      <p:sp>
        <p:nvSpPr>
          <p:cNvPr id="12" name="文本框 7"/>
          <p:cNvSpPr txBox="1">
            <a:spLocks noChangeArrowheads="1"/>
          </p:cNvSpPr>
          <p:nvPr/>
        </p:nvSpPr>
        <p:spPr bwMode="auto">
          <a:xfrm>
            <a:off x="1063093" y="3332179"/>
            <a:ext cx="2971800" cy="646113"/>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a:solidFill>
                  <a:schemeClr val="bg1"/>
                </a:solidFill>
                <a:latin typeface="微软雅黑" pitchFamily="34" charset="-122"/>
                <a:ea typeface="微软雅黑" pitchFamily="34" charset="-122"/>
              </a:rPr>
              <a:t>输</a:t>
            </a:r>
            <a:r>
              <a:rPr lang="zh-CN" altLang="en-US" sz="3600" dirty="0" smtClean="0">
                <a:solidFill>
                  <a:schemeClr val="bg1"/>
                </a:solidFill>
                <a:latin typeface="微软雅黑" pitchFamily="34" charset="-122"/>
                <a:ea typeface="微软雅黑" pitchFamily="34" charset="-122"/>
              </a:rPr>
              <a:t>入正确</a:t>
            </a:r>
            <a:endParaRPr lang="zh-CN" altLang="en-US" sz="3600" dirty="0">
              <a:solidFill>
                <a:schemeClr val="bg1"/>
              </a:solidFill>
              <a:latin typeface="微软雅黑" pitchFamily="34" charset="-122"/>
              <a:ea typeface="微软雅黑" pitchFamily="34" charset="-122"/>
            </a:endParaRPr>
          </a:p>
        </p:txBody>
      </p:sp>
      <p:sp>
        <p:nvSpPr>
          <p:cNvPr id="13" name="矩形 12"/>
          <p:cNvSpPr/>
          <p:nvPr/>
        </p:nvSpPr>
        <p:spPr>
          <a:xfrm>
            <a:off x="4603841" y="3978292"/>
            <a:ext cx="294640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4" name="矩形 6"/>
          <p:cNvSpPr>
            <a:spLocks noChangeArrowheads="1"/>
          </p:cNvSpPr>
          <p:nvPr/>
        </p:nvSpPr>
        <p:spPr bwMode="auto">
          <a:xfrm>
            <a:off x="4603842" y="4370959"/>
            <a:ext cx="2971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200" dirty="0">
                <a:latin typeface="楷体" pitchFamily="49" charset="-122"/>
                <a:ea typeface="楷体" pitchFamily="49" charset="-122"/>
                <a:cs typeface="Times New Roman" pitchFamily="18" charset="0"/>
              </a:rPr>
              <a:t>您还有</a:t>
            </a:r>
            <a:r>
              <a:rPr lang="en-US" altLang="zh-CN" sz="3200" dirty="0">
                <a:latin typeface="楷体" pitchFamily="49" charset="-122"/>
                <a:ea typeface="楷体" pitchFamily="49" charset="-122"/>
                <a:cs typeface="Times New Roman" pitchFamily="18" charset="0"/>
              </a:rPr>
              <a:t>*</a:t>
            </a:r>
            <a:r>
              <a:rPr lang="zh-CN" altLang="zh-CN" sz="3200" dirty="0">
                <a:latin typeface="楷体" pitchFamily="49" charset="-122"/>
                <a:ea typeface="楷体" pitchFamily="49" charset="-122"/>
                <a:cs typeface="Times New Roman" pitchFamily="18" charset="0"/>
              </a:rPr>
              <a:t>次机会</a:t>
            </a:r>
          </a:p>
        </p:txBody>
      </p:sp>
      <p:sp>
        <p:nvSpPr>
          <p:cNvPr id="15" name="文本框 7"/>
          <p:cNvSpPr txBox="1">
            <a:spLocks noChangeArrowheads="1"/>
          </p:cNvSpPr>
          <p:nvPr/>
        </p:nvSpPr>
        <p:spPr bwMode="auto">
          <a:xfrm>
            <a:off x="4603841" y="3332179"/>
            <a:ext cx="2971800" cy="646113"/>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a:solidFill>
                  <a:schemeClr val="bg1"/>
                </a:solidFill>
                <a:latin typeface="微软雅黑" pitchFamily="34" charset="-122"/>
                <a:ea typeface="微软雅黑" pitchFamily="34" charset="-122"/>
              </a:rPr>
              <a:t>错</a:t>
            </a:r>
            <a:r>
              <a:rPr lang="zh-CN" altLang="en-US" sz="3600" dirty="0" smtClean="0">
                <a:solidFill>
                  <a:schemeClr val="bg1"/>
                </a:solidFill>
                <a:latin typeface="微软雅黑" pitchFamily="34" charset="-122"/>
                <a:ea typeface="微软雅黑" pitchFamily="34" charset="-122"/>
              </a:rPr>
              <a:t>误次数</a:t>
            </a:r>
            <a:r>
              <a:rPr lang="en-US" altLang="zh-CN" sz="3600" dirty="0" smtClean="0">
                <a:solidFill>
                  <a:schemeClr val="bg1"/>
                </a:solidFill>
                <a:latin typeface="微软雅黑" pitchFamily="34" charset="-122"/>
                <a:ea typeface="微软雅黑" pitchFamily="34" charset="-122"/>
              </a:rPr>
              <a:t>&lt;3</a:t>
            </a:r>
            <a:endParaRPr lang="zh-CN" altLang="en-US" sz="3600" dirty="0">
              <a:solidFill>
                <a:schemeClr val="bg1"/>
              </a:solidFill>
              <a:latin typeface="微软雅黑" pitchFamily="34" charset="-122"/>
              <a:ea typeface="微软雅黑" pitchFamily="34" charset="-122"/>
            </a:endParaRPr>
          </a:p>
        </p:txBody>
      </p:sp>
      <p:sp>
        <p:nvSpPr>
          <p:cNvPr id="16" name="矩形 15"/>
          <p:cNvSpPr/>
          <p:nvPr/>
        </p:nvSpPr>
        <p:spPr>
          <a:xfrm>
            <a:off x="8109041" y="3978292"/>
            <a:ext cx="294640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7" name="矩形 6"/>
          <p:cNvSpPr>
            <a:spLocks noChangeArrowheads="1"/>
          </p:cNvSpPr>
          <p:nvPr/>
        </p:nvSpPr>
        <p:spPr bwMode="auto">
          <a:xfrm>
            <a:off x="8109042" y="4201682"/>
            <a:ext cx="3077106"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3200" dirty="0">
                <a:latin typeface="楷体" pitchFamily="49" charset="-122"/>
                <a:ea typeface="楷体" pitchFamily="49" charset="-122"/>
                <a:cs typeface="Times New Roman" pitchFamily="18" charset="0"/>
              </a:rPr>
              <a:t>输入错误次数过多，请稍后再试</a:t>
            </a:r>
          </a:p>
        </p:txBody>
      </p:sp>
      <p:sp>
        <p:nvSpPr>
          <p:cNvPr id="18" name="文本框 7"/>
          <p:cNvSpPr txBox="1">
            <a:spLocks noChangeArrowheads="1"/>
          </p:cNvSpPr>
          <p:nvPr/>
        </p:nvSpPr>
        <p:spPr bwMode="auto">
          <a:xfrm>
            <a:off x="8109041" y="3332179"/>
            <a:ext cx="2971800" cy="646113"/>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a:solidFill>
                  <a:schemeClr val="bg1"/>
                </a:solidFill>
                <a:latin typeface="微软雅黑" pitchFamily="34" charset="-122"/>
                <a:ea typeface="微软雅黑" pitchFamily="34" charset="-122"/>
              </a:rPr>
              <a:t>错</a:t>
            </a:r>
            <a:r>
              <a:rPr lang="zh-CN" altLang="en-US" sz="3600" dirty="0" smtClean="0">
                <a:solidFill>
                  <a:schemeClr val="bg1"/>
                </a:solidFill>
                <a:latin typeface="微软雅黑" pitchFamily="34" charset="-122"/>
                <a:ea typeface="微软雅黑" pitchFamily="34" charset="-122"/>
              </a:rPr>
              <a:t>误次数</a:t>
            </a:r>
            <a:r>
              <a:rPr lang="en-US" altLang="zh-CN" sz="3600" dirty="0" smtClean="0">
                <a:solidFill>
                  <a:schemeClr val="bg1"/>
                </a:solidFill>
                <a:latin typeface="微软雅黑" pitchFamily="34" charset="-122"/>
                <a:ea typeface="微软雅黑" pitchFamily="34" charset="-122"/>
              </a:rPr>
              <a:t>=3</a:t>
            </a:r>
            <a:endParaRPr lang="zh-CN" altLang="en-US" sz="36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669692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1550988"/>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9" name="TextBox 11"/>
          <p:cNvSpPr txBox="1">
            <a:spLocks noChangeArrowheads="1"/>
          </p:cNvSpPr>
          <p:nvPr/>
        </p:nvSpPr>
        <p:spPr bwMode="auto">
          <a:xfrm>
            <a:off x="5181600" y="4676438"/>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跳</a:t>
            </a:r>
            <a:r>
              <a:rPr lang="zh-CN" altLang="zh-CN" sz="2800" dirty="0">
                <a:solidFill>
                  <a:srgbClr val="595959"/>
                </a:solidFill>
                <a:latin typeface="Impact" pitchFamily="34" charset="0"/>
                <a:ea typeface="微软雅黑" pitchFamily="34" charset="-122"/>
              </a:rPr>
              <a:t>转语句</a:t>
            </a:r>
            <a:endParaRPr lang="zh-CN" altLang="en-US" sz="2800" dirty="0">
              <a:solidFill>
                <a:srgbClr val="595959"/>
              </a:solidFill>
              <a:latin typeface="Impact" pitchFamily="34" charset="0"/>
              <a:ea typeface="微软雅黑" pitchFamily="34" charset="-122"/>
            </a:endParaRPr>
          </a:p>
        </p:txBody>
      </p:sp>
      <p:sp>
        <p:nvSpPr>
          <p:cNvPr id="10" name="TextBox 6"/>
          <p:cNvSpPr txBox="1">
            <a:spLocks noChangeArrowheads="1"/>
          </p:cNvSpPr>
          <p:nvPr/>
        </p:nvSpPr>
        <p:spPr bwMode="auto">
          <a:xfrm>
            <a:off x="5181600" y="1658600"/>
            <a:ext cx="39401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01    </a:t>
            </a:r>
            <a:r>
              <a:rPr lang="en-US" altLang="zh-CN" sz="2800" dirty="0" smtClean="0">
                <a:solidFill>
                  <a:schemeClr val="bg1"/>
                </a:solidFill>
                <a:latin typeface="Impact" pitchFamily="34" charset="0"/>
                <a:ea typeface="微软雅黑" pitchFamily="34" charset="-122"/>
              </a:rPr>
              <a:t>if</a:t>
            </a:r>
            <a:r>
              <a:rPr lang="zh-CN" altLang="zh-CN" sz="2800" dirty="0">
                <a:solidFill>
                  <a:schemeClr val="bg1"/>
                </a:solidFill>
                <a:latin typeface="Impact" pitchFamily="34" charset="0"/>
                <a:ea typeface="微软雅黑" pitchFamily="34" charset="-122"/>
              </a:rPr>
              <a:t>语句</a:t>
            </a:r>
            <a:endParaRPr lang="zh-CN" altLang="en-US" sz="2800" dirty="0">
              <a:solidFill>
                <a:schemeClr val="bg1"/>
              </a:solidFill>
              <a:latin typeface="Impact" pitchFamily="34" charset="0"/>
              <a:ea typeface="微软雅黑" pitchFamily="34" charset="-122"/>
            </a:endParaRPr>
          </a:p>
        </p:txBody>
      </p:sp>
      <p:sp>
        <p:nvSpPr>
          <p:cNvPr id="11" name="TextBox 10"/>
          <p:cNvSpPr txBox="1">
            <a:spLocks noChangeArrowheads="1"/>
          </p:cNvSpPr>
          <p:nvPr/>
        </p:nvSpPr>
        <p:spPr bwMode="auto">
          <a:xfrm>
            <a:off x="5181600" y="2412664"/>
            <a:ext cx="46069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a:t>
            </a:r>
            <a:r>
              <a:rPr lang="en-US" altLang="zh-CN" sz="2800" dirty="0" smtClean="0">
                <a:solidFill>
                  <a:srgbClr val="595959"/>
                </a:solidFill>
                <a:latin typeface="Impact" pitchFamily="34" charset="0"/>
                <a:ea typeface="微软雅黑" pitchFamily="34" charset="-122"/>
              </a:rPr>
              <a:t>if</a:t>
            </a:r>
            <a:r>
              <a:rPr lang="zh-CN" altLang="zh-CN" sz="2800" dirty="0">
                <a:solidFill>
                  <a:srgbClr val="595959"/>
                </a:solidFill>
                <a:latin typeface="Impact" pitchFamily="34" charset="0"/>
                <a:ea typeface="微软雅黑" pitchFamily="34" charset="-122"/>
              </a:rPr>
              <a:t>语句的嵌套</a:t>
            </a:r>
            <a:endParaRPr lang="zh-CN" altLang="en-US" sz="2800" dirty="0">
              <a:solidFill>
                <a:srgbClr val="595959"/>
              </a:solidFill>
              <a:latin typeface="Impact" pitchFamily="34" charset="0"/>
              <a:ea typeface="微软雅黑" pitchFamily="34" charset="-122"/>
            </a:endParaRPr>
          </a:p>
        </p:txBody>
      </p:sp>
      <p:sp>
        <p:nvSpPr>
          <p:cNvPr id="12"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smtClean="0">
                <a:solidFill>
                  <a:srgbClr val="595959"/>
                </a:solidFill>
                <a:latin typeface="Impact" pitchFamily="34" charset="0"/>
                <a:ea typeface="微软雅黑" pitchFamily="34" charset="-122"/>
              </a:rPr>
              <a:t>循</a:t>
            </a:r>
            <a:r>
              <a:rPr lang="zh-CN" altLang="zh-CN" sz="2800" dirty="0">
                <a:solidFill>
                  <a:srgbClr val="595959"/>
                </a:solidFill>
                <a:latin typeface="Impact" pitchFamily="34" charset="0"/>
                <a:ea typeface="微软雅黑" pitchFamily="34" charset="-122"/>
              </a:rPr>
              <a:t>环语句</a:t>
            </a:r>
            <a:endParaRPr lang="zh-CN" altLang="en-US" sz="2800" dirty="0">
              <a:solidFill>
                <a:srgbClr val="595959"/>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922713"/>
            <a:ext cx="53101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smtClean="0">
                <a:solidFill>
                  <a:srgbClr val="595959"/>
                </a:solidFill>
                <a:latin typeface="Impact" pitchFamily="34" charset="0"/>
                <a:ea typeface="微软雅黑" pitchFamily="34" charset="-122"/>
              </a:rPr>
              <a:t>循</a:t>
            </a:r>
            <a:r>
              <a:rPr lang="zh-CN" altLang="zh-CN" sz="2800" dirty="0">
                <a:solidFill>
                  <a:srgbClr val="595959"/>
                </a:solidFill>
                <a:latin typeface="Impact" pitchFamily="34" charset="0"/>
                <a:ea typeface="微软雅黑" pitchFamily="34" charset="-122"/>
              </a:rPr>
              <a:t>环嵌套</a:t>
            </a:r>
            <a:endParaRPr lang="zh-CN" altLang="en-US" sz="2800" dirty="0">
              <a:solidFill>
                <a:srgbClr val="595959"/>
              </a:solidFill>
              <a:latin typeface="Impact" pitchFamily="34" charset="0"/>
              <a:ea typeface="微软雅黑"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6704754" cy="707886"/>
          </a:xfrm>
          <a:prstGeom prst="rect">
            <a:avLst/>
          </a:prstGeom>
          <a:noFill/>
          <a:effectLst>
            <a:reflection blurRad="6350" stA="50000" endA="300" endPos="38500" dist="50800" dir="5400000" sy="-100000" algn="bl" rotWithShape="0"/>
          </a:effectLst>
        </p:spPr>
        <p:txBody>
          <a:bodyPr wrap="square">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8</a:t>
            </a:r>
            <a:r>
              <a:rPr lang="zh-CN" altLang="zh-CN" sz="4000" dirty="0">
                <a:solidFill>
                  <a:srgbClr val="1353A2"/>
                </a:solidFill>
                <a:latin typeface="微软雅黑" panose="020B0503020204020204" charset="-122"/>
                <a:ea typeface="微软雅黑" panose="020B0503020204020204" charset="-122"/>
              </a:rPr>
              <a:t>：登录系统账号检测</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19"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
          <p:cNvSpPr>
            <a:spLocks noChangeArrowheads="1"/>
          </p:cNvSpPr>
          <p:nvPr/>
        </p:nvSpPr>
        <p:spPr bwMode="auto">
          <a:xfrm>
            <a:off x="2463027" y="2996830"/>
            <a:ext cx="6860377" cy="1507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本实例要求编写程序，模拟登录系统账号密码检测功</a:t>
            </a:r>
            <a:r>
              <a:rPr lang="zh-CN" altLang="zh-CN" sz="4000" dirty="0" smtClean="0">
                <a:latin typeface="微软雅黑" pitchFamily="34" charset="-122"/>
                <a:ea typeface="微软雅黑" pitchFamily="34" charset="-122"/>
              </a:rPr>
              <a:t>能。</a:t>
            </a:r>
            <a:endParaRPr lang="zh-CN" altLang="zh-CN" sz="4000" dirty="0">
              <a:latin typeface="微软雅黑" pitchFamily="34" charset="-122"/>
              <a:ea typeface="微软雅黑" pitchFamily="34" charset="-122"/>
            </a:endParaRPr>
          </a:p>
        </p:txBody>
      </p:sp>
    </p:spTree>
    <p:extLst>
      <p:ext uri="{BB962C8B-B14F-4D97-AF65-F5344CB8AC3E}">
        <p14:creationId xmlns:p14="http://schemas.microsoft.com/office/powerpoint/2010/main" val="28807482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3813969"/>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9" name="TextBox 11"/>
          <p:cNvSpPr txBox="1">
            <a:spLocks noChangeArrowheads="1"/>
          </p:cNvSpPr>
          <p:nvPr/>
        </p:nvSpPr>
        <p:spPr bwMode="auto">
          <a:xfrm>
            <a:off x="5181599" y="4676438"/>
            <a:ext cx="501534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05    </a:t>
            </a:r>
            <a:r>
              <a:rPr lang="zh-CN" altLang="zh-CN" sz="2800" dirty="0" smtClean="0">
                <a:solidFill>
                  <a:srgbClr val="595959"/>
                </a:solidFill>
                <a:latin typeface="Impact" pitchFamily="34" charset="0"/>
                <a:ea typeface="微软雅黑" pitchFamily="34" charset="-122"/>
              </a:rPr>
              <a:t>跳</a:t>
            </a:r>
            <a:r>
              <a:rPr lang="zh-CN" altLang="zh-CN" sz="2800" dirty="0">
                <a:solidFill>
                  <a:srgbClr val="595959"/>
                </a:solidFill>
                <a:latin typeface="Impact" pitchFamily="34" charset="0"/>
                <a:ea typeface="微软雅黑" pitchFamily="34" charset="-122"/>
              </a:rPr>
              <a:t>转语句</a:t>
            </a:r>
            <a:endParaRPr lang="zh-CN" altLang="en-US" sz="2800" dirty="0">
              <a:solidFill>
                <a:srgbClr val="595959"/>
              </a:solidFill>
              <a:latin typeface="Impact" pitchFamily="34" charset="0"/>
              <a:ea typeface="微软雅黑" pitchFamily="34" charset="-122"/>
            </a:endParaRPr>
          </a:p>
        </p:txBody>
      </p:sp>
      <p:sp>
        <p:nvSpPr>
          <p:cNvPr id="10" name="TextBox 6"/>
          <p:cNvSpPr txBox="1">
            <a:spLocks noChangeArrowheads="1"/>
          </p:cNvSpPr>
          <p:nvPr/>
        </p:nvSpPr>
        <p:spPr bwMode="auto">
          <a:xfrm>
            <a:off x="5181600" y="1658600"/>
            <a:ext cx="39401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if</a:t>
            </a:r>
            <a:r>
              <a:rPr lang="zh-CN" altLang="zh-CN" sz="2800" dirty="0">
                <a:solidFill>
                  <a:srgbClr val="595959"/>
                </a:solidFill>
                <a:latin typeface="Impact" pitchFamily="34" charset="0"/>
                <a:ea typeface="微软雅黑" pitchFamily="34" charset="-122"/>
              </a:rPr>
              <a:t>语句</a:t>
            </a:r>
            <a:endParaRPr lang="zh-CN" altLang="en-US" sz="2800" dirty="0">
              <a:solidFill>
                <a:srgbClr val="595959"/>
              </a:solidFill>
              <a:latin typeface="Impact" pitchFamily="34" charset="0"/>
              <a:ea typeface="微软雅黑" pitchFamily="34" charset="-122"/>
            </a:endParaRPr>
          </a:p>
        </p:txBody>
      </p:sp>
      <p:sp>
        <p:nvSpPr>
          <p:cNvPr id="11" name="TextBox 10"/>
          <p:cNvSpPr txBox="1">
            <a:spLocks noChangeArrowheads="1"/>
          </p:cNvSpPr>
          <p:nvPr/>
        </p:nvSpPr>
        <p:spPr bwMode="auto">
          <a:xfrm>
            <a:off x="5181600" y="2412664"/>
            <a:ext cx="46069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if</a:t>
            </a:r>
            <a:r>
              <a:rPr lang="zh-CN" altLang="zh-CN" sz="2800" dirty="0">
                <a:solidFill>
                  <a:srgbClr val="595959"/>
                </a:solidFill>
                <a:latin typeface="Impact" pitchFamily="34" charset="0"/>
                <a:ea typeface="微软雅黑" pitchFamily="34" charset="-122"/>
              </a:rPr>
              <a:t>语句的嵌套</a:t>
            </a:r>
            <a:endParaRPr lang="zh-CN" altLang="en-US" sz="2800" dirty="0">
              <a:solidFill>
                <a:srgbClr val="595959"/>
              </a:solidFill>
              <a:latin typeface="Impact" pitchFamily="34" charset="0"/>
              <a:ea typeface="微软雅黑" pitchFamily="34" charset="-122"/>
            </a:endParaRPr>
          </a:p>
        </p:txBody>
      </p:sp>
      <p:sp>
        <p:nvSpPr>
          <p:cNvPr id="12"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循环语句</a:t>
            </a:r>
            <a:endParaRPr lang="zh-CN" altLang="en-US" sz="2800" dirty="0">
              <a:solidFill>
                <a:srgbClr val="595959"/>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smtClean="0">
                <a:solidFill>
                  <a:schemeClr val="bg1"/>
                </a:solidFill>
                <a:latin typeface="Impact" pitchFamily="34" charset="0"/>
                <a:ea typeface="微软雅黑" pitchFamily="34" charset="-122"/>
              </a:rPr>
              <a:t>04    </a:t>
            </a:r>
            <a:r>
              <a:rPr lang="zh-CN" altLang="zh-CN" sz="2800" dirty="0" smtClean="0">
                <a:solidFill>
                  <a:schemeClr val="bg1"/>
                </a:solidFill>
                <a:latin typeface="Impact" pitchFamily="34" charset="0"/>
                <a:ea typeface="微软雅黑" pitchFamily="34" charset="-122"/>
              </a:rPr>
              <a:t>循环嵌套</a:t>
            </a:r>
            <a:endParaRPr lang="zh-CN" altLang="en-US" sz="2800" dirty="0">
              <a:solidFill>
                <a:schemeClr val="bg1"/>
              </a:solidFill>
              <a:latin typeface="Impact" pitchFamily="34" charset="0"/>
              <a:ea typeface="微软雅黑" pitchFamily="34" charset="-122"/>
            </a:endParaRPr>
          </a:p>
        </p:txBody>
      </p:sp>
    </p:spTree>
    <p:extLst>
      <p:ext uri="{BB962C8B-B14F-4D97-AF65-F5344CB8AC3E}">
        <p14:creationId xmlns:p14="http://schemas.microsoft.com/office/powerpoint/2010/main" val="17180163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while</a:t>
            </a:r>
            <a:r>
              <a:rPr lang="zh-CN" altLang="zh-CN" sz="4000" dirty="0">
                <a:solidFill>
                  <a:srgbClr val="1353A2"/>
                </a:solidFill>
                <a:latin typeface="微软雅黑" panose="020B0503020204020204" charset="-122"/>
                <a:ea typeface="微软雅黑" panose="020B0503020204020204" charset="-122"/>
              </a:rPr>
              <a:t>循环嵌套</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while</a:t>
            </a:r>
            <a:r>
              <a:rPr lang="zh-CN" altLang="zh-CN" sz="4400" dirty="0">
                <a:latin typeface="微软雅黑" pitchFamily="34" charset="-122"/>
                <a:ea typeface="微软雅黑" pitchFamily="34" charset="-122"/>
              </a:rPr>
              <a:t>循环中可以嵌套</a:t>
            </a:r>
            <a:r>
              <a:rPr lang="en-US" altLang="zh-CN" sz="4400" dirty="0">
                <a:latin typeface="微软雅黑" pitchFamily="34" charset="-122"/>
                <a:ea typeface="微软雅黑" pitchFamily="34" charset="-122"/>
              </a:rPr>
              <a:t>while</a:t>
            </a:r>
            <a:r>
              <a:rPr lang="zh-CN" altLang="zh-CN" sz="4400" dirty="0">
                <a:latin typeface="微软雅黑" pitchFamily="34" charset="-122"/>
                <a:ea typeface="微软雅黑" pitchFamily="34" charset="-122"/>
              </a:rPr>
              <a:t>循</a:t>
            </a:r>
            <a:r>
              <a:rPr lang="zh-CN" altLang="zh-CN" sz="4400" dirty="0" smtClean="0">
                <a:latin typeface="微软雅黑" pitchFamily="34" charset="-122"/>
                <a:ea typeface="微软雅黑" pitchFamily="34" charset="-122"/>
              </a:rPr>
              <a:t>环</a:t>
            </a:r>
            <a:r>
              <a:rPr lang="zh-CN" altLang="en-US" sz="4400" dirty="0">
                <a:latin typeface="微软雅黑" pitchFamily="34" charset="-122"/>
                <a:ea typeface="微软雅黑" pitchFamily="34" charset="-122"/>
              </a:rPr>
              <a:t>。</a:t>
            </a:r>
          </a:p>
        </p:txBody>
      </p:sp>
      <p:sp>
        <p:nvSpPr>
          <p:cNvPr id="9" name="矩形 8"/>
          <p:cNvSpPr/>
          <p:nvPr/>
        </p:nvSpPr>
        <p:spPr>
          <a:xfrm>
            <a:off x="3144983" y="2549237"/>
            <a:ext cx="6470072" cy="3505199"/>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3906982" y="2778342"/>
            <a:ext cx="494607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while </a:t>
            </a:r>
            <a:r>
              <a:rPr lang="zh-CN" altLang="zh-CN" sz="3200" dirty="0">
                <a:latin typeface="Times New Roman" pitchFamily="18" charset="0"/>
              </a:rPr>
              <a:t>条件表达式</a:t>
            </a:r>
            <a:r>
              <a:rPr lang="en-US" altLang="zh-CN" sz="3200" dirty="0">
                <a:latin typeface="Times New Roman" pitchFamily="18" charset="0"/>
              </a:rPr>
              <a:t>1</a:t>
            </a:r>
            <a:r>
              <a:rPr lang="zh-CN" altLang="zh-CN" sz="3200" dirty="0">
                <a:latin typeface="Times New Roman" pitchFamily="18" charset="0"/>
              </a:rPr>
              <a:t>：</a:t>
            </a:r>
          </a:p>
          <a:p>
            <a:r>
              <a:rPr lang="en-US" altLang="zh-CN" sz="3200" dirty="0" smtClean="0">
                <a:latin typeface="Times New Roman" pitchFamily="18" charset="0"/>
              </a:rPr>
              <a:t>     </a:t>
            </a:r>
            <a:r>
              <a:rPr lang="zh-CN" altLang="zh-CN" sz="3200" dirty="0" smtClean="0">
                <a:latin typeface="Times New Roman" pitchFamily="18" charset="0"/>
              </a:rPr>
              <a:t>代</a:t>
            </a:r>
            <a:r>
              <a:rPr lang="zh-CN" altLang="zh-CN" sz="3200" dirty="0">
                <a:latin typeface="Times New Roman" pitchFamily="18" charset="0"/>
              </a:rPr>
              <a:t>码块</a:t>
            </a:r>
            <a:r>
              <a:rPr lang="en-US" altLang="zh-CN" sz="3200" dirty="0">
                <a:latin typeface="Times New Roman" pitchFamily="18" charset="0"/>
              </a:rPr>
              <a:t>1</a:t>
            </a:r>
            <a:endParaRPr lang="zh-CN" altLang="zh-CN" sz="3200" dirty="0">
              <a:latin typeface="Times New Roman" pitchFamily="18" charset="0"/>
            </a:endParaRPr>
          </a:p>
          <a:p>
            <a:r>
              <a:rPr lang="en-US" altLang="zh-CN" sz="3200" dirty="0" smtClean="0">
                <a:latin typeface="Times New Roman" pitchFamily="18" charset="0"/>
              </a:rPr>
              <a:t>     ......</a:t>
            </a:r>
            <a:endParaRPr lang="zh-CN" altLang="zh-CN" sz="3200" dirty="0">
              <a:latin typeface="Times New Roman" pitchFamily="18" charset="0"/>
            </a:endParaRPr>
          </a:p>
          <a:p>
            <a:r>
              <a:rPr lang="en-US" altLang="zh-CN" sz="3200" dirty="0">
                <a:latin typeface="Times New Roman" pitchFamily="18" charset="0"/>
              </a:rPr>
              <a:t> </a:t>
            </a:r>
            <a:r>
              <a:rPr lang="en-US" altLang="zh-CN" sz="3200" dirty="0" smtClean="0">
                <a:latin typeface="Times New Roman" pitchFamily="18" charset="0"/>
              </a:rPr>
              <a:t>    while </a:t>
            </a:r>
            <a:r>
              <a:rPr lang="zh-CN" altLang="zh-CN" sz="3200" dirty="0">
                <a:latin typeface="Times New Roman" pitchFamily="18" charset="0"/>
              </a:rPr>
              <a:t>条件表达式</a:t>
            </a:r>
            <a:r>
              <a:rPr lang="en-US" altLang="zh-CN" sz="3200" dirty="0">
                <a:latin typeface="Times New Roman" pitchFamily="18" charset="0"/>
              </a:rPr>
              <a:t>2</a:t>
            </a:r>
            <a:r>
              <a:rPr lang="zh-CN" altLang="zh-CN" sz="3200" dirty="0">
                <a:latin typeface="Times New Roman" pitchFamily="18" charset="0"/>
              </a:rPr>
              <a:t>：</a:t>
            </a:r>
          </a:p>
          <a:p>
            <a:r>
              <a:rPr lang="en-US" altLang="zh-CN" sz="3200" dirty="0">
                <a:latin typeface="Times New Roman" pitchFamily="18" charset="0"/>
              </a:rPr>
              <a:t> </a:t>
            </a:r>
            <a:r>
              <a:rPr lang="en-US" altLang="zh-CN" sz="3200" dirty="0" smtClean="0">
                <a:latin typeface="Times New Roman" pitchFamily="18" charset="0"/>
              </a:rPr>
              <a:t>         </a:t>
            </a:r>
            <a:r>
              <a:rPr lang="zh-CN" altLang="zh-CN" sz="3200" dirty="0" smtClean="0">
                <a:latin typeface="Times New Roman" pitchFamily="18" charset="0"/>
              </a:rPr>
              <a:t>代</a:t>
            </a:r>
            <a:r>
              <a:rPr lang="zh-CN" altLang="zh-CN" sz="3200" dirty="0">
                <a:latin typeface="Times New Roman" pitchFamily="18" charset="0"/>
              </a:rPr>
              <a:t>码块</a:t>
            </a:r>
            <a:r>
              <a:rPr lang="en-US" altLang="zh-CN" sz="3200" dirty="0">
                <a:latin typeface="Times New Roman" pitchFamily="18" charset="0"/>
              </a:rPr>
              <a:t>2</a:t>
            </a:r>
            <a:endParaRPr lang="zh-CN" altLang="zh-CN" sz="3200" dirty="0">
              <a:latin typeface="Times New Roman" pitchFamily="18" charset="0"/>
            </a:endParaRPr>
          </a:p>
          <a:p>
            <a:r>
              <a:rPr lang="en-US" altLang="zh-CN" sz="3200" dirty="0">
                <a:latin typeface="Times New Roman" pitchFamily="18" charset="0"/>
              </a:rPr>
              <a:t>	</a:t>
            </a:r>
            <a:r>
              <a:rPr lang="en-US" altLang="zh-CN" sz="3200" dirty="0" smtClean="0">
                <a:latin typeface="Times New Roman" pitchFamily="18" charset="0"/>
              </a:rPr>
              <a:t> ......</a:t>
            </a:r>
            <a:endParaRPr lang="zh-CN" altLang="zh-CN" sz="3200" dirty="0">
              <a:latin typeface="Times New Roman" pitchFamily="18" charset="0"/>
            </a:endParaRPr>
          </a:p>
        </p:txBody>
      </p:sp>
    </p:spTree>
    <p:extLst>
      <p:ext uri="{BB962C8B-B14F-4D97-AF65-F5344CB8AC3E}">
        <p14:creationId xmlns:p14="http://schemas.microsoft.com/office/powerpoint/2010/main" val="25970773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for</a:t>
            </a:r>
            <a:r>
              <a:rPr lang="zh-CN" altLang="zh-CN" sz="4000" dirty="0">
                <a:solidFill>
                  <a:srgbClr val="1353A2"/>
                </a:solidFill>
                <a:latin typeface="微软雅黑" panose="020B0503020204020204" charset="-122"/>
                <a:ea typeface="微软雅黑" panose="020B0503020204020204" charset="-122"/>
              </a:rPr>
              <a:t>循环嵌套</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8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for</a:t>
            </a:r>
            <a:r>
              <a:rPr lang="zh-CN" altLang="zh-CN" sz="4400" dirty="0">
                <a:latin typeface="微软雅黑" pitchFamily="34" charset="-122"/>
                <a:ea typeface="微软雅黑" pitchFamily="34" charset="-122"/>
              </a:rPr>
              <a:t>循环也可以嵌套使</a:t>
            </a:r>
            <a:r>
              <a:rPr lang="zh-CN" altLang="zh-CN" sz="4400" dirty="0" smtClean="0">
                <a:latin typeface="微软雅黑" pitchFamily="34" charset="-122"/>
                <a:ea typeface="微软雅黑" pitchFamily="34" charset="-122"/>
              </a:rPr>
              <a:t>用</a:t>
            </a:r>
            <a:r>
              <a:rPr lang="zh-CN" altLang="en-US" sz="4400" dirty="0" smtClean="0">
                <a:latin typeface="微软雅黑" pitchFamily="34" charset="-122"/>
                <a:ea typeface="微软雅黑" pitchFamily="34" charset="-122"/>
              </a:rPr>
              <a:t>，其格式如下所示。</a:t>
            </a:r>
            <a:endParaRPr lang="zh-CN" altLang="en-US" sz="4400" dirty="0">
              <a:latin typeface="微软雅黑" pitchFamily="34" charset="-122"/>
              <a:ea typeface="微软雅黑" pitchFamily="34" charset="-122"/>
            </a:endParaRPr>
          </a:p>
        </p:txBody>
      </p:sp>
      <p:sp>
        <p:nvSpPr>
          <p:cNvPr id="9" name="矩形 8"/>
          <p:cNvSpPr/>
          <p:nvPr/>
        </p:nvSpPr>
        <p:spPr>
          <a:xfrm>
            <a:off x="2826327" y="2520415"/>
            <a:ext cx="6747163" cy="306185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0" name="文本框 2"/>
          <p:cNvSpPr txBox="1">
            <a:spLocks noChangeArrowheads="1"/>
          </p:cNvSpPr>
          <p:nvPr/>
        </p:nvSpPr>
        <p:spPr bwMode="auto">
          <a:xfrm>
            <a:off x="3345871" y="3020290"/>
            <a:ext cx="5708073"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for </a:t>
            </a:r>
            <a:r>
              <a:rPr lang="zh-CN" altLang="zh-CN" sz="3200" dirty="0">
                <a:latin typeface="Times New Roman" pitchFamily="18" charset="0"/>
              </a:rPr>
              <a:t>临时变量</a:t>
            </a:r>
            <a:r>
              <a:rPr lang="en-US" altLang="zh-CN" sz="3200" dirty="0">
                <a:latin typeface="Times New Roman" pitchFamily="18" charset="0"/>
              </a:rPr>
              <a:t> in </a:t>
            </a:r>
            <a:r>
              <a:rPr lang="zh-CN" altLang="zh-CN" sz="3200" dirty="0">
                <a:latin typeface="Times New Roman" pitchFamily="18" charset="0"/>
              </a:rPr>
              <a:t>可迭代对象</a:t>
            </a:r>
            <a:r>
              <a:rPr lang="en-US" altLang="zh-CN" sz="3200" dirty="0">
                <a:latin typeface="Times New Roman" pitchFamily="18" charset="0"/>
              </a:rPr>
              <a:t>:</a:t>
            </a:r>
            <a:endParaRPr lang="zh-CN" altLang="zh-CN" sz="3200" dirty="0">
              <a:latin typeface="Times New Roman" pitchFamily="18" charset="0"/>
            </a:endParaRPr>
          </a:p>
          <a:p>
            <a:r>
              <a:rPr lang="en-US" altLang="zh-CN" sz="3200" dirty="0" smtClean="0">
                <a:latin typeface="Times New Roman" pitchFamily="18" charset="0"/>
              </a:rPr>
              <a:t>     </a:t>
            </a:r>
            <a:r>
              <a:rPr lang="zh-CN" altLang="zh-CN" sz="3200" dirty="0" smtClean="0">
                <a:latin typeface="Times New Roman" pitchFamily="18" charset="0"/>
              </a:rPr>
              <a:t>代</a:t>
            </a:r>
            <a:r>
              <a:rPr lang="zh-CN" altLang="zh-CN" sz="3200" dirty="0">
                <a:latin typeface="Times New Roman" pitchFamily="18" charset="0"/>
              </a:rPr>
              <a:t>码块</a:t>
            </a:r>
            <a:r>
              <a:rPr lang="en-US" altLang="zh-CN" sz="3200" dirty="0">
                <a:latin typeface="Times New Roman" pitchFamily="18" charset="0"/>
              </a:rPr>
              <a:t>1</a:t>
            </a:r>
            <a:endParaRPr lang="zh-CN" altLang="zh-CN" sz="3200" dirty="0">
              <a:latin typeface="Times New Roman" pitchFamily="18" charset="0"/>
            </a:endParaRPr>
          </a:p>
          <a:p>
            <a:r>
              <a:rPr lang="en-US" altLang="zh-CN" sz="3200" dirty="0" smtClean="0">
                <a:latin typeface="Times New Roman" pitchFamily="18" charset="0"/>
              </a:rPr>
              <a:t>     for </a:t>
            </a:r>
            <a:r>
              <a:rPr lang="zh-CN" altLang="zh-CN" sz="3200" dirty="0">
                <a:latin typeface="Times New Roman" pitchFamily="18" charset="0"/>
              </a:rPr>
              <a:t>临时变量</a:t>
            </a:r>
            <a:r>
              <a:rPr lang="en-US" altLang="zh-CN" sz="3200" dirty="0">
                <a:latin typeface="Times New Roman" pitchFamily="18" charset="0"/>
              </a:rPr>
              <a:t> in </a:t>
            </a:r>
            <a:r>
              <a:rPr lang="zh-CN" altLang="zh-CN" sz="3200" dirty="0">
                <a:latin typeface="Times New Roman" pitchFamily="18" charset="0"/>
              </a:rPr>
              <a:t>可迭代对象</a:t>
            </a:r>
            <a:r>
              <a:rPr lang="en-US" altLang="zh-CN" sz="3200" dirty="0">
                <a:latin typeface="Times New Roman" pitchFamily="18" charset="0"/>
              </a:rPr>
              <a:t>:</a:t>
            </a:r>
            <a:endParaRPr lang="zh-CN" altLang="zh-CN" sz="3200" dirty="0">
              <a:latin typeface="Times New Roman" pitchFamily="18" charset="0"/>
            </a:endParaRPr>
          </a:p>
          <a:p>
            <a:r>
              <a:rPr lang="en-US" altLang="zh-CN" sz="3200" dirty="0">
                <a:latin typeface="Times New Roman" pitchFamily="18" charset="0"/>
              </a:rPr>
              <a:t>     </a:t>
            </a:r>
            <a:r>
              <a:rPr lang="en-US" altLang="zh-CN" sz="3200" dirty="0" smtClean="0">
                <a:latin typeface="Times New Roman" pitchFamily="18" charset="0"/>
              </a:rPr>
              <a:t>     </a:t>
            </a:r>
            <a:r>
              <a:rPr lang="zh-CN" altLang="zh-CN" sz="3200" dirty="0" smtClean="0">
                <a:latin typeface="Times New Roman" pitchFamily="18" charset="0"/>
              </a:rPr>
              <a:t>代</a:t>
            </a:r>
            <a:r>
              <a:rPr lang="zh-CN" altLang="zh-CN" sz="3200" dirty="0">
                <a:latin typeface="Times New Roman" pitchFamily="18" charset="0"/>
              </a:rPr>
              <a:t>码块</a:t>
            </a:r>
            <a:r>
              <a:rPr lang="en-US" altLang="zh-CN" sz="3200" dirty="0">
                <a:latin typeface="Times New Roman" pitchFamily="18" charset="0"/>
              </a:rPr>
              <a:t>2</a:t>
            </a:r>
            <a:endParaRPr lang="zh-CN" altLang="zh-CN" sz="3200" dirty="0">
              <a:latin typeface="Times New Roman" pitchFamily="18" charset="0"/>
            </a:endParaRPr>
          </a:p>
        </p:txBody>
      </p:sp>
    </p:spTree>
    <p:extLst>
      <p:ext uri="{BB962C8B-B14F-4D97-AF65-F5344CB8AC3E}">
        <p14:creationId xmlns:p14="http://schemas.microsoft.com/office/powerpoint/2010/main" val="14301559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9</a:t>
            </a:r>
            <a:r>
              <a:rPr lang="zh-CN" altLang="zh-CN" sz="4000" dirty="0">
                <a:solidFill>
                  <a:srgbClr val="1353A2"/>
                </a:solidFill>
                <a:latin typeface="微软雅黑" panose="020B0503020204020204" charset="-122"/>
                <a:ea typeface="微软雅黑" panose="020B0503020204020204" charset="-122"/>
              </a:rPr>
              <a:t>：九九乘法表</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矩形 2"/>
          <p:cNvSpPr>
            <a:spLocks noChangeArrowheads="1"/>
          </p:cNvSpPr>
          <p:nvPr/>
        </p:nvSpPr>
        <p:spPr bwMode="auto">
          <a:xfrm>
            <a:off x="577849" y="1320800"/>
            <a:ext cx="1140633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乘法口诀是中国古代筹算中进行乘法、除法、开方等运算的基本计算规则，沿用至今已有两千多年。</a:t>
            </a:r>
            <a:endParaRPr lang="zh-CN" altLang="en-US" sz="4000" dirty="0">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220" y="3029006"/>
            <a:ext cx="7605107" cy="3150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29869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9</a:t>
            </a:r>
            <a:r>
              <a:rPr lang="zh-CN" altLang="zh-CN" sz="4000" dirty="0">
                <a:solidFill>
                  <a:srgbClr val="1353A2"/>
                </a:solidFill>
                <a:latin typeface="微软雅黑" panose="020B0503020204020204" charset="-122"/>
                <a:ea typeface="微软雅黑" panose="020B0503020204020204" charset="-122"/>
              </a:rPr>
              <a:t>：九九乘法表</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6"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2"/>
          <p:cNvSpPr>
            <a:spLocks noChangeArrowheads="1"/>
          </p:cNvSpPr>
          <p:nvPr/>
        </p:nvSpPr>
        <p:spPr bwMode="auto">
          <a:xfrm>
            <a:off x="2463027" y="2596208"/>
            <a:ext cx="686037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a:t>
            </a:r>
            <a:r>
              <a:rPr lang="zh-CN" altLang="zh-CN" sz="4000" dirty="0" smtClean="0">
                <a:latin typeface="微软雅黑" pitchFamily="34" charset="-122"/>
                <a:ea typeface="微软雅黑" pitchFamily="34" charset="-122"/>
              </a:rPr>
              <a:t>，</a:t>
            </a:r>
            <a:r>
              <a:rPr lang="zh-CN" altLang="en-US" sz="4000" dirty="0" smtClean="0">
                <a:latin typeface="微软雅黑" pitchFamily="34" charset="-122"/>
                <a:ea typeface="微软雅黑" pitchFamily="34" charset="-122"/>
              </a:rPr>
              <a:t>实现</a:t>
            </a:r>
            <a:r>
              <a:rPr lang="zh-CN" altLang="zh-CN" sz="4000" dirty="0" smtClean="0">
                <a:latin typeface="微软雅黑" pitchFamily="34" charset="-122"/>
                <a:ea typeface="微软雅黑" pitchFamily="34" charset="-122"/>
              </a:rPr>
              <a:t>通</a:t>
            </a:r>
            <a:r>
              <a:rPr lang="zh-CN" altLang="zh-CN" sz="4000" dirty="0">
                <a:latin typeface="微软雅黑" pitchFamily="34" charset="-122"/>
                <a:ea typeface="微软雅黑" pitchFamily="34" charset="-122"/>
              </a:rPr>
              <a:t>过</a:t>
            </a:r>
            <a:r>
              <a:rPr lang="en-US" altLang="zh-CN" sz="4000" dirty="0">
                <a:latin typeface="微软雅黑" pitchFamily="34" charset="-122"/>
                <a:ea typeface="微软雅黑" pitchFamily="34" charset="-122"/>
              </a:rPr>
              <a:t>for</a:t>
            </a:r>
            <a:r>
              <a:rPr lang="zh-CN" altLang="zh-CN" sz="4000" dirty="0">
                <a:latin typeface="微软雅黑" pitchFamily="34" charset="-122"/>
                <a:ea typeface="微软雅黑" pitchFamily="34" charset="-122"/>
              </a:rPr>
              <a:t>循</a:t>
            </a:r>
            <a:r>
              <a:rPr lang="zh-CN" altLang="zh-CN" sz="4000" dirty="0" smtClean="0">
                <a:latin typeface="微软雅黑" pitchFamily="34" charset="-122"/>
                <a:ea typeface="微软雅黑" pitchFamily="34" charset="-122"/>
              </a:rPr>
              <a:t>环嵌套输出九</a:t>
            </a:r>
            <a:r>
              <a:rPr lang="zh-CN" altLang="zh-CN" sz="4000" dirty="0">
                <a:latin typeface="微软雅黑" pitchFamily="34" charset="-122"/>
                <a:ea typeface="微软雅黑" pitchFamily="34" charset="-122"/>
              </a:rPr>
              <a:t>九乘法表的功能。</a:t>
            </a:r>
          </a:p>
        </p:txBody>
      </p:sp>
    </p:spTree>
    <p:extLst>
      <p:ext uri="{BB962C8B-B14F-4D97-AF65-F5344CB8AC3E}">
        <p14:creationId xmlns:p14="http://schemas.microsoft.com/office/powerpoint/2010/main" val="13126290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
          <p:cNvSpPr txBox="1"/>
          <p:nvPr/>
        </p:nvSpPr>
        <p:spPr>
          <a:xfrm>
            <a:off x="2494666" y="325656"/>
            <a:ext cx="2983896"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en-US" sz="4000" dirty="0">
                <a:solidFill>
                  <a:srgbClr val="1353A2"/>
                </a:solidFill>
                <a:latin typeface="微软雅黑" panose="020B0503020204020204" charset="-122"/>
                <a:ea typeface="微软雅黑" panose="020B0503020204020204" charset="-122"/>
              </a:rPr>
              <a:t>过渡页</a:t>
            </a:r>
          </a:p>
        </p:txBody>
      </p:sp>
      <p:pic>
        <p:nvPicPr>
          <p:cNvPr id="11266"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25" y="1658938"/>
            <a:ext cx="3157538"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对角圆角矩形 7"/>
          <p:cNvSpPr/>
          <p:nvPr/>
        </p:nvSpPr>
        <p:spPr>
          <a:xfrm>
            <a:off x="4870450" y="4568031"/>
            <a:ext cx="5227638" cy="647700"/>
          </a:xfrm>
          <a:prstGeom prst="round2DiagRect">
            <a:avLst>
              <a:gd name="adj1" fmla="val 20943"/>
              <a:gd name="adj2" fmla="val 0"/>
            </a:avLst>
          </a:prstGeom>
          <a:solidFill>
            <a:srgbClr val="1353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sz="1800"/>
          </a:p>
        </p:txBody>
      </p:sp>
      <p:sp>
        <p:nvSpPr>
          <p:cNvPr id="9" name="TextBox 11"/>
          <p:cNvSpPr txBox="1">
            <a:spLocks noChangeArrowheads="1"/>
          </p:cNvSpPr>
          <p:nvPr/>
        </p:nvSpPr>
        <p:spPr bwMode="auto">
          <a:xfrm>
            <a:off x="5181599" y="4676438"/>
            <a:ext cx="501534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chemeClr val="bg1"/>
                </a:solidFill>
                <a:latin typeface="Impact" pitchFamily="34" charset="0"/>
                <a:ea typeface="微软雅黑" pitchFamily="34" charset="-122"/>
              </a:rPr>
              <a:t>05    </a:t>
            </a:r>
            <a:r>
              <a:rPr lang="zh-CN" altLang="zh-CN" sz="2800" dirty="0" smtClean="0">
                <a:solidFill>
                  <a:schemeClr val="bg1"/>
                </a:solidFill>
                <a:latin typeface="Impact" pitchFamily="34" charset="0"/>
                <a:ea typeface="微软雅黑" pitchFamily="34" charset="-122"/>
              </a:rPr>
              <a:t>跳</a:t>
            </a:r>
            <a:r>
              <a:rPr lang="zh-CN" altLang="zh-CN" sz="2800" dirty="0">
                <a:solidFill>
                  <a:schemeClr val="bg1"/>
                </a:solidFill>
                <a:latin typeface="Impact" pitchFamily="34" charset="0"/>
                <a:ea typeface="微软雅黑" pitchFamily="34" charset="-122"/>
              </a:rPr>
              <a:t>转语句</a:t>
            </a:r>
            <a:endParaRPr lang="zh-CN" altLang="en-US" sz="2800" dirty="0">
              <a:solidFill>
                <a:schemeClr val="bg1"/>
              </a:solidFill>
              <a:latin typeface="Impact" pitchFamily="34" charset="0"/>
              <a:ea typeface="微软雅黑" pitchFamily="34" charset="-122"/>
            </a:endParaRPr>
          </a:p>
        </p:txBody>
      </p:sp>
      <p:sp>
        <p:nvSpPr>
          <p:cNvPr id="10" name="TextBox 6"/>
          <p:cNvSpPr txBox="1">
            <a:spLocks noChangeArrowheads="1"/>
          </p:cNvSpPr>
          <p:nvPr/>
        </p:nvSpPr>
        <p:spPr bwMode="auto">
          <a:xfrm>
            <a:off x="5181600" y="1658600"/>
            <a:ext cx="39401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01    if</a:t>
            </a:r>
            <a:r>
              <a:rPr lang="zh-CN" altLang="zh-CN" sz="2800" dirty="0">
                <a:solidFill>
                  <a:srgbClr val="595959"/>
                </a:solidFill>
                <a:latin typeface="Impact" pitchFamily="34" charset="0"/>
                <a:ea typeface="微软雅黑" pitchFamily="34" charset="-122"/>
              </a:rPr>
              <a:t>语句</a:t>
            </a:r>
            <a:endParaRPr lang="zh-CN" altLang="en-US" sz="2800" dirty="0">
              <a:solidFill>
                <a:srgbClr val="595959"/>
              </a:solidFill>
              <a:latin typeface="Impact" pitchFamily="34" charset="0"/>
              <a:ea typeface="微软雅黑" pitchFamily="34" charset="-122"/>
            </a:endParaRPr>
          </a:p>
        </p:txBody>
      </p:sp>
      <p:sp>
        <p:nvSpPr>
          <p:cNvPr id="11" name="TextBox 10"/>
          <p:cNvSpPr txBox="1">
            <a:spLocks noChangeArrowheads="1"/>
          </p:cNvSpPr>
          <p:nvPr/>
        </p:nvSpPr>
        <p:spPr bwMode="auto">
          <a:xfrm>
            <a:off x="5181600" y="2412664"/>
            <a:ext cx="46069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02   if</a:t>
            </a:r>
            <a:r>
              <a:rPr lang="zh-CN" altLang="zh-CN" sz="2800" dirty="0">
                <a:solidFill>
                  <a:srgbClr val="595959"/>
                </a:solidFill>
                <a:latin typeface="Impact" pitchFamily="34" charset="0"/>
                <a:ea typeface="微软雅黑" pitchFamily="34" charset="-122"/>
              </a:rPr>
              <a:t>语句的嵌套</a:t>
            </a:r>
            <a:endParaRPr lang="zh-CN" altLang="en-US" sz="2800" dirty="0">
              <a:solidFill>
                <a:srgbClr val="595959"/>
              </a:solidFill>
              <a:latin typeface="Impact" pitchFamily="34" charset="0"/>
              <a:ea typeface="微软雅黑" pitchFamily="34" charset="-122"/>
            </a:endParaRPr>
          </a:p>
        </p:txBody>
      </p:sp>
      <p:sp>
        <p:nvSpPr>
          <p:cNvPr id="12" name="TextBox 11"/>
          <p:cNvSpPr txBox="1">
            <a:spLocks noChangeArrowheads="1"/>
          </p:cNvSpPr>
          <p:nvPr/>
        </p:nvSpPr>
        <p:spPr bwMode="auto">
          <a:xfrm>
            <a:off x="5181600" y="3167520"/>
            <a:ext cx="49164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03    </a:t>
            </a:r>
            <a:r>
              <a:rPr lang="zh-CN" altLang="zh-CN" sz="2800" dirty="0">
                <a:solidFill>
                  <a:srgbClr val="595959"/>
                </a:solidFill>
                <a:latin typeface="Impact" pitchFamily="34" charset="0"/>
                <a:ea typeface="微软雅黑" pitchFamily="34" charset="-122"/>
              </a:rPr>
              <a:t>循环语句</a:t>
            </a:r>
            <a:endParaRPr lang="zh-CN" altLang="en-US" sz="2800" dirty="0">
              <a:solidFill>
                <a:srgbClr val="595959"/>
              </a:solidFill>
              <a:latin typeface="Impact" pitchFamily="34" charset="0"/>
              <a:ea typeface="微软雅黑" pitchFamily="34" charset="-122"/>
            </a:endParaRPr>
          </a:p>
        </p:txBody>
      </p:sp>
      <p:sp>
        <p:nvSpPr>
          <p:cNvPr id="13" name="TextBox 11"/>
          <p:cNvSpPr txBox="1">
            <a:spLocks noChangeArrowheads="1"/>
          </p:cNvSpPr>
          <p:nvPr/>
        </p:nvSpPr>
        <p:spPr bwMode="auto">
          <a:xfrm>
            <a:off x="5181600" y="3922713"/>
            <a:ext cx="4916488"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a:solidFill>
                  <a:srgbClr val="595959"/>
                </a:solidFill>
                <a:latin typeface="Impact" pitchFamily="34" charset="0"/>
                <a:ea typeface="微软雅黑" pitchFamily="34" charset="-122"/>
              </a:rPr>
              <a:t>04    </a:t>
            </a:r>
            <a:r>
              <a:rPr lang="zh-CN" altLang="zh-CN" sz="2800" dirty="0">
                <a:solidFill>
                  <a:srgbClr val="595959"/>
                </a:solidFill>
                <a:latin typeface="Impact" pitchFamily="34" charset="0"/>
                <a:ea typeface="微软雅黑" pitchFamily="34" charset="-122"/>
              </a:rPr>
              <a:t>循环嵌套</a:t>
            </a:r>
            <a:endParaRPr lang="zh-CN" altLang="en-US" sz="2800" dirty="0">
              <a:solidFill>
                <a:srgbClr val="595959"/>
              </a:solidFill>
              <a:latin typeface="Impact" pitchFamily="34" charset="0"/>
              <a:ea typeface="微软雅黑" pitchFamily="34" charset="-122"/>
            </a:endParaRPr>
          </a:p>
        </p:txBody>
      </p:sp>
    </p:spTree>
    <p:extLst>
      <p:ext uri="{BB962C8B-B14F-4D97-AF65-F5344CB8AC3E}">
        <p14:creationId xmlns:p14="http://schemas.microsoft.com/office/powerpoint/2010/main" val="19852746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break</a:t>
            </a:r>
            <a:r>
              <a:rPr lang="zh-CN" altLang="zh-CN" sz="4000" dirty="0">
                <a:solidFill>
                  <a:srgbClr val="1353A2"/>
                </a:solidFill>
                <a:latin typeface="微软雅黑" panose="020B0503020204020204" charset="-122"/>
                <a:ea typeface="微软雅黑" panose="020B0503020204020204" charset="-122"/>
              </a:rPr>
              <a:t>语句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2"/>
          <p:cNvSpPr>
            <a:spLocks noChangeArrowheads="1"/>
          </p:cNvSpPr>
          <p:nvPr/>
        </p:nvSpPr>
        <p:spPr bwMode="auto">
          <a:xfrm>
            <a:off x="577849" y="1320800"/>
            <a:ext cx="11234399"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400" dirty="0">
                <a:latin typeface="微软雅黑" pitchFamily="34" charset="-122"/>
                <a:ea typeface="微软雅黑" pitchFamily="34" charset="-122"/>
              </a:rPr>
              <a:t>循环语句一般会一直执行完所有的情况后自然结束，</a:t>
            </a:r>
            <a:r>
              <a:rPr lang="zh-CN" altLang="zh-CN" sz="4400" dirty="0" smtClean="0">
                <a:latin typeface="微软雅黑" pitchFamily="34" charset="-122"/>
                <a:ea typeface="微软雅黑" pitchFamily="34" charset="-122"/>
              </a:rPr>
              <a:t>但是有些情况下需</a:t>
            </a:r>
            <a:r>
              <a:rPr lang="zh-CN" altLang="zh-CN" sz="4400" dirty="0">
                <a:latin typeface="微软雅黑" pitchFamily="34" charset="-122"/>
                <a:ea typeface="微软雅黑" pitchFamily="34" charset="-122"/>
              </a:rPr>
              <a:t>要停止当前正在执行的循环，也就是跳出循环。</a:t>
            </a:r>
          </a:p>
        </p:txBody>
      </p:sp>
      <p:sp>
        <p:nvSpPr>
          <p:cNvPr id="10" name="矩形 9"/>
          <p:cNvSpPr/>
          <p:nvPr/>
        </p:nvSpPr>
        <p:spPr>
          <a:xfrm>
            <a:off x="2323368" y="4748127"/>
            <a:ext cx="294640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1" name="矩形 6"/>
          <p:cNvSpPr>
            <a:spLocks noChangeArrowheads="1"/>
          </p:cNvSpPr>
          <p:nvPr/>
        </p:nvSpPr>
        <p:spPr bwMode="auto">
          <a:xfrm>
            <a:off x="2571739" y="4909962"/>
            <a:ext cx="247505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600" dirty="0">
                <a:latin typeface="宋体" pitchFamily="2" charset="-122"/>
                <a:cs typeface="Times New Roman" pitchFamily="18" charset="0"/>
              </a:rPr>
              <a:t>跳</a:t>
            </a:r>
            <a:r>
              <a:rPr lang="zh-CN" altLang="en-US" sz="3600" dirty="0" smtClean="0">
                <a:latin typeface="宋体" pitchFamily="2" charset="-122"/>
                <a:cs typeface="Times New Roman" pitchFamily="18" charset="0"/>
              </a:rPr>
              <a:t>出整个循环</a:t>
            </a:r>
            <a:endParaRPr lang="zh-CN" altLang="zh-CN" sz="3600" dirty="0">
              <a:latin typeface="宋体" pitchFamily="2" charset="-122"/>
              <a:cs typeface="Times New Roman" pitchFamily="18" charset="0"/>
            </a:endParaRPr>
          </a:p>
        </p:txBody>
      </p:sp>
      <p:sp>
        <p:nvSpPr>
          <p:cNvPr id="12" name="文本框 7"/>
          <p:cNvSpPr txBox="1">
            <a:spLocks noChangeArrowheads="1"/>
          </p:cNvSpPr>
          <p:nvPr/>
        </p:nvSpPr>
        <p:spPr bwMode="auto">
          <a:xfrm>
            <a:off x="2323368" y="4102014"/>
            <a:ext cx="2971800"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en-US" altLang="zh-CN" sz="3600" dirty="0">
                <a:solidFill>
                  <a:schemeClr val="bg1"/>
                </a:solidFill>
                <a:latin typeface="微软雅黑" pitchFamily="34" charset="-122"/>
                <a:ea typeface="微软雅黑" pitchFamily="34" charset="-122"/>
              </a:rPr>
              <a:t>break</a:t>
            </a:r>
            <a:r>
              <a:rPr lang="zh-CN" altLang="zh-CN" sz="3600" dirty="0">
                <a:solidFill>
                  <a:schemeClr val="bg1"/>
                </a:solidFill>
                <a:latin typeface="微软雅黑" pitchFamily="34" charset="-122"/>
                <a:ea typeface="微软雅黑" pitchFamily="34" charset="-122"/>
              </a:rPr>
              <a:t>语句</a:t>
            </a:r>
            <a:endParaRPr lang="zh-CN" altLang="en-US" sz="3600" dirty="0">
              <a:solidFill>
                <a:schemeClr val="bg1"/>
              </a:solidFill>
              <a:latin typeface="微软雅黑" pitchFamily="34" charset="-122"/>
              <a:ea typeface="微软雅黑" pitchFamily="34" charset="-122"/>
            </a:endParaRPr>
          </a:p>
        </p:txBody>
      </p:sp>
      <p:sp>
        <p:nvSpPr>
          <p:cNvPr id="16" name="矩形 15"/>
          <p:cNvSpPr/>
          <p:nvPr/>
        </p:nvSpPr>
        <p:spPr>
          <a:xfrm>
            <a:off x="6889841" y="4748126"/>
            <a:ext cx="294640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17" name="矩形 6"/>
          <p:cNvSpPr>
            <a:spLocks noChangeArrowheads="1"/>
          </p:cNvSpPr>
          <p:nvPr/>
        </p:nvSpPr>
        <p:spPr bwMode="auto">
          <a:xfrm>
            <a:off x="7179389" y="4909961"/>
            <a:ext cx="239270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latin typeface="宋体" pitchFamily="2" charset="-122"/>
                <a:cs typeface="Times New Roman" pitchFamily="18" charset="0"/>
              </a:rPr>
              <a:t>跳出本次循环</a:t>
            </a:r>
          </a:p>
        </p:txBody>
      </p:sp>
      <p:sp>
        <p:nvSpPr>
          <p:cNvPr id="18" name="文本框 7"/>
          <p:cNvSpPr txBox="1">
            <a:spLocks noChangeArrowheads="1"/>
          </p:cNvSpPr>
          <p:nvPr/>
        </p:nvSpPr>
        <p:spPr bwMode="auto">
          <a:xfrm>
            <a:off x="6889841" y="4133860"/>
            <a:ext cx="2946400" cy="615553"/>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en-US" altLang="zh-CN" sz="3400" dirty="0">
                <a:solidFill>
                  <a:schemeClr val="bg1"/>
                </a:solidFill>
                <a:latin typeface="微软雅黑" pitchFamily="34" charset="-122"/>
                <a:ea typeface="微软雅黑" pitchFamily="34" charset="-122"/>
              </a:rPr>
              <a:t>continue</a:t>
            </a:r>
            <a:r>
              <a:rPr lang="zh-CN" altLang="zh-CN" sz="3400" dirty="0">
                <a:solidFill>
                  <a:schemeClr val="bg1"/>
                </a:solidFill>
                <a:latin typeface="微软雅黑" pitchFamily="34" charset="-122"/>
                <a:ea typeface="微软雅黑" pitchFamily="34" charset="-122"/>
              </a:rPr>
              <a:t>语句</a:t>
            </a:r>
            <a:endParaRPr lang="zh-CN" altLang="en-US" sz="3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9607995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break</a:t>
            </a:r>
            <a:r>
              <a:rPr lang="zh-CN" altLang="zh-CN" sz="4000" dirty="0">
                <a:solidFill>
                  <a:srgbClr val="1353A2"/>
                </a:solidFill>
                <a:latin typeface="微软雅黑" panose="020B0503020204020204" charset="-122"/>
                <a:ea typeface="微软雅黑" panose="020B0503020204020204" charset="-122"/>
              </a:rPr>
              <a:t>语句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break</a:t>
            </a:r>
            <a:r>
              <a:rPr lang="zh-CN" altLang="zh-CN" sz="4400" dirty="0">
                <a:latin typeface="微软雅黑" pitchFamily="34" charset="-122"/>
                <a:ea typeface="微软雅黑" pitchFamily="34" charset="-122"/>
              </a:rPr>
              <a:t>语</a:t>
            </a:r>
            <a:r>
              <a:rPr lang="zh-CN" altLang="zh-CN" sz="4400" dirty="0" smtClean="0">
                <a:latin typeface="微软雅黑" pitchFamily="34" charset="-122"/>
                <a:ea typeface="微软雅黑" pitchFamily="34" charset="-122"/>
              </a:rPr>
              <a:t>句</a:t>
            </a:r>
            <a:r>
              <a:rPr lang="zh-CN" altLang="en-US" sz="4400" dirty="0">
                <a:latin typeface="微软雅黑" pitchFamily="34" charset="-122"/>
                <a:ea typeface="微软雅黑" pitchFamily="34" charset="-122"/>
              </a:rPr>
              <a:t>用于</a:t>
            </a:r>
            <a:r>
              <a:rPr lang="zh-CN" altLang="zh-CN" sz="4400" dirty="0" smtClean="0">
                <a:latin typeface="微软雅黑" pitchFamily="34" charset="-122"/>
                <a:ea typeface="微软雅黑" pitchFamily="34" charset="-122"/>
              </a:rPr>
              <a:t>跳</a:t>
            </a:r>
            <a:r>
              <a:rPr lang="zh-CN" altLang="zh-CN" sz="4400" dirty="0">
                <a:latin typeface="微软雅黑" pitchFamily="34" charset="-122"/>
                <a:ea typeface="微软雅黑" pitchFamily="34" charset="-122"/>
              </a:rPr>
              <a:t>出离它最近一级的循环</a:t>
            </a:r>
            <a:r>
              <a:rPr lang="zh-CN" altLang="zh-CN" sz="4400" dirty="0" smtClean="0">
                <a:latin typeface="微软雅黑" pitchFamily="34" charset="-122"/>
                <a:ea typeface="微软雅黑" pitchFamily="34" charset="-122"/>
              </a:rPr>
              <a:t>，通</a:t>
            </a:r>
            <a:r>
              <a:rPr lang="zh-CN" altLang="zh-CN" sz="4400" dirty="0">
                <a:latin typeface="微软雅黑" pitchFamily="34" charset="-122"/>
                <a:ea typeface="微软雅黑" pitchFamily="34" charset="-122"/>
              </a:rPr>
              <a:t>常与</a:t>
            </a:r>
            <a:r>
              <a:rPr lang="en-US" altLang="zh-CN" sz="4400" dirty="0">
                <a:latin typeface="微软雅黑" pitchFamily="34" charset="-122"/>
                <a:ea typeface="微软雅黑" pitchFamily="34" charset="-122"/>
              </a:rPr>
              <a:t>if</a:t>
            </a:r>
            <a:r>
              <a:rPr lang="zh-CN" altLang="zh-CN" sz="4400" dirty="0">
                <a:latin typeface="微软雅黑" pitchFamily="34" charset="-122"/>
                <a:ea typeface="微软雅黑" pitchFamily="34" charset="-122"/>
              </a:rPr>
              <a:t>语句结合使用，放在</a:t>
            </a:r>
            <a:r>
              <a:rPr lang="en-US" altLang="zh-CN" sz="4400" dirty="0">
                <a:latin typeface="微软雅黑" pitchFamily="34" charset="-122"/>
                <a:ea typeface="微软雅黑" pitchFamily="34" charset="-122"/>
              </a:rPr>
              <a:t>if</a:t>
            </a:r>
            <a:r>
              <a:rPr lang="zh-CN" altLang="zh-CN" sz="4400" dirty="0">
                <a:latin typeface="微软雅黑" pitchFamily="34" charset="-122"/>
                <a:ea typeface="微软雅黑" pitchFamily="34" charset="-122"/>
              </a:rPr>
              <a:t>语句代码块</a:t>
            </a:r>
            <a:r>
              <a:rPr lang="zh-CN" altLang="zh-CN" sz="4400" dirty="0" smtClean="0">
                <a:latin typeface="微软雅黑" pitchFamily="34" charset="-122"/>
                <a:ea typeface="微软雅黑" pitchFamily="34" charset="-122"/>
              </a:rPr>
              <a:t>中</a:t>
            </a:r>
            <a:r>
              <a:rPr lang="zh-CN" altLang="en-US" sz="4400" dirty="0">
                <a:latin typeface="微软雅黑" pitchFamily="34" charset="-122"/>
                <a:ea typeface="微软雅黑" pitchFamily="34" charset="-122"/>
              </a:rPr>
              <a:t>。</a:t>
            </a:r>
            <a:endParaRPr lang="zh-CN" altLang="zh-CN" sz="4400" dirty="0">
              <a:latin typeface="微软雅黑" pitchFamily="34" charset="-122"/>
              <a:ea typeface="微软雅黑" pitchFamily="34" charset="-122"/>
            </a:endParaRPr>
          </a:p>
        </p:txBody>
      </p:sp>
      <p:sp>
        <p:nvSpPr>
          <p:cNvPr id="13" name="矩形 12"/>
          <p:cNvSpPr/>
          <p:nvPr/>
        </p:nvSpPr>
        <p:spPr>
          <a:xfrm>
            <a:off x="2826327" y="3241196"/>
            <a:ext cx="6747163" cy="281324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3697765" y="3370543"/>
            <a:ext cx="499456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for </a:t>
            </a:r>
            <a:r>
              <a:rPr lang="zh-CN" altLang="zh-CN" sz="3200" dirty="0">
                <a:latin typeface="Times New Roman" pitchFamily="18" charset="0"/>
              </a:rPr>
              <a:t>临时变量</a:t>
            </a:r>
            <a:r>
              <a:rPr lang="en-US" altLang="zh-CN" sz="3200" dirty="0">
                <a:latin typeface="Times New Roman" pitchFamily="18" charset="0"/>
              </a:rPr>
              <a:t> in </a:t>
            </a:r>
            <a:r>
              <a:rPr lang="zh-CN" altLang="zh-CN" sz="3200" dirty="0">
                <a:latin typeface="Times New Roman" pitchFamily="18" charset="0"/>
              </a:rPr>
              <a:t>可迭代对象</a:t>
            </a:r>
            <a:r>
              <a:rPr lang="en-US" altLang="zh-CN" sz="3200" dirty="0">
                <a:latin typeface="Times New Roman" pitchFamily="18" charset="0"/>
              </a:rPr>
              <a:t>:</a:t>
            </a:r>
            <a:endParaRPr lang="zh-CN" altLang="zh-CN" sz="3200" dirty="0">
              <a:latin typeface="Times New Roman" pitchFamily="18" charset="0"/>
            </a:endParaRPr>
          </a:p>
          <a:p>
            <a:r>
              <a:rPr lang="en-US" altLang="zh-CN" sz="3200" dirty="0">
                <a:latin typeface="Times New Roman" pitchFamily="18" charset="0"/>
              </a:rPr>
              <a:t>    </a:t>
            </a:r>
            <a:r>
              <a:rPr lang="zh-CN" altLang="zh-CN" sz="3200" dirty="0">
                <a:latin typeface="Times New Roman" pitchFamily="18" charset="0"/>
              </a:rPr>
              <a:t>执行语句</a:t>
            </a:r>
          </a:p>
          <a:p>
            <a:r>
              <a:rPr lang="en-US" altLang="zh-CN" sz="3200" dirty="0">
                <a:latin typeface="Times New Roman" pitchFamily="18" charset="0"/>
              </a:rPr>
              <a:t>    if </a:t>
            </a:r>
            <a:r>
              <a:rPr lang="zh-CN" altLang="zh-CN" sz="3200" dirty="0">
                <a:latin typeface="Times New Roman" pitchFamily="18" charset="0"/>
              </a:rPr>
              <a:t>条件表达式</a:t>
            </a:r>
            <a:r>
              <a:rPr lang="en-US" altLang="zh-CN" sz="3200" dirty="0">
                <a:latin typeface="Times New Roman" pitchFamily="18" charset="0"/>
              </a:rPr>
              <a:t>:</a:t>
            </a:r>
            <a:endParaRPr lang="zh-CN" altLang="zh-CN" sz="3200" dirty="0">
              <a:latin typeface="Times New Roman" pitchFamily="18" charset="0"/>
            </a:endParaRPr>
          </a:p>
          <a:p>
            <a:r>
              <a:rPr lang="en-US" altLang="zh-CN" sz="3200" dirty="0">
                <a:latin typeface="Times New Roman" pitchFamily="18" charset="0"/>
              </a:rPr>
              <a:t>        </a:t>
            </a:r>
            <a:r>
              <a:rPr lang="zh-CN" altLang="zh-CN" sz="3200" dirty="0">
                <a:latin typeface="Times New Roman" pitchFamily="18" charset="0"/>
              </a:rPr>
              <a:t>代码块</a:t>
            </a:r>
          </a:p>
          <a:p>
            <a:r>
              <a:rPr lang="en-US" altLang="zh-CN" sz="3200" dirty="0">
                <a:latin typeface="Times New Roman" pitchFamily="18" charset="0"/>
              </a:rPr>
              <a:t>        break</a:t>
            </a:r>
            <a:endParaRPr lang="zh-CN" altLang="zh-CN" sz="3200" dirty="0">
              <a:latin typeface="Times New Roman" pitchFamily="18" charset="0"/>
            </a:endParaRPr>
          </a:p>
        </p:txBody>
      </p:sp>
    </p:spTree>
    <p:extLst>
      <p:ext uri="{BB962C8B-B14F-4D97-AF65-F5344CB8AC3E}">
        <p14:creationId xmlns:p14="http://schemas.microsoft.com/office/powerpoint/2010/main" val="27931723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break</a:t>
            </a:r>
            <a:r>
              <a:rPr lang="zh-CN" altLang="zh-CN" sz="4000" dirty="0">
                <a:solidFill>
                  <a:srgbClr val="1353A2"/>
                </a:solidFill>
                <a:latin typeface="微软雅黑" panose="020B0503020204020204" charset="-122"/>
                <a:ea typeface="微软雅黑" panose="020B0503020204020204" charset="-122"/>
              </a:rPr>
              <a:t>语句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9" name="矩形 2"/>
          <p:cNvSpPr>
            <a:spLocks noChangeArrowheads="1"/>
          </p:cNvSpPr>
          <p:nvPr/>
        </p:nvSpPr>
        <p:spPr bwMode="auto">
          <a:xfrm>
            <a:off x="577850" y="1320800"/>
            <a:ext cx="11032260" cy="164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break</a:t>
            </a:r>
            <a:r>
              <a:rPr lang="zh-CN" altLang="zh-CN" sz="4400" dirty="0">
                <a:latin typeface="微软雅黑" pitchFamily="34" charset="-122"/>
                <a:ea typeface="微软雅黑" pitchFamily="34" charset="-122"/>
              </a:rPr>
              <a:t>语句也可以用于</a:t>
            </a:r>
            <a:r>
              <a:rPr lang="en-US" altLang="zh-CN" sz="4400" dirty="0">
                <a:latin typeface="微软雅黑" pitchFamily="34" charset="-122"/>
                <a:ea typeface="微软雅黑" pitchFamily="34" charset="-122"/>
              </a:rPr>
              <a:t>while</a:t>
            </a:r>
            <a:r>
              <a:rPr lang="zh-CN" altLang="zh-CN" sz="4400" dirty="0">
                <a:latin typeface="微软雅黑" pitchFamily="34" charset="-122"/>
                <a:ea typeface="微软雅黑" pitchFamily="34" charset="-122"/>
              </a:rPr>
              <a:t>循环，其格式如下所示：</a:t>
            </a:r>
          </a:p>
        </p:txBody>
      </p:sp>
      <p:sp>
        <p:nvSpPr>
          <p:cNvPr id="13" name="矩形 12"/>
          <p:cNvSpPr/>
          <p:nvPr/>
        </p:nvSpPr>
        <p:spPr>
          <a:xfrm>
            <a:off x="2826327" y="3213487"/>
            <a:ext cx="6747163" cy="2813241"/>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4" name="文本框 2"/>
          <p:cNvSpPr txBox="1">
            <a:spLocks noChangeArrowheads="1"/>
          </p:cNvSpPr>
          <p:nvPr/>
        </p:nvSpPr>
        <p:spPr bwMode="auto">
          <a:xfrm>
            <a:off x="4354535" y="3342834"/>
            <a:ext cx="347889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while </a:t>
            </a:r>
            <a:r>
              <a:rPr lang="zh-CN" altLang="zh-CN" sz="3200" dirty="0">
                <a:latin typeface="Times New Roman" pitchFamily="18" charset="0"/>
              </a:rPr>
              <a:t>条件表达式</a:t>
            </a:r>
            <a:r>
              <a:rPr lang="en-US" altLang="zh-CN" sz="3200" dirty="0">
                <a:latin typeface="Times New Roman" pitchFamily="18" charset="0"/>
              </a:rPr>
              <a:t>:</a:t>
            </a:r>
            <a:endParaRPr lang="zh-CN" altLang="zh-CN" sz="3200" dirty="0">
              <a:latin typeface="Times New Roman" pitchFamily="18" charset="0"/>
            </a:endParaRPr>
          </a:p>
          <a:p>
            <a:r>
              <a:rPr lang="en-US" altLang="zh-CN" sz="3200" dirty="0">
                <a:latin typeface="Times New Roman" pitchFamily="18" charset="0"/>
              </a:rPr>
              <a:t>    </a:t>
            </a:r>
            <a:r>
              <a:rPr lang="zh-CN" altLang="zh-CN" sz="3200" dirty="0">
                <a:latin typeface="Times New Roman" pitchFamily="18" charset="0"/>
              </a:rPr>
              <a:t>代码块</a:t>
            </a:r>
          </a:p>
          <a:p>
            <a:r>
              <a:rPr lang="en-US" altLang="zh-CN" sz="3200" dirty="0">
                <a:latin typeface="Times New Roman" pitchFamily="18" charset="0"/>
              </a:rPr>
              <a:t>    if </a:t>
            </a:r>
            <a:r>
              <a:rPr lang="zh-CN" altLang="zh-CN" sz="3200" dirty="0">
                <a:latin typeface="Times New Roman" pitchFamily="18" charset="0"/>
              </a:rPr>
              <a:t>条件表达式</a:t>
            </a:r>
            <a:r>
              <a:rPr lang="en-US" altLang="zh-CN" sz="3200" dirty="0">
                <a:latin typeface="Times New Roman" pitchFamily="18" charset="0"/>
              </a:rPr>
              <a:t>:</a:t>
            </a:r>
            <a:endParaRPr lang="zh-CN" altLang="zh-CN" sz="3200" dirty="0">
              <a:latin typeface="Times New Roman" pitchFamily="18" charset="0"/>
            </a:endParaRPr>
          </a:p>
          <a:p>
            <a:r>
              <a:rPr lang="en-US" altLang="zh-CN" sz="3200" dirty="0">
                <a:latin typeface="Times New Roman" pitchFamily="18" charset="0"/>
              </a:rPr>
              <a:t>        </a:t>
            </a:r>
            <a:r>
              <a:rPr lang="zh-CN" altLang="zh-CN" sz="3200" dirty="0">
                <a:latin typeface="Times New Roman" pitchFamily="18" charset="0"/>
              </a:rPr>
              <a:t>代码块</a:t>
            </a:r>
          </a:p>
          <a:p>
            <a:r>
              <a:rPr lang="en-US" altLang="zh-CN" sz="3200" dirty="0">
                <a:latin typeface="Times New Roman" pitchFamily="18" charset="0"/>
              </a:rPr>
              <a:t>        break</a:t>
            </a:r>
            <a:endParaRPr lang="zh-CN" altLang="zh-CN" sz="3200" dirty="0">
              <a:latin typeface="Times New Roman" pitchFamily="18" charset="0"/>
            </a:endParaRPr>
          </a:p>
        </p:txBody>
      </p:sp>
    </p:spTree>
    <p:extLst>
      <p:ext uri="{BB962C8B-B14F-4D97-AF65-F5344CB8AC3E}">
        <p14:creationId xmlns:p14="http://schemas.microsoft.com/office/powerpoint/2010/main" val="36203399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1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404" y="3417756"/>
            <a:ext cx="2884578" cy="30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7"/>
          <p:cNvSpPr>
            <a:spLocks noChangeArrowheads="1"/>
          </p:cNvSpPr>
          <p:nvPr/>
        </p:nvSpPr>
        <p:spPr bwMode="auto">
          <a:xfrm>
            <a:off x="4622670" y="2718878"/>
            <a:ext cx="5001015"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4800" b="1" dirty="0">
                <a:solidFill>
                  <a:srgbClr val="FF0000"/>
                </a:solidFill>
                <a:latin typeface="微软雅黑" pitchFamily="34" charset="-122"/>
                <a:ea typeface="微软雅黑" pitchFamily="34" charset="-122"/>
              </a:rPr>
              <a:t>思</a:t>
            </a:r>
            <a:r>
              <a:rPr lang="zh-CN" altLang="en-US" sz="4800" b="1" dirty="0" smtClean="0">
                <a:solidFill>
                  <a:srgbClr val="FF0000"/>
                </a:solidFill>
                <a:latin typeface="微软雅黑" pitchFamily="34" charset="-122"/>
                <a:ea typeface="微软雅黑" pitchFamily="34" charset="-122"/>
              </a:rPr>
              <a:t>考</a:t>
            </a:r>
            <a:r>
              <a:rPr lang="zh-CN" altLang="en-US" sz="4800" b="1" dirty="0">
                <a:solidFill>
                  <a:srgbClr val="FF0000"/>
                </a:solidFill>
                <a:latin typeface="微软雅黑" pitchFamily="34" charset="-122"/>
                <a:ea typeface="微软雅黑" pitchFamily="34" charset="-122"/>
              </a:rPr>
              <a:t>：</a:t>
            </a:r>
          </a:p>
          <a:p>
            <a:pPr>
              <a:lnSpc>
                <a:spcPts val="6000"/>
              </a:lnSpc>
              <a:spcBef>
                <a:spcPts val="0"/>
              </a:spcBef>
            </a:pPr>
            <a:r>
              <a:rPr lang="zh-CN" altLang="en-US" sz="4800" dirty="0" smtClean="0">
                <a:solidFill>
                  <a:srgbClr val="1353A2"/>
                </a:solidFill>
                <a:latin typeface="微软雅黑" pitchFamily="34" charset="-122"/>
                <a:ea typeface="微软雅黑" pitchFamily="34" charset="-122"/>
              </a:rPr>
              <a:t>什么是</a:t>
            </a:r>
            <a:r>
              <a:rPr lang="zh-CN" altLang="en-US" sz="4800" dirty="0">
                <a:solidFill>
                  <a:srgbClr val="1353A2"/>
                </a:solidFill>
                <a:latin typeface="微软雅黑" pitchFamily="34" charset="-122"/>
                <a:ea typeface="微软雅黑" pitchFamily="34" charset="-122"/>
              </a:rPr>
              <a:t>流程控制</a:t>
            </a:r>
            <a:r>
              <a:rPr lang="zh-CN" altLang="zh-CN" sz="4800" dirty="0" smtClean="0">
                <a:solidFill>
                  <a:srgbClr val="1353A2"/>
                </a:solidFill>
                <a:latin typeface="微软雅黑" pitchFamily="34" charset="-122"/>
                <a:ea typeface="微软雅黑" pitchFamily="34" charset="-122"/>
              </a:rPr>
              <a:t>？</a:t>
            </a:r>
            <a:endParaRPr lang="zh-CN" altLang="zh-CN" sz="4800" dirty="0">
              <a:solidFill>
                <a:srgbClr val="1353A2"/>
              </a:solidFill>
              <a:latin typeface="微软雅黑" pitchFamily="34" charset="-122"/>
              <a:ea typeface="微软雅黑" pitchFamily="34" charset="-122"/>
            </a:endParaRPr>
          </a:p>
        </p:txBody>
      </p:sp>
    </p:spTree>
    <p:extLst>
      <p:ext uri="{BB962C8B-B14F-4D97-AF65-F5344CB8AC3E}">
        <p14:creationId xmlns:p14="http://schemas.microsoft.com/office/powerpoint/2010/main" val="22662762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continue</a:t>
            </a:r>
            <a:r>
              <a:rPr lang="zh-CN" altLang="zh-CN" sz="4000" dirty="0">
                <a:solidFill>
                  <a:srgbClr val="1353A2"/>
                </a:solidFill>
                <a:latin typeface="微软雅黑" panose="020B0503020204020204" charset="-122"/>
                <a:ea typeface="微软雅黑" panose="020B0503020204020204" charset="-122"/>
              </a:rPr>
              <a:t>语句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6" name="矩形 5"/>
          <p:cNvSpPr/>
          <p:nvPr/>
        </p:nvSpPr>
        <p:spPr>
          <a:xfrm>
            <a:off x="803564" y="3263138"/>
            <a:ext cx="5929745" cy="2604655"/>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7" name="文本框 2"/>
          <p:cNvSpPr txBox="1">
            <a:spLocks noChangeArrowheads="1"/>
          </p:cNvSpPr>
          <p:nvPr/>
        </p:nvSpPr>
        <p:spPr bwMode="auto">
          <a:xfrm>
            <a:off x="1193593" y="3534413"/>
            <a:ext cx="5357501"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3200" dirty="0">
                <a:latin typeface="Times New Roman" pitchFamily="18" charset="0"/>
              </a:rPr>
              <a:t>for element in [0, -2, 5, 7, -10]:</a:t>
            </a:r>
            <a:endParaRPr lang="zh-CN" altLang="zh-CN" sz="3200" dirty="0">
              <a:latin typeface="Times New Roman" pitchFamily="18" charset="0"/>
            </a:endParaRPr>
          </a:p>
          <a:p>
            <a:r>
              <a:rPr lang="en-US" altLang="zh-CN" sz="3200" dirty="0">
                <a:latin typeface="Times New Roman" pitchFamily="18" charset="0"/>
              </a:rPr>
              <a:t>    if element &lt;= 0:</a:t>
            </a:r>
            <a:endParaRPr lang="zh-CN" altLang="zh-CN" sz="3200" dirty="0">
              <a:latin typeface="Times New Roman" pitchFamily="18" charset="0"/>
            </a:endParaRPr>
          </a:p>
          <a:p>
            <a:r>
              <a:rPr lang="en-US" altLang="zh-CN" sz="3200" dirty="0">
                <a:latin typeface="Times New Roman" pitchFamily="18" charset="0"/>
              </a:rPr>
              <a:t>        continue</a:t>
            </a:r>
            <a:endParaRPr lang="zh-CN" altLang="zh-CN" sz="3200" dirty="0">
              <a:latin typeface="Times New Roman" pitchFamily="18" charset="0"/>
            </a:endParaRPr>
          </a:p>
          <a:p>
            <a:r>
              <a:rPr lang="en-US" altLang="zh-CN" sz="3200" dirty="0">
                <a:latin typeface="Times New Roman" pitchFamily="18" charset="0"/>
              </a:rPr>
              <a:t>    print(element)</a:t>
            </a:r>
            <a:endParaRPr lang="zh-CN" altLang="zh-CN" sz="3200" dirty="0">
              <a:latin typeface="Times New Roman" pitchFamily="18" charset="0"/>
            </a:endParaRPr>
          </a:p>
        </p:txBody>
      </p:sp>
      <p:sp>
        <p:nvSpPr>
          <p:cNvPr id="8" name="矩形 2"/>
          <p:cNvSpPr>
            <a:spLocks noChangeArrowheads="1"/>
          </p:cNvSpPr>
          <p:nvPr/>
        </p:nvSpPr>
        <p:spPr bwMode="auto">
          <a:xfrm>
            <a:off x="7024255" y="3693348"/>
            <a:ext cx="4378036"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2800" b="1" dirty="0">
                <a:latin typeface="宋体" pitchFamily="2" charset="-122"/>
              </a:rPr>
              <a:t>当执行到</a:t>
            </a:r>
            <a:r>
              <a:rPr lang="en-US" altLang="zh-CN" sz="2800" b="1" dirty="0">
                <a:latin typeface="宋体" pitchFamily="2" charset="-122"/>
              </a:rPr>
              <a:t>continue</a:t>
            </a:r>
            <a:r>
              <a:rPr lang="zh-CN" altLang="zh-CN" sz="2800" b="1" dirty="0">
                <a:latin typeface="宋体" pitchFamily="2" charset="-122"/>
              </a:rPr>
              <a:t>语句时，程序会</a:t>
            </a:r>
            <a:r>
              <a:rPr lang="zh-CN" altLang="zh-CN" sz="2800" b="1" dirty="0">
                <a:solidFill>
                  <a:srgbClr val="FF0000"/>
                </a:solidFill>
                <a:latin typeface="宋体" pitchFamily="2" charset="-122"/>
              </a:rPr>
              <a:t>忽略当前循环</a:t>
            </a:r>
            <a:r>
              <a:rPr lang="zh-CN" altLang="zh-CN" sz="2800" b="1" dirty="0">
                <a:latin typeface="宋体" pitchFamily="2" charset="-122"/>
              </a:rPr>
              <a:t>中剩余</a:t>
            </a:r>
            <a:r>
              <a:rPr lang="zh-CN" altLang="zh-CN" sz="2800" b="1" dirty="0">
                <a:solidFill>
                  <a:srgbClr val="FF0000"/>
                </a:solidFill>
                <a:latin typeface="宋体" pitchFamily="2" charset="-122"/>
              </a:rPr>
              <a:t>的代码</a:t>
            </a:r>
            <a:r>
              <a:rPr lang="zh-CN" altLang="zh-CN" sz="2800" b="1" dirty="0">
                <a:latin typeface="宋体" pitchFamily="2" charset="-122"/>
              </a:rPr>
              <a:t>，</a:t>
            </a:r>
            <a:r>
              <a:rPr lang="zh-CN" altLang="zh-CN" sz="2800" b="1" dirty="0">
                <a:solidFill>
                  <a:srgbClr val="FF0000"/>
                </a:solidFill>
                <a:latin typeface="宋体" pitchFamily="2" charset="-122"/>
              </a:rPr>
              <a:t>重新开始</a:t>
            </a:r>
            <a:r>
              <a:rPr lang="zh-CN" altLang="zh-CN" sz="2800" b="1" dirty="0">
                <a:latin typeface="宋体" pitchFamily="2" charset="-122"/>
              </a:rPr>
              <a:t>执行</a:t>
            </a:r>
            <a:r>
              <a:rPr lang="zh-CN" altLang="zh-CN" sz="2800" b="1" dirty="0">
                <a:solidFill>
                  <a:srgbClr val="FF0000"/>
                </a:solidFill>
                <a:latin typeface="宋体" pitchFamily="2" charset="-122"/>
              </a:rPr>
              <a:t>下一次循环</a:t>
            </a:r>
            <a:r>
              <a:rPr lang="zh-CN" altLang="zh-CN" sz="2800" b="1" dirty="0">
                <a:latin typeface="宋体" pitchFamily="2" charset="-122"/>
              </a:rPr>
              <a:t>。</a:t>
            </a:r>
          </a:p>
        </p:txBody>
      </p:sp>
      <p:sp>
        <p:nvSpPr>
          <p:cNvPr id="9" name="矩形 2"/>
          <p:cNvSpPr>
            <a:spLocks noChangeArrowheads="1"/>
          </p:cNvSpPr>
          <p:nvPr/>
        </p:nvSpPr>
        <p:spPr bwMode="auto">
          <a:xfrm>
            <a:off x="577849" y="1320800"/>
            <a:ext cx="11234399" cy="164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continue</a:t>
            </a:r>
            <a:r>
              <a:rPr lang="zh-CN" altLang="zh-CN" sz="4400" dirty="0">
                <a:latin typeface="微软雅黑" pitchFamily="34" charset="-122"/>
                <a:ea typeface="微软雅黑" pitchFamily="34" charset="-122"/>
              </a:rPr>
              <a:t>语句用于跳出当前循环，继续执行下一次循环。</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a:solidFill>
                  <a:srgbClr val="1353A2"/>
                </a:solidFill>
                <a:latin typeface="微软雅黑" panose="020B0503020204020204" charset="-122"/>
                <a:ea typeface="微软雅黑" panose="020B0503020204020204" charset="-122"/>
              </a:rPr>
              <a:t>continue</a:t>
            </a:r>
            <a:r>
              <a:rPr lang="zh-CN" altLang="zh-CN" sz="4000" dirty="0">
                <a:solidFill>
                  <a:srgbClr val="1353A2"/>
                </a:solidFill>
                <a:latin typeface="微软雅黑" panose="020B0503020204020204" charset="-122"/>
                <a:ea typeface="微软雅黑" panose="020B0503020204020204" charset="-122"/>
              </a:rPr>
              <a:t>语句</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7"/>
          <p:cNvSpPr/>
          <p:nvPr/>
        </p:nvSpPr>
        <p:spPr>
          <a:xfrm>
            <a:off x="2192771" y="2690813"/>
            <a:ext cx="9264939" cy="2490980"/>
          </a:xfrm>
          <a:prstGeom prst="rect">
            <a:avLst/>
          </a:prstGeom>
          <a:noFill/>
          <a:ln w="28575">
            <a:solidFill>
              <a:srgbClr val="1353A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rgbClr val="FFFFFF"/>
              </a:solidFill>
            </a:endParaRPr>
          </a:p>
        </p:txBody>
      </p:sp>
      <p:pic>
        <p:nvPicPr>
          <p:cNvPr id="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721" y="2191016"/>
            <a:ext cx="2595563"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2"/>
          <p:cNvSpPr>
            <a:spLocks noChangeArrowheads="1"/>
          </p:cNvSpPr>
          <p:nvPr/>
        </p:nvSpPr>
        <p:spPr bwMode="auto">
          <a:xfrm>
            <a:off x="2547768" y="3003740"/>
            <a:ext cx="8554944"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200" dirty="0">
                <a:latin typeface="黑体" pitchFamily="49" charset="-122"/>
                <a:ea typeface="黑体" pitchFamily="49" charset="-122"/>
              </a:rPr>
              <a:t>若</a:t>
            </a:r>
            <a:r>
              <a:rPr lang="en-US" altLang="zh-CN" sz="3200" dirty="0">
                <a:latin typeface="黑体" pitchFamily="49" charset="-122"/>
                <a:ea typeface="黑体" pitchFamily="49" charset="-122"/>
              </a:rPr>
              <a:t>break</a:t>
            </a:r>
            <a:r>
              <a:rPr lang="zh-CN" altLang="zh-CN" sz="3200" dirty="0">
                <a:latin typeface="黑体" pitchFamily="49" charset="-122"/>
                <a:ea typeface="黑体" pitchFamily="49" charset="-122"/>
              </a:rPr>
              <a:t>语句位于循环嵌套结构中，该语句只会跳出离它最近的一级循环</a:t>
            </a:r>
            <a:r>
              <a:rPr lang="zh-CN" altLang="zh-CN" sz="3200" dirty="0" smtClean="0">
                <a:latin typeface="黑体" pitchFamily="49" charset="-122"/>
                <a:ea typeface="黑体" pitchFamily="49" charset="-122"/>
              </a:rPr>
              <a:t>，</a:t>
            </a:r>
            <a:r>
              <a:rPr lang="zh-CN" altLang="en-US" sz="3200" dirty="0" smtClean="0">
                <a:latin typeface="黑体" pitchFamily="49" charset="-122"/>
                <a:ea typeface="黑体" pitchFamily="49" charset="-122"/>
              </a:rPr>
              <a:t>不会影响其</a:t>
            </a:r>
            <a:r>
              <a:rPr lang="zh-CN" altLang="en-US" sz="3200" dirty="0">
                <a:latin typeface="黑体" pitchFamily="49" charset="-122"/>
                <a:ea typeface="黑体" pitchFamily="49" charset="-122"/>
              </a:rPr>
              <a:t>它</a:t>
            </a:r>
            <a:r>
              <a:rPr lang="zh-CN" altLang="zh-CN" sz="3200" dirty="0" smtClean="0">
                <a:latin typeface="黑体" pitchFamily="49" charset="-122"/>
                <a:ea typeface="黑体" pitchFamily="49" charset="-122"/>
              </a:rPr>
              <a:t>循环</a:t>
            </a:r>
            <a:r>
              <a:rPr lang="zh-CN" altLang="en-US" sz="3200" dirty="0" smtClean="0">
                <a:latin typeface="黑体" pitchFamily="49" charset="-122"/>
                <a:ea typeface="黑体" pitchFamily="49" charset="-122"/>
              </a:rPr>
              <a:t>的执行</a:t>
            </a:r>
            <a:r>
              <a:rPr lang="zh-CN" altLang="zh-CN" sz="3200" dirty="0" smtClean="0">
                <a:latin typeface="黑体" pitchFamily="49" charset="-122"/>
                <a:ea typeface="黑体" pitchFamily="49" charset="-122"/>
              </a:rPr>
              <a:t>。</a:t>
            </a:r>
            <a:endParaRPr lang="zh-CN" altLang="zh-CN" sz="3200" dirty="0">
              <a:latin typeface="黑体" pitchFamily="49" charset="-122"/>
              <a:ea typeface="黑体" pitchFamily="49" charset="-122"/>
            </a:endParaRPr>
          </a:p>
        </p:txBody>
      </p:sp>
    </p:spTree>
    <p:extLst>
      <p:ext uri="{BB962C8B-B14F-4D97-AF65-F5344CB8AC3E}">
        <p14:creationId xmlns:p14="http://schemas.microsoft.com/office/powerpoint/2010/main" val="26079732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10</a:t>
            </a:r>
            <a:r>
              <a:rPr lang="zh-CN" altLang="zh-CN" sz="4000" dirty="0">
                <a:solidFill>
                  <a:srgbClr val="1353A2"/>
                </a:solidFill>
                <a:latin typeface="微软雅黑" panose="020B0503020204020204" charset="-122"/>
                <a:ea typeface="微软雅黑" panose="020B0503020204020204" charset="-122"/>
              </a:rPr>
              <a:t>：猜数游戏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21" name="矩形 2"/>
          <p:cNvSpPr>
            <a:spLocks noChangeArrowheads="1"/>
          </p:cNvSpPr>
          <p:nvPr/>
        </p:nvSpPr>
        <p:spPr bwMode="auto">
          <a:xfrm>
            <a:off x="577849" y="1320800"/>
            <a:ext cx="11234399" cy="224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猜数游戏是一</a:t>
            </a:r>
            <a:r>
              <a:rPr lang="zh-CN" altLang="zh-CN" sz="4000" dirty="0" smtClean="0">
                <a:latin typeface="微软雅黑" pitchFamily="34" charset="-122"/>
                <a:ea typeface="微软雅黑" pitchFamily="34" charset="-122"/>
              </a:rPr>
              <a:t>个益</a:t>
            </a:r>
            <a:r>
              <a:rPr lang="zh-CN" altLang="zh-CN" sz="4000" dirty="0">
                <a:latin typeface="微软雅黑" pitchFamily="34" charset="-122"/>
                <a:ea typeface="微软雅黑" pitchFamily="34" charset="-122"/>
              </a:rPr>
              <a:t>智类小游戏，通常由</a:t>
            </a:r>
            <a:r>
              <a:rPr lang="zh-CN" altLang="zh-CN" sz="4000" dirty="0" smtClean="0">
                <a:latin typeface="微软雅黑" pitchFamily="34" charset="-122"/>
                <a:ea typeface="微软雅黑" pitchFamily="34" charset="-122"/>
              </a:rPr>
              <a:t>两人</a:t>
            </a:r>
            <a:r>
              <a:rPr lang="zh-CN" altLang="zh-CN" sz="4000" dirty="0">
                <a:latin typeface="微软雅黑" pitchFamily="34" charset="-122"/>
                <a:ea typeface="微软雅黑" pitchFamily="34" charset="-122"/>
              </a:rPr>
              <a:t>参与，一个</a:t>
            </a:r>
            <a:r>
              <a:rPr lang="zh-CN" altLang="zh-CN" sz="4000" dirty="0" smtClean="0">
                <a:latin typeface="微软雅黑" pitchFamily="34" charset="-122"/>
                <a:ea typeface="微软雅黑" pitchFamily="34" charset="-122"/>
              </a:rPr>
              <a:t>人</a:t>
            </a:r>
            <a:r>
              <a:rPr lang="zh-CN" altLang="en-US" sz="4000" dirty="0" smtClean="0">
                <a:latin typeface="微软雅黑" pitchFamily="34" charset="-122"/>
                <a:ea typeface="微软雅黑" pitchFamily="34" charset="-122"/>
              </a:rPr>
              <a:t>出</a:t>
            </a:r>
            <a:r>
              <a:rPr lang="zh-CN" altLang="zh-CN" sz="4000" dirty="0" smtClean="0">
                <a:latin typeface="微软雅黑" pitchFamily="34" charset="-122"/>
                <a:ea typeface="微软雅黑" pitchFamily="34" charset="-122"/>
              </a:rPr>
              <a:t>数</a:t>
            </a:r>
            <a:r>
              <a:rPr lang="zh-CN" altLang="zh-CN" sz="4000" dirty="0">
                <a:latin typeface="微软雅黑" pitchFamily="34" charset="-122"/>
                <a:ea typeface="微软雅黑" pitchFamily="34" charset="-122"/>
              </a:rPr>
              <a:t>字</a:t>
            </a:r>
            <a:r>
              <a:rPr lang="zh-CN" altLang="zh-CN" sz="4000" dirty="0" smtClean="0">
                <a:latin typeface="微软雅黑" pitchFamily="34" charset="-122"/>
                <a:ea typeface="微软雅黑" pitchFamily="34" charset="-122"/>
              </a:rPr>
              <a:t>，</a:t>
            </a:r>
            <a:r>
              <a:rPr lang="zh-CN" altLang="en-US" sz="4000" dirty="0" smtClean="0">
                <a:latin typeface="微软雅黑" pitchFamily="34" charset="-122"/>
                <a:ea typeface="微软雅黑" pitchFamily="34" charset="-122"/>
              </a:rPr>
              <a:t>另</a:t>
            </a:r>
            <a:r>
              <a:rPr lang="zh-CN" altLang="zh-CN" sz="4000" dirty="0" smtClean="0">
                <a:latin typeface="微软雅黑" pitchFamily="34" charset="-122"/>
                <a:ea typeface="微软雅黑" pitchFamily="34" charset="-122"/>
              </a:rPr>
              <a:t>一</a:t>
            </a:r>
            <a:r>
              <a:rPr lang="zh-CN" altLang="zh-CN" sz="4000" dirty="0">
                <a:latin typeface="微软雅黑" pitchFamily="34" charset="-122"/>
                <a:ea typeface="微软雅黑" pitchFamily="34" charset="-122"/>
              </a:rPr>
              <a:t>个人猜数字，当猜数字的人说出一个数</a:t>
            </a:r>
            <a:r>
              <a:rPr lang="zh-CN" altLang="zh-CN" sz="4000" dirty="0" smtClean="0">
                <a:latin typeface="微软雅黑" pitchFamily="34" charset="-122"/>
                <a:ea typeface="微软雅黑" pitchFamily="34" charset="-122"/>
              </a:rPr>
              <a:t>字</a:t>
            </a:r>
            <a:r>
              <a:rPr lang="zh-CN" altLang="en-US" sz="4000" dirty="0">
                <a:latin typeface="微软雅黑" pitchFamily="34" charset="-122"/>
                <a:ea typeface="微软雅黑" pitchFamily="34" charset="-122"/>
              </a:rPr>
              <a:t>时</a:t>
            </a:r>
            <a:r>
              <a:rPr lang="zh-CN" altLang="zh-CN" sz="4000" dirty="0" smtClean="0">
                <a:latin typeface="微软雅黑" pitchFamily="34" charset="-122"/>
                <a:ea typeface="微软雅黑" pitchFamily="34" charset="-122"/>
              </a:rPr>
              <a:t>，</a:t>
            </a:r>
            <a:r>
              <a:rPr lang="zh-CN" altLang="zh-CN" sz="4000" dirty="0">
                <a:latin typeface="微软雅黑" pitchFamily="34" charset="-122"/>
                <a:ea typeface="微软雅黑" pitchFamily="34" charset="-122"/>
              </a:rPr>
              <a:t>由出数字的人告知是否猜</a:t>
            </a:r>
            <a:r>
              <a:rPr lang="zh-CN" altLang="zh-CN" sz="4000" dirty="0" smtClean="0">
                <a:latin typeface="微软雅黑" pitchFamily="34" charset="-122"/>
                <a:ea typeface="微软雅黑" pitchFamily="34" charset="-122"/>
              </a:rPr>
              <a:t>中</a:t>
            </a:r>
            <a:r>
              <a:rPr lang="zh-CN" altLang="en-US" sz="4000" dirty="0" smtClean="0">
                <a:latin typeface="微软雅黑" pitchFamily="34" charset="-122"/>
                <a:ea typeface="微软雅黑" pitchFamily="34" charset="-122"/>
              </a:rPr>
              <a:t>。</a:t>
            </a:r>
            <a:endParaRPr lang="zh-CN" altLang="en-US" sz="4000" dirty="0">
              <a:latin typeface="微软雅黑" pitchFamily="34" charset="-122"/>
              <a:ea typeface="微软雅黑" pitchFamily="34" charset="-122"/>
            </a:endParaRPr>
          </a:p>
        </p:txBody>
      </p:sp>
      <p:sp>
        <p:nvSpPr>
          <p:cNvPr id="22" name="矩形 21"/>
          <p:cNvSpPr/>
          <p:nvPr/>
        </p:nvSpPr>
        <p:spPr>
          <a:xfrm>
            <a:off x="1073139" y="4424961"/>
            <a:ext cx="294640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23" name="矩形 6"/>
          <p:cNvSpPr>
            <a:spLocks noChangeArrowheads="1"/>
          </p:cNvSpPr>
          <p:nvPr/>
        </p:nvSpPr>
        <p:spPr bwMode="auto">
          <a:xfrm>
            <a:off x="1321510" y="4586796"/>
            <a:ext cx="247505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latin typeface="楷体" pitchFamily="49" charset="-122"/>
                <a:ea typeface="楷体" pitchFamily="49" charset="-122"/>
                <a:cs typeface="Times New Roman" pitchFamily="18" charset="0"/>
              </a:rPr>
              <a:t>很遗憾</a:t>
            </a:r>
            <a:r>
              <a:rPr lang="zh-CN" altLang="zh-CN" sz="3600" dirty="0" smtClean="0">
                <a:latin typeface="楷体" pitchFamily="49" charset="-122"/>
                <a:ea typeface="楷体" pitchFamily="49" charset="-122"/>
                <a:cs typeface="Times New Roman" pitchFamily="18" charset="0"/>
              </a:rPr>
              <a:t>，</a:t>
            </a:r>
            <a:endParaRPr lang="en-US" altLang="zh-CN" sz="3600" dirty="0" smtClean="0">
              <a:latin typeface="楷体" pitchFamily="49" charset="-122"/>
              <a:ea typeface="楷体" pitchFamily="49" charset="-122"/>
              <a:cs typeface="Times New Roman" pitchFamily="18" charset="0"/>
            </a:endParaRPr>
          </a:p>
          <a:p>
            <a:pPr algn="ctr"/>
            <a:r>
              <a:rPr lang="zh-CN" altLang="zh-CN" sz="3600" dirty="0" smtClean="0">
                <a:latin typeface="楷体" pitchFamily="49" charset="-122"/>
                <a:ea typeface="楷体" pitchFamily="49" charset="-122"/>
                <a:cs typeface="Times New Roman" pitchFamily="18" charset="0"/>
              </a:rPr>
              <a:t>你</a:t>
            </a:r>
            <a:r>
              <a:rPr lang="zh-CN" altLang="zh-CN" sz="3600" dirty="0">
                <a:latin typeface="楷体" pitchFamily="49" charset="-122"/>
                <a:ea typeface="楷体" pitchFamily="49" charset="-122"/>
                <a:cs typeface="Times New Roman" pitchFamily="18" charset="0"/>
              </a:rPr>
              <a:t>猜大了</a:t>
            </a:r>
          </a:p>
        </p:txBody>
      </p:sp>
      <p:sp>
        <p:nvSpPr>
          <p:cNvPr id="24" name="文本框 7"/>
          <p:cNvSpPr txBox="1">
            <a:spLocks noChangeArrowheads="1"/>
          </p:cNvSpPr>
          <p:nvPr/>
        </p:nvSpPr>
        <p:spPr bwMode="auto">
          <a:xfrm>
            <a:off x="1073139" y="3778848"/>
            <a:ext cx="2971800"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smtClean="0">
                <a:solidFill>
                  <a:schemeClr val="bg1"/>
                </a:solidFill>
                <a:latin typeface="微软雅黑" pitchFamily="34" charset="-122"/>
                <a:ea typeface="微软雅黑" pitchFamily="34" charset="-122"/>
              </a:rPr>
              <a:t>猜 </a:t>
            </a:r>
            <a:r>
              <a:rPr lang="en-US" altLang="zh-CN" sz="3600" dirty="0" smtClean="0">
                <a:solidFill>
                  <a:schemeClr val="bg1"/>
                </a:solidFill>
                <a:latin typeface="微软雅黑" pitchFamily="34" charset="-122"/>
                <a:ea typeface="微软雅黑" pitchFamily="34" charset="-122"/>
              </a:rPr>
              <a:t>&gt; </a:t>
            </a:r>
            <a:r>
              <a:rPr lang="zh-CN" altLang="en-US" sz="3600" dirty="0" smtClean="0">
                <a:solidFill>
                  <a:schemeClr val="bg1"/>
                </a:solidFill>
                <a:latin typeface="微软雅黑" pitchFamily="34" charset="-122"/>
                <a:ea typeface="微软雅黑" pitchFamily="34" charset="-122"/>
              </a:rPr>
              <a:t>出</a:t>
            </a:r>
            <a:endParaRPr lang="zh-CN" altLang="en-US" sz="3600" dirty="0">
              <a:solidFill>
                <a:schemeClr val="bg1"/>
              </a:solidFill>
              <a:latin typeface="微软雅黑" pitchFamily="34" charset="-122"/>
              <a:ea typeface="微软雅黑" pitchFamily="34" charset="-122"/>
            </a:endParaRPr>
          </a:p>
        </p:txBody>
      </p:sp>
      <p:sp>
        <p:nvSpPr>
          <p:cNvPr id="25" name="矩形 24"/>
          <p:cNvSpPr/>
          <p:nvPr/>
        </p:nvSpPr>
        <p:spPr>
          <a:xfrm>
            <a:off x="4652578" y="4424960"/>
            <a:ext cx="294640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26" name="矩形 6"/>
          <p:cNvSpPr>
            <a:spLocks noChangeArrowheads="1"/>
          </p:cNvSpPr>
          <p:nvPr/>
        </p:nvSpPr>
        <p:spPr bwMode="auto">
          <a:xfrm>
            <a:off x="4942126" y="4586795"/>
            <a:ext cx="239270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latin typeface="楷体" pitchFamily="49" charset="-122"/>
                <a:ea typeface="楷体" pitchFamily="49" charset="-122"/>
                <a:cs typeface="Times New Roman" pitchFamily="18" charset="0"/>
              </a:rPr>
              <a:t>很遗憾，你猜小了</a:t>
            </a:r>
          </a:p>
        </p:txBody>
      </p:sp>
      <p:sp>
        <p:nvSpPr>
          <p:cNvPr id="27" name="文本框 7"/>
          <p:cNvSpPr txBox="1">
            <a:spLocks noChangeArrowheads="1"/>
          </p:cNvSpPr>
          <p:nvPr/>
        </p:nvSpPr>
        <p:spPr bwMode="auto">
          <a:xfrm>
            <a:off x="4652578" y="3810694"/>
            <a:ext cx="2946400"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a:solidFill>
                  <a:schemeClr val="bg1"/>
                </a:solidFill>
                <a:latin typeface="微软雅黑" pitchFamily="34" charset="-122"/>
                <a:ea typeface="微软雅黑" pitchFamily="34" charset="-122"/>
              </a:rPr>
              <a:t>猜 </a:t>
            </a:r>
            <a:r>
              <a:rPr lang="en-US" altLang="zh-CN" sz="3600" dirty="0" smtClean="0">
                <a:solidFill>
                  <a:schemeClr val="bg1"/>
                </a:solidFill>
                <a:latin typeface="微软雅黑" pitchFamily="34" charset="-122"/>
                <a:ea typeface="微软雅黑" pitchFamily="34" charset="-122"/>
              </a:rPr>
              <a:t>&lt; </a:t>
            </a:r>
            <a:r>
              <a:rPr lang="zh-CN" altLang="en-US" sz="3600" dirty="0">
                <a:solidFill>
                  <a:schemeClr val="bg1"/>
                </a:solidFill>
                <a:latin typeface="微软雅黑" pitchFamily="34" charset="-122"/>
                <a:ea typeface="微软雅黑" pitchFamily="34" charset="-122"/>
              </a:rPr>
              <a:t>出</a:t>
            </a:r>
          </a:p>
        </p:txBody>
      </p:sp>
      <p:sp>
        <p:nvSpPr>
          <p:cNvPr id="28" name="矩形 27"/>
          <p:cNvSpPr/>
          <p:nvPr/>
        </p:nvSpPr>
        <p:spPr>
          <a:xfrm>
            <a:off x="8227048" y="4424960"/>
            <a:ext cx="294640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29" name="矩形 6"/>
          <p:cNvSpPr>
            <a:spLocks noChangeArrowheads="1"/>
          </p:cNvSpPr>
          <p:nvPr/>
        </p:nvSpPr>
        <p:spPr bwMode="auto">
          <a:xfrm>
            <a:off x="8516596" y="4586795"/>
            <a:ext cx="239270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zh-CN" sz="3600" dirty="0">
                <a:latin typeface="楷体" pitchFamily="49" charset="-122"/>
                <a:ea typeface="楷体" pitchFamily="49" charset="-122"/>
                <a:cs typeface="Times New Roman" pitchFamily="18" charset="0"/>
              </a:rPr>
              <a:t>恭喜</a:t>
            </a:r>
            <a:r>
              <a:rPr lang="zh-CN" altLang="zh-CN" sz="3600" dirty="0" smtClean="0">
                <a:latin typeface="楷体" pitchFamily="49" charset="-122"/>
                <a:ea typeface="楷体" pitchFamily="49" charset="-122"/>
                <a:cs typeface="Times New Roman" pitchFamily="18" charset="0"/>
              </a:rPr>
              <a:t>，</a:t>
            </a:r>
            <a:endParaRPr lang="en-US" altLang="zh-CN" sz="3600" dirty="0" smtClean="0">
              <a:latin typeface="楷体" pitchFamily="49" charset="-122"/>
              <a:ea typeface="楷体" pitchFamily="49" charset="-122"/>
              <a:cs typeface="Times New Roman" pitchFamily="18" charset="0"/>
            </a:endParaRPr>
          </a:p>
          <a:p>
            <a:pPr algn="ctr"/>
            <a:r>
              <a:rPr lang="zh-CN" altLang="zh-CN" sz="3600" dirty="0" smtClean="0">
                <a:latin typeface="楷体" pitchFamily="49" charset="-122"/>
                <a:ea typeface="楷体" pitchFamily="49" charset="-122"/>
                <a:cs typeface="Times New Roman" pitchFamily="18" charset="0"/>
              </a:rPr>
              <a:t>猜</a:t>
            </a:r>
            <a:r>
              <a:rPr lang="zh-CN" altLang="zh-CN" sz="3600" dirty="0">
                <a:latin typeface="楷体" pitchFamily="49" charset="-122"/>
                <a:ea typeface="楷体" pitchFamily="49" charset="-122"/>
                <a:cs typeface="Times New Roman" pitchFamily="18" charset="0"/>
              </a:rPr>
              <a:t>数成功</a:t>
            </a:r>
          </a:p>
        </p:txBody>
      </p:sp>
      <p:sp>
        <p:nvSpPr>
          <p:cNvPr id="30" name="文本框 7"/>
          <p:cNvSpPr txBox="1">
            <a:spLocks noChangeArrowheads="1"/>
          </p:cNvSpPr>
          <p:nvPr/>
        </p:nvSpPr>
        <p:spPr bwMode="auto">
          <a:xfrm>
            <a:off x="8227048" y="3810694"/>
            <a:ext cx="2946400" cy="646331"/>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a:solidFill>
                  <a:schemeClr val="bg1"/>
                </a:solidFill>
                <a:latin typeface="微软雅黑" pitchFamily="34" charset="-122"/>
                <a:ea typeface="微软雅黑" pitchFamily="34" charset="-122"/>
              </a:rPr>
              <a:t>猜 </a:t>
            </a:r>
            <a:r>
              <a:rPr lang="en-US" altLang="zh-CN" sz="3600" dirty="0" smtClean="0">
                <a:solidFill>
                  <a:schemeClr val="bg1"/>
                </a:solidFill>
                <a:latin typeface="微软雅黑" pitchFamily="34" charset="-122"/>
                <a:ea typeface="微软雅黑" pitchFamily="34" charset="-122"/>
              </a:rPr>
              <a:t>= </a:t>
            </a:r>
            <a:r>
              <a:rPr lang="zh-CN" altLang="en-US" sz="3600" dirty="0">
                <a:solidFill>
                  <a:schemeClr val="bg1"/>
                </a:solidFill>
                <a:latin typeface="微软雅黑" pitchFamily="34" charset="-122"/>
                <a:ea typeface="微软雅黑" pitchFamily="34" charset="-122"/>
              </a:rPr>
              <a:t>出</a:t>
            </a:r>
          </a:p>
        </p:txBody>
      </p:sp>
    </p:spTree>
    <p:extLst>
      <p:ext uri="{BB962C8B-B14F-4D97-AF65-F5344CB8AC3E}">
        <p14:creationId xmlns:p14="http://schemas.microsoft.com/office/powerpoint/2010/main" val="36955650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zh-CN" altLang="zh-CN" sz="4000" dirty="0">
                <a:solidFill>
                  <a:srgbClr val="1353A2"/>
                </a:solidFill>
                <a:latin typeface="微软雅黑" panose="020B0503020204020204" charset="-122"/>
                <a:ea typeface="微软雅黑" panose="020B0503020204020204" charset="-122"/>
              </a:rPr>
              <a:t>实例</a:t>
            </a:r>
            <a:r>
              <a:rPr lang="en-US" altLang="zh-CN" sz="4000" dirty="0">
                <a:solidFill>
                  <a:srgbClr val="1353A2"/>
                </a:solidFill>
                <a:latin typeface="微软雅黑" panose="020B0503020204020204" charset="-122"/>
                <a:ea typeface="微软雅黑" panose="020B0503020204020204" charset="-122"/>
              </a:rPr>
              <a:t>10</a:t>
            </a:r>
            <a:r>
              <a:rPr lang="zh-CN" altLang="zh-CN" sz="4000" dirty="0">
                <a:solidFill>
                  <a:srgbClr val="1353A2"/>
                </a:solidFill>
                <a:latin typeface="微软雅黑" panose="020B0503020204020204" charset="-122"/>
                <a:ea typeface="微软雅黑" panose="020B0503020204020204" charset="-122"/>
              </a:rPr>
              <a:t>：猜数游戏</a:t>
            </a:r>
            <a:endParaRPr lang="zh-CN" altLang="en-US" sz="4000" dirty="0">
              <a:solidFill>
                <a:srgbClr val="1353A2"/>
              </a:solidFill>
              <a:latin typeface="微软雅黑" panose="020B0503020204020204" charset="-122"/>
              <a:ea typeface="微软雅黑" panose="020B0503020204020204" charset="-122"/>
              <a:sym typeface="+mn-ea"/>
            </a:endParaRPr>
          </a:p>
        </p:txBody>
      </p:sp>
      <p:pic>
        <p:nvPicPr>
          <p:cNvPr id="13" name="Picture 4" descr="https://timgsa.baidu.com/timg?image&amp;quality=80&amp;size=b9999_10000&amp;sec=1564467241655&amp;di=7ac2c647613067b4660829045168b4a3&amp;imgtype=0&amp;src=http%3A%2F%2Fku.90sjimg.com%2Felement_origin_min_pic%2F00%2F93%2F00%2F1456f24b6fb9ebc.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027" t="9142" r="20624" b="10401"/>
          <a:stretch/>
        </p:blipFill>
        <p:spPr bwMode="auto">
          <a:xfrm>
            <a:off x="9485008" y="2470647"/>
            <a:ext cx="1017831" cy="1403479"/>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2089999" y="2484295"/>
            <a:ext cx="8402068" cy="2532150"/>
          </a:xfrm>
          <a:prstGeom prst="rect">
            <a:avLst/>
          </a:prstGeom>
          <a:noFill/>
          <a:ln w="28575">
            <a:solidFill>
              <a:srgbClr val="1353A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2"/>
          <p:cNvSpPr>
            <a:spLocks noChangeArrowheads="1"/>
          </p:cNvSpPr>
          <p:nvPr/>
        </p:nvSpPr>
        <p:spPr bwMode="auto">
          <a:xfrm>
            <a:off x="2463027" y="2596208"/>
            <a:ext cx="6860377" cy="223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本实例要求编写程序，实现上述规则的猜数字游戏，并限制猜数机会只有</a:t>
            </a:r>
            <a:r>
              <a:rPr lang="en-US" altLang="zh-CN" sz="4000" dirty="0">
                <a:latin typeface="微软雅黑" pitchFamily="34" charset="-122"/>
                <a:ea typeface="微软雅黑" pitchFamily="34" charset="-122"/>
              </a:rPr>
              <a:t>5</a:t>
            </a:r>
            <a:r>
              <a:rPr lang="zh-CN" altLang="zh-CN" sz="4000" dirty="0">
                <a:latin typeface="微软雅黑" pitchFamily="34" charset="-122"/>
                <a:ea typeface="微软雅黑" pitchFamily="34" charset="-122"/>
              </a:rPr>
              <a:t>次。</a:t>
            </a:r>
          </a:p>
        </p:txBody>
      </p:sp>
    </p:spTree>
    <p:extLst>
      <p:ext uri="{BB962C8B-B14F-4D97-AF65-F5344CB8AC3E}">
        <p14:creationId xmlns:p14="http://schemas.microsoft.com/office/powerpoint/2010/main" val="34201555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矩形 2"/>
          <p:cNvSpPr>
            <a:spLocks noChangeArrowheads="1"/>
          </p:cNvSpPr>
          <p:nvPr/>
        </p:nvSpPr>
        <p:spPr bwMode="auto">
          <a:xfrm>
            <a:off x="590550" y="1538568"/>
            <a:ext cx="110109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nSpc>
                <a:spcPct val="150000"/>
              </a:lnSpc>
              <a:buFont typeface="Arial" pitchFamily="34" charset="0"/>
              <a:buChar char="•"/>
            </a:pPr>
            <a:r>
              <a:rPr lang="zh-CN" altLang="zh-CN" sz="2800" dirty="0">
                <a:solidFill>
                  <a:srgbClr val="1353A2"/>
                </a:solidFill>
                <a:latin typeface="微软雅黑" pitchFamily="34" charset="-122"/>
                <a:ea typeface="微软雅黑" pitchFamily="34" charset="-122"/>
              </a:rPr>
              <a:t>本章主要介绍了</a:t>
            </a:r>
            <a:r>
              <a:rPr lang="en-US" altLang="zh-CN" sz="2800" dirty="0">
                <a:solidFill>
                  <a:srgbClr val="1353A2"/>
                </a:solidFill>
                <a:latin typeface="微软雅黑" pitchFamily="34" charset="-122"/>
                <a:ea typeface="微软雅黑" pitchFamily="34" charset="-122"/>
              </a:rPr>
              <a:t>Python</a:t>
            </a:r>
            <a:r>
              <a:rPr lang="zh-CN" altLang="zh-CN" sz="2800" dirty="0">
                <a:solidFill>
                  <a:srgbClr val="1353A2"/>
                </a:solidFill>
                <a:latin typeface="微软雅黑" pitchFamily="34" charset="-122"/>
                <a:ea typeface="微软雅黑" pitchFamily="34" charset="-122"/>
              </a:rPr>
              <a:t>流程控制，包括</a:t>
            </a:r>
            <a:r>
              <a:rPr lang="en-US" altLang="zh-CN" sz="2800" dirty="0">
                <a:solidFill>
                  <a:srgbClr val="FF0000"/>
                </a:solidFill>
                <a:latin typeface="微软雅黑" pitchFamily="34" charset="-122"/>
                <a:ea typeface="微软雅黑" pitchFamily="34" charset="-122"/>
              </a:rPr>
              <a:t>if</a:t>
            </a:r>
            <a:r>
              <a:rPr lang="zh-CN" altLang="zh-CN" sz="2800" dirty="0">
                <a:solidFill>
                  <a:srgbClr val="FF0000"/>
                </a:solidFill>
                <a:latin typeface="微软雅黑" pitchFamily="34" charset="-122"/>
                <a:ea typeface="微软雅黑" pitchFamily="34" charset="-122"/>
              </a:rPr>
              <a:t>语句</a:t>
            </a:r>
            <a:r>
              <a:rPr lang="zh-CN" altLang="zh-CN" sz="2800" dirty="0">
                <a:solidFill>
                  <a:srgbClr val="1353A2"/>
                </a:solidFill>
                <a:latin typeface="微软雅黑" pitchFamily="34" charset="-122"/>
                <a:ea typeface="微软雅黑" pitchFamily="34" charset="-122"/>
              </a:rPr>
              <a:t>、</a:t>
            </a:r>
            <a:r>
              <a:rPr lang="en-US" altLang="zh-CN" sz="2800" dirty="0">
                <a:solidFill>
                  <a:srgbClr val="FF0000"/>
                </a:solidFill>
                <a:latin typeface="微软雅黑" pitchFamily="34" charset="-122"/>
                <a:ea typeface="微软雅黑" pitchFamily="34" charset="-122"/>
              </a:rPr>
              <a:t>if</a:t>
            </a:r>
            <a:r>
              <a:rPr lang="zh-CN" altLang="zh-CN" sz="2800" dirty="0">
                <a:solidFill>
                  <a:srgbClr val="FF0000"/>
                </a:solidFill>
                <a:latin typeface="微软雅黑" pitchFamily="34" charset="-122"/>
                <a:ea typeface="微软雅黑" pitchFamily="34" charset="-122"/>
              </a:rPr>
              <a:t>语句的嵌套</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循环语句</a:t>
            </a:r>
            <a:r>
              <a:rPr lang="zh-CN" altLang="zh-CN" sz="2800" dirty="0">
                <a:solidFill>
                  <a:srgbClr val="1353A2"/>
                </a:solidFill>
                <a:latin typeface="微软雅黑" pitchFamily="34" charset="-122"/>
                <a:ea typeface="微软雅黑" pitchFamily="34" charset="-122"/>
              </a:rPr>
              <a:t>、</a:t>
            </a:r>
            <a:r>
              <a:rPr lang="zh-CN" altLang="zh-CN" sz="2800" dirty="0">
                <a:solidFill>
                  <a:srgbClr val="FF0000"/>
                </a:solidFill>
                <a:latin typeface="微软雅黑" pitchFamily="34" charset="-122"/>
                <a:ea typeface="微软雅黑" pitchFamily="34" charset="-122"/>
              </a:rPr>
              <a:t>循环嵌套</a:t>
            </a:r>
            <a:r>
              <a:rPr lang="zh-CN" altLang="zh-CN" sz="2800" dirty="0">
                <a:solidFill>
                  <a:srgbClr val="1353A2"/>
                </a:solidFill>
                <a:latin typeface="微软雅黑" pitchFamily="34" charset="-122"/>
                <a:ea typeface="微软雅黑" pitchFamily="34" charset="-122"/>
              </a:rPr>
              <a:t>以及</a:t>
            </a:r>
            <a:r>
              <a:rPr lang="zh-CN" altLang="zh-CN" sz="2800" dirty="0">
                <a:solidFill>
                  <a:srgbClr val="FF0000"/>
                </a:solidFill>
                <a:latin typeface="微软雅黑" pitchFamily="34" charset="-122"/>
                <a:ea typeface="微软雅黑" pitchFamily="34" charset="-122"/>
              </a:rPr>
              <a:t>跳转语句</a:t>
            </a:r>
            <a:r>
              <a:rPr lang="zh-CN" altLang="zh-CN" sz="2800" dirty="0">
                <a:solidFill>
                  <a:srgbClr val="1353A2"/>
                </a:solidFill>
                <a:latin typeface="微软雅黑" pitchFamily="34" charset="-122"/>
                <a:ea typeface="微软雅黑" pitchFamily="34" charset="-122"/>
              </a:rPr>
              <a:t>。其中</a:t>
            </a:r>
            <a:r>
              <a:rPr lang="en-US" altLang="zh-CN" sz="2800" dirty="0">
                <a:solidFill>
                  <a:srgbClr val="1353A2"/>
                </a:solidFill>
                <a:latin typeface="微软雅黑" pitchFamily="34" charset="-122"/>
                <a:ea typeface="微软雅黑" pitchFamily="34" charset="-122"/>
              </a:rPr>
              <a:t>if</a:t>
            </a:r>
            <a:r>
              <a:rPr lang="zh-CN" altLang="zh-CN" sz="2800" dirty="0">
                <a:solidFill>
                  <a:srgbClr val="1353A2"/>
                </a:solidFill>
                <a:latin typeface="微软雅黑" pitchFamily="34" charset="-122"/>
                <a:ea typeface="微软雅黑" pitchFamily="34" charset="-122"/>
              </a:rPr>
              <a:t>语句主要介绍了</a:t>
            </a:r>
            <a:r>
              <a:rPr lang="en-US" altLang="zh-CN" sz="2800" dirty="0">
                <a:solidFill>
                  <a:srgbClr val="1353A2"/>
                </a:solidFill>
                <a:latin typeface="微软雅黑" pitchFamily="34" charset="-122"/>
                <a:ea typeface="微软雅黑" pitchFamily="34" charset="-122"/>
              </a:rPr>
              <a:t>if</a:t>
            </a:r>
            <a:r>
              <a:rPr lang="zh-CN" altLang="zh-CN" sz="2800" dirty="0">
                <a:solidFill>
                  <a:srgbClr val="1353A2"/>
                </a:solidFill>
                <a:latin typeface="微软雅黑" pitchFamily="34" charset="-122"/>
                <a:ea typeface="微软雅黑" pitchFamily="34" charset="-122"/>
              </a:rPr>
              <a:t>语句的格式，循环语句中主要介绍了</a:t>
            </a:r>
            <a:r>
              <a:rPr lang="en-US" altLang="zh-CN" sz="2800" dirty="0">
                <a:solidFill>
                  <a:srgbClr val="1353A2"/>
                </a:solidFill>
                <a:latin typeface="微软雅黑" pitchFamily="34" charset="-122"/>
                <a:ea typeface="微软雅黑" pitchFamily="34" charset="-122"/>
              </a:rPr>
              <a:t>for</a:t>
            </a:r>
            <a:r>
              <a:rPr lang="zh-CN" altLang="zh-CN" sz="2800" dirty="0">
                <a:solidFill>
                  <a:srgbClr val="1353A2"/>
                </a:solidFill>
                <a:latin typeface="微软雅黑" pitchFamily="34" charset="-122"/>
                <a:ea typeface="微软雅黑" pitchFamily="34" charset="-122"/>
              </a:rPr>
              <a:t>循环和</a:t>
            </a:r>
            <a:r>
              <a:rPr lang="en-US" altLang="zh-CN" sz="2800" dirty="0">
                <a:solidFill>
                  <a:srgbClr val="1353A2"/>
                </a:solidFill>
                <a:latin typeface="微软雅黑" pitchFamily="34" charset="-122"/>
                <a:ea typeface="微软雅黑" pitchFamily="34" charset="-122"/>
              </a:rPr>
              <a:t>while</a:t>
            </a:r>
            <a:r>
              <a:rPr lang="zh-CN" altLang="zh-CN" sz="2800" dirty="0">
                <a:solidFill>
                  <a:srgbClr val="1353A2"/>
                </a:solidFill>
                <a:latin typeface="微软雅黑" pitchFamily="34" charset="-122"/>
                <a:ea typeface="微软雅黑" pitchFamily="34" charset="-122"/>
              </a:rPr>
              <a:t>循环，跳转语句主要介绍了</a:t>
            </a:r>
            <a:r>
              <a:rPr lang="en-US" altLang="zh-CN" sz="2800" dirty="0">
                <a:solidFill>
                  <a:srgbClr val="1353A2"/>
                </a:solidFill>
                <a:latin typeface="微软雅黑" pitchFamily="34" charset="-122"/>
                <a:ea typeface="微软雅黑" pitchFamily="34" charset="-122"/>
              </a:rPr>
              <a:t>break</a:t>
            </a:r>
            <a:r>
              <a:rPr lang="zh-CN" altLang="zh-CN" sz="2800" dirty="0">
                <a:solidFill>
                  <a:srgbClr val="1353A2"/>
                </a:solidFill>
                <a:latin typeface="微软雅黑" pitchFamily="34" charset="-122"/>
                <a:ea typeface="微软雅黑" pitchFamily="34" charset="-122"/>
              </a:rPr>
              <a:t>语句和</a:t>
            </a:r>
            <a:r>
              <a:rPr lang="en-US" altLang="zh-CN" sz="2800" dirty="0">
                <a:solidFill>
                  <a:srgbClr val="1353A2"/>
                </a:solidFill>
                <a:latin typeface="微软雅黑" pitchFamily="34" charset="-122"/>
                <a:ea typeface="微软雅黑" pitchFamily="34" charset="-122"/>
              </a:rPr>
              <a:t>continue</a:t>
            </a:r>
            <a:r>
              <a:rPr lang="zh-CN" altLang="zh-CN" sz="2800" dirty="0">
                <a:solidFill>
                  <a:srgbClr val="1353A2"/>
                </a:solidFill>
                <a:latin typeface="微软雅黑" pitchFamily="34" charset="-122"/>
                <a:ea typeface="微软雅黑" pitchFamily="34" charset="-122"/>
              </a:rPr>
              <a:t>语句</a:t>
            </a:r>
            <a:r>
              <a:rPr lang="zh-CN" altLang="zh-CN" sz="2800" dirty="0" smtClean="0">
                <a:solidFill>
                  <a:srgbClr val="1353A2"/>
                </a:solidFill>
                <a:latin typeface="微软雅黑" pitchFamily="34" charset="-122"/>
                <a:ea typeface="微软雅黑" pitchFamily="34" charset="-122"/>
              </a:rPr>
              <a:t>。</a:t>
            </a:r>
            <a:endParaRPr lang="en-US" altLang="zh-CN" sz="2800" dirty="0" smtClean="0">
              <a:solidFill>
                <a:srgbClr val="1353A2"/>
              </a:solidFill>
              <a:latin typeface="微软雅黑" pitchFamily="34" charset="-122"/>
              <a:ea typeface="微软雅黑" pitchFamily="34" charset="-122"/>
            </a:endParaRPr>
          </a:p>
          <a:p>
            <a:pPr marL="457200" indent="-457200">
              <a:lnSpc>
                <a:spcPct val="150000"/>
              </a:lnSpc>
              <a:buFont typeface="Arial" pitchFamily="34" charset="0"/>
              <a:buChar char="•"/>
            </a:pPr>
            <a:endParaRPr lang="zh-CN" altLang="en-US" sz="2800" dirty="0">
              <a:solidFill>
                <a:srgbClr val="1353A2"/>
              </a:solidFill>
              <a:latin typeface="微软雅黑" pitchFamily="34" charset="-122"/>
              <a:ea typeface="微软雅黑" pitchFamily="34" charset="-122"/>
            </a:endParaRPr>
          </a:p>
          <a:p>
            <a:pPr marL="457200" indent="-457200">
              <a:lnSpc>
                <a:spcPct val="150000"/>
              </a:lnSpc>
              <a:buFont typeface="Arial" pitchFamily="34" charset="0"/>
              <a:buChar char="•"/>
            </a:pPr>
            <a:r>
              <a:rPr lang="zh-CN" altLang="zh-CN" sz="2800" dirty="0">
                <a:solidFill>
                  <a:srgbClr val="1353A2"/>
                </a:solidFill>
                <a:latin typeface="微软雅黑" pitchFamily="34" charset="-122"/>
                <a:ea typeface="微软雅黑" pitchFamily="34" charset="-122"/>
              </a:rPr>
              <a:t>希望通过本章的学习，读者能够熟练掌握</a:t>
            </a:r>
            <a:r>
              <a:rPr lang="en-US" altLang="zh-CN" sz="2800" dirty="0">
                <a:solidFill>
                  <a:srgbClr val="1353A2"/>
                </a:solidFill>
                <a:latin typeface="微软雅黑" pitchFamily="34" charset="-122"/>
                <a:ea typeface="微软雅黑" pitchFamily="34" charset="-122"/>
              </a:rPr>
              <a:t>Python</a:t>
            </a:r>
            <a:r>
              <a:rPr lang="zh-CN" altLang="zh-CN" sz="2800" dirty="0">
                <a:solidFill>
                  <a:srgbClr val="1353A2"/>
                </a:solidFill>
                <a:latin typeface="微软雅黑" pitchFamily="34" charset="-122"/>
                <a:ea typeface="微软雅黑" pitchFamily="34" charset="-122"/>
              </a:rPr>
              <a:t>流程控制的语法，并灵活运用流程控制语句进行程序开发。</a:t>
            </a:r>
            <a:endParaRPr lang="zh-CN" altLang="en-US" sz="2800" dirty="0">
              <a:solidFill>
                <a:srgbClr val="1353A2"/>
              </a:solidFill>
              <a:latin typeface="微软雅黑" pitchFamily="34" charset="-122"/>
              <a:ea typeface="微软雅黑" pitchFamily="34" charset="-122"/>
            </a:endParaRPr>
          </a:p>
        </p:txBody>
      </p:sp>
      <p:sp>
        <p:nvSpPr>
          <p:cNvPr id="3" name="TextBox 1"/>
          <p:cNvSpPr txBox="1"/>
          <p:nvPr/>
        </p:nvSpPr>
        <p:spPr>
          <a:xfrm>
            <a:off x="2494914" y="262889"/>
            <a:ext cx="6059170" cy="706755"/>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buFontTx/>
              <a:buNone/>
              <a:defRPr/>
            </a:pPr>
            <a:r>
              <a:rPr lang="zh-CN" altLang="zh-CN" sz="4000" dirty="0">
                <a:solidFill>
                  <a:srgbClr val="1353A2"/>
                </a:solidFill>
                <a:latin typeface="微软雅黑" panose="020B0503020204020204" charset="-122"/>
                <a:ea typeface="微软雅黑" panose="020B0503020204020204" charset="-122"/>
                <a:sym typeface="+mn-ea"/>
              </a:rPr>
              <a:t>本章小结</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5" name="文本框 99"/>
          <p:cNvSpPr txBox="1">
            <a:spLocks noChangeArrowheads="1"/>
          </p:cNvSpPr>
          <p:nvPr/>
        </p:nvSpPr>
        <p:spPr bwMode="auto">
          <a:xfrm>
            <a:off x="3324083" y="2351049"/>
            <a:ext cx="7107523" cy="237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pPr>
              <a:lnSpc>
                <a:spcPct val="120000"/>
              </a:lnSpc>
            </a:pPr>
            <a:r>
              <a:rPr lang="zh-CN" altLang="zh-CN" sz="3200" dirty="0">
                <a:latin typeface="黑体" pitchFamily="49" charset="-122"/>
                <a:ea typeface="黑体" pitchFamily="49" charset="-122"/>
              </a:rPr>
              <a:t>程序中的语句默认自上而下顺序执行。流程控制意指在程序执行时，</a:t>
            </a:r>
            <a:r>
              <a:rPr lang="zh-CN" altLang="zh-CN" sz="3200" dirty="0">
                <a:solidFill>
                  <a:srgbClr val="FF0000"/>
                </a:solidFill>
                <a:latin typeface="黑体" pitchFamily="49" charset="-122"/>
                <a:ea typeface="黑体" pitchFamily="49" charset="-122"/>
              </a:rPr>
              <a:t>通过一些特定的指令更改程序中语句的执行顺序</a:t>
            </a:r>
            <a:r>
              <a:rPr lang="zh-CN" altLang="zh-CN" sz="3200" dirty="0">
                <a:latin typeface="黑体" pitchFamily="49" charset="-122"/>
                <a:ea typeface="黑体" pitchFamily="49" charset="-122"/>
              </a:rPr>
              <a:t>，使程序产生跳跃、回溯等现象。</a:t>
            </a:r>
            <a:endParaRPr lang="zh-CN" altLang="en-US" sz="3200" dirty="0">
              <a:latin typeface="黑体" pitchFamily="49" charset="-122"/>
              <a:ea typeface="黑体" pitchFamily="49" charset="-122"/>
            </a:endParaRPr>
          </a:p>
        </p:txBody>
      </p:sp>
      <p:sp>
        <p:nvSpPr>
          <p:cNvPr id="6" name="矩形 5"/>
          <p:cNvSpPr/>
          <p:nvPr/>
        </p:nvSpPr>
        <p:spPr>
          <a:xfrm>
            <a:off x="2782889" y="2119745"/>
            <a:ext cx="8189912" cy="2840182"/>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rgbClr val="FFFF00"/>
              </a:solidFill>
            </a:endParaRPr>
          </a:p>
        </p:txBody>
      </p:sp>
      <p:pic>
        <p:nvPicPr>
          <p:cNvPr id="7" name="图片 5" descr="tim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02139">
            <a:off x="693738" y="3259699"/>
            <a:ext cx="23558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3790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224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4000" dirty="0">
                <a:latin typeface="微软雅黑" pitchFamily="34" charset="-122"/>
                <a:ea typeface="微软雅黑" pitchFamily="34" charset="-122"/>
              </a:rPr>
              <a:t>程序开发中经常会用到条件判断，比如，用户登</a:t>
            </a:r>
            <a:r>
              <a:rPr lang="zh-CN" altLang="zh-CN" sz="4000" dirty="0" smtClean="0">
                <a:latin typeface="微软雅黑" pitchFamily="34" charset="-122"/>
                <a:ea typeface="微软雅黑" pitchFamily="34" charset="-122"/>
              </a:rPr>
              <a:t>录</a:t>
            </a:r>
            <a:r>
              <a:rPr lang="zh-CN" altLang="en-US" sz="4000" dirty="0">
                <a:latin typeface="微软雅黑" pitchFamily="34" charset="-122"/>
                <a:ea typeface="微软雅黑" pitchFamily="34" charset="-122"/>
              </a:rPr>
              <a:t>时</a:t>
            </a:r>
            <a:r>
              <a:rPr lang="zh-CN" altLang="zh-CN" sz="4000" dirty="0" smtClean="0">
                <a:latin typeface="微软雅黑" pitchFamily="34" charset="-122"/>
                <a:ea typeface="微软雅黑" pitchFamily="34" charset="-122"/>
              </a:rPr>
              <a:t>需</a:t>
            </a:r>
            <a:r>
              <a:rPr lang="zh-CN" altLang="zh-CN" sz="4000" dirty="0">
                <a:latin typeface="微软雅黑" pitchFamily="34" charset="-122"/>
                <a:ea typeface="微软雅黑" pitchFamily="34" charset="-122"/>
              </a:rPr>
              <a:t>判</a:t>
            </a:r>
            <a:r>
              <a:rPr lang="zh-CN" altLang="zh-CN" sz="4000" dirty="0" smtClean="0">
                <a:latin typeface="微软雅黑" pitchFamily="34" charset="-122"/>
                <a:ea typeface="微软雅黑" pitchFamily="34" charset="-122"/>
              </a:rPr>
              <a:t>断用</a:t>
            </a:r>
            <a:r>
              <a:rPr lang="zh-CN" altLang="zh-CN" sz="4000" dirty="0">
                <a:latin typeface="微软雅黑" pitchFamily="34" charset="-122"/>
                <a:ea typeface="微软雅黑" pitchFamily="34" charset="-122"/>
              </a:rPr>
              <a:t>户名和密码是否全部正确，进而决定用户是否能够成功登录。</a:t>
            </a:r>
            <a:endParaRPr lang="zh-CN" altLang="en-US" sz="4000" dirty="0">
              <a:latin typeface="微软雅黑" pitchFamily="34" charset="-122"/>
              <a:ea typeface="微软雅黑"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054" y="3593993"/>
            <a:ext cx="3038762" cy="28878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2"/>
          <p:cNvSpPr>
            <a:spLocks noChangeArrowheads="1"/>
          </p:cNvSpPr>
          <p:nvPr/>
        </p:nvSpPr>
        <p:spPr bwMode="auto">
          <a:xfrm>
            <a:off x="5806066" y="4691545"/>
            <a:ext cx="4903498"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zh-CN" sz="3600" b="1" dirty="0">
                <a:solidFill>
                  <a:srgbClr val="FF0000"/>
                </a:solidFill>
                <a:latin typeface="Calibri" pitchFamily="34" charset="0"/>
                <a:ea typeface="楷体" pitchFamily="49" charset="-122"/>
              </a:rPr>
              <a:t>类似这种需求的功能，都可以使用</a:t>
            </a:r>
            <a:r>
              <a:rPr lang="en-US" altLang="zh-CN" sz="3600" b="1" dirty="0">
                <a:solidFill>
                  <a:srgbClr val="FF0000"/>
                </a:solidFill>
                <a:latin typeface="Calibri" pitchFamily="34" charset="0"/>
                <a:ea typeface="楷体" pitchFamily="49" charset="-122"/>
              </a:rPr>
              <a:t>if</a:t>
            </a:r>
            <a:r>
              <a:rPr lang="zh-CN" altLang="zh-CN" sz="3600" b="1" dirty="0">
                <a:solidFill>
                  <a:srgbClr val="FF0000"/>
                </a:solidFill>
                <a:latin typeface="Calibri" pitchFamily="34" charset="0"/>
                <a:ea typeface="楷体" pitchFamily="49" charset="-122"/>
              </a:rPr>
              <a:t>语句实现。</a:t>
            </a:r>
          </a:p>
        </p:txBody>
      </p:sp>
    </p:spTree>
    <p:extLst>
      <p:ext uri="{BB962C8B-B14F-4D97-AF65-F5344CB8AC3E}">
        <p14:creationId xmlns:p14="http://schemas.microsoft.com/office/powerpoint/2010/main" val="37675162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320800"/>
            <a:ext cx="11234399"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4400" dirty="0">
                <a:latin typeface="微软雅黑" pitchFamily="34" charset="-122"/>
                <a:ea typeface="微软雅黑" pitchFamily="34" charset="-122"/>
              </a:rPr>
              <a:t>if</a:t>
            </a:r>
            <a:r>
              <a:rPr lang="zh-CN" altLang="zh-CN" sz="4400" dirty="0">
                <a:latin typeface="微软雅黑" pitchFamily="34" charset="-122"/>
                <a:ea typeface="微软雅黑" pitchFamily="34" charset="-122"/>
              </a:rPr>
              <a:t>语句可使程序产生分支，根据分支数量的不同，</a:t>
            </a:r>
            <a:r>
              <a:rPr lang="en-US" altLang="zh-CN" sz="4400" dirty="0">
                <a:latin typeface="微软雅黑" pitchFamily="34" charset="-122"/>
                <a:ea typeface="微软雅黑" pitchFamily="34" charset="-122"/>
              </a:rPr>
              <a:t>if</a:t>
            </a:r>
            <a:r>
              <a:rPr lang="zh-CN" altLang="zh-CN" sz="4400" dirty="0">
                <a:latin typeface="微软雅黑" pitchFamily="34" charset="-122"/>
                <a:ea typeface="微软雅黑" pitchFamily="34" charset="-122"/>
              </a:rPr>
              <a:t>语句分为单分</a:t>
            </a:r>
            <a:r>
              <a:rPr lang="zh-CN" altLang="zh-CN" sz="4400" dirty="0" smtClean="0">
                <a:latin typeface="微软雅黑" pitchFamily="34" charset="-122"/>
                <a:ea typeface="微软雅黑" pitchFamily="34" charset="-122"/>
              </a:rPr>
              <a:t>支、</a:t>
            </a:r>
            <a:r>
              <a:rPr lang="zh-CN" altLang="zh-CN" sz="4400" dirty="0">
                <a:latin typeface="微软雅黑" pitchFamily="34" charset="-122"/>
                <a:ea typeface="微软雅黑" pitchFamily="34" charset="-122"/>
              </a:rPr>
              <a:t>双分</a:t>
            </a:r>
            <a:r>
              <a:rPr lang="zh-CN" altLang="zh-CN" sz="4400" dirty="0" smtClean="0">
                <a:latin typeface="微软雅黑" pitchFamily="34" charset="-122"/>
                <a:ea typeface="微软雅黑" pitchFamily="34" charset="-122"/>
              </a:rPr>
              <a:t>支和</a:t>
            </a:r>
            <a:r>
              <a:rPr lang="zh-CN" altLang="zh-CN" sz="4400" dirty="0">
                <a:latin typeface="微软雅黑" pitchFamily="34" charset="-122"/>
                <a:ea typeface="微软雅黑" pitchFamily="34" charset="-122"/>
              </a:rPr>
              <a:t>多分</a:t>
            </a:r>
            <a:r>
              <a:rPr lang="zh-CN" altLang="zh-CN" sz="4400" dirty="0" smtClean="0">
                <a:latin typeface="微软雅黑" pitchFamily="34" charset="-122"/>
                <a:ea typeface="微软雅黑" pitchFamily="34" charset="-122"/>
              </a:rPr>
              <a:t>支语</a:t>
            </a:r>
            <a:r>
              <a:rPr lang="zh-CN" altLang="zh-CN" sz="4400" dirty="0">
                <a:latin typeface="微软雅黑" pitchFamily="34" charset="-122"/>
                <a:ea typeface="微软雅黑" pitchFamily="34" charset="-122"/>
              </a:rPr>
              <a:t>句。</a:t>
            </a:r>
            <a:endParaRPr lang="zh-CN" altLang="en-US" sz="4400" dirty="0">
              <a:latin typeface="微软雅黑" pitchFamily="34" charset="-122"/>
              <a:ea typeface="微软雅黑" pitchFamily="34" charset="-122"/>
            </a:endParaRPr>
          </a:p>
        </p:txBody>
      </p:sp>
      <p:sp>
        <p:nvSpPr>
          <p:cNvPr id="5" name="矩形 4"/>
          <p:cNvSpPr/>
          <p:nvPr/>
        </p:nvSpPr>
        <p:spPr>
          <a:xfrm>
            <a:off x="1168400" y="4169571"/>
            <a:ext cx="2946400" cy="15240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6" name="矩形 5"/>
          <p:cNvSpPr/>
          <p:nvPr/>
        </p:nvSpPr>
        <p:spPr>
          <a:xfrm>
            <a:off x="4648200" y="4194971"/>
            <a:ext cx="3022600" cy="14986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7" name="矩形 6"/>
          <p:cNvSpPr/>
          <p:nvPr/>
        </p:nvSpPr>
        <p:spPr>
          <a:xfrm>
            <a:off x="8229600" y="4169571"/>
            <a:ext cx="2819400" cy="1549400"/>
          </a:xfrm>
          <a:prstGeom prst="rect">
            <a:avLst/>
          </a:prstGeom>
          <a:noFill/>
          <a:ln>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CN" altLang="en-US"/>
          </a:p>
        </p:txBody>
      </p:sp>
      <p:sp>
        <p:nvSpPr>
          <p:cNvPr id="9" name="矩形 6"/>
          <p:cNvSpPr>
            <a:spLocks noChangeArrowheads="1"/>
          </p:cNvSpPr>
          <p:nvPr/>
        </p:nvSpPr>
        <p:spPr bwMode="auto">
          <a:xfrm>
            <a:off x="1404071" y="4675984"/>
            <a:ext cx="247505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600" dirty="0">
                <a:latin typeface="Times New Roman" pitchFamily="18" charset="0"/>
                <a:cs typeface="Times New Roman" pitchFamily="18" charset="0"/>
              </a:rPr>
              <a:t>if</a:t>
            </a:r>
            <a:endParaRPr lang="zh-CN" altLang="zh-CN" sz="3600" dirty="0">
              <a:latin typeface="Times New Roman" pitchFamily="18" charset="0"/>
              <a:cs typeface="Times New Roman" pitchFamily="18" charset="0"/>
            </a:endParaRPr>
          </a:p>
        </p:txBody>
      </p:sp>
      <p:sp>
        <p:nvSpPr>
          <p:cNvPr id="10" name="文本框 7"/>
          <p:cNvSpPr txBox="1">
            <a:spLocks noChangeArrowheads="1"/>
          </p:cNvSpPr>
          <p:nvPr/>
        </p:nvSpPr>
        <p:spPr bwMode="auto">
          <a:xfrm>
            <a:off x="1168400" y="3523458"/>
            <a:ext cx="2971800" cy="646113"/>
          </a:xfrm>
          <a:prstGeom prst="rect">
            <a:avLst/>
          </a:prstGeom>
          <a:solidFill>
            <a:srgbClr val="1353A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smtClean="0">
                <a:solidFill>
                  <a:schemeClr val="bg1"/>
                </a:solidFill>
                <a:latin typeface="微软雅黑" pitchFamily="34" charset="-122"/>
                <a:ea typeface="微软雅黑" pitchFamily="34" charset="-122"/>
              </a:rPr>
              <a:t>单分支</a:t>
            </a:r>
            <a:endParaRPr lang="zh-CN" altLang="en-US" sz="3600" dirty="0">
              <a:solidFill>
                <a:schemeClr val="bg1"/>
              </a:solidFill>
              <a:latin typeface="微软雅黑" pitchFamily="34" charset="-122"/>
              <a:ea typeface="微软雅黑" pitchFamily="34" charset="-122"/>
            </a:endParaRPr>
          </a:p>
        </p:txBody>
      </p:sp>
      <p:sp>
        <p:nvSpPr>
          <p:cNvPr id="11" name="文本框 8"/>
          <p:cNvSpPr txBox="1">
            <a:spLocks noChangeArrowheads="1"/>
          </p:cNvSpPr>
          <p:nvPr/>
        </p:nvSpPr>
        <p:spPr bwMode="auto">
          <a:xfrm>
            <a:off x="4660900" y="3552829"/>
            <a:ext cx="2997200" cy="646113"/>
          </a:xfrm>
          <a:prstGeom prst="rect">
            <a:avLst/>
          </a:prstGeom>
          <a:solidFill>
            <a:srgbClr val="1353A2"/>
          </a:solidFill>
          <a:ln w="9525">
            <a:solidFill>
              <a:srgbClr val="1353A2"/>
            </a:solidFill>
            <a:miter lim="800000"/>
            <a:headEnd/>
            <a:tailEnd/>
          </a:ln>
        </p:spPr>
        <p:txBody>
          <a:bodyPr>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smtClean="0">
                <a:solidFill>
                  <a:srgbClr val="FFFFFF"/>
                </a:solidFill>
                <a:latin typeface="微软雅黑" pitchFamily="34" charset="-122"/>
                <a:ea typeface="微软雅黑" pitchFamily="34" charset="-122"/>
              </a:rPr>
              <a:t>双分支</a:t>
            </a:r>
            <a:endParaRPr lang="zh-CN" altLang="en-US" sz="3600" dirty="0">
              <a:solidFill>
                <a:srgbClr val="FFFFFF"/>
              </a:solidFill>
              <a:latin typeface="微软雅黑" pitchFamily="34" charset="-122"/>
              <a:ea typeface="微软雅黑" pitchFamily="34" charset="-122"/>
            </a:endParaRPr>
          </a:p>
        </p:txBody>
      </p:sp>
      <p:sp>
        <p:nvSpPr>
          <p:cNvPr id="12" name="文本框 9"/>
          <p:cNvSpPr txBox="1">
            <a:spLocks noChangeArrowheads="1"/>
          </p:cNvSpPr>
          <p:nvPr/>
        </p:nvSpPr>
        <p:spPr bwMode="auto">
          <a:xfrm>
            <a:off x="8229600" y="3523458"/>
            <a:ext cx="2819400" cy="646113"/>
          </a:xfrm>
          <a:prstGeom prst="rect">
            <a:avLst/>
          </a:prstGeom>
          <a:solidFill>
            <a:srgbClr val="1353A2"/>
          </a:solidFill>
          <a:ln w="9525">
            <a:solidFill>
              <a:srgbClr val="1353A2"/>
            </a:solidFill>
            <a:miter lim="800000"/>
            <a:headEnd/>
            <a:tailEnd/>
          </a:ln>
        </p:spPr>
        <p:txBody>
          <a:bodyPr>
            <a:spAutoFit/>
          </a:bodyPr>
          <a:lstStyle>
            <a:lvl1pPr>
              <a:defRPr kumimoji="1" sz="2400">
                <a:solidFill>
                  <a:schemeClr val="tx1"/>
                </a:solidFill>
                <a:latin typeface="等线" charset="-122"/>
                <a:ea typeface="宋体" pitchFamily="2" charset="-122"/>
              </a:defRPr>
            </a:lvl1pPr>
            <a:lvl2pPr marL="742950" indent="-285750">
              <a:defRPr kumimoji="1" sz="2400">
                <a:solidFill>
                  <a:schemeClr val="tx1"/>
                </a:solidFill>
                <a:latin typeface="等线" charset="-122"/>
                <a:ea typeface="宋体" pitchFamily="2" charset="-122"/>
              </a:defRPr>
            </a:lvl2pPr>
            <a:lvl3pPr marL="1143000" indent="-228600">
              <a:defRPr kumimoji="1" sz="2400">
                <a:solidFill>
                  <a:schemeClr val="tx1"/>
                </a:solidFill>
                <a:latin typeface="等线" charset="-122"/>
                <a:ea typeface="宋体" pitchFamily="2" charset="-122"/>
              </a:defRPr>
            </a:lvl3pPr>
            <a:lvl4pPr marL="1600200" indent="-228600">
              <a:defRPr kumimoji="1" sz="2400">
                <a:solidFill>
                  <a:schemeClr val="tx1"/>
                </a:solidFill>
                <a:latin typeface="等线" charset="-122"/>
                <a:ea typeface="宋体" pitchFamily="2" charset="-122"/>
              </a:defRPr>
            </a:lvl4pPr>
            <a:lvl5pPr marL="2057400" indent="-228600">
              <a:defRPr kumimoji="1" sz="2400">
                <a:solidFill>
                  <a:schemeClr val="tx1"/>
                </a:solidFill>
                <a:latin typeface="等线" charset="-122"/>
                <a:ea typeface="宋体" pitchFamily="2" charset="-122"/>
              </a:defRPr>
            </a:lvl5pPr>
            <a:lvl6pPr marL="2514600" indent="-228600" fontAlgn="base">
              <a:spcBef>
                <a:spcPct val="0"/>
              </a:spcBef>
              <a:spcAft>
                <a:spcPct val="0"/>
              </a:spcAft>
              <a:defRPr kumimoji="1" sz="2400">
                <a:solidFill>
                  <a:schemeClr val="tx1"/>
                </a:solidFill>
                <a:latin typeface="等线" charset="-122"/>
                <a:ea typeface="宋体" pitchFamily="2" charset="-122"/>
              </a:defRPr>
            </a:lvl6pPr>
            <a:lvl7pPr marL="2971800" indent="-228600" fontAlgn="base">
              <a:spcBef>
                <a:spcPct val="0"/>
              </a:spcBef>
              <a:spcAft>
                <a:spcPct val="0"/>
              </a:spcAft>
              <a:defRPr kumimoji="1" sz="2400">
                <a:solidFill>
                  <a:schemeClr val="tx1"/>
                </a:solidFill>
                <a:latin typeface="等线" charset="-122"/>
                <a:ea typeface="宋体" pitchFamily="2" charset="-122"/>
              </a:defRPr>
            </a:lvl7pPr>
            <a:lvl8pPr marL="3429000" indent="-228600" fontAlgn="base">
              <a:spcBef>
                <a:spcPct val="0"/>
              </a:spcBef>
              <a:spcAft>
                <a:spcPct val="0"/>
              </a:spcAft>
              <a:defRPr kumimoji="1" sz="2400">
                <a:solidFill>
                  <a:schemeClr val="tx1"/>
                </a:solidFill>
                <a:latin typeface="等线" charset="-122"/>
                <a:ea typeface="宋体" pitchFamily="2" charset="-122"/>
              </a:defRPr>
            </a:lvl8pPr>
            <a:lvl9pPr marL="3886200" indent="-228600" fontAlgn="base">
              <a:spcBef>
                <a:spcPct val="0"/>
              </a:spcBef>
              <a:spcAft>
                <a:spcPct val="0"/>
              </a:spcAft>
              <a:defRPr kumimoji="1" sz="2400">
                <a:solidFill>
                  <a:schemeClr val="tx1"/>
                </a:solidFill>
                <a:latin typeface="等线" charset="-122"/>
                <a:ea typeface="宋体" pitchFamily="2" charset="-122"/>
              </a:defRPr>
            </a:lvl9pPr>
          </a:lstStyle>
          <a:p>
            <a:pPr algn="ctr"/>
            <a:r>
              <a:rPr lang="zh-CN" altLang="en-US" sz="3600" dirty="0" smtClean="0">
                <a:solidFill>
                  <a:srgbClr val="FFFFFF"/>
                </a:solidFill>
                <a:latin typeface="微软雅黑" pitchFamily="34" charset="-122"/>
                <a:ea typeface="微软雅黑" pitchFamily="34" charset="-122"/>
              </a:rPr>
              <a:t>多分支</a:t>
            </a:r>
            <a:endParaRPr lang="zh-CN" altLang="en-US" sz="3600" dirty="0">
              <a:solidFill>
                <a:srgbClr val="FFFFFF"/>
              </a:solidFill>
              <a:latin typeface="微软雅黑" pitchFamily="34" charset="-122"/>
              <a:ea typeface="微软雅黑" pitchFamily="34" charset="-122"/>
            </a:endParaRPr>
          </a:p>
        </p:txBody>
      </p:sp>
      <p:sp>
        <p:nvSpPr>
          <p:cNvPr id="13" name="矩形 10"/>
          <p:cNvSpPr>
            <a:spLocks noChangeArrowheads="1"/>
          </p:cNvSpPr>
          <p:nvPr/>
        </p:nvSpPr>
        <p:spPr bwMode="auto">
          <a:xfrm>
            <a:off x="4968875" y="4675984"/>
            <a:ext cx="24987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600" dirty="0">
                <a:latin typeface="Times New Roman" pitchFamily="18" charset="0"/>
                <a:cs typeface="Times New Roman" pitchFamily="18" charset="0"/>
              </a:rPr>
              <a:t>if-else</a:t>
            </a:r>
            <a:endParaRPr lang="zh-CN" altLang="zh-CN" sz="3600" dirty="0">
              <a:latin typeface="Times New Roman" pitchFamily="18" charset="0"/>
              <a:cs typeface="Times New Roman" pitchFamily="18" charset="0"/>
            </a:endParaRPr>
          </a:p>
        </p:txBody>
      </p:sp>
      <p:sp>
        <p:nvSpPr>
          <p:cNvPr id="14" name="矩形 11"/>
          <p:cNvSpPr>
            <a:spLocks noChangeArrowheads="1"/>
          </p:cNvSpPr>
          <p:nvPr/>
        </p:nvSpPr>
        <p:spPr bwMode="auto">
          <a:xfrm>
            <a:off x="8451273" y="4675983"/>
            <a:ext cx="24245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3600" dirty="0">
                <a:latin typeface="Times New Roman" pitchFamily="18" charset="0"/>
                <a:cs typeface="Times New Roman" pitchFamily="18" charset="0"/>
              </a:rPr>
              <a:t>if-elif-else</a:t>
            </a:r>
            <a:endParaRPr lang="zh-CN" altLang="zh-CN" sz="3600" dirty="0">
              <a:latin typeface="Times New Roman" pitchFamily="18" charset="0"/>
              <a:cs typeface="Times New Roman" pitchFamily="18" charset="0"/>
            </a:endParaRPr>
          </a:p>
        </p:txBody>
      </p:sp>
    </p:spTree>
    <p:extLst>
      <p:ext uri="{BB962C8B-B14F-4D97-AF65-F5344CB8AC3E}">
        <p14:creationId xmlns:p14="http://schemas.microsoft.com/office/powerpoint/2010/main" val="721608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4664" y="262937"/>
            <a:ext cx="5379334" cy="707886"/>
          </a:xfrm>
          <a:prstGeom prst="rect">
            <a:avLst/>
          </a:prstGeom>
          <a:noFill/>
          <a:effectLst>
            <a:reflection blurRad="6350" stA="50000" endA="300" endPos="38500" dist="50800" dir="5400000" sy="-100000" algn="bl" rotWithShape="0"/>
          </a:effectLst>
        </p:spPr>
        <p:txBody>
          <a:bodyPr>
            <a:spAutoFit/>
          </a:bodyPr>
          <a:lstStyle/>
          <a:p>
            <a:pPr fontAlgn="auto">
              <a:spcBef>
                <a:spcPts val="0"/>
              </a:spcBef>
              <a:spcAft>
                <a:spcPts val="0"/>
              </a:spcAft>
              <a:defRPr/>
            </a:pPr>
            <a:r>
              <a:rPr lang="en-US" altLang="zh-CN" sz="4000" dirty="0" smtClean="0">
                <a:solidFill>
                  <a:srgbClr val="1353A2"/>
                </a:solidFill>
                <a:latin typeface="微软雅黑" panose="020B0503020204020204" charset="-122"/>
                <a:ea typeface="微软雅黑" panose="020B0503020204020204" charset="-122"/>
              </a:rPr>
              <a:t>if</a:t>
            </a:r>
            <a:r>
              <a:rPr lang="zh-CN" altLang="zh-CN" sz="4000" dirty="0">
                <a:solidFill>
                  <a:srgbClr val="1353A2"/>
                </a:solidFill>
                <a:latin typeface="微软雅黑" panose="020B0503020204020204" charset="-122"/>
                <a:ea typeface="微软雅黑" panose="020B0503020204020204" charset="-122"/>
              </a:rPr>
              <a:t>语句的格式</a:t>
            </a:r>
            <a:endParaRPr lang="zh-CN" altLang="en-US" sz="4000" dirty="0">
              <a:solidFill>
                <a:srgbClr val="1353A2"/>
              </a:solidFill>
              <a:latin typeface="微软雅黑" panose="020B0503020204020204" charset="-122"/>
              <a:ea typeface="微软雅黑" panose="020B0503020204020204" charset="-122"/>
              <a:sym typeface="+mn-ea"/>
            </a:endParaRPr>
          </a:p>
        </p:txBody>
      </p:sp>
      <p:sp>
        <p:nvSpPr>
          <p:cNvPr id="8" name="矩形 2"/>
          <p:cNvSpPr>
            <a:spLocks noChangeArrowheads="1"/>
          </p:cNvSpPr>
          <p:nvPr/>
        </p:nvSpPr>
        <p:spPr bwMode="auto">
          <a:xfrm>
            <a:off x="577849" y="1636238"/>
            <a:ext cx="6681933"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en-US" altLang="zh-CN" sz="3600" dirty="0">
                <a:latin typeface="微软雅黑" pitchFamily="34" charset="-122"/>
                <a:ea typeface="微软雅黑" pitchFamily="34" charset="-122"/>
              </a:rPr>
              <a:t>if</a:t>
            </a:r>
            <a:r>
              <a:rPr lang="zh-CN" altLang="zh-CN" sz="3600" dirty="0">
                <a:latin typeface="微软雅黑" pitchFamily="34" charset="-122"/>
                <a:ea typeface="微软雅黑" pitchFamily="34" charset="-122"/>
              </a:rPr>
              <a:t>语句由</a:t>
            </a:r>
            <a:r>
              <a:rPr lang="en-US" altLang="zh-CN" sz="3600" dirty="0">
                <a:latin typeface="微软雅黑" pitchFamily="34" charset="-122"/>
                <a:ea typeface="微软雅黑" pitchFamily="34" charset="-122"/>
              </a:rPr>
              <a:t>if</a:t>
            </a:r>
            <a:r>
              <a:rPr lang="zh-CN" altLang="zh-CN" sz="3600" dirty="0">
                <a:latin typeface="微软雅黑" pitchFamily="34" charset="-122"/>
                <a:ea typeface="微软雅黑" pitchFamily="34" charset="-122"/>
              </a:rPr>
              <a:t>关键字、条件表达式</a:t>
            </a:r>
            <a:r>
              <a:rPr lang="zh-CN" altLang="en-US" sz="3600" dirty="0">
                <a:latin typeface="微软雅黑" pitchFamily="34" charset="-122"/>
                <a:ea typeface="微软雅黑" pitchFamily="34" charset="-122"/>
              </a:rPr>
              <a:t>和</a:t>
            </a:r>
            <a:r>
              <a:rPr lang="zh-CN" altLang="zh-CN" sz="3600" dirty="0">
                <a:latin typeface="微软雅黑" pitchFamily="34" charset="-122"/>
                <a:ea typeface="微软雅黑" pitchFamily="34" charset="-122"/>
              </a:rPr>
              <a:t>代码块三部分组成，</a:t>
            </a:r>
            <a:r>
              <a:rPr lang="zh-CN" altLang="en-US" sz="3600" dirty="0">
                <a:latin typeface="微软雅黑" pitchFamily="34" charset="-122"/>
                <a:ea typeface="微软雅黑" pitchFamily="34" charset="-122"/>
              </a:rPr>
              <a:t>它</a:t>
            </a:r>
            <a:r>
              <a:rPr lang="zh-CN" altLang="zh-CN" sz="3600" dirty="0">
                <a:latin typeface="微软雅黑" pitchFamily="34" charset="-122"/>
                <a:ea typeface="微软雅黑" pitchFamily="34" charset="-122"/>
              </a:rPr>
              <a:t>根据表达式的判断结果选择是否执行相应的代码块 。</a:t>
            </a:r>
            <a:endParaRPr lang="zh-CN" altLang="en-US" sz="3600" dirty="0">
              <a:latin typeface="微软雅黑" pitchFamily="34" charset="-122"/>
              <a:ea typeface="微软雅黑" pitchFamily="34" charset="-122"/>
            </a:endParaRPr>
          </a:p>
        </p:txBody>
      </p:sp>
      <p:sp>
        <p:nvSpPr>
          <p:cNvPr id="15" name="矩形 14"/>
          <p:cNvSpPr/>
          <p:nvPr/>
        </p:nvSpPr>
        <p:spPr>
          <a:xfrm>
            <a:off x="734290" y="4599709"/>
            <a:ext cx="6345383" cy="1366874"/>
          </a:xfrm>
          <a:prstGeom prst="rect">
            <a:avLst/>
          </a:prstGeom>
          <a:noFill/>
          <a:ln w="19050">
            <a:solidFill>
              <a:schemeClr val="tx1"/>
            </a:solidFill>
            <a:prstDash val="sysDash"/>
          </a:ln>
        </p:spPr>
        <p:style>
          <a:lnRef idx="1">
            <a:schemeClr val="accent1"/>
          </a:lnRef>
          <a:fillRef idx="3">
            <a:schemeClr val="accent1"/>
          </a:fillRef>
          <a:effectRef idx="2">
            <a:schemeClr val="accent1"/>
          </a:effectRef>
          <a:fontRef idx="minor">
            <a:schemeClr val="lt1"/>
          </a:fontRef>
        </p:style>
        <p:txBody>
          <a:bodyPr anchor="ctr"/>
          <a:lstStyle/>
          <a:p>
            <a:pPr algn="ctr">
              <a:lnSpc>
                <a:spcPct val="120000"/>
              </a:lnSpc>
              <a:buFontTx/>
              <a:buNone/>
              <a:defRPr/>
            </a:pPr>
            <a:endParaRPr kumimoji="1" lang="zh-CN" altLang="zh-CN" dirty="0">
              <a:latin typeface="Times New Roman" panose="02020603050405020304" charset="0"/>
              <a:ea typeface="微软雅黑" panose="020B0503020204020204" charset="-122"/>
            </a:endParaRPr>
          </a:p>
        </p:txBody>
      </p:sp>
      <p:sp>
        <p:nvSpPr>
          <p:cNvPr id="16" name="文本框 2"/>
          <p:cNvSpPr txBox="1">
            <a:spLocks noChangeArrowheads="1"/>
          </p:cNvSpPr>
          <p:nvPr/>
        </p:nvSpPr>
        <p:spPr bwMode="auto">
          <a:xfrm>
            <a:off x="2269473" y="4806091"/>
            <a:ext cx="264848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等线" charset="-122"/>
                <a:ea typeface="宋体" pitchFamily="2" charset="-122"/>
              </a:defRPr>
            </a:lvl1pPr>
            <a:lvl2pPr>
              <a:defRPr sz="2400">
                <a:solidFill>
                  <a:schemeClr val="tx1"/>
                </a:solidFill>
                <a:latin typeface="等线" charset="-122"/>
                <a:ea typeface="宋体" pitchFamily="2" charset="-122"/>
              </a:defRPr>
            </a:lvl2pPr>
            <a:lvl3pPr>
              <a:defRPr sz="2400">
                <a:solidFill>
                  <a:schemeClr val="tx1"/>
                </a:solidFill>
                <a:latin typeface="等线" charset="-122"/>
                <a:ea typeface="宋体" pitchFamily="2" charset="-122"/>
              </a:defRPr>
            </a:lvl3pPr>
            <a:lvl4pPr>
              <a:defRPr sz="2400">
                <a:solidFill>
                  <a:schemeClr val="tx1"/>
                </a:solidFill>
                <a:latin typeface="等线" charset="-122"/>
                <a:ea typeface="宋体" pitchFamily="2" charset="-122"/>
              </a:defRPr>
            </a:lvl4pPr>
            <a:lvl5pPr>
              <a:defRPr sz="2400">
                <a:solidFill>
                  <a:schemeClr val="tx1"/>
                </a:solidFill>
                <a:latin typeface="等线" charset="-122"/>
                <a:ea typeface="宋体" pitchFamily="2" charset="-122"/>
              </a:defRPr>
            </a:lvl5pPr>
            <a:lvl6pPr fontAlgn="base">
              <a:spcBef>
                <a:spcPct val="0"/>
              </a:spcBef>
              <a:spcAft>
                <a:spcPct val="0"/>
              </a:spcAft>
              <a:buFont typeface="Arial" pitchFamily="34" charset="0"/>
              <a:defRPr sz="2400">
                <a:solidFill>
                  <a:schemeClr val="tx1"/>
                </a:solidFill>
                <a:latin typeface="等线" charset="-122"/>
                <a:ea typeface="宋体" pitchFamily="2" charset="-122"/>
              </a:defRPr>
            </a:lvl6pPr>
            <a:lvl7pPr fontAlgn="base">
              <a:spcBef>
                <a:spcPct val="0"/>
              </a:spcBef>
              <a:spcAft>
                <a:spcPct val="0"/>
              </a:spcAft>
              <a:buFont typeface="Arial" pitchFamily="34" charset="0"/>
              <a:defRPr sz="2400">
                <a:solidFill>
                  <a:schemeClr val="tx1"/>
                </a:solidFill>
                <a:latin typeface="等线" charset="-122"/>
                <a:ea typeface="宋体" pitchFamily="2" charset="-122"/>
              </a:defRPr>
            </a:lvl7pPr>
            <a:lvl8pPr fontAlgn="base">
              <a:spcBef>
                <a:spcPct val="0"/>
              </a:spcBef>
              <a:spcAft>
                <a:spcPct val="0"/>
              </a:spcAft>
              <a:buFont typeface="Arial" pitchFamily="34" charset="0"/>
              <a:defRPr sz="2400">
                <a:solidFill>
                  <a:schemeClr val="tx1"/>
                </a:solidFill>
                <a:latin typeface="等线" charset="-122"/>
                <a:ea typeface="宋体" pitchFamily="2" charset="-122"/>
              </a:defRPr>
            </a:lvl8pPr>
            <a:lvl9pPr fontAlgn="base">
              <a:spcBef>
                <a:spcPct val="0"/>
              </a:spcBef>
              <a:spcAft>
                <a:spcPct val="0"/>
              </a:spcAft>
              <a:buFont typeface="Arial" pitchFamily="34" charset="0"/>
              <a:defRPr sz="2400">
                <a:solidFill>
                  <a:schemeClr val="tx1"/>
                </a:solidFill>
                <a:latin typeface="等线" charset="-122"/>
                <a:ea typeface="宋体" pitchFamily="2" charset="-122"/>
              </a:defRPr>
            </a:lvl9pPr>
          </a:lstStyle>
          <a:p>
            <a:r>
              <a:rPr lang="en-US" altLang="zh-CN" sz="2800" dirty="0" smtClean="0">
                <a:latin typeface="Times New Roman" pitchFamily="18" charset="0"/>
              </a:rPr>
              <a:t>if </a:t>
            </a:r>
            <a:r>
              <a:rPr lang="zh-CN" altLang="zh-CN" sz="2800" dirty="0" smtClean="0">
                <a:latin typeface="Times New Roman" pitchFamily="18" charset="0"/>
              </a:rPr>
              <a:t>条</a:t>
            </a:r>
            <a:r>
              <a:rPr lang="zh-CN" altLang="zh-CN" sz="2800" dirty="0">
                <a:latin typeface="Times New Roman" pitchFamily="18" charset="0"/>
              </a:rPr>
              <a:t>件表达式：</a:t>
            </a:r>
          </a:p>
          <a:p>
            <a:r>
              <a:rPr lang="en-US" altLang="zh-CN" sz="2800" dirty="0">
                <a:latin typeface="Times New Roman" pitchFamily="18" charset="0"/>
              </a:rPr>
              <a:t> </a:t>
            </a:r>
            <a:r>
              <a:rPr lang="en-US" altLang="zh-CN" sz="2800" dirty="0" smtClean="0">
                <a:latin typeface="Times New Roman" pitchFamily="18" charset="0"/>
              </a:rPr>
              <a:t>    </a:t>
            </a:r>
            <a:r>
              <a:rPr lang="zh-CN" altLang="zh-CN" sz="2800" dirty="0" smtClean="0">
                <a:latin typeface="Times New Roman" pitchFamily="18" charset="0"/>
              </a:rPr>
              <a:t>代</a:t>
            </a:r>
            <a:r>
              <a:rPr lang="zh-CN" altLang="zh-CN" sz="2800" dirty="0">
                <a:latin typeface="Times New Roman" pitchFamily="18" charset="0"/>
              </a:rPr>
              <a:t>码块</a:t>
            </a:r>
          </a:p>
        </p:txBody>
      </p:sp>
      <p:pic>
        <p:nvPicPr>
          <p:cNvPr id="18" name="图片 17"/>
          <p:cNvPicPr/>
          <p:nvPr/>
        </p:nvPicPr>
        <p:blipFill>
          <a:blip r:embed="rId2">
            <a:extLst>
              <a:ext uri="{28A0092B-C50C-407E-A947-70E740481C1C}">
                <a14:useLocalDpi xmlns:a14="http://schemas.microsoft.com/office/drawing/2010/main" val="0"/>
              </a:ext>
            </a:extLst>
          </a:blip>
          <a:stretch>
            <a:fillRect/>
          </a:stretch>
        </p:blipFill>
        <p:spPr>
          <a:xfrm>
            <a:off x="7873998" y="1636238"/>
            <a:ext cx="3130983" cy="4389274"/>
          </a:xfrm>
          <a:prstGeom prst="rect">
            <a:avLst/>
          </a:prstGeom>
        </p:spPr>
      </p:pic>
    </p:spTree>
    <p:extLst>
      <p:ext uri="{BB962C8B-B14F-4D97-AF65-F5344CB8AC3E}">
        <p14:creationId xmlns:p14="http://schemas.microsoft.com/office/powerpoint/2010/main" val="39148670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74999f28c556aee223155ec2bc8375aaefda5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1460</TotalTime>
  <Words>3139</Words>
  <Application>Microsoft Office PowerPoint</Application>
  <PresentationFormat>自定义</PresentationFormat>
  <Paragraphs>248</Paragraphs>
  <Slides>55</Slides>
  <Notes>2</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57" baseType="lpstr">
      <vt:lpstr>Office 主题​​</vt:lpstr>
      <vt:lpstr>Microsoft Excel 97-2003 工作表</vt:lpstr>
      <vt:lpstr>第3章 流程控制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lucius</dc:creator>
  <cp:lastModifiedBy>郑瑶瑶</cp:lastModifiedBy>
  <cp:revision>2611</cp:revision>
  <dcterms:created xsi:type="dcterms:W3CDTF">2016-08-25T05:35:30Z</dcterms:created>
  <dcterms:modified xsi:type="dcterms:W3CDTF">2020-04-22T09:12:36Z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