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398" r:id="rId3"/>
    <p:sldId id="896" r:id="rId4"/>
    <p:sldId id="344" r:id="rId5"/>
    <p:sldId id="897" r:id="rId6"/>
    <p:sldId id="948" r:id="rId7"/>
    <p:sldId id="949" r:id="rId8"/>
    <p:sldId id="950" r:id="rId9"/>
    <p:sldId id="951" r:id="rId10"/>
    <p:sldId id="921" r:id="rId11"/>
    <p:sldId id="952" r:id="rId12"/>
    <p:sldId id="923" r:id="rId13"/>
    <p:sldId id="953" r:id="rId14"/>
    <p:sldId id="977" r:id="rId15"/>
    <p:sldId id="954" r:id="rId16"/>
    <p:sldId id="924" r:id="rId17"/>
    <p:sldId id="955" r:id="rId18"/>
    <p:sldId id="849" r:id="rId19"/>
    <p:sldId id="956" r:id="rId20"/>
    <p:sldId id="957" r:id="rId21"/>
    <p:sldId id="925" r:id="rId22"/>
    <p:sldId id="958" r:id="rId23"/>
    <p:sldId id="959" r:id="rId24"/>
    <p:sldId id="960" r:id="rId25"/>
    <p:sldId id="961" r:id="rId26"/>
    <p:sldId id="962" r:id="rId27"/>
    <p:sldId id="926" r:id="rId28"/>
    <p:sldId id="978" r:id="rId29"/>
    <p:sldId id="963" r:id="rId30"/>
    <p:sldId id="927" r:id="rId31"/>
    <p:sldId id="964" r:id="rId32"/>
    <p:sldId id="965" r:id="rId33"/>
    <p:sldId id="966" r:id="rId34"/>
    <p:sldId id="967" r:id="rId35"/>
    <p:sldId id="968" r:id="rId36"/>
    <p:sldId id="899" r:id="rId37"/>
    <p:sldId id="969" r:id="rId38"/>
    <p:sldId id="970" r:id="rId39"/>
    <p:sldId id="971" r:id="rId40"/>
    <p:sldId id="972" r:id="rId41"/>
    <p:sldId id="900" r:id="rId42"/>
    <p:sldId id="973" r:id="rId43"/>
    <p:sldId id="974" r:id="rId44"/>
    <p:sldId id="975" r:id="rId45"/>
    <p:sldId id="976" r:id="rId46"/>
    <p:sldId id="901" r:id="rId47"/>
    <p:sldId id="929" r:id="rId48"/>
    <p:sldId id="979" r:id="rId49"/>
    <p:sldId id="531" r:id="rId50"/>
    <p:sldId id="376" r:id="rId51"/>
  </p:sldIdLst>
  <p:sldSz cx="12192000" cy="6858000"/>
  <p:notesSz cx="6858000" cy="9144000"/>
  <p:custDataLst>
    <p:tags r:id="rId5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3A2"/>
    <a:srgbClr val="1369B2"/>
    <a:srgbClr val="D6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 snapToGrid="0">
      <p:cViewPr>
        <p:scale>
          <a:sx n="69" d="100"/>
          <a:sy n="69" d="100"/>
        </p:scale>
        <p:origin x="-282" y="-504"/>
      </p:cViewPr>
      <p:guideLst>
        <p:guide orient="horz" pos="2092"/>
        <p:guide pos="38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66" d="100"/>
        <a:sy n="2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kumimoji="1" sz="1200">
                <a:latin typeface="等线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>
                <a:latin typeface="等线" charset="0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kumimoji="1" sz="1200">
                <a:latin typeface="等线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283E0F-74FB-4CF6-B92F-BA0D3B768B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016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7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fld id="{666C4432-86B1-44C8-B144-754EE8881D6E}" type="slidenum">
              <a:rPr lang="zh-CN" altLang="en-US" sz="120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144000" cy="191298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88698-2790-4799-A03F-F8D2A4A2DB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41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0D640-E144-490B-8F7E-65C826AB46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73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3D8B2-F2A4-4705-A013-3C96A07E7A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43D35E-3885-4274-AA9A-8DFBF1713F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25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1F17B-D6B6-4D3F-8964-F09DF34F00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80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40E0F-B024-4B43-831A-91927FC0695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31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5B6AA8-31EB-468B-8C41-6415ECD260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46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1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0E7A1-F48F-4719-BB98-7E5AEA7B7FB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9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 noProof="1">
                <a:solidFill>
                  <a:srgbClr val="898989"/>
                </a:solidFill>
                <a:latin typeface="等线" charset="-122"/>
                <a:ea typeface="等线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等线" charset="-122"/>
              </a:defRPr>
            </a:lvl1pPr>
          </a:lstStyle>
          <a:p>
            <a:fld id="{5558DAD5-D431-48DD-BB7C-9F90A0AF82BA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31" name="图片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588"/>
            <a:ext cx="12191999" cy="6848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矩形 1"/>
          <p:cNvSpPr>
            <a:spLocks noChangeArrowheads="1"/>
          </p:cNvSpPr>
          <p:nvPr/>
        </p:nvSpPr>
        <p:spPr bwMode="auto">
          <a:xfrm>
            <a:off x="871538" y="363538"/>
            <a:ext cx="892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✎ </a:t>
            </a:r>
            <a:endParaRPr lang="zh-CN" altLang="en-US" sz="360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64" r:id="rId8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等线 Ligh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ctrTitle"/>
          </p:nvPr>
        </p:nvSpPr>
        <p:spPr>
          <a:xfrm>
            <a:off x="1670050" y="1709738"/>
            <a:ext cx="9144000" cy="1912937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dirty="0" smtClean="0"/>
              <a:t>字</a:t>
            </a:r>
            <a:r>
              <a:rPr lang="zh-CN" altLang="zh-CN" dirty="0"/>
              <a:t>典和集合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5038725"/>
            <a:ext cx="43053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5813887" y="5236537"/>
            <a:ext cx="25126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zh-CN" altLang="en-US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认识字典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字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典的基本操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作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9240983" y="5236537"/>
            <a:ext cx="247996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集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合的创建方式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集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合操作与操作符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通过“键”访问字典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如果字典中不存在待访问的键，会引发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KeyError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异常。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04655" y="3212811"/>
            <a:ext cx="6525490" cy="23982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3463637" y="3370812"/>
            <a:ext cx="5056908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color_dict = {'purple': '</a:t>
            </a:r>
            <a:r>
              <a:rPr lang="zh-CN" altLang="zh-CN" sz="3200" dirty="0">
                <a:latin typeface="Times New Roman" pitchFamily="18" charset="0"/>
              </a:rPr>
              <a:t>紫色</a:t>
            </a:r>
            <a:r>
              <a:rPr lang="en-US" altLang="zh-CN" sz="3200" dirty="0">
                <a:latin typeface="Times New Roman" pitchFamily="18" charset="0"/>
              </a:rPr>
              <a:t>',</a:t>
            </a:r>
          </a:p>
          <a:p>
            <a:r>
              <a:rPr lang="en-US" altLang="zh-CN" sz="3200" dirty="0">
                <a:latin typeface="Times New Roman" pitchFamily="18" charset="0"/>
              </a:rPr>
              <a:t>                      'green': '</a:t>
            </a:r>
            <a:r>
              <a:rPr lang="zh-CN" altLang="zh-CN" sz="3200" dirty="0">
                <a:latin typeface="Times New Roman" pitchFamily="18" charset="0"/>
              </a:rPr>
              <a:t>绿色</a:t>
            </a:r>
            <a:r>
              <a:rPr lang="en-US" altLang="zh-CN" sz="3200" dirty="0">
                <a:latin typeface="Times New Roman" pitchFamily="18" charset="0"/>
              </a:rPr>
              <a:t>', </a:t>
            </a:r>
          </a:p>
          <a:p>
            <a:r>
              <a:rPr lang="en-US" altLang="zh-CN" sz="3200" dirty="0">
                <a:latin typeface="Times New Roman" pitchFamily="18" charset="0"/>
              </a:rPr>
              <a:t>                      'black': '</a:t>
            </a:r>
            <a:r>
              <a:rPr lang="zh-CN" altLang="zh-CN" sz="3200" dirty="0">
                <a:latin typeface="Times New Roman" pitchFamily="18" charset="0"/>
              </a:rPr>
              <a:t>黑色</a:t>
            </a:r>
            <a:r>
              <a:rPr lang="en-US" altLang="zh-CN" sz="3200" dirty="0">
                <a:latin typeface="Times New Roman" pitchFamily="18" charset="0"/>
              </a:rPr>
              <a:t>'}</a:t>
            </a:r>
          </a:p>
          <a:p>
            <a:r>
              <a:rPr lang="en-US" altLang="zh-CN" sz="3200" dirty="0">
                <a:latin typeface="Times New Roman" pitchFamily="18" charset="0"/>
              </a:rPr>
              <a:t>color_dict['red']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7051964" y="5126181"/>
            <a:ext cx="4184072" cy="1316182"/>
          </a:xfrm>
          <a:prstGeom prst="wedgeRoundRectCallout">
            <a:avLst>
              <a:gd name="adj1" fmla="val -72370"/>
              <a:gd name="adj2" fmla="val -4157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Traceback (most recent call last):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ctr"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KeyError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: 'red'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93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通过“键”访问字典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为了避免引起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KeyError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异常，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访问字典元素时可以先使用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not in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检测某个键是否存在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2604655" y="3421119"/>
            <a:ext cx="6525490" cy="23982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3719946" y="3579120"/>
            <a:ext cx="4294908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if 'red' in color_dict: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</a:rPr>
              <a:t>     print(color_dict</a:t>
            </a:r>
            <a:r>
              <a:rPr lang="en-US" altLang="zh-CN" sz="3200" dirty="0">
                <a:latin typeface="Times New Roman" pitchFamily="18" charset="0"/>
              </a:rPr>
              <a:t>['red'])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else: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</a:rPr>
              <a:t>     print</a:t>
            </a:r>
            <a:r>
              <a:rPr lang="en-US" altLang="zh-CN" sz="3200" dirty="0">
                <a:latin typeface="Times New Roman" pitchFamily="18" charset="0"/>
              </a:rPr>
              <a:t>('</a:t>
            </a:r>
            <a:r>
              <a:rPr lang="zh-CN" altLang="zh-CN" sz="3200" dirty="0">
                <a:latin typeface="Times New Roman" pitchFamily="18" charset="0"/>
              </a:rPr>
              <a:t>键不存在</a:t>
            </a:r>
            <a:r>
              <a:rPr lang="en-US" altLang="zh-CN" sz="3200" dirty="0">
                <a:latin typeface="Times New Roman" pitchFamily="18" charset="0"/>
              </a:rPr>
              <a:t>')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4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：单词识别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周一到周日的英文依次为：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Monday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Tuesday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Wednesday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Thursday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Fridday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Saturday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Sunday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8" name="Picture 2" descr="https://timgsa.baidu.com/timg?image&amp;quality=80&amp;size=b9999_10000&amp;sec=1562218134214&amp;di=6bd3c6761b6ca8071b7c690dca11d0c6&amp;imgtype=0&amp;src=http%3A%2F%2Fimgsrc.baidu.com%2Fforum%2Fw%3D580%2Fsign%3D317be69690529822053339cbe7cb7b3b%2Fc368e71190ef76c6d0b7217a9d16fdfaae5167a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51" b="21109"/>
          <a:stretch/>
        </p:blipFill>
        <p:spPr bwMode="auto">
          <a:xfrm>
            <a:off x="1795647" y="4073236"/>
            <a:ext cx="8244620" cy="150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94664" y="5481841"/>
            <a:ext cx="882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latin typeface="Calibri" pitchFamily="34" charset="0"/>
              </a:rPr>
              <a:t>Sunday</a:t>
            </a:r>
            <a:endParaRPr lang="zh-CN" altLang="en-US" sz="1800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65963" y="5481841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latin typeface="Calibri" pitchFamily="34" charset="0"/>
              </a:rPr>
              <a:t>Monday</a:t>
            </a:r>
            <a:endParaRPr lang="zh-CN" altLang="en-US" sz="1800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02526" y="548184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latin typeface="Calibri" pitchFamily="34" charset="0"/>
              </a:rPr>
              <a:t>Tuesday</a:t>
            </a:r>
            <a:endParaRPr lang="zh-CN" altLang="en-US" sz="1800" dirty="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28448" y="5481841"/>
            <a:ext cx="129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latin typeface="Calibri" pitchFamily="34" charset="0"/>
              </a:rPr>
              <a:t>Wednesday</a:t>
            </a:r>
            <a:endParaRPr lang="zh-CN" altLang="en-US" sz="1800" dirty="0"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62328" y="5481841"/>
            <a:ext cx="105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latin typeface="Calibri" pitchFamily="34" charset="0"/>
              </a:rPr>
              <a:t>Thursday</a:t>
            </a:r>
            <a:endParaRPr lang="zh-CN" altLang="en-US" sz="1800" dirty="0"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94884" y="5481841"/>
            <a:ext cx="770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latin typeface="Calibri" pitchFamily="34" charset="0"/>
              </a:rPr>
              <a:t>Friday</a:t>
            </a:r>
            <a:endParaRPr lang="zh-CN" altLang="en-US" sz="18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53974" y="5476674"/>
            <a:ext cx="102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Calibri" pitchFamily="34" charset="0"/>
              </a:rPr>
              <a:t>Saturday</a:t>
            </a:r>
            <a:endParaRPr lang="zh-CN" alt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39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：单词识别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在这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个单词的范围之内，通过第一或前两个字母即可判断对应的是哪个单词。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23854" y="3406779"/>
            <a:ext cx="716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61018" y="3406778"/>
            <a:ext cx="27699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Wednesday</a:t>
            </a:r>
            <a:endParaRPr lang="en-US" altLang="zh-CN" sz="4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23854" y="4598270"/>
            <a:ext cx="9060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SU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61018" y="4598269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Sunday</a:t>
            </a:r>
            <a:endParaRPr lang="en-US" altLang="zh-CN" sz="4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 descr="https://timgsa.baidu.com/timg?image&amp;quality=80&amp;size=b9999_10000&amp;sec=1562218590537&amp;di=267958a4aa22cf29f2c08c1b6ff71e18&amp;imgtype=0&amp;src=http%3A%2F%2Fpic3.16pic.com%2F00%2F38%2F12%2F16pic_3812687_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374" y="3177557"/>
            <a:ext cx="1964614" cy="122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ttps://timgsa.baidu.com/timg?image&amp;quality=80&amp;size=b9999_10000&amp;sec=1562218590537&amp;di=267958a4aa22cf29f2c08c1b6ff71e18&amp;imgtype=0&amp;src=http%3A%2F%2Fpic3.16pic.com%2F00%2F38%2F12%2F16pic_3812687_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374" y="4369047"/>
            <a:ext cx="1964614" cy="122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99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：单词识别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6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/>
        </p:blipFill>
        <p:spPr bwMode="auto">
          <a:xfrm>
            <a:off x="9485008" y="2470647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/>
          <p:cNvSpPr/>
          <p:nvPr/>
        </p:nvSpPr>
        <p:spPr>
          <a:xfrm>
            <a:off x="2089999" y="2484295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2"/>
          <p:cNvSpPr>
            <a:spLocks noChangeArrowheads="1"/>
          </p:cNvSpPr>
          <p:nvPr/>
        </p:nvSpPr>
        <p:spPr bwMode="auto">
          <a:xfrm>
            <a:off x="2463027" y="2596208"/>
            <a:ext cx="686037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本实例要求编写程序，实现根据第一或前两个字母输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出完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整单词的功能。</a:t>
            </a:r>
          </a:p>
        </p:txBody>
      </p:sp>
    </p:spTree>
    <p:extLst>
      <p:ext uri="{BB962C8B-B14F-4D97-AF65-F5344CB8AC3E}">
        <p14:creationId xmlns:p14="http://schemas.microsoft.com/office/powerpoint/2010/main" val="189966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2304257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认识字典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字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典的基本操作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集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合的创建方式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集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合操作与操作符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655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字典元素的添加和修改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字典可通过</a:t>
            </a:r>
            <a:r>
              <a:rPr lang="en-US" altLang="zh-CN" sz="3600" dirty="0" smtClean="0">
                <a:latin typeface="Calibri" pitchFamily="34" charset="0"/>
                <a:ea typeface="楷体" pitchFamily="49" charset="-122"/>
              </a:rPr>
              <a:t>update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方法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或指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定的键添加元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素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添加字典元素</a:t>
            </a:r>
          </a:p>
        </p:txBody>
      </p:sp>
      <p:sp>
        <p:nvSpPr>
          <p:cNvPr id="7" name="矩形 6"/>
          <p:cNvSpPr/>
          <p:nvPr/>
        </p:nvSpPr>
        <p:spPr>
          <a:xfrm>
            <a:off x="1357746" y="3249767"/>
            <a:ext cx="9601200" cy="215345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3961196" y="3440903"/>
            <a:ext cx="463083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add_dict = {'stu1': '</a:t>
            </a:r>
            <a:r>
              <a:rPr lang="zh-CN" altLang="zh-CN" sz="2800" dirty="0">
                <a:latin typeface="Times New Roman" pitchFamily="18" charset="0"/>
              </a:rPr>
              <a:t>小明</a:t>
            </a:r>
            <a:r>
              <a:rPr lang="en-US" altLang="zh-CN" sz="2800" dirty="0">
                <a:latin typeface="Times New Roman" pitchFamily="18" charset="0"/>
              </a:rPr>
              <a:t>'}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add_dict.update(stu2='</a:t>
            </a:r>
            <a:r>
              <a:rPr lang="zh-CN" altLang="zh-CN" sz="2800" dirty="0">
                <a:latin typeface="Times New Roman" pitchFamily="18" charset="0"/>
              </a:rPr>
              <a:t>小刚</a:t>
            </a:r>
            <a:r>
              <a:rPr lang="en-US" altLang="zh-CN" sz="2800" dirty="0">
                <a:latin typeface="Times New Roman" pitchFamily="18" charset="0"/>
              </a:rPr>
              <a:t>')  </a:t>
            </a:r>
            <a:endParaRPr lang="zh-CN" altLang="zh-CN" sz="2800" dirty="0" smtClean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add_dict['stu3'] = '</a:t>
            </a:r>
            <a:r>
              <a:rPr lang="zh-CN" altLang="zh-CN" sz="2800" dirty="0" smtClean="0">
                <a:latin typeface="Times New Roman" pitchFamily="18" charset="0"/>
              </a:rPr>
              <a:t>小兰</a:t>
            </a:r>
            <a:r>
              <a:rPr lang="en-US" altLang="zh-CN" sz="2800" dirty="0" smtClean="0">
                <a:latin typeface="Times New Roman" pitchFamily="18" charset="0"/>
              </a:rPr>
              <a:t>' </a:t>
            </a:r>
            <a:endParaRPr lang="zh-CN" altLang="zh-CN" sz="2800" dirty="0" smtClean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print(add_dict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7633854" y="5029202"/>
            <a:ext cx="3519054" cy="1177636"/>
          </a:xfrm>
          <a:prstGeom prst="wedgeRoundRectCallout">
            <a:avLst>
              <a:gd name="adj1" fmla="val -89299"/>
              <a:gd name="adj2" fmla="val -4863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{'stu1': '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小明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', 'stu2': '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小刚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', 'stu3': '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小兰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'}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21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字典元素的添加和修改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字典可通过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update()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方法或指定的键</a:t>
            </a: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修改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元素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lvl="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修改字典元素</a:t>
            </a:r>
          </a:p>
        </p:txBody>
      </p:sp>
      <p:sp>
        <p:nvSpPr>
          <p:cNvPr id="7" name="矩形 6"/>
          <p:cNvSpPr/>
          <p:nvPr/>
        </p:nvSpPr>
        <p:spPr>
          <a:xfrm>
            <a:off x="1357746" y="3112385"/>
            <a:ext cx="9601200" cy="215345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2015837" y="3303521"/>
            <a:ext cx="828501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modify_dict = {'stu1': '</a:t>
            </a:r>
            <a:r>
              <a:rPr lang="zh-CN" altLang="zh-CN" sz="2800" dirty="0">
                <a:latin typeface="Times New Roman" pitchFamily="18" charset="0"/>
              </a:rPr>
              <a:t>小明</a:t>
            </a:r>
            <a:r>
              <a:rPr lang="en-US" altLang="zh-CN" sz="2800" dirty="0">
                <a:latin typeface="Times New Roman" pitchFamily="18" charset="0"/>
              </a:rPr>
              <a:t>', 'stu2': '</a:t>
            </a:r>
            <a:r>
              <a:rPr lang="zh-CN" altLang="zh-CN" sz="2800" dirty="0">
                <a:latin typeface="Times New Roman" pitchFamily="18" charset="0"/>
              </a:rPr>
              <a:t>小刚</a:t>
            </a:r>
            <a:r>
              <a:rPr lang="en-US" altLang="zh-CN" sz="2800" dirty="0">
                <a:latin typeface="Times New Roman" pitchFamily="18" charset="0"/>
              </a:rPr>
              <a:t>', 'stu3': '</a:t>
            </a:r>
            <a:r>
              <a:rPr lang="zh-CN" altLang="zh-CN" sz="2800" dirty="0">
                <a:latin typeface="Times New Roman" pitchFamily="18" charset="0"/>
              </a:rPr>
              <a:t>小兰</a:t>
            </a:r>
            <a:r>
              <a:rPr lang="en-US" altLang="zh-CN" sz="2800" dirty="0">
                <a:latin typeface="Times New Roman" pitchFamily="18" charset="0"/>
              </a:rPr>
              <a:t>'}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modify_dict.update(stu2='</a:t>
            </a:r>
            <a:r>
              <a:rPr lang="zh-CN" altLang="zh-CN" sz="2800" dirty="0">
                <a:latin typeface="Times New Roman" pitchFamily="18" charset="0"/>
              </a:rPr>
              <a:t>张强</a:t>
            </a:r>
            <a:r>
              <a:rPr lang="en-US" altLang="zh-CN" sz="2800" dirty="0">
                <a:latin typeface="Times New Roman" pitchFamily="18" charset="0"/>
              </a:rPr>
              <a:t>')   	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modify_dict['stu3'] = '</a:t>
            </a:r>
            <a:r>
              <a:rPr lang="zh-CN" altLang="zh-CN" sz="2800" dirty="0">
                <a:latin typeface="Times New Roman" pitchFamily="18" charset="0"/>
              </a:rPr>
              <a:t>刘婷</a:t>
            </a:r>
            <a:r>
              <a:rPr lang="en-US" altLang="zh-CN" sz="2800" dirty="0">
                <a:latin typeface="Times New Roman" pitchFamily="18" charset="0"/>
              </a:rPr>
              <a:t>'       	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print(modify_dict) 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7245928" y="4869151"/>
            <a:ext cx="3519054" cy="1177636"/>
          </a:xfrm>
          <a:prstGeom prst="wedgeRoundRectCallout">
            <a:avLst>
              <a:gd name="adj1" fmla="val -116857"/>
              <a:gd name="adj2" fmla="val -4746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{'stu1': '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小明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', 'stu2': '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张强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', 'stu3': '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刘婷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'} 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08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字典元素的删除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pop()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法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可以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根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据指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定</a:t>
            </a: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的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键删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除字典中的指定元素，若删除成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功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则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返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回目标元素的值。</a:t>
            </a: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pop</a:t>
            </a:r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zh-CN" altLang="zh-CN" sz="3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57746" y="3746887"/>
            <a:ext cx="9601200" cy="168409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1805059" y="3927214"/>
            <a:ext cx="894311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600" dirty="0">
                <a:latin typeface="Times New Roman" pitchFamily="18" charset="0"/>
              </a:rPr>
              <a:t>per_info = {'001': '</a:t>
            </a:r>
            <a:r>
              <a:rPr lang="zh-CN" altLang="zh-CN" sz="2600" dirty="0">
                <a:latin typeface="Times New Roman" pitchFamily="18" charset="0"/>
              </a:rPr>
              <a:t>张三</a:t>
            </a:r>
            <a:r>
              <a:rPr lang="en-US" altLang="zh-CN" sz="2600" dirty="0">
                <a:latin typeface="Times New Roman" pitchFamily="18" charset="0"/>
              </a:rPr>
              <a:t>', '002': '</a:t>
            </a:r>
            <a:r>
              <a:rPr lang="zh-CN" altLang="zh-CN" sz="2600" dirty="0">
                <a:latin typeface="Times New Roman" pitchFamily="18" charset="0"/>
              </a:rPr>
              <a:t>李四</a:t>
            </a:r>
            <a:r>
              <a:rPr lang="en-US" altLang="zh-CN" sz="2600" dirty="0">
                <a:latin typeface="Times New Roman" pitchFamily="18" charset="0"/>
              </a:rPr>
              <a:t>', '003': '</a:t>
            </a:r>
            <a:r>
              <a:rPr lang="zh-CN" altLang="zh-CN" sz="2600" dirty="0">
                <a:latin typeface="Times New Roman" pitchFamily="18" charset="0"/>
              </a:rPr>
              <a:t>王五</a:t>
            </a:r>
            <a:r>
              <a:rPr lang="en-US" altLang="zh-CN" sz="2600" dirty="0">
                <a:latin typeface="Times New Roman" pitchFamily="18" charset="0"/>
              </a:rPr>
              <a:t>', '004': '</a:t>
            </a:r>
            <a:r>
              <a:rPr lang="zh-CN" altLang="zh-CN" sz="2600" dirty="0">
                <a:latin typeface="Times New Roman" pitchFamily="18" charset="0"/>
              </a:rPr>
              <a:t>赵六</a:t>
            </a:r>
            <a:r>
              <a:rPr lang="en-US" altLang="zh-CN" sz="2600" dirty="0">
                <a:latin typeface="Times New Roman" pitchFamily="18" charset="0"/>
              </a:rPr>
              <a:t>', }</a:t>
            </a:r>
          </a:p>
          <a:p>
            <a:r>
              <a:rPr lang="en-US" altLang="zh-CN" sz="2600" dirty="0">
                <a:latin typeface="Times New Roman" pitchFamily="18" charset="0"/>
              </a:rPr>
              <a:t>per_info.pop('001')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print(per_info)</a:t>
            </a:r>
            <a:endParaRPr lang="zh-CN" altLang="zh-CN" sz="2600" dirty="0">
              <a:latin typeface="Times New Roman" pitchFamily="18" charset="0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6245221" y="5216106"/>
            <a:ext cx="3519054" cy="1177636"/>
          </a:xfrm>
          <a:prstGeom prst="wedgeRoundRectCallout">
            <a:avLst>
              <a:gd name="adj1" fmla="val -112526"/>
              <a:gd name="adj2" fmla="val -6981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{'002': '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李四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', '003': '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王五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', '004': '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赵六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'}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379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字典元素的删除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使用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popitem()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方法可以随机删除字典中的元素</a:t>
            </a: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，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若删除成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功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则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返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回目标元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素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popitem</a:t>
            </a:r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zh-CN" altLang="zh-CN" sz="3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57746" y="3746887"/>
            <a:ext cx="9601200" cy="168409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1805059" y="3942603"/>
            <a:ext cx="894311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600" dirty="0">
                <a:latin typeface="Times New Roman" pitchFamily="18" charset="0"/>
              </a:rPr>
              <a:t>per_info = {'001': '</a:t>
            </a:r>
            <a:r>
              <a:rPr lang="zh-CN" altLang="zh-CN" sz="2600" dirty="0">
                <a:latin typeface="Times New Roman" pitchFamily="18" charset="0"/>
              </a:rPr>
              <a:t>张三</a:t>
            </a:r>
            <a:r>
              <a:rPr lang="en-US" altLang="zh-CN" sz="2600" dirty="0">
                <a:latin typeface="Times New Roman" pitchFamily="18" charset="0"/>
              </a:rPr>
              <a:t>', '002': '</a:t>
            </a:r>
            <a:r>
              <a:rPr lang="zh-CN" altLang="zh-CN" sz="2600" dirty="0">
                <a:latin typeface="Times New Roman" pitchFamily="18" charset="0"/>
              </a:rPr>
              <a:t>李四</a:t>
            </a:r>
            <a:r>
              <a:rPr lang="en-US" altLang="zh-CN" sz="2600" dirty="0">
                <a:latin typeface="Times New Roman" pitchFamily="18" charset="0"/>
              </a:rPr>
              <a:t>', '003': '</a:t>
            </a:r>
            <a:r>
              <a:rPr lang="zh-CN" altLang="zh-CN" sz="2600" dirty="0">
                <a:latin typeface="Times New Roman" pitchFamily="18" charset="0"/>
              </a:rPr>
              <a:t>王五</a:t>
            </a:r>
            <a:r>
              <a:rPr lang="en-US" altLang="zh-CN" sz="2600" dirty="0">
                <a:latin typeface="Times New Roman" pitchFamily="18" charset="0"/>
              </a:rPr>
              <a:t>', '004': '</a:t>
            </a:r>
            <a:r>
              <a:rPr lang="zh-CN" altLang="zh-CN" sz="2600" dirty="0">
                <a:latin typeface="Times New Roman" pitchFamily="18" charset="0"/>
              </a:rPr>
              <a:t>赵六</a:t>
            </a:r>
            <a:r>
              <a:rPr lang="en-US" altLang="zh-CN" sz="2600" dirty="0">
                <a:latin typeface="Times New Roman" pitchFamily="18" charset="0"/>
              </a:rPr>
              <a:t>'}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 smtClean="0">
                <a:latin typeface="Times New Roman" pitchFamily="18" charset="0"/>
              </a:rPr>
              <a:t>per_info.popitem() </a:t>
            </a:r>
          </a:p>
          <a:p>
            <a:r>
              <a:rPr lang="en-US" altLang="zh-CN" sz="2600" dirty="0" smtClean="0">
                <a:latin typeface="Times New Roman" pitchFamily="18" charset="0"/>
              </a:rPr>
              <a:t>print(per_info</a:t>
            </a:r>
            <a:r>
              <a:rPr lang="en-US" altLang="zh-CN" sz="2600" dirty="0">
                <a:latin typeface="Times New Roman" pitchFamily="18" charset="0"/>
              </a:rPr>
              <a:t>)</a:t>
            </a:r>
            <a:endParaRPr lang="zh-CN" altLang="zh-CN" sz="2600" dirty="0">
              <a:latin typeface="Times New Roman" pitchFamily="18" charset="0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6276614" y="5216106"/>
            <a:ext cx="3519054" cy="1177636"/>
          </a:xfrm>
          <a:prstGeom prst="wedgeRoundRectCallout">
            <a:avLst>
              <a:gd name="adj1" fmla="val -117251"/>
              <a:gd name="adj2" fmla="val -6510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{'002': '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李四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', '003': '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王五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', '004': '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赵六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'}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471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3246438" y="1743075"/>
            <a:ext cx="5407025" cy="3732213"/>
            <a:chOff x="1809684" y="1771915"/>
            <a:chExt cx="5633372" cy="3890359"/>
          </a:xfrm>
        </p:grpSpPr>
        <p:sp>
          <p:nvSpPr>
            <p:cNvPr id="7170" name="弧形 80"/>
            <p:cNvSpPr>
              <a:spLocks noChangeArrowheads="1"/>
            </p:cNvSpPr>
            <p:nvPr/>
          </p:nvSpPr>
          <p:spPr bwMode="auto">
            <a:xfrm rot="5400000">
              <a:off x="3976670" y="3085281"/>
              <a:ext cx="1313885" cy="1314895"/>
            </a:xfrm>
            <a:custGeom>
              <a:avLst/>
              <a:gdLst>
                <a:gd name="T0" fmla="*/ 660347 w 1313885"/>
                <a:gd name="T1" fmla="*/ 1314886 h 1314895"/>
                <a:gd name="T2" fmla="*/ 50918 w 1313885"/>
                <a:gd name="T3" fmla="*/ 911233 h 1314895"/>
                <a:gd name="T4" fmla="*/ 191035 w 1313885"/>
                <a:gd name="T5" fmla="*/ 193946 h 1314895"/>
                <a:gd name="T6" fmla="*/ 907723 w 1313885"/>
                <a:gd name="T7" fmla="*/ 49788 h 1314895"/>
                <a:gd name="T8" fmla="*/ 1313886 w 1313885"/>
                <a:gd name="T9" fmla="*/ 657448 h 1314895"/>
                <a:gd name="T10" fmla="*/ 656943 w 1313885"/>
                <a:gd name="T11" fmla="*/ 657448 h 1314895"/>
                <a:gd name="T12" fmla="*/ 660347 w 1313885"/>
                <a:gd name="T13" fmla="*/ 1314886 h 1314895"/>
                <a:gd name="T14" fmla="*/ 660347 w 1313885"/>
                <a:gd name="T15" fmla="*/ 1314886 h 1314895"/>
                <a:gd name="T16" fmla="*/ 50918 w 1313885"/>
                <a:gd name="T17" fmla="*/ 911233 h 1314895"/>
                <a:gd name="T18" fmla="*/ 191035 w 1313885"/>
                <a:gd name="T19" fmla="*/ 193946 h 1314895"/>
                <a:gd name="T20" fmla="*/ 907723 w 1313885"/>
                <a:gd name="T21" fmla="*/ 49788 h 1314895"/>
                <a:gd name="T22" fmla="*/ 1313886 w 1313885"/>
                <a:gd name="T23" fmla="*/ 657448 h 1314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3885" h="1314895" stroke="0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  <a:lnTo>
                    <a:pt x="656943" y="657448"/>
                  </a:lnTo>
                  <a:cubicBezTo>
                    <a:pt x="658078" y="876594"/>
                    <a:pt x="659212" y="1095740"/>
                    <a:pt x="660347" y="1314886"/>
                  </a:cubicBezTo>
                  <a:close/>
                </a:path>
                <a:path w="1313885" h="1314895" fill="none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" name="弧形 81"/>
            <p:cNvSpPr>
              <a:spLocks noChangeArrowheads="1"/>
            </p:cNvSpPr>
            <p:nvPr/>
          </p:nvSpPr>
          <p:spPr bwMode="auto">
            <a:xfrm>
              <a:off x="4091957" y="3203290"/>
              <a:ext cx="1083341" cy="1083872"/>
            </a:xfrm>
            <a:custGeom>
              <a:avLst/>
              <a:gdLst>
                <a:gd name="T0" fmla="*/ 31 w 1083341"/>
                <a:gd name="T1" fmla="*/ 547729 h 1083872"/>
                <a:gd name="T2" fmla="*/ 267398 w 1083341"/>
                <a:gd name="T3" fmla="*/ 74608 h 1083872"/>
                <a:gd name="T4" fmla="*/ 810932 w 1083341"/>
                <a:gd name="T5" fmla="*/ 71700 h 1083872"/>
                <a:gd name="T6" fmla="*/ 1083342 w 1083341"/>
                <a:gd name="T7" fmla="*/ 541937 h 1083872"/>
                <a:gd name="T8" fmla="*/ 541671 w 1083341"/>
                <a:gd name="T9" fmla="*/ 541936 h 1083872"/>
                <a:gd name="T10" fmla="*/ 31 w 1083341"/>
                <a:gd name="T11" fmla="*/ 547729 h 1083872"/>
                <a:gd name="T12" fmla="*/ 31 w 1083341"/>
                <a:gd name="T13" fmla="*/ 547729 h 1083872"/>
                <a:gd name="T14" fmla="*/ 267398 w 1083341"/>
                <a:gd name="T15" fmla="*/ 74608 h 1083872"/>
                <a:gd name="T16" fmla="*/ 810932 w 1083341"/>
                <a:gd name="T17" fmla="*/ 71700 h 1083872"/>
                <a:gd name="T18" fmla="*/ 1083342 w 1083341"/>
                <a:gd name="T19" fmla="*/ 541937 h 108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341" h="1083872" stroke="0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  <a:lnTo>
                    <a:pt x="541671" y="541936"/>
                  </a:lnTo>
                  <a:lnTo>
                    <a:pt x="31" y="547729"/>
                  </a:lnTo>
                  <a:close/>
                </a:path>
                <a:path w="1083341" h="1083872" fill="none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" name="弧形 82"/>
            <p:cNvSpPr>
              <a:spLocks noChangeArrowheads="1"/>
            </p:cNvSpPr>
            <p:nvPr/>
          </p:nvSpPr>
          <p:spPr bwMode="auto">
            <a:xfrm rot="-5400000">
              <a:off x="4171955" y="3346629"/>
              <a:ext cx="898538" cy="823670"/>
            </a:xfrm>
            <a:custGeom>
              <a:avLst/>
              <a:gdLst>
                <a:gd name="T0" fmla="*/ 455476 w 898538"/>
                <a:gd name="T1" fmla="*/ 39 h 823670"/>
                <a:gd name="T2" fmla="*/ 898538 w 898538"/>
                <a:gd name="T3" fmla="*/ 411835 h 823670"/>
                <a:gd name="T4" fmla="*/ 449269 w 898538"/>
                <a:gd name="T5" fmla="*/ 411835 h 823670"/>
                <a:gd name="T6" fmla="*/ 455476 w 898538"/>
                <a:gd name="T7" fmla="*/ 39 h 823670"/>
                <a:gd name="T8" fmla="*/ 455476 w 898538"/>
                <a:gd name="T9" fmla="*/ 39 h 823670"/>
                <a:gd name="T10" fmla="*/ 898538 w 898538"/>
                <a:gd name="T11" fmla="*/ 411835 h 823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8538" h="823670" stroke="0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  <a:lnTo>
                    <a:pt x="449269" y="411835"/>
                  </a:lnTo>
                  <a:lnTo>
                    <a:pt x="455476" y="39"/>
                  </a:lnTo>
                  <a:close/>
                </a:path>
                <a:path w="898538" h="823670" fill="none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3" name="组合 3"/>
            <p:cNvGrpSpPr>
              <a:grpSpLocks/>
            </p:cNvGrpSpPr>
            <p:nvPr/>
          </p:nvGrpSpPr>
          <p:grpSpPr bwMode="auto">
            <a:xfrm>
              <a:off x="1809684" y="1771915"/>
              <a:ext cx="5633372" cy="3890359"/>
              <a:chOff x="1809685" y="1771917"/>
              <a:chExt cx="5633374" cy="3890364"/>
            </a:xfrm>
          </p:grpSpPr>
          <p:graphicFrame>
            <p:nvGraphicFramePr>
              <p:cNvPr id="7174" name="图表 2"/>
              <p:cNvGraphicFramePr>
                <a:graphicFrameLocks/>
              </p:cNvGraphicFramePr>
              <p:nvPr/>
            </p:nvGraphicFramePr>
            <p:xfrm>
              <a:off x="1809685" y="1771917"/>
              <a:ext cx="5633374" cy="3890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67" r:id="rId4" imgW="5394240" imgH="3720960" progId="Excel.Sheet.8">
                      <p:embed/>
                    </p:oleObj>
                  </mc:Choice>
                  <mc:Fallback>
                    <p:oleObj r:id="rId4" imgW="5394240" imgH="3720960" progId="Excel.Sheet.8">
                      <p:embed/>
                      <p:pic>
                        <p:nvPicPr>
                          <p:cNvPr id="0" name="图表 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9685" y="1771917"/>
                            <a:ext cx="5633374" cy="3890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Box 88"/>
              <p:cNvSpPr txBox="1"/>
              <p:nvPr/>
            </p:nvSpPr>
            <p:spPr>
              <a:xfrm rot="18892830">
                <a:off x="3398053" y="2555554"/>
                <a:ext cx="1040850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掌握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TextBox 43"/>
              <p:cNvSpPr txBox="1"/>
              <p:nvPr/>
            </p:nvSpPr>
            <p:spPr>
              <a:xfrm rot="3026289">
                <a:off x="3312874" y="4518938"/>
                <a:ext cx="1042505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了解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" name="TextBox 84"/>
            <p:cNvSpPr txBox="1"/>
            <p:nvPr/>
          </p:nvSpPr>
          <p:spPr>
            <a:xfrm rot="3181581" flipH="1">
              <a:off x="5144630" y="2802079"/>
              <a:ext cx="1040849" cy="4168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掌握</a:t>
              </a:r>
            </a:p>
          </p:txBody>
        </p:sp>
        <p:sp>
          <p:nvSpPr>
            <p:cNvPr id="8" name="TextBox 86"/>
            <p:cNvSpPr txBox="1"/>
            <p:nvPr/>
          </p:nvSpPr>
          <p:spPr>
            <a:xfrm rot="8102442" flipH="1" flipV="1">
              <a:off x="5094439" y="4217631"/>
              <a:ext cx="1040337" cy="417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掌握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charset="0"/>
              </a:rPr>
              <a:t>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学习目标</a:t>
            </a:r>
          </a:p>
        </p:txBody>
      </p:sp>
      <p:grpSp>
        <p:nvGrpSpPr>
          <p:cNvPr id="13" name="组合 9"/>
          <p:cNvGrpSpPr>
            <a:grpSpLocks/>
          </p:cNvGrpSpPr>
          <p:nvPr/>
        </p:nvGrpSpPr>
        <p:grpSpPr bwMode="auto">
          <a:xfrm>
            <a:off x="1882775" y="1219725"/>
            <a:ext cx="3119438" cy="1383774"/>
            <a:chOff x="153988" y="1372871"/>
            <a:chExt cx="3118034" cy="1382899"/>
          </a:xfrm>
        </p:grpSpPr>
        <p:sp>
          <p:nvSpPr>
            <p:cNvPr id="7181" name="矩形 5"/>
            <p:cNvSpPr>
              <a:spLocks noChangeArrowheads="1"/>
            </p:cNvSpPr>
            <p:nvPr/>
          </p:nvSpPr>
          <p:spPr bwMode="auto">
            <a:xfrm>
              <a:off x="751249" y="1372871"/>
              <a:ext cx="2520773" cy="1015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字典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的创建方式，访问字典元素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82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7183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311" y="2351794"/>
                <a:ext cx="372783" cy="652663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4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3576" y="3004457"/>
                <a:ext cx="181474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85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7186" name="椭圆 16"/>
              <p:cNvSpPr>
                <a:spLocks noChangeArrowheads="1"/>
              </p:cNvSpPr>
              <p:nvPr/>
            </p:nvSpPr>
            <p:spPr bwMode="auto">
              <a:xfrm>
                <a:off x="1232465" y="3558160"/>
                <a:ext cx="474308" cy="474808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87" name="TextBox 52"/>
              <p:cNvSpPr txBox="1">
                <a:spLocks noChangeArrowheads="1"/>
              </p:cNvSpPr>
              <p:nvPr/>
            </p:nvSpPr>
            <p:spPr bwMode="auto">
              <a:xfrm>
                <a:off x="1287986" y="3529576"/>
                <a:ext cx="334712" cy="52244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1" name="组合 63"/>
          <p:cNvGrpSpPr>
            <a:grpSpLocks/>
          </p:cNvGrpSpPr>
          <p:nvPr/>
        </p:nvGrpSpPr>
        <p:grpSpPr bwMode="auto">
          <a:xfrm>
            <a:off x="6711950" y="1268352"/>
            <a:ext cx="3281363" cy="1343082"/>
            <a:chOff x="5414469" y="1870026"/>
            <a:chExt cx="3281856" cy="1339899"/>
          </a:xfrm>
        </p:grpSpPr>
        <p:grpSp>
          <p:nvGrpSpPr>
            <p:cNvPr id="7189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719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264" y="2352817"/>
                <a:ext cx="371605" cy="65164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341" y="3004457"/>
                <a:ext cx="1816736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92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7193" name="椭圆 24"/>
              <p:cNvSpPr>
                <a:spLocks noChangeArrowheads="1"/>
              </p:cNvSpPr>
              <p:nvPr/>
            </p:nvSpPr>
            <p:spPr bwMode="auto">
              <a:xfrm>
                <a:off x="1232348" y="3558995"/>
                <a:ext cx="474532" cy="475089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94" name="TextBox 68"/>
              <p:cNvSpPr txBox="1">
                <a:spLocks noChangeArrowheads="1"/>
              </p:cNvSpPr>
              <p:nvPr/>
            </p:nvSpPr>
            <p:spPr bwMode="auto">
              <a:xfrm>
                <a:off x="1300820" y="3530490"/>
                <a:ext cx="335995" cy="52259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195" name="矩形 46"/>
            <p:cNvSpPr>
              <a:spLocks noChangeArrowheads="1"/>
            </p:cNvSpPr>
            <p:nvPr/>
          </p:nvSpPr>
          <p:spPr bwMode="auto">
            <a:xfrm>
              <a:off x="5414469" y="1870026"/>
              <a:ext cx="2774364" cy="1013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添加、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修改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、删除、查询列表元素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71"/>
          <p:cNvGrpSpPr>
            <a:grpSpLocks/>
          </p:cNvGrpSpPr>
          <p:nvPr/>
        </p:nvGrpSpPr>
        <p:grpSpPr bwMode="auto">
          <a:xfrm>
            <a:off x="6938963" y="4905376"/>
            <a:ext cx="3424237" cy="1541616"/>
            <a:chOff x="5273227" y="4225925"/>
            <a:chExt cx="3423098" cy="1543493"/>
          </a:xfrm>
        </p:grpSpPr>
        <p:sp>
          <p:nvSpPr>
            <p:cNvPr id="7197" name="矩形 51"/>
            <p:cNvSpPr>
              <a:spLocks noChangeArrowheads="1"/>
            </p:cNvSpPr>
            <p:nvPr/>
          </p:nvSpPr>
          <p:spPr bwMode="auto">
            <a:xfrm>
              <a:off x="5273227" y="4290291"/>
              <a:ext cx="2772529" cy="1479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掌握 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集合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的创建方式，添加、删除、清空集合元素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98" name="组合 38"/>
            <p:cNvGrpSpPr>
              <a:grpSpLocks/>
            </p:cNvGrpSpPr>
            <p:nvPr/>
          </p:nvGrpSpPr>
          <p:grpSpPr bwMode="auto"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7199" name="直接连接符 39"/>
              <p:cNvCxnSpPr>
                <a:cxnSpLocks noChangeShapeType="1"/>
              </p:cNvCxnSpPr>
              <p:nvPr/>
            </p:nvCxnSpPr>
            <p:spPr bwMode="auto">
              <a:xfrm>
                <a:off x="882356" y="2364019"/>
                <a:ext cx="373012" cy="65156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0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45844" y="3015581"/>
                <a:ext cx="238251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1" name="组合 41"/>
            <p:cNvGrpSpPr>
              <a:grpSpLocks/>
            </p:cNvGrpSpPr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7202" name="椭圆 32"/>
              <p:cNvSpPr>
                <a:spLocks noChangeArrowheads="1"/>
              </p:cNvSpPr>
              <p:nvPr/>
            </p:nvSpPr>
            <p:spPr bwMode="auto">
              <a:xfrm>
                <a:off x="1232465" y="3558282"/>
                <a:ext cx="474301" cy="474750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03" name="TextBox 76"/>
              <p:cNvSpPr txBox="1">
                <a:spLocks noChangeArrowheads="1"/>
              </p:cNvSpPr>
              <p:nvPr/>
            </p:nvSpPr>
            <p:spPr bwMode="auto">
              <a:xfrm>
                <a:off x="1305679" y="3532877"/>
                <a:ext cx="335830" cy="52397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3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7" name="组合 10"/>
          <p:cNvGrpSpPr>
            <a:grpSpLocks/>
          </p:cNvGrpSpPr>
          <p:nvPr/>
        </p:nvGrpSpPr>
        <p:grpSpPr bwMode="auto">
          <a:xfrm>
            <a:off x="1630363" y="4857753"/>
            <a:ext cx="3371850" cy="1573475"/>
            <a:chOff x="218911" y="4857376"/>
            <a:chExt cx="3372306" cy="1572117"/>
          </a:xfrm>
        </p:grpSpPr>
        <p:grpSp>
          <p:nvGrpSpPr>
            <p:cNvPr id="7205" name="组合 16"/>
            <p:cNvGrpSpPr>
              <a:grpSpLocks/>
            </p:cNvGrpSpPr>
            <p:nvPr/>
          </p:nvGrpSpPr>
          <p:grpSpPr bwMode="auto">
            <a:xfrm flipV="1">
              <a:off x="445925" y="4857376"/>
              <a:ext cx="2538576" cy="868892"/>
              <a:chOff x="860198" y="2352244"/>
              <a:chExt cx="2178276" cy="652213"/>
            </a:xfrm>
          </p:grpSpPr>
          <p:cxnSp>
            <p:nvCxnSpPr>
              <p:cNvPr id="7206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243" y="2351976"/>
                <a:ext cx="371966" cy="65248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7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671" y="3004457"/>
                <a:ext cx="1816230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8" name="组合 41"/>
            <p:cNvGrpSpPr>
              <a:grpSpLocks/>
            </p:cNvGrpSpPr>
            <p:nvPr/>
          </p:nvGrpSpPr>
          <p:grpSpPr bwMode="auto">
            <a:xfrm flipH="1">
              <a:off x="218911" y="5645306"/>
              <a:ext cx="473075" cy="523875"/>
              <a:chOff x="4095245" y="3533376"/>
              <a:chExt cx="474273" cy="523117"/>
            </a:xfrm>
          </p:grpSpPr>
          <p:sp>
            <p:nvSpPr>
              <p:cNvPr id="7209" name="椭圆 40"/>
              <p:cNvSpPr>
                <a:spLocks noChangeArrowheads="1"/>
              </p:cNvSpPr>
              <p:nvPr/>
            </p:nvSpPr>
            <p:spPr bwMode="auto">
              <a:xfrm>
                <a:off x="4095132" y="3559141"/>
                <a:ext cx="474386" cy="473593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10" name="TextBox 50"/>
              <p:cNvSpPr txBox="1">
                <a:spLocks noChangeArrowheads="1"/>
              </p:cNvSpPr>
              <p:nvPr/>
            </p:nvSpPr>
            <p:spPr bwMode="auto">
              <a:xfrm>
                <a:off x="4184278" y="3533798"/>
                <a:ext cx="335891" cy="52269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4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211" name="矩形 7"/>
            <p:cNvSpPr>
              <a:spLocks noChangeArrowheads="1"/>
            </p:cNvSpPr>
            <p:nvPr/>
          </p:nvSpPr>
          <p:spPr bwMode="auto">
            <a:xfrm>
              <a:off x="957852" y="5469034"/>
              <a:ext cx="2633365" cy="96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了解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集合类型的操作符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字典元素的删除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703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clear()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方法用于清空字典中的元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素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clear</a:t>
            </a:r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zh-CN" altLang="zh-CN" sz="3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57746" y="3275832"/>
            <a:ext cx="9601200" cy="168409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1805059" y="3471548"/>
            <a:ext cx="894311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600" dirty="0">
                <a:latin typeface="Times New Roman" pitchFamily="18" charset="0"/>
              </a:rPr>
              <a:t>per_info = {'001': '</a:t>
            </a:r>
            <a:r>
              <a:rPr lang="zh-CN" altLang="zh-CN" sz="2600" dirty="0">
                <a:latin typeface="Times New Roman" pitchFamily="18" charset="0"/>
              </a:rPr>
              <a:t>张三</a:t>
            </a:r>
            <a:r>
              <a:rPr lang="en-US" altLang="zh-CN" sz="2600" dirty="0">
                <a:latin typeface="Times New Roman" pitchFamily="18" charset="0"/>
              </a:rPr>
              <a:t>', '002': '</a:t>
            </a:r>
            <a:r>
              <a:rPr lang="zh-CN" altLang="zh-CN" sz="2600" dirty="0">
                <a:latin typeface="Times New Roman" pitchFamily="18" charset="0"/>
              </a:rPr>
              <a:t>李四</a:t>
            </a:r>
            <a:r>
              <a:rPr lang="en-US" altLang="zh-CN" sz="2600" dirty="0">
                <a:latin typeface="Times New Roman" pitchFamily="18" charset="0"/>
              </a:rPr>
              <a:t>', '003': '</a:t>
            </a:r>
            <a:r>
              <a:rPr lang="zh-CN" altLang="zh-CN" sz="2600" dirty="0">
                <a:latin typeface="Times New Roman" pitchFamily="18" charset="0"/>
              </a:rPr>
              <a:t>王五</a:t>
            </a:r>
            <a:r>
              <a:rPr lang="en-US" altLang="zh-CN" sz="2600" dirty="0">
                <a:latin typeface="Times New Roman" pitchFamily="18" charset="0"/>
              </a:rPr>
              <a:t>', '004': '</a:t>
            </a:r>
            <a:r>
              <a:rPr lang="zh-CN" altLang="zh-CN" sz="2600" dirty="0">
                <a:latin typeface="Times New Roman" pitchFamily="18" charset="0"/>
              </a:rPr>
              <a:t>赵六</a:t>
            </a:r>
            <a:r>
              <a:rPr lang="en-US" altLang="zh-CN" sz="2600" dirty="0">
                <a:latin typeface="Times New Roman" pitchFamily="18" charset="0"/>
              </a:rPr>
              <a:t>', }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per_info.clear</a:t>
            </a:r>
            <a:r>
              <a:rPr lang="en-US" altLang="zh-CN" sz="2600" dirty="0" smtClean="0">
                <a:latin typeface="Times New Roman" pitchFamily="18" charset="0"/>
              </a:rPr>
              <a:t>()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print(per_info)</a:t>
            </a:r>
            <a:endParaRPr lang="zh-CN" altLang="zh-CN" sz="2600" dirty="0">
              <a:latin typeface="Times New Roman" pitchFamily="18" charset="0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5359654" y="4764210"/>
            <a:ext cx="1597384" cy="727231"/>
          </a:xfrm>
          <a:prstGeom prst="wedgeRoundRectCallout">
            <a:avLst>
              <a:gd name="adj1" fmla="val -132863"/>
              <a:gd name="adj2" fmla="val -7844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{ }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74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字典元素的查询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使用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items()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方法可以查看字典的所有元素</a:t>
            </a: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，该方法会返回一个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dict_items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对象</a:t>
            </a: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查看字典的所有元素</a:t>
            </a:r>
          </a:p>
        </p:txBody>
      </p:sp>
      <p:sp>
        <p:nvSpPr>
          <p:cNvPr id="11" name="矩形 10"/>
          <p:cNvSpPr/>
          <p:nvPr/>
        </p:nvSpPr>
        <p:spPr>
          <a:xfrm>
            <a:off x="1357746" y="3788938"/>
            <a:ext cx="9601200" cy="132387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2454743" y="3973822"/>
            <a:ext cx="764374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per_info = {'001': '</a:t>
            </a:r>
            <a:r>
              <a:rPr lang="zh-CN" altLang="zh-CN" sz="2800" dirty="0">
                <a:latin typeface="Times New Roman" pitchFamily="18" charset="0"/>
              </a:rPr>
              <a:t>张三</a:t>
            </a:r>
            <a:r>
              <a:rPr lang="en-US" altLang="zh-CN" sz="2800" dirty="0">
                <a:latin typeface="Times New Roman" pitchFamily="18" charset="0"/>
              </a:rPr>
              <a:t>', '002': '</a:t>
            </a:r>
            <a:r>
              <a:rPr lang="zh-CN" altLang="zh-CN" sz="2800" dirty="0">
                <a:latin typeface="Times New Roman" pitchFamily="18" charset="0"/>
              </a:rPr>
              <a:t>李四</a:t>
            </a:r>
            <a:r>
              <a:rPr lang="en-US" altLang="zh-CN" sz="2800" dirty="0">
                <a:latin typeface="Times New Roman" pitchFamily="18" charset="0"/>
              </a:rPr>
              <a:t>', '003': '</a:t>
            </a:r>
            <a:r>
              <a:rPr lang="zh-CN" altLang="zh-CN" sz="2800" dirty="0">
                <a:latin typeface="Times New Roman" pitchFamily="18" charset="0"/>
              </a:rPr>
              <a:t>王五</a:t>
            </a:r>
            <a:r>
              <a:rPr lang="en-US" altLang="zh-CN" sz="2800" dirty="0">
                <a:latin typeface="Times New Roman" pitchFamily="18" charset="0"/>
              </a:rPr>
              <a:t>'}</a:t>
            </a:r>
          </a:p>
          <a:p>
            <a:r>
              <a:rPr lang="en-US" altLang="zh-CN" sz="2800" dirty="0">
                <a:latin typeface="Times New Roman" pitchFamily="18" charset="0"/>
              </a:rPr>
              <a:t>print(per_info.items</a:t>
            </a:r>
            <a:r>
              <a:rPr lang="en-US" altLang="zh-CN" sz="2800" dirty="0" smtClean="0">
                <a:latin typeface="Times New Roman" pitchFamily="18" charset="0"/>
              </a:rPr>
              <a:t>())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7206056" y="5237267"/>
            <a:ext cx="3752890" cy="1182413"/>
          </a:xfrm>
          <a:prstGeom prst="wedgeRoundRectCallout">
            <a:avLst>
              <a:gd name="adj1" fmla="val -93731"/>
              <a:gd name="adj2" fmla="val -7961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dict_items([('001', '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张三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'), ('002', '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李四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'),</a:t>
            </a:r>
          </a:p>
          <a:p>
            <a:pPr algn="ctr"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('003', '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王五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')])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14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字典元素的查询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 smtClean="0">
                <a:latin typeface="Calibri" pitchFamily="34" charset="0"/>
                <a:ea typeface="楷体" pitchFamily="49" charset="-122"/>
              </a:rPr>
              <a:t>dict_items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对象支持迭代操作，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结合</a:t>
            </a:r>
            <a:r>
              <a:rPr lang="en-US" altLang="zh-CN" sz="3600" dirty="0" smtClean="0">
                <a:latin typeface="Calibri" pitchFamily="34" charset="0"/>
                <a:ea typeface="楷体" pitchFamily="49" charset="-122"/>
              </a:rPr>
              <a:t>for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循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环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可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遍历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其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中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的数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据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，并将遍历后的数据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以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(key, value)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的形式显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示</a:t>
            </a: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查看字典的所有元素</a:t>
            </a:r>
          </a:p>
        </p:txBody>
      </p:sp>
      <p:sp>
        <p:nvSpPr>
          <p:cNvPr id="11" name="矩形 10"/>
          <p:cNvSpPr/>
          <p:nvPr/>
        </p:nvSpPr>
        <p:spPr>
          <a:xfrm>
            <a:off x="1357746" y="4572159"/>
            <a:ext cx="9601200" cy="170395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2454743" y="4731636"/>
            <a:ext cx="764374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per_info = {'001': '</a:t>
            </a:r>
            <a:r>
              <a:rPr lang="zh-CN" altLang="zh-CN" sz="2800" dirty="0">
                <a:latin typeface="Times New Roman" pitchFamily="18" charset="0"/>
              </a:rPr>
              <a:t>张三</a:t>
            </a:r>
            <a:r>
              <a:rPr lang="en-US" altLang="zh-CN" sz="2800" dirty="0">
                <a:latin typeface="Times New Roman" pitchFamily="18" charset="0"/>
              </a:rPr>
              <a:t>', '002': '</a:t>
            </a:r>
            <a:r>
              <a:rPr lang="zh-CN" altLang="zh-CN" sz="2800" dirty="0">
                <a:latin typeface="Times New Roman" pitchFamily="18" charset="0"/>
              </a:rPr>
              <a:t>李四</a:t>
            </a:r>
            <a:r>
              <a:rPr lang="en-US" altLang="zh-CN" sz="2800" dirty="0">
                <a:latin typeface="Times New Roman" pitchFamily="18" charset="0"/>
              </a:rPr>
              <a:t>', '003': '</a:t>
            </a:r>
            <a:r>
              <a:rPr lang="zh-CN" altLang="zh-CN" sz="2800" dirty="0">
                <a:latin typeface="Times New Roman" pitchFamily="18" charset="0"/>
              </a:rPr>
              <a:t>王五</a:t>
            </a:r>
            <a:r>
              <a:rPr lang="en-US" altLang="zh-CN" sz="2800" dirty="0">
                <a:latin typeface="Times New Roman" pitchFamily="18" charset="0"/>
              </a:rPr>
              <a:t>'}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for i in per_info.items():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</a:t>
            </a:r>
            <a:r>
              <a:rPr lang="en-US" altLang="zh-CN" sz="2800" dirty="0" smtClean="0">
                <a:latin typeface="Times New Roman" pitchFamily="18" charset="0"/>
              </a:rPr>
              <a:t>  print(i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6697801" y="5417285"/>
            <a:ext cx="2613893" cy="1182413"/>
          </a:xfrm>
          <a:prstGeom prst="wedgeRoundRectCallout">
            <a:avLst>
              <a:gd name="adj1" fmla="val -146422"/>
              <a:gd name="adj2" fmla="val -1048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('001', '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张三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')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('002', '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李四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')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('003', '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王五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')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377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字典元素的查询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通过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keys()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方法可以查看字典中所有的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键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，该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方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法会返回一个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dict_keys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对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象 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查看字典中的所有键</a:t>
            </a:r>
          </a:p>
        </p:txBody>
      </p:sp>
      <p:sp>
        <p:nvSpPr>
          <p:cNvPr id="11" name="矩形 10"/>
          <p:cNvSpPr/>
          <p:nvPr/>
        </p:nvSpPr>
        <p:spPr>
          <a:xfrm>
            <a:off x="1357746" y="3704095"/>
            <a:ext cx="9601200" cy="143633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2454743" y="3945207"/>
            <a:ext cx="764374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per_info = {'001': '</a:t>
            </a:r>
            <a:r>
              <a:rPr lang="zh-CN" altLang="zh-CN" sz="2800" dirty="0">
                <a:latin typeface="Times New Roman" pitchFamily="18" charset="0"/>
              </a:rPr>
              <a:t>张三</a:t>
            </a:r>
            <a:r>
              <a:rPr lang="en-US" altLang="zh-CN" sz="2800" dirty="0">
                <a:latin typeface="Times New Roman" pitchFamily="18" charset="0"/>
              </a:rPr>
              <a:t>', '002': '</a:t>
            </a:r>
            <a:r>
              <a:rPr lang="zh-CN" altLang="zh-CN" sz="2800" dirty="0">
                <a:latin typeface="Times New Roman" pitchFamily="18" charset="0"/>
              </a:rPr>
              <a:t>李四</a:t>
            </a:r>
            <a:r>
              <a:rPr lang="en-US" altLang="zh-CN" sz="2800" dirty="0">
                <a:latin typeface="Times New Roman" pitchFamily="18" charset="0"/>
              </a:rPr>
              <a:t>', '003': '</a:t>
            </a:r>
            <a:r>
              <a:rPr lang="zh-CN" altLang="zh-CN" sz="2800" dirty="0">
                <a:latin typeface="Times New Roman" pitchFamily="18" charset="0"/>
              </a:rPr>
              <a:t>王五</a:t>
            </a:r>
            <a:r>
              <a:rPr lang="en-US" altLang="zh-CN" sz="2800" dirty="0">
                <a:latin typeface="Times New Roman" pitchFamily="18" charset="0"/>
              </a:rPr>
              <a:t>'}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print(per_info.keys</a:t>
            </a:r>
            <a:r>
              <a:rPr lang="en-US" altLang="zh-CN" sz="2800" dirty="0" smtClean="0">
                <a:latin typeface="Times New Roman" pitchFamily="18" charset="0"/>
              </a:rPr>
              <a:t>())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8345053" y="5262927"/>
            <a:ext cx="2613893" cy="1182413"/>
          </a:xfrm>
          <a:prstGeom prst="wedgeRoundRectCallout">
            <a:avLst>
              <a:gd name="adj1" fmla="val -148542"/>
              <a:gd name="adj2" fmla="val -9016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dict_keys(['001', '002', '003'])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518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字典元素的查询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 smtClean="0">
                <a:latin typeface="Calibri" pitchFamily="34" charset="0"/>
                <a:ea typeface="楷体" pitchFamily="49" charset="-122"/>
              </a:rPr>
              <a:t>dict_keys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对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象支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持迭代操作，通过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for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循环遍历输出字典中所有的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键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查看字典中的所有键</a:t>
            </a:r>
          </a:p>
        </p:txBody>
      </p:sp>
      <p:sp>
        <p:nvSpPr>
          <p:cNvPr id="11" name="矩形 10"/>
          <p:cNvSpPr/>
          <p:nvPr/>
        </p:nvSpPr>
        <p:spPr>
          <a:xfrm>
            <a:off x="1357746" y="3883257"/>
            <a:ext cx="9601200" cy="175980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2454743" y="4069133"/>
            <a:ext cx="764374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per_info = {'001': '</a:t>
            </a:r>
            <a:r>
              <a:rPr lang="zh-CN" altLang="zh-CN" sz="2800" dirty="0">
                <a:latin typeface="Times New Roman" pitchFamily="18" charset="0"/>
              </a:rPr>
              <a:t>张三</a:t>
            </a:r>
            <a:r>
              <a:rPr lang="en-US" altLang="zh-CN" sz="2800" dirty="0">
                <a:latin typeface="Times New Roman" pitchFamily="18" charset="0"/>
              </a:rPr>
              <a:t>', '002': '</a:t>
            </a:r>
            <a:r>
              <a:rPr lang="zh-CN" altLang="zh-CN" sz="2800" dirty="0">
                <a:latin typeface="Times New Roman" pitchFamily="18" charset="0"/>
              </a:rPr>
              <a:t>李四</a:t>
            </a:r>
            <a:r>
              <a:rPr lang="en-US" altLang="zh-CN" sz="2800" dirty="0">
                <a:latin typeface="Times New Roman" pitchFamily="18" charset="0"/>
              </a:rPr>
              <a:t>', '003': '</a:t>
            </a:r>
            <a:r>
              <a:rPr lang="zh-CN" altLang="zh-CN" sz="2800" dirty="0">
                <a:latin typeface="Times New Roman" pitchFamily="18" charset="0"/>
              </a:rPr>
              <a:t>王五</a:t>
            </a:r>
            <a:r>
              <a:rPr lang="en-US" altLang="zh-CN" sz="2800" dirty="0">
                <a:latin typeface="Times New Roman" pitchFamily="18" charset="0"/>
              </a:rPr>
              <a:t>'}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for i in per_info.keys():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</a:t>
            </a:r>
            <a:r>
              <a:rPr lang="en-US" altLang="zh-CN" sz="2800" dirty="0" smtClean="0">
                <a:latin typeface="Times New Roman" pitchFamily="18" charset="0"/>
              </a:rPr>
              <a:t> print(i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7669319" y="5203977"/>
            <a:ext cx="2125846" cy="1182413"/>
          </a:xfrm>
          <a:prstGeom prst="wedgeRoundRectCallout">
            <a:avLst>
              <a:gd name="adj1" fmla="val -215780"/>
              <a:gd name="adj2" fmla="val -5266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001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002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003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17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字典元素的查询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使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用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values()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方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法可以查看字典的所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有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值，</a:t>
            </a:r>
            <a:r>
              <a:rPr lang="en-US" altLang="zh-CN" sz="3600" dirty="0" smtClean="0">
                <a:latin typeface="Calibri" pitchFamily="34" charset="0"/>
                <a:ea typeface="楷体" pitchFamily="49" charset="-122"/>
              </a:rPr>
              <a:t> 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该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方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法会返回一个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dict_values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对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象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查看字典中的所有值</a:t>
            </a:r>
          </a:p>
        </p:txBody>
      </p:sp>
      <p:sp>
        <p:nvSpPr>
          <p:cNvPr id="11" name="矩形 10"/>
          <p:cNvSpPr/>
          <p:nvPr/>
        </p:nvSpPr>
        <p:spPr>
          <a:xfrm>
            <a:off x="1357746" y="3893126"/>
            <a:ext cx="9601200" cy="143419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2454743" y="4133171"/>
            <a:ext cx="764374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per_info = {'001': '</a:t>
            </a:r>
            <a:r>
              <a:rPr lang="zh-CN" altLang="zh-CN" sz="2800" dirty="0">
                <a:latin typeface="Times New Roman" pitchFamily="18" charset="0"/>
              </a:rPr>
              <a:t>张三</a:t>
            </a:r>
            <a:r>
              <a:rPr lang="en-US" altLang="zh-CN" sz="2800" dirty="0">
                <a:latin typeface="Times New Roman" pitchFamily="18" charset="0"/>
              </a:rPr>
              <a:t>', '002': '</a:t>
            </a:r>
            <a:r>
              <a:rPr lang="zh-CN" altLang="zh-CN" sz="2800" dirty="0">
                <a:latin typeface="Times New Roman" pitchFamily="18" charset="0"/>
              </a:rPr>
              <a:t>李四</a:t>
            </a:r>
            <a:r>
              <a:rPr lang="en-US" altLang="zh-CN" sz="2800" dirty="0">
                <a:latin typeface="Times New Roman" pitchFamily="18" charset="0"/>
              </a:rPr>
              <a:t>', '003': '</a:t>
            </a:r>
            <a:r>
              <a:rPr lang="zh-CN" altLang="zh-CN" sz="2800" dirty="0">
                <a:latin typeface="Times New Roman" pitchFamily="18" charset="0"/>
              </a:rPr>
              <a:t>王五</a:t>
            </a:r>
            <a:r>
              <a:rPr lang="en-US" altLang="zh-CN" sz="2800" dirty="0">
                <a:latin typeface="Times New Roman" pitchFamily="18" charset="0"/>
              </a:rPr>
              <a:t>'}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print(per_info.values())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7960265" y="4957228"/>
            <a:ext cx="2998681" cy="1182413"/>
          </a:xfrm>
          <a:prstGeom prst="wedgeRoundRectCallout">
            <a:avLst>
              <a:gd name="adj1" fmla="val -122070"/>
              <a:gd name="adj2" fmla="val -5852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dict_values(['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张三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', '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李四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', '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王五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'])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0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字典元素的查询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 smtClean="0">
                <a:latin typeface="Calibri" pitchFamily="34" charset="0"/>
                <a:ea typeface="楷体" pitchFamily="49" charset="-122"/>
              </a:rPr>
              <a:t>dict_values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对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象支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持迭代操作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，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可以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使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用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for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循环遍历输出字典中所有的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值</a:t>
            </a: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查看字典中的所有值</a:t>
            </a:r>
          </a:p>
        </p:txBody>
      </p:sp>
      <p:sp>
        <p:nvSpPr>
          <p:cNvPr id="11" name="矩形 10"/>
          <p:cNvSpPr/>
          <p:nvPr/>
        </p:nvSpPr>
        <p:spPr>
          <a:xfrm>
            <a:off x="1357746" y="3700634"/>
            <a:ext cx="9601200" cy="179985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2454743" y="3908061"/>
            <a:ext cx="764374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per_info = {'001': '</a:t>
            </a:r>
            <a:r>
              <a:rPr lang="zh-CN" altLang="zh-CN" sz="2800" dirty="0">
                <a:latin typeface="Times New Roman" pitchFamily="18" charset="0"/>
              </a:rPr>
              <a:t>张三</a:t>
            </a:r>
            <a:r>
              <a:rPr lang="en-US" altLang="zh-CN" sz="2800" dirty="0">
                <a:latin typeface="Times New Roman" pitchFamily="18" charset="0"/>
              </a:rPr>
              <a:t>', '002': '</a:t>
            </a:r>
            <a:r>
              <a:rPr lang="zh-CN" altLang="zh-CN" sz="2800" dirty="0">
                <a:latin typeface="Times New Roman" pitchFamily="18" charset="0"/>
              </a:rPr>
              <a:t>李四</a:t>
            </a:r>
            <a:r>
              <a:rPr lang="en-US" altLang="zh-CN" sz="2800" dirty="0">
                <a:latin typeface="Times New Roman" pitchFamily="18" charset="0"/>
              </a:rPr>
              <a:t>', '003': '</a:t>
            </a:r>
            <a:r>
              <a:rPr lang="zh-CN" altLang="zh-CN" sz="2800" dirty="0">
                <a:latin typeface="Times New Roman" pitchFamily="18" charset="0"/>
              </a:rPr>
              <a:t>王五</a:t>
            </a:r>
            <a:r>
              <a:rPr lang="en-US" altLang="zh-CN" sz="2800" dirty="0">
                <a:latin typeface="Times New Roman" pitchFamily="18" charset="0"/>
              </a:rPr>
              <a:t>'}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for i in per_info.values():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</a:t>
            </a:r>
            <a:r>
              <a:rPr lang="en-US" altLang="zh-CN" sz="2800" dirty="0" smtClean="0">
                <a:latin typeface="Times New Roman" pitchFamily="18" charset="0"/>
              </a:rPr>
              <a:t> print(i</a:t>
            </a:r>
            <a:r>
              <a:rPr lang="en-US" altLang="zh-CN" sz="2800" dirty="0">
                <a:latin typeface="Times New Roman" pitchFamily="18" charset="0"/>
              </a:rPr>
              <a:t>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7873998" y="5229171"/>
            <a:ext cx="2125846" cy="1182413"/>
          </a:xfrm>
          <a:prstGeom prst="wedgeRoundRectCallout">
            <a:avLst>
              <a:gd name="adj1" fmla="val -220343"/>
              <a:gd name="adj2" fmla="val -6555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张三</a:t>
            </a:r>
          </a:p>
          <a:p>
            <a:pPr algn="ctr">
              <a:defRPr/>
            </a:pP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李四</a:t>
            </a:r>
          </a:p>
          <a:p>
            <a:pPr algn="ctr">
              <a:defRPr/>
            </a:pPr>
            <a:r>
              <a:rPr lang="zh-CN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王五</a:t>
            </a:r>
          </a:p>
        </p:txBody>
      </p:sp>
    </p:spTree>
    <p:extLst>
      <p:ext uri="{BB962C8B-B14F-4D97-AF65-F5344CB8AC3E}">
        <p14:creationId xmlns:p14="http://schemas.microsoft.com/office/powerpoint/2010/main" val="263617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：手机通讯录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通讯录是记录了联系人姓名和联系方式的名录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，人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们可以在通讯录中通过姓名查看相关联系人的联系方式等信息，也可以在其中新增联系人，或修改、删除联系人信息。</a:t>
            </a:r>
          </a:p>
        </p:txBody>
      </p:sp>
      <p:pic>
        <p:nvPicPr>
          <p:cNvPr id="11266" name="Picture 2" descr="https://timgsa.baidu.com/timg?image&amp;quality=80&amp;size=b9999_10000&amp;sec=1562220881078&amp;di=a464b25cf1ef71bfed301545f69faca2&amp;imgtype=0&amp;src=http%3A%2F%2Fimg1.cache.netease.com%2Fcatchpic%2F4%2F4B%2F4B7F2EE20AAC641AB58D111F1966F09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653" y="3602181"/>
            <a:ext cx="3470769" cy="279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1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：手机通讯录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/>
        </p:blipFill>
        <p:spPr bwMode="auto">
          <a:xfrm>
            <a:off x="9485008" y="2470647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089999" y="2484295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2305271" y="2817807"/>
            <a:ext cx="7179737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本实例要求实现手机通讯录程序，该程</a:t>
            </a:r>
            <a:r>
              <a:rPr lang="zh-CN" altLang="zh-CN" sz="3200" dirty="0" smtClean="0">
                <a:latin typeface="微软雅黑" pitchFamily="34" charset="-122"/>
                <a:ea typeface="微软雅黑" pitchFamily="34" charset="-122"/>
              </a:rPr>
              <a:t>序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zh-CN" sz="3200" dirty="0" smtClean="0">
                <a:latin typeface="微软雅黑" pitchFamily="34" charset="-122"/>
                <a:ea typeface="微软雅黑" pitchFamily="34" charset="-122"/>
              </a:rPr>
              <a:t>具</a:t>
            </a: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备添加联系人、查看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修改联系人信息以及删除联系人这些基本功能。</a:t>
            </a:r>
          </a:p>
        </p:txBody>
      </p:sp>
    </p:spTree>
    <p:extLst>
      <p:ext uri="{BB962C8B-B14F-4D97-AF65-F5344CB8AC3E}">
        <p14:creationId xmlns:p14="http://schemas.microsoft.com/office/powerpoint/2010/main" val="389836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059114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认识字典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字典的基本操作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集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合的创建方式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集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合操作与操作符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083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认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识字典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字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典的基本操作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集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合的创建方式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集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合操作与操作符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78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集合的创建方式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中的集合分为可变集合与不可变集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合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39454" y="3523457"/>
            <a:ext cx="4015931" cy="179668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6"/>
          <p:cNvSpPr>
            <a:spLocks noChangeArrowheads="1"/>
          </p:cNvSpPr>
          <p:nvPr/>
        </p:nvSpPr>
        <p:spPr bwMode="auto">
          <a:xfrm>
            <a:off x="1639454" y="3544637"/>
            <a:ext cx="401593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36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由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set()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函数创建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集合中的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元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素可以动态地增加或删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除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lang="zh-CN" altLang="zh-CN" sz="36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4" name="文本框 7"/>
          <p:cNvSpPr txBox="1">
            <a:spLocks noChangeArrowheads="1"/>
          </p:cNvSpPr>
          <p:nvPr/>
        </p:nvSpPr>
        <p:spPr bwMode="auto">
          <a:xfrm>
            <a:off x="1639454" y="2877345"/>
            <a:ext cx="4015931" cy="646113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可变集合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99380" y="3523457"/>
            <a:ext cx="4015931" cy="179668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6"/>
          <p:cNvSpPr>
            <a:spLocks noChangeArrowheads="1"/>
          </p:cNvSpPr>
          <p:nvPr/>
        </p:nvSpPr>
        <p:spPr bwMode="auto">
          <a:xfrm>
            <a:off x="6599380" y="3544637"/>
            <a:ext cx="401593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36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由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frozenset()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函数创建，集合中的元素不可改变。</a:t>
            </a:r>
          </a:p>
        </p:txBody>
      </p:sp>
      <p:sp>
        <p:nvSpPr>
          <p:cNvPr id="19" name="文本框 7"/>
          <p:cNvSpPr txBox="1">
            <a:spLocks noChangeArrowheads="1"/>
          </p:cNvSpPr>
          <p:nvPr/>
        </p:nvSpPr>
        <p:spPr bwMode="auto">
          <a:xfrm>
            <a:off x="6599380" y="2877345"/>
            <a:ext cx="4015931" cy="646113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不可变集合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878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集合的创建方式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set()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frozenset()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的语法格式如下：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15491" y="2439642"/>
            <a:ext cx="6885709" cy="146734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4413917" y="2634703"/>
            <a:ext cx="348885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set([iterable])   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frozenset([iterable])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15491" y="4102011"/>
            <a:ext cx="68857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上述函数的参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数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iterable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接收一个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可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迭代对象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，若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没有指定可迭代的对象，则会返回一个空的集合。</a:t>
            </a:r>
            <a:endParaRPr lang="en-US" altLang="zh-CN" sz="32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58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集合的创建方式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703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使用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set()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函数创建可变集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合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可变集合的创建</a:t>
            </a:r>
          </a:p>
        </p:txBody>
      </p:sp>
      <p:sp>
        <p:nvSpPr>
          <p:cNvPr id="11" name="矩形 10"/>
          <p:cNvSpPr/>
          <p:nvPr/>
        </p:nvSpPr>
        <p:spPr>
          <a:xfrm>
            <a:off x="2978726" y="3326952"/>
            <a:ext cx="6636329" cy="150828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4268327" y="3542484"/>
            <a:ext cx="401657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set_one = set([1, 2, 3])</a:t>
            </a:r>
          </a:p>
          <a:p>
            <a:r>
              <a:rPr lang="en-US" altLang="zh-CN" sz="3200" dirty="0">
                <a:latin typeface="Times New Roman" pitchFamily="18" charset="0"/>
              </a:rPr>
              <a:t>set_two = set((1, 2, 3))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14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集合的创建方式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还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可以直接使用花括号创建可变集合，花括号中的多个元素以逗号分隔，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可变集合的创建</a:t>
            </a:r>
          </a:p>
        </p:txBody>
      </p:sp>
      <p:sp>
        <p:nvSpPr>
          <p:cNvPr id="11" name="矩形 10"/>
          <p:cNvSpPr/>
          <p:nvPr/>
        </p:nvSpPr>
        <p:spPr>
          <a:xfrm>
            <a:off x="2978726" y="3798006"/>
            <a:ext cx="6636329" cy="118963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4517825" y="4100433"/>
            <a:ext cx="35581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set_three = {1, 2, 3}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27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集合的创建方式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使用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frozenset()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函数创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建不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可变集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合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不可变集合的创建</a:t>
            </a:r>
          </a:p>
        </p:txBody>
      </p:sp>
      <p:sp>
        <p:nvSpPr>
          <p:cNvPr id="11" name="矩形 10"/>
          <p:cNvSpPr/>
          <p:nvPr/>
        </p:nvSpPr>
        <p:spPr>
          <a:xfrm>
            <a:off x="1385455" y="3328809"/>
            <a:ext cx="9490362" cy="139744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2341419" y="3467906"/>
            <a:ext cx="743989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frozenset_one = frozenset(('a', 'c', 'b', 'e', 'd'))</a:t>
            </a:r>
          </a:p>
          <a:p>
            <a:r>
              <a:rPr lang="en-US" altLang="zh-CN" sz="3200" dirty="0">
                <a:latin typeface="Times New Roman" pitchFamily="18" charset="0"/>
              </a:rPr>
              <a:t>frozenset_two = frozenset(['a', 'c', 'b', 'e', 'd'])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31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813969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认识字典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字典的基本操作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集合的创建方式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集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合操作与操作符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487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757759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集合元素的添加、删除和清空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可变集合的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add</a:t>
            </a:r>
            <a:r>
              <a:rPr lang="en-US" altLang="zh-CN" sz="3600" dirty="0" smtClean="0">
                <a:latin typeface="Calibri" pitchFamily="34" charset="0"/>
                <a:ea typeface="楷体" pitchFamily="49" charset="-122"/>
              </a:rPr>
              <a:t>()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 或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update()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方法都可以实现向集合中添加元素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，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其中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 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add()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方法只能添加一个元素，而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update()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方法可以添加多个元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素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添加元素</a:t>
            </a:r>
          </a:p>
        </p:txBody>
      </p:sp>
      <p:sp>
        <p:nvSpPr>
          <p:cNvPr id="15" name="矩形 14"/>
          <p:cNvSpPr/>
          <p:nvPr/>
        </p:nvSpPr>
        <p:spPr>
          <a:xfrm>
            <a:off x="1590092" y="4329522"/>
            <a:ext cx="6414656" cy="209987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3112057" y="4471517"/>
            <a:ext cx="362095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demo_set = set() </a:t>
            </a:r>
            <a:endParaRPr lang="en-US" altLang="zh-CN" sz="2800" dirty="0" smtClean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demo_set.add</a:t>
            </a:r>
            <a:r>
              <a:rPr lang="en-US" altLang="zh-CN" sz="2800" dirty="0">
                <a:latin typeface="Times New Roman" pitchFamily="18" charset="0"/>
              </a:rPr>
              <a:t>('py')         </a:t>
            </a:r>
            <a:r>
              <a:rPr lang="en-US" altLang="zh-CN" sz="2800" dirty="0" smtClean="0">
                <a:latin typeface="Times New Roman" pitchFamily="18" charset="0"/>
              </a:rPr>
              <a:t>demo_set.update</a:t>
            </a:r>
            <a:r>
              <a:rPr lang="en-US" altLang="zh-CN" sz="2800" dirty="0">
                <a:latin typeface="Times New Roman" pitchFamily="18" charset="0"/>
              </a:rPr>
              <a:t>("thon</a:t>
            </a:r>
            <a:r>
              <a:rPr lang="en-US" altLang="zh-CN" sz="2800" dirty="0" smtClean="0">
                <a:latin typeface="Times New Roman" pitchFamily="18" charset="0"/>
              </a:rPr>
              <a:t>")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print(demo_set)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8936921" y="5152557"/>
            <a:ext cx="2125846" cy="1182413"/>
          </a:xfrm>
          <a:prstGeom prst="wedgeRoundRectCallout">
            <a:avLst>
              <a:gd name="adj1" fmla="val -206005"/>
              <a:gd name="adj2" fmla="val 1763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{'o', 'n', 'h', 't', 'py'}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16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757759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集合元素的添加、删除和清空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703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remove()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方法用于删除可变集合中的指定元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素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删除元素</a:t>
            </a:r>
          </a:p>
        </p:txBody>
      </p:sp>
      <p:sp>
        <p:nvSpPr>
          <p:cNvPr id="15" name="矩形 14"/>
          <p:cNvSpPr/>
          <p:nvPr/>
        </p:nvSpPr>
        <p:spPr>
          <a:xfrm>
            <a:off x="2951018" y="3270506"/>
            <a:ext cx="6414656" cy="216047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4240572" y="3442803"/>
            <a:ext cx="383554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remove_set = {'red', 'green', 'black'}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remove_set.remove('red')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print(remove_set)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8736857" y="5161703"/>
            <a:ext cx="2125846" cy="985796"/>
          </a:xfrm>
          <a:prstGeom prst="wedgeRoundRectCallout">
            <a:avLst>
              <a:gd name="adj1" fmla="val -131057"/>
              <a:gd name="adj2" fmla="val -5664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{'black', 'green'}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715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757759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集合元素的添加、删除和清空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discard()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法可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以删除指定的元素，但若指定的元素不存在，该方法不执行任何操作。</a:t>
            </a: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删除元素</a:t>
            </a:r>
          </a:p>
        </p:txBody>
      </p:sp>
      <p:sp>
        <p:nvSpPr>
          <p:cNvPr id="15" name="矩形 14"/>
          <p:cNvSpPr/>
          <p:nvPr/>
        </p:nvSpPr>
        <p:spPr>
          <a:xfrm>
            <a:off x="2812471" y="3766954"/>
            <a:ext cx="6719455" cy="216047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3492308" y="3939251"/>
            <a:ext cx="530521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discard_set = {'python', 'php', 'java'}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discard_set.discard('java')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discard_set.discard('ios')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print(discard_set)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8181048" y="5583382"/>
            <a:ext cx="2701755" cy="836946"/>
          </a:xfrm>
          <a:prstGeom prst="wedgeRoundRectCallout">
            <a:avLst>
              <a:gd name="adj1" fmla="val -123216"/>
              <a:gd name="adj2" fmla="val -546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{'python', 'php'}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552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757759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集合元素的添加、删除和清空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703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pop()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方法用于删除可变集合中的随机元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素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删除元素</a:t>
            </a:r>
          </a:p>
        </p:txBody>
      </p:sp>
      <p:sp>
        <p:nvSpPr>
          <p:cNvPr id="15" name="矩形 14"/>
          <p:cNvSpPr/>
          <p:nvPr/>
        </p:nvSpPr>
        <p:spPr>
          <a:xfrm>
            <a:off x="2812471" y="3274056"/>
            <a:ext cx="6719455" cy="182441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3685788" y="3493766"/>
            <a:ext cx="497281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pop_set = {'green', 'blue', 'white'}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pop_set.pop()       </a:t>
            </a:r>
            <a:r>
              <a:rPr lang="zh-CN" altLang="en-US" sz="2800" dirty="0" smtClean="0">
                <a:latin typeface="Times New Roman" pitchFamily="18" charset="0"/>
              </a:rPr>
              <a:t>     </a:t>
            </a:r>
            <a:r>
              <a:rPr lang="en-US" altLang="zh-CN" sz="2800" dirty="0" smtClean="0">
                <a:latin typeface="Times New Roman" pitchFamily="18" charset="0"/>
              </a:rPr>
              <a:t># </a:t>
            </a:r>
            <a:r>
              <a:rPr lang="zh-CN" altLang="zh-CN" sz="2800" dirty="0">
                <a:latin typeface="Times New Roman" pitchFamily="18" charset="0"/>
              </a:rPr>
              <a:t>随机删除</a:t>
            </a:r>
          </a:p>
          <a:p>
            <a:r>
              <a:rPr lang="en-US" altLang="zh-CN" sz="2800" dirty="0">
                <a:latin typeface="Times New Roman" pitchFamily="18" charset="0"/>
              </a:rPr>
              <a:t>print(pop_set)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8004748" y="4923341"/>
            <a:ext cx="2125846" cy="985796"/>
          </a:xfrm>
          <a:prstGeom prst="wedgeRoundRectCallout">
            <a:avLst>
              <a:gd name="adj1" fmla="val -148002"/>
              <a:gd name="adj2" fmla="val -7632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{'blue', 'white'}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146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155098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认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识字典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字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典的基本操作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集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合的创建方式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集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合操作与操作符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757759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集合元素的添加、删除和清空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 smtClean="0">
                <a:latin typeface="Calibri" pitchFamily="34" charset="0"/>
                <a:ea typeface="楷体" pitchFamily="49" charset="-122"/>
              </a:rPr>
              <a:t>clear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方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法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可以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清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空可变集合中的元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素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清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空</a:t>
            </a:r>
            <a:r>
              <a:rPr lang="zh-CN" altLang="en-US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可变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集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合元素</a:t>
            </a:r>
          </a:p>
        </p:txBody>
      </p:sp>
      <p:sp>
        <p:nvSpPr>
          <p:cNvPr id="15" name="矩形 14"/>
          <p:cNvSpPr/>
          <p:nvPr/>
        </p:nvSpPr>
        <p:spPr>
          <a:xfrm>
            <a:off x="2812471" y="3304614"/>
            <a:ext cx="6719455" cy="182441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3685788" y="3524324"/>
            <a:ext cx="497281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clear_set = {'red', 'green', 'black'}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clear_set.clear()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print(clear_set)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8004748" y="4909319"/>
            <a:ext cx="2125846" cy="810664"/>
          </a:xfrm>
          <a:prstGeom prst="wedgeRoundRectCallout">
            <a:avLst>
              <a:gd name="adj1" fmla="val -137574"/>
              <a:gd name="adj2" fmla="val -7632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set()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530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集合类型的操作符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支持通过操作符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^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对集合进行联合、取交集、差补和对称差分操作。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4365971" y="3049768"/>
            <a:ext cx="3891339" cy="336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6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集合类型的操作符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联合操作是将集合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set_a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与集合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set_b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合并成一个新的集合。联合使用“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|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”符号实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现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联合操作符（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|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9" name="矩形 8"/>
          <p:cNvSpPr/>
          <p:nvPr/>
        </p:nvSpPr>
        <p:spPr>
          <a:xfrm>
            <a:off x="2812471" y="3895566"/>
            <a:ext cx="6719455" cy="201003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548378" y="4115276"/>
            <a:ext cx="345647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set_a={'a', 'c'}</a:t>
            </a:r>
          </a:p>
          <a:p>
            <a:r>
              <a:rPr lang="en-US" altLang="zh-CN" sz="3200" dirty="0">
                <a:latin typeface="Times New Roman" pitchFamily="18" charset="0"/>
              </a:rPr>
              <a:t>set_b={'b', 'c'}</a:t>
            </a:r>
          </a:p>
          <a:p>
            <a:r>
              <a:rPr lang="en-US" altLang="zh-CN" sz="3200" dirty="0">
                <a:latin typeface="Times New Roman" pitchFamily="18" charset="0"/>
              </a:rPr>
              <a:t>print(set_a | set_b)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9531926" y="5500271"/>
            <a:ext cx="2125846" cy="810664"/>
          </a:xfrm>
          <a:prstGeom prst="wedgeRoundRectCallout">
            <a:avLst>
              <a:gd name="adj1" fmla="val -133664"/>
              <a:gd name="adj2" fmla="val -6436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{'c', 'a', 'b'}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463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集合类型的操作符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交集操作是将集合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set_a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与集合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set_b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中相同的元素提取为一个新集合。交集使用“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&amp;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”符号实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现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交集操作符（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9" name="矩形 8"/>
          <p:cNvSpPr/>
          <p:nvPr/>
        </p:nvSpPr>
        <p:spPr>
          <a:xfrm>
            <a:off x="2812471" y="3895566"/>
            <a:ext cx="6719455" cy="20480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576087" y="4150323"/>
            <a:ext cx="340105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set_a={'a', 'c'}</a:t>
            </a:r>
          </a:p>
          <a:p>
            <a:r>
              <a:rPr lang="en-US" altLang="zh-CN" sz="3200" dirty="0">
                <a:latin typeface="Times New Roman" pitchFamily="18" charset="0"/>
              </a:rPr>
              <a:t>set_b={'b', 'c'}</a:t>
            </a:r>
          </a:p>
          <a:p>
            <a:r>
              <a:rPr lang="en-US" altLang="zh-CN" sz="3200" dirty="0">
                <a:latin typeface="Times New Roman" pitchFamily="18" charset="0"/>
              </a:rPr>
              <a:t>print(set_a &amp; set_b)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9365671" y="5314651"/>
            <a:ext cx="1246911" cy="810664"/>
          </a:xfrm>
          <a:prstGeom prst="wedgeRoundRectCallout">
            <a:avLst>
              <a:gd name="adj1" fmla="val -165352"/>
              <a:gd name="adj2" fmla="val -3359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{'c'}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892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集合类型的操作符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差补操作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是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将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只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属于集合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set_a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或者只属于集合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set_b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中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的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元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素作为一个新的集合。差补使用“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-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”符号实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现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差补操作符（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9" name="矩形 8"/>
          <p:cNvSpPr/>
          <p:nvPr/>
        </p:nvSpPr>
        <p:spPr>
          <a:xfrm>
            <a:off x="2812471" y="4300898"/>
            <a:ext cx="6719455" cy="182441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609184" y="4428276"/>
            <a:ext cx="333485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set_a={'a', 'c'}</a:t>
            </a:r>
          </a:p>
          <a:p>
            <a:r>
              <a:rPr lang="en-US" altLang="zh-CN" sz="3200" dirty="0">
                <a:latin typeface="Times New Roman" pitchFamily="18" charset="0"/>
              </a:rPr>
              <a:t>set_b={'b', 'c'}</a:t>
            </a:r>
          </a:p>
          <a:p>
            <a:r>
              <a:rPr lang="en-US" altLang="zh-CN" sz="3200" dirty="0">
                <a:latin typeface="Times New Roman" pitchFamily="18" charset="0"/>
              </a:rPr>
              <a:t>print(set_a - set_b) 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9365671" y="5719983"/>
            <a:ext cx="1246911" cy="810664"/>
          </a:xfrm>
          <a:prstGeom prst="wedgeRoundRectCallout">
            <a:avLst>
              <a:gd name="adj1" fmla="val -165352"/>
              <a:gd name="adj2" fmla="val -5752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{'a'}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31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集合类型的操作符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对称差分操作是将只属于集合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set_a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与只属于集合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set_b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中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的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元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素组成一个新集合。对称差分使用“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^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”符号实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现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对称差分操作符（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^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9" name="矩形 8"/>
          <p:cNvSpPr/>
          <p:nvPr/>
        </p:nvSpPr>
        <p:spPr>
          <a:xfrm>
            <a:off x="2812471" y="4419600"/>
            <a:ext cx="6719455" cy="196734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623039" y="4618442"/>
            <a:ext cx="33071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set_a={'a', 'c'}</a:t>
            </a:r>
          </a:p>
          <a:p>
            <a:r>
              <a:rPr lang="en-US" altLang="zh-CN" sz="3200" dirty="0">
                <a:latin typeface="Times New Roman" pitchFamily="18" charset="0"/>
              </a:rPr>
              <a:t>set_b={'b', 'c'}</a:t>
            </a:r>
          </a:p>
          <a:p>
            <a:r>
              <a:rPr lang="en-US" altLang="zh-CN" sz="3200" dirty="0">
                <a:latin typeface="Times New Roman" pitchFamily="18" charset="0"/>
              </a:rPr>
              <a:t>print(set_a ^ set_b)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9365670" y="5179656"/>
            <a:ext cx="1607129" cy="810664"/>
          </a:xfrm>
          <a:prstGeom prst="wedgeRoundRectCallout">
            <a:avLst>
              <a:gd name="adj1" fmla="val -142938"/>
              <a:gd name="adj2" fmla="val 4672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{'b', 'a'}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962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多学一招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列表、元组、字典和集合都是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中的组合数据类型，它们都拥有不同的特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点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840" y="3325524"/>
            <a:ext cx="8365959" cy="216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156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https://timgsa.baidu.com/timg?image&amp;quality=80&amp;size=b10000_10000&amp;sec=1562219597&amp;di=4cd7fcbd26c70f5799a636c88e11022e&amp;src=http://f1.c.hjfile.cn/cms/upload/201308/20130830111000650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9"/>
          <a:stretch/>
        </p:blipFill>
        <p:spPr bwMode="auto">
          <a:xfrm>
            <a:off x="7388475" y="3034145"/>
            <a:ext cx="2326911" cy="333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：生词本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背单词是英语学习中最基础的一环，不少学生在背诵单词的过程中会整理自己的生词本，以不断拓展自己的词汇量。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527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：生词本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/>
        </p:blipFill>
        <p:spPr bwMode="auto">
          <a:xfrm>
            <a:off x="9485008" y="2470647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2089999" y="2484295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2305271" y="2817807"/>
            <a:ext cx="7179737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微软雅黑" pitchFamily="34" charset="-122"/>
                <a:ea typeface="微软雅黑" pitchFamily="34" charset="-122"/>
              </a:rPr>
              <a:t>本实例要求编写生词本程</a:t>
            </a:r>
            <a:r>
              <a:rPr lang="zh-CN" altLang="zh-CN" sz="3200" dirty="0" smtClean="0">
                <a:latin typeface="微软雅黑" pitchFamily="34" charset="-122"/>
                <a:ea typeface="微软雅黑" pitchFamily="34" charset="-122"/>
              </a:rPr>
              <a:t>序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，该程序具有查看生词列表、背单词、添加新单词、删除单词和清空生词本的功能。</a:t>
            </a:r>
            <a:endParaRPr lang="zh-CN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598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矩形 2"/>
          <p:cNvSpPr>
            <a:spLocks noChangeArrowheads="1"/>
          </p:cNvSpPr>
          <p:nvPr/>
        </p:nvSpPr>
        <p:spPr bwMode="auto">
          <a:xfrm>
            <a:off x="590550" y="1538568"/>
            <a:ext cx="110109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本章主要介绍了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中的字典与集合，包括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字典的创</a:t>
            </a:r>
            <a:r>
              <a:rPr lang="zh-CN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建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zh-CN" sz="28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访</a:t>
            </a:r>
            <a:r>
              <a:rPr lang="zh-CN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问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元素</a:t>
            </a:r>
            <a:r>
              <a:rPr lang="zh-CN" altLang="zh-CN" sz="28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本操</a:t>
            </a:r>
            <a:r>
              <a:rPr lang="zh-CN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作</a:t>
            </a:r>
            <a:r>
              <a:rPr lang="zh-CN" altLang="en-US" sz="28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集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合的创</a:t>
            </a:r>
            <a:r>
              <a:rPr lang="zh-CN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建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zh-CN" sz="28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基本操</a:t>
            </a:r>
            <a:r>
              <a:rPr lang="zh-CN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作</a:t>
            </a:r>
            <a:r>
              <a:rPr lang="zh-CN" altLang="en-US" sz="28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操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作符</a:t>
            </a:r>
            <a:r>
              <a:rPr lang="zh-CN" altLang="zh-CN" sz="28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 smtClean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通过本章的学习，希望读者能够熟练使用字典和集合存储数据，为后续的开发打好基础。</a:t>
            </a:r>
            <a:endParaRPr lang="zh-CN" altLang="en-US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94914" y="262889"/>
            <a:ext cx="605917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字典的创建方式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映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射类型是“键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值”数据项的组合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其最典型的代表就是字典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3953162" y="3038193"/>
            <a:ext cx="3920836" cy="331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字典的创建方式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203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使用花括号“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{}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”创建字典时，字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典的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键（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key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）和值（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value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）使用冒号连接，每个键值对之间使用逗号分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隔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22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使用花括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号创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建字典</a:t>
            </a:r>
          </a:p>
        </p:txBody>
      </p:sp>
      <p:sp>
        <p:nvSpPr>
          <p:cNvPr id="23" name="矩形 22"/>
          <p:cNvSpPr/>
          <p:nvPr/>
        </p:nvSpPr>
        <p:spPr>
          <a:xfrm>
            <a:off x="3172691" y="4475018"/>
            <a:ext cx="6470074" cy="101138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24" name="文本框 2"/>
          <p:cNvSpPr txBox="1">
            <a:spLocks noChangeArrowheads="1"/>
          </p:cNvSpPr>
          <p:nvPr/>
        </p:nvSpPr>
        <p:spPr bwMode="auto">
          <a:xfrm>
            <a:off x="4441346" y="4688321"/>
            <a:ext cx="36705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{</a:t>
            </a:r>
            <a:r>
              <a:rPr lang="zh-CN" altLang="zh-CN" sz="3200" dirty="0">
                <a:latin typeface="Times New Roman" pitchFamily="18" charset="0"/>
              </a:rPr>
              <a:t>键</a:t>
            </a:r>
            <a:r>
              <a:rPr lang="en-US" altLang="zh-CN" sz="3200" dirty="0">
                <a:latin typeface="Times New Roman" pitchFamily="18" charset="0"/>
              </a:rPr>
              <a:t>1:</a:t>
            </a:r>
            <a:r>
              <a:rPr lang="zh-CN" altLang="zh-CN" sz="3200" dirty="0">
                <a:latin typeface="Times New Roman" pitchFamily="18" charset="0"/>
              </a:rPr>
              <a:t>值</a:t>
            </a:r>
            <a:r>
              <a:rPr lang="en-US" altLang="zh-CN" sz="3200" dirty="0">
                <a:latin typeface="Times New Roman" pitchFamily="18" charset="0"/>
              </a:rPr>
              <a:t>1, </a:t>
            </a:r>
            <a:r>
              <a:rPr lang="zh-CN" altLang="zh-CN" sz="3200" dirty="0">
                <a:latin typeface="Times New Roman" pitchFamily="18" charset="0"/>
              </a:rPr>
              <a:t>键</a:t>
            </a:r>
            <a:r>
              <a:rPr lang="en-US" altLang="zh-CN" sz="3200" dirty="0">
                <a:latin typeface="Times New Roman" pitchFamily="18" charset="0"/>
              </a:rPr>
              <a:t>2:</a:t>
            </a:r>
            <a:r>
              <a:rPr lang="zh-CN" altLang="zh-CN" sz="3200" dirty="0">
                <a:latin typeface="Times New Roman" pitchFamily="18" charset="0"/>
              </a:rPr>
              <a:t>值</a:t>
            </a:r>
            <a:r>
              <a:rPr lang="en-US" altLang="zh-CN" sz="3200" dirty="0">
                <a:latin typeface="Times New Roman" pitchFamily="18" charset="0"/>
              </a:rPr>
              <a:t>2...}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1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字典的创建方式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使用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dict()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函数创建字典时，键和值使用“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=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”进行连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接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22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dict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函数创建字典</a:t>
            </a:r>
          </a:p>
        </p:txBody>
      </p:sp>
      <p:sp>
        <p:nvSpPr>
          <p:cNvPr id="23" name="矩形 22"/>
          <p:cNvSpPr/>
          <p:nvPr/>
        </p:nvSpPr>
        <p:spPr>
          <a:xfrm>
            <a:off x="3172691" y="3718502"/>
            <a:ext cx="6470074" cy="101138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24" name="文本框 2"/>
          <p:cNvSpPr txBox="1">
            <a:spLocks noChangeArrowheads="1"/>
          </p:cNvSpPr>
          <p:nvPr/>
        </p:nvSpPr>
        <p:spPr bwMode="auto">
          <a:xfrm>
            <a:off x="4188019" y="3931805"/>
            <a:ext cx="44394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dict(</a:t>
            </a:r>
            <a:r>
              <a:rPr lang="zh-CN" altLang="zh-CN" sz="3200" dirty="0">
                <a:latin typeface="Times New Roman" pitchFamily="18" charset="0"/>
              </a:rPr>
              <a:t>键</a:t>
            </a:r>
            <a:r>
              <a:rPr lang="en-US" altLang="zh-CN" sz="3200" dirty="0">
                <a:latin typeface="Times New Roman" pitchFamily="18" charset="0"/>
              </a:rPr>
              <a:t>1=</a:t>
            </a:r>
            <a:r>
              <a:rPr lang="zh-CN" altLang="zh-CN" sz="3200" dirty="0">
                <a:latin typeface="Times New Roman" pitchFamily="18" charset="0"/>
              </a:rPr>
              <a:t>值</a:t>
            </a:r>
            <a:r>
              <a:rPr lang="en-US" altLang="zh-CN" sz="3200" dirty="0">
                <a:latin typeface="Times New Roman" pitchFamily="18" charset="0"/>
              </a:rPr>
              <a:t>1, </a:t>
            </a:r>
            <a:r>
              <a:rPr lang="zh-CN" altLang="zh-CN" sz="3200" dirty="0">
                <a:latin typeface="Times New Roman" pitchFamily="18" charset="0"/>
              </a:rPr>
              <a:t>键</a:t>
            </a:r>
            <a:r>
              <a:rPr lang="en-US" altLang="zh-CN" sz="3200" dirty="0">
                <a:latin typeface="Times New Roman" pitchFamily="18" charset="0"/>
              </a:rPr>
              <a:t>2=</a:t>
            </a:r>
            <a:r>
              <a:rPr lang="zh-CN" altLang="zh-CN" sz="3200" dirty="0">
                <a:latin typeface="Times New Roman" pitchFamily="18" charset="0"/>
              </a:rPr>
              <a:t>值</a:t>
            </a:r>
            <a:r>
              <a:rPr lang="en-US" altLang="zh-CN" sz="3200" dirty="0">
                <a:latin typeface="Times New Roman" pitchFamily="18" charset="0"/>
              </a:rPr>
              <a:t>2...)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2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字典的创建方式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92771" y="2261129"/>
            <a:ext cx="9264939" cy="3131128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21" y="1761332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2547768" y="2637906"/>
            <a:ext cx="8554944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字典中的键是唯一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。当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创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建字典时出现重复的键——若使用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dict()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函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数创建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字典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，提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示语法错误；若使用花括号创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建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字典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键对应的值会被覆盖。</a:t>
            </a:r>
          </a:p>
        </p:txBody>
      </p:sp>
    </p:spTree>
    <p:extLst>
      <p:ext uri="{BB962C8B-B14F-4D97-AF65-F5344CB8AC3E}">
        <p14:creationId xmlns:p14="http://schemas.microsoft.com/office/powerpoint/2010/main" val="345662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通过“键”访问字典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因为字典中的键是唯一的，所以可以通过键获取对应的值。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45673" y="3212810"/>
            <a:ext cx="8492836" cy="237057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3463637" y="3361115"/>
            <a:ext cx="5056908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color_dict = {'purple': '</a:t>
            </a:r>
            <a:r>
              <a:rPr lang="zh-CN" altLang="zh-CN" sz="3200" dirty="0">
                <a:latin typeface="Times New Roman" pitchFamily="18" charset="0"/>
              </a:rPr>
              <a:t>紫色</a:t>
            </a:r>
            <a:r>
              <a:rPr lang="en-US" altLang="zh-CN" sz="3200" dirty="0">
                <a:latin typeface="Times New Roman" pitchFamily="18" charset="0"/>
              </a:rPr>
              <a:t>',</a:t>
            </a:r>
          </a:p>
          <a:p>
            <a:r>
              <a:rPr lang="en-US" altLang="zh-CN" sz="3200" dirty="0">
                <a:latin typeface="Times New Roman" pitchFamily="18" charset="0"/>
              </a:rPr>
              <a:t>                      'green': '</a:t>
            </a:r>
            <a:r>
              <a:rPr lang="zh-CN" altLang="zh-CN" sz="3200" dirty="0">
                <a:latin typeface="Times New Roman" pitchFamily="18" charset="0"/>
              </a:rPr>
              <a:t>绿色</a:t>
            </a:r>
            <a:r>
              <a:rPr lang="en-US" altLang="zh-CN" sz="3200" dirty="0">
                <a:latin typeface="Times New Roman" pitchFamily="18" charset="0"/>
              </a:rPr>
              <a:t>', </a:t>
            </a:r>
          </a:p>
          <a:p>
            <a:r>
              <a:rPr lang="en-US" altLang="zh-CN" sz="3200" dirty="0">
                <a:latin typeface="Times New Roman" pitchFamily="18" charset="0"/>
              </a:rPr>
              <a:t>                      'black': '</a:t>
            </a:r>
            <a:r>
              <a:rPr lang="zh-CN" altLang="zh-CN" sz="3200" dirty="0">
                <a:latin typeface="Times New Roman" pitchFamily="18" charset="0"/>
              </a:rPr>
              <a:t>黑色</a:t>
            </a:r>
            <a:r>
              <a:rPr lang="en-US" altLang="zh-CN" sz="3200" dirty="0">
                <a:latin typeface="Times New Roman" pitchFamily="18" charset="0"/>
              </a:rPr>
              <a:t>'}</a:t>
            </a:r>
          </a:p>
          <a:p>
            <a:r>
              <a:rPr lang="en-US" altLang="zh-CN" sz="3200" dirty="0">
                <a:latin typeface="Times New Roman" pitchFamily="18" charset="0"/>
              </a:rPr>
              <a:t>color_dict['purple']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4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8c9cd9fc0b185535173cc9b4eff372c29eb0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3179</Words>
  <Application>Microsoft Office PowerPoint</Application>
  <PresentationFormat>自定义</PresentationFormat>
  <Paragraphs>281</Paragraphs>
  <Slides>50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2" baseType="lpstr">
      <vt:lpstr>Office 主题​​</vt:lpstr>
      <vt:lpstr>Microsoft Excel 97-2003 工作表</vt:lpstr>
      <vt:lpstr>第5章 字典和集合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郑瑶瑶</cp:lastModifiedBy>
  <cp:revision>3225</cp:revision>
  <dcterms:created xsi:type="dcterms:W3CDTF">2016-08-25T05:35:30Z</dcterms:created>
  <dcterms:modified xsi:type="dcterms:W3CDTF">2020-04-22T09:13:08Z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