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98" r:id="rId3"/>
    <p:sldId id="979" r:id="rId4"/>
    <p:sldId id="980" r:id="rId5"/>
    <p:sldId id="344" r:id="rId6"/>
    <p:sldId id="897" r:id="rId7"/>
    <p:sldId id="981" r:id="rId8"/>
    <p:sldId id="982" r:id="rId9"/>
    <p:sldId id="983" r:id="rId10"/>
    <p:sldId id="984" r:id="rId11"/>
    <p:sldId id="985" r:id="rId12"/>
    <p:sldId id="921" r:id="rId13"/>
    <p:sldId id="986" r:id="rId14"/>
    <p:sldId id="987" r:id="rId15"/>
    <p:sldId id="988" r:id="rId16"/>
    <p:sldId id="989" r:id="rId17"/>
    <p:sldId id="991" r:id="rId18"/>
    <p:sldId id="992" r:id="rId19"/>
    <p:sldId id="993" r:id="rId20"/>
    <p:sldId id="994" r:id="rId21"/>
    <p:sldId id="995" r:id="rId22"/>
    <p:sldId id="948" r:id="rId23"/>
    <p:sldId id="996" r:id="rId24"/>
    <p:sldId id="997" r:id="rId25"/>
    <p:sldId id="949" r:id="rId26"/>
    <p:sldId id="998" r:id="rId27"/>
    <p:sldId id="999" r:id="rId28"/>
    <p:sldId id="950" r:id="rId29"/>
    <p:sldId id="1000" r:id="rId30"/>
    <p:sldId id="1002" r:id="rId31"/>
    <p:sldId id="1001" r:id="rId32"/>
    <p:sldId id="1003" r:id="rId33"/>
    <p:sldId id="1004" r:id="rId34"/>
    <p:sldId id="1005" r:id="rId35"/>
    <p:sldId id="1006" r:id="rId36"/>
    <p:sldId id="1007" r:id="rId37"/>
    <p:sldId id="923" r:id="rId38"/>
    <p:sldId id="1009" r:id="rId39"/>
    <p:sldId id="1010" r:id="rId40"/>
    <p:sldId id="1011" r:id="rId41"/>
    <p:sldId id="951" r:id="rId42"/>
    <p:sldId id="1012" r:id="rId43"/>
    <p:sldId id="1013" r:id="rId44"/>
    <p:sldId id="1014" r:id="rId45"/>
    <p:sldId id="952" r:id="rId46"/>
    <p:sldId id="1015" r:id="rId47"/>
    <p:sldId id="1016" r:id="rId48"/>
    <p:sldId id="1017" r:id="rId49"/>
    <p:sldId id="924" r:id="rId50"/>
    <p:sldId id="1018" r:id="rId51"/>
    <p:sldId id="1019" r:id="rId52"/>
    <p:sldId id="849" r:id="rId53"/>
    <p:sldId id="1028" r:id="rId54"/>
    <p:sldId id="1020" r:id="rId55"/>
    <p:sldId id="954" r:id="rId56"/>
    <p:sldId id="1021" r:id="rId57"/>
    <p:sldId id="1022" r:id="rId58"/>
    <p:sldId id="1023" r:id="rId59"/>
    <p:sldId id="1024" r:id="rId60"/>
    <p:sldId id="955" r:id="rId61"/>
    <p:sldId id="956" r:id="rId62"/>
    <p:sldId id="1025" r:id="rId63"/>
    <p:sldId id="1008" r:id="rId64"/>
    <p:sldId id="1029" r:id="rId65"/>
    <p:sldId id="1026" r:id="rId66"/>
    <p:sldId id="957" r:id="rId67"/>
    <p:sldId id="1027" r:id="rId68"/>
    <p:sldId id="531" r:id="rId69"/>
    <p:sldId id="376" r:id="rId70"/>
  </p:sldIdLst>
  <p:sldSz cx="12192000" cy="6858000"/>
  <p:notesSz cx="6858000" cy="9144000"/>
  <p:custDataLst>
    <p:tags r:id="rId7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类</a:t>
            </a:r>
            <a:r>
              <a:rPr lang="zh-CN" altLang="zh-CN" dirty="0"/>
              <a:t>与面向对象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550650" y="4996067"/>
            <a:ext cx="28313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向对象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与对象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 smtClean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构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造方法与析构方法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97635" y="4996067"/>
            <a:ext cx="281247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类方法和静态方法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111250" y="3383668"/>
            <a:ext cx="9969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角色之间互相独立，但相互协作，游戏的流程不再由单一的功能函数实现，而是通过调用与角色相关的方法来完成。</a:t>
            </a:r>
          </a:p>
        </p:txBody>
      </p:sp>
      <p:sp>
        <p:nvSpPr>
          <p:cNvPr id="14" name="矩形 13"/>
          <p:cNvSpPr/>
          <p:nvPr/>
        </p:nvSpPr>
        <p:spPr>
          <a:xfrm>
            <a:off x="682625" y="2758194"/>
            <a:ext cx="10817225" cy="27282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095875" y="237560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 论 </a:t>
            </a:r>
          </a:p>
        </p:txBody>
      </p:sp>
    </p:spTree>
    <p:extLst>
      <p:ext uri="{BB962C8B-B14F-4D97-AF65-F5344CB8AC3E}">
        <p14:creationId xmlns:p14="http://schemas.microsoft.com/office/powerpoint/2010/main" val="36808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面向对象保证了功能的统一性，基于面向对象实现的代码更容易维护，比如，现在要加入悔棋的功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7800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面向过程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837800" y="3831218"/>
            <a:ext cx="50226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改动会涉及到游戏的整个流程，输入、判断、显示这一系列步骤都需要修</a:t>
            </a:r>
            <a:r>
              <a:rPr lang="zh-CN" altLang="zh-CN" sz="2800" dirty="0" smtClean="0"/>
              <a:t>改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0" name="矩形 9"/>
          <p:cNvSpPr/>
          <p:nvPr/>
        </p:nvSpPr>
        <p:spPr>
          <a:xfrm>
            <a:off x="6282633" y="3768437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4758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55570" y="3832820"/>
            <a:ext cx="4876799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由于棋盘状况由棋盘角色保存，只需要为棋盘角色添加回溯功能即可。</a:t>
            </a:r>
          </a:p>
        </p:txBody>
      </p:sp>
    </p:spTree>
    <p:extLst>
      <p:ext uri="{BB962C8B-B14F-4D97-AF65-F5344CB8AC3E}">
        <p14:creationId xmlns:p14="http://schemas.microsoft.com/office/powerpoint/2010/main" val="16402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对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象是现实世界中可描述的事物，它可以是有形的也可以是无形的，从一本书到一家图书馆，从单个整数到繁杂的序列等都可以称为对象。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0242" name="Picture 2" descr="https://timgsa.baidu.com/timg?image&amp;quality=80&amp;size=b9999_10000&amp;sec=1562320840110&amp;di=8911c989b77f3566f16cab865f95adc8&amp;imgtype=0&amp;src=http%3A%2F%2Fb-ssl.duitang.com%2Fuploads%2Fblog%2F201407%2F12%2F20140712101842_QMCFV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54" b="5954"/>
          <a:stretch/>
        </p:blipFill>
        <p:spPr bwMode="auto">
          <a:xfrm>
            <a:off x="1434471" y="4137511"/>
            <a:ext cx="2831642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timgsa.baidu.com/timg?image&amp;quality=80&amp;size=b9999_10000&amp;sec=1562321012313&amp;di=6f16760e43a4574145f2cfbe0fe4afad&amp;imgtype=0&amp;src=http%3A%2F%2Fpic21.nipic.com%2F20120525%2F9808475_132107442190_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7"/>
          <a:stretch/>
        </p:blipFill>
        <p:spPr bwMode="auto">
          <a:xfrm>
            <a:off x="4266113" y="4137511"/>
            <a:ext cx="4157513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https://timgsa.baidu.com/timg?image&amp;quality=80&amp;size=b9999_10000&amp;sec=1562321054238&amp;di=7bcd7205c98c8c31b19a2169a792b19b&amp;imgtype=0&amp;src=http%3A%2F%2Fphoto.16pic.com%2F00%2F58%2F46%2F16pic_5846408_b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26" y="4137511"/>
            <a:ext cx="2792815" cy="214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对象是构成世界的一个独立单位，它由数据（描述事物的属性）和作用于数据的操作（体现事物的行为）构成一个独立整体。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6831091" y="4516582"/>
            <a:ext cx="2175164" cy="7342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930" y="4883728"/>
            <a:ext cx="2175164" cy="7821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1091" y="5250874"/>
            <a:ext cx="2175164" cy="9559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4" idx="3"/>
            <a:endCxn id="3" idx="1"/>
          </p:cNvCxnSpPr>
          <p:nvPr/>
        </p:nvCxnSpPr>
        <p:spPr>
          <a:xfrm flipV="1">
            <a:off x="6064094" y="4883728"/>
            <a:ext cx="766997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10" idx="1"/>
          </p:cNvCxnSpPr>
          <p:nvPr/>
        </p:nvCxnSpPr>
        <p:spPr>
          <a:xfrm>
            <a:off x="6064094" y="5274814"/>
            <a:ext cx="766997" cy="454042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40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从具体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的事物中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把共同的特征抽取出来，形成一般的概念称为“归类”，忽略事物的非本质特牲，关注与目标有关的本质特征，找出事物间的共性，抽象出一个概念模型，就是定义一个类。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8438" name="Picture 6" descr="https://timgsa.baidu.com/timg?image&amp;quality=80&amp;size=b9999_10000&amp;sec=1562324471586&amp;di=dce5bc79c374999b28381b2089bb1c16&amp;imgtype=0&amp;src=http%3A%2F%2Fpic5.58cdn.com.cn%2Fp1%2Fbig%2Fn_v1bj3gzr6yegyfpccqwmoq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t="22477" r="6416" b="24730"/>
          <a:stretch/>
        </p:blipFill>
        <p:spPr bwMode="auto">
          <a:xfrm>
            <a:off x="1865559" y="4801952"/>
            <a:ext cx="2872695" cy="16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s://timgsa.baidu.com/timg?image&amp;quality=80&amp;size=b9999_10000&amp;sec=1562324739177&amp;di=7bcd57d006e5af02beab1563daf59652&amp;imgtype=0&amp;src=http%3A%2F%2Fimg.go007.com%2F2017%2F02%2F26%2F85957d6a38ebc287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480" y="4328697"/>
            <a:ext cx="2429066" cy="214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>
          <a:xfrm flipV="1">
            <a:off x="4729628" y="5274814"/>
            <a:ext cx="1061572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7398327" y="5274814"/>
            <a:ext cx="979154" cy="391086"/>
          </a:xfrm>
          <a:prstGeom prst="straightConnector1">
            <a:avLst/>
          </a:prstGeom>
          <a:ln w="28575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30250" y="5043981"/>
            <a:ext cx="130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动物类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70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40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在面向对象的方法中，类是具有相同属性和行为的一组对象的集合，它提供一个抽象的描述，其内部包括属性和方法两个主要部分，它就像一个模具，可以用它铸造一个个具体的铸件。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37" y="4391890"/>
            <a:ext cx="5016546" cy="199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71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6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400" dirty="0">
                <a:latin typeface="Calibri" pitchFamily="34" charset="0"/>
                <a:ea typeface="楷体" pitchFamily="49" charset="-122"/>
              </a:rPr>
              <a:t>抽象是抽取特定实例的共同特征，形成概念的过</a:t>
            </a:r>
            <a:r>
              <a:rPr lang="zh-CN" altLang="zh-CN" sz="3400" dirty="0" smtClean="0">
                <a:latin typeface="Calibri" pitchFamily="34" charset="0"/>
                <a:ea typeface="楷体" pitchFamily="49" charset="-122"/>
              </a:rPr>
              <a:t>程</a:t>
            </a:r>
            <a:r>
              <a:rPr lang="zh-CN" altLang="en-US" sz="34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4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abstract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2078182" y="3140564"/>
            <a:ext cx="8174181" cy="2115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600" b="1" dirty="0">
                <a:solidFill>
                  <a:srgbClr val="FF0000"/>
                </a:solidFill>
              </a:rPr>
              <a:t>例</a:t>
            </a:r>
            <a:r>
              <a:rPr lang="zh-CN" altLang="zh-CN" sz="3600" b="1" dirty="0" smtClean="0">
                <a:solidFill>
                  <a:srgbClr val="FF0000"/>
                </a:solidFill>
              </a:rPr>
              <a:t>如</a:t>
            </a:r>
            <a:r>
              <a:rPr lang="zh-CN" altLang="zh-CN" sz="2800" dirty="0" smtClean="0"/>
              <a:t>苹</a:t>
            </a:r>
            <a:r>
              <a:rPr lang="zh-CN" altLang="zh-CN" sz="2800" dirty="0"/>
              <a:t>果、香蕉、梨、葡萄等，抽取出它们共同特性就得出“水果”这一类，那么得出水果概念的过程，就是一个抽象的过程。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9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封装（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封装是面向对象的核心思想，将对象的属性和行为封装起来，不需要让外界知道具体实现细节，这就是封装思想。</a:t>
            </a:r>
          </a:p>
        </p:txBody>
      </p:sp>
      <p:pic>
        <p:nvPicPr>
          <p:cNvPr id="20482" name="Picture 2" descr="https://timgsa.baidu.com/timg?image&amp;quality=80&amp;size=b9999_10000&amp;sec=1562325295895&amp;di=5a2fcb79ab3cfa61569be9abc86c71f4&amp;imgtype=0&amp;src=http%3A%2F%2Fwww.k51.com.cn%2Fueditor%2Fnet%2Fupload%2Fimage%2F20180330%2F6365802218889000003156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836" y="3635402"/>
            <a:ext cx="4083912" cy="265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6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继承（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81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继承描述的是类与类之间的关系，通过继承，新生类可以在无需赘写原有类的情况下，对原有类的功能进行扩展。</a:t>
            </a:r>
          </a:p>
        </p:txBody>
      </p:sp>
      <p:sp>
        <p:nvSpPr>
          <p:cNvPr id="3" name="矩形 2"/>
          <p:cNvSpPr/>
          <p:nvPr/>
        </p:nvSpPr>
        <p:spPr>
          <a:xfrm>
            <a:off x="3158840" y="4378016"/>
            <a:ext cx="2216726" cy="5875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汽</a:t>
            </a:r>
            <a:r>
              <a:rPr lang="zh-CN" altLang="en-US" b="1" dirty="0" smtClean="0">
                <a:solidFill>
                  <a:schemeClr val="tx1"/>
                </a:solidFill>
              </a:rPr>
              <a:t>车类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58839" y="4965615"/>
            <a:ext cx="2216727" cy="1102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普通特性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39895" y="4378016"/>
            <a:ext cx="2216726" cy="5875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轿车类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9895" y="4965615"/>
            <a:ext cx="2216726" cy="75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普通特性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与功能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39895" y="5720688"/>
            <a:ext cx="2216726" cy="755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其它特性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与功能</a:t>
            </a:r>
          </a:p>
        </p:txBody>
      </p:sp>
      <p:cxnSp>
        <p:nvCxnSpPr>
          <p:cNvPr id="15" name="肘形连接符 14"/>
          <p:cNvCxnSpPr>
            <a:stCxn id="3" idx="0"/>
            <a:endCxn id="8" idx="0"/>
          </p:cNvCxnSpPr>
          <p:nvPr/>
        </p:nvCxnSpPr>
        <p:spPr>
          <a:xfrm rot="5400000" flipH="1" flipV="1">
            <a:off x="6407730" y="2237489"/>
            <a:ext cx="12700" cy="4281055"/>
          </a:xfrm>
          <a:prstGeom prst="bentConnector3">
            <a:avLst>
              <a:gd name="adj1" fmla="val 2345457"/>
            </a:avLst>
          </a:prstGeom>
          <a:ln w="19050">
            <a:solidFill>
              <a:srgbClr val="1353A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80475" y="353860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7073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9" name="Picture 7" descr="https://ss0.bdstatic.com/70cFuHSh_Q1YnxGkpoWK1HF6hhy/it/u=617156685,114565930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0445">
            <a:off x="8563293" y="4412670"/>
            <a:ext cx="2714644" cy="1510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多态（</a:t>
            </a:r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 polymorphism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2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多态指同一个属性或行为在父类及其各派生类中具有不同的语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义。</a:t>
            </a:r>
            <a:endParaRPr lang="zh-CN" altLang="zh-CN" sz="3200" dirty="0">
              <a:latin typeface="Calibri" pitchFamily="34" charset="0"/>
              <a:ea typeface="楷体" pitchFamily="49" charset="-122"/>
            </a:endParaRPr>
          </a:p>
        </p:txBody>
      </p:sp>
      <p:pic>
        <p:nvPicPr>
          <p:cNvPr id="23555" name="Picture 3" descr="C:\Users\admin\Desktop\timg (1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57" y="3713017"/>
            <a:ext cx="4497088" cy="253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椭圆 17"/>
          <p:cNvSpPr/>
          <p:nvPr/>
        </p:nvSpPr>
        <p:spPr>
          <a:xfrm>
            <a:off x="7759392" y="3713017"/>
            <a:ext cx="414790" cy="41479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16380" y="3713018"/>
            <a:ext cx="414790" cy="414790"/>
          </a:xfrm>
          <a:prstGeom prst="ellipse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673367" y="3713018"/>
            <a:ext cx="414789" cy="414789"/>
          </a:xfrm>
          <a:prstGeom prst="ellipse">
            <a:avLst/>
          </a:prstGeom>
          <a:solidFill>
            <a:schemeClr val="tx1">
              <a:lumMod val="50000"/>
              <a:lumOff val="50000"/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7759392" y="6286789"/>
            <a:ext cx="30887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66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面向对象，类的定义与使用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7"/>
            <a:ext cx="3281363" cy="1343077"/>
            <a:chOff x="5414469" y="1870031"/>
            <a:chExt cx="3281856" cy="1339894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31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构造方法，类的继承，方法的重写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4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创建对象，访问对象成员，多态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类方法，静态方法，析构方法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相关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概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念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封装、继承、多态是面向对象程序设计的三大特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征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们的简单关系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 descr="020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53" y="3259281"/>
            <a:ext cx="5787389" cy="22548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7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与对象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5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类和对象的关系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面向对象的思想中提出了两个概念：类和对象。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37800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69925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类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1118555" y="3615672"/>
            <a:ext cx="446116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类是对多个对象共同特征的抽象描述</a:t>
            </a:r>
            <a:r>
              <a:rPr lang="zh-CN" altLang="zh-CN" sz="2800" dirty="0" smtClean="0"/>
              <a:t>，</a:t>
            </a:r>
            <a:r>
              <a:rPr lang="zh-CN" altLang="en-US" sz="2800" dirty="0" smtClean="0"/>
              <a:t>它</a:t>
            </a:r>
            <a:r>
              <a:rPr lang="zh-CN" altLang="zh-CN" sz="2800" dirty="0" smtClean="0"/>
              <a:t>是</a:t>
            </a:r>
            <a:r>
              <a:rPr lang="zh-CN" altLang="zh-CN" sz="2800" dirty="0"/>
              <a:t>对象的模</a:t>
            </a:r>
            <a:r>
              <a:rPr lang="zh-CN" altLang="zh-CN" sz="2800" dirty="0" smtClean="0"/>
              <a:t>板</a:t>
            </a:r>
            <a:r>
              <a:rPr lang="zh-CN" altLang="en-US" sz="2800" dirty="0" smtClean="0"/>
              <a:t>。</a:t>
            </a:r>
            <a:endParaRPr lang="en-US" altLang="zh-CN" sz="2800" dirty="0"/>
          </a:p>
        </p:txBody>
      </p:sp>
      <p:sp>
        <p:nvSpPr>
          <p:cNvPr id="16" name="矩形 15"/>
          <p:cNvSpPr/>
          <p:nvPr/>
        </p:nvSpPr>
        <p:spPr>
          <a:xfrm>
            <a:off x="6282633" y="3316205"/>
            <a:ext cx="5022675" cy="19792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14758" y="4990645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551840" y="3615672"/>
            <a:ext cx="448425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对象用于描述现实中的个体，它是类的实例。</a:t>
            </a:r>
          </a:p>
        </p:txBody>
      </p:sp>
    </p:spTree>
    <p:extLst>
      <p:ext uri="{BB962C8B-B14F-4D97-AF65-F5344CB8AC3E}">
        <p14:creationId xmlns:p14="http://schemas.microsoft.com/office/powerpoint/2010/main" val="166934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类和对象的关系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厂商在生产汽车之前会先分析用户需求，设计汽车模型，制作设计图样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设计图通过之后工厂再依照图纸批量生产汽车。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 descr="020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881" y="3566542"/>
            <a:ext cx="4060333" cy="2770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36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类的定</a:t>
            </a:r>
            <a:r>
              <a:rPr lang="zh-CN" altLang="zh-CN" sz="4000" dirty="0" smtClean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478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类中可以定义数据成员和成员函数，数据成员用于描述对象特征，成员函数用于描述对象行为，其中数据成员也被称为属性，成员函数也被称为方法。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5927" y="3974551"/>
            <a:ext cx="5250873" cy="212956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567289" y="4131390"/>
            <a:ext cx="325138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</a:t>
            </a:r>
            <a:r>
              <a:rPr lang="zh-CN" altLang="zh-CN" sz="2800" dirty="0">
                <a:latin typeface="Times New Roman" pitchFamily="18" charset="0"/>
              </a:rPr>
              <a:t>类名</a:t>
            </a:r>
            <a:r>
              <a:rPr lang="en-US" altLang="zh-CN" sz="2800" dirty="0" smtClean="0">
                <a:latin typeface="Times New Roman" pitchFamily="18" charset="0"/>
              </a:rPr>
              <a:t>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</a:t>
            </a:r>
            <a:r>
              <a:rPr lang="zh-CN" altLang="zh-CN" sz="2800" dirty="0" smtClean="0">
                <a:latin typeface="Times New Roman" pitchFamily="18" charset="0"/>
              </a:rPr>
              <a:t>属</a:t>
            </a:r>
            <a:r>
              <a:rPr lang="zh-CN" altLang="zh-CN" sz="2800" dirty="0">
                <a:latin typeface="Times New Roman" pitchFamily="18" charset="0"/>
              </a:rPr>
              <a:t>性名</a:t>
            </a:r>
            <a:r>
              <a:rPr lang="en-US" altLang="zh-CN" sz="2800" dirty="0">
                <a:latin typeface="Times New Roman" pitchFamily="18" charset="0"/>
              </a:rPr>
              <a:t> = </a:t>
            </a:r>
            <a:r>
              <a:rPr lang="zh-CN" altLang="zh-CN" sz="2800" dirty="0">
                <a:latin typeface="Times New Roman" pitchFamily="18" charset="0"/>
              </a:rPr>
              <a:t>属性</a:t>
            </a:r>
            <a:r>
              <a:rPr lang="zh-CN" altLang="zh-CN" sz="2800" dirty="0" smtClean="0">
                <a:latin typeface="Times New Roman" pitchFamily="18" charset="0"/>
              </a:rPr>
              <a:t>值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def </a:t>
            </a:r>
            <a:r>
              <a:rPr lang="zh-CN" altLang="zh-CN" sz="2800" dirty="0">
                <a:latin typeface="Times New Roman" pitchFamily="18" charset="0"/>
              </a:rPr>
              <a:t>方法名</a:t>
            </a:r>
            <a:r>
              <a:rPr lang="en-US" altLang="zh-CN" sz="2800" dirty="0">
                <a:latin typeface="Times New Roman" pitchFamily="18" charset="0"/>
              </a:rPr>
              <a:t>(self</a:t>
            </a:r>
            <a:r>
              <a:rPr lang="en-US" altLang="zh-CN" sz="2800" dirty="0" smtClean="0">
                <a:latin typeface="Times New Roman" pitchFamily="18" charset="0"/>
              </a:rPr>
              <a:t>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      </a:t>
            </a:r>
            <a:r>
              <a:rPr lang="zh-CN" altLang="zh-CN" sz="2800" dirty="0" smtClean="0">
                <a:latin typeface="Times New Roman" pitchFamily="18" charset="0"/>
              </a:rPr>
              <a:t>方</a:t>
            </a:r>
            <a:r>
              <a:rPr lang="zh-CN" altLang="zh-CN" sz="2800" dirty="0">
                <a:latin typeface="Times New Roman" pitchFamily="18" charset="0"/>
              </a:rPr>
              <a:t>法体</a:t>
            </a:r>
          </a:p>
        </p:txBody>
      </p:sp>
    </p:spTree>
    <p:extLst>
      <p:ext uri="{BB962C8B-B14F-4D97-AF65-F5344CB8AC3E}">
        <p14:creationId xmlns:p14="http://schemas.microsoft.com/office/powerpoint/2010/main" val="27256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类定义完成后不能直接使用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这就好比画好了一张房屋设计图纸，此图纸只能帮助人们了解房屋的结构，但不能提供居住场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0729" y="4103453"/>
            <a:ext cx="87625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为满足居住需求，需要根据房屋设计图纸搭建实际的房屋。同理，程序中的类需要实例化为对象才能实现其意义。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57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对象的创建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创建对象的格式如下：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2951019" y="3198697"/>
            <a:ext cx="6373090" cy="11239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349243" y="3437491"/>
            <a:ext cx="3251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600" dirty="0">
                <a:latin typeface="Times New Roman" pitchFamily="18" charset="0"/>
              </a:rPr>
              <a:t>对象名</a:t>
            </a:r>
            <a:r>
              <a:rPr lang="en-US" altLang="zh-CN" sz="3600" dirty="0">
                <a:latin typeface="Times New Roman" pitchFamily="18" charset="0"/>
              </a:rPr>
              <a:t> = </a:t>
            </a:r>
            <a:r>
              <a:rPr lang="zh-CN" altLang="zh-CN" sz="3600" dirty="0">
                <a:latin typeface="Times New Roman" pitchFamily="18" charset="0"/>
              </a:rPr>
              <a:t>类名</a:t>
            </a:r>
            <a:r>
              <a:rPr lang="en-US" altLang="zh-CN" sz="3600" dirty="0">
                <a:latin typeface="Times New Roman" pitchFamily="18" charset="0"/>
              </a:rPr>
              <a:t>()   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0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对象的创建与使用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访问对象成员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若想在程序中真正地使用对象，需掌握访问对象成员的方式。对象成员分为属性和方法，它们的访问格式分别如下：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3685310" y="4556702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4802817" y="4753105"/>
            <a:ext cx="278033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3200" dirty="0">
                <a:latin typeface="Times New Roman" pitchFamily="18" charset="0"/>
              </a:rPr>
              <a:t>对象名</a:t>
            </a:r>
            <a:r>
              <a:rPr lang="en-US" altLang="zh-CN" sz="3200" dirty="0">
                <a:latin typeface="Times New Roman" pitchFamily="18" charset="0"/>
              </a:rPr>
              <a:t>.</a:t>
            </a:r>
            <a:r>
              <a:rPr lang="zh-CN" altLang="zh-CN" sz="3200" dirty="0">
                <a:latin typeface="Times New Roman" pitchFamily="18" charset="0"/>
              </a:rPr>
              <a:t>属</a:t>
            </a:r>
            <a:r>
              <a:rPr lang="zh-CN" altLang="zh-CN" sz="3200" dirty="0" smtClean="0">
                <a:latin typeface="Times New Roman" pitchFamily="18" charset="0"/>
              </a:rPr>
              <a:t>性</a:t>
            </a:r>
            <a:endParaRPr lang="en-US" altLang="zh-CN" sz="3200" dirty="0" smtClean="0">
              <a:latin typeface="Times New Roman" pitchFamily="18" charset="0"/>
            </a:endParaRPr>
          </a:p>
          <a:p>
            <a:r>
              <a:rPr lang="zh-CN" altLang="zh-CN" sz="3200" dirty="0"/>
              <a:t>对象名</a:t>
            </a:r>
            <a:r>
              <a:rPr lang="en-US" altLang="zh-CN" sz="3200" dirty="0"/>
              <a:t>.</a:t>
            </a:r>
            <a:r>
              <a:rPr lang="zh-CN" altLang="zh-CN" sz="3200" dirty="0"/>
              <a:t>方</a:t>
            </a:r>
            <a:r>
              <a:rPr lang="zh-CN" altLang="zh-CN" sz="3200" dirty="0" smtClean="0"/>
              <a:t>法</a:t>
            </a:r>
            <a:r>
              <a:rPr lang="en-US" altLang="zh-CN" sz="3200" dirty="0" smtClean="0"/>
              <a:t>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26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类中定义的属性和方法默认为公有属性和方法，该类的对象可以任意访问类的公有成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员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5455" y="3318303"/>
            <a:ext cx="9448800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为了契合封装原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则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，保证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类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中的代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码</a:t>
            </a:r>
            <a:r>
              <a:rPr lang="zh-CN" altLang="en-US" sz="3600" dirty="0" smtClean="0">
                <a:latin typeface="楷体" pitchFamily="49" charset="-122"/>
                <a:ea typeface="楷体" pitchFamily="49" charset="-122"/>
              </a:rPr>
              <a:t>不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被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外部代码轻易访问</a:t>
            </a:r>
            <a:r>
              <a:rPr lang="zh-CN" altLang="zh-CN" sz="3600" dirty="0" smtClean="0">
                <a:latin typeface="楷体" pitchFamily="49" charset="-122"/>
                <a:ea typeface="楷体" pitchFamily="49" charset="-122"/>
              </a:rPr>
              <a:t>。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 Python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支持将类中的成员设置为私有成员，在一定程度上限制对象对类成员的访问。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7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定义私有成员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Python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通过在类成员名之前添加双下划线（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）来限制成员的访问权限，语法格式如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下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: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85310" y="3861809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5206954" y="4058212"/>
            <a:ext cx="186121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__</a:t>
            </a:r>
            <a:r>
              <a:rPr lang="zh-CN" altLang="zh-CN" sz="3200" dirty="0">
                <a:latin typeface="Times New Roman" pitchFamily="18" charset="0"/>
              </a:rPr>
              <a:t>属性名</a:t>
            </a:r>
          </a:p>
          <a:p>
            <a:r>
              <a:rPr lang="en-US" altLang="zh-CN" sz="3200" dirty="0">
                <a:latin typeface="Times New Roman" pitchFamily="18" charset="0"/>
              </a:rPr>
              <a:t>__</a:t>
            </a:r>
            <a:r>
              <a:rPr lang="zh-CN" altLang="zh-CN" sz="3200" dirty="0">
                <a:latin typeface="Times New Roman" pitchFamily="18" charset="0"/>
              </a:rPr>
              <a:t>方法名</a:t>
            </a:r>
          </a:p>
        </p:txBody>
      </p:sp>
    </p:spTree>
    <p:extLst>
      <p:ext uri="{BB962C8B-B14F-4D97-AF65-F5344CB8AC3E}">
        <p14:creationId xmlns:p14="http://schemas.microsoft.com/office/powerpoint/2010/main" val="11051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定义私有成员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例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如，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定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义一个包含私有属性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__weight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和私有方法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__info()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的类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PersonInfo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6229" y="3861809"/>
            <a:ext cx="7315200" cy="220648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180466" y="4057109"/>
            <a:ext cx="602672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PersonInfo: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__weight = 55         </a:t>
            </a:r>
            <a:r>
              <a:rPr lang="en-US" altLang="zh-CN" sz="2800" dirty="0" smtClean="0">
                <a:latin typeface="Times New Roman" pitchFamily="18" charset="0"/>
              </a:rPr>
              <a:t> # </a:t>
            </a:r>
            <a:r>
              <a:rPr lang="zh-CN" altLang="zh-CN" sz="2800" dirty="0">
                <a:latin typeface="Times New Roman" pitchFamily="18" charset="0"/>
              </a:rPr>
              <a:t>私有属性</a:t>
            </a:r>
          </a:p>
          <a:p>
            <a:r>
              <a:rPr lang="en-US" altLang="zh-CN" sz="2800" dirty="0">
                <a:latin typeface="Times New Roman" pitchFamily="18" charset="0"/>
              </a:rPr>
              <a:t>    def __info(self):  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私有方法</a:t>
            </a:r>
          </a:p>
          <a:p>
            <a:r>
              <a:rPr lang="en-US" altLang="zh-CN" sz="2800" dirty="0">
                <a:latin typeface="Times New Roman" pitchFamily="18" charset="0"/>
              </a:rPr>
              <a:t>        print(f"</a:t>
            </a:r>
            <a:r>
              <a:rPr lang="zh-CN" altLang="zh-CN" sz="2800" dirty="0">
                <a:latin typeface="Times New Roman" pitchFamily="18" charset="0"/>
              </a:rPr>
              <a:t>我的体重是：</a:t>
            </a:r>
            <a:r>
              <a:rPr lang="en-US" altLang="zh-CN" sz="2800" dirty="0">
                <a:latin typeface="Times New Roman" pitchFamily="18" charset="0"/>
              </a:rPr>
              <a:t>{__weight}")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私有成员的访问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创建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PersonInfo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类的对象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person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，通过该对象访问类的属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性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8731" y="4058212"/>
            <a:ext cx="4904508" cy="147002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097712" y="4254615"/>
            <a:ext cx="378464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person = PersonInfo()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person.__weight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439891" y="4058212"/>
            <a:ext cx="3505200" cy="1470025"/>
          </a:xfrm>
          <a:prstGeom prst="wedgeRoundRectCallout">
            <a:avLst>
              <a:gd name="adj1" fmla="val -118243"/>
              <a:gd name="adj2" fmla="val 153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AttributeError: 'PersonInfo' object has no attribute '__weight'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44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私有成员的访问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注释访问私有属性的代码，在程序中添加如下的访问类中私有方法的代码：</a:t>
            </a:r>
          </a:p>
        </p:txBody>
      </p:sp>
      <p:sp>
        <p:nvSpPr>
          <p:cNvPr id="7" name="矩形 6"/>
          <p:cNvSpPr/>
          <p:nvPr/>
        </p:nvSpPr>
        <p:spPr>
          <a:xfrm>
            <a:off x="1398731" y="4058212"/>
            <a:ext cx="4904508" cy="192695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958662" y="4236858"/>
            <a:ext cx="378464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person = PersonInfo()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# person.__weight</a:t>
            </a:r>
          </a:p>
          <a:p>
            <a:r>
              <a:rPr lang="en-US" altLang="zh-CN" sz="3200" dirty="0">
                <a:latin typeface="Times New Roman" pitchFamily="18" charset="0"/>
              </a:rPr>
              <a:t>person.__info()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873998" y="4236859"/>
            <a:ext cx="3089564" cy="1748306"/>
          </a:xfrm>
          <a:prstGeom prst="wedgeRoundRectCallout">
            <a:avLst>
              <a:gd name="adj1" fmla="val -149276"/>
              <a:gd name="adj2" fmla="val 262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AttributeError: 'PersonInfo' object has no attribute '__info'</a:t>
            </a:r>
            <a:endParaRPr lang="zh-CN" altLang="zh-CN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67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111250" y="3383668"/>
            <a:ext cx="99695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由以上展示的错误信息可以判断，对象无法直接访问类的私有成员。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82625" y="2758194"/>
            <a:ext cx="10817225" cy="21186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095875" y="2375605"/>
            <a:ext cx="2000250" cy="768350"/>
          </a:xfrm>
          <a:prstGeom prst="rect">
            <a:avLst/>
          </a:prstGeom>
          <a:solidFill>
            <a:srgbClr val="1369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4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 论 </a:t>
            </a:r>
          </a:p>
        </p:txBody>
      </p:sp>
    </p:spTree>
    <p:extLst>
      <p:ext uri="{BB962C8B-B14F-4D97-AF65-F5344CB8AC3E}">
        <p14:creationId xmlns:p14="http://schemas.microsoft.com/office/powerpoint/2010/main" val="30084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003" y="3958889"/>
            <a:ext cx="6581487" cy="21854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1063758" y="4137535"/>
            <a:ext cx="594664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PersonInfo: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__weight = 55         # </a:t>
            </a:r>
            <a:r>
              <a:rPr lang="zh-CN" altLang="zh-CN" sz="2800" dirty="0">
                <a:latin typeface="Times New Roman" pitchFamily="18" charset="0"/>
              </a:rPr>
              <a:t>私有属性</a:t>
            </a:r>
          </a:p>
          <a:p>
            <a:r>
              <a:rPr lang="en-US" altLang="zh-CN" sz="2800" dirty="0">
                <a:latin typeface="Times New Roman" pitchFamily="18" charset="0"/>
              </a:rPr>
              <a:t>    def get_weight(self):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	print(f'</a:t>
            </a:r>
            <a:r>
              <a:rPr lang="zh-CN" altLang="zh-CN" sz="2800" dirty="0">
                <a:latin typeface="Times New Roman" pitchFamily="18" charset="0"/>
              </a:rPr>
              <a:t>体重：</a:t>
            </a:r>
            <a:r>
              <a:rPr lang="en-US" altLang="zh-CN" sz="2800" dirty="0">
                <a:latin typeface="Times New Roman" pitchFamily="18" charset="0"/>
              </a:rPr>
              <a:t>{self.__weight}kg')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3052" y="4966714"/>
            <a:ext cx="3791530" cy="11776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937115" y="5109256"/>
            <a:ext cx="3118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person = PersonInfo()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person.get_weight()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私有属性可在公有方法中通过指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身的默认参数“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”访问，类外部可通过公有方法间接获取类的私有属性。</a:t>
            </a:r>
          </a:p>
        </p:txBody>
      </p:sp>
      <p:cxnSp>
        <p:nvCxnSpPr>
          <p:cNvPr id="18" name="肘形连接符 17"/>
          <p:cNvCxnSpPr/>
          <p:nvPr/>
        </p:nvCxnSpPr>
        <p:spPr>
          <a:xfrm flipH="1" flipV="1">
            <a:off x="4447309" y="5261657"/>
            <a:ext cx="6299197" cy="532402"/>
          </a:xfrm>
          <a:prstGeom prst="bentConnector3">
            <a:avLst>
              <a:gd name="adj1" fmla="val -1220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93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访问限制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004" y="3214255"/>
            <a:ext cx="6470652" cy="306185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68177" y="3298632"/>
            <a:ext cx="614630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class PersonInfo: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__weight = 55         # </a:t>
            </a:r>
            <a:r>
              <a:rPr lang="zh-CN" altLang="zh-CN" sz="2600" dirty="0">
                <a:latin typeface="Times New Roman" pitchFamily="18" charset="0"/>
              </a:rPr>
              <a:t>私有属性</a:t>
            </a:r>
          </a:p>
          <a:p>
            <a:r>
              <a:rPr lang="en-US" altLang="zh-CN" sz="2600" dirty="0">
                <a:latin typeface="Times New Roman" pitchFamily="18" charset="0"/>
              </a:rPr>
              <a:t>    def __info(self</a:t>
            </a:r>
            <a:r>
              <a:rPr lang="en-US" altLang="zh-CN" sz="2600" dirty="0" smtClean="0">
                <a:latin typeface="Times New Roman" pitchFamily="18" charset="0"/>
              </a:rPr>
              <a:t>):      # </a:t>
            </a:r>
            <a:r>
              <a:rPr lang="zh-CN" altLang="zh-CN" sz="2600" dirty="0" smtClean="0">
                <a:latin typeface="Times New Roman" pitchFamily="18" charset="0"/>
              </a:rPr>
              <a:t>私有方法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print(f"</a:t>
            </a:r>
            <a:r>
              <a:rPr lang="zh-CN" altLang="zh-CN" sz="2600" dirty="0">
                <a:latin typeface="Times New Roman" pitchFamily="18" charset="0"/>
              </a:rPr>
              <a:t>我的体重是：</a:t>
            </a:r>
            <a:r>
              <a:rPr lang="en-US" altLang="zh-CN" sz="2600" dirty="0">
                <a:latin typeface="Times New Roman" pitchFamily="18" charset="0"/>
              </a:rPr>
              <a:t>{self.__weight}")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def get_weight(self):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</a:t>
            </a:r>
            <a:r>
              <a:rPr lang="en-US" altLang="zh-CN" sz="2600" dirty="0" smtClean="0">
                <a:latin typeface="Times New Roman" pitchFamily="18" charset="0"/>
              </a:rPr>
              <a:t> print(f</a:t>
            </a:r>
            <a:r>
              <a:rPr lang="en-US" altLang="zh-CN" sz="2600" dirty="0">
                <a:latin typeface="Times New Roman" pitchFamily="18" charset="0"/>
              </a:rPr>
              <a:t>'</a:t>
            </a:r>
            <a:r>
              <a:rPr lang="zh-CN" altLang="zh-CN" sz="2600" dirty="0">
                <a:latin typeface="Times New Roman" pitchFamily="18" charset="0"/>
              </a:rPr>
              <a:t>体重</a:t>
            </a:r>
            <a:r>
              <a:rPr lang="en-US" altLang="zh-CN" sz="2600" dirty="0">
                <a:latin typeface="Times New Roman" pitchFamily="18" charset="0"/>
              </a:rPr>
              <a:t>:{self.__weight}kg')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    self.__info()</a:t>
            </a:r>
            <a:endParaRPr lang="zh-CN" altLang="zh-CN" sz="2600" dirty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83051" y="4302941"/>
            <a:ext cx="4027057" cy="117763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7937115" y="4414705"/>
            <a:ext cx="33189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person = PersonInfo()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person.get_weight()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私有方法同样在公有方法中通过参数“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”访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5400000" flipH="1">
            <a:off x="6930504" y="2268626"/>
            <a:ext cx="235703" cy="5964670"/>
          </a:xfrm>
          <a:prstGeom prst="bentConnector4">
            <a:avLst>
              <a:gd name="adj1" fmla="val -96986"/>
              <a:gd name="adj2" fmla="val 50000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5400000" flipH="1">
            <a:off x="1143626" y="4529811"/>
            <a:ext cx="1806766" cy="1433946"/>
          </a:xfrm>
          <a:prstGeom prst="bentConnector4">
            <a:avLst>
              <a:gd name="adj1" fmla="val -12652"/>
              <a:gd name="adj2" fmla="val 115942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31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978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每个类都有一个默认的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8" y="2528776"/>
            <a:ext cx="8986984" cy="3559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果定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义类时显式地定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义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__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那么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创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建对象时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解释器会调用显式定义的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果定义类时没有显式定义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方法，那么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解释器会调用默认的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__init__()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方法。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方法按照参数的有无（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除外）可分为有参构造方法和无参构造方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800" y="3316205"/>
            <a:ext cx="5022675" cy="2599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69925" y="5572991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无参构造方法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118555" y="3450365"/>
            <a:ext cx="4461163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无参构造方法中可以为属性设置初始值，此时使用该方法创建的所有对象都具有相同的初始值。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2633" y="3316205"/>
            <a:ext cx="5022675" cy="2599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14758" y="5572991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有参</a:t>
            </a:r>
            <a:r>
              <a:rPr lang="zh-CN" altLang="en-US" sz="2800" b="1" noProof="1">
                <a:solidFill>
                  <a:srgbClr val="FFFFFF"/>
                </a:solidFill>
                <a:ea typeface="等线" charset="-122"/>
              </a:rPr>
              <a:t>构造方法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6551841" y="3450364"/>
            <a:ext cx="4484257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参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构造方法中可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以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使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用参数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为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属性设置初始值，此时使用该方法创建的所有对象都具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有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</a:rPr>
              <a:t>不同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初始值。</a:t>
            </a:r>
            <a:endParaRPr lang="en-US" altLang="zh-CN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9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定义一个类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Information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，在该类中显式地定义一个带有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个参数的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7344" y="3674419"/>
            <a:ext cx="5176983" cy="21904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47774" y="3894387"/>
            <a:ext cx="46761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Inforamtion(object):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def __init__(self, name, sex</a:t>
            </a:r>
            <a:r>
              <a:rPr lang="en-US" altLang="zh-CN" sz="2800" dirty="0" smtClean="0">
                <a:latin typeface="Times New Roman" pitchFamily="18" charset="0"/>
              </a:rPr>
              <a:t>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self.name = name </a:t>
            </a:r>
            <a:r>
              <a:rPr lang="en-US" altLang="zh-CN" sz="2800" dirty="0" smtClean="0">
                <a:latin typeface="Times New Roman" pitchFamily="18" charset="0"/>
              </a:rPr>
              <a:t>                 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   self.sex = sex</a:t>
            </a:r>
            <a:endParaRPr lang="zh-CN" altLang="zh-CN" sz="2800" dirty="0" smtClean="0"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45382" y="3679549"/>
            <a:ext cx="5292436" cy="125267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6585523" y="3857998"/>
            <a:ext cx="478906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infomation = Inforamtion('</a:t>
            </a:r>
            <a:r>
              <a:rPr lang="zh-CN" altLang="zh-CN" sz="2800" dirty="0">
                <a:latin typeface="Times New Roman" pitchFamily="18" charset="0"/>
              </a:rPr>
              <a:t>李婉</a:t>
            </a:r>
            <a:r>
              <a:rPr lang="en-US" altLang="zh-CN" sz="2800" dirty="0">
                <a:latin typeface="Times New Roman" pitchFamily="18" charset="0"/>
              </a:rPr>
              <a:t>', '</a:t>
            </a:r>
            <a:r>
              <a:rPr lang="zh-CN" altLang="zh-CN" sz="2800" dirty="0">
                <a:latin typeface="Times New Roman" pitchFamily="18" charset="0"/>
              </a:rPr>
              <a:t>女</a:t>
            </a:r>
            <a:r>
              <a:rPr lang="en-US" altLang="zh-CN" sz="2800" dirty="0" smtClean="0">
                <a:latin typeface="Times New Roman" pitchFamily="18" charset="0"/>
              </a:rPr>
              <a:t>')</a:t>
            </a:r>
            <a:endParaRPr lang="zh-CN" altLang="zh-CN" sz="2800" dirty="0">
              <a:latin typeface="Times New Roman" pitchFamily="18" charset="0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16200000" flipH="1" flipV="1">
            <a:off x="7315731" y="925519"/>
            <a:ext cx="584293" cy="6522027"/>
          </a:xfrm>
          <a:prstGeom prst="bentConnector3">
            <a:avLst>
              <a:gd name="adj1" fmla="val -6283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5983226" y="3873516"/>
            <a:ext cx="52945" cy="1739322"/>
          </a:xfrm>
          <a:prstGeom prst="bentConnector3">
            <a:avLst>
              <a:gd name="adj1" fmla="val 1133629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3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：井字棋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03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构造方法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4225" y="2435225"/>
            <a:ext cx="9401175" cy="2615653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646238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73350" y="2824162"/>
            <a:ext cx="8486775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前面在类中定义的属性是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类属性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，可以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通过对象或类进行访问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；在构造方法中定义的属性是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实例属性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，只能</a:t>
            </a:r>
            <a:r>
              <a:rPr lang="zh-CN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通过对象进行访问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669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析构方法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在介绍析构方法之前，先来了解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的垃圾回收机制。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77998" y="3211401"/>
            <a:ext cx="898698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Python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中的垃圾回收主要采用的是引用计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数。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引用计数是一种内存管理技术，它通过引用计数器记录所有对象的引用数量，当对象的引用计数器数值为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时，就会将该对象视为垃圾进行回收。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97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析构方法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getrefcount()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sys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模块中用于统计对象引用数量的函数，其返回结果通常比预期的结果大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7998" y="4014965"/>
            <a:ext cx="8986984" cy="133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这是因为</a:t>
            </a:r>
            <a:r>
              <a:rPr lang="en-US" altLang="zh-CN" sz="3600" dirty="0">
                <a:latin typeface="楷体" pitchFamily="49" charset="-122"/>
                <a:ea typeface="楷体" pitchFamily="49" charset="-122"/>
              </a:rPr>
              <a:t>getrefcount()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函数也会统计临时对象的引用。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254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析构方法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50" y="1320800"/>
            <a:ext cx="1103226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当一个对象的引用计数器数值为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时，就会调用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__del__()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方法，这个方法就是类的析构方法。</a:t>
            </a:r>
          </a:p>
        </p:txBody>
      </p:sp>
      <p:sp>
        <p:nvSpPr>
          <p:cNvPr id="6" name="矩形 5"/>
          <p:cNvSpPr/>
          <p:nvPr/>
        </p:nvSpPr>
        <p:spPr>
          <a:xfrm>
            <a:off x="870395" y="3971092"/>
            <a:ext cx="4984779" cy="21933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1464986" y="4159822"/>
            <a:ext cx="379559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import sys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class Destruction</a:t>
            </a:r>
            <a:r>
              <a:rPr lang="en-US" altLang="zh-CN" sz="2800" dirty="0" smtClean="0">
                <a:latin typeface="Times New Roman" pitchFamily="18" charset="0"/>
              </a:rPr>
              <a:t>:</a:t>
            </a:r>
            <a:endParaRPr lang="zh-CN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</a:t>
            </a:r>
            <a:r>
              <a:rPr lang="en-US" altLang="zh-CN" sz="2800" dirty="0">
                <a:latin typeface="Times New Roman" pitchFamily="18" charset="0"/>
              </a:rPr>
              <a:t>def __del__(self):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print('</a:t>
            </a:r>
            <a:r>
              <a:rPr lang="zh-CN" altLang="zh-CN" sz="2800" dirty="0">
                <a:latin typeface="Times New Roman" pitchFamily="18" charset="0"/>
              </a:rPr>
              <a:t>对象被释放</a:t>
            </a:r>
            <a:r>
              <a:rPr lang="en-US" altLang="zh-CN" sz="2800" dirty="0" smtClean="0">
                <a:latin typeface="Times New Roman" pitchFamily="18" charset="0"/>
              </a:rPr>
              <a:t>')</a:t>
            </a:r>
          </a:p>
        </p:txBody>
      </p:sp>
      <p:sp>
        <p:nvSpPr>
          <p:cNvPr id="13" name="矩形 12"/>
          <p:cNvSpPr/>
          <p:nvPr/>
        </p:nvSpPr>
        <p:spPr>
          <a:xfrm>
            <a:off x="6270810" y="4848991"/>
            <a:ext cx="5145336" cy="131544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650103" y="5091214"/>
            <a:ext cx="4386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 smtClean="0">
                <a:latin typeface="Times New Roman" pitchFamily="18" charset="0"/>
              </a:rPr>
              <a:t>destruction </a:t>
            </a:r>
            <a:r>
              <a:rPr lang="en-US" altLang="zh-CN" dirty="0">
                <a:latin typeface="Times New Roman" pitchFamily="18" charset="0"/>
              </a:rPr>
              <a:t>= Destruction()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print(sys.getrefcount(destruction</a:t>
            </a:r>
            <a:r>
              <a:rPr lang="en-US" altLang="zh-CN" dirty="0" smtClean="0">
                <a:latin typeface="Times New Roman" pitchFamily="18" charset="0"/>
              </a:rPr>
              <a:t>))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2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06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形似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7.2.2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中直接定义、只比普通函数多一个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self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参数的方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法称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为实例方法，它只能通过类实例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化的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对象调用。</a:t>
            </a:r>
          </a:p>
        </p:txBody>
      </p:sp>
      <p:sp>
        <p:nvSpPr>
          <p:cNvPr id="10" name="矩形 9"/>
          <p:cNvSpPr/>
          <p:nvPr/>
        </p:nvSpPr>
        <p:spPr>
          <a:xfrm>
            <a:off x="3702658" y="3971092"/>
            <a:ext cx="5718433" cy="219334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4492077" y="4159822"/>
            <a:ext cx="48043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Car: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zh-CN" altLang="en-US" sz="2800" dirty="0" smtClean="0">
                <a:latin typeface="Times New Roman" pitchFamily="18" charset="0"/>
              </a:rPr>
              <a:t>     </a:t>
            </a:r>
            <a:r>
              <a:rPr lang="en-US" altLang="zh-CN" sz="2800" dirty="0" smtClean="0">
                <a:latin typeface="Times New Roman" pitchFamily="18" charset="0"/>
              </a:rPr>
              <a:t>wheels </a:t>
            </a:r>
            <a:r>
              <a:rPr lang="en-US" altLang="zh-CN" sz="2800" dirty="0">
                <a:latin typeface="Times New Roman" pitchFamily="18" charset="0"/>
              </a:rPr>
              <a:t>= 4	</a:t>
            </a:r>
            <a:r>
              <a:rPr lang="zh-CN" altLang="en-US" sz="2800" dirty="0" smtClean="0">
                <a:latin typeface="Times New Roman" pitchFamily="18" charset="0"/>
              </a:rPr>
              <a:t>  </a:t>
            </a:r>
            <a:r>
              <a:rPr lang="en-US" altLang="zh-CN" sz="2800" dirty="0" smtClean="0">
                <a:latin typeface="Times New Roman" pitchFamily="18" charset="0"/>
              </a:rPr>
              <a:t>#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  <a:r>
              <a:rPr lang="zh-CN" altLang="zh-CN" sz="2800" dirty="0" smtClean="0">
                <a:latin typeface="Times New Roman" pitchFamily="18" charset="0"/>
              </a:rPr>
              <a:t>属</a:t>
            </a:r>
            <a:r>
              <a:rPr lang="zh-CN" altLang="zh-CN" sz="2800" dirty="0">
                <a:latin typeface="Times New Roman" pitchFamily="18" charset="0"/>
              </a:rPr>
              <a:t>性</a:t>
            </a:r>
          </a:p>
          <a:p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def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drive(self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):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#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实例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方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法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itchFamily="18" charset="0"/>
              </a:rPr>
              <a:t>        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</a:rPr>
              <a:t>print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('</a:t>
            </a:r>
            <a:r>
              <a:rPr lang="zh-CN" altLang="zh-CN" sz="2800" dirty="0">
                <a:solidFill>
                  <a:srgbClr val="FF0000"/>
                </a:solidFill>
                <a:latin typeface="Times New Roman" pitchFamily="18" charset="0"/>
              </a:rPr>
              <a:t>开车方式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')</a:t>
            </a:r>
            <a:endParaRPr lang="zh-CN" altLang="zh-CN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93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类方法与实例方法有以下不同：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75132"/>
              </p:ext>
            </p:extLst>
          </p:nvPr>
        </p:nvGraphicFramePr>
        <p:xfrm>
          <a:off x="1163782" y="2645447"/>
          <a:ext cx="9892145" cy="356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1266"/>
                <a:gridCol w="4860879"/>
              </a:tblGrid>
              <a:tr h="640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类方法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实例方法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使用装饰器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@classmethod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修饰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——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类方法的第一个参数为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cls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，它代表类本身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实例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方法的第一个参数为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self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，它代表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对象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本身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即可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由对象调用，亦可直接由类调用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只能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由对象调用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可以修改类属性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无法修改类属性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33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类方法可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被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类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名或对象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名调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用，其语法格式如下：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定义类方法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3257694" y="3855683"/>
            <a:ext cx="6037840" cy="15198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5017295" y="4138569"/>
            <a:ext cx="25186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zh-CN" altLang="zh-CN" sz="2800" dirty="0">
                <a:latin typeface="Times New Roman" pitchFamily="18" charset="0"/>
              </a:rPr>
              <a:t>类名</a:t>
            </a:r>
            <a:r>
              <a:rPr lang="en-US" altLang="zh-CN" sz="2800" dirty="0">
                <a:latin typeface="Times New Roman" pitchFamily="18" charset="0"/>
              </a:rPr>
              <a:t>.</a:t>
            </a:r>
            <a:r>
              <a:rPr lang="zh-CN" altLang="zh-CN" sz="2800" dirty="0">
                <a:latin typeface="Times New Roman" pitchFamily="18" charset="0"/>
              </a:rPr>
              <a:t>类方法</a:t>
            </a:r>
          </a:p>
          <a:p>
            <a:r>
              <a:rPr lang="zh-CN" altLang="zh-CN" sz="2800" dirty="0">
                <a:latin typeface="Times New Roman" pitchFamily="18" charset="0"/>
              </a:rPr>
              <a:t>对象名</a:t>
            </a:r>
            <a:r>
              <a:rPr lang="en-US" altLang="zh-CN" sz="2800" dirty="0">
                <a:latin typeface="Times New Roman" pitchFamily="18" charset="0"/>
              </a:rPr>
              <a:t>.</a:t>
            </a:r>
            <a:r>
              <a:rPr lang="zh-CN" altLang="zh-CN" sz="2800" dirty="0">
                <a:latin typeface="Times New Roman" pitchFamily="18" charset="0"/>
              </a:rPr>
              <a:t>类方法 </a:t>
            </a:r>
          </a:p>
        </p:txBody>
      </p:sp>
    </p:spTree>
    <p:extLst>
      <p:ext uri="{BB962C8B-B14F-4D97-AF65-F5344CB8AC3E}">
        <p14:creationId xmlns:p14="http://schemas.microsoft.com/office/powerpoint/2010/main" val="427428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类方法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在实例方法中无法修改类属性的值，但在类方法中可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以</a:t>
            </a:r>
            <a:r>
              <a:rPr lang="zh-CN" altLang="en-US" sz="3200" dirty="0" smtClean="0">
                <a:latin typeface="Calibri" pitchFamily="34" charset="0"/>
                <a:ea typeface="楷体" pitchFamily="49" charset="-122"/>
              </a:rPr>
              <a:t>修改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类</a:t>
            </a:r>
            <a:r>
              <a:rPr lang="zh-CN" altLang="zh-CN" sz="3200" dirty="0">
                <a:latin typeface="Calibri" pitchFamily="34" charset="0"/>
                <a:ea typeface="楷体" pitchFamily="49" charset="-122"/>
              </a:rPr>
              <a:t>属性的</a:t>
            </a:r>
            <a:r>
              <a:rPr lang="zh-CN" altLang="zh-CN" sz="3200" dirty="0" smtClean="0">
                <a:latin typeface="Calibri" pitchFamily="34" charset="0"/>
                <a:ea typeface="楷体" pitchFamily="49" charset="-122"/>
              </a:rPr>
              <a:t>值。</a:t>
            </a:r>
            <a:endParaRPr lang="zh-CN" altLang="zh-CN" sz="32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修改类属性</a:t>
            </a:r>
          </a:p>
        </p:txBody>
      </p:sp>
      <p:sp>
        <p:nvSpPr>
          <p:cNvPr id="11" name="矩形 10"/>
          <p:cNvSpPr/>
          <p:nvPr/>
        </p:nvSpPr>
        <p:spPr>
          <a:xfrm>
            <a:off x="1387330" y="3689428"/>
            <a:ext cx="3683434" cy="273597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01520" y="3718585"/>
            <a:ext cx="265505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Apple(object): </a:t>
            </a:r>
            <a:r>
              <a:rPr lang="en-US" altLang="zh-CN" dirty="0" smtClean="0">
                <a:latin typeface="Times New Roman" pitchFamily="18" charset="0"/>
              </a:rPr>
              <a:t> 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count = 0           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</a:t>
            </a:r>
            <a:r>
              <a:rPr lang="en-US" altLang="zh-CN" dirty="0">
                <a:latin typeface="Times New Roman" pitchFamily="18" charset="0"/>
              </a:rPr>
              <a:t>def add_one(self): 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self.count = 1 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@classmethod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add_two(cls):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cls.count = 2          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99112" y="3689428"/>
            <a:ext cx="3683434" cy="136798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6113302" y="3718585"/>
            <a:ext cx="265505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apple = Apple()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apple.add_one()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print(Apple.count) 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112" y="5250873"/>
            <a:ext cx="3683434" cy="11786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6113302" y="5424696"/>
            <a:ext cx="26550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Apple.add_two()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print(Apple.count)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0002982" y="3968263"/>
            <a:ext cx="997528" cy="700972"/>
          </a:xfrm>
          <a:prstGeom prst="wedgeRoundRectCallout">
            <a:avLst>
              <a:gd name="adj1" fmla="val -191878"/>
              <a:gd name="adj2" fmla="val 490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0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10002981" y="5250873"/>
            <a:ext cx="997529" cy="700972"/>
          </a:xfrm>
          <a:prstGeom prst="wedgeRoundRectCallout">
            <a:avLst>
              <a:gd name="adj1" fmla="val -190489"/>
              <a:gd name="adj2" fmla="val 5300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2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0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静态方法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静态方法与实例方法有以下不同：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62861"/>
              </p:ext>
            </p:extLst>
          </p:nvPr>
        </p:nvGraphicFramePr>
        <p:xfrm>
          <a:off x="1163782" y="2645447"/>
          <a:ext cx="9892145" cy="2926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1266"/>
                <a:gridCol w="4860879"/>
              </a:tblGrid>
              <a:tr h="640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静态方法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chemeClr val="tx1"/>
                          </a:solidFill>
                          <a:latin typeface="宋体" pitchFamily="2" charset="-122"/>
                          <a:ea typeface="宋体" pitchFamily="2" charset="-122"/>
                        </a:rPr>
                        <a:t>实例方法</a:t>
                      </a:r>
                      <a:endParaRPr lang="zh-CN" altLang="en-US" sz="2800" b="1" dirty="0">
                        <a:solidFill>
                          <a:schemeClr val="tx1"/>
                        </a:solidFill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使用装饰器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@staticmethod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修饰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——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方法中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需要以“类名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.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/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属性名”的形式访问类的成员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方法中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需要以“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self.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方法</a:t>
                      </a:r>
                      <a:r>
                        <a:rPr lang="en-US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/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属性名”的形式访问类的成员</a:t>
                      </a:r>
                      <a:endParaRPr lang="zh-CN" altLang="en-US" sz="2400" kern="1200" dirty="0" smtClean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2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即可</a:t>
                      </a:r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由对象调用，亦可直接由类调用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zh-CN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只能</a:t>
                      </a:r>
                      <a:r>
                        <a:rPr lang="zh-CN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  <a:cs typeface="+mn-cs"/>
                        </a:rPr>
                        <a:t>由对象调用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面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向对象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静态方法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定义一个包含属性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与静态方法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static_method()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的类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Example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31428" y="3232228"/>
            <a:ext cx="8160327" cy="307159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2763985" y="3429195"/>
            <a:ext cx="70952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class Example: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num = 10         </a:t>
            </a:r>
            <a:r>
              <a:rPr lang="en-US" altLang="zh-CN" sz="2800" dirty="0" smtClean="0">
                <a:latin typeface="Times New Roman" pitchFamily="18" charset="0"/>
              </a:rPr>
              <a:t>   # </a:t>
            </a:r>
            <a:r>
              <a:rPr lang="zh-CN" altLang="zh-CN" sz="2800" dirty="0">
                <a:latin typeface="Times New Roman" pitchFamily="18" charset="0"/>
              </a:rPr>
              <a:t>类属性</a:t>
            </a:r>
          </a:p>
          <a:p>
            <a:r>
              <a:rPr lang="en-US" altLang="zh-CN" sz="2800" dirty="0">
                <a:latin typeface="Times New Roman" pitchFamily="18" charset="0"/>
              </a:rPr>
              <a:t>    @staticmethod   # </a:t>
            </a:r>
            <a:r>
              <a:rPr lang="zh-CN" altLang="zh-CN" sz="2800" dirty="0">
                <a:latin typeface="Times New Roman" pitchFamily="18" charset="0"/>
              </a:rPr>
              <a:t>定义静态方法</a:t>
            </a:r>
          </a:p>
          <a:p>
            <a:r>
              <a:rPr lang="en-US" altLang="zh-CN" sz="2800" dirty="0">
                <a:latin typeface="Times New Roman" pitchFamily="18" charset="0"/>
              </a:rPr>
              <a:t>    def static_method():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print(f"</a:t>
            </a:r>
            <a:r>
              <a:rPr lang="zh-CN" altLang="zh-CN" sz="2800" dirty="0">
                <a:latin typeface="Times New Roman" pitchFamily="18" charset="0"/>
              </a:rPr>
              <a:t>类属性的值为：</a:t>
            </a:r>
            <a:r>
              <a:rPr lang="en-US" altLang="zh-CN" sz="2800" dirty="0">
                <a:latin typeface="Times New Roman" pitchFamily="18" charset="0"/>
              </a:rPr>
              <a:t>{Example.num}")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print("---</a:t>
            </a:r>
            <a:r>
              <a:rPr lang="zh-CN" altLang="zh-CN" sz="2800" dirty="0">
                <a:latin typeface="Times New Roman" pitchFamily="18" charset="0"/>
              </a:rPr>
              <a:t>静态方法</a:t>
            </a:r>
            <a:r>
              <a:rPr lang="en-US" altLang="zh-CN" sz="2800" dirty="0">
                <a:latin typeface="Times New Roman" pitchFamily="18" charset="0"/>
              </a:rPr>
              <a:t>")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7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：银行管理系统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银行管理系统是一个集开户、查询、取款、存款、转账、锁定、解锁、退出等一系列的功能的管理系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2327580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1353A2"/>
                </a:solidFill>
                <a:latin typeface="宋体" pitchFamily="2" charset="-122"/>
              </a:rPr>
              <a:t>开户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2327580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查询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4521905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取款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4521905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存款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3" name="矩形 2"/>
          <p:cNvSpPr>
            <a:spLocks noChangeArrowheads="1"/>
          </p:cNvSpPr>
          <p:nvPr/>
        </p:nvSpPr>
        <p:spPr bwMode="auto">
          <a:xfrm>
            <a:off x="6716230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转账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4" name="矩形 2"/>
          <p:cNvSpPr>
            <a:spLocks noChangeArrowheads="1"/>
          </p:cNvSpPr>
          <p:nvPr/>
        </p:nvSpPr>
        <p:spPr bwMode="auto">
          <a:xfrm>
            <a:off x="6716230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锁定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5" name="矩形 2"/>
          <p:cNvSpPr>
            <a:spLocks noChangeArrowheads="1"/>
          </p:cNvSpPr>
          <p:nvPr/>
        </p:nvSpPr>
        <p:spPr bwMode="auto">
          <a:xfrm>
            <a:off x="8910555" y="4224047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解锁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26" name="矩形 2"/>
          <p:cNvSpPr>
            <a:spLocks noChangeArrowheads="1"/>
          </p:cNvSpPr>
          <p:nvPr/>
        </p:nvSpPr>
        <p:spPr bwMode="auto">
          <a:xfrm>
            <a:off x="8910555" y="5187958"/>
            <a:ext cx="1843853" cy="830997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 smtClean="0">
                <a:solidFill>
                  <a:srgbClr val="1353A2"/>
                </a:solidFill>
                <a:latin typeface="宋体" pitchFamily="2" charset="-122"/>
              </a:rPr>
              <a:t>退出</a:t>
            </a:r>
            <a:endParaRPr lang="en-US" altLang="zh-CN" sz="40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：银行管理系统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2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463027" y="2630833"/>
            <a:ext cx="6860377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本实例要求编写程序，实现一个具有上述功能的银行管理系统。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0266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面向对象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类与对象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构造方法与析构方法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类方法和静态方法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继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承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81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中类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与类之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间具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有继承关系，其中被继承的类称为父类或基类，继承的类称为子类或派生类。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77998" y="4014965"/>
            <a:ext cx="8986984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子类在继承父类时，会自动拥有父类中的方法和属性。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4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单继承指的是子类只继承一个父类，其语法格式如下：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312" y="3171247"/>
            <a:ext cx="8063345" cy="110980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4505902" y="3402985"/>
            <a:ext cx="33782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class </a:t>
            </a:r>
            <a:r>
              <a:rPr lang="zh-CN" altLang="zh-CN" sz="3600" dirty="0">
                <a:latin typeface="Times New Roman" pitchFamily="18" charset="0"/>
              </a:rPr>
              <a:t>子类</a:t>
            </a:r>
            <a:r>
              <a:rPr lang="en-US" altLang="zh-CN" sz="3600" dirty="0">
                <a:latin typeface="Times New Roman" pitchFamily="18" charset="0"/>
              </a:rPr>
              <a:t>(</a:t>
            </a:r>
            <a:r>
              <a:rPr lang="zh-CN" altLang="zh-CN" sz="3600" dirty="0">
                <a:latin typeface="Times New Roman" pitchFamily="18" charset="0"/>
              </a:rPr>
              <a:t>父类</a:t>
            </a:r>
            <a:r>
              <a:rPr lang="en-US" altLang="zh-CN" sz="3600" dirty="0" smtClean="0">
                <a:latin typeface="Times New Roman" pitchFamily="18" charset="0"/>
              </a:rPr>
              <a:t>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6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单继承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定义一个表示两栖动物的父类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Amphibian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和一个表示青蛙的子类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Frog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7850" y="2978727"/>
            <a:ext cx="5393459" cy="3517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906560" y="3029399"/>
            <a:ext cx="4736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Amphibian: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name </a:t>
            </a:r>
            <a:r>
              <a:rPr lang="en-US" altLang="zh-CN" dirty="0">
                <a:latin typeface="Times New Roman" pitchFamily="18" charset="0"/>
              </a:rPr>
              <a:t>= "</a:t>
            </a:r>
            <a:r>
              <a:rPr lang="zh-CN" altLang="zh-CN" dirty="0">
                <a:latin typeface="Times New Roman" pitchFamily="18" charset="0"/>
              </a:rPr>
              <a:t>两栖动物</a:t>
            </a:r>
            <a:r>
              <a:rPr lang="en-US" altLang="zh-CN" dirty="0">
                <a:latin typeface="Times New Roman" pitchFamily="18" charset="0"/>
              </a:rPr>
              <a:t>"        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 def </a:t>
            </a:r>
            <a:r>
              <a:rPr lang="en-US" altLang="zh-CN" dirty="0">
                <a:latin typeface="Times New Roman" pitchFamily="18" charset="0"/>
              </a:rPr>
              <a:t>features(self):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zh-CN" dirty="0">
                <a:latin typeface="Times New Roman" pitchFamily="18" charset="0"/>
              </a:rPr>
              <a:t>幼年用鳃呼吸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  print</a:t>
            </a:r>
            <a:r>
              <a:rPr lang="en-US" altLang="zh-CN" dirty="0">
                <a:latin typeface="Times New Roman" pitchFamily="18" charset="0"/>
              </a:rPr>
              <a:t>("</a:t>
            </a:r>
            <a:r>
              <a:rPr lang="zh-CN" altLang="zh-CN" dirty="0">
                <a:latin typeface="Times New Roman" pitchFamily="18" charset="0"/>
              </a:rPr>
              <a:t>成年用肺兼皮肤呼吸</a:t>
            </a:r>
            <a:r>
              <a:rPr lang="en-US" altLang="zh-CN" dirty="0" smtClean="0">
                <a:latin typeface="Times New Roman" pitchFamily="18" charset="0"/>
              </a:rPr>
              <a:t>")</a:t>
            </a:r>
          </a:p>
          <a:p>
            <a:r>
              <a:rPr lang="en-US" altLang="zh-CN" dirty="0" smtClean="0">
                <a:latin typeface="Times New Roman" pitchFamily="18" charset="0"/>
              </a:rPr>
              <a:t>class Frog(Amphibian):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def attr(self):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print(f"</a:t>
            </a:r>
            <a:r>
              <a:rPr lang="zh-CN" altLang="zh-CN" dirty="0" smtClean="0">
                <a:latin typeface="Times New Roman" pitchFamily="18" charset="0"/>
              </a:rPr>
              <a:t>青蛙是</a:t>
            </a:r>
            <a:r>
              <a:rPr lang="en-US" altLang="zh-CN" dirty="0" smtClean="0">
                <a:latin typeface="Times New Roman" pitchFamily="18" charset="0"/>
              </a:rPr>
              <a:t>{self.name}")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  print("</a:t>
            </a:r>
            <a:r>
              <a:rPr lang="zh-CN" altLang="zh-CN" dirty="0" smtClean="0">
                <a:latin typeface="Times New Roman" pitchFamily="18" charset="0"/>
              </a:rPr>
              <a:t>我会呱呱叫</a:t>
            </a:r>
            <a:r>
              <a:rPr lang="en-US" altLang="zh-CN" dirty="0" smtClean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38461" y="3719250"/>
            <a:ext cx="3283528" cy="203661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8868152" y="3952729"/>
            <a:ext cx="217689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frog = Frog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</a:p>
          <a:p>
            <a:r>
              <a:rPr lang="en-US" altLang="zh-CN" dirty="0" smtClean="0">
                <a:latin typeface="Times New Roman" pitchFamily="18" charset="0"/>
              </a:rPr>
              <a:t>print(frog.name)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frog.features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frog.attr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</p:txBody>
      </p:sp>
      <p:cxnSp>
        <p:nvCxnSpPr>
          <p:cNvPr id="14" name="肘形连接符 13"/>
          <p:cNvCxnSpPr/>
          <p:nvPr/>
        </p:nvCxnSpPr>
        <p:spPr>
          <a:xfrm rot="16200000" flipV="1">
            <a:off x="5164288" y="183573"/>
            <a:ext cx="914400" cy="7502236"/>
          </a:xfrm>
          <a:prstGeom prst="bentConnector3">
            <a:avLst>
              <a:gd name="adj1" fmla="val 146212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/>
          <p:nvPr/>
        </p:nvCxnSpPr>
        <p:spPr>
          <a:xfrm rot="10800000">
            <a:off x="3449782" y="4002057"/>
            <a:ext cx="5083464" cy="922888"/>
          </a:xfrm>
          <a:prstGeom prst="bentConnector3">
            <a:avLst>
              <a:gd name="adj1" fmla="val 39371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5400000">
            <a:off x="5913871" y="2537403"/>
            <a:ext cx="12700" cy="5897995"/>
          </a:xfrm>
          <a:prstGeom prst="bentConnector4">
            <a:avLst>
              <a:gd name="adj1" fmla="val 2781835"/>
              <a:gd name="adj2" fmla="val 52794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多继承指的是一个子类继承多个父类，其语法格式如下：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61312" y="3171247"/>
            <a:ext cx="8063345" cy="11236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375171" y="3440690"/>
            <a:ext cx="5635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class </a:t>
            </a:r>
            <a:r>
              <a:rPr lang="zh-CN" altLang="zh-CN" sz="3200" dirty="0">
                <a:latin typeface="Times New Roman" pitchFamily="18" charset="0"/>
              </a:rPr>
              <a:t>子类（父类</a:t>
            </a:r>
            <a:r>
              <a:rPr lang="en-US" altLang="zh-CN" sz="3200" dirty="0">
                <a:latin typeface="Times New Roman" pitchFamily="18" charset="0"/>
              </a:rPr>
              <a:t>A, </a:t>
            </a:r>
            <a:r>
              <a:rPr lang="zh-CN" altLang="zh-CN" sz="3200" dirty="0">
                <a:latin typeface="Times New Roman" pitchFamily="18" charset="0"/>
              </a:rPr>
              <a:t>父类</a:t>
            </a:r>
            <a:r>
              <a:rPr lang="en-US" altLang="zh-CN" sz="3200" dirty="0" smtClean="0">
                <a:latin typeface="Times New Roman" pitchFamily="18" charset="0"/>
              </a:rPr>
              <a:t>B, ...</a:t>
            </a:r>
            <a:r>
              <a:rPr lang="zh-CN" altLang="zh-CN" sz="3200" dirty="0" smtClean="0">
                <a:latin typeface="Times New Roman" pitchFamily="18" charset="0"/>
              </a:rPr>
              <a:t>）</a:t>
            </a:r>
            <a:r>
              <a:rPr lang="en-US" altLang="zh-CN" sz="3200" dirty="0">
                <a:latin typeface="Times New Roman" pitchFamily="18" charset="0"/>
              </a:rPr>
              <a:t>: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1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多继承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English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类、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类，使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Student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类继承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English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类与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Math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类。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8318" y="2978727"/>
            <a:ext cx="5393459" cy="3517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827028" y="3029399"/>
            <a:ext cx="473603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English: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eng_know(self):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print('</a:t>
            </a:r>
            <a:r>
              <a:rPr lang="zh-CN" altLang="zh-CN" dirty="0">
                <a:latin typeface="Times New Roman" pitchFamily="18" charset="0"/>
              </a:rPr>
              <a:t>具备英语知识。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class Math: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math_know(self):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print('</a:t>
            </a:r>
            <a:r>
              <a:rPr lang="zh-CN" altLang="zh-CN" dirty="0">
                <a:latin typeface="Times New Roman" pitchFamily="18" charset="0"/>
              </a:rPr>
              <a:t>具备数学知识。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class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Student(English, Math):</a:t>
            </a:r>
            <a:endParaRPr lang="zh-CN" altLang="zh-CN" b="1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study(self):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print('</a:t>
            </a:r>
            <a:r>
              <a:rPr lang="zh-CN" altLang="zh-CN" dirty="0">
                <a:latin typeface="Times New Roman" pitchFamily="18" charset="0"/>
              </a:rPr>
              <a:t>学生的任务是学习。</a:t>
            </a:r>
            <a:r>
              <a:rPr lang="en-US" altLang="zh-CN" dirty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7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象是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程序开发领域中的重要思想，这种思想模拟了人类认识客观世界的逻辑，是当前计算机软件工程学的主流方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45" y="3750268"/>
            <a:ext cx="4073236" cy="271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749872" y="5093119"/>
            <a:ext cx="444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b="1" dirty="0">
                <a:solidFill>
                  <a:srgbClr val="FF0000"/>
                </a:solidFill>
                <a:latin typeface="宋体" pitchFamily="2" charset="-122"/>
              </a:rPr>
              <a:t>类是面向对象的实现手</a:t>
            </a:r>
            <a:r>
              <a:rPr lang="zh-CN" altLang="zh-CN" sz="3600" b="1" dirty="0" smtClean="0">
                <a:solidFill>
                  <a:srgbClr val="FF0000"/>
                </a:solidFill>
                <a:latin typeface="宋体" pitchFamily="2" charset="-122"/>
              </a:rPr>
              <a:t>段</a:t>
            </a:r>
            <a:r>
              <a:rPr lang="zh-CN" altLang="en-US" sz="3600" b="1" dirty="0" smtClean="0">
                <a:solidFill>
                  <a:srgbClr val="FF0000"/>
                </a:solidFill>
                <a:latin typeface="宋体" pitchFamily="2" charset="-122"/>
              </a:rPr>
              <a:t>。</a:t>
            </a:r>
            <a:endParaRPr lang="zh-CN" altLang="en-US" sz="36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方法的重写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子类可以继承父类的属性和方法，若父类的方法不能满足子类的要求，子类可以重写父类的方法，以实现理想的功能。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77849" y="4322618"/>
            <a:ext cx="5393459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971337" y="4650707"/>
            <a:ext cx="460648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Felines: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speciality(self):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print("</a:t>
            </a:r>
            <a:r>
              <a:rPr lang="zh-CN" altLang="zh-CN" dirty="0">
                <a:latin typeface="Times New Roman" pitchFamily="18" charset="0"/>
              </a:rPr>
              <a:t>猫科动物特长是爬树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78873" y="3639354"/>
            <a:ext cx="30341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1353A2"/>
                </a:solidFill>
                <a:latin typeface="宋体" pitchFamily="2" charset="-122"/>
              </a:rPr>
              <a:t>父类定义如下：</a:t>
            </a:r>
            <a:endParaRPr lang="zh-CN" altLang="zh-CN" sz="32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95048" y="4322618"/>
            <a:ext cx="5393459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6620664" y="4358319"/>
            <a:ext cx="454222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class Cat(Felines):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name = "</a:t>
            </a:r>
            <a:r>
              <a:rPr lang="zh-CN" altLang="zh-CN" sz="2200" dirty="0">
                <a:latin typeface="Times New Roman" pitchFamily="18" charset="0"/>
              </a:rPr>
              <a:t>猫</a:t>
            </a:r>
            <a:r>
              <a:rPr lang="en-US" altLang="zh-CN" sz="2200" dirty="0">
                <a:latin typeface="Times New Roman" pitchFamily="18" charset="0"/>
              </a:rPr>
              <a:t>"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def </a:t>
            </a:r>
            <a:r>
              <a:rPr lang="en-US" altLang="zh-CN" sz="2200" dirty="0">
                <a:solidFill>
                  <a:srgbClr val="FF0000"/>
                </a:solidFill>
                <a:latin typeface="Times New Roman" pitchFamily="18" charset="0"/>
              </a:rPr>
              <a:t>speciality</a:t>
            </a:r>
            <a:r>
              <a:rPr lang="en-US" altLang="zh-CN" sz="2200" dirty="0">
                <a:latin typeface="Times New Roman" pitchFamily="18" charset="0"/>
              </a:rPr>
              <a:t>(self):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print(f'{self.name}</a:t>
            </a:r>
            <a:r>
              <a:rPr lang="zh-CN" altLang="zh-CN" sz="2200" dirty="0">
                <a:latin typeface="Times New Roman" pitchFamily="18" charset="0"/>
              </a:rPr>
              <a:t>会抓老鼠</a:t>
            </a:r>
            <a:r>
              <a:rPr lang="en-US" altLang="zh-CN" sz="2200" dirty="0">
                <a:latin typeface="Times New Roman" pitchFamily="18" charset="0"/>
              </a:rPr>
              <a:t>')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print(f'{self.name}</a:t>
            </a:r>
            <a:r>
              <a:rPr lang="zh-CN" altLang="zh-CN" sz="2200" dirty="0">
                <a:latin typeface="Times New Roman" pitchFamily="18" charset="0"/>
              </a:rPr>
              <a:t>会爬树</a:t>
            </a:r>
            <a:r>
              <a:rPr lang="en-US" altLang="zh-CN" sz="2200" dirty="0">
                <a:latin typeface="Times New Roman" pitchFamily="18" charset="0"/>
              </a:rPr>
              <a:t>')</a:t>
            </a:r>
            <a:endParaRPr lang="zh-CN" altLang="zh-CN" sz="2200" dirty="0">
              <a:latin typeface="Times New Roman" pitchFamily="18" charset="0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296072" y="3639354"/>
            <a:ext cx="3034145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1353A2"/>
                </a:solidFill>
                <a:latin typeface="宋体" pitchFamily="2" charset="-122"/>
              </a:rPr>
              <a:t>子类</a:t>
            </a:r>
            <a:r>
              <a:rPr lang="zh-CN" altLang="en-US" sz="3200" b="1" dirty="0" smtClean="0">
                <a:solidFill>
                  <a:srgbClr val="1353A2"/>
                </a:solidFill>
                <a:latin typeface="宋体" pitchFamily="2" charset="-122"/>
              </a:rPr>
              <a:t>定义如下：</a:t>
            </a:r>
            <a:endParaRPr lang="zh-CN" altLang="zh-CN" sz="32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2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super()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如果子类重写了父类的方法，但仍希望调用父类中的方法，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那么可以使用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super()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实现。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1312" y="3171247"/>
            <a:ext cx="8063345" cy="11236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4564967" y="3409912"/>
            <a:ext cx="32560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super().</a:t>
            </a:r>
            <a:r>
              <a:rPr lang="zh-CN" altLang="zh-CN" sz="3600" dirty="0">
                <a:latin typeface="Times New Roman" pitchFamily="18" charset="0"/>
              </a:rPr>
              <a:t>方法名</a:t>
            </a:r>
            <a:r>
              <a:rPr lang="en-US" altLang="zh-CN" sz="3600" dirty="0">
                <a:latin typeface="Times New Roman" pitchFamily="18" charset="0"/>
              </a:rPr>
              <a:t>()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：井字棋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：井字棋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井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棋游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戏有两名玩家，其中一个玩家画圈，另一个玩家画叉，轮流在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3 * 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格子上画上自己的符号，最先在横向、纵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向或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斜线方向连成一条线的人为胜利方。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6071021" y="3722426"/>
            <a:ext cx="2948287" cy="26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4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：井字棋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485008" y="2470647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089999" y="2484295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2463027" y="3000164"/>
            <a:ext cx="6860377" cy="150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本实例要求编写程序，实现具有人机交互功能的井字棋。</a:t>
            </a:r>
          </a:p>
        </p:txBody>
      </p:sp>
    </p:spTree>
    <p:extLst>
      <p:ext uri="{BB962C8B-B14F-4D97-AF65-F5344CB8AC3E}">
        <p14:creationId xmlns:p14="http://schemas.microsoft.com/office/powerpoint/2010/main" val="145095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2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：井字棋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多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9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中，多态指在不考虑对象类型的情况下使用对象。相比于强类型，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更推崇“鸭子类型”。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777998" y="3682455"/>
            <a:ext cx="89869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“鸭子类型”是这样推断的：如果一只生物走起路来像鸭子，游起泳来像鸭子，叫起来也像鸭子，那么它就可以被当做鸭子。也就是说，“鸭子类型”不关注对象的类型，而是关注对象具有的行为。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41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多态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中并不需要显式指定对象的类型，只要对象具有预期的方法和表达式操作符，就可以使用对象。</a:t>
            </a:r>
          </a:p>
        </p:txBody>
      </p:sp>
      <p:sp>
        <p:nvSpPr>
          <p:cNvPr id="5" name="矩形 4"/>
          <p:cNvSpPr/>
          <p:nvPr/>
        </p:nvSpPr>
        <p:spPr>
          <a:xfrm>
            <a:off x="705406" y="4322618"/>
            <a:ext cx="3578515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705406" y="4650707"/>
            <a:ext cx="3586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Rabbit(Animal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move(self):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print("</a:t>
            </a:r>
            <a:r>
              <a:rPr lang="zh-CN" altLang="zh-CN" dirty="0">
                <a:latin typeface="Times New Roman" pitchFamily="18" charset="0"/>
              </a:rPr>
              <a:t>兔子蹦蹦跳跳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73998" y="4322618"/>
            <a:ext cx="3578515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7873998" y="4650707"/>
            <a:ext cx="358680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class Snail(Animal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def move(self):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print("</a:t>
            </a:r>
            <a:r>
              <a:rPr lang="zh-CN" altLang="zh-CN" dirty="0">
                <a:latin typeface="Times New Roman" pitchFamily="18" charset="0"/>
              </a:rPr>
              <a:t>蜗牛缓慢爬行</a:t>
            </a:r>
            <a:r>
              <a:rPr lang="en-US" altLang="zh-CN" dirty="0">
                <a:latin typeface="Times New Roman" pitchFamily="18" charset="0"/>
              </a:rPr>
              <a:t>")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8255" y="4322618"/>
            <a:ext cx="2590800" cy="18565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8" name="文本框 2"/>
          <p:cNvSpPr txBox="1">
            <a:spLocks noChangeArrowheads="1"/>
          </p:cNvSpPr>
          <p:nvPr/>
        </p:nvSpPr>
        <p:spPr bwMode="auto">
          <a:xfrm>
            <a:off x="5078092" y="4835372"/>
            <a:ext cx="1911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test(obj):</a:t>
            </a:r>
          </a:p>
          <a:p>
            <a:r>
              <a:rPr lang="en-US" altLang="zh-CN" dirty="0" smtClean="0">
                <a:latin typeface="Times New Roman" pitchFamily="18" charset="0"/>
              </a:rPr>
              <a:t>     obj.move</a:t>
            </a:r>
            <a:r>
              <a:rPr lang="en-US" altLang="zh-CN" dirty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</p:txBody>
      </p:sp>
      <p:cxnSp>
        <p:nvCxnSpPr>
          <p:cNvPr id="19" name="肘形连接符 18"/>
          <p:cNvCxnSpPr/>
          <p:nvPr/>
        </p:nvCxnSpPr>
        <p:spPr>
          <a:xfrm rot="16200000" flipH="1">
            <a:off x="3932926" y="2588144"/>
            <a:ext cx="184665" cy="4309790"/>
          </a:xfrm>
          <a:prstGeom prst="bentConnector3">
            <a:avLst>
              <a:gd name="adj1" fmla="val -251335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/>
          <p:nvPr/>
        </p:nvCxnSpPr>
        <p:spPr>
          <a:xfrm rot="16200000" flipH="1" flipV="1">
            <a:off x="7606659" y="3529001"/>
            <a:ext cx="235527" cy="2478937"/>
          </a:xfrm>
          <a:prstGeom prst="bentConnector3">
            <a:avLst>
              <a:gd name="adj1" fmla="val -208824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35677" y="3356188"/>
            <a:ext cx="5118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Rabbit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Snail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类中都有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move()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方法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都可以传递给</a:t>
            </a: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test()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函数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43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本章主要介绍的是关于面向对象程序设计的知识，包括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面向对象概述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类和对象的关系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类的定义与访问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对象的创建与使用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类成员的访问限制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析构方法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静态方法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等知识。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通过本章的学习，希望读者理解面向对象的思想，能熟练地定义和使用类，并具备开发面向对象项目的能力。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面向过程编程的基本思想是：分析解决问题的步骤，使用函数实现步骤相应的功能，按照步骤的先后顺序依次调用函数。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233" y="4004240"/>
            <a:ext cx="772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面向过程只考虑如何解决当前问题，它着眼于问题本身。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等腰三角形 6"/>
          <p:cNvSpPr/>
          <p:nvPr/>
        </p:nvSpPr>
        <p:spPr>
          <a:xfrm>
            <a:off x="1676399" y="4083786"/>
            <a:ext cx="1207834" cy="1041236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！</a:t>
            </a:r>
            <a:endParaRPr lang="zh-CN" alt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编程的基本思想是：首先会从问题之中提炼出问题涉及的角色，将不同角色各自的特征和关系进行封装，以角色为主体，通过描述角色的行为去描述解决问题的过程。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84233" y="4549263"/>
            <a:ext cx="77299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面向对象编程的着眼之处在于角色以及角色之间的联系。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>
            <a:off x="1676399" y="4628809"/>
            <a:ext cx="1207834" cy="1041236"/>
          </a:xfrm>
          <a:prstGeom prst="triangl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！</a:t>
            </a:r>
            <a:endParaRPr lang="zh-CN" altLang="en-US" sz="6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4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面向对象概述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6141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以五子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棋为例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说明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向过程和面向对象编程的区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别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837800" y="2396837"/>
            <a:ext cx="5022675" cy="3350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69925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面向过程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983676" y="2618510"/>
            <a:ext cx="4876799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游戏开始后黑子一方先落棋，棋子落在棋盘后棋盘产生变化，棋盘更新并判断输赢：若本轮落棋的一方胜利则输出结果并结束游戏，否则白子一方落棋、棋盘更新、判断输赢，如此往复，直至分出胜负。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6282633" y="2396837"/>
            <a:ext cx="5022675" cy="335084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14758" y="5442877"/>
            <a:ext cx="295842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面向对象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355570" y="2396910"/>
            <a:ext cx="4876799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五子棋游戏中的角色分为两个：玩家和棋盘。不同的角色负责不同的功能，例如：</a:t>
            </a:r>
          </a:p>
          <a:p>
            <a:pPr lvl="0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玩</a:t>
            </a:r>
            <a:r>
              <a:rPr lang="zh-CN" altLang="zh-CN" dirty="0"/>
              <a:t>家角色负责控制棋子落下的位置；</a:t>
            </a:r>
          </a:p>
          <a:p>
            <a:pPr lvl="0">
              <a:lnSpc>
                <a:spcPct val="120000"/>
              </a:lnSpc>
            </a:pPr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棋</a:t>
            </a:r>
            <a:r>
              <a:rPr lang="zh-CN" altLang="zh-CN" dirty="0"/>
              <a:t>盘角色负责保存棋盘状况、绘制画面、判断输赢。</a:t>
            </a:r>
          </a:p>
        </p:txBody>
      </p:sp>
    </p:spTree>
    <p:extLst>
      <p:ext uri="{BB962C8B-B14F-4D97-AF65-F5344CB8AC3E}">
        <p14:creationId xmlns:p14="http://schemas.microsoft.com/office/powerpoint/2010/main" val="73100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deac6f95df59970939720138796efb4f14df06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5008</Words>
  <Application>Microsoft Office PowerPoint</Application>
  <PresentationFormat>自定义</PresentationFormat>
  <Paragraphs>398</Paragraphs>
  <Slides>69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1" baseType="lpstr">
      <vt:lpstr>Office 主题​​</vt:lpstr>
      <vt:lpstr>Microsoft Excel 97-2003 工作表</vt:lpstr>
      <vt:lpstr>第7章 类与面向对象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3741</cp:revision>
  <dcterms:created xsi:type="dcterms:W3CDTF">2016-08-25T05:35:30Z</dcterms:created>
  <dcterms:modified xsi:type="dcterms:W3CDTF">2020-04-22T09:13:44Z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