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image" Target="../media/image1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95831" y="1098423"/>
            <a:ext cx="2615946" cy="3673602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312729" y="1109282"/>
            <a:ext cx="2597277" cy="3653409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850958" y="283698"/>
            <a:ext cx="70993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通报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ln w="0">
            <a:noFill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4084320" y="2193461"/>
            <a:ext cx="70993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通报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047433" y="1109765"/>
            <a:ext cx="73152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请结合以下情形代中共华中农业大学委员会拟写一份表彰性通报。从标题</a:t>
            </a:r>
          </a:p>
        </p:txBody>
      </p:sp>
      <p:sp>
        <p:nvSpPr>
          <p:cNvPr id="4" name="New shape"/>
          <p:cNvSpPr/>
          <p:nvPr/>
        </p:nvSpPr>
        <p:spPr>
          <a:xfrm>
            <a:off x="585153" y="1439965"/>
            <a:ext cx="56007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到成文日期（2016年3月26日）都要符合公文写作格式。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67498" y="1767610"/>
            <a:ext cx="677296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TKaiti"/>
              </a:rPr>
              <a:t>2016年3月18日下午3时许，华中农业大学2015级广告专业学生李□□</a:t>
            </a:r>
          </a:p>
        </p:txBody>
      </p:sp>
      <p:sp>
        <p:nvSpPr>
          <p:cNvPr id="6" name="New shape"/>
          <p:cNvSpPr/>
          <p:nvPr/>
        </p:nvSpPr>
        <p:spPr>
          <a:xfrm>
            <a:off x="1105217" y="2097810"/>
            <a:ext cx="7422414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TKaiti"/>
              </a:rPr>
              <a:t>独自散步时，在校内桃花岛南湖岸边捡到皮包一个，内有现金人民币2万元</a:t>
            </a:r>
          </a:p>
        </p:txBody>
      </p:sp>
      <p:sp>
        <p:nvSpPr>
          <p:cNvPr id="7" name="New shape"/>
          <p:cNvSpPr/>
          <p:nvPr/>
        </p:nvSpPr>
        <p:spPr>
          <a:xfrm>
            <a:off x="1105217" y="2428010"/>
            <a:ext cx="73152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TKaiti"/>
              </a:rPr>
              <a:t>和重要证件若干份。李□□同学马上将钱包交给学校保卫处，并协助保卫</a:t>
            </a:r>
          </a:p>
        </p:txBody>
      </p:sp>
      <p:sp>
        <p:nvSpPr>
          <p:cNvPr id="8" name="New shape"/>
          <p:cNvSpPr/>
          <p:nvPr/>
        </p:nvSpPr>
        <p:spPr>
          <a:xfrm>
            <a:off x="1105217" y="2758210"/>
            <a:ext cx="5822214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TKaiti"/>
              </a:rPr>
              <a:t>处找到了失主。失主以1千元酬谢，李□□同学坚辞不受。</a:t>
            </a:r>
          </a:p>
        </p:txBody>
      </p:sp>
      <p:sp>
        <p:nvSpPr>
          <p:cNvPr id="9" name="New shape"/>
          <p:cNvSpPr/>
          <p:nvPr/>
        </p:nvSpPr>
        <p:spPr>
          <a:xfrm>
            <a:off x="1567497" y="3088410"/>
            <a:ext cx="68580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TKaiti"/>
              </a:rPr>
              <a:t>学校决定在全校范围内通报表彰李□□同学，并希望李□□同学珍惜</a:t>
            </a:r>
          </a:p>
        </p:txBody>
      </p:sp>
      <p:sp>
        <p:nvSpPr>
          <p:cNvPr id="10" name="New shape"/>
          <p:cNvSpPr/>
          <p:nvPr/>
        </p:nvSpPr>
        <p:spPr>
          <a:xfrm>
            <a:off x="1105217" y="3418609"/>
            <a:ext cx="73152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TKaiti"/>
              </a:rPr>
              <a:t>荣誉，不断进步，将自己锻造成为德才兼备，全面发展的优秀大学生。学</a:t>
            </a:r>
          </a:p>
        </p:txBody>
      </p:sp>
      <p:sp>
        <p:nvSpPr>
          <p:cNvPr id="11" name="New shape"/>
          <p:cNvSpPr/>
          <p:nvPr/>
        </p:nvSpPr>
        <p:spPr>
          <a:xfrm>
            <a:off x="1105217" y="3748809"/>
            <a:ext cx="73152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TKaiti"/>
              </a:rPr>
              <a:t>校希望广大师生员工学习李□□同学拾金不昧、以己恕人的精神，发扬风</a:t>
            </a:r>
          </a:p>
        </p:txBody>
      </p:sp>
      <p:sp>
        <p:nvSpPr>
          <p:cNvPr id="12" name="New shape"/>
          <p:cNvSpPr/>
          <p:nvPr/>
        </p:nvSpPr>
        <p:spPr>
          <a:xfrm>
            <a:off x="1105217" y="4079009"/>
            <a:ext cx="64008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TKaiti"/>
              </a:rPr>
              <a:t>格，乐于奉献，将学校的文明风气和育人工作进一步推向前进。</a:t>
            </a:r>
          </a:p>
        </p:txBody>
      </p:sp>
      <p:sp>
        <p:nvSpPr>
          <p:cNvPr id="13" name="New shape"/>
          <p:cNvSpPr/>
          <p:nvPr/>
        </p:nvSpPr>
        <p:spPr>
          <a:xfrm>
            <a:off x="3682365" y="337392"/>
            <a:ext cx="1419860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SimSun"/>
              </a:rPr>
              <a:t>情境设计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20578" y="1025461"/>
            <a:ext cx="2985897" cy="4014597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54873" y="1017841"/>
            <a:ext cx="2949321" cy="4005453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549400" y="230675"/>
            <a:ext cx="496951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（一）通报的功能、特点和分类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60951" y="1141095"/>
            <a:ext cx="2577846" cy="3417570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255010" y="1563061"/>
            <a:ext cx="76390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适用于</a:t>
            </a:r>
          </a:p>
        </p:txBody>
      </p:sp>
      <p:sp>
        <p:nvSpPr>
          <p:cNvPr id="5" name="New shape"/>
          <p:cNvSpPr/>
          <p:nvPr/>
        </p:nvSpPr>
        <p:spPr>
          <a:xfrm>
            <a:off x="2726055" y="2020260"/>
            <a:ext cx="127317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表彰先进、</a:t>
            </a:r>
          </a:p>
        </p:txBody>
      </p:sp>
      <p:sp>
        <p:nvSpPr>
          <p:cNvPr id="6" name="New shape"/>
          <p:cNvSpPr/>
          <p:nvPr/>
        </p:nvSpPr>
        <p:spPr>
          <a:xfrm>
            <a:off x="2726055" y="2477460"/>
            <a:ext cx="127317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批评错误、</a:t>
            </a:r>
          </a:p>
        </p:txBody>
      </p:sp>
      <p:sp>
        <p:nvSpPr>
          <p:cNvPr id="7" name="New shape"/>
          <p:cNvSpPr/>
          <p:nvPr/>
        </p:nvSpPr>
        <p:spPr>
          <a:xfrm>
            <a:off x="2726055" y="2934660"/>
            <a:ext cx="127317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传达重要精</a:t>
            </a:r>
          </a:p>
        </p:txBody>
      </p:sp>
      <p:sp>
        <p:nvSpPr>
          <p:cNvPr id="8" name="New shape"/>
          <p:cNvSpPr/>
          <p:nvPr/>
        </p:nvSpPr>
        <p:spPr>
          <a:xfrm>
            <a:off x="2726055" y="3391861"/>
            <a:ext cx="127317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神和告知重</a:t>
            </a:r>
          </a:p>
        </p:txBody>
      </p:sp>
      <p:sp>
        <p:nvSpPr>
          <p:cNvPr id="9" name="New shape"/>
          <p:cNvSpPr/>
          <p:nvPr/>
        </p:nvSpPr>
        <p:spPr>
          <a:xfrm>
            <a:off x="2726055" y="3849061"/>
            <a:ext cx="101854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要情况。</a:t>
            </a:r>
          </a:p>
        </p:txBody>
      </p:sp>
      <p:sp>
        <p:nvSpPr>
          <p:cNvPr id="10" name="New shape"/>
          <p:cNvSpPr/>
          <p:nvPr/>
        </p:nvSpPr>
        <p:spPr>
          <a:xfrm>
            <a:off x="3519805" y="382440"/>
            <a:ext cx="2094432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1.通报的功能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1783" y="1293495"/>
            <a:ext cx="2556510" cy="328193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603500" y="249725"/>
            <a:ext cx="2804362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2.通报的文种特征</a:t>
            </a:r>
          </a:p>
        </p:txBody>
      </p:sp>
      <p:sp>
        <p:nvSpPr>
          <p:cNvPr id="5" name="New shape"/>
          <p:cNvSpPr/>
          <p:nvPr/>
        </p:nvSpPr>
        <p:spPr>
          <a:xfrm>
            <a:off x="1440180" y="2239335"/>
            <a:ext cx="321240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（1）事例的典型性、重要性</a:t>
            </a:r>
          </a:p>
        </p:txBody>
      </p:sp>
      <p:sp>
        <p:nvSpPr>
          <p:cNvPr id="6" name="New shape"/>
          <p:cNvSpPr/>
          <p:nvPr/>
        </p:nvSpPr>
        <p:spPr>
          <a:xfrm>
            <a:off x="1440180" y="2604460"/>
            <a:ext cx="219386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（2）内容的知照性</a:t>
            </a:r>
          </a:p>
        </p:txBody>
      </p:sp>
      <p:sp>
        <p:nvSpPr>
          <p:cNvPr id="7" name="New shape"/>
          <p:cNvSpPr/>
          <p:nvPr/>
        </p:nvSpPr>
        <p:spPr>
          <a:xfrm>
            <a:off x="1440180" y="2969585"/>
            <a:ext cx="219386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（3）教育的晓谕性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195638" y="290683"/>
            <a:ext cx="2094432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3.通报的分类</a:t>
            </a:r>
          </a:p>
        </p:txBody>
      </p:sp>
      <p:sp>
        <p:nvSpPr>
          <p:cNvPr id="4" name="New shape"/>
          <p:cNvSpPr/>
          <p:nvPr/>
        </p:nvSpPr>
        <p:spPr>
          <a:xfrm>
            <a:off x="2539683" y="1170313"/>
            <a:ext cx="193923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（1）表彰性通报</a:t>
            </a:r>
          </a:p>
        </p:txBody>
      </p:sp>
      <p:sp>
        <p:nvSpPr>
          <p:cNvPr id="5" name="New shape"/>
          <p:cNvSpPr/>
          <p:nvPr/>
        </p:nvSpPr>
        <p:spPr>
          <a:xfrm>
            <a:off x="2615247" y="1604653"/>
            <a:ext cx="432879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例：《陕西省人民政府办公厅关于表彰</a:t>
            </a:r>
          </a:p>
        </p:txBody>
      </p:sp>
      <p:sp>
        <p:nvSpPr>
          <p:cNvPr id="6" name="New shape"/>
          <p:cNvSpPr/>
          <p:nvPr/>
        </p:nvSpPr>
        <p:spPr>
          <a:xfrm>
            <a:off x="2086292" y="2000893"/>
            <a:ext cx="381952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果业先进市县和有关单位的通报》</a:t>
            </a:r>
          </a:p>
        </p:txBody>
      </p:sp>
      <p:sp>
        <p:nvSpPr>
          <p:cNvPr id="7" name="New shape"/>
          <p:cNvSpPr/>
          <p:nvPr/>
        </p:nvSpPr>
        <p:spPr>
          <a:xfrm>
            <a:off x="2539683" y="2435233"/>
            <a:ext cx="193923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（2）批评性通报</a:t>
            </a:r>
          </a:p>
        </p:txBody>
      </p:sp>
      <p:sp>
        <p:nvSpPr>
          <p:cNvPr id="8" name="New shape"/>
          <p:cNvSpPr/>
          <p:nvPr/>
        </p:nvSpPr>
        <p:spPr>
          <a:xfrm>
            <a:off x="2615247" y="2869573"/>
            <a:ext cx="432879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例：《教育部办公厅关于昆明明通小学</a:t>
            </a:r>
          </a:p>
        </p:txBody>
      </p:sp>
      <p:sp>
        <p:nvSpPr>
          <p:cNvPr id="9" name="New shape"/>
          <p:cNvSpPr/>
          <p:nvPr/>
        </p:nvSpPr>
        <p:spPr>
          <a:xfrm>
            <a:off x="2086292" y="3265813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发生踩踏事故的情况通报》</a:t>
            </a:r>
          </a:p>
        </p:txBody>
      </p:sp>
      <p:sp>
        <p:nvSpPr>
          <p:cNvPr id="10" name="New shape"/>
          <p:cNvSpPr/>
          <p:nvPr/>
        </p:nvSpPr>
        <p:spPr>
          <a:xfrm>
            <a:off x="2539683" y="3700153"/>
            <a:ext cx="193923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（3）传达性通报</a:t>
            </a:r>
          </a:p>
        </p:txBody>
      </p:sp>
      <p:sp>
        <p:nvSpPr>
          <p:cNvPr id="11" name="New shape"/>
          <p:cNvSpPr/>
          <p:nvPr/>
        </p:nvSpPr>
        <p:spPr>
          <a:xfrm>
            <a:off x="2615248" y="4134493"/>
            <a:ext cx="415149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例：《□□县关于中小学教育安全稳定</a:t>
            </a:r>
          </a:p>
        </p:txBody>
      </p:sp>
      <p:sp>
        <p:nvSpPr>
          <p:cNvPr id="12" name="New shape"/>
          <p:cNvSpPr/>
          <p:nvPr/>
        </p:nvSpPr>
        <p:spPr>
          <a:xfrm>
            <a:off x="2086292" y="4530734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督查情况通报》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90600" y="1282700"/>
            <a:ext cx="3003550" cy="34036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506912" y="1309688"/>
            <a:ext cx="3476625" cy="34036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486660" y="292588"/>
            <a:ext cx="283972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（二）通报的写作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7762" y="142875"/>
            <a:ext cx="3387725" cy="557212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65225" y="993775"/>
            <a:ext cx="6769100" cy="3935412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216343" y="242460"/>
            <a:ext cx="2839720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SimSun"/>
              </a:rPr>
              <a:t>例文  批评性通报</a:t>
            </a:r>
          </a:p>
        </p:txBody>
      </p:sp>
      <p:sp>
        <p:nvSpPr>
          <p:cNvPr id="6" name="New shape"/>
          <p:cNvSpPr/>
          <p:nvPr/>
        </p:nvSpPr>
        <p:spPr>
          <a:xfrm>
            <a:off x="3400425" y="1038645"/>
            <a:ext cx="22860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海南省人民政府办公厅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Knda" typeface="Tunga"/>
        <a:font script="Beng" typeface="Vrinda"/>
        <a:font script="Uigh" typeface="Microsoft Uighur"/>
        <a:font script="Mlym" typeface="Kartika"/>
        <a:font script="Hant" typeface="新細明體"/>
        <a:font script="Hang" typeface="맑은 고딕"/>
        <a:font script="Thaa" typeface="MV Boli"/>
        <a:font script="Deva" typeface="Mangal"/>
        <a:font script="Sinh" typeface="Iskoola Pota"/>
        <a:font script="Mong" typeface="Mongolian Baiti"/>
        <a:font script="Viet" typeface="Times New Roman"/>
        <a:font script="Ethi" typeface="Nyala"/>
        <a:font script="Cans" typeface="Euphemia"/>
        <a:font script="Syrc" typeface="Estrangelo Edessa"/>
        <a:font script="Khmr" typeface="MoolBoran"/>
        <a:font script="Hans" typeface="宋体"/>
        <a:font script="Yiii" typeface="Microsoft Yi Baiti"/>
        <a:font script="Taml" typeface="Latha"/>
        <a:font script="Tibt" typeface="Microsoft Himalaya"/>
        <a:font script="Laoo" typeface="DokChampa"/>
        <a:font script="Hebr" typeface="Times New Roman"/>
        <a:font script="Orya" typeface="Kalinga"/>
        <a:font script="Geor" typeface="Sylfaen"/>
        <a:font script="Gujr" typeface="Shruti"/>
        <a:font script="Cher" typeface="Plantagenet Cherokee"/>
        <a:font script="Guru" typeface="Raavi"/>
        <a:font script="Thai" typeface="Angsana New"/>
        <a:font script="Jpan" typeface="ＭＳ Ｐゴシック"/>
        <a:font script="Telu" typeface="Gautami"/>
        <a:font script="Arab" typeface="Times New Roman"/>
      </a:majorFont>
      <a:minorFont>
        <a:latin typeface="Calibri"/>
        <a:ea typeface=""/>
        <a:cs typeface=""/>
        <a:font script="Knda" typeface="Tunga"/>
        <a:font script="Beng" typeface="Vrinda"/>
        <a:font script="Uigh" typeface="Microsoft Uighur"/>
        <a:font script="Mlym" typeface="Kartika"/>
        <a:font script="Hant" typeface="新細明體"/>
        <a:font script="Hang" typeface="맑은 고딕"/>
        <a:font script="Thaa" typeface="MV Boli"/>
        <a:font script="Deva" typeface="Mangal"/>
        <a:font script="Sinh" typeface="Iskoola Pota"/>
        <a:font script="Mong" typeface="Mongolian Baiti"/>
        <a:font script="Viet" typeface="Arial"/>
        <a:font script="Ethi" typeface="Nyala"/>
        <a:font script="Cans" typeface="Euphemia"/>
        <a:font script="Syrc" typeface="Estrangelo Edessa"/>
        <a:font script="Khmr" typeface="DaunPenh"/>
        <a:font script="Hans" typeface="宋体"/>
        <a:font script="Yiii" typeface="Microsoft Yi Baiti"/>
        <a:font script="Taml" typeface="Latha"/>
        <a:font script="Tibt" typeface="Microsoft Himalaya"/>
        <a:font script="Laoo" typeface="DokChampa"/>
        <a:font script="Hebr" typeface="Arial"/>
        <a:font script="Orya" typeface="Kalinga"/>
        <a:font script="Geor" typeface="Sylfaen"/>
        <a:font script="Gujr" typeface="Shruti"/>
        <a:font script="Cher" typeface="Plantagenet Cherokee"/>
        <a:font script="Guru" typeface="Raavi"/>
        <a:font script="Thai" typeface="Cordia New"/>
        <a:font script="Jpan" typeface="ＭＳ Ｐゴシック"/>
        <a:font script="Telu" typeface="Gautami"/>
        <a:font script="Arab" typeface="Ari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2024-09-24T01:52:38.0654229Z</dcterms:created>
  <dcterms:modified xsi:type="dcterms:W3CDTF">2024-09-24T01:52:38.0654230Z</dcterms:modified>
</cp:coreProperties>
</file>